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4"/>
  </p:notesMasterIdLst>
  <p:sldIdLst>
    <p:sldId id="454" r:id="rId2"/>
    <p:sldId id="456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513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514" r:id="rId27"/>
    <p:sldId id="503" r:id="rId28"/>
    <p:sldId id="504" r:id="rId29"/>
    <p:sldId id="479" r:id="rId30"/>
    <p:sldId id="480" r:id="rId31"/>
    <p:sldId id="481" r:id="rId32"/>
    <p:sldId id="482" r:id="rId33"/>
    <p:sldId id="483" r:id="rId34"/>
    <p:sldId id="505" r:id="rId35"/>
    <p:sldId id="447" r:id="rId36"/>
    <p:sldId id="284" r:id="rId37"/>
    <p:sldId id="285" r:id="rId38"/>
    <p:sldId id="286" r:id="rId39"/>
    <p:sldId id="449" r:id="rId40"/>
    <p:sldId id="515" r:id="rId41"/>
    <p:sldId id="581" r:id="rId42"/>
    <p:sldId id="582" r:id="rId43"/>
    <p:sldId id="583" r:id="rId44"/>
    <p:sldId id="587" r:id="rId45"/>
    <p:sldId id="585" r:id="rId46"/>
    <p:sldId id="586" r:id="rId47"/>
    <p:sldId id="584" r:id="rId48"/>
    <p:sldId id="288" r:id="rId49"/>
    <p:sldId id="408" r:id="rId50"/>
    <p:sldId id="289" r:id="rId51"/>
    <p:sldId id="430" r:id="rId52"/>
    <p:sldId id="588" r:id="rId53"/>
    <p:sldId id="589" r:id="rId54"/>
    <p:sldId id="516" r:id="rId55"/>
    <p:sldId id="486" r:id="rId56"/>
    <p:sldId id="431" r:id="rId57"/>
    <p:sldId id="517" r:id="rId58"/>
    <p:sldId id="590" r:id="rId59"/>
    <p:sldId id="591" r:id="rId60"/>
    <p:sldId id="295" r:id="rId61"/>
    <p:sldId id="296" r:id="rId62"/>
    <p:sldId id="443" r:id="rId63"/>
    <p:sldId id="506" r:id="rId64"/>
    <p:sldId id="441" r:id="rId65"/>
    <p:sldId id="521" r:id="rId66"/>
    <p:sldId id="518" r:id="rId67"/>
    <p:sldId id="519" r:id="rId68"/>
    <p:sldId id="520" r:id="rId69"/>
    <p:sldId id="522" r:id="rId70"/>
    <p:sldId id="341" r:id="rId71"/>
    <p:sldId id="444" r:id="rId72"/>
    <p:sldId id="507" r:id="rId73"/>
    <p:sldId id="442" r:id="rId74"/>
    <p:sldId id="523" r:id="rId75"/>
    <p:sldId id="298" r:id="rId76"/>
    <p:sldId id="342" r:id="rId77"/>
    <p:sldId id="299" r:id="rId78"/>
    <p:sldId id="524" r:id="rId79"/>
    <p:sldId id="300" r:id="rId80"/>
    <p:sldId id="528" r:id="rId81"/>
    <p:sldId id="527" r:id="rId82"/>
    <p:sldId id="512" r:id="rId83"/>
    <p:sldId id="440" r:id="rId84"/>
    <p:sldId id="526" r:id="rId85"/>
    <p:sldId id="302" r:id="rId86"/>
    <p:sldId id="303" r:id="rId87"/>
    <p:sldId id="529" r:id="rId88"/>
    <p:sldId id="304" r:id="rId89"/>
    <p:sldId id="530" r:id="rId90"/>
    <p:sldId id="343" r:id="rId91"/>
    <p:sldId id="531" r:id="rId92"/>
    <p:sldId id="305" r:id="rId93"/>
    <p:sldId id="532" r:id="rId94"/>
    <p:sldId id="533" r:id="rId95"/>
    <p:sldId id="306" r:id="rId96"/>
    <p:sldId id="534" r:id="rId97"/>
    <p:sldId id="543" r:id="rId98"/>
    <p:sldId id="570" r:id="rId99"/>
    <p:sldId id="571" r:id="rId100"/>
    <p:sldId id="535" r:id="rId101"/>
    <p:sldId id="578" r:id="rId102"/>
    <p:sldId id="579" r:id="rId103"/>
    <p:sldId id="580" r:id="rId104"/>
    <p:sldId id="572" r:id="rId105"/>
    <p:sldId id="573" r:id="rId106"/>
    <p:sldId id="536" r:id="rId107"/>
    <p:sldId id="537" r:id="rId108"/>
    <p:sldId id="565" r:id="rId109"/>
    <p:sldId id="558" r:id="rId110"/>
    <p:sldId id="574" r:id="rId111"/>
    <p:sldId id="575" r:id="rId112"/>
    <p:sldId id="538" r:id="rId113"/>
    <p:sldId id="566" r:id="rId114"/>
    <p:sldId id="568" r:id="rId115"/>
    <p:sldId id="569" r:id="rId116"/>
    <p:sldId id="559" r:id="rId117"/>
    <p:sldId id="576" r:id="rId118"/>
    <p:sldId id="577" r:id="rId119"/>
    <p:sldId id="539" r:id="rId120"/>
    <p:sldId id="541" r:id="rId121"/>
    <p:sldId id="542" r:id="rId122"/>
    <p:sldId id="567" r:id="rId123"/>
    <p:sldId id="560" r:id="rId124"/>
    <p:sldId id="563" r:id="rId125"/>
    <p:sldId id="495" r:id="rId126"/>
    <p:sldId id="311" r:id="rId127"/>
    <p:sldId id="564" r:id="rId128"/>
    <p:sldId id="312" r:id="rId129"/>
    <p:sldId id="345" r:id="rId130"/>
    <p:sldId id="346" r:id="rId131"/>
    <p:sldId id="347" r:id="rId132"/>
    <p:sldId id="348" r:id="rId133"/>
    <p:sldId id="349" r:id="rId134"/>
    <p:sldId id="313" r:id="rId135"/>
    <p:sldId id="350" r:id="rId136"/>
    <p:sldId id="314" r:id="rId137"/>
    <p:sldId id="315" r:id="rId138"/>
    <p:sldId id="316" r:id="rId139"/>
    <p:sldId id="496" r:id="rId140"/>
    <p:sldId id="391" r:id="rId141"/>
    <p:sldId id="392" r:id="rId142"/>
    <p:sldId id="393" r:id="rId1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9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000" autoAdjust="0"/>
  </p:normalViewPr>
  <p:slideViewPr>
    <p:cSldViewPr>
      <p:cViewPr varScale="1">
        <p:scale>
          <a:sx n="59" d="100"/>
          <a:sy n="59" d="100"/>
        </p:scale>
        <p:origin x="132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wmf"/><Relationship Id="rId4" Type="http://schemas.openxmlformats.org/officeDocument/2006/relationships/image" Target="../media/image4.e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wmf"/><Relationship Id="rId1" Type="http://schemas.openxmlformats.org/officeDocument/2006/relationships/image" Target="../media/image57.emf"/><Relationship Id="rId6" Type="http://schemas.openxmlformats.org/officeDocument/2006/relationships/image" Target="../media/image62.wmf"/><Relationship Id="rId5" Type="http://schemas.openxmlformats.org/officeDocument/2006/relationships/image" Target="../media/image61.e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wmf"/><Relationship Id="rId1" Type="http://schemas.openxmlformats.org/officeDocument/2006/relationships/image" Target="../media/image6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wmf"/><Relationship Id="rId4" Type="http://schemas.openxmlformats.org/officeDocument/2006/relationships/image" Target="../media/image9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4" Type="http://schemas.openxmlformats.org/officeDocument/2006/relationships/image" Target="../media/image72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5.emf"/><Relationship Id="rId1" Type="http://schemas.openxmlformats.org/officeDocument/2006/relationships/image" Target="../media/image72.e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7.e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emf"/><Relationship Id="rId5" Type="http://schemas.openxmlformats.org/officeDocument/2006/relationships/image" Target="../media/image110.wmf"/><Relationship Id="rId10" Type="http://schemas.openxmlformats.org/officeDocument/2006/relationships/image" Target="../media/image115.emf"/><Relationship Id="rId4" Type="http://schemas.openxmlformats.org/officeDocument/2006/relationships/image" Target="../media/image109.wmf"/><Relationship Id="rId9" Type="http://schemas.openxmlformats.org/officeDocument/2006/relationships/image" Target="../media/image11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w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wmf"/><Relationship Id="rId1" Type="http://schemas.openxmlformats.org/officeDocument/2006/relationships/image" Target="../media/image12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27.emf"/><Relationship Id="rId1" Type="http://schemas.openxmlformats.org/officeDocument/2006/relationships/image" Target="../media/image126.wmf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0.emf"/><Relationship Id="rId1" Type="http://schemas.openxmlformats.org/officeDocument/2006/relationships/image" Target="../media/image13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26.wmf"/><Relationship Id="rId6" Type="http://schemas.openxmlformats.org/officeDocument/2006/relationships/image" Target="../media/image141.wmf"/><Relationship Id="rId5" Type="http://schemas.openxmlformats.org/officeDocument/2006/relationships/image" Target="../media/image140.emf"/><Relationship Id="rId4" Type="http://schemas.openxmlformats.org/officeDocument/2006/relationships/image" Target="../media/image139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4.emf"/><Relationship Id="rId7" Type="http://schemas.openxmlformats.org/officeDocument/2006/relationships/image" Target="../media/image147.w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Relationship Id="rId6" Type="http://schemas.openxmlformats.org/officeDocument/2006/relationships/image" Target="../media/image146.wmf"/><Relationship Id="rId5" Type="http://schemas.openxmlformats.org/officeDocument/2006/relationships/image" Target="../media/image140.emf"/><Relationship Id="rId4" Type="http://schemas.openxmlformats.org/officeDocument/2006/relationships/image" Target="../media/image1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1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160.emf"/><Relationship Id="rId2" Type="http://schemas.openxmlformats.org/officeDocument/2006/relationships/image" Target="../media/image150.emf"/><Relationship Id="rId16" Type="http://schemas.openxmlformats.org/officeDocument/2006/relationships/image" Target="../media/image164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5" Type="http://schemas.openxmlformats.org/officeDocument/2006/relationships/image" Target="../media/image153.emf"/><Relationship Id="rId15" Type="http://schemas.openxmlformats.org/officeDocument/2006/relationships/image" Target="../media/image163.emf"/><Relationship Id="rId10" Type="http://schemas.openxmlformats.org/officeDocument/2006/relationships/image" Target="../media/image158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16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65.wmf"/><Relationship Id="rId1" Type="http://schemas.openxmlformats.org/officeDocument/2006/relationships/image" Target="../media/image172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5" Type="http://schemas.openxmlformats.org/officeDocument/2006/relationships/image" Target="../media/image179.wmf"/><Relationship Id="rId4" Type="http://schemas.openxmlformats.org/officeDocument/2006/relationships/image" Target="../media/image17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4" Type="http://schemas.openxmlformats.org/officeDocument/2006/relationships/image" Target="../media/image19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emf"/><Relationship Id="rId1" Type="http://schemas.openxmlformats.org/officeDocument/2006/relationships/image" Target="../media/image197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5" Type="http://schemas.openxmlformats.org/officeDocument/2006/relationships/image" Target="../media/image209.emf"/><Relationship Id="rId4" Type="http://schemas.openxmlformats.org/officeDocument/2006/relationships/image" Target="../media/image208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7.wmf"/><Relationship Id="rId1" Type="http://schemas.openxmlformats.org/officeDocument/2006/relationships/image" Target="../media/image32.emf"/><Relationship Id="rId6" Type="http://schemas.openxmlformats.org/officeDocument/2006/relationships/image" Target="../media/image39.wmf"/><Relationship Id="rId5" Type="http://schemas.openxmlformats.org/officeDocument/2006/relationships/image" Target="../media/image33.emf"/><Relationship Id="rId4" Type="http://schemas.openxmlformats.org/officeDocument/2006/relationships/image" Target="../media/image38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e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7" Type="http://schemas.openxmlformats.org/officeDocument/2006/relationships/image" Target="../media/image224.emf"/><Relationship Id="rId2" Type="http://schemas.openxmlformats.org/officeDocument/2006/relationships/image" Target="../media/image219.wmf"/><Relationship Id="rId1" Type="http://schemas.openxmlformats.org/officeDocument/2006/relationships/image" Target="../media/image218.emf"/><Relationship Id="rId6" Type="http://schemas.openxmlformats.org/officeDocument/2006/relationships/image" Target="../media/image223.wmf"/><Relationship Id="rId5" Type="http://schemas.openxmlformats.org/officeDocument/2006/relationships/image" Target="../media/image222.emf"/><Relationship Id="rId4" Type="http://schemas.openxmlformats.org/officeDocument/2006/relationships/image" Target="../media/image221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4" Type="http://schemas.openxmlformats.org/officeDocument/2006/relationships/image" Target="../media/image228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7" Type="http://schemas.openxmlformats.org/officeDocument/2006/relationships/image" Target="../media/image234.wmf"/><Relationship Id="rId2" Type="http://schemas.openxmlformats.org/officeDocument/2006/relationships/image" Target="../media/image230.wmf"/><Relationship Id="rId1" Type="http://schemas.openxmlformats.org/officeDocument/2006/relationships/image" Target="../media/image229.emf"/><Relationship Id="rId6" Type="http://schemas.openxmlformats.org/officeDocument/2006/relationships/image" Target="../media/image224.e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5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wmf"/><Relationship Id="rId1" Type="http://schemas.openxmlformats.org/officeDocument/2006/relationships/image" Target="../media/image236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6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1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e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e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emf"/><Relationship Id="rId1" Type="http://schemas.openxmlformats.org/officeDocument/2006/relationships/image" Target="../media/image242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8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9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0.w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emf"/><Relationship Id="rId1" Type="http://schemas.openxmlformats.org/officeDocument/2006/relationships/image" Target="../media/image251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1.emf"/></Relationships>
</file>

<file path=ppt/drawings/_rels/vmlDrawing7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emf"/><Relationship Id="rId1" Type="http://schemas.openxmlformats.org/officeDocument/2006/relationships/image" Target="../media/image25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wmf"/><Relationship Id="rId6" Type="http://schemas.openxmlformats.org/officeDocument/2006/relationships/image" Target="../media/image35.emf"/><Relationship Id="rId5" Type="http://schemas.openxmlformats.org/officeDocument/2006/relationships/image" Target="../media/image45.emf"/><Relationship Id="rId4" Type="http://schemas.openxmlformats.org/officeDocument/2006/relationships/image" Target="../media/image44.w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6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7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8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9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0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1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2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3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4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6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7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2C8A3-3FC5-4636-AA7A-5095A5E7A990}" type="datetimeFigureOut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FAB42-C49D-4A8B-887C-B484B14BDD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0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Prove the distributive law of addition.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 side and right side of the formula.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the duality rule(exchange dot and plus).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Write A NOT dot.</a:t>
            </a:r>
            <a:r>
              <a:rPr lang="en-US" altLang="zh-CN" baseline="0" dirty="0" smtClean="0"/>
              <a:t> Replace A with 0 in the function.</a:t>
            </a:r>
          </a:p>
          <a:p>
            <a:r>
              <a:rPr lang="en-US" altLang="zh-CN" baseline="0" dirty="0" smtClean="0"/>
              <a:t>Write A dot. Replace A with 1 in the function.</a:t>
            </a:r>
          </a:p>
          <a:p>
            <a:r>
              <a:rPr lang="en-US" altLang="zh-CN" baseline="0" dirty="0" smtClean="0"/>
              <a:t>Variable A appears many times in function F.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NAND gate: AND</a:t>
            </a:r>
            <a:r>
              <a:rPr lang="en-US" altLang="zh-CN" baseline="0" dirty="0" smtClean="0"/>
              <a:t> gate is followed by inverter</a:t>
            </a:r>
            <a:endParaRPr lang="en-US" altLang="zh-CN" dirty="0" smtClean="0"/>
          </a:p>
          <a:p>
            <a:r>
              <a:rPr lang="en-US" altLang="zh-CN" baseline="0" dirty="0" smtClean="0"/>
              <a:t>NOR gate: OR gate is followed by inverter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Two AND</a:t>
            </a:r>
            <a:r>
              <a:rPr lang="en-US" altLang="zh-CN" baseline="0" dirty="0" smtClean="0"/>
              <a:t> gates, followed by OR gate, then followed by inverter.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Operator of XOR: plus inside a circle</a:t>
            </a:r>
          </a:p>
          <a:p>
            <a:r>
              <a:rPr lang="en-US" altLang="zh-CN" dirty="0" smtClean="0"/>
              <a:t>Operator</a:t>
            </a:r>
            <a:r>
              <a:rPr lang="en-US" altLang="zh-CN" baseline="0" dirty="0" smtClean="0"/>
              <a:t> of </a:t>
            </a:r>
            <a:r>
              <a:rPr lang="en-US" altLang="zh-CN" dirty="0" smtClean="0"/>
              <a:t>XNOR: dot</a:t>
            </a:r>
            <a:r>
              <a:rPr lang="en-US" altLang="zh-CN" baseline="0" dirty="0" smtClean="0"/>
              <a:t> inside a circle</a:t>
            </a:r>
          </a:p>
          <a:p>
            <a:r>
              <a:rPr lang="en-US" altLang="zh-CN" baseline="0" dirty="0" smtClean="0"/>
              <a:t>XOR equals …, XNOR equals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en-US" altLang="zh-CN" baseline="0" dirty="0" smtClean="0"/>
              <a:t> to understand XOR?</a:t>
            </a:r>
          </a:p>
          <a:p>
            <a:r>
              <a:rPr lang="en-US" altLang="zh-CN" baseline="0" dirty="0" smtClean="0"/>
              <a:t>How to understand XNOR?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 there</a:t>
            </a:r>
            <a:r>
              <a:rPr lang="en-US" altLang="zh-CN" baseline="0" dirty="0" smtClean="0"/>
              <a:t> are three inputs,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 the two inputs are unequal, the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xor</a:t>
            </a:r>
            <a:r>
              <a:rPr lang="en-US" altLang="zh-CN" baseline="0" dirty="0" smtClean="0"/>
              <a:t> result is 1.</a:t>
            </a:r>
          </a:p>
          <a:p>
            <a:r>
              <a:rPr lang="en-US" altLang="zh-CN" baseline="0" dirty="0" smtClean="0"/>
              <a:t>If the two inputs are equal, the </a:t>
            </a:r>
            <a:r>
              <a:rPr lang="en-US" altLang="zh-CN" baseline="0" dirty="0" err="1" smtClean="0"/>
              <a:t>xnor</a:t>
            </a:r>
            <a:r>
              <a:rPr lang="en-US" altLang="zh-CN" baseline="0" dirty="0" smtClean="0"/>
              <a:t> result is 1.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70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Commutative Law: we can exchange positions of A and B.</a:t>
            </a:r>
          </a:p>
          <a:p>
            <a:r>
              <a:rPr lang="en-US" altLang="zh-CN" sz="1200" dirty="0" smtClean="0">
                <a:solidFill>
                  <a:srgbClr val="FFFF66"/>
                </a:solidFill>
                <a:cs typeface="Times New Roman" pitchFamily="18" charset="0"/>
              </a:rPr>
              <a:t>Associative Law: we can combine any two variables for calculation.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(1)Take AB as a whole. Take AC as a whole. Apply the </a:t>
            </a:r>
            <a:r>
              <a:rPr lang="en-US" altLang="zh-CN" sz="1200" dirty="0" smtClean="0">
                <a:effectLst/>
              </a:rPr>
              <a:t>De Morgan’s  Laws. Remove parentheses. A and</a:t>
            </a:r>
            <a:r>
              <a:rPr lang="en-US" altLang="zh-CN" sz="1200" baseline="0" dirty="0" smtClean="0">
                <a:effectLst/>
              </a:rPr>
              <a:t> A NOT are offsetting.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effectLst/>
                <a:latin typeface="Tahoma" pitchFamily="34" charset="0"/>
              </a:rPr>
              <a:t>Extract A. Write the XOR expression.</a:t>
            </a:r>
            <a:endParaRPr lang="en-US" altLang="zh-CN" sz="1200" dirty="0" smtClean="0">
              <a:effectLst/>
              <a:latin typeface="Tahoma" pitchFamily="34" charset="0"/>
            </a:endParaRPr>
          </a:p>
          <a:p>
            <a:r>
              <a:rPr lang="en-US" altLang="zh-CN" dirty="0" smtClean="0"/>
              <a:t>(2)</a:t>
            </a:r>
            <a:r>
              <a:rPr lang="en-US" altLang="zh-CN" sz="1200" dirty="0" smtClean="0">
                <a:effectLst/>
              </a:rPr>
              <a:t> Take parentheses as a whole. </a:t>
            </a:r>
            <a:r>
              <a:rPr lang="en-US" altLang="zh-CN" dirty="0" smtClean="0"/>
              <a:t>Apply the </a:t>
            </a:r>
            <a:r>
              <a:rPr lang="en-US" altLang="zh-CN" sz="1200" dirty="0" smtClean="0">
                <a:effectLst/>
              </a:rPr>
              <a:t>De Morgan’s  Laws. Write</a:t>
            </a:r>
            <a:r>
              <a:rPr lang="en-US" altLang="zh-CN" sz="1200" baseline="0" dirty="0" smtClean="0">
                <a:effectLst/>
              </a:rPr>
              <a:t> A NOT once. Apply the distributive law of addition. A offsets A NOT. </a:t>
            </a:r>
            <a:r>
              <a:rPr lang="en-US" altLang="zh-CN" dirty="0" smtClean="0"/>
              <a:t>Write the XNOR expression.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 exchange the input and output, the formula holds.</a:t>
            </a:r>
          </a:p>
          <a:p>
            <a:r>
              <a:rPr lang="en-US" altLang="zh-CN" dirty="0" smtClean="0"/>
              <a:t>Prove it by truth table. Exchange input</a:t>
            </a:r>
            <a:r>
              <a:rPr lang="en-US" altLang="zh-CN" baseline="0" dirty="0" smtClean="0"/>
              <a:t> and output in the truth table.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74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48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744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cs typeface="Times New Roman" pitchFamily="18" charset="0"/>
              </a:rPr>
              <a:t>Standard </a:t>
            </a:r>
            <a:r>
              <a:rPr lang="en-US" altLang="zh-CN" dirty="0" smtClean="0"/>
              <a:t>AND-OR</a:t>
            </a:r>
            <a:r>
              <a:rPr lang="en-US" altLang="zh-CN" baseline="0" dirty="0" smtClean="0"/>
              <a:t> function: First do the multiplication. Second, do the addition.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FF00"/>
                </a:solidFill>
                <a:cs typeface="Times New Roman" pitchFamily="18" charset="0"/>
              </a:rPr>
              <a:t>Standard </a:t>
            </a:r>
            <a:r>
              <a:rPr lang="en-US" altLang="zh-CN" dirty="0" smtClean="0"/>
              <a:t>OR-AND</a:t>
            </a:r>
            <a:r>
              <a:rPr lang="en-US" altLang="zh-CN" baseline="0" dirty="0" smtClean="0"/>
              <a:t> function: First do the addition. Second, do the multiplication.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Canonical </a:t>
            </a:r>
            <a:r>
              <a:rPr lang="en-US" altLang="zh-CN" sz="1200" dirty="0" smtClean="0">
                <a:latin typeface="黑体" pitchFamily="2" charset="-122"/>
                <a:ea typeface="黑体" pitchFamily="2" charset="-122"/>
              </a:rPr>
              <a:t>AND-OR</a:t>
            </a:r>
            <a:r>
              <a:rPr lang="en-US" altLang="zh-CN" sz="1200" dirty="0" smtClean="0"/>
              <a:t> Function: is composed of </a:t>
            </a:r>
            <a:r>
              <a:rPr lang="en-US" altLang="zh-CN" sz="1200" dirty="0" err="1" smtClean="0"/>
              <a:t>m</a:t>
            </a:r>
            <a:r>
              <a:rPr lang="en-US" altLang="zh-CN" dirty="0" err="1" smtClean="0"/>
              <a:t>interms</a:t>
            </a:r>
            <a:endParaRPr lang="en-US" altLang="zh-CN" dirty="0" smtClean="0"/>
          </a:p>
          <a:p>
            <a:r>
              <a:rPr lang="en-US" altLang="zh-CN" sz="1200" dirty="0" smtClean="0"/>
              <a:t>Canonical </a:t>
            </a:r>
            <a:r>
              <a:rPr lang="en-US" altLang="zh-CN" sz="1200" dirty="0" smtClean="0">
                <a:latin typeface="黑体" pitchFamily="2" charset="-122"/>
                <a:ea typeface="黑体" pitchFamily="2" charset="-122"/>
              </a:rPr>
              <a:t>OR-AND</a:t>
            </a:r>
            <a:r>
              <a:rPr lang="en-US" altLang="zh-CN" sz="1200" dirty="0" smtClean="0"/>
              <a:t> Function: is composed of </a:t>
            </a:r>
            <a:r>
              <a:rPr lang="en-US" altLang="zh-CN" dirty="0" err="1" smtClean="0"/>
              <a:t>maxterms</a:t>
            </a:r>
            <a:endParaRPr lang="en-US" altLang="zh-CN" dirty="0" smtClean="0"/>
          </a:p>
          <a:p>
            <a:r>
              <a:rPr lang="en-US" altLang="zh-CN" dirty="0" smtClean="0"/>
              <a:t>These product</a:t>
            </a:r>
            <a:r>
              <a:rPr lang="en-US" altLang="zh-CN" baseline="0" dirty="0" smtClean="0"/>
              <a:t> terms are </a:t>
            </a:r>
            <a:r>
              <a:rPr lang="en-US" altLang="zh-CN" baseline="0" dirty="0" err="1" smtClean="0"/>
              <a:t>minterms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These sum terms are </a:t>
            </a:r>
            <a:r>
              <a:rPr lang="en-US" altLang="zh-CN" baseline="0" dirty="0" err="1" smtClean="0"/>
              <a:t>maxterms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use l</a:t>
            </a:r>
            <a:r>
              <a:rPr lang="en-US" altLang="zh-CN" dirty="0" smtClean="0"/>
              <a:t>owercase</a:t>
            </a:r>
            <a:r>
              <a:rPr lang="en-US" altLang="zh-CN" baseline="0" dirty="0" smtClean="0"/>
              <a:t> m to represent </a:t>
            </a:r>
            <a:r>
              <a:rPr lang="en-US" altLang="zh-CN" baseline="0" dirty="0" err="1" smtClean="0"/>
              <a:t>minterm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2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67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 use uppercase M to represent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maxterm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59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53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auxiliary term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help simplification.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order to get the dual function, exchange dot and plus.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order to get the dual function, exchange dot and plus.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793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Add</a:t>
            </a:r>
            <a:r>
              <a:rPr lang="en-US" altLang="zh-CN" baseline="0" dirty="0" smtClean="0"/>
              <a:t> C plus C NOT to recover variable C.</a:t>
            </a:r>
          </a:p>
          <a:p>
            <a:r>
              <a:rPr lang="en-US" altLang="zh-CN" baseline="0" dirty="0" smtClean="0"/>
              <a:t>Add B plus B NOT to recover variable B.</a:t>
            </a:r>
          </a:p>
          <a:p>
            <a:r>
              <a:rPr lang="en-US" altLang="zh-CN" baseline="0" dirty="0" smtClean="0"/>
              <a:t>Remove parentheses. Write the redundant terms once. </a:t>
            </a:r>
          </a:p>
          <a:p>
            <a:r>
              <a:rPr lang="en-US" altLang="zh-CN" baseline="0" dirty="0" smtClean="0"/>
              <a:t>Then, we get all the </a:t>
            </a:r>
            <a:r>
              <a:rPr lang="en-US" altLang="zh-CN" baseline="0" dirty="0" err="1" smtClean="0"/>
              <a:t>minterms</a:t>
            </a:r>
            <a:r>
              <a:rPr lang="en-US" altLang="zh-CN" baseline="0" dirty="0" smtClean="0"/>
              <a:t>. Write the numbered </a:t>
            </a:r>
            <a:r>
              <a:rPr lang="en-US" altLang="zh-CN" baseline="0" dirty="0" err="1" smtClean="0"/>
              <a:t>minterms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39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Put the </a:t>
            </a:r>
            <a:r>
              <a:rPr lang="en-US" altLang="zh-CN" dirty="0" err="1" smtClean="0"/>
              <a:t>minterms</a:t>
            </a:r>
            <a:r>
              <a:rPr lang="en-US" altLang="zh-CN" baseline="0" dirty="0" smtClean="0"/>
              <a:t> in the K-map.</a:t>
            </a:r>
          </a:p>
          <a:p>
            <a:r>
              <a:rPr lang="en-US" altLang="zh-CN" baseline="0" dirty="0" smtClean="0"/>
              <a:t>011 for m3. </a:t>
            </a:r>
          </a:p>
          <a:p>
            <a:r>
              <a:rPr lang="en-US" altLang="zh-CN" baseline="0" dirty="0" smtClean="0"/>
              <a:t>Draw K-circles. For the circle on the left, we write A C. </a:t>
            </a:r>
          </a:p>
          <a:p>
            <a:r>
              <a:rPr lang="en-US" altLang="zh-CN" baseline="0" dirty="0" smtClean="0"/>
              <a:t>Finally, we get the simplified function.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07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748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 C</a:t>
            </a:r>
            <a:r>
              <a:rPr lang="en-US" altLang="zh-CN" baseline="0" dirty="0" smtClean="0"/>
              <a:t> NOT D NOT, means if B is 1, C is 0, D is 0, A is 0 or 1, then F is 1.</a:t>
            </a:r>
          </a:p>
          <a:p>
            <a:r>
              <a:rPr lang="en-US" altLang="zh-CN" baseline="0" dirty="0" smtClean="0"/>
              <a:t>Mark the block 0100 as 1.</a:t>
            </a:r>
          </a:p>
          <a:p>
            <a:r>
              <a:rPr lang="en-US" altLang="zh-CN" baseline="0" dirty="0" smtClean="0"/>
              <a:t>Similarly, we can recover all the product terms.</a:t>
            </a:r>
          </a:p>
          <a:p>
            <a:r>
              <a:rPr lang="en-US" altLang="zh-CN" baseline="0" dirty="0" smtClean="0"/>
              <a:t>Draw K-circle. For the left circle, we B C NOT.</a:t>
            </a:r>
          </a:p>
          <a:p>
            <a:r>
              <a:rPr lang="en-US" altLang="zh-CN" baseline="0" dirty="0" smtClean="0"/>
              <a:t>Finally, we get the simplified function.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45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function is composed of </a:t>
            </a:r>
            <a:r>
              <a:rPr lang="en-US" altLang="zh-CN" baseline="0" dirty="0" err="1" smtClean="0"/>
              <a:t>maxterms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Can you write all the </a:t>
            </a:r>
            <a:r>
              <a:rPr lang="en-US" altLang="zh-CN" baseline="0" dirty="0" err="1" smtClean="0"/>
              <a:t>minterms</a:t>
            </a:r>
            <a:r>
              <a:rPr lang="en-US" altLang="zh-CN" baseline="0" dirty="0" smtClean="0"/>
              <a:t> for the function?</a:t>
            </a:r>
          </a:p>
          <a:p>
            <a:r>
              <a:rPr lang="en-US" altLang="zh-CN" baseline="0" dirty="0" smtClean="0"/>
              <a:t>Numbers from 0 to 15 which are not in </a:t>
            </a:r>
            <a:r>
              <a:rPr lang="en-US" altLang="zh-CN" baseline="0" dirty="0" err="1" smtClean="0"/>
              <a:t>maxterms</a:t>
            </a:r>
            <a:r>
              <a:rPr lang="en-US" altLang="zh-CN" baseline="0" dirty="0" smtClean="0"/>
              <a:t> belongs to </a:t>
            </a:r>
            <a:r>
              <a:rPr lang="en-US" altLang="zh-CN" baseline="0" dirty="0" err="1" smtClean="0"/>
              <a:t>minterms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60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to write the K-map?</a:t>
            </a:r>
          </a:p>
          <a:p>
            <a:r>
              <a:rPr lang="en-US" altLang="zh-CN" dirty="0" smtClean="0"/>
              <a:t>Method one: mark</a:t>
            </a:r>
            <a:r>
              <a:rPr lang="en-US" altLang="zh-CN" baseline="0" dirty="0" smtClean="0"/>
              <a:t> the blocks as 1 according to </a:t>
            </a:r>
            <a:r>
              <a:rPr lang="en-US" altLang="zh-CN" baseline="0" dirty="0" err="1" smtClean="0"/>
              <a:t>minterms</a:t>
            </a:r>
            <a:r>
              <a:rPr lang="en-US" altLang="zh-CN" baseline="0" dirty="0" smtClean="0"/>
              <a:t>. Method two: mark the blocks as 0 according to </a:t>
            </a:r>
            <a:r>
              <a:rPr lang="en-US" altLang="zh-CN" baseline="0" dirty="0" err="1" smtClean="0"/>
              <a:t>maxterms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Draw circles on‘0’blocks. Write the sum terms.</a:t>
            </a:r>
          </a:p>
          <a:p>
            <a:r>
              <a:rPr lang="en-US" altLang="zh-CN" baseline="0" dirty="0" smtClean="0"/>
              <a:t>For the horizontal circle, we write A NOT plus B NOT. For the vertical circle, we write C NOT plus D NOT.</a:t>
            </a:r>
          </a:p>
          <a:p>
            <a:r>
              <a:rPr lang="en-US" altLang="zh-CN" baseline="0" dirty="0" smtClean="0"/>
              <a:t>Use AND to connect the sum terms. Finally, we get the simplified OR-AND function.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62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to write the K-map?</a:t>
            </a:r>
          </a:p>
          <a:p>
            <a:r>
              <a:rPr lang="en-US" altLang="zh-CN" dirty="0" smtClean="0"/>
              <a:t>Method one: mark</a:t>
            </a:r>
            <a:r>
              <a:rPr lang="en-US" altLang="zh-CN" baseline="0" dirty="0" smtClean="0"/>
              <a:t> the blocks as 1 according to </a:t>
            </a:r>
            <a:r>
              <a:rPr lang="en-US" altLang="zh-CN" baseline="0" dirty="0" err="1" smtClean="0"/>
              <a:t>minterms</a:t>
            </a:r>
            <a:r>
              <a:rPr lang="en-US" altLang="zh-CN" baseline="0" dirty="0" smtClean="0"/>
              <a:t>. Method two: mark the blocks as 0 according to </a:t>
            </a:r>
            <a:r>
              <a:rPr lang="en-US" altLang="zh-CN" baseline="0" dirty="0" err="1" smtClean="0"/>
              <a:t>maxterms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Draw circles on‘0’blocks. Write the sum terms.</a:t>
            </a:r>
          </a:p>
          <a:p>
            <a:r>
              <a:rPr lang="en-US" altLang="zh-CN" baseline="0" dirty="0" smtClean="0"/>
              <a:t>For the horizontal circle, we write A NOT plus B NOT. For the vertical circle, we write C NOT plus D NOT.</a:t>
            </a:r>
          </a:p>
          <a:p>
            <a:r>
              <a:rPr lang="en-US" altLang="zh-CN" baseline="0" dirty="0" smtClean="0"/>
              <a:t>Use AND to connect the sum terms. Finally, we get the simplified OR-AND function.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316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3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Replace B with DC.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Apply the </a:t>
            </a:r>
            <a:r>
              <a:rPr lang="en-US" altLang="zh-CN" sz="1200" dirty="0" smtClean="0">
                <a:effectLst/>
              </a:rPr>
              <a:t>De Morgan’s  Laws.</a:t>
            </a:r>
            <a:endParaRPr lang="en-US" altLang="zh-CN" sz="1200" dirty="0" smtClean="0">
              <a:effectLst/>
              <a:latin typeface="Tahoma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Replace B with more variables, we get the general from of De Morgan’s law.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inverse function is written as F NOT.</a:t>
            </a:r>
          </a:p>
          <a:p>
            <a:r>
              <a:rPr lang="en-US" altLang="zh-CN" dirty="0" smtClean="0"/>
              <a:t>Exchange</a:t>
            </a:r>
            <a:r>
              <a:rPr lang="en-US" altLang="zh-CN" baseline="0" dirty="0" smtClean="0"/>
              <a:t> 0 and 1. Exchange plus and dot.</a:t>
            </a:r>
            <a:endParaRPr lang="en-US" altLang="zh-CN" dirty="0" smtClean="0"/>
          </a:p>
          <a:p>
            <a:r>
              <a:rPr lang="en-US" altLang="zh-CN" dirty="0" smtClean="0"/>
              <a:t>Exchange original variable and inverted</a:t>
            </a:r>
            <a:r>
              <a:rPr lang="en-US" altLang="zh-CN" baseline="0" dirty="0" smtClean="0"/>
              <a:t> variable.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Exchange original variable and inverted</a:t>
            </a:r>
            <a:r>
              <a:rPr lang="en-US" altLang="zh-CN" baseline="0" dirty="0" smtClean="0"/>
              <a:t> variable. </a:t>
            </a:r>
            <a:r>
              <a:rPr lang="en-US" altLang="zh-CN" dirty="0" smtClean="0"/>
              <a:t>Exchange plus and dot.</a:t>
            </a:r>
          </a:p>
          <a:p>
            <a:r>
              <a:rPr lang="en-US" altLang="zh-CN" dirty="0" smtClean="0"/>
              <a:t>In example</a:t>
            </a:r>
            <a:r>
              <a:rPr lang="en-US" altLang="zh-CN" baseline="0" dirty="0" smtClean="0"/>
              <a:t> 1 and example 3, add parentheses to keep the operation order.</a:t>
            </a:r>
            <a:endParaRPr lang="en-US" altLang="zh-CN" dirty="0" smtClean="0"/>
          </a:p>
          <a:p>
            <a:r>
              <a:rPr lang="en-US" altLang="zh-CN" dirty="0" smtClean="0"/>
              <a:t>In example 2, the big inverter is offset.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dual function is written as F-D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 rot="5400000" flipH="1">
              <a:off x="83" y="3775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711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211263"/>
            <a:ext cx="7772400" cy="1431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7117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4C1034-A3ED-45FB-93B1-593E2D9770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0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E25D9-3391-4F72-BE05-90B51EEFBF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47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144463"/>
            <a:ext cx="1962150" cy="5951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144463"/>
            <a:ext cx="5734050" cy="59515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8C62-1B6C-493D-AF1A-5E718B875A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74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144463"/>
            <a:ext cx="7848600" cy="59515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BBD6-9D7D-4101-8E4A-8306AF1E3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81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44463"/>
            <a:ext cx="77724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67300" y="19812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67300" y="41148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2B3A0-2D12-4BCF-9512-D904A2B567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50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144463"/>
            <a:ext cx="77724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67300" y="19812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066800" y="41148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67300" y="41148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BFE51-C306-4D69-9097-308FE921DF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39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7069B-D2E0-43C8-BA06-8375F26CA6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9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585F7-90CB-4B3C-9F68-7204F07CAB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0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B1D6C-7F6C-417C-8B25-FB7ECD4580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25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C4A55-907D-4EBA-8E91-5E0BE708EE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48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6FD3-C505-437D-90A2-E593082E47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8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85C39-7451-4E22-82B0-AE87EE8181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5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D396E-96B6-42A0-8516-050E7E7106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9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8FBE6-5ECA-4114-897A-EF6304E29B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94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16067" name="AutoShape 3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68" name="AutoShape 4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69" name="AutoShape 5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70" name="AutoShape 6"/>
            <p:cNvSpPr>
              <a:spLocks noChangeArrowheads="1"/>
            </p:cNvSpPr>
            <p:nvPr/>
          </p:nvSpPr>
          <p:spPr bwMode="auto">
            <a:xfrm rot="5400000" flipH="1">
              <a:off x="83" y="3775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71" name="AutoShape 7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72" name="AutoShape 8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73" name="AutoShape 9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216075" name="AutoShape 11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216076" name="Oval 12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216078" name="Oval 14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grpSp>
        <p:nvGrpSpPr>
          <p:cNvPr id="1033" name="Group 16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16081" name="AutoShape 17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2" name="AutoShape 18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3" name="AutoShape 19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4" name="AutoShape 20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5" name="AutoShape 21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6" name="AutoShape 22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7" name="Freeform 23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8" name="Freeform 24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608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44463"/>
            <a:ext cx="7772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6090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6091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9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9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/>
                <a:ea typeface="+mn-ea"/>
              </a:defRPr>
            </a:lvl1pPr>
          </a:lstStyle>
          <a:p>
            <a:pPr>
              <a:defRPr/>
            </a:pPr>
            <a:fld id="{4FB16D34-DB4B-4A88-AB94-EA90232B8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6" grpId="0" animBg="1" autoUpdateAnimBg="0"/>
      <p:bldP spid="216078" grpId="0" animBg="1" autoUpdateAnimBg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8.bin"/><Relationship Id="rId3" Type="http://schemas.openxmlformats.org/officeDocument/2006/relationships/audio" Target="../media/audio2.wav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91.bin"/><Relationship Id="rId4" Type="http://schemas.openxmlformats.org/officeDocument/2006/relationships/audio" Target="../media/audio2.wav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249.emf"/><Relationship Id="rId5" Type="http://schemas.openxmlformats.org/officeDocument/2006/relationships/oleObject" Target="../embeddings/oleObject292.bin"/><Relationship Id="rId4" Type="http://schemas.openxmlformats.org/officeDocument/2006/relationships/audio" Target="../media/audio1.wav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250.w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251.emf"/><Relationship Id="rId5" Type="http://schemas.openxmlformats.org/officeDocument/2006/relationships/oleObject" Target="../embeddings/oleObject294.bin"/><Relationship Id="rId4" Type="http://schemas.openxmlformats.org/officeDocument/2006/relationships/audio" Target="../media/audio1.wav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251.em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emf"/><Relationship Id="rId18" Type="http://schemas.openxmlformats.org/officeDocument/2006/relationships/oleObject" Target="../embeddings/oleObject28.bin"/><Relationship Id="rId3" Type="http://schemas.openxmlformats.org/officeDocument/2006/relationships/audio" Target="../media/audio1.wav"/><Relationship Id="rId21" Type="http://schemas.openxmlformats.org/officeDocument/2006/relationships/image" Target="../media/image29.emf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e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8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3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297.bin"/><Relationship Id="rId5" Type="http://schemas.openxmlformats.org/officeDocument/2006/relationships/image" Target="../media/image254.emf"/><Relationship Id="rId4" Type="http://schemas.openxmlformats.org/officeDocument/2006/relationships/oleObject" Target="../embeddings/oleObject296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5" Type="http://schemas.openxmlformats.org/officeDocument/2006/relationships/image" Target="../media/image256.emf"/><Relationship Id="rId4" Type="http://schemas.openxmlformats.org/officeDocument/2006/relationships/oleObject" Target="../embeddings/oleObject298.bin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5" Type="http://schemas.openxmlformats.org/officeDocument/2006/relationships/image" Target="../media/image257.emf"/><Relationship Id="rId4" Type="http://schemas.openxmlformats.org/officeDocument/2006/relationships/oleObject" Target="../embeddings/oleObject29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258.emf"/><Relationship Id="rId4" Type="http://schemas.openxmlformats.org/officeDocument/2006/relationships/oleObject" Target="../embeddings/oleObject300.bin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259.emf"/><Relationship Id="rId4" Type="http://schemas.openxmlformats.org/officeDocument/2006/relationships/oleObject" Target="../embeddings/oleObject301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5" Type="http://schemas.openxmlformats.org/officeDocument/2006/relationships/image" Target="../media/image260.emf"/><Relationship Id="rId4" Type="http://schemas.openxmlformats.org/officeDocument/2006/relationships/oleObject" Target="../embeddings/oleObject302.bin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5" Type="http://schemas.openxmlformats.org/officeDocument/2006/relationships/image" Target="../media/image261.emf"/><Relationship Id="rId4" Type="http://schemas.openxmlformats.org/officeDocument/2006/relationships/oleObject" Target="../embeddings/oleObject303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5" Type="http://schemas.openxmlformats.org/officeDocument/2006/relationships/image" Target="../media/image262.emf"/><Relationship Id="rId4" Type="http://schemas.openxmlformats.org/officeDocument/2006/relationships/oleObject" Target="../embeddings/oleObject304.bin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5" Type="http://schemas.openxmlformats.org/officeDocument/2006/relationships/image" Target="../media/image263.emf"/><Relationship Id="rId4" Type="http://schemas.openxmlformats.org/officeDocument/2006/relationships/oleObject" Target="../embeddings/oleObject305.bin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5" Type="http://schemas.openxmlformats.org/officeDocument/2006/relationships/image" Target="../media/image264.emf"/><Relationship Id="rId4" Type="http://schemas.openxmlformats.org/officeDocument/2006/relationships/oleObject" Target="../embeddings/oleObject306.bin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5" Type="http://schemas.openxmlformats.org/officeDocument/2006/relationships/image" Target="../media/image265.emf"/><Relationship Id="rId4" Type="http://schemas.openxmlformats.org/officeDocument/2006/relationships/oleObject" Target="../embeddings/oleObject307.bin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36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slide" Target="slide70.xml"/><Relationship Id="rId10" Type="http://schemas.openxmlformats.org/officeDocument/2006/relationships/image" Target="../media/image34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emf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5" Type="http://schemas.openxmlformats.org/officeDocument/2006/relationships/image" Target="../media/image266.emf"/><Relationship Id="rId4" Type="http://schemas.openxmlformats.org/officeDocument/2006/relationships/oleObject" Target="../embeddings/oleObject308.bin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5" Type="http://schemas.openxmlformats.org/officeDocument/2006/relationships/image" Target="../media/image267.emf"/><Relationship Id="rId4" Type="http://schemas.openxmlformats.org/officeDocument/2006/relationships/oleObject" Target="../embeddings/oleObject309.bin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5" Type="http://schemas.openxmlformats.org/officeDocument/2006/relationships/image" Target="../media/image268.emf"/><Relationship Id="rId4" Type="http://schemas.openxmlformats.org/officeDocument/2006/relationships/oleObject" Target="../embeddings/oleObject3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5.emf"/><Relationship Id="rId3" Type="http://schemas.openxmlformats.org/officeDocument/2006/relationships/audio" Target="../media/audio1.wav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35.e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48.w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53.bin"/><Relationship Id="rId4" Type="http://schemas.openxmlformats.org/officeDocument/2006/relationships/audio" Target="../media/audio1.wav"/><Relationship Id="rId9" Type="http://schemas.openxmlformats.org/officeDocument/2006/relationships/image" Target="../media/image4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21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5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62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53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8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59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70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7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69.e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76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5.emf"/><Relationship Id="rId5" Type="http://schemas.openxmlformats.org/officeDocument/2006/relationships/image" Target="../media/image72.emf"/><Relationship Id="rId15" Type="http://schemas.openxmlformats.org/officeDocument/2006/relationships/image" Target="../media/image77.e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4.emf"/><Relationship Id="rId14" Type="http://schemas.openxmlformats.org/officeDocument/2006/relationships/oleObject" Target="../embeddings/oleObject8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76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1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75.emf"/><Relationship Id="rId5" Type="http://schemas.openxmlformats.org/officeDocument/2006/relationships/image" Target="../media/image72.emf"/><Relationship Id="rId15" Type="http://schemas.openxmlformats.org/officeDocument/2006/relationships/image" Target="../media/image77.e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74.emf"/><Relationship Id="rId14" Type="http://schemas.openxmlformats.org/officeDocument/2006/relationships/oleObject" Target="../embeddings/oleObject9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92.bin"/><Relationship Id="rId4" Type="http://schemas.openxmlformats.org/officeDocument/2006/relationships/audio" Target="../media/audio2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79.emf"/><Relationship Id="rId4" Type="http://schemas.openxmlformats.org/officeDocument/2006/relationships/oleObject" Target="../embeddings/oleObject9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83.emf"/><Relationship Id="rId18" Type="http://schemas.openxmlformats.org/officeDocument/2006/relationships/oleObject" Target="../embeddings/oleObject101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87.emf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8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82.emf"/><Relationship Id="rId5" Type="http://schemas.openxmlformats.org/officeDocument/2006/relationships/audio" Target="../media/audio2.wav"/><Relationship Id="rId15" Type="http://schemas.openxmlformats.org/officeDocument/2006/relationships/image" Target="../media/image84.e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86.emf"/><Relationship Id="rId4" Type="http://schemas.openxmlformats.org/officeDocument/2006/relationships/audio" Target="../media/audio1.wav"/><Relationship Id="rId9" Type="http://schemas.openxmlformats.org/officeDocument/2006/relationships/image" Target="../media/image81.emf"/><Relationship Id="rId14" Type="http://schemas.openxmlformats.org/officeDocument/2006/relationships/oleObject" Target="../embeddings/oleObject9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107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90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92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9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96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1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72.emf"/><Relationship Id="rId5" Type="http://schemas.openxmlformats.org/officeDocument/2006/relationships/image" Target="../media/image98.e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0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98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05.emf"/><Relationship Id="rId3" Type="http://schemas.openxmlformats.org/officeDocument/2006/relationships/audio" Target="../media/audio2.wav"/><Relationship Id="rId7" Type="http://schemas.openxmlformats.org/officeDocument/2006/relationships/image" Target="../media/image102.emf"/><Relationship Id="rId12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04.emf"/><Relationship Id="rId5" Type="http://schemas.openxmlformats.org/officeDocument/2006/relationships/image" Target="../media/image101.e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03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29.bin"/><Relationship Id="rId18" Type="http://schemas.openxmlformats.org/officeDocument/2006/relationships/oleObject" Target="../embeddings/oleObject134.bin"/><Relationship Id="rId26" Type="http://schemas.openxmlformats.org/officeDocument/2006/relationships/image" Target="../media/image101.e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24.bin"/><Relationship Id="rId12" Type="http://schemas.openxmlformats.org/officeDocument/2006/relationships/oleObject" Target="../embeddings/oleObject128.bin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6.bin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3.bin"/><Relationship Id="rId11" Type="http://schemas.openxmlformats.org/officeDocument/2006/relationships/oleObject" Target="../embeddings/oleObject127.bin"/><Relationship Id="rId24" Type="http://schemas.openxmlformats.org/officeDocument/2006/relationships/oleObject" Target="../embeddings/oleObject140.bin"/><Relationship Id="rId32" Type="http://schemas.openxmlformats.org/officeDocument/2006/relationships/image" Target="../media/image104.emf"/><Relationship Id="rId5" Type="http://schemas.openxmlformats.org/officeDocument/2006/relationships/image" Target="../media/image72.emf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02.emf"/><Relationship Id="rId10" Type="http://schemas.openxmlformats.org/officeDocument/2006/relationships/oleObject" Target="../embeddings/oleObject126.bin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20.bin"/><Relationship Id="rId4" Type="http://schemas.openxmlformats.org/officeDocument/2006/relationships/oleObject" Target="../embeddings/oleObject122.bin"/><Relationship Id="rId9" Type="http://schemas.openxmlformats.org/officeDocument/2006/relationships/oleObject" Target="../embeddings/oleObject125.bin"/><Relationship Id="rId14" Type="http://schemas.openxmlformats.org/officeDocument/2006/relationships/oleObject" Target="../embeddings/oleObject130.bin"/><Relationship Id="rId22" Type="http://schemas.openxmlformats.org/officeDocument/2006/relationships/oleObject" Target="../embeddings/oleObject138.bin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103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05.emf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2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152.bin"/><Relationship Id="rId26" Type="http://schemas.openxmlformats.org/officeDocument/2006/relationships/oleObject" Target="../embeddings/oleObject156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114.e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12.wmf"/><Relationship Id="rId25" Type="http://schemas.openxmlformats.org/officeDocument/2006/relationships/image" Target="../media/image11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09.wmf"/><Relationship Id="rId24" Type="http://schemas.openxmlformats.org/officeDocument/2006/relationships/oleObject" Target="../embeddings/oleObject155.bin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23" Type="http://schemas.openxmlformats.org/officeDocument/2006/relationships/image" Target="../media/image115.emf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13.e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Relationship Id="rId27" Type="http://schemas.openxmlformats.org/officeDocument/2006/relationships/image" Target="../media/image11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58.bin"/><Relationship Id="rId5" Type="http://schemas.openxmlformats.org/officeDocument/2006/relationships/image" Target="../media/image118.emf"/><Relationship Id="rId4" Type="http://schemas.openxmlformats.org/officeDocument/2006/relationships/oleObject" Target="../embeddings/oleObject15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59.bin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62.bin"/><Relationship Id="rId5" Type="http://schemas.openxmlformats.org/officeDocument/2006/relationships/image" Target="../media/image122.emf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24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28.e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30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1.bin"/><Relationship Id="rId5" Type="http://schemas.openxmlformats.org/officeDocument/2006/relationships/image" Target="../media/image131.emf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3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22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3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76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33.emf"/><Relationship Id="rId4" Type="http://schemas.openxmlformats.org/officeDocument/2006/relationships/oleObject" Target="../embeddings/oleObject174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13" Type="http://schemas.openxmlformats.org/officeDocument/2006/relationships/image" Target="../media/image140.emf"/><Relationship Id="rId3" Type="http://schemas.openxmlformats.org/officeDocument/2006/relationships/audio" Target="../media/audio1.wav"/><Relationship Id="rId7" Type="http://schemas.openxmlformats.org/officeDocument/2006/relationships/image" Target="../media/image137.emf"/><Relationship Id="rId12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139.emf"/><Relationship Id="rId5" Type="http://schemas.openxmlformats.org/officeDocument/2006/relationships/image" Target="../media/image126.wmf"/><Relationship Id="rId15" Type="http://schemas.openxmlformats.org/officeDocument/2006/relationships/image" Target="../media/image141.wmf"/><Relationship Id="rId10" Type="http://schemas.openxmlformats.org/officeDocument/2006/relationships/oleObject" Target="../embeddings/oleObject180.bin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138.emf"/><Relationship Id="rId14" Type="http://schemas.openxmlformats.org/officeDocument/2006/relationships/oleObject" Target="../embeddings/oleObject182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40.emf"/><Relationship Id="rId18" Type="http://schemas.openxmlformats.org/officeDocument/2006/relationships/oleObject" Target="../embeddings/oleObject190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43.emf"/><Relationship Id="rId12" Type="http://schemas.openxmlformats.org/officeDocument/2006/relationships/oleObject" Target="../embeddings/oleObject187.bin"/><Relationship Id="rId17" Type="http://schemas.openxmlformats.org/officeDocument/2006/relationships/image" Target="../media/image1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9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45.wmf"/><Relationship Id="rId5" Type="http://schemas.openxmlformats.org/officeDocument/2006/relationships/image" Target="../media/image142.emf"/><Relationship Id="rId15" Type="http://schemas.openxmlformats.org/officeDocument/2006/relationships/image" Target="../media/image146.wmf"/><Relationship Id="rId10" Type="http://schemas.openxmlformats.org/officeDocument/2006/relationships/oleObject" Target="../embeddings/oleObject186.bin"/><Relationship Id="rId19" Type="http://schemas.openxmlformats.org/officeDocument/2006/relationships/image" Target="../media/image148.w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44.emf"/><Relationship Id="rId14" Type="http://schemas.openxmlformats.org/officeDocument/2006/relationships/oleObject" Target="../embeddings/oleObject18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emf"/><Relationship Id="rId18" Type="http://schemas.openxmlformats.org/officeDocument/2006/relationships/oleObject" Target="../embeddings/oleObject198.bin"/><Relationship Id="rId26" Type="http://schemas.openxmlformats.org/officeDocument/2006/relationships/oleObject" Target="../embeddings/oleObject202.bin"/><Relationship Id="rId3" Type="http://schemas.openxmlformats.org/officeDocument/2006/relationships/notesSlide" Target="../notesSlides/notesSlide32.xml"/><Relationship Id="rId21" Type="http://schemas.openxmlformats.org/officeDocument/2006/relationships/image" Target="../media/image157.emf"/><Relationship Id="rId34" Type="http://schemas.openxmlformats.org/officeDocument/2006/relationships/oleObject" Target="../embeddings/oleObject206.bin"/><Relationship Id="rId7" Type="http://schemas.openxmlformats.org/officeDocument/2006/relationships/image" Target="../media/image150.e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55.emf"/><Relationship Id="rId25" Type="http://schemas.openxmlformats.org/officeDocument/2006/relationships/image" Target="../media/image159.emf"/><Relationship Id="rId33" Type="http://schemas.openxmlformats.org/officeDocument/2006/relationships/image" Target="../media/image16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7.bin"/><Relationship Id="rId20" Type="http://schemas.openxmlformats.org/officeDocument/2006/relationships/oleObject" Target="../embeddings/oleObject199.bin"/><Relationship Id="rId29" Type="http://schemas.openxmlformats.org/officeDocument/2006/relationships/image" Target="../media/image161.emf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52.emf"/><Relationship Id="rId24" Type="http://schemas.openxmlformats.org/officeDocument/2006/relationships/oleObject" Target="../embeddings/oleObject201.bin"/><Relationship Id="rId32" Type="http://schemas.openxmlformats.org/officeDocument/2006/relationships/oleObject" Target="../embeddings/oleObject205.bin"/><Relationship Id="rId5" Type="http://schemas.openxmlformats.org/officeDocument/2006/relationships/image" Target="../media/image149.emf"/><Relationship Id="rId15" Type="http://schemas.openxmlformats.org/officeDocument/2006/relationships/image" Target="../media/image154.emf"/><Relationship Id="rId23" Type="http://schemas.openxmlformats.org/officeDocument/2006/relationships/image" Target="../media/image158.emf"/><Relationship Id="rId28" Type="http://schemas.openxmlformats.org/officeDocument/2006/relationships/oleObject" Target="../embeddings/oleObject203.bin"/><Relationship Id="rId10" Type="http://schemas.openxmlformats.org/officeDocument/2006/relationships/oleObject" Target="../embeddings/oleObject194.bin"/><Relationship Id="rId19" Type="http://schemas.openxmlformats.org/officeDocument/2006/relationships/image" Target="../media/image156.emf"/><Relationship Id="rId31" Type="http://schemas.openxmlformats.org/officeDocument/2006/relationships/image" Target="../media/image162.emf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51.emf"/><Relationship Id="rId14" Type="http://schemas.openxmlformats.org/officeDocument/2006/relationships/oleObject" Target="../embeddings/oleObject196.bin"/><Relationship Id="rId22" Type="http://schemas.openxmlformats.org/officeDocument/2006/relationships/oleObject" Target="../embeddings/oleObject200.bin"/><Relationship Id="rId27" Type="http://schemas.openxmlformats.org/officeDocument/2006/relationships/image" Target="../media/image160.emf"/><Relationship Id="rId30" Type="http://schemas.openxmlformats.org/officeDocument/2006/relationships/oleObject" Target="../embeddings/oleObject204.bin"/><Relationship Id="rId35" Type="http://schemas.openxmlformats.org/officeDocument/2006/relationships/image" Target="../media/image164.emf"/><Relationship Id="rId8" Type="http://schemas.openxmlformats.org/officeDocument/2006/relationships/oleObject" Target="../embeddings/oleObject193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207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166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69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172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74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179.wmf"/><Relationship Id="rId3" Type="http://schemas.openxmlformats.org/officeDocument/2006/relationships/audio" Target="../media/audio1.wav"/><Relationship Id="rId7" Type="http://schemas.openxmlformats.org/officeDocument/2006/relationships/image" Target="../media/image176.emf"/><Relationship Id="rId12" Type="http://schemas.openxmlformats.org/officeDocument/2006/relationships/oleObject" Target="../embeddings/oleObject2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178.emf"/><Relationship Id="rId5" Type="http://schemas.openxmlformats.org/officeDocument/2006/relationships/image" Target="../media/image175.emf"/><Relationship Id="rId10" Type="http://schemas.openxmlformats.org/officeDocument/2006/relationships/oleObject" Target="../embeddings/oleObject221.bin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177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7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82.emf"/><Relationship Id="rId5" Type="http://schemas.openxmlformats.org/officeDocument/2006/relationships/oleObject" Target="../embeddings/oleObject223.bin"/><Relationship Id="rId4" Type="http://schemas.openxmlformats.org/officeDocument/2006/relationships/audio" Target="../media/audio2.wav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183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186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189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192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1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93.e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195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36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3" Type="http://schemas.openxmlformats.org/officeDocument/2006/relationships/audio" Target="../media/audio1.wav"/><Relationship Id="rId7" Type="http://schemas.openxmlformats.org/officeDocument/2006/relationships/image" Target="../media/image19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39.bin"/><Relationship Id="rId5" Type="http://schemas.openxmlformats.org/officeDocument/2006/relationships/image" Target="../media/image197.wmf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199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3" Type="http://schemas.openxmlformats.org/officeDocument/2006/relationships/audio" Target="../media/audio2.wav"/><Relationship Id="rId7" Type="http://schemas.openxmlformats.org/officeDocument/2006/relationships/image" Target="../media/image2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42.bin"/><Relationship Id="rId5" Type="http://schemas.openxmlformats.org/officeDocument/2006/relationships/image" Target="../media/image200.wmf"/><Relationship Id="rId4" Type="http://schemas.openxmlformats.org/officeDocument/2006/relationships/oleObject" Target="../embeddings/oleObject241.bin"/><Relationship Id="rId9" Type="http://schemas.openxmlformats.org/officeDocument/2006/relationships/image" Target="../media/image18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193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20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0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50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204.e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10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216.wmf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58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210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24.emf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2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3.w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18.e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220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22.e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70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234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32.wmf"/><Relationship Id="rId17" Type="http://schemas.openxmlformats.org/officeDocument/2006/relationships/oleObject" Target="../embeddings/oleObject2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4.e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29.e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231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33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235.wmf"/><Relationship Id="rId4" Type="http://schemas.openxmlformats.org/officeDocument/2006/relationships/oleObject" Target="../embeddings/oleObject27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3" Type="http://schemas.openxmlformats.org/officeDocument/2006/relationships/audio" Target="../media/audio1.wav"/><Relationship Id="rId21" Type="http://schemas.openxmlformats.org/officeDocument/2006/relationships/image" Target="../media/image9.wmf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280.bin"/><Relationship Id="rId5" Type="http://schemas.openxmlformats.org/officeDocument/2006/relationships/image" Target="../media/image236.wmf"/><Relationship Id="rId4" Type="http://schemas.openxmlformats.org/officeDocument/2006/relationships/oleObject" Target="../embeddings/oleObject279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282.bin"/><Relationship Id="rId5" Type="http://schemas.openxmlformats.org/officeDocument/2006/relationships/image" Target="../media/image238.wmf"/><Relationship Id="rId4" Type="http://schemas.openxmlformats.org/officeDocument/2006/relationships/oleObject" Target="../embeddings/oleObject281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240.wmf"/><Relationship Id="rId4" Type="http://schemas.openxmlformats.org/officeDocument/2006/relationships/oleObject" Target="../embeddings/oleObject283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241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2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42.emf"/><Relationship Id="rId5" Type="http://schemas.openxmlformats.org/officeDocument/2006/relationships/oleObject" Target="../embeddings/oleObject285.bin"/><Relationship Id="rId10" Type="http://schemas.openxmlformats.org/officeDocument/2006/relationships/image" Target="../media/image244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87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0.bin"/><Relationship Id="rId3" Type="http://schemas.openxmlformats.org/officeDocument/2006/relationships/audio" Target="../media/audio1.wav"/><Relationship Id="rId7" Type="http://schemas.openxmlformats.org/officeDocument/2006/relationships/image" Target="../media/image2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289.bin"/><Relationship Id="rId5" Type="http://schemas.openxmlformats.org/officeDocument/2006/relationships/image" Target="../media/image245.emf"/><Relationship Id="rId4" Type="http://schemas.openxmlformats.org/officeDocument/2006/relationships/oleObject" Target="../embeddings/oleObject288.bin"/><Relationship Id="rId9" Type="http://schemas.openxmlformats.org/officeDocument/2006/relationships/image" Target="../media/image247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288.bin"/><Relationship Id="rId5" Type="http://schemas.openxmlformats.org/officeDocument/2006/relationships/image" Target="../media/image242.emf"/><Relationship Id="rId4" Type="http://schemas.openxmlformats.org/officeDocument/2006/relationships/oleObject" Target="../embeddings/oleObject285.bin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99319"/>
            <a:ext cx="10404648" cy="76944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Chapter 2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Logical algebra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324544" y="882352"/>
            <a:ext cx="9144000" cy="5715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zh-CN" alt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3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.1 </a:t>
            </a:r>
            <a:r>
              <a:rPr lang="en-US" altLang="zh-CN" sz="3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Three Basic Functions of Logical Algebra</a:t>
            </a:r>
            <a:endParaRPr lang="zh-CN" altLang="en-US" sz="3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3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.2 </a:t>
            </a:r>
            <a:r>
              <a:rPr lang="en-US" altLang="zh-CN" sz="3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Laws and </a:t>
            </a:r>
            <a:r>
              <a:rPr lang="en-US" altLang="zh-CN" sz="3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Rules of Logical </a:t>
            </a:r>
            <a:r>
              <a:rPr lang="en-US" altLang="zh-CN" sz="3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Algebra</a:t>
            </a:r>
            <a:endParaRPr lang="zh-CN" altLang="en-US" sz="3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3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.3 </a:t>
            </a:r>
            <a:r>
              <a:rPr lang="en-US" altLang="zh-CN" sz="3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Function Transformation</a:t>
            </a:r>
            <a:endParaRPr lang="zh-CN" altLang="en-US" sz="3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3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.4 </a:t>
            </a:r>
            <a:r>
              <a:rPr lang="en-US" altLang="zh-CN" sz="3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Function </a:t>
            </a:r>
            <a:r>
              <a:rPr lang="en-US" altLang="zh-CN" sz="3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Simplification</a:t>
            </a:r>
            <a:endParaRPr lang="zh-CN" altLang="en-US" sz="3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93" name="Rectangle 25"/>
          <p:cNvSpPr>
            <a:spLocks noChangeArrowheads="1"/>
          </p:cNvSpPr>
          <p:nvPr/>
        </p:nvSpPr>
        <p:spPr bwMode="auto">
          <a:xfrm>
            <a:off x="0" y="4797425"/>
            <a:ext cx="7596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cs typeface="Times New Roman" pitchFamily="18" charset="0"/>
              </a:rPr>
              <a:t>(3) </a:t>
            </a:r>
            <a:r>
              <a:rPr lang="en-US" altLang="zh-CN" dirty="0" smtClean="0">
                <a:cs typeface="Times New Roman" pitchFamily="18" charset="0"/>
              </a:rPr>
              <a:t>Commutative Law</a:t>
            </a:r>
            <a:endParaRPr lang="zh-CN" altLang="en-US" sz="3200" dirty="0">
              <a:cs typeface="Times New Roman" pitchFamily="18" charset="0"/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85800" y="5715000"/>
            <a:ext cx="6477000" cy="619125"/>
            <a:chOff x="432" y="3600"/>
            <a:chExt cx="4080" cy="390"/>
          </a:xfrm>
        </p:grpSpPr>
        <p:graphicFrame>
          <p:nvGraphicFramePr>
            <p:cNvPr id="24597" name="Object 51"/>
            <p:cNvGraphicFramePr>
              <a:graphicFrameLocks noChangeAspect="1"/>
            </p:cNvGraphicFramePr>
            <p:nvPr/>
          </p:nvGraphicFramePr>
          <p:xfrm>
            <a:off x="432" y="3648"/>
            <a:ext cx="148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170" name="Equation" r:id="rId4" imgW="1232280" imgH="241200" progId="Equation.3">
                    <p:embed/>
                  </p:oleObj>
                </mc:Choice>
                <mc:Fallback>
                  <p:oleObj name="Equation" r:id="rId4" imgW="123228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648"/>
                          <a:ext cx="1488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52"/>
            <p:cNvGraphicFramePr>
              <a:graphicFrameLocks noChangeAspect="1"/>
            </p:cNvGraphicFramePr>
            <p:nvPr/>
          </p:nvGraphicFramePr>
          <p:xfrm>
            <a:off x="2784" y="3600"/>
            <a:ext cx="172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171" name="Equation" r:id="rId6" imgW="1435320" imgH="241200" progId="Equation.3">
                    <p:embed/>
                  </p:oleObj>
                </mc:Choice>
                <mc:Fallback>
                  <p:oleObj name="Equation" r:id="rId6" imgW="143532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600"/>
                          <a:ext cx="1728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627" name="Rectangle 59"/>
          <p:cNvSpPr>
            <a:spLocks noChangeArrowheads="1"/>
          </p:cNvSpPr>
          <p:nvPr/>
        </p:nvSpPr>
        <p:spPr bwMode="auto">
          <a:xfrm>
            <a:off x="0" y="381000"/>
            <a:ext cx="745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(2) Laws of single variable (theorems)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3" name="Group 2068"/>
          <p:cNvGrpSpPr>
            <a:grpSpLocks/>
          </p:cNvGrpSpPr>
          <p:nvPr/>
        </p:nvGrpSpPr>
        <p:grpSpPr bwMode="auto">
          <a:xfrm>
            <a:off x="395288" y="3068641"/>
            <a:ext cx="3205163" cy="506413"/>
            <a:chOff x="249" y="1933"/>
            <a:chExt cx="2019" cy="319"/>
          </a:xfrm>
        </p:grpSpPr>
        <p:graphicFrame>
          <p:nvGraphicFramePr>
            <p:cNvPr id="24594" name="Object 45"/>
            <p:cNvGraphicFramePr>
              <a:graphicFrameLocks noChangeAspect="1"/>
            </p:cNvGraphicFramePr>
            <p:nvPr/>
          </p:nvGraphicFramePr>
          <p:xfrm>
            <a:off x="249" y="1933"/>
            <a:ext cx="75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172" name="Equation" r:id="rId8" imgW="927360" imgH="241200" progId="Equation.3">
                    <p:embed/>
                  </p:oleObj>
                </mc:Choice>
                <mc:Fallback>
                  <p:oleObj name="Equation" r:id="rId8" imgW="92736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933"/>
                          <a:ext cx="758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49"/>
            <p:cNvGraphicFramePr>
              <a:graphicFrameLocks noChangeAspect="1"/>
            </p:cNvGraphicFramePr>
            <p:nvPr/>
          </p:nvGraphicFramePr>
          <p:xfrm>
            <a:off x="1429" y="1933"/>
            <a:ext cx="83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173" name="Equation" r:id="rId10" imgW="1028880" imgH="241200" progId="Equation.3">
                    <p:embed/>
                  </p:oleObj>
                </mc:Choice>
                <mc:Fallback>
                  <p:oleObj name="Equation" r:id="rId10" imgW="102888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933"/>
                          <a:ext cx="839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67"/>
          <p:cNvGrpSpPr>
            <a:grpSpLocks/>
          </p:cNvGrpSpPr>
          <p:nvPr/>
        </p:nvGrpSpPr>
        <p:grpSpPr bwMode="auto">
          <a:xfrm>
            <a:off x="323850" y="3933825"/>
            <a:ext cx="3232150" cy="663575"/>
            <a:chOff x="204" y="2478"/>
            <a:chExt cx="2036" cy="418"/>
          </a:xfrm>
        </p:grpSpPr>
        <p:graphicFrame>
          <p:nvGraphicFramePr>
            <p:cNvPr id="24591" name="Object 46"/>
            <p:cNvGraphicFramePr>
              <a:graphicFrameLocks noChangeAspect="1"/>
            </p:cNvGraphicFramePr>
            <p:nvPr/>
          </p:nvGraphicFramePr>
          <p:xfrm>
            <a:off x="204" y="2478"/>
            <a:ext cx="804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174" name="Equation" r:id="rId12" imgW="889200" imgH="317520" progId="Equation.3">
                    <p:embed/>
                  </p:oleObj>
                </mc:Choice>
                <mc:Fallback>
                  <p:oleObj name="Equation" r:id="rId12" imgW="889200" imgH="31752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478"/>
                          <a:ext cx="804" cy="4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50"/>
            <p:cNvGraphicFramePr>
              <a:graphicFrameLocks noChangeAspect="1"/>
            </p:cNvGraphicFramePr>
            <p:nvPr/>
          </p:nvGraphicFramePr>
          <p:xfrm>
            <a:off x="1383" y="2478"/>
            <a:ext cx="857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175" name="Equation" r:id="rId14" imgW="952560" imgH="304920" progId="Equation.3">
                    <p:embed/>
                  </p:oleObj>
                </mc:Choice>
                <mc:Fallback>
                  <p:oleObj name="Equation" r:id="rId14" imgW="952560" imgH="3049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478"/>
                          <a:ext cx="857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69"/>
          <p:cNvGrpSpPr>
            <a:grpSpLocks/>
          </p:cNvGrpSpPr>
          <p:nvPr/>
        </p:nvGrpSpPr>
        <p:grpSpPr bwMode="auto">
          <a:xfrm>
            <a:off x="395288" y="2133600"/>
            <a:ext cx="3148013" cy="546100"/>
            <a:chOff x="249" y="1344"/>
            <a:chExt cx="1983" cy="344"/>
          </a:xfrm>
        </p:grpSpPr>
        <p:graphicFrame>
          <p:nvGraphicFramePr>
            <p:cNvPr id="24588" name="Object 62"/>
            <p:cNvGraphicFramePr>
              <a:graphicFrameLocks noChangeAspect="1"/>
            </p:cNvGraphicFramePr>
            <p:nvPr/>
          </p:nvGraphicFramePr>
          <p:xfrm>
            <a:off x="249" y="1356"/>
            <a:ext cx="69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176" name="Equation" r:id="rId16" imgW="851040" imgH="241200" progId="Equation.3">
                    <p:embed/>
                  </p:oleObj>
                </mc:Choice>
                <mc:Fallback>
                  <p:oleObj name="Equation" r:id="rId16" imgW="851040" imgH="2412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356"/>
                          <a:ext cx="691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63"/>
            <p:cNvGraphicFramePr>
              <a:graphicFrameLocks noChangeAspect="1"/>
            </p:cNvGraphicFramePr>
            <p:nvPr/>
          </p:nvGraphicFramePr>
          <p:xfrm>
            <a:off x="1429" y="1344"/>
            <a:ext cx="80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177" name="Equation" r:id="rId18" imgW="990720" imgH="254160" progId="Equation.3">
                    <p:embed/>
                  </p:oleObj>
                </mc:Choice>
                <mc:Fallback>
                  <p:oleObj name="Equation" r:id="rId18" imgW="990720" imgH="25416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344"/>
                          <a:ext cx="803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70"/>
          <p:cNvGrpSpPr>
            <a:grpSpLocks/>
          </p:cNvGrpSpPr>
          <p:nvPr/>
        </p:nvGrpSpPr>
        <p:grpSpPr bwMode="auto">
          <a:xfrm>
            <a:off x="395288" y="1412876"/>
            <a:ext cx="3092450" cy="546100"/>
            <a:chOff x="252" y="890"/>
            <a:chExt cx="1948" cy="344"/>
          </a:xfrm>
        </p:grpSpPr>
        <p:graphicFrame>
          <p:nvGraphicFramePr>
            <p:cNvPr id="24585" name="Object 43"/>
            <p:cNvGraphicFramePr>
              <a:graphicFrameLocks noChangeAspect="1"/>
            </p:cNvGraphicFramePr>
            <p:nvPr/>
          </p:nvGraphicFramePr>
          <p:xfrm>
            <a:off x="252" y="890"/>
            <a:ext cx="72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178" name="Equation" r:id="rId20" imgW="851040" imgH="254160" progId="Equation.3">
                    <p:embed/>
                  </p:oleObj>
                </mc:Choice>
                <mc:Fallback>
                  <p:oleObj name="Equation" r:id="rId20" imgW="851040" imgH="25416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" y="890"/>
                          <a:ext cx="723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47"/>
            <p:cNvGraphicFramePr>
              <a:graphicFrameLocks noChangeAspect="1"/>
            </p:cNvGraphicFramePr>
            <p:nvPr/>
          </p:nvGraphicFramePr>
          <p:xfrm>
            <a:off x="1477" y="890"/>
            <a:ext cx="72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179" name="Equation" r:id="rId22" imgW="851040" imgH="241200" progId="Equation.3">
                    <p:embed/>
                  </p:oleObj>
                </mc:Choice>
                <mc:Fallback>
                  <p:oleObj name="Equation" r:id="rId22" imgW="851040" imgH="2412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890"/>
                          <a:ext cx="723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460432" cy="2123658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Simplify Logic Function by K-Map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/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Example 1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0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460432" cy="2123658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K-Map for Function 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with 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2 Input Variables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9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2820144" y="116632"/>
            <a:ext cx="3048000" cy="3140075"/>
            <a:chOff x="0" y="2054"/>
            <a:chExt cx="1920" cy="1978"/>
          </a:xfrm>
        </p:grpSpPr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528" y="2592"/>
              <a:ext cx="1392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 flipH="1" flipV="1">
              <a:off x="288" y="2352"/>
              <a:ext cx="20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>
              <a:off x="528" y="331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 flipV="1">
              <a:off x="120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0" y="2054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effectLst/>
                  <a:latin typeface="黑体" pitchFamily="49" charset="-122"/>
                </a:rPr>
                <a:t>F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06" y="24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A</a:t>
              </a:r>
              <a:endParaRPr lang="zh-CN" altLang="en-US" sz="3200" baseline="-25000" dirty="0">
                <a:effectLst/>
                <a:latin typeface="黑体" pitchFamily="49" charset="-122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406" y="214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B</a:t>
              </a:r>
              <a:endParaRPr lang="zh-CN" altLang="en-US" sz="3200" baseline="-25000" dirty="0">
                <a:effectLst/>
                <a:latin typeface="黑体" pitchFamily="49" charset="-122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672" y="21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288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62" name="Rectangle 66"/>
            <p:cNvSpPr>
              <a:spLocks noChangeArrowheads="1"/>
            </p:cNvSpPr>
            <p:nvPr/>
          </p:nvSpPr>
          <p:spPr bwMode="auto">
            <a:xfrm>
              <a:off x="288" y="344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63" name="Rectangle 71"/>
            <p:cNvSpPr>
              <a:spLocks noChangeArrowheads="1"/>
            </p:cNvSpPr>
            <p:nvPr/>
          </p:nvSpPr>
          <p:spPr bwMode="auto">
            <a:xfrm>
              <a:off x="672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64" name="Rectangle 73"/>
            <p:cNvSpPr>
              <a:spLocks noChangeArrowheads="1"/>
            </p:cNvSpPr>
            <p:nvPr/>
          </p:nvSpPr>
          <p:spPr bwMode="auto">
            <a:xfrm>
              <a:off x="1344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65" name="Rectangle 75"/>
            <p:cNvSpPr>
              <a:spLocks noChangeArrowheads="1"/>
            </p:cNvSpPr>
            <p:nvPr/>
          </p:nvSpPr>
          <p:spPr bwMode="auto">
            <a:xfrm>
              <a:off x="624" y="349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1344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3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67" name="Rectangle 91"/>
            <p:cNvSpPr>
              <a:spLocks noChangeArrowheads="1"/>
            </p:cNvSpPr>
            <p:nvPr/>
          </p:nvSpPr>
          <p:spPr bwMode="auto">
            <a:xfrm>
              <a:off x="1440" y="21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51520" y="3622372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A is the higher bit Variable. Put A in the vertical direction.</a:t>
            </a:r>
          </a:p>
          <a:p>
            <a:r>
              <a:rPr lang="en-US" altLang="zh-CN" sz="3200" dirty="0" smtClean="0"/>
              <a:t>B is the lower bit Variable. Put B in the horizontal direction.</a:t>
            </a:r>
          </a:p>
          <a:p>
            <a:r>
              <a:rPr lang="en-US" altLang="zh-CN" sz="3200" dirty="0"/>
              <a:t>The gray code for variable A is 0 and 1.</a:t>
            </a:r>
          </a:p>
          <a:p>
            <a:r>
              <a:rPr lang="en-US" altLang="zh-CN" sz="3200" dirty="0"/>
              <a:t>The gray code for variable B is 0 and 1</a:t>
            </a:r>
            <a:r>
              <a:rPr lang="en-US" altLang="zh-CN" sz="3200" dirty="0" smtClean="0"/>
              <a:t>.</a:t>
            </a:r>
            <a:endParaRPr lang="en-US" altLang="zh-CN" sz="3200" dirty="0"/>
          </a:p>
        </p:txBody>
      </p:sp>
      <p:sp>
        <p:nvSpPr>
          <p:cNvPr id="20" name="椭圆 19"/>
          <p:cNvSpPr/>
          <p:nvPr/>
        </p:nvSpPr>
        <p:spPr bwMode="auto">
          <a:xfrm>
            <a:off x="2908438" y="721398"/>
            <a:ext cx="534407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410694" y="179093"/>
            <a:ext cx="534407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13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2820144" y="836712"/>
            <a:ext cx="3048000" cy="3140075"/>
            <a:chOff x="0" y="2054"/>
            <a:chExt cx="1920" cy="1978"/>
          </a:xfrm>
        </p:grpSpPr>
        <p:sp>
          <p:nvSpPr>
            <p:cNvPr id="7" name="Rectangle 45"/>
            <p:cNvSpPr>
              <a:spLocks noChangeArrowheads="1"/>
            </p:cNvSpPr>
            <p:nvPr/>
          </p:nvSpPr>
          <p:spPr bwMode="auto">
            <a:xfrm>
              <a:off x="528" y="2592"/>
              <a:ext cx="1392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 flipH="1" flipV="1">
              <a:off x="288" y="2352"/>
              <a:ext cx="20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Line 49"/>
            <p:cNvSpPr>
              <a:spLocks noChangeShapeType="1"/>
            </p:cNvSpPr>
            <p:nvPr/>
          </p:nvSpPr>
          <p:spPr bwMode="auto">
            <a:xfrm>
              <a:off x="528" y="331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50"/>
            <p:cNvSpPr>
              <a:spLocks noChangeShapeType="1"/>
            </p:cNvSpPr>
            <p:nvPr/>
          </p:nvSpPr>
          <p:spPr bwMode="auto">
            <a:xfrm flipV="1">
              <a:off x="120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0" y="2054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effectLst/>
                  <a:latin typeface="黑体" pitchFamily="49" charset="-122"/>
                </a:rPr>
                <a:t>F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4" name="Rectangle 57"/>
            <p:cNvSpPr>
              <a:spLocks noChangeArrowheads="1"/>
            </p:cNvSpPr>
            <p:nvPr/>
          </p:nvSpPr>
          <p:spPr bwMode="auto">
            <a:xfrm>
              <a:off x="134" y="241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A</a:t>
              </a:r>
              <a:endParaRPr lang="zh-CN" altLang="en-US" sz="3200" baseline="-25000" dirty="0">
                <a:effectLst/>
                <a:latin typeface="黑体" pitchFamily="49" charset="-122"/>
              </a:endParaRPr>
            </a:p>
          </p:txBody>
        </p:sp>
        <p:sp>
          <p:nvSpPr>
            <p:cNvPr id="15" name="Rectangle 59"/>
            <p:cNvSpPr>
              <a:spLocks noChangeArrowheads="1"/>
            </p:cNvSpPr>
            <p:nvPr/>
          </p:nvSpPr>
          <p:spPr bwMode="auto">
            <a:xfrm>
              <a:off x="406" y="209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B</a:t>
              </a:r>
              <a:endParaRPr lang="zh-CN" altLang="en-US" sz="3200" baseline="-25000" dirty="0">
                <a:effectLst/>
                <a:latin typeface="黑体" pitchFamily="49" charset="-122"/>
              </a:endParaRPr>
            </a:p>
          </p:txBody>
        </p:sp>
        <p:sp>
          <p:nvSpPr>
            <p:cNvPr id="16" name="Rectangle 61"/>
            <p:cNvSpPr>
              <a:spLocks noChangeArrowheads="1"/>
            </p:cNvSpPr>
            <p:nvPr/>
          </p:nvSpPr>
          <p:spPr bwMode="auto">
            <a:xfrm>
              <a:off x="672" y="21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17" name="Rectangle 62"/>
            <p:cNvSpPr>
              <a:spLocks noChangeArrowheads="1"/>
            </p:cNvSpPr>
            <p:nvPr/>
          </p:nvSpPr>
          <p:spPr bwMode="auto">
            <a:xfrm>
              <a:off x="288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8" name="Rectangle 66"/>
            <p:cNvSpPr>
              <a:spLocks noChangeArrowheads="1"/>
            </p:cNvSpPr>
            <p:nvPr/>
          </p:nvSpPr>
          <p:spPr bwMode="auto">
            <a:xfrm>
              <a:off x="288" y="344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9" name="Rectangle 71"/>
            <p:cNvSpPr>
              <a:spLocks noChangeArrowheads="1"/>
            </p:cNvSpPr>
            <p:nvPr/>
          </p:nvSpPr>
          <p:spPr bwMode="auto">
            <a:xfrm>
              <a:off x="672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20" name="Rectangle 73"/>
            <p:cNvSpPr>
              <a:spLocks noChangeArrowheads="1"/>
            </p:cNvSpPr>
            <p:nvPr/>
          </p:nvSpPr>
          <p:spPr bwMode="auto">
            <a:xfrm>
              <a:off x="1344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624" y="349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1344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3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23" name="Rectangle 91"/>
            <p:cNvSpPr>
              <a:spLocks noChangeArrowheads="1"/>
            </p:cNvSpPr>
            <p:nvPr/>
          </p:nvSpPr>
          <p:spPr bwMode="auto">
            <a:xfrm>
              <a:off x="1440" y="21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188640" y="4523636"/>
            <a:ext cx="68397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Function F has 2 input variables.</a:t>
            </a:r>
          </a:p>
          <a:p>
            <a:r>
              <a:rPr lang="en-US" altLang="zh-CN" sz="3200" dirty="0" smtClean="0"/>
              <a:t>There are 4 </a:t>
            </a:r>
            <a:r>
              <a:rPr lang="en-US" altLang="zh-CN" sz="3200" dirty="0" err="1" smtClean="0"/>
              <a:t>Minterms</a:t>
            </a:r>
            <a:r>
              <a:rPr lang="en-US" altLang="zh-CN" sz="3200" dirty="0" smtClean="0"/>
              <a:t> for function F</a:t>
            </a:r>
            <a:endParaRPr lang="en-US" altLang="zh-CN" sz="3200" baseline="-25000" dirty="0" smtClean="0"/>
          </a:p>
          <a:p>
            <a:r>
              <a:rPr lang="en-US" altLang="zh-CN" sz="3200" dirty="0" smtClean="0"/>
              <a:t>00(m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),  01(m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),  10(m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),  11(m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).</a:t>
            </a:r>
          </a:p>
        </p:txBody>
      </p:sp>
      <p:sp>
        <p:nvSpPr>
          <p:cNvPr id="25" name="椭圆 24"/>
          <p:cNvSpPr/>
          <p:nvPr/>
        </p:nvSpPr>
        <p:spPr bwMode="auto">
          <a:xfrm>
            <a:off x="3873237" y="1979712"/>
            <a:ext cx="534407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4948038" y="3100612"/>
            <a:ext cx="534407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82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1115616" y="144909"/>
            <a:ext cx="5486400" cy="3140075"/>
            <a:chOff x="2064" y="2054"/>
            <a:chExt cx="3456" cy="1978"/>
          </a:xfrm>
        </p:grpSpPr>
        <p:sp>
          <p:nvSpPr>
            <p:cNvPr id="150574" name="Rectangle 46"/>
            <p:cNvSpPr>
              <a:spLocks noChangeArrowheads="1"/>
            </p:cNvSpPr>
            <p:nvPr/>
          </p:nvSpPr>
          <p:spPr bwMode="auto">
            <a:xfrm>
              <a:off x="2640" y="2592"/>
              <a:ext cx="288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6" name="Line 48"/>
            <p:cNvSpPr>
              <a:spLocks noChangeShapeType="1"/>
            </p:cNvSpPr>
            <p:nvPr/>
          </p:nvSpPr>
          <p:spPr bwMode="auto">
            <a:xfrm flipH="1" flipV="1">
              <a:off x="2352" y="240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9" name="Line 51"/>
            <p:cNvSpPr>
              <a:spLocks noChangeShapeType="1"/>
            </p:cNvSpPr>
            <p:nvPr/>
          </p:nvSpPr>
          <p:spPr bwMode="auto">
            <a:xfrm>
              <a:off x="2640" y="331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0" name="Line 52"/>
            <p:cNvSpPr>
              <a:spLocks noChangeShapeType="1"/>
            </p:cNvSpPr>
            <p:nvPr/>
          </p:nvSpPr>
          <p:spPr bwMode="auto">
            <a:xfrm>
              <a:off x="408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1" name="Line 53"/>
            <p:cNvSpPr>
              <a:spLocks noChangeShapeType="1"/>
            </p:cNvSpPr>
            <p:nvPr/>
          </p:nvSpPr>
          <p:spPr bwMode="auto">
            <a:xfrm>
              <a:off x="3312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2" name="Line 54"/>
            <p:cNvSpPr>
              <a:spLocks noChangeShapeType="1"/>
            </p:cNvSpPr>
            <p:nvPr/>
          </p:nvSpPr>
          <p:spPr bwMode="auto">
            <a:xfrm>
              <a:off x="480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861" name="Rectangle 56"/>
            <p:cNvSpPr>
              <a:spLocks noChangeArrowheads="1"/>
            </p:cNvSpPr>
            <p:nvPr/>
          </p:nvSpPr>
          <p:spPr bwMode="auto">
            <a:xfrm>
              <a:off x="2064" y="2054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effectLst/>
                  <a:latin typeface="黑体" pitchFamily="49" charset="-122"/>
                </a:rPr>
                <a:t>F</a:t>
              </a:r>
              <a:endParaRPr lang="zh-CN" altLang="en-US" sz="3200" baseline="-25000" dirty="0">
                <a:effectLst/>
                <a:latin typeface="黑体" pitchFamily="49" charset="-122"/>
              </a:endParaRPr>
            </a:p>
          </p:txBody>
        </p:sp>
        <p:sp>
          <p:nvSpPr>
            <p:cNvPr id="78862" name="Rectangle 58"/>
            <p:cNvSpPr>
              <a:spLocks noChangeArrowheads="1"/>
            </p:cNvSpPr>
            <p:nvPr/>
          </p:nvSpPr>
          <p:spPr bwMode="auto">
            <a:xfrm>
              <a:off x="2256" y="243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63" name="Rectangle 60"/>
            <p:cNvSpPr>
              <a:spLocks noChangeArrowheads="1"/>
            </p:cNvSpPr>
            <p:nvPr/>
          </p:nvSpPr>
          <p:spPr bwMode="auto">
            <a:xfrm>
              <a:off x="2448" y="210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BC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64" name="Rectangle 63"/>
            <p:cNvSpPr>
              <a:spLocks noChangeArrowheads="1"/>
            </p:cNvSpPr>
            <p:nvPr/>
          </p:nvSpPr>
          <p:spPr bwMode="auto">
            <a:xfrm>
              <a:off x="2400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5" name="Rectangle 64"/>
            <p:cNvSpPr>
              <a:spLocks noChangeArrowheads="1"/>
            </p:cNvSpPr>
            <p:nvPr/>
          </p:nvSpPr>
          <p:spPr bwMode="auto">
            <a:xfrm>
              <a:off x="2400" y="344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6" name="Rectangle 67"/>
            <p:cNvSpPr>
              <a:spLocks noChangeArrowheads="1"/>
            </p:cNvSpPr>
            <p:nvPr/>
          </p:nvSpPr>
          <p:spPr bwMode="auto">
            <a:xfrm>
              <a:off x="4944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7" name="Rectangle 68"/>
            <p:cNvSpPr>
              <a:spLocks noChangeArrowheads="1"/>
            </p:cNvSpPr>
            <p:nvPr/>
          </p:nvSpPr>
          <p:spPr bwMode="auto">
            <a:xfrm>
              <a:off x="4224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8" name="Rectangle 69"/>
            <p:cNvSpPr>
              <a:spLocks noChangeArrowheads="1"/>
            </p:cNvSpPr>
            <p:nvPr/>
          </p:nvSpPr>
          <p:spPr bwMode="auto">
            <a:xfrm>
              <a:off x="3456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9" name="Rectangle 72"/>
            <p:cNvSpPr>
              <a:spLocks noChangeArrowheads="1"/>
            </p:cNvSpPr>
            <p:nvPr/>
          </p:nvSpPr>
          <p:spPr bwMode="auto">
            <a:xfrm>
              <a:off x="2736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0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0" name="Rectangle 74"/>
            <p:cNvSpPr>
              <a:spLocks noChangeArrowheads="1"/>
            </p:cNvSpPr>
            <p:nvPr/>
          </p:nvSpPr>
          <p:spPr bwMode="auto">
            <a:xfrm>
              <a:off x="3504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1" name="Rectangle 76"/>
            <p:cNvSpPr>
              <a:spLocks noChangeArrowheads="1"/>
            </p:cNvSpPr>
            <p:nvPr/>
          </p:nvSpPr>
          <p:spPr bwMode="auto">
            <a:xfrm>
              <a:off x="4944" y="2784"/>
              <a:ext cx="4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2" name="Rectangle 78"/>
            <p:cNvSpPr>
              <a:spLocks noChangeArrowheads="1"/>
            </p:cNvSpPr>
            <p:nvPr/>
          </p:nvSpPr>
          <p:spPr bwMode="auto">
            <a:xfrm>
              <a:off x="4224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3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3" name="Rectangle 79"/>
            <p:cNvSpPr>
              <a:spLocks noChangeArrowheads="1"/>
            </p:cNvSpPr>
            <p:nvPr/>
          </p:nvSpPr>
          <p:spPr bwMode="auto">
            <a:xfrm>
              <a:off x="2736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4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4" name="Rectangle 80"/>
            <p:cNvSpPr>
              <a:spLocks noChangeArrowheads="1"/>
            </p:cNvSpPr>
            <p:nvPr/>
          </p:nvSpPr>
          <p:spPr bwMode="auto">
            <a:xfrm>
              <a:off x="3504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5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5" name="Rectangle 81"/>
            <p:cNvSpPr>
              <a:spLocks noChangeArrowheads="1"/>
            </p:cNvSpPr>
            <p:nvPr/>
          </p:nvSpPr>
          <p:spPr bwMode="auto">
            <a:xfrm>
              <a:off x="4944" y="349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6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6" name="Rectangle 82"/>
            <p:cNvSpPr>
              <a:spLocks noChangeArrowheads="1"/>
            </p:cNvSpPr>
            <p:nvPr/>
          </p:nvSpPr>
          <p:spPr bwMode="auto">
            <a:xfrm>
              <a:off x="4224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7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7" name="Rectangle 93"/>
            <p:cNvSpPr>
              <a:spLocks noChangeArrowheads="1"/>
            </p:cNvSpPr>
            <p:nvPr/>
          </p:nvSpPr>
          <p:spPr bwMode="auto">
            <a:xfrm>
              <a:off x="2832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51520" y="3622372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A is the highest bit variable. Put A in the vertical direction.</a:t>
            </a:r>
          </a:p>
          <a:p>
            <a:r>
              <a:rPr lang="en-US" altLang="zh-CN" sz="3200" dirty="0" smtClean="0"/>
              <a:t>BC are the lower bit variables. Put BC in the horizontal direction.</a:t>
            </a:r>
          </a:p>
          <a:p>
            <a:r>
              <a:rPr lang="en-US" altLang="zh-CN" sz="3200" dirty="0"/>
              <a:t>The gray code for variable A is 0 and 1.</a:t>
            </a:r>
          </a:p>
          <a:p>
            <a:r>
              <a:rPr lang="en-US" altLang="zh-CN" sz="3200" dirty="0"/>
              <a:t>The gray code for variables BC is 00, 01, 11, 10</a:t>
            </a:r>
            <a:r>
              <a:rPr lang="en-US" altLang="zh-CN" sz="3200" dirty="0" smtClean="0"/>
              <a:t>.</a:t>
            </a:r>
            <a:endParaRPr lang="en-US" altLang="zh-CN" sz="3200" dirty="0"/>
          </a:p>
        </p:txBody>
      </p:sp>
      <p:sp>
        <p:nvSpPr>
          <p:cNvPr id="3" name="椭圆 2"/>
          <p:cNvSpPr/>
          <p:nvPr/>
        </p:nvSpPr>
        <p:spPr bwMode="auto">
          <a:xfrm>
            <a:off x="1191817" y="781862"/>
            <a:ext cx="817990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40071" y="150892"/>
            <a:ext cx="817990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63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 animBg="1"/>
      <p:bldP spid="3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23" name="Group 95"/>
          <p:cNvGrpSpPr>
            <a:grpSpLocks/>
          </p:cNvGrpSpPr>
          <p:nvPr/>
        </p:nvGrpSpPr>
        <p:grpSpPr bwMode="auto">
          <a:xfrm>
            <a:off x="1331640" y="692696"/>
            <a:ext cx="5486400" cy="3140075"/>
            <a:chOff x="2064" y="2054"/>
            <a:chExt cx="3456" cy="1978"/>
          </a:xfrm>
        </p:grpSpPr>
        <p:sp>
          <p:nvSpPr>
            <p:cNvPr id="150574" name="Rectangle 46"/>
            <p:cNvSpPr>
              <a:spLocks noChangeArrowheads="1"/>
            </p:cNvSpPr>
            <p:nvPr/>
          </p:nvSpPr>
          <p:spPr bwMode="auto">
            <a:xfrm>
              <a:off x="2640" y="2592"/>
              <a:ext cx="288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6" name="Line 48"/>
            <p:cNvSpPr>
              <a:spLocks noChangeShapeType="1"/>
            </p:cNvSpPr>
            <p:nvPr/>
          </p:nvSpPr>
          <p:spPr bwMode="auto">
            <a:xfrm flipH="1" flipV="1">
              <a:off x="2352" y="240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9" name="Line 51"/>
            <p:cNvSpPr>
              <a:spLocks noChangeShapeType="1"/>
            </p:cNvSpPr>
            <p:nvPr/>
          </p:nvSpPr>
          <p:spPr bwMode="auto">
            <a:xfrm>
              <a:off x="2640" y="331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0" name="Line 52"/>
            <p:cNvSpPr>
              <a:spLocks noChangeShapeType="1"/>
            </p:cNvSpPr>
            <p:nvPr/>
          </p:nvSpPr>
          <p:spPr bwMode="auto">
            <a:xfrm>
              <a:off x="408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1" name="Line 53"/>
            <p:cNvSpPr>
              <a:spLocks noChangeShapeType="1"/>
            </p:cNvSpPr>
            <p:nvPr/>
          </p:nvSpPr>
          <p:spPr bwMode="auto">
            <a:xfrm>
              <a:off x="3312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2" name="Line 54"/>
            <p:cNvSpPr>
              <a:spLocks noChangeShapeType="1"/>
            </p:cNvSpPr>
            <p:nvPr/>
          </p:nvSpPr>
          <p:spPr bwMode="auto">
            <a:xfrm>
              <a:off x="480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861" name="Rectangle 56"/>
            <p:cNvSpPr>
              <a:spLocks noChangeArrowheads="1"/>
            </p:cNvSpPr>
            <p:nvPr/>
          </p:nvSpPr>
          <p:spPr bwMode="auto">
            <a:xfrm>
              <a:off x="2064" y="2054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effectLst/>
                  <a:latin typeface="黑体" pitchFamily="49" charset="-122"/>
                </a:rPr>
                <a:t>F</a:t>
              </a:r>
              <a:endParaRPr lang="zh-CN" altLang="en-US" sz="3200" baseline="-25000" dirty="0">
                <a:effectLst/>
                <a:latin typeface="黑体" pitchFamily="49" charset="-122"/>
              </a:endParaRPr>
            </a:p>
          </p:txBody>
        </p:sp>
        <p:sp>
          <p:nvSpPr>
            <p:cNvPr id="78862" name="Rectangle 58"/>
            <p:cNvSpPr>
              <a:spLocks noChangeArrowheads="1"/>
            </p:cNvSpPr>
            <p:nvPr/>
          </p:nvSpPr>
          <p:spPr bwMode="auto">
            <a:xfrm>
              <a:off x="2256" y="243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63" name="Rectangle 60"/>
            <p:cNvSpPr>
              <a:spLocks noChangeArrowheads="1"/>
            </p:cNvSpPr>
            <p:nvPr/>
          </p:nvSpPr>
          <p:spPr bwMode="auto">
            <a:xfrm>
              <a:off x="2448" y="210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BC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64" name="Rectangle 63"/>
            <p:cNvSpPr>
              <a:spLocks noChangeArrowheads="1"/>
            </p:cNvSpPr>
            <p:nvPr/>
          </p:nvSpPr>
          <p:spPr bwMode="auto">
            <a:xfrm>
              <a:off x="2400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5" name="Rectangle 64"/>
            <p:cNvSpPr>
              <a:spLocks noChangeArrowheads="1"/>
            </p:cNvSpPr>
            <p:nvPr/>
          </p:nvSpPr>
          <p:spPr bwMode="auto">
            <a:xfrm>
              <a:off x="2400" y="344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6" name="Rectangle 67"/>
            <p:cNvSpPr>
              <a:spLocks noChangeArrowheads="1"/>
            </p:cNvSpPr>
            <p:nvPr/>
          </p:nvSpPr>
          <p:spPr bwMode="auto">
            <a:xfrm>
              <a:off x="4944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7" name="Rectangle 68"/>
            <p:cNvSpPr>
              <a:spLocks noChangeArrowheads="1"/>
            </p:cNvSpPr>
            <p:nvPr/>
          </p:nvSpPr>
          <p:spPr bwMode="auto">
            <a:xfrm>
              <a:off x="4224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8" name="Rectangle 69"/>
            <p:cNvSpPr>
              <a:spLocks noChangeArrowheads="1"/>
            </p:cNvSpPr>
            <p:nvPr/>
          </p:nvSpPr>
          <p:spPr bwMode="auto">
            <a:xfrm>
              <a:off x="3456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9" name="Rectangle 72"/>
            <p:cNvSpPr>
              <a:spLocks noChangeArrowheads="1"/>
            </p:cNvSpPr>
            <p:nvPr/>
          </p:nvSpPr>
          <p:spPr bwMode="auto">
            <a:xfrm>
              <a:off x="2736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0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0" name="Rectangle 74"/>
            <p:cNvSpPr>
              <a:spLocks noChangeArrowheads="1"/>
            </p:cNvSpPr>
            <p:nvPr/>
          </p:nvSpPr>
          <p:spPr bwMode="auto">
            <a:xfrm>
              <a:off x="3504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1" name="Rectangle 76"/>
            <p:cNvSpPr>
              <a:spLocks noChangeArrowheads="1"/>
            </p:cNvSpPr>
            <p:nvPr/>
          </p:nvSpPr>
          <p:spPr bwMode="auto">
            <a:xfrm>
              <a:off x="4944" y="2784"/>
              <a:ext cx="4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2" name="Rectangle 78"/>
            <p:cNvSpPr>
              <a:spLocks noChangeArrowheads="1"/>
            </p:cNvSpPr>
            <p:nvPr/>
          </p:nvSpPr>
          <p:spPr bwMode="auto">
            <a:xfrm>
              <a:off x="4224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3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3" name="Rectangle 79"/>
            <p:cNvSpPr>
              <a:spLocks noChangeArrowheads="1"/>
            </p:cNvSpPr>
            <p:nvPr/>
          </p:nvSpPr>
          <p:spPr bwMode="auto">
            <a:xfrm>
              <a:off x="2736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4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4" name="Rectangle 80"/>
            <p:cNvSpPr>
              <a:spLocks noChangeArrowheads="1"/>
            </p:cNvSpPr>
            <p:nvPr/>
          </p:nvSpPr>
          <p:spPr bwMode="auto">
            <a:xfrm>
              <a:off x="3504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5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5" name="Rectangle 81"/>
            <p:cNvSpPr>
              <a:spLocks noChangeArrowheads="1"/>
            </p:cNvSpPr>
            <p:nvPr/>
          </p:nvSpPr>
          <p:spPr bwMode="auto">
            <a:xfrm>
              <a:off x="4944" y="349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6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6" name="Rectangle 82"/>
            <p:cNvSpPr>
              <a:spLocks noChangeArrowheads="1"/>
            </p:cNvSpPr>
            <p:nvPr/>
          </p:nvSpPr>
          <p:spPr bwMode="auto">
            <a:xfrm>
              <a:off x="4224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7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7" name="Rectangle 93"/>
            <p:cNvSpPr>
              <a:spLocks noChangeArrowheads="1"/>
            </p:cNvSpPr>
            <p:nvPr/>
          </p:nvSpPr>
          <p:spPr bwMode="auto">
            <a:xfrm>
              <a:off x="2832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593099" y="4371310"/>
            <a:ext cx="6767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Function F</a:t>
            </a:r>
            <a:r>
              <a:rPr lang="en-US" altLang="zh-CN" sz="3200" baseline="-25000" dirty="0" smtClean="0"/>
              <a:t>  </a:t>
            </a:r>
            <a:r>
              <a:rPr lang="en-US" altLang="zh-CN" sz="3200" dirty="0" smtClean="0"/>
              <a:t>has 3 input variables.</a:t>
            </a:r>
          </a:p>
          <a:p>
            <a:r>
              <a:rPr lang="en-US" altLang="zh-CN" sz="3200" dirty="0" smtClean="0"/>
              <a:t>There are 8 </a:t>
            </a:r>
            <a:r>
              <a:rPr lang="en-US" altLang="zh-CN" sz="3200" dirty="0" err="1" smtClean="0"/>
              <a:t>Minterms</a:t>
            </a:r>
            <a:r>
              <a:rPr lang="en-US" altLang="zh-CN" sz="3200" dirty="0" smtClean="0"/>
              <a:t> for function F</a:t>
            </a:r>
            <a:endParaRPr lang="en-US" altLang="zh-CN" sz="3200" baseline="-25000" dirty="0" smtClean="0"/>
          </a:p>
          <a:p>
            <a:r>
              <a:rPr lang="en-US" altLang="zh-CN" sz="3200" dirty="0" smtClean="0"/>
              <a:t>000(m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),   …,  111(m</a:t>
            </a:r>
            <a:r>
              <a:rPr lang="en-US" altLang="zh-CN" sz="3200" baseline="-25000" dirty="0" smtClean="0"/>
              <a:t>7</a:t>
            </a:r>
            <a:r>
              <a:rPr lang="en-US" altLang="zh-CN" sz="3200" dirty="0" smtClean="0"/>
              <a:t>).</a:t>
            </a:r>
          </a:p>
        </p:txBody>
      </p:sp>
      <p:sp>
        <p:nvSpPr>
          <p:cNvPr id="29" name="椭圆 28"/>
          <p:cNvSpPr/>
          <p:nvPr/>
        </p:nvSpPr>
        <p:spPr bwMode="auto">
          <a:xfrm>
            <a:off x="2294246" y="1861462"/>
            <a:ext cx="817990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4644906" y="2981856"/>
            <a:ext cx="817990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7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74" name="Rectangle 58"/>
          <p:cNvSpPr>
            <a:spLocks noChangeArrowheads="1"/>
          </p:cNvSpPr>
          <p:nvPr/>
        </p:nvSpPr>
        <p:spPr bwMode="auto">
          <a:xfrm>
            <a:off x="179512" y="1476073"/>
            <a:ext cx="38555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Find all the </a:t>
            </a:r>
            <a:r>
              <a:rPr lang="en-US" altLang="zh-CN" sz="3200" dirty="0" err="1" smtClean="0">
                <a:solidFill>
                  <a:srgbClr val="FFFF00"/>
                </a:solidFill>
                <a:cs typeface="Times New Roman" pitchFamily="18" charset="0"/>
              </a:rPr>
              <a:t>Minterms</a:t>
            </a:r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.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graphicFrame>
        <p:nvGraphicFramePr>
          <p:cNvPr id="162875" name="Object 59"/>
          <p:cNvGraphicFramePr>
            <a:graphicFrameLocks noChangeAspect="1"/>
          </p:cNvGraphicFramePr>
          <p:nvPr/>
        </p:nvGraphicFramePr>
        <p:xfrm>
          <a:off x="214282" y="3214686"/>
          <a:ext cx="8774574" cy="217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55" name="Equation" r:id="rId5" imgW="3924000" imgH="1015920" progId="Equation.DSMT4">
                  <p:embed/>
                </p:oleObj>
              </mc:Choice>
              <mc:Fallback>
                <p:oleObj name="Equation" r:id="rId5" imgW="3924000" imgH="1015920" progId="Equation.DSMT4">
                  <p:embed/>
                  <p:pic>
                    <p:nvPicPr>
                      <p:cNvPr id="16287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214686"/>
                        <a:ext cx="8774574" cy="2178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5496" y="116632"/>
            <a:ext cx="9108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cs typeface="Times New Roman" pitchFamily="18" charset="0"/>
              </a:rPr>
              <a:t>Write the simplest AND-OR function by </a:t>
            </a:r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K-Map.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6" name="Rectangle 86"/>
          <p:cNvSpPr>
            <a:spLocks noChangeArrowheads="1"/>
          </p:cNvSpPr>
          <p:nvPr/>
        </p:nvSpPr>
        <p:spPr bwMode="auto">
          <a:xfrm>
            <a:off x="1773238" y="2344738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27" name="Line 87"/>
          <p:cNvSpPr>
            <a:spLocks noChangeShapeType="1"/>
          </p:cNvSpPr>
          <p:nvPr/>
        </p:nvSpPr>
        <p:spPr bwMode="auto">
          <a:xfrm>
            <a:off x="1773238" y="37163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28" name="Line 88"/>
          <p:cNvSpPr>
            <a:spLocks noChangeShapeType="1"/>
          </p:cNvSpPr>
          <p:nvPr/>
        </p:nvSpPr>
        <p:spPr bwMode="auto">
          <a:xfrm>
            <a:off x="4135438" y="2344738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29" name="Line 89"/>
          <p:cNvSpPr>
            <a:spLocks noChangeShapeType="1"/>
          </p:cNvSpPr>
          <p:nvPr/>
        </p:nvSpPr>
        <p:spPr bwMode="auto">
          <a:xfrm>
            <a:off x="2916238" y="2344738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30" name="Line 90"/>
          <p:cNvSpPr>
            <a:spLocks noChangeShapeType="1"/>
          </p:cNvSpPr>
          <p:nvPr/>
        </p:nvSpPr>
        <p:spPr bwMode="auto">
          <a:xfrm>
            <a:off x="5354638" y="2344738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31" name="Line 91"/>
          <p:cNvSpPr>
            <a:spLocks noChangeShapeType="1"/>
          </p:cNvSpPr>
          <p:nvPr/>
        </p:nvSpPr>
        <p:spPr bwMode="auto">
          <a:xfrm flipH="1" flipV="1">
            <a:off x="1087438" y="188753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2408" name="Rectangle 92"/>
          <p:cNvSpPr>
            <a:spLocks noChangeArrowheads="1"/>
          </p:cNvSpPr>
          <p:nvPr/>
        </p:nvSpPr>
        <p:spPr bwMode="auto">
          <a:xfrm>
            <a:off x="20018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102409" name="Rectangle 93"/>
          <p:cNvSpPr>
            <a:spLocks noChangeArrowheads="1"/>
          </p:cNvSpPr>
          <p:nvPr/>
        </p:nvSpPr>
        <p:spPr bwMode="auto">
          <a:xfrm>
            <a:off x="31448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102410" name="Rectangle 94"/>
          <p:cNvSpPr>
            <a:spLocks noChangeArrowheads="1"/>
          </p:cNvSpPr>
          <p:nvPr/>
        </p:nvSpPr>
        <p:spPr bwMode="auto">
          <a:xfrm>
            <a:off x="56594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102411" name="Rectangle 95"/>
          <p:cNvSpPr>
            <a:spLocks noChangeArrowheads="1"/>
          </p:cNvSpPr>
          <p:nvPr/>
        </p:nvSpPr>
        <p:spPr bwMode="auto">
          <a:xfrm>
            <a:off x="44402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102412" name="Rectangle 96"/>
          <p:cNvSpPr>
            <a:spLocks noChangeArrowheads="1"/>
          </p:cNvSpPr>
          <p:nvPr/>
        </p:nvSpPr>
        <p:spPr bwMode="auto">
          <a:xfrm>
            <a:off x="1316038" y="2709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102413" name="Rectangle 97"/>
          <p:cNvSpPr>
            <a:spLocks noChangeArrowheads="1"/>
          </p:cNvSpPr>
          <p:nvPr/>
        </p:nvSpPr>
        <p:spPr bwMode="auto">
          <a:xfrm>
            <a:off x="1316038" y="4005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14" name="Rectangle 98"/>
          <p:cNvSpPr>
            <a:spLocks noChangeArrowheads="1"/>
          </p:cNvSpPr>
          <p:nvPr/>
        </p:nvSpPr>
        <p:spPr bwMode="auto">
          <a:xfrm>
            <a:off x="1392238" y="15668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102415" name="Rectangle 99"/>
          <p:cNvSpPr>
            <a:spLocks noChangeArrowheads="1"/>
          </p:cNvSpPr>
          <p:nvPr/>
        </p:nvSpPr>
        <p:spPr bwMode="auto">
          <a:xfrm>
            <a:off x="1087438" y="1947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102416" name="Rectangle 100"/>
          <p:cNvSpPr>
            <a:spLocks noChangeArrowheads="1"/>
          </p:cNvSpPr>
          <p:nvPr/>
        </p:nvSpPr>
        <p:spPr bwMode="auto">
          <a:xfrm>
            <a:off x="782638" y="1414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</a:p>
        </p:txBody>
      </p:sp>
      <p:sp>
        <p:nvSpPr>
          <p:cNvPr id="102417" name="Rectangle 102"/>
          <p:cNvSpPr>
            <a:spLocks noChangeArrowheads="1"/>
          </p:cNvSpPr>
          <p:nvPr/>
        </p:nvSpPr>
        <p:spPr bwMode="auto">
          <a:xfrm>
            <a:off x="4440238" y="4021138"/>
            <a:ext cx="433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18" name="Rectangle 103"/>
          <p:cNvSpPr>
            <a:spLocks noChangeArrowheads="1"/>
          </p:cNvSpPr>
          <p:nvPr/>
        </p:nvSpPr>
        <p:spPr bwMode="auto">
          <a:xfrm>
            <a:off x="5735638" y="4081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19" name="Rectangle 105"/>
          <p:cNvSpPr>
            <a:spLocks noChangeArrowheads="1"/>
          </p:cNvSpPr>
          <p:nvPr/>
        </p:nvSpPr>
        <p:spPr bwMode="auto">
          <a:xfrm>
            <a:off x="3297238" y="4005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20" name="Rectangle 106"/>
          <p:cNvSpPr>
            <a:spLocks noChangeArrowheads="1"/>
          </p:cNvSpPr>
          <p:nvPr/>
        </p:nvSpPr>
        <p:spPr bwMode="auto">
          <a:xfrm>
            <a:off x="4440238" y="2709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63947" name="Oval 107"/>
          <p:cNvSpPr>
            <a:spLocks noChangeArrowheads="1"/>
          </p:cNvSpPr>
          <p:nvPr/>
        </p:nvSpPr>
        <p:spPr bwMode="auto">
          <a:xfrm>
            <a:off x="2992438" y="3716338"/>
            <a:ext cx="2286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48" name="Oval 108"/>
          <p:cNvSpPr>
            <a:spLocks noChangeArrowheads="1"/>
          </p:cNvSpPr>
          <p:nvPr/>
        </p:nvSpPr>
        <p:spPr bwMode="auto">
          <a:xfrm>
            <a:off x="4211638" y="3716338"/>
            <a:ext cx="2286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49" name="Oval 109"/>
          <p:cNvSpPr>
            <a:spLocks noChangeArrowheads="1"/>
          </p:cNvSpPr>
          <p:nvPr/>
        </p:nvSpPr>
        <p:spPr bwMode="auto">
          <a:xfrm rot="-5400000">
            <a:off x="3563938" y="3068638"/>
            <a:ext cx="2286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50" name="Rectangle 110"/>
          <p:cNvSpPr>
            <a:spLocks noChangeArrowheads="1"/>
          </p:cNvSpPr>
          <p:nvPr/>
        </p:nvSpPr>
        <p:spPr bwMode="auto">
          <a:xfrm>
            <a:off x="3131840" y="5949280"/>
            <a:ext cx="29819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F=AC</a:t>
            </a:r>
            <a:r>
              <a:rPr lang="en-US" altLang="zh-CN" dirty="0">
                <a:effectLst/>
              </a:rPr>
              <a:t>+BC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+AB</a:t>
            </a:r>
          </a:p>
        </p:txBody>
      </p:sp>
      <p:graphicFrame>
        <p:nvGraphicFramePr>
          <p:cNvPr id="102425" name="Object 11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194701247"/>
              </p:ext>
            </p:extLst>
          </p:nvPr>
        </p:nvGraphicFramePr>
        <p:xfrm>
          <a:off x="2733675" y="934121"/>
          <a:ext cx="2879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179" name="公式" r:id="rId5" imgW="1765800" imgH="381240" progId="Equation.3">
                  <p:embed/>
                </p:oleObj>
              </mc:Choice>
              <mc:Fallback>
                <p:oleObj name="公式" r:id="rId5" imgW="1765800" imgH="381240" progId="Equation.3">
                  <p:embed/>
                  <p:pic>
                    <p:nvPicPr>
                      <p:cNvPr id="102425" name="Object 1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934121"/>
                        <a:ext cx="28797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 flipH="1" flipV="1">
            <a:off x="3894043" y="4797152"/>
            <a:ext cx="173903" cy="12241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 flipH="1" flipV="1">
            <a:off x="4860032" y="3356992"/>
            <a:ext cx="2" cy="27363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V="1">
            <a:off x="5652122" y="4725144"/>
            <a:ext cx="330153" cy="1296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58"/>
          <p:cNvSpPr>
            <a:spLocks noChangeArrowheads="1"/>
          </p:cNvSpPr>
          <p:nvPr/>
        </p:nvSpPr>
        <p:spPr bwMode="auto">
          <a:xfrm>
            <a:off x="179512" y="188640"/>
            <a:ext cx="4801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Put the </a:t>
            </a:r>
            <a:r>
              <a:rPr lang="en-US" altLang="zh-CN" sz="3200" dirty="0" err="1" smtClean="0">
                <a:solidFill>
                  <a:srgbClr val="FFFF00"/>
                </a:solidFill>
                <a:cs typeface="Times New Roman" pitchFamily="18" charset="0"/>
              </a:rPr>
              <a:t>Minterms</a:t>
            </a:r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 in K-map.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3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7" grpId="0" animBg="1"/>
      <p:bldP spid="163948" grpId="0" animBg="1"/>
      <p:bldP spid="163949" grpId="0" animBg="1"/>
      <p:bldP spid="163950" grpId="0" build="p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606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 by K-map.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873882"/>
              </p:ext>
            </p:extLst>
          </p:nvPr>
        </p:nvGraphicFramePr>
        <p:xfrm>
          <a:off x="1979712" y="3121718"/>
          <a:ext cx="38412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7" name="Equation" r:id="rId3" imgW="1536480" imgH="241200" progId="Equation.DSMT4">
                  <p:embed/>
                </p:oleObj>
              </mc:Choice>
              <mc:Fallback>
                <p:oleObj name="Equation" r:id="rId3" imgW="1536480" imgH="241200" progId="Equation.DSMT4">
                  <p:embed/>
                  <p:pic>
                    <p:nvPicPr>
                      <p:cNvPr id="16287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121718"/>
                        <a:ext cx="3841200" cy="60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9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460432" cy="2123658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Simplify Logic Function by K-Map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/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Example 2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4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228600"/>
            <a:ext cx="586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/>
                <a:cs typeface="Times New Roman" pitchFamily="18" charset="0"/>
              </a:rPr>
              <a:t>(4) </a:t>
            </a:r>
            <a:r>
              <a:rPr lang="en-US" altLang="zh-CN" dirty="0" smtClean="0">
                <a:effectLst/>
                <a:cs typeface="Times New Roman" pitchFamily="18" charset="0"/>
              </a:rPr>
              <a:t>Associative Law </a:t>
            </a:r>
            <a:endParaRPr lang="zh-CN" altLang="en-US" sz="3200" dirty="0">
              <a:effectLst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0" y="2420938"/>
            <a:ext cx="6011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cs typeface="Times New Roman" pitchFamily="18" charset="0"/>
              </a:rPr>
              <a:t>(5) Distributive Law</a:t>
            </a:r>
            <a:endParaRPr lang="zh-CN" altLang="en-US" sz="3200" dirty="0">
              <a:cs typeface="Times New Roman" pitchFamily="18" charset="0"/>
            </a:endParaRP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838200" y="8382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A(BC)=(AB)C=(AC)B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762000" y="15240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A+(B+C)=(A+B)+C=(A+C)+B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684213" y="3136900"/>
            <a:ext cx="648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A(B+C)=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AB+AC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638175" y="3989388"/>
            <a:ext cx="652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)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9600" y="4724402"/>
            <a:ext cx="8335969" cy="1422401"/>
            <a:chOff x="384" y="2976"/>
            <a:chExt cx="5251" cy="896"/>
          </a:xfrm>
        </p:grpSpPr>
        <p:sp>
          <p:nvSpPr>
            <p:cNvPr id="110603" name="Rectangle 11"/>
            <p:cNvSpPr>
              <a:spLocks noChangeArrowheads="1"/>
            </p:cNvSpPr>
            <p:nvPr/>
          </p:nvSpPr>
          <p:spPr bwMode="auto">
            <a:xfrm>
              <a:off x="384" y="2976"/>
              <a:ext cx="525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Proof: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R.H.S. of Eq.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AA+AC+AB+BC=A+AC+AB+BC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0604" name="Rectangle 12"/>
            <p:cNvSpPr>
              <a:spLocks noChangeArrowheads="1"/>
            </p:cNvSpPr>
            <p:nvPr/>
          </p:nvSpPr>
          <p:spPr bwMode="auto">
            <a:xfrm>
              <a:off x="432" y="3504"/>
              <a:ext cx="38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=A(1+C+B)+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BC=A+BC=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L.H.S. of Eq.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211960" y="3140968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</a:rPr>
              <a:t>distributive law of multiplication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11960" y="393305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</a:rPr>
              <a:t>distributive law of addition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/>
      <p:bldP spid="110599" grpId="0" build="p" autoUpdateAnimBg="0"/>
      <p:bldP spid="110600" grpId="0" build="p" autoUpdateAnimBg="0"/>
      <p:bldP spid="110601" grpId="0" build="p" autoUpdateAnimBg="0"/>
      <p:bldP spid="110602" grpId="0" build="p" autoUpdateAnimBg="0"/>
      <p:bldP spid="12" grpId="0"/>
      <p:bldP spid="1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2109936" y="1244203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1586" name="Rectangle 34"/>
          <p:cNvSpPr>
            <a:spLocks noChangeArrowheads="1"/>
          </p:cNvSpPr>
          <p:nvPr/>
        </p:nvSpPr>
        <p:spPr bwMode="auto">
          <a:xfrm>
            <a:off x="2490936" y="3163491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1589" name="Rectangle 37"/>
          <p:cNvSpPr>
            <a:spLocks noGrp="1" noChangeArrowheads="1"/>
          </p:cNvSpPr>
          <p:nvPr>
            <p:ph type="title"/>
          </p:nvPr>
        </p:nvSpPr>
        <p:spPr>
          <a:xfrm>
            <a:off x="1350963" y="1228725"/>
            <a:ext cx="7793037" cy="519113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chemeClr val="tx1"/>
                </a:solidFill>
              </a:rPr>
              <a:t>   </a:t>
            </a:r>
            <a:endParaRPr lang="zh-CN" altLang="en-US" sz="2800" smtClean="0">
              <a:solidFill>
                <a:schemeClr val="tx1"/>
              </a:solidFill>
            </a:endParaRPr>
          </a:p>
        </p:txBody>
      </p:sp>
      <p:sp>
        <p:nvSpPr>
          <p:cNvPr id="151591" name="Rectangle 39"/>
          <p:cNvSpPr>
            <a:spLocks noChangeArrowheads="1"/>
          </p:cNvSpPr>
          <p:nvPr/>
        </p:nvSpPr>
        <p:spPr bwMode="auto">
          <a:xfrm>
            <a:off x="2490936" y="3773091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79878" name="Rectangle 46"/>
          <p:cNvSpPr>
            <a:spLocks noChangeArrowheads="1"/>
          </p:cNvSpPr>
          <p:nvPr/>
        </p:nvSpPr>
        <p:spPr bwMode="auto">
          <a:xfrm>
            <a:off x="1130449" y="764778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AB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79" name="Rectangle 49"/>
          <p:cNvSpPr>
            <a:spLocks noChangeArrowheads="1"/>
          </p:cNvSpPr>
          <p:nvPr/>
        </p:nvSpPr>
        <p:spPr bwMode="auto">
          <a:xfrm>
            <a:off x="1705124" y="25995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CD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80" name="Rectangle 50"/>
          <p:cNvSpPr>
            <a:spLocks noChangeArrowheads="1"/>
          </p:cNvSpPr>
          <p:nvPr/>
        </p:nvSpPr>
        <p:spPr bwMode="auto">
          <a:xfrm>
            <a:off x="985986" y="-27384"/>
            <a:ext cx="4154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effectLst/>
                <a:latin typeface="黑体" pitchFamily="49" charset="-122"/>
              </a:rPr>
              <a:t>F</a:t>
            </a:r>
            <a:endParaRPr lang="zh-CN" altLang="en-US" dirty="0">
              <a:effectLst/>
              <a:latin typeface="黑体" pitchFamily="49" charset="-122"/>
            </a:endParaRPr>
          </a:p>
        </p:txBody>
      </p:sp>
      <p:sp>
        <p:nvSpPr>
          <p:cNvPr id="151605" name="Line 53"/>
          <p:cNvSpPr>
            <a:spLocks noChangeShapeType="1"/>
          </p:cNvSpPr>
          <p:nvPr/>
        </p:nvSpPr>
        <p:spPr bwMode="auto">
          <a:xfrm flipH="1" flipV="1">
            <a:off x="1500336" y="634603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6" name="Line 54"/>
          <p:cNvSpPr>
            <a:spLocks noChangeShapeType="1"/>
          </p:cNvSpPr>
          <p:nvPr/>
        </p:nvSpPr>
        <p:spPr bwMode="auto">
          <a:xfrm>
            <a:off x="4853136" y="124420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7" name="Line 55"/>
          <p:cNvSpPr>
            <a:spLocks noChangeShapeType="1"/>
          </p:cNvSpPr>
          <p:nvPr/>
        </p:nvSpPr>
        <p:spPr bwMode="auto">
          <a:xfrm>
            <a:off x="2109936" y="345400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8" name="Line 56"/>
          <p:cNvSpPr>
            <a:spLocks noChangeShapeType="1"/>
          </p:cNvSpPr>
          <p:nvPr/>
        </p:nvSpPr>
        <p:spPr bwMode="auto">
          <a:xfrm>
            <a:off x="3481536" y="124420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9" name="Line 57"/>
          <p:cNvSpPr>
            <a:spLocks noChangeShapeType="1"/>
          </p:cNvSpPr>
          <p:nvPr/>
        </p:nvSpPr>
        <p:spPr bwMode="auto">
          <a:xfrm>
            <a:off x="6148536" y="124420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10" name="Line 58"/>
          <p:cNvSpPr>
            <a:spLocks noChangeShapeType="1"/>
          </p:cNvSpPr>
          <p:nvPr/>
        </p:nvSpPr>
        <p:spPr bwMode="auto">
          <a:xfrm>
            <a:off x="2109936" y="238720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11" name="Line 59"/>
          <p:cNvSpPr>
            <a:spLocks noChangeShapeType="1"/>
          </p:cNvSpPr>
          <p:nvPr/>
        </p:nvSpPr>
        <p:spPr bwMode="auto">
          <a:xfrm>
            <a:off x="2109936" y="452080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79888" name="Rectangle 60"/>
          <p:cNvSpPr>
            <a:spLocks noChangeArrowheads="1"/>
          </p:cNvSpPr>
          <p:nvPr/>
        </p:nvSpPr>
        <p:spPr bwMode="auto">
          <a:xfrm>
            <a:off x="24147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89" name="Rectangle 61"/>
          <p:cNvSpPr>
            <a:spLocks noChangeArrowheads="1"/>
          </p:cNvSpPr>
          <p:nvPr/>
        </p:nvSpPr>
        <p:spPr bwMode="auto">
          <a:xfrm>
            <a:off x="37863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0" name="Rectangle 62"/>
          <p:cNvSpPr>
            <a:spLocks noChangeArrowheads="1"/>
          </p:cNvSpPr>
          <p:nvPr/>
        </p:nvSpPr>
        <p:spPr bwMode="auto">
          <a:xfrm>
            <a:off x="1347936" y="14585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00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1" name="Rectangle 63"/>
          <p:cNvSpPr>
            <a:spLocks noChangeArrowheads="1"/>
          </p:cNvSpPr>
          <p:nvPr/>
        </p:nvSpPr>
        <p:spPr bwMode="auto">
          <a:xfrm>
            <a:off x="1347936" y="25253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2" name="Rectangle 64"/>
          <p:cNvSpPr>
            <a:spLocks noChangeArrowheads="1"/>
          </p:cNvSpPr>
          <p:nvPr/>
        </p:nvSpPr>
        <p:spPr bwMode="auto">
          <a:xfrm>
            <a:off x="63771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3" name="Rectangle 65"/>
          <p:cNvSpPr>
            <a:spLocks noChangeArrowheads="1"/>
          </p:cNvSpPr>
          <p:nvPr/>
        </p:nvSpPr>
        <p:spPr bwMode="auto">
          <a:xfrm>
            <a:off x="1347936" y="4735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10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4" name="Rectangle 66"/>
          <p:cNvSpPr>
            <a:spLocks noChangeArrowheads="1"/>
          </p:cNvSpPr>
          <p:nvPr/>
        </p:nvSpPr>
        <p:spPr bwMode="auto">
          <a:xfrm>
            <a:off x="51579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5" name="Rectangle 67"/>
          <p:cNvSpPr>
            <a:spLocks noChangeArrowheads="1"/>
          </p:cNvSpPr>
          <p:nvPr/>
        </p:nvSpPr>
        <p:spPr bwMode="auto">
          <a:xfrm>
            <a:off x="1347936" y="3592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6" name="Rectangle 68"/>
          <p:cNvSpPr>
            <a:spLocks noChangeArrowheads="1"/>
          </p:cNvSpPr>
          <p:nvPr/>
        </p:nvSpPr>
        <p:spPr bwMode="auto">
          <a:xfrm>
            <a:off x="2414736" y="14585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7" name="Rectangle 69"/>
          <p:cNvSpPr>
            <a:spLocks noChangeArrowheads="1"/>
          </p:cNvSpPr>
          <p:nvPr/>
        </p:nvSpPr>
        <p:spPr bwMode="auto">
          <a:xfrm>
            <a:off x="3786336" y="14585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8" name="Rectangle 70"/>
          <p:cNvSpPr>
            <a:spLocks noChangeArrowheads="1"/>
          </p:cNvSpPr>
          <p:nvPr/>
        </p:nvSpPr>
        <p:spPr bwMode="auto">
          <a:xfrm>
            <a:off x="6453336" y="15347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2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9" name="Rectangle 71"/>
          <p:cNvSpPr>
            <a:spLocks noChangeArrowheads="1"/>
          </p:cNvSpPr>
          <p:nvPr/>
        </p:nvSpPr>
        <p:spPr bwMode="auto">
          <a:xfrm>
            <a:off x="5081736" y="14585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3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0" name="Rectangle 72"/>
          <p:cNvSpPr>
            <a:spLocks noChangeArrowheads="1"/>
          </p:cNvSpPr>
          <p:nvPr/>
        </p:nvSpPr>
        <p:spPr bwMode="auto">
          <a:xfrm>
            <a:off x="2338536" y="25253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4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1" name="Rectangle 73"/>
          <p:cNvSpPr>
            <a:spLocks noChangeArrowheads="1"/>
          </p:cNvSpPr>
          <p:nvPr/>
        </p:nvSpPr>
        <p:spPr bwMode="auto">
          <a:xfrm>
            <a:off x="3710136" y="25253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5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2" name="Rectangle 74"/>
          <p:cNvSpPr>
            <a:spLocks noChangeArrowheads="1"/>
          </p:cNvSpPr>
          <p:nvPr/>
        </p:nvSpPr>
        <p:spPr bwMode="auto">
          <a:xfrm>
            <a:off x="6529536" y="25253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6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3" name="Rectangle 75"/>
          <p:cNvSpPr>
            <a:spLocks noChangeArrowheads="1"/>
          </p:cNvSpPr>
          <p:nvPr/>
        </p:nvSpPr>
        <p:spPr bwMode="auto">
          <a:xfrm>
            <a:off x="5157936" y="25253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7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4" name="Rectangle 76"/>
          <p:cNvSpPr>
            <a:spLocks noChangeArrowheads="1"/>
          </p:cNvSpPr>
          <p:nvPr/>
        </p:nvSpPr>
        <p:spPr bwMode="auto">
          <a:xfrm>
            <a:off x="2338536" y="47351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8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5" name="Rectangle 77"/>
          <p:cNvSpPr>
            <a:spLocks noChangeArrowheads="1"/>
          </p:cNvSpPr>
          <p:nvPr/>
        </p:nvSpPr>
        <p:spPr bwMode="auto">
          <a:xfrm>
            <a:off x="3710136" y="47351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9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6" name="Rectangle 78"/>
          <p:cNvSpPr>
            <a:spLocks noChangeArrowheads="1"/>
          </p:cNvSpPr>
          <p:nvPr/>
        </p:nvSpPr>
        <p:spPr bwMode="auto">
          <a:xfrm>
            <a:off x="6453336" y="4825603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7" name="Rectangle 79"/>
          <p:cNvSpPr>
            <a:spLocks noChangeArrowheads="1"/>
          </p:cNvSpPr>
          <p:nvPr/>
        </p:nvSpPr>
        <p:spPr bwMode="auto">
          <a:xfrm>
            <a:off x="5005536" y="4735116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8" name="Rectangle 80"/>
          <p:cNvSpPr>
            <a:spLocks noChangeArrowheads="1"/>
          </p:cNvSpPr>
          <p:nvPr/>
        </p:nvSpPr>
        <p:spPr bwMode="auto">
          <a:xfrm>
            <a:off x="2338536" y="3592116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12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9" name="Rectangle 81"/>
          <p:cNvSpPr>
            <a:spLocks noChangeArrowheads="1"/>
          </p:cNvSpPr>
          <p:nvPr/>
        </p:nvSpPr>
        <p:spPr bwMode="auto">
          <a:xfrm>
            <a:off x="3633936" y="3668316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13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10" name="Rectangle 82"/>
          <p:cNvSpPr>
            <a:spLocks noChangeArrowheads="1"/>
          </p:cNvSpPr>
          <p:nvPr/>
        </p:nvSpPr>
        <p:spPr bwMode="auto">
          <a:xfrm>
            <a:off x="6453336" y="3606403"/>
            <a:ext cx="101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14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11" name="Rectangle 83"/>
          <p:cNvSpPr>
            <a:spLocks noChangeArrowheads="1"/>
          </p:cNvSpPr>
          <p:nvPr/>
        </p:nvSpPr>
        <p:spPr bwMode="auto">
          <a:xfrm>
            <a:off x="5081736" y="3592116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15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67744" y="5949280"/>
            <a:ext cx="5544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K-map for the function F</a:t>
            </a:r>
            <a:endParaRPr lang="zh-CN" altLang="en-US" sz="3200" dirty="0"/>
          </a:p>
        </p:txBody>
      </p:sp>
      <p:sp>
        <p:nvSpPr>
          <p:cNvPr id="42" name="椭圆 41"/>
          <p:cNvSpPr/>
          <p:nvPr/>
        </p:nvSpPr>
        <p:spPr bwMode="auto">
          <a:xfrm>
            <a:off x="1043608" y="781862"/>
            <a:ext cx="817990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1593770" y="218523"/>
            <a:ext cx="817990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5069616" y="3686937"/>
            <a:ext cx="817990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2304190" y="1485868"/>
            <a:ext cx="817990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36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8600" y="34717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Function F</a:t>
            </a:r>
            <a:r>
              <a:rPr lang="en-US" altLang="zh-CN" sz="3200" baseline="-25000" dirty="0" smtClean="0"/>
              <a:t>  </a:t>
            </a:r>
            <a:r>
              <a:rPr lang="en-US" altLang="zh-CN" sz="3200" dirty="0" smtClean="0"/>
              <a:t>has 4 input variables.</a:t>
            </a:r>
          </a:p>
          <a:p>
            <a:r>
              <a:rPr lang="en-US" altLang="zh-CN" sz="3200" dirty="0" smtClean="0"/>
              <a:t>There are 16 </a:t>
            </a:r>
            <a:r>
              <a:rPr lang="en-US" altLang="zh-CN" sz="3200" dirty="0" err="1" smtClean="0"/>
              <a:t>Minterms</a:t>
            </a:r>
            <a:r>
              <a:rPr lang="en-US" altLang="zh-CN" sz="3200" dirty="0" smtClean="0"/>
              <a:t> for function F</a:t>
            </a:r>
            <a:endParaRPr lang="en-US" altLang="zh-CN" sz="3200" baseline="-25000" dirty="0" smtClean="0"/>
          </a:p>
          <a:p>
            <a:r>
              <a:rPr lang="en-US" altLang="zh-CN" sz="3200" dirty="0" smtClean="0"/>
              <a:t>0000(m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),   …,  1111(m</a:t>
            </a:r>
            <a:r>
              <a:rPr lang="en-US" altLang="zh-CN" sz="3200" baseline="-25000" dirty="0" smtClean="0"/>
              <a:t>15</a:t>
            </a:r>
            <a:r>
              <a:rPr lang="en-US" altLang="zh-CN" sz="3200" dirty="0" smtClean="0"/>
              <a:t>).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261426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The gray code for variables AB is 00, 01, 11, 10.</a:t>
            </a:r>
          </a:p>
          <a:p>
            <a:r>
              <a:rPr lang="en-US" altLang="zh-CN" sz="3200" dirty="0" smtClean="0"/>
              <a:t>The gray code for variables CD is 00, 01, 11, 10.</a:t>
            </a:r>
          </a:p>
          <a:p>
            <a:r>
              <a:rPr lang="en-US" altLang="zh-CN" sz="3200" dirty="0" smtClean="0"/>
              <a:t>AB are higher bit variables. Put AB in the vertical direction.</a:t>
            </a:r>
          </a:p>
          <a:p>
            <a:r>
              <a:rPr lang="en-US" altLang="zh-CN" sz="3200" dirty="0" smtClean="0"/>
              <a:t>CD are lower bit variables. Put CD in the horizontal direction.</a:t>
            </a:r>
          </a:p>
        </p:txBody>
      </p:sp>
    </p:spTree>
    <p:extLst>
      <p:ext uri="{BB962C8B-B14F-4D97-AF65-F5344CB8AC3E}">
        <p14:creationId xmlns:p14="http://schemas.microsoft.com/office/powerpoint/2010/main" val="146680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862110" y="2998810"/>
            <a:ext cx="4114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1785910" y="3684610"/>
            <a:ext cx="41148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5" name="Line 11"/>
          <p:cNvSpPr>
            <a:spLocks noChangeShapeType="1"/>
          </p:cNvSpPr>
          <p:nvPr/>
        </p:nvSpPr>
        <p:spPr bwMode="auto">
          <a:xfrm>
            <a:off x="1862110" y="5132410"/>
            <a:ext cx="41148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6" name="Line 12"/>
          <p:cNvSpPr>
            <a:spLocks noChangeShapeType="1"/>
          </p:cNvSpPr>
          <p:nvPr/>
        </p:nvSpPr>
        <p:spPr bwMode="auto">
          <a:xfrm>
            <a:off x="1862110" y="4446610"/>
            <a:ext cx="41148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7" name="Line 13"/>
          <p:cNvSpPr>
            <a:spLocks noChangeShapeType="1"/>
          </p:cNvSpPr>
          <p:nvPr/>
        </p:nvSpPr>
        <p:spPr bwMode="auto">
          <a:xfrm>
            <a:off x="2852710" y="2998810"/>
            <a:ext cx="1588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8" name="Line 14"/>
          <p:cNvSpPr>
            <a:spLocks noChangeShapeType="1"/>
          </p:cNvSpPr>
          <p:nvPr/>
        </p:nvSpPr>
        <p:spPr bwMode="auto">
          <a:xfrm>
            <a:off x="4986310" y="2998810"/>
            <a:ext cx="1588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9" name="Line 15"/>
          <p:cNvSpPr>
            <a:spLocks noChangeShapeType="1"/>
          </p:cNvSpPr>
          <p:nvPr/>
        </p:nvSpPr>
        <p:spPr bwMode="auto">
          <a:xfrm>
            <a:off x="3919510" y="2998810"/>
            <a:ext cx="1588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 flipH="1" flipV="1">
            <a:off x="947710" y="231301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4" name="Rectangle 17"/>
          <p:cNvSpPr>
            <a:spLocks noChangeArrowheads="1"/>
          </p:cNvSpPr>
          <p:nvPr/>
        </p:nvSpPr>
        <p:spPr bwMode="auto">
          <a:xfrm>
            <a:off x="795310" y="253208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03435" name="Rectangle 18"/>
          <p:cNvSpPr>
            <a:spLocks noChangeArrowheads="1"/>
          </p:cNvSpPr>
          <p:nvPr/>
        </p:nvSpPr>
        <p:spPr bwMode="auto">
          <a:xfrm>
            <a:off x="1404910" y="215108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CD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64883" name="Rectangle 19"/>
          <p:cNvSpPr>
            <a:spLocks noChangeArrowheads="1"/>
          </p:cNvSpPr>
          <p:nvPr/>
        </p:nvSpPr>
        <p:spPr bwMode="auto">
          <a:xfrm>
            <a:off x="2014510" y="2508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437" name="Rectangle 20"/>
          <p:cNvSpPr>
            <a:spLocks noChangeArrowheads="1"/>
          </p:cNvSpPr>
          <p:nvPr/>
        </p:nvSpPr>
        <p:spPr bwMode="auto">
          <a:xfrm>
            <a:off x="1252510" y="298928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64885" name="Rectangle 21"/>
          <p:cNvSpPr>
            <a:spLocks noChangeArrowheads="1"/>
          </p:cNvSpPr>
          <p:nvPr/>
        </p:nvSpPr>
        <p:spPr bwMode="auto">
          <a:xfrm>
            <a:off x="3005110" y="2508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6" name="Rectangle 22"/>
          <p:cNvSpPr>
            <a:spLocks noChangeArrowheads="1"/>
          </p:cNvSpPr>
          <p:nvPr/>
        </p:nvSpPr>
        <p:spPr bwMode="auto">
          <a:xfrm>
            <a:off x="1252510" y="38036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7" name="Rectangle 23"/>
          <p:cNvSpPr>
            <a:spLocks noChangeArrowheads="1"/>
          </p:cNvSpPr>
          <p:nvPr/>
        </p:nvSpPr>
        <p:spPr bwMode="auto">
          <a:xfrm>
            <a:off x="4071910" y="2541610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8" name="Rectangle 24"/>
          <p:cNvSpPr>
            <a:spLocks noChangeArrowheads="1"/>
          </p:cNvSpPr>
          <p:nvPr/>
        </p:nvSpPr>
        <p:spPr bwMode="auto">
          <a:xfrm>
            <a:off x="1252510" y="44894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9" name="Rectangle 25"/>
          <p:cNvSpPr>
            <a:spLocks noChangeArrowheads="1"/>
          </p:cNvSpPr>
          <p:nvPr/>
        </p:nvSpPr>
        <p:spPr bwMode="auto">
          <a:xfrm>
            <a:off x="5138710" y="2508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0" name="Rectangle 26"/>
          <p:cNvSpPr>
            <a:spLocks noChangeArrowheads="1"/>
          </p:cNvSpPr>
          <p:nvPr/>
        </p:nvSpPr>
        <p:spPr bwMode="auto">
          <a:xfrm>
            <a:off x="1252510" y="5175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4" name="Rectangle 30"/>
          <p:cNvSpPr>
            <a:spLocks noChangeArrowheads="1"/>
          </p:cNvSpPr>
          <p:nvPr/>
        </p:nvSpPr>
        <p:spPr bwMode="auto">
          <a:xfrm>
            <a:off x="3157510" y="44894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5" name="Rectangle 31"/>
          <p:cNvSpPr>
            <a:spLocks noChangeArrowheads="1"/>
          </p:cNvSpPr>
          <p:nvPr/>
        </p:nvSpPr>
        <p:spPr bwMode="auto">
          <a:xfrm>
            <a:off x="2166910" y="38036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7" name="Rectangle 33"/>
          <p:cNvSpPr>
            <a:spLocks noChangeArrowheads="1"/>
          </p:cNvSpPr>
          <p:nvPr/>
        </p:nvSpPr>
        <p:spPr bwMode="auto">
          <a:xfrm>
            <a:off x="2166910" y="44894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6" name="Rectangle 32"/>
          <p:cNvSpPr>
            <a:spLocks noChangeArrowheads="1"/>
          </p:cNvSpPr>
          <p:nvPr/>
        </p:nvSpPr>
        <p:spPr bwMode="auto">
          <a:xfrm>
            <a:off x="3157510" y="383701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8" name="Rectangle 34"/>
          <p:cNvSpPr>
            <a:spLocks noChangeArrowheads="1"/>
          </p:cNvSpPr>
          <p:nvPr/>
        </p:nvSpPr>
        <p:spPr bwMode="auto">
          <a:xfrm>
            <a:off x="4224310" y="38036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2" name="Rectangle 28"/>
          <p:cNvSpPr>
            <a:spLocks noChangeArrowheads="1"/>
          </p:cNvSpPr>
          <p:nvPr/>
        </p:nvSpPr>
        <p:spPr bwMode="auto">
          <a:xfrm>
            <a:off x="4224310" y="30416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902" name="Rectangle 38"/>
          <p:cNvSpPr>
            <a:spLocks noChangeArrowheads="1"/>
          </p:cNvSpPr>
          <p:nvPr/>
        </p:nvSpPr>
        <p:spPr bwMode="auto">
          <a:xfrm>
            <a:off x="4224310" y="44894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3" name="Rectangle 29"/>
          <p:cNvSpPr>
            <a:spLocks noChangeArrowheads="1"/>
          </p:cNvSpPr>
          <p:nvPr/>
        </p:nvSpPr>
        <p:spPr bwMode="auto">
          <a:xfrm>
            <a:off x="4224310" y="51752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903" name="Rectangle 39"/>
          <p:cNvSpPr>
            <a:spLocks noChangeArrowheads="1"/>
          </p:cNvSpPr>
          <p:nvPr/>
        </p:nvSpPr>
        <p:spPr bwMode="auto">
          <a:xfrm>
            <a:off x="5214910" y="51752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453" name="Rectangle 44"/>
          <p:cNvSpPr>
            <a:spLocks noChangeArrowheads="1"/>
          </p:cNvSpPr>
          <p:nvPr/>
        </p:nvSpPr>
        <p:spPr bwMode="auto">
          <a:xfrm>
            <a:off x="642910" y="192248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64935" name="Rectangle 71"/>
          <p:cNvSpPr>
            <a:spLocks noChangeArrowheads="1"/>
          </p:cNvSpPr>
          <p:nvPr/>
        </p:nvSpPr>
        <p:spPr bwMode="auto">
          <a:xfrm>
            <a:off x="57551" y="116632"/>
            <a:ext cx="68996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Recover the product terms in the K-map.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64937" name="Rectangle 73"/>
          <p:cNvSpPr>
            <a:spLocks noChangeArrowheads="1"/>
          </p:cNvSpPr>
          <p:nvPr/>
        </p:nvSpPr>
        <p:spPr bwMode="auto">
          <a:xfrm>
            <a:off x="152400" y="838200"/>
            <a:ext cx="777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e.g.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aphicFrame>
        <p:nvGraphicFramePr>
          <p:cNvPr id="103456" name="Object 74"/>
          <p:cNvGraphicFramePr>
            <a:graphicFrameLocks noChangeAspect="1"/>
          </p:cNvGraphicFramePr>
          <p:nvPr/>
        </p:nvGraphicFramePr>
        <p:xfrm>
          <a:off x="1042988" y="836613"/>
          <a:ext cx="76279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364" name="公式" r:id="rId5" imgW="4789080" imgH="355680" progId="Equation.3">
                  <p:embed/>
                </p:oleObj>
              </mc:Choice>
              <mc:Fallback>
                <p:oleObj name="公式" r:id="rId5" imgW="4789080" imgH="355680" progId="Equation.3">
                  <p:embed/>
                  <p:pic>
                    <p:nvPicPr>
                      <p:cNvPr id="103456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836613"/>
                        <a:ext cx="7627937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43" name="Oval 79"/>
          <p:cNvSpPr>
            <a:spLocks noChangeArrowheads="1"/>
          </p:cNvSpPr>
          <p:nvPr/>
        </p:nvSpPr>
        <p:spPr bwMode="auto">
          <a:xfrm>
            <a:off x="4071910" y="5208610"/>
            <a:ext cx="1752600" cy="685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4944" name="Oval 80"/>
          <p:cNvSpPr>
            <a:spLocks noChangeArrowheads="1"/>
          </p:cNvSpPr>
          <p:nvPr/>
        </p:nvSpPr>
        <p:spPr bwMode="auto">
          <a:xfrm>
            <a:off x="1938310" y="3684610"/>
            <a:ext cx="1905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4945" name="Oval 81"/>
          <p:cNvSpPr>
            <a:spLocks noChangeArrowheads="1"/>
          </p:cNvSpPr>
          <p:nvPr/>
        </p:nvSpPr>
        <p:spPr bwMode="auto">
          <a:xfrm>
            <a:off x="3995710" y="3075010"/>
            <a:ext cx="914400" cy="2819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64946" name="Object 82"/>
          <p:cNvGraphicFramePr>
            <a:graphicFrameLocks noChangeAspect="1"/>
          </p:cNvGraphicFramePr>
          <p:nvPr/>
        </p:nvGraphicFramePr>
        <p:xfrm>
          <a:off x="2090710" y="6297438"/>
          <a:ext cx="3124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365" name="Equation" r:id="rId7" imgW="2121480" imgH="317520" progId="Equation.3">
                  <p:embed/>
                </p:oleObj>
              </mc:Choice>
              <mc:Fallback>
                <p:oleObj name="Equation" r:id="rId7" imgW="2121480" imgH="317520" progId="Equation.3">
                  <p:embed/>
                  <p:pic>
                    <p:nvPicPr>
                      <p:cNvPr id="164946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10" y="6297438"/>
                        <a:ext cx="31242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组合 58"/>
          <p:cNvGrpSpPr/>
          <p:nvPr/>
        </p:nvGrpSpPr>
        <p:grpSpPr>
          <a:xfrm>
            <a:off x="3571868" y="1285860"/>
            <a:ext cx="928694" cy="951848"/>
            <a:chOff x="3571868" y="1285860"/>
            <a:chExt cx="928694" cy="951848"/>
          </a:xfrm>
        </p:grpSpPr>
        <p:sp>
          <p:nvSpPr>
            <p:cNvPr id="41" name="矩形 40"/>
            <p:cNvSpPr/>
            <p:nvPr/>
          </p:nvSpPr>
          <p:spPr>
            <a:xfrm>
              <a:off x="3571868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100</a:t>
              </a:r>
              <a:endParaRPr lang="zh-CN" altLang="en-US" sz="28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597751" y="1714488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100</a:t>
              </a:r>
              <a:endParaRPr lang="zh-CN" altLang="en-US" sz="28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86314" y="1285860"/>
            <a:ext cx="928694" cy="951848"/>
            <a:chOff x="4786314" y="1285860"/>
            <a:chExt cx="928694" cy="951848"/>
          </a:xfrm>
        </p:grpSpPr>
        <p:sp>
          <p:nvSpPr>
            <p:cNvPr id="43" name="矩形 42"/>
            <p:cNvSpPr/>
            <p:nvPr/>
          </p:nvSpPr>
          <p:spPr>
            <a:xfrm>
              <a:off x="4786314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110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2197" y="1714488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110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857884" y="1285860"/>
            <a:ext cx="902811" cy="1023286"/>
            <a:chOff x="5857884" y="1285860"/>
            <a:chExt cx="902811" cy="1023286"/>
          </a:xfrm>
        </p:grpSpPr>
        <p:sp>
          <p:nvSpPr>
            <p:cNvPr id="45" name="矩形 44"/>
            <p:cNvSpPr/>
            <p:nvPr/>
          </p:nvSpPr>
          <p:spPr>
            <a:xfrm>
              <a:off x="5857884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857884" y="1785926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858016" y="1285860"/>
            <a:ext cx="902811" cy="1809104"/>
            <a:chOff x="6858016" y="1285860"/>
            <a:chExt cx="902811" cy="1809104"/>
          </a:xfrm>
        </p:grpSpPr>
        <p:sp>
          <p:nvSpPr>
            <p:cNvPr id="39" name="矩形 38"/>
            <p:cNvSpPr/>
            <p:nvPr/>
          </p:nvSpPr>
          <p:spPr>
            <a:xfrm>
              <a:off x="6858016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6858016" y="1714488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858016" y="2143116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858016" y="2571744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12593" y="1262706"/>
            <a:ext cx="902811" cy="1809104"/>
            <a:chOff x="7812593" y="1262706"/>
            <a:chExt cx="902811" cy="1809104"/>
          </a:xfrm>
        </p:grpSpPr>
        <p:sp>
          <p:nvSpPr>
            <p:cNvPr id="51" name="矩形 50"/>
            <p:cNvSpPr/>
            <p:nvPr/>
          </p:nvSpPr>
          <p:spPr>
            <a:xfrm>
              <a:off x="7812593" y="1262706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812593" y="1691334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7812593" y="2119962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7812593" y="254859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</p:grpSp>
      <p:cxnSp>
        <p:nvCxnSpPr>
          <p:cNvPr id="60" name="直接箭头连接符 59"/>
          <p:cNvCxnSpPr/>
          <p:nvPr/>
        </p:nvCxnSpPr>
        <p:spPr bwMode="auto">
          <a:xfrm flipV="1">
            <a:off x="2915818" y="4725144"/>
            <a:ext cx="114129" cy="16561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/>
          <p:cNvCxnSpPr/>
          <p:nvPr/>
        </p:nvCxnSpPr>
        <p:spPr bwMode="auto">
          <a:xfrm flipV="1">
            <a:off x="3923930" y="4797152"/>
            <a:ext cx="690193" cy="15841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/>
          <p:cNvCxnSpPr/>
          <p:nvPr/>
        </p:nvCxnSpPr>
        <p:spPr bwMode="auto">
          <a:xfrm flipV="1">
            <a:off x="4860034" y="5589240"/>
            <a:ext cx="432046" cy="720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878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4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43" grpId="0" animBg="1"/>
      <p:bldP spid="164944" grpId="0" animBg="1"/>
      <p:bldP spid="16494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606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 by K-map.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280191"/>
              </p:ext>
            </p:extLst>
          </p:nvPr>
        </p:nvGraphicFramePr>
        <p:xfrm>
          <a:off x="552872" y="3055562"/>
          <a:ext cx="76279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01" name="公式" r:id="rId3" imgW="4789080" imgH="355680" progId="Equation.3">
                  <p:embed/>
                </p:oleObj>
              </mc:Choice>
              <mc:Fallback>
                <p:oleObj name="公式" r:id="rId3" imgW="4789080" imgH="355680" progId="Equation.3">
                  <p:embed/>
                  <p:pic>
                    <p:nvPicPr>
                      <p:cNvPr id="103456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72" y="3055562"/>
                        <a:ext cx="7627937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7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90904" y="332656"/>
            <a:ext cx="550984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Rules for K-circle on “0” blocks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432048" y="1052736"/>
            <a:ext cx="8964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>
              <a:spcAft>
                <a:spcPts val="2400"/>
              </a:spcAft>
            </a:pPr>
            <a:r>
              <a:rPr lang="en-US" altLang="zh-CN" sz="3200" dirty="0" smtClean="0"/>
              <a:t>(1) We draw a K-circle on </a:t>
            </a:r>
            <a:r>
              <a:rPr lang="en-US" altLang="zh-CN" sz="3200" dirty="0" smtClean="0">
                <a:solidFill>
                  <a:srgbClr val="FFFF00"/>
                </a:solidFill>
              </a:rPr>
              <a:t>2</a:t>
            </a:r>
            <a:r>
              <a:rPr lang="en-US" altLang="zh-CN" sz="3200" baseline="30000" dirty="0" smtClean="0">
                <a:solidFill>
                  <a:srgbClr val="FFFF00"/>
                </a:solidFill>
              </a:rPr>
              <a:t>n</a:t>
            </a:r>
            <a:r>
              <a:rPr lang="en-US" altLang="zh-CN" sz="3200" dirty="0" smtClean="0"/>
              <a:t> (n=0,1,2,…) </a:t>
            </a:r>
            <a:r>
              <a:rPr lang="en-US" altLang="zh-CN" sz="3200" dirty="0" smtClean="0">
                <a:solidFill>
                  <a:srgbClr val="FFFF00"/>
                </a:solidFill>
              </a:rPr>
              <a:t>adjacent</a:t>
            </a:r>
            <a:r>
              <a:rPr lang="en-US" altLang="zh-CN" sz="3200" dirty="0" smtClean="0"/>
              <a:t> “</a:t>
            </a:r>
            <a:r>
              <a:rPr lang="en-US" altLang="zh-CN" sz="3200" dirty="0" smtClean="0">
                <a:solidFill>
                  <a:srgbClr val="FFFF00"/>
                </a:solidFill>
              </a:rPr>
              <a:t>0</a:t>
            </a:r>
            <a:r>
              <a:rPr lang="en-US" altLang="zh-CN" sz="3200" dirty="0" smtClean="0"/>
              <a:t>” blocks.</a:t>
            </a:r>
          </a:p>
        </p:txBody>
      </p:sp>
      <p:sp>
        <p:nvSpPr>
          <p:cNvPr id="6" name="矩形 5"/>
          <p:cNvSpPr/>
          <p:nvPr/>
        </p:nvSpPr>
        <p:spPr>
          <a:xfrm>
            <a:off x="107504" y="2556193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(2) Each “0” block can be circled many times.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72008" y="3861048"/>
            <a:ext cx="9071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(3) Each K-circle must contain at least one independent “0” block. 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07504" y="5373216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(4) </a:t>
            </a:r>
            <a:r>
              <a:rPr lang="en-US" altLang="zh-CN" sz="3200" dirty="0" smtClean="0">
                <a:solidFill>
                  <a:srgbClr val="FFFF00"/>
                </a:solidFill>
              </a:rPr>
              <a:t>2</a:t>
            </a:r>
            <a:r>
              <a:rPr lang="en-US" altLang="zh-CN" sz="3200" baseline="30000" dirty="0" smtClean="0">
                <a:solidFill>
                  <a:srgbClr val="FFFF00"/>
                </a:solidFill>
              </a:rPr>
              <a:t>n</a:t>
            </a:r>
            <a:r>
              <a:rPr lang="en-US" altLang="zh-CN" sz="3200" dirty="0" smtClean="0"/>
              <a:t> adjacent “0” blocks must form a </a:t>
            </a:r>
            <a:r>
              <a:rPr lang="en-US" altLang="zh-CN" sz="3200" dirty="0" smtClean="0">
                <a:solidFill>
                  <a:srgbClr val="FFFF00"/>
                </a:solidFill>
              </a:rPr>
              <a:t>rectangle</a:t>
            </a:r>
            <a:r>
              <a:rPr lang="en-US" altLang="zh-CN" sz="3200" dirty="0" smtClean="0"/>
              <a:t> or a </a:t>
            </a:r>
            <a:r>
              <a:rPr lang="en-US" altLang="zh-CN" sz="3200" dirty="0" smtClean="0">
                <a:solidFill>
                  <a:srgbClr val="FFFF00"/>
                </a:solidFill>
              </a:rPr>
              <a:t>square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354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  <p:bldP spid="8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480" y="6084585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(9) We can obtain the simplest 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OR-AND</a:t>
            </a:r>
            <a:r>
              <a:rPr lang="en-US" altLang="zh-CN" sz="3200" dirty="0" smtClean="0"/>
              <a:t> function.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0992" y="620688"/>
            <a:ext cx="903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(5) We draw as bigger K-circles as possible.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06488" y="2996952"/>
            <a:ext cx="92170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(7) We can draw a K-circle on the both ends of the K-map.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70992" y="1781527"/>
            <a:ext cx="903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(6) The fewer K-circles are the better.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-468560" y="4368006"/>
            <a:ext cx="961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/>
            <a:r>
              <a:rPr lang="en-US" altLang="zh-CN" sz="3200" dirty="0" smtClean="0"/>
              <a:t>(8) For a K-circle, we write “0” as </a:t>
            </a:r>
            <a:r>
              <a:rPr lang="en-US" altLang="zh-CN" sz="3200" dirty="0"/>
              <a:t>original variable </a:t>
            </a:r>
            <a:r>
              <a:rPr lang="en-US" altLang="zh-CN" sz="3200" dirty="0" smtClean="0"/>
              <a:t>(i.e., A) and write  “1” as </a:t>
            </a:r>
            <a:r>
              <a:rPr lang="en-US" altLang="zh-CN" sz="3200" dirty="0"/>
              <a:t>inverted </a:t>
            </a:r>
            <a:r>
              <a:rPr lang="en-US" altLang="zh-CN" sz="3200" dirty="0" smtClean="0"/>
              <a:t>variable (i.e., </a:t>
            </a:r>
            <a:r>
              <a:rPr lang="en-US" altLang="zh-CN" sz="3200" dirty="0"/>
              <a:t>A NOT</a:t>
            </a:r>
            <a:r>
              <a:rPr lang="en-US" altLang="zh-CN" sz="3200" dirty="0" smtClean="0"/>
              <a:t>). We get the simplified sum term.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55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  <p:bldP spid="10" grpId="0"/>
      <p:bldP spid="11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460432" cy="2123658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Simplify Logic Function by K-Map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/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Example 3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5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2109936" y="1244203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1586" name="Rectangle 34"/>
          <p:cNvSpPr>
            <a:spLocks noChangeArrowheads="1"/>
          </p:cNvSpPr>
          <p:nvPr/>
        </p:nvSpPr>
        <p:spPr bwMode="auto">
          <a:xfrm>
            <a:off x="2490936" y="3163491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1589" name="Rectangle 37"/>
          <p:cNvSpPr>
            <a:spLocks noGrp="1" noChangeArrowheads="1"/>
          </p:cNvSpPr>
          <p:nvPr>
            <p:ph type="title"/>
          </p:nvPr>
        </p:nvSpPr>
        <p:spPr>
          <a:xfrm>
            <a:off x="1350963" y="1228725"/>
            <a:ext cx="7793037" cy="519113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chemeClr val="tx1"/>
                </a:solidFill>
              </a:rPr>
              <a:t>   </a:t>
            </a:r>
            <a:endParaRPr lang="zh-CN" altLang="en-US" sz="2800" smtClean="0">
              <a:solidFill>
                <a:schemeClr val="tx1"/>
              </a:solidFill>
            </a:endParaRPr>
          </a:p>
        </p:txBody>
      </p:sp>
      <p:sp>
        <p:nvSpPr>
          <p:cNvPr id="151591" name="Rectangle 39"/>
          <p:cNvSpPr>
            <a:spLocks noChangeArrowheads="1"/>
          </p:cNvSpPr>
          <p:nvPr/>
        </p:nvSpPr>
        <p:spPr bwMode="auto">
          <a:xfrm>
            <a:off x="2564160" y="3773091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79878" name="Rectangle 46"/>
          <p:cNvSpPr>
            <a:spLocks noChangeArrowheads="1"/>
          </p:cNvSpPr>
          <p:nvPr/>
        </p:nvSpPr>
        <p:spPr bwMode="auto">
          <a:xfrm>
            <a:off x="1130449" y="764778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AB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79" name="Rectangle 49"/>
          <p:cNvSpPr>
            <a:spLocks noChangeArrowheads="1"/>
          </p:cNvSpPr>
          <p:nvPr/>
        </p:nvSpPr>
        <p:spPr bwMode="auto">
          <a:xfrm>
            <a:off x="1705124" y="25995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CD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80" name="Rectangle 50"/>
          <p:cNvSpPr>
            <a:spLocks noChangeArrowheads="1"/>
          </p:cNvSpPr>
          <p:nvPr/>
        </p:nvSpPr>
        <p:spPr bwMode="auto">
          <a:xfrm>
            <a:off x="985986" y="-27384"/>
            <a:ext cx="4154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effectLst/>
                <a:latin typeface="黑体" pitchFamily="49" charset="-122"/>
              </a:rPr>
              <a:t>F</a:t>
            </a:r>
            <a:endParaRPr lang="zh-CN" altLang="en-US" dirty="0">
              <a:effectLst/>
              <a:latin typeface="黑体" pitchFamily="49" charset="-122"/>
            </a:endParaRPr>
          </a:p>
        </p:txBody>
      </p:sp>
      <p:sp>
        <p:nvSpPr>
          <p:cNvPr id="151605" name="Line 53"/>
          <p:cNvSpPr>
            <a:spLocks noChangeShapeType="1"/>
          </p:cNvSpPr>
          <p:nvPr/>
        </p:nvSpPr>
        <p:spPr bwMode="auto">
          <a:xfrm flipH="1" flipV="1">
            <a:off x="1500336" y="634603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6" name="Line 54"/>
          <p:cNvSpPr>
            <a:spLocks noChangeShapeType="1"/>
          </p:cNvSpPr>
          <p:nvPr/>
        </p:nvSpPr>
        <p:spPr bwMode="auto">
          <a:xfrm>
            <a:off x="4853136" y="124420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7" name="Line 55"/>
          <p:cNvSpPr>
            <a:spLocks noChangeShapeType="1"/>
          </p:cNvSpPr>
          <p:nvPr/>
        </p:nvSpPr>
        <p:spPr bwMode="auto">
          <a:xfrm>
            <a:off x="2109936" y="345400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8" name="Line 56"/>
          <p:cNvSpPr>
            <a:spLocks noChangeShapeType="1"/>
          </p:cNvSpPr>
          <p:nvPr/>
        </p:nvSpPr>
        <p:spPr bwMode="auto">
          <a:xfrm>
            <a:off x="3481536" y="124420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9" name="Line 57"/>
          <p:cNvSpPr>
            <a:spLocks noChangeShapeType="1"/>
          </p:cNvSpPr>
          <p:nvPr/>
        </p:nvSpPr>
        <p:spPr bwMode="auto">
          <a:xfrm>
            <a:off x="6148536" y="124420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10" name="Line 58"/>
          <p:cNvSpPr>
            <a:spLocks noChangeShapeType="1"/>
          </p:cNvSpPr>
          <p:nvPr/>
        </p:nvSpPr>
        <p:spPr bwMode="auto">
          <a:xfrm>
            <a:off x="2109936" y="238720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11" name="Line 59"/>
          <p:cNvSpPr>
            <a:spLocks noChangeShapeType="1"/>
          </p:cNvSpPr>
          <p:nvPr/>
        </p:nvSpPr>
        <p:spPr bwMode="auto">
          <a:xfrm>
            <a:off x="2109936" y="452080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79888" name="Rectangle 60"/>
          <p:cNvSpPr>
            <a:spLocks noChangeArrowheads="1"/>
          </p:cNvSpPr>
          <p:nvPr/>
        </p:nvSpPr>
        <p:spPr bwMode="auto">
          <a:xfrm>
            <a:off x="24147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89" name="Rectangle 61"/>
          <p:cNvSpPr>
            <a:spLocks noChangeArrowheads="1"/>
          </p:cNvSpPr>
          <p:nvPr/>
        </p:nvSpPr>
        <p:spPr bwMode="auto">
          <a:xfrm>
            <a:off x="37863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0" name="Rectangle 62"/>
          <p:cNvSpPr>
            <a:spLocks noChangeArrowheads="1"/>
          </p:cNvSpPr>
          <p:nvPr/>
        </p:nvSpPr>
        <p:spPr bwMode="auto">
          <a:xfrm>
            <a:off x="1347936" y="14585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00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1" name="Rectangle 63"/>
          <p:cNvSpPr>
            <a:spLocks noChangeArrowheads="1"/>
          </p:cNvSpPr>
          <p:nvPr/>
        </p:nvSpPr>
        <p:spPr bwMode="auto">
          <a:xfrm>
            <a:off x="1347936" y="25253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2" name="Rectangle 64"/>
          <p:cNvSpPr>
            <a:spLocks noChangeArrowheads="1"/>
          </p:cNvSpPr>
          <p:nvPr/>
        </p:nvSpPr>
        <p:spPr bwMode="auto">
          <a:xfrm>
            <a:off x="63771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3" name="Rectangle 65"/>
          <p:cNvSpPr>
            <a:spLocks noChangeArrowheads="1"/>
          </p:cNvSpPr>
          <p:nvPr/>
        </p:nvSpPr>
        <p:spPr bwMode="auto">
          <a:xfrm>
            <a:off x="1347936" y="4735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10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4" name="Rectangle 66"/>
          <p:cNvSpPr>
            <a:spLocks noChangeArrowheads="1"/>
          </p:cNvSpPr>
          <p:nvPr/>
        </p:nvSpPr>
        <p:spPr bwMode="auto">
          <a:xfrm>
            <a:off x="51579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5" name="Rectangle 67"/>
          <p:cNvSpPr>
            <a:spLocks noChangeArrowheads="1"/>
          </p:cNvSpPr>
          <p:nvPr/>
        </p:nvSpPr>
        <p:spPr bwMode="auto">
          <a:xfrm>
            <a:off x="1347936" y="3592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6" name="Rectangle 68"/>
          <p:cNvSpPr>
            <a:spLocks noChangeArrowheads="1"/>
          </p:cNvSpPr>
          <p:nvPr/>
        </p:nvSpPr>
        <p:spPr bwMode="auto">
          <a:xfrm>
            <a:off x="2414736" y="1458516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0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897" name="Rectangle 69"/>
          <p:cNvSpPr>
            <a:spLocks noChangeArrowheads="1"/>
          </p:cNvSpPr>
          <p:nvPr/>
        </p:nvSpPr>
        <p:spPr bwMode="auto">
          <a:xfrm>
            <a:off x="3786336" y="1458516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1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898" name="Rectangle 70"/>
          <p:cNvSpPr>
            <a:spLocks noChangeArrowheads="1"/>
          </p:cNvSpPr>
          <p:nvPr/>
        </p:nvSpPr>
        <p:spPr bwMode="auto">
          <a:xfrm>
            <a:off x="6453336" y="1534716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2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899" name="Rectangle 71"/>
          <p:cNvSpPr>
            <a:spLocks noChangeArrowheads="1"/>
          </p:cNvSpPr>
          <p:nvPr/>
        </p:nvSpPr>
        <p:spPr bwMode="auto">
          <a:xfrm>
            <a:off x="5081736" y="1458516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3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0" name="Rectangle 72"/>
          <p:cNvSpPr>
            <a:spLocks noChangeArrowheads="1"/>
          </p:cNvSpPr>
          <p:nvPr/>
        </p:nvSpPr>
        <p:spPr bwMode="auto">
          <a:xfrm>
            <a:off x="2411760" y="2525316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4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1" name="Rectangle 73"/>
          <p:cNvSpPr>
            <a:spLocks noChangeArrowheads="1"/>
          </p:cNvSpPr>
          <p:nvPr/>
        </p:nvSpPr>
        <p:spPr bwMode="auto">
          <a:xfrm>
            <a:off x="3710136" y="2525316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5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2" name="Rectangle 74"/>
          <p:cNvSpPr>
            <a:spLocks noChangeArrowheads="1"/>
          </p:cNvSpPr>
          <p:nvPr/>
        </p:nvSpPr>
        <p:spPr bwMode="auto">
          <a:xfrm>
            <a:off x="6529536" y="2525316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6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3" name="Rectangle 75"/>
          <p:cNvSpPr>
            <a:spLocks noChangeArrowheads="1"/>
          </p:cNvSpPr>
          <p:nvPr/>
        </p:nvSpPr>
        <p:spPr bwMode="auto">
          <a:xfrm>
            <a:off x="5157936" y="2525316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7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4" name="Rectangle 76"/>
          <p:cNvSpPr>
            <a:spLocks noChangeArrowheads="1"/>
          </p:cNvSpPr>
          <p:nvPr/>
        </p:nvSpPr>
        <p:spPr bwMode="auto">
          <a:xfrm>
            <a:off x="2411760" y="4735116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8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5" name="Rectangle 77"/>
          <p:cNvSpPr>
            <a:spLocks noChangeArrowheads="1"/>
          </p:cNvSpPr>
          <p:nvPr/>
        </p:nvSpPr>
        <p:spPr bwMode="auto">
          <a:xfrm>
            <a:off x="3710136" y="4735116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9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6" name="Rectangle 78"/>
          <p:cNvSpPr>
            <a:spLocks noChangeArrowheads="1"/>
          </p:cNvSpPr>
          <p:nvPr/>
        </p:nvSpPr>
        <p:spPr bwMode="auto">
          <a:xfrm>
            <a:off x="6453336" y="4825603"/>
            <a:ext cx="946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10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7" name="Rectangle 79"/>
          <p:cNvSpPr>
            <a:spLocks noChangeArrowheads="1"/>
          </p:cNvSpPr>
          <p:nvPr/>
        </p:nvSpPr>
        <p:spPr bwMode="auto">
          <a:xfrm>
            <a:off x="5144869" y="4735116"/>
            <a:ext cx="723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11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8" name="Rectangle 80"/>
          <p:cNvSpPr>
            <a:spLocks noChangeArrowheads="1"/>
          </p:cNvSpPr>
          <p:nvPr/>
        </p:nvSpPr>
        <p:spPr bwMode="auto">
          <a:xfrm>
            <a:off x="2338536" y="3592116"/>
            <a:ext cx="723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12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9" name="Rectangle 81"/>
          <p:cNvSpPr>
            <a:spLocks noChangeArrowheads="1"/>
          </p:cNvSpPr>
          <p:nvPr/>
        </p:nvSpPr>
        <p:spPr bwMode="auto">
          <a:xfrm>
            <a:off x="3707904" y="3668316"/>
            <a:ext cx="723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13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10" name="Rectangle 82"/>
          <p:cNvSpPr>
            <a:spLocks noChangeArrowheads="1"/>
          </p:cNvSpPr>
          <p:nvPr/>
        </p:nvSpPr>
        <p:spPr bwMode="auto">
          <a:xfrm>
            <a:off x="6453336" y="3606403"/>
            <a:ext cx="1019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14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11" name="Rectangle 83"/>
          <p:cNvSpPr>
            <a:spLocks noChangeArrowheads="1"/>
          </p:cNvSpPr>
          <p:nvPr/>
        </p:nvSpPr>
        <p:spPr bwMode="auto">
          <a:xfrm>
            <a:off x="5081736" y="3592116"/>
            <a:ext cx="723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effectLst/>
                <a:latin typeface="黑体" pitchFamily="49" charset="-122"/>
              </a:rPr>
              <a:t>M</a:t>
            </a:r>
            <a:r>
              <a:rPr lang="en-US" altLang="zh-CN" baseline="-25000" dirty="0" smtClean="0">
                <a:effectLst/>
                <a:latin typeface="黑体" pitchFamily="49" charset="-122"/>
              </a:rPr>
              <a:t>15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67744" y="5949280"/>
            <a:ext cx="5544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K-map for the function F</a:t>
            </a:r>
            <a:endParaRPr lang="zh-CN" altLang="en-US" sz="3200" dirty="0"/>
          </a:p>
        </p:txBody>
      </p:sp>
      <p:sp>
        <p:nvSpPr>
          <p:cNvPr id="42" name="椭圆 41"/>
          <p:cNvSpPr/>
          <p:nvPr/>
        </p:nvSpPr>
        <p:spPr bwMode="auto">
          <a:xfrm>
            <a:off x="1043608" y="781862"/>
            <a:ext cx="817990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1593770" y="218523"/>
            <a:ext cx="817990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2330752" y="1493227"/>
            <a:ext cx="817990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966109" y="3675780"/>
            <a:ext cx="817990" cy="6901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20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8600" y="34717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Function F</a:t>
            </a:r>
            <a:r>
              <a:rPr lang="en-US" altLang="zh-CN" sz="3200" baseline="-25000" dirty="0" smtClean="0"/>
              <a:t>  </a:t>
            </a:r>
            <a:r>
              <a:rPr lang="en-US" altLang="zh-CN" sz="3200" dirty="0" smtClean="0"/>
              <a:t>has 4 input variables.</a:t>
            </a:r>
          </a:p>
          <a:p>
            <a:r>
              <a:rPr lang="en-US" altLang="zh-CN" sz="3200" dirty="0" smtClean="0"/>
              <a:t>There are 16 </a:t>
            </a:r>
            <a:r>
              <a:rPr lang="en-US" altLang="zh-CN" sz="3200" dirty="0" err="1" smtClean="0"/>
              <a:t>Maxterms</a:t>
            </a:r>
            <a:r>
              <a:rPr lang="en-US" altLang="zh-CN" sz="3200" dirty="0" smtClean="0"/>
              <a:t> for function F</a:t>
            </a:r>
            <a:endParaRPr lang="en-US" altLang="zh-CN" sz="3200" baseline="-25000" dirty="0" smtClean="0"/>
          </a:p>
          <a:p>
            <a:r>
              <a:rPr lang="en-US" altLang="zh-CN" sz="3200" dirty="0" smtClean="0"/>
              <a:t>0000(M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),   …,  1111(M</a:t>
            </a:r>
            <a:r>
              <a:rPr lang="en-US" altLang="zh-CN" sz="3200" baseline="-25000" dirty="0" smtClean="0"/>
              <a:t>15</a:t>
            </a:r>
            <a:r>
              <a:rPr lang="en-US" altLang="zh-CN" sz="3200" dirty="0" smtClean="0"/>
              <a:t>).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261426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The gray code for variables AB is 00, 01, 11, 10.</a:t>
            </a:r>
          </a:p>
          <a:p>
            <a:r>
              <a:rPr lang="en-US" altLang="zh-CN" sz="3200" dirty="0" smtClean="0"/>
              <a:t>The gray code for variables CD is 00, 01, 11, 10.</a:t>
            </a:r>
          </a:p>
          <a:p>
            <a:r>
              <a:rPr lang="en-US" altLang="zh-CN" sz="3200" dirty="0" smtClean="0"/>
              <a:t>AB are higher bit variables. Put AB in the vertical direction.</a:t>
            </a:r>
          </a:p>
          <a:p>
            <a:r>
              <a:rPr lang="en-US" altLang="zh-CN" sz="3200" dirty="0" smtClean="0"/>
              <a:t>CD are lower bit variables. Put CD in the horizontal direction.</a:t>
            </a:r>
          </a:p>
        </p:txBody>
      </p:sp>
    </p:spTree>
    <p:extLst>
      <p:ext uri="{BB962C8B-B14F-4D97-AF65-F5344CB8AC3E}">
        <p14:creationId xmlns:p14="http://schemas.microsoft.com/office/powerpoint/2010/main" val="38071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5"/>
          <p:cNvSpPr>
            <a:spLocks noChangeArrowheads="1"/>
          </p:cNvSpPr>
          <p:nvPr/>
        </p:nvSpPr>
        <p:spPr bwMode="auto">
          <a:xfrm>
            <a:off x="154116" y="260648"/>
            <a:ext cx="8090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Write the simplest OR-AND function by </a:t>
            </a:r>
            <a:r>
              <a:rPr lang="en-US" altLang="zh-CN" sz="2800" dirty="0" smtClean="0">
                <a:solidFill>
                  <a:srgbClr val="FFFF00"/>
                </a:solidFill>
                <a:cs typeface="Times New Roman" pitchFamily="18" charset="0"/>
              </a:rPr>
              <a:t>K-Map.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165935" name="Rectangle 47"/>
          <p:cNvSpPr>
            <a:spLocks noChangeArrowheads="1"/>
          </p:cNvSpPr>
          <p:nvPr/>
        </p:nvSpPr>
        <p:spPr bwMode="auto">
          <a:xfrm>
            <a:off x="108670" y="1447800"/>
            <a:ext cx="9143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Example: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)=∏M(3,7,11,12,13,14,15)</a:t>
            </a:r>
          </a:p>
        </p:txBody>
      </p:sp>
      <p:sp>
        <p:nvSpPr>
          <p:cNvPr id="165936" name="Rectangle 48"/>
          <p:cNvSpPr>
            <a:spLocks noChangeArrowheads="1"/>
          </p:cNvSpPr>
          <p:nvPr/>
        </p:nvSpPr>
        <p:spPr bwMode="auto">
          <a:xfrm>
            <a:off x="270496" y="2844225"/>
            <a:ext cx="8117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Can you write all the </a:t>
            </a:r>
            <a:r>
              <a:rPr lang="en-US" altLang="zh-CN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minterms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for the function?</a:t>
            </a:r>
          </a:p>
        </p:txBody>
      </p:sp>
      <p:sp>
        <p:nvSpPr>
          <p:cNvPr id="165937" name="Rectangle 49"/>
          <p:cNvSpPr>
            <a:spLocks noChangeArrowheads="1"/>
          </p:cNvSpPr>
          <p:nvPr/>
        </p:nvSpPr>
        <p:spPr bwMode="auto">
          <a:xfrm>
            <a:off x="609600" y="37338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F(A,B,C,D)=∑m(0,1,2,4,5,6,8,9,10)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71601" y="4365104"/>
            <a:ext cx="7704856" cy="2013322"/>
            <a:chOff x="971601" y="4365104"/>
            <a:chExt cx="7704856" cy="2013322"/>
          </a:xfrm>
        </p:grpSpPr>
        <p:sp>
          <p:nvSpPr>
            <p:cNvPr id="7" name="矩形 6"/>
            <p:cNvSpPr/>
            <p:nvPr/>
          </p:nvSpPr>
          <p:spPr>
            <a:xfrm>
              <a:off x="971601" y="5301208"/>
              <a:ext cx="770485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 smtClean="0">
                  <a:solidFill>
                    <a:srgbClr val="FFFF00"/>
                  </a:solidFill>
                </a:rPr>
                <a:t>Numbers from 0 to 15 which are not in </a:t>
              </a:r>
              <a:r>
                <a:rPr lang="en-US" altLang="zh-CN" sz="3200" dirty="0" err="1" smtClean="0">
                  <a:solidFill>
                    <a:srgbClr val="FFFF00"/>
                  </a:solidFill>
                </a:rPr>
                <a:t>maxterms</a:t>
              </a:r>
              <a:r>
                <a:rPr lang="en-US" altLang="zh-CN" sz="3200" dirty="0" smtClean="0">
                  <a:solidFill>
                    <a:srgbClr val="FFFF00"/>
                  </a:solidFill>
                </a:rPr>
                <a:t> belongs to </a:t>
              </a:r>
              <a:r>
                <a:rPr lang="en-US" altLang="zh-CN" sz="3200" dirty="0" err="1" smtClean="0">
                  <a:solidFill>
                    <a:srgbClr val="FFFF00"/>
                  </a:solidFill>
                </a:rPr>
                <a:t>minterms</a:t>
              </a:r>
              <a:r>
                <a:rPr lang="en-US" altLang="zh-CN" sz="3200" dirty="0" smtClean="0">
                  <a:solidFill>
                    <a:srgbClr val="FFFF00"/>
                  </a:solidFill>
                </a:rPr>
                <a:t>.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3347864" y="4365104"/>
              <a:ext cx="0" cy="936104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4827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5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36" grpId="0" build="p" autoUpdateAnimBg="0"/>
      <p:bldP spid="16593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5"/>
          <p:cNvSpPr>
            <a:spLocks noChangeArrowheads="1"/>
          </p:cNvSpPr>
          <p:nvPr/>
        </p:nvSpPr>
        <p:spPr bwMode="auto">
          <a:xfrm>
            <a:off x="0" y="304800"/>
            <a:ext cx="752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/>
              <a:t>(6) De </a:t>
            </a:r>
            <a:r>
              <a:rPr lang="en-US" altLang="zh-CN" sz="3200" dirty="0"/>
              <a:t>Morgan’s  </a:t>
            </a:r>
            <a:r>
              <a:rPr lang="en-US" altLang="zh-CN" sz="3200" dirty="0" smtClean="0"/>
              <a:t>Law</a:t>
            </a:r>
            <a:endParaRPr lang="en-US" altLang="zh-CN" sz="3200" dirty="0">
              <a:latin typeface="Tahoma" pitchFamily="34" charset="0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762000" y="1447800"/>
            <a:ext cx="5459413" cy="644525"/>
            <a:chOff x="480" y="912"/>
            <a:chExt cx="3439" cy="406"/>
          </a:xfrm>
        </p:grpSpPr>
        <p:graphicFrame>
          <p:nvGraphicFramePr>
            <p:cNvPr id="26650" name="Object 47"/>
            <p:cNvGraphicFramePr>
              <a:graphicFrameLocks noChangeAspect="1"/>
            </p:cNvGraphicFramePr>
            <p:nvPr/>
          </p:nvGraphicFramePr>
          <p:xfrm>
            <a:off x="480" y="912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06" name="Equation" r:id="rId4" imgW="1194120" imgH="304920" progId="Equation.3">
                    <p:embed/>
                  </p:oleObj>
                </mc:Choice>
                <mc:Fallback>
                  <p:oleObj name="Equation" r:id="rId4" imgW="1194120" imgH="3049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12"/>
                          <a:ext cx="134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Object 48"/>
            <p:cNvGraphicFramePr>
              <a:graphicFrameLocks noChangeAspect="1"/>
            </p:cNvGraphicFramePr>
            <p:nvPr/>
          </p:nvGraphicFramePr>
          <p:xfrm>
            <a:off x="2418" y="960"/>
            <a:ext cx="150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07" name="Equation" r:id="rId6" imgW="1333800" imgH="304920" progId="Equation.3">
                    <p:embed/>
                  </p:oleObj>
                </mc:Choice>
                <mc:Fallback>
                  <p:oleObj name="Equation" r:id="rId6" imgW="1333800" imgH="3049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960"/>
                          <a:ext cx="1501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8" name="Object 4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08"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80987" y="2565276"/>
            <a:ext cx="5986466" cy="647700"/>
            <a:chOff x="165" y="1536"/>
            <a:chExt cx="3771" cy="408"/>
          </a:xfrm>
        </p:grpSpPr>
        <p:sp>
          <p:nvSpPr>
            <p:cNvPr id="26648" name="Rectangle 33"/>
            <p:cNvSpPr>
              <a:spLocks noChangeArrowheads="1"/>
            </p:cNvSpPr>
            <p:nvPr/>
          </p:nvSpPr>
          <p:spPr bwMode="auto">
            <a:xfrm>
              <a:off x="165" y="1576"/>
              <a:ext cx="220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 dirty="0" smtClean="0">
                  <a:solidFill>
                    <a:srgbClr val="FFFF00"/>
                  </a:solidFill>
                  <a:cs typeface="Times New Roman" pitchFamily="18" charset="0"/>
                </a:rPr>
                <a:t>Proof by truth table:</a:t>
              </a:r>
              <a:endParaRPr lang="en-US" altLang="zh-CN" sz="3200" dirty="0">
                <a:solidFill>
                  <a:srgbClr val="FFFF00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26649" name="Object 50"/>
            <p:cNvGraphicFramePr>
              <a:graphicFrameLocks noChangeAspect="1"/>
            </p:cNvGraphicFramePr>
            <p:nvPr/>
          </p:nvGraphicFramePr>
          <p:xfrm>
            <a:off x="2592" y="1536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09" name="Equation" r:id="rId10" imgW="1194120" imgH="304920" progId="Equation.3">
                    <p:embed/>
                  </p:oleObj>
                </mc:Choice>
                <mc:Fallback>
                  <p:oleObj name="Equation" r:id="rId10" imgW="1194120" imgH="3049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36"/>
                          <a:ext cx="134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95288" y="3644900"/>
            <a:ext cx="6705600" cy="2895600"/>
            <a:chOff x="672" y="2304"/>
            <a:chExt cx="4224" cy="1824"/>
          </a:xfrm>
        </p:grpSpPr>
        <p:sp>
          <p:nvSpPr>
            <p:cNvPr id="111656" name="Rectangle 40"/>
            <p:cNvSpPr>
              <a:spLocks noChangeArrowheads="1"/>
            </p:cNvSpPr>
            <p:nvPr/>
          </p:nvSpPr>
          <p:spPr bwMode="auto">
            <a:xfrm>
              <a:off x="768" y="2712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0  0   0     1    1  1    1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57" name="Rectangle 41"/>
            <p:cNvSpPr>
              <a:spLocks noChangeArrowheads="1"/>
            </p:cNvSpPr>
            <p:nvPr/>
          </p:nvSpPr>
          <p:spPr bwMode="auto">
            <a:xfrm>
              <a:off x="768" y="3048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0  1   0     1    1  0    1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58" name="Rectangle 42"/>
            <p:cNvSpPr>
              <a:spLocks noChangeArrowheads="1"/>
            </p:cNvSpPr>
            <p:nvPr/>
          </p:nvSpPr>
          <p:spPr bwMode="auto">
            <a:xfrm>
              <a:off x="768" y="3384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1  0   0     1    0  1    1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59" name="Rectangle 43"/>
            <p:cNvSpPr>
              <a:spLocks noChangeArrowheads="1"/>
            </p:cNvSpPr>
            <p:nvPr/>
          </p:nvSpPr>
          <p:spPr bwMode="auto">
            <a:xfrm>
              <a:off x="768" y="3672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1  1   1     0    0  0    0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43" name="Line 27"/>
            <p:cNvSpPr>
              <a:spLocks noChangeShapeType="1"/>
            </p:cNvSpPr>
            <p:nvPr/>
          </p:nvSpPr>
          <p:spPr bwMode="auto">
            <a:xfrm>
              <a:off x="672" y="2736"/>
              <a:ext cx="3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4" name="Line 28"/>
            <p:cNvSpPr>
              <a:spLocks noChangeShapeType="1"/>
            </p:cNvSpPr>
            <p:nvPr/>
          </p:nvSpPr>
          <p:spPr bwMode="auto">
            <a:xfrm>
              <a:off x="1488" y="2496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5" name="Line 29"/>
            <p:cNvSpPr>
              <a:spLocks noChangeShapeType="1"/>
            </p:cNvSpPr>
            <p:nvPr/>
          </p:nvSpPr>
          <p:spPr bwMode="auto">
            <a:xfrm>
              <a:off x="2208" y="2448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6" name="Line 30"/>
            <p:cNvSpPr>
              <a:spLocks noChangeShapeType="1"/>
            </p:cNvSpPr>
            <p:nvPr/>
          </p:nvSpPr>
          <p:spPr bwMode="auto">
            <a:xfrm>
              <a:off x="2928" y="2448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7" name="Line 31"/>
            <p:cNvSpPr>
              <a:spLocks noChangeShapeType="1"/>
            </p:cNvSpPr>
            <p:nvPr/>
          </p:nvSpPr>
          <p:spPr bwMode="auto">
            <a:xfrm>
              <a:off x="3840" y="2496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640" name="Rectangle 32"/>
            <p:cNvSpPr>
              <a:spLocks noChangeArrowheads="1"/>
            </p:cNvSpPr>
            <p:nvPr/>
          </p:nvSpPr>
          <p:spPr bwMode="auto">
            <a:xfrm>
              <a:off x="816" y="2352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graphicFrame>
          <p:nvGraphicFramePr>
            <p:cNvPr id="26641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4701849"/>
                </p:ext>
              </p:extLst>
            </p:nvPr>
          </p:nvGraphicFramePr>
          <p:xfrm>
            <a:off x="720" y="2379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10" name="Equation" r:id="rId12" imgW="216000" imgH="241200" progId="Equation.3">
                    <p:embed/>
                  </p:oleObj>
                </mc:Choice>
                <mc:Fallback>
                  <p:oleObj name="Equation" r:id="rId12" imgW="216000" imgH="241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379"/>
                          <a:ext cx="311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2" name="Object 52"/>
            <p:cNvGraphicFramePr>
              <a:graphicFrameLocks noChangeAspect="1"/>
            </p:cNvGraphicFramePr>
            <p:nvPr/>
          </p:nvGraphicFramePr>
          <p:xfrm>
            <a:off x="1104" y="2400"/>
            <a:ext cx="3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11" name="Equation" r:id="rId14" imgW="216000" imgH="241200" progId="Equation.3">
                    <p:embed/>
                  </p:oleObj>
                </mc:Choice>
                <mc:Fallback>
                  <p:oleObj name="Equation" r:id="rId14" imgW="216000" imgH="241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00"/>
                          <a:ext cx="33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Object 53"/>
            <p:cNvGraphicFramePr>
              <a:graphicFrameLocks noChangeAspect="1"/>
            </p:cNvGraphicFramePr>
            <p:nvPr/>
          </p:nvGraphicFramePr>
          <p:xfrm>
            <a:off x="3024" y="2304"/>
            <a:ext cx="28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12" name="Equation" r:id="rId16" imgW="216000" imgH="304920" progId="Equation.3">
                    <p:embed/>
                  </p:oleObj>
                </mc:Choice>
                <mc:Fallback>
                  <p:oleObj name="Equation" r:id="rId16" imgW="216000" imgH="3049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304"/>
                          <a:ext cx="28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4" name="Object 54"/>
            <p:cNvGraphicFramePr>
              <a:graphicFrameLocks noChangeAspect="1"/>
            </p:cNvGraphicFramePr>
            <p:nvPr/>
          </p:nvGraphicFramePr>
          <p:xfrm>
            <a:off x="3456" y="2304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13" name="Equation" r:id="rId18" imgW="216000" imgH="304920" progId="Equation.3">
                    <p:embed/>
                  </p:oleObj>
                </mc:Choice>
                <mc:Fallback>
                  <p:oleObj name="Equation" r:id="rId18" imgW="216000" imgH="30492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304"/>
                          <a:ext cx="28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5" name="Object 55"/>
            <p:cNvGraphicFramePr>
              <a:graphicFrameLocks noChangeAspect="1"/>
            </p:cNvGraphicFramePr>
            <p:nvPr/>
          </p:nvGraphicFramePr>
          <p:xfrm>
            <a:off x="1536" y="2400"/>
            <a:ext cx="5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14" name="Equation" r:id="rId20" imgW="507960" imgH="241200" progId="Equation.3">
                    <p:embed/>
                  </p:oleObj>
                </mc:Choice>
                <mc:Fallback>
                  <p:oleObj name="Equation" r:id="rId20" imgW="507960" imgH="2412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00"/>
                          <a:ext cx="528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6" name="Object 56"/>
            <p:cNvGraphicFramePr>
              <a:graphicFrameLocks noChangeAspect="1"/>
            </p:cNvGraphicFramePr>
            <p:nvPr/>
          </p:nvGraphicFramePr>
          <p:xfrm>
            <a:off x="2256" y="2304"/>
            <a:ext cx="6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15" name="Equation" r:id="rId22" imgW="507960" imgH="304920" progId="Equation.3">
                    <p:embed/>
                  </p:oleObj>
                </mc:Choice>
                <mc:Fallback>
                  <p:oleObj name="Equation" r:id="rId22" imgW="507960" imgH="30492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04"/>
                          <a:ext cx="62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" name="Object 57"/>
            <p:cNvGraphicFramePr>
              <a:graphicFrameLocks noChangeAspect="1"/>
            </p:cNvGraphicFramePr>
            <p:nvPr/>
          </p:nvGraphicFramePr>
          <p:xfrm>
            <a:off x="3840" y="2304"/>
            <a:ext cx="720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16" name="Equation" r:id="rId24" imgW="596880" imgH="304920" progId="Equation.3">
                    <p:embed/>
                  </p:oleObj>
                </mc:Choice>
                <mc:Fallback>
                  <p:oleObj name="Equation" r:id="rId24" imgW="596880" imgH="30492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304"/>
                          <a:ext cx="720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矩形 29"/>
          <p:cNvSpPr/>
          <p:nvPr/>
        </p:nvSpPr>
        <p:spPr bwMode="auto">
          <a:xfrm>
            <a:off x="3071802" y="4357694"/>
            <a:ext cx="714380" cy="214314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643570" y="4357694"/>
            <a:ext cx="714380" cy="214314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0"/>
            <a:ext cx="7848600" cy="6096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zh-CN" altLang="en-US" sz="1800" dirty="0" smtClean="0"/>
          </a:p>
          <a:p>
            <a:pPr eaLnBrk="1" hangingPunct="1">
              <a:buFontTx/>
              <a:buNone/>
              <a:defRPr/>
            </a:pPr>
            <a:endParaRPr lang="en-US" altLang="zh-CN" sz="2800" dirty="0" smtClean="0"/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2743200" y="3345086"/>
            <a:ext cx="4114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>
            <a:off x="2667000" y="4030886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>
            <a:off x="2743200" y="5478686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>
            <a:off x="2743200" y="4792886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3733800" y="3345086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1" name="Line 9"/>
          <p:cNvSpPr>
            <a:spLocks noChangeShapeType="1"/>
          </p:cNvSpPr>
          <p:nvPr/>
        </p:nvSpPr>
        <p:spPr bwMode="auto">
          <a:xfrm>
            <a:off x="5867400" y="3345086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>
            <a:off x="4800600" y="3345086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 flipH="1" flipV="1">
            <a:off x="1828800" y="2659286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1676400" y="28783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2286000" y="24973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6" name="Rectangle 14"/>
          <p:cNvSpPr>
            <a:spLocks noChangeArrowheads="1"/>
          </p:cNvSpPr>
          <p:nvPr/>
        </p:nvSpPr>
        <p:spPr bwMode="auto">
          <a:xfrm>
            <a:off x="2895600" y="28021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7" name="Rectangle 15"/>
          <p:cNvSpPr>
            <a:spLocks noChangeArrowheads="1"/>
          </p:cNvSpPr>
          <p:nvPr/>
        </p:nvSpPr>
        <p:spPr bwMode="auto">
          <a:xfrm>
            <a:off x="2133600" y="33355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8" name="Rectangle 16"/>
          <p:cNvSpPr>
            <a:spLocks noChangeArrowheads="1"/>
          </p:cNvSpPr>
          <p:nvPr/>
        </p:nvSpPr>
        <p:spPr bwMode="auto">
          <a:xfrm>
            <a:off x="3886200" y="28021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9" name="Rectangle 17"/>
          <p:cNvSpPr>
            <a:spLocks noChangeArrowheads="1"/>
          </p:cNvSpPr>
          <p:nvPr/>
        </p:nvSpPr>
        <p:spPr bwMode="auto">
          <a:xfrm>
            <a:off x="2133600" y="40975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953000" y="2811686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2133600" y="47833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6019800" y="28021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3" name="Rectangle 21"/>
          <p:cNvSpPr>
            <a:spLocks noChangeArrowheads="1"/>
          </p:cNvSpPr>
          <p:nvPr/>
        </p:nvSpPr>
        <p:spPr bwMode="auto">
          <a:xfrm>
            <a:off x="2133600" y="54691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6" name="Rectangle 34"/>
          <p:cNvSpPr>
            <a:spLocks noChangeArrowheads="1"/>
          </p:cNvSpPr>
          <p:nvPr/>
        </p:nvSpPr>
        <p:spPr bwMode="auto">
          <a:xfrm>
            <a:off x="1547813" y="222907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048000" y="3383186"/>
            <a:ext cx="3511550" cy="2665413"/>
            <a:chOff x="3048000" y="3667844"/>
            <a:chExt cx="3511550" cy="2665413"/>
          </a:xfrm>
        </p:grpSpPr>
        <p:sp>
          <p:nvSpPr>
            <p:cNvPr id="166953" name="Rectangle 41"/>
            <p:cNvSpPr>
              <a:spLocks noChangeArrowheads="1"/>
            </p:cNvSpPr>
            <p:nvPr/>
          </p:nvSpPr>
          <p:spPr bwMode="auto">
            <a:xfrm>
              <a:off x="3048000" y="5068019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66954" name="Rectangle 42"/>
            <p:cNvSpPr>
              <a:spLocks noChangeArrowheads="1"/>
            </p:cNvSpPr>
            <p:nvPr/>
          </p:nvSpPr>
          <p:spPr bwMode="auto">
            <a:xfrm>
              <a:off x="5120754" y="3667844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66955" name="Rectangle 43"/>
            <p:cNvSpPr>
              <a:spLocks noChangeArrowheads="1"/>
            </p:cNvSpPr>
            <p:nvPr/>
          </p:nvSpPr>
          <p:spPr bwMode="auto">
            <a:xfrm>
              <a:off x="5105400" y="4382219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66956" name="Rectangle 44"/>
            <p:cNvSpPr>
              <a:spLocks noChangeArrowheads="1"/>
            </p:cNvSpPr>
            <p:nvPr/>
          </p:nvSpPr>
          <p:spPr bwMode="auto">
            <a:xfrm>
              <a:off x="5105400" y="5068019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66957" name="Rectangle 45"/>
            <p:cNvSpPr>
              <a:spLocks noChangeArrowheads="1"/>
            </p:cNvSpPr>
            <p:nvPr/>
          </p:nvSpPr>
          <p:spPr bwMode="auto">
            <a:xfrm>
              <a:off x="5105400" y="5753819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66958" name="Rectangle 46"/>
            <p:cNvSpPr>
              <a:spLocks noChangeArrowheads="1"/>
            </p:cNvSpPr>
            <p:nvPr/>
          </p:nvSpPr>
          <p:spPr bwMode="auto">
            <a:xfrm>
              <a:off x="6172200" y="5068019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66959" name="Rectangle 47"/>
            <p:cNvSpPr>
              <a:spLocks noChangeArrowheads="1"/>
            </p:cNvSpPr>
            <p:nvPr/>
          </p:nvSpPr>
          <p:spPr bwMode="auto">
            <a:xfrm>
              <a:off x="4114800" y="5068019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66977" name="Rectangle 65"/>
          <p:cNvSpPr>
            <a:spLocks noChangeArrowheads="1"/>
          </p:cNvSpPr>
          <p:nvPr/>
        </p:nvSpPr>
        <p:spPr bwMode="auto">
          <a:xfrm>
            <a:off x="1043608" y="1556792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F(A,B,C,D)=∏M(3,7,11,12,13,14,15)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1520" y="260648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Mark the blocks as 0 according to </a:t>
            </a:r>
            <a:r>
              <a:rPr lang="en-US" altLang="zh-CN" sz="3200" dirty="0" err="1" smtClean="0"/>
              <a:t>maxterms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5841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0"/>
            <a:ext cx="7848600" cy="6096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zh-CN" altLang="en-US" sz="1800" smtClean="0"/>
          </a:p>
          <a:p>
            <a:pPr eaLnBrk="1" hangingPunct="1">
              <a:buFontTx/>
              <a:buNone/>
              <a:defRPr/>
            </a:pPr>
            <a:endParaRPr lang="en-US" altLang="zh-CN" sz="2800" smtClean="0"/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2743200" y="2889473"/>
            <a:ext cx="4114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>
            <a:off x="2667000" y="3575273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>
            <a:off x="2743200" y="5023073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>
            <a:off x="2743200" y="4337273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3733800" y="2889473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1" name="Line 9"/>
          <p:cNvSpPr>
            <a:spLocks noChangeShapeType="1"/>
          </p:cNvSpPr>
          <p:nvPr/>
        </p:nvSpPr>
        <p:spPr bwMode="auto">
          <a:xfrm>
            <a:off x="5867400" y="2889473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>
            <a:off x="4800600" y="2889473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 flipH="1" flipV="1">
            <a:off x="1828800" y="2203673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1676400" y="24227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2286000" y="20417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6" name="Rectangle 14"/>
          <p:cNvSpPr>
            <a:spLocks noChangeArrowheads="1"/>
          </p:cNvSpPr>
          <p:nvPr/>
        </p:nvSpPr>
        <p:spPr bwMode="auto">
          <a:xfrm>
            <a:off x="2895600" y="23465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7" name="Rectangle 15"/>
          <p:cNvSpPr>
            <a:spLocks noChangeArrowheads="1"/>
          </p:cNvSpPr>
          <p:nvPr/>
        </p:nvSpPr>
        <p:spPr bwMode="auto">
          <a:xfrm>
            <a:off x="2133600" y="28799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8" name="Rectangle 16"/>
          <p:cNvSpPr>
            <a:spLocks noChangeArrowheads="1"/>
          </p:cNvSpPr>
          <p:nvPr/>
        </p:nvSpPr>
        <p:spPr bwMode="auto">
          <a:xfrm>
            <a:off x="3886200" y="23465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9" name="Rectangle 17"/>
          <p:cNvSpPr>
            <a:spLocks noChangeArrowheads="1"/>
          </p:cNvSpPr>
          <p:nvPr/>
        </p:nvSpPr>
        <p:spPr bwMode="auto">
          <a:xfrm>
            <a:off x="2133600" y="36419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953000" y="2356073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2133600" y="43277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6019800" y="23465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3" name="Rectangle 21"/>
          <p:cNvSpPr>
            <a:spLocks noChangeArrowheads="1"/>
          </p:cNvSpPr>
          <p:nvPr/>
        </p:nvSpPr>
        <p:spPr bwMode="auto">
          <a:xfrm>
            <a:off x="2133600" y="50135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6" name="Rectangle 34"/>
          <p:cNvSpPr>
            <a:spLocks noChangeArrowheads="1"/>
          </p:cNvSpPr>
          <p:nvPr/>
        </p:nvSpPr>
        <p:spPr bwMode="auto">
          <a:xfrm>
            <a:off x="1547813" y="1773461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3" name="Rectangle 41"/>
          <p:cNvSpPr>
            <a:spLocks noChangeArrowheads="1"/>
          </p:cNvSpPr>
          <p:nvPr/>
        </p:nvSpPr>
        <p:spPr bwMode="auto">
          <a:xfrm>
            <a:off x="3048000" y="432774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4" name="Rectangle 42"/>
          <p:cNvSpPr>
            <a:spLocks noChangeArrowheads="1"/>
          </p:cNvSpPr>
          <p:nvPr/>
        </p:nvSpPr>
        <p:spPr bwMode="auto">
          <a:xfrm>
            <a:off x="5120754" y="292757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5" name="Rectangle 43"/>
          <p:cNvSpPr>
            <a:spLocks noChangeArrowheads="1"/>
          </p:cNvSpPr>
          <p:nvPr/>
        </p:nvSpPr>
        <p:spPr bwMode="auto">
          <a:xfrm>
            <a:off x="5105400" y="364194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6" name="Rectangle 44"/>
          <p:cNvSpPr>
            <a:spLocks noChangeArrowheads="1"/>
          </p:cNvSpPr>
          <p:nvPr/>
        </p:nvSpPr>
        <p:spPr bwMode="auto">
          <a:xfrm>
            <a:off x="5105400" y="432774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7" name="Rectangle 45"/>
          <p:cNvSpPr>
            <a:spLocks noChangeArrowheads="1"/>
          </p:cNvSpPr>
          <p:nvPr/>
        </p:nvSpPr>
        <p:spPr bwMode="auto">
          <a:xfrm>
            <a:off x="5105400" y="501354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8" name="Rectangle 46"/>
          <p:cNvSpPr>
            <a:spLocks noChangeArrowheads="1"/>
          </p:cNvSpPr>
          <p:nvPr/>
        </p:nvSpPr>
        <p:spPr bwMode="auto">
          <a:xfrm>
            <a:off x="6172200" y="432774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9" name="Rectangle 47"/>
          <p:cNvSpPr>
            <a:spLocks noChangeArrowheads="1"/>
          </p:cNvSpPr>
          <p:nvPr/>
        </p:nvSpPr>
        <p:spPr bwMode="auto">
          <a:xfrm>
            <a:off x="4114800" y="432774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60" name="Oval 48"/>
          <p:cNvSpPr>
            <a:spLocks noChangeArrowheads="1"/>
          </p:cNvSpPr>
          <p:nvPr/>
        </p:nvSpPr>
        <p:spPr bwMode="auto">
          <a:xfrm>
            <a:off x="2667000" y="4261073"/>
            <a:ext cx="4343400" cy="838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6961" name="Oval 49"/>
          <p:cNvSpPr>
            <a:spLocks noChangeArrowheads="1"/>
          </p:cNvSpPr>
          <p:nvPr/>
        </p:nvSpPr>
        <p:spPr bwMode="auto">
          <a:xfrm rot="-5400000">
            <a:off x="3795712" y="3970561"/>
            <a:ext cx="3000375" cy="838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5562" name="Picture 9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6165304"/>
            <a:ext cx="3476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矩形 42"/>
          <p:cNvSpPr/>
          <p:nvPr/>
        </p:nvSpPr>
        <p:spPr>
          <a:xfrm>
            <a:off x="395536" y="131148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Draw K-circles on‘0’blocks. </a:t>
            </a:r>
          </a:p>
          <a:p>
            <a:r>
              <a:rPr lang="en-US" altLang="zh-CN" sz="3200" dirty="0" smtClean="0"/>
              <a:t>Write the sum terms. </a:t>
            </a:r>
          </a:p>
          <a:p>
            <a:r>
              <a:rPr lang="en-US" altLang="zh-CN" sz="3200" dirty="0" smtClean="0"/>
              <a:t>Use AND to connect the sum terms. </a:t>
            </a: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4499994" y="4725144"/>
            <a:ext cx="72006" cy="16561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 flipH="1" flipV="1">
            <a:off x="5580112" y="3933056"/>
            <a:ext cx="216026" cy="24482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238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60" grpId="0" animBg="1"/>
      <p:bldP spid="166961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606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 by K-map.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789549" y="3368628"/>
            <a:ext cx="7160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)=∏M(3,7,11,12,13,14,15)</a:t>
            </a:r>
          </a:p>
        </p:txBody>
      </p:sp>
    </p:spTree>
    <p:extLst>
      <p:ext uri="{BB962C8B-B14F-4D97-AF65-F5344CB8AC3E}">
        <p14:creationId xmlns:p14="http://schemas.microsoft.com/office/powerpoint/2010/main" val="30301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2135758"/>
            <a:ext cx="87484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In the K-map, drawing circles on “1” blocks will generate the simplest 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AND-OR</a:t>
            </a:r>
            <a:r>
              <a:rPr lang="en-US" altLang="zh-CN" sz="3200" dirty="0" smtClean="0"/>
              <a:t> function.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323528" y="3935958"/>
            <a:ext cx="8856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In the K-map, drawing circles on “0” blocks will generate the simplest 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OR-AND</a:t>
            </a:r>
            <a:r>
              <a:rPr lang="en-US" altLang="zh-CN" sz="3200" dirty="0" smtClean="0"/>
              <a:t> function.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3131840" y="476672"/>
            <a:ext cx="23791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</a:rPr>
              <a:t>Summary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6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772816"/>
            <a:ext cx="7772400" cy="2800767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More Examples on K-map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/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The K-map is given.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Draw the K-Circles. 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4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988840"/>
            <a:ext cx="7772400" cy="2123658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Draw K-circles on “1” blocks to get the simplest AND-OR function.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51" name="Rectangle 127"/>
          <p:cNvSpPr>
            <a:spLocks noChangeArrowheads="1"/>
          </p:cNvSpPr>
          <p:nvPr/>
        </p:nvSpPr>
        <p:spPr bwMode="auto">
          <a:xfrm>
            <a:off x="1136848" y="1631355"/>
            <a:ext cx="2971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52" name="Line 128"/>
          <p:cNvSpPr>
            <a:spLocks noChangeShapeType="1"/>
          </p:cNvSpPr>
          <p:nvPr/>
        </p:nvSpPr>
        <p:spPr bwMode="auto">
          <a:xfrm>
            <a:off x="1136848" y="292675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53" name="Line 129"/>
          <p:cNvSpPr>
            <a:spLocks noChangeShapeType="1"/>
          </p:cNvSpPr>
          <p:nvPr/>
        </p:nvSpPr>
        <p:spPr bwMode="auto">
          <a:xfrm>
            <a:off x="2584648" y="1631355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54" name="Line 130"/>
          <p:cNvSpPr>
            <a:spLocks noChangeShapeType="1"/>
          </p:cNvSpPr>
          <p:nvPr/>
        </p:nvSpPr>
        <p:spPr bwMode="auto">
          <a:xfrm flipH="1" flipV="1">
            <a:off x="603448" y="117415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6022" name="Rectangle 131"/>
          <p:cNvSpPr>
            <a:spLocks noChangeArrowheads="1"/>
          </p:cNvSpPr>
          <p:nvPr/>
        </p:nvSpPr>
        <p:spPr bwMode="auto">
          <a:xfrm>
            <a:off x="1670248" y="10058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23" name="Rectangle 132"/>
          <p:cNvSpPr>
            <a:spLocks noChangeArrowheads="1"/>
          </p:cNvSpPr>
          <p:nvPr/>
        </p:nvSpPr>
        <p:spPr bwMode="auto">
          <a:xfrm>
            <a:off x="679648" y="19202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24" name="Rectangle 133"/>
          <p:cNvSpPr>
            <a:spLocks noChangeArrowheads="1"/>
          </p:cNvSpPr>
          <p:nvPr/>
        </p:nvSpPr>
        <p:spPr bwMode="auto">
          <a:xfrm>
            <a:off x="3118048" y="10058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25" name="Rectangle 134"/>
          <p:cNvSpPr>
            <a:spLocks noChangeArrowheads="1"/>
          </p:cNvSpPr>
          <p:nvPr/>
        </p:nvSpPr>
        <p:spPr bwMode="auto">
          <a:xfrm>
            <a:off x="679648" y="32156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26" name="Rectangle 135"/>
          <p:cNvSpPr>
            <a:spLocks noChangeArrowheads="1"/>
          </p:cNvSpPr>
          <p:nvPr/>
        </p:nvSpPr>
        <p:spPr bwMode="auto">
          <a:xfrm>
            <a:off x="527248" y="13106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6027" name="Rectangle 136"/>
          <p:cNvSpPr>
            <a:spLocks noChangeArrowheads="1"/>
          </p:cNvSpPr>
          <p:nvPr/>
        </p:nvSpPr>
        <p:spPr bwMode="auto">
          <a:xfrm>
            <a:off x="908248" y="9296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</a:t>
            </a:r>
          </a:p>
        </p:txBody>
      </p:sp>
      <p:sp>
        <p:nvSpPr>
          <p:cNvPr id="86028" name="Rectangle 137"/>
          <p:cNvSpPr>
            <a:spLocks noChangeArrowheads="1"/>
          </p:cNvSpPr>
          <p:nvPr/>
        </p:nvSpPr>
        <p:spPr bwMode="auto">
          <a:xfrm>
            <a:off x="222448" y="62488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1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6029" name="Rectangle 138"/>
          <p:cNvSpPr>
            <a:spLocks noChangeArrowheads="1"/>
          </p:cNvSpPr>
          <p:nvPr/>
        </p:nvSpPr>
        <p:spPr bwMode="auto">
          <a:xfrm>
            <a:off x="1594048" y="19964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30" name="Rectangle 139"/>
          <p:cNvSpPr>
            <a:spLocks noChangeArrowheads="1"/>
          </p:cNvSpPr>
          <p:nvPr/>
        </p:nvSpPr>
        <p:spPr bwMode="auto">
          <a:xfrm>
            <a:off x="3041848" y="19964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31" name="Rectangle 140"/>
          <p:cNvSpPr>
            <a:spLocks noChangeArrowheads="1"/>
          </p:cNvSpPr>
          <p:nvPr/>
        </p:nvSpPr>
        <p:spPr bwMode="auto">
          <a:xfrm>
            <a:off x="1594048" y="32918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54765" name="Rectangle 141"/>
          <p:cNvSpPr>
            <a:spLocks noChangeArrowheads="1"/>
          </p:cNvSpPr>
          <p:nvPr/>
        </p:nvSpPr>
        <p:spPr bwMode="auto">
          <a:xfrm>
            <a:off x="5632648" y="1555155"/>
            <a:ext cx="2971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66" name="Line 142"/>
          <p:cNvSpPr>
            <a:spLocks noChangeShapeType="1"/>
          </p:cNvSpPr>
          <p:nvPr/>
        </p:nvSpPr>
        <p:spPr bwMode="auto">
          <a:xfrm>
            <a:off x="5632648" y="285055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67" name="Line 143"/>
          <p:cNvSpPr>
            <a:spLocks noChangeShapeType="1"/>
          </p:cNvSpPr>
          <p:nvPr/>
        </p:nvSpPr>
        <p:spPr bwMode="auto">
          <a:xfrm>
            <a:off x="7080448" y="1555155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68" name="Line 144"/>
          <p:cNvSpPr>
            <a:spLocks noChangeShapeType="1"/>
          </p:cNvSpPr>
          <p:nvPr/>
        </p:nvSpPr>
        <p:spPr bwMode="auto">
          <a:xfrm flipH="1" flipV="1">
            <a:off x="5099248" y="109795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6036" name="Rectangle 145"/>
          <p:cNvSpPr>
            <a:spLocks noChangeArrowheads="1"/>
          </p:cNvSpPr>
          <p:nvPr/>
        </p:nvSpPr>
        <p:spPr bwMode="auto">
          <a:xfrm>
            <a:off x="6166048" y="9296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37" name="Rectangle 146"/>
          <p:cNvSpPr>
            <a:spLocks noChangeArrowheads="1"/>
          </p:cNvSpPr>
          <p:nvPr/>
        </p:nvSpPr>
        <p:spPr bwMode="auto">
          <a:xfrm>
            <a:off x="5175448" y="18440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38" name="Rectangle 147"/>
          <p:cNvSpPr>
            <a:spLocks noChangeArrowheads="1"/>
          </p:cNvSpPr>
          <p:nvPr/>
        </p:nvSpPr>
        <p:spPr bwMode="auto">
          <a:xfrm>
            <a:off x="7613848" y="9296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39" name="Rectangle 148"/>
          <p:cNvSpPr>
            <a:spLocks noChangeArrowheads="1"/>
          </p:cNvSpPr>
          <p:nvPr/>
        </p:nvSpPr>
        <p:spPr bwMode="auto">
          <a:xfrm>
            <a:off x="5175448" y="31394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40" name="Rectangle 149"/>
          <p:cNvSpPr>
            <a:spLocks noChangeArrowheads="1"/>
          </p:cNvSpPr>
          <p:nvPr/>
        </p:nvSpPr>
        <p:spPr bwMode="auto">
          <a:xfrm>
            <a:off x="5023048" y="12344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6041" name="Rectangle 150"/>
          <p:cNvSpPr>
            <a:spLocks noChangeArrowheads="1"/>
          </p:cNvSpPr>
          <p:nvPr/>
        </p:nvSpPr>
        <p:spPr bwMode="auto">
          <a:xfrm>
            <a:off x="5404048" y="8534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</a:t>
            </a:r>
          </a:p>
        </p:txBody>
      </p:sp>
      <p:sp>
        <p:nvSpPr>
          <p:cNvPr id="86042" name="Rectangle 151"/>
          <p:cNvSpPr>
            <a:spLocks noChangeArrowheads="1"/>
          </p:cNvSpPr>
          <p:nvPr/>
        </p:nvSpPr>
        <p:spPr bwMode="auto">
          <a:xfrm>
            <a:off x="4718248" y="54868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2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6043" name="Rectangle 153"/>
          <p:cNvSpPr>
            <a:spLocks noChangeArrowheads="1"/>
          </p:cNvSpPr>
          <p:nvPr/>
        </p:nvSpPr>
        <p:spPr bwMode="auto">
          <a:xfrm>
            <a:off x="7537648" y="19202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44" name="Rectangle 154"/>
          <p:cNvSpPr>
            <a:spLocks noChangeArrowheads="1"/>
          </p:cNvSpPr>
          <p:nvPr/>
        </p:nvSpPr>
        <p:spPr bwMode="auto">
          <a:xfrm>
            <a:off x="6089848" y="32156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54779" name="Oval 155"/>
          <p:cNvSpPr>
            <a:spLocks noChangeArrowheads="1"/>
          </p:cNvSpPr>
          <p:nvPr/>
        </p:nvSpPr>
        <p:spPr bwMode="auto">
          <a:xfrm>
            <a:off x="1122561" y="1717080"/>
            <a:ext cx="2971800" cy="1143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80" name="Oval 156"/>
          <p:cNvSpPr>
            <a:spLocks noChangeArrowheads="1"/>
          </p:cNvSpPr>
          <p:nvPr/>
        </p:nvSpPr>
        <p:spPr bwMode="auto">
          <a:xfrm rot="-5400000">
            <a:off x="538361" y="2444155"/>
            <a:ext cx="2743200" cy="1143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81" name="Oval 157"/>
          <p:cNvSpPr>
            <a:spLocks noChangeArrowheads="1"/>
          </p:cNvSpPr>
          <p:nvPr/>
        </p:nvSpPr>
        <p:spPr bwMode="auto">
          <a:xfrm>
            <a:off x="5632648" y="2850555"/>
            <a:ext cx="14478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82" name="Oval 158"/>
          <p:cNvSpPr>
            <a:spLocks noChangeArrowheads="1"/>
          </p:cNvSpPr>
          <p:nvPr/>
        </p:nvSpPr>
        <p:spPr bwMode="auto">
          <a:xfrm>
            <a:off x="7080448" y="1555155"/>
            <a:ext cx="14478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54795" name="Group 171"/>
          <p:cNvGrpSpPr>
            <a:grpSpLocks/>
          </p:cNvGrpSpPr>
          <p:nvPr/>
        </p:nvGrpSpPr>
        <p:grpSpPr bwMode="auto">
          <a:xfrm>
            <a:off x="1338461" y="5287863"/>
            <a:ext cx="6661150" cy="733425"/>
            <a:chOff x="864" y="2976"/>
            <a:chExt cx="4196" cy="462"/>
          </a:xfrm>
        </p:grpSpPr>
        <p:graphicFrame>
          <p:nvGraphicFramePr>
            <p:cNvPr id="86051" name="Object 169"/>
            <p:cNvGraphicFramePr>
              <a:graphicFrameLocks noChangeAspect="1"/>
            </p:cNvGraphicFramePr>
            <p:nvPr/>
          </p:nvGraphicFramePr>
          <p:xfrm>
            <a:off x="864" y="3072"/>
            <a:ext cx="1115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15" name="Equation" r:id="rId4" imgW="1092600" imgH="355680" progId="Equation.3">
                    <p:embed/>
                  </p:oleObj>
                </mc:Choice>
                <mc:Fallback>
                  <p:oleObj name="Equation" r:id="rId4" imgW="1092600" imgH="355680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072"/>
                          <a:ext cx="1115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2" name="Object 170"/>
            <p:cNvGraphicFramePr>
              <a:graphicFrameLocks noChangeAspect="1"/>
            </p:cNvGraphicFramePr>
            <p:nvPr/>
          </p:nvGraphicFramePr>
          <p:xfrm>
            <a:off x="3600" y="2976"/>
            <a:ext cx="1460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16" name="Equation" r:id="rId6" imgW="1435320" imgH="355680" progId="Equation.3">
                    <p:embed/>
                  </p:oleObj>
                </mc:Choice>
                <mc:Fallback>
                  <p:oleObj name="Equation" r:id="rId6" imgW="1435320" imgH="355680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976"/>
                          <a:ext cx="1460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8" name="直接箭头连接符 37"/>
          <p:cNvCxnSpPr>
            <a:endCxn id="86030" idx="1"/>
          </p:cNvCxnSpPr>
          <p:nvPr/>
        </p:nvCxnSpPr>
        <p:spPr bwMode="auto">
          <a:xfrm flipV="1">
            <a:off x="2267745" y="2317155"/>
            <a:ext cx="774103" cy="30507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H="1" flipV="1">
            <a:off x="1979712" y="3933056"/>
            <a:ext cx="864097" cy="143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/>
          <p:nvPr/>
        </p:nvCxnSpPr>
        <p:spPr bwMode="auto">
          <a:xfrm flipH="1" flipV="1">
            <a:off x="6630347" y="3789040"/>
            <a:ext cx="173903" cy="1440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7740354" y="2636913"/>
            <a:ext cx="186137" cy="25922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79" grpId="0" animBg="1"/>
      <p:bldP spid="154780" grpId="0" animBg="1"/>
      <p:bldP spid="154781" grpId="0" animBg="1"/>
      <p:bldP spid="154782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65948"/>
            <a:ext cx="7772400" cy="1446550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The simplest function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may not be unique.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8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57275"/>
            <a:ext cx="7772400" cy="519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                                                                                                                                                                                                  </a:t>
            </a:r>
            <a:endParaRPr lang="en-US" altLang="zh-CN" sz="2800" smtClean="0"/>
          </a:p>
        </p:txBody>
      </p:sp>
      <p:sp>
        <p:nvSpPr>
          <p:cNvPr id="157879" name="Rectangle 183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7880" name="Line 184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1" name="Line 185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2" name="Line 186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3" name="Line 187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4" name="Line 188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7049" name="Rectangle 189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87050" name="Rectangle 190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87051" name="Rectangle 191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87052" name="Rectangle 192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87053" name="Rectangle 193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7054" name="Rectangle 194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55" name="Rectangle 195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87056" name="Rectangle 196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7057" name="Rectangle 197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F</a:t>
            </a:r>
            <a:r>
              <a:rPr lang="en-US" altLang="zh-CN" baseline="-25000" dirty="0">
                <a:effectLst/>
                <a:latin typeface="黑体" pitchFamily="49" charset="-122"/>
              </a:rPr>
              <a:t>3</a:t>
            </a:r>
            <a:endParaRPr lang="en-US" altLang="zh-CN" dirty="0">
              <a:effectLst/>
              <a:latin typeface="黑体" pitchFamily="49" charset="-122"/>
            </a:endParaRPr>
          </a:p>
        </p:txBody>
      </p:sp>
      <p:sp>
        <p:nvSpPr>
          <p:cNvPr id="87058" name="Rectangle 198"/>
          <p:cNvSpPr>
            <a:spLocks noChangeArrowheads="1"/>
          </p:cNvSpPr>
          <p:nvPr/>
        </p:nvSpPr>
        <p:spPr bwMode="auto">
          <a:xfrm>
            <a:off x="3276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59" name="Rectangle 199"/>
          <p:cNvSpPr>
            <a:spLocks noChangeArrowheads="1"/>
          </p:cNvSpPr>
          <p:nvPr/>
        </p:nvSpPr>
        <p:spPr bwMode="auto">
          <a:xfrm>
            <a:off x="4572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0" name="Rectangle 200"/>
          <p:cNvSpPr>
            <a:spLocks noChangeArrowheads="1"/>
          </p:cNvSpPr>
          <p:nvPr/>
        </p:nvSpPr>
        <p:spPr bwMode="auto">
          <a:xfrm>
            <a:off x="57912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1" name="Rectangle 201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2" name="Rectangle 202"/>
          <p:cNvSpPr>
            <a:spLocks noChangeArrowheads="1"/>
          </p:cNvSpPr>
          <p:nvPr/>
        </p:nvSpPr>
        <p:spPr bwMode="auto">
          <a:xfrm>
            <a:off x="3276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3" name="Rectangle 203"/>
          <p:cNvSpPr>
            <a:spLocks noChangeArrowheads="1"/>
          </p:cNvSpPr>
          <p:nvPr/>
        </p:nvSpPr>
        <p:spPr bwMode="auto">
          <a:xfrm>
            <a:off x="2209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57901" name="Oval 205"/>
          <p:cNvSpPr>
            <a:spLocks noChangeArrowheads="1"/>
          </p:cNvSpPr>
          <p:nvPr/>
        </p:nvSpPr>
        <p:spPr bwMode="auto">
          <a:xfrm>
            <a:off x="1905000" y="3200400"/>
            <a:ext cx="22860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7902" name="Oval 206"/>
          <p:cNvSpPr>
            <a:spLocks noChangeArrowheads="1"/>
          </p:cNvSpPr>
          <p:nvPr/>
        </p:nvSpPr>
        <p:spPr bwMode="auto">
          <a:xfrm>
            <a:off x="3048000" y="1981200"/>
            <a:ext cx="22860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7903" name="Oval 207"/>
          <p:cNvSpPr>
            <a:spLocks noChangeArrowheads="1"/>
          </p:cNvSpPr>
          <p:nvPr/>
        </p:nvSpPr>
        <p:spPr bwMode="auto">
          <a:xfrm rot="-5400000">
            <a:off x="4991100" y="2552700"/>
            <a:ext cx="22860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57909" name="Object 213"/>
          <p:cNvGraphicFramePr>
            <a:graphicFrameLocks noChangeAspect="1"/>
          </p:cNvGraphicFramePr>
          <p:nvPr/>
        </p:nvGraphicFramePr>
        <p:xfrm>
          <a:off x="2699792" y="5698132"/>
          <a:ext cx="32178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99" name="Equation" r:id="rId4" imgW="2007000" imgH="381240" progId="Equation.3">
                  <p:embed/>
                </p:oleObj>
              </mc:Choice>
              <mc:Fallback>
                <p:oleObj name="Equation" r:id="rId4" imgW="2007000" imgH="38124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698132"/>
                        <a:ext cx="3217863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1285852" y="285728"/>
            <a:ext cx="1996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Solution 1:</a:t>
            </a:r>
            <a:endParaRPr lang="en-US" altLang="zh-CN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H="1" flipV="1">
            <a:off x="3245971" y="4221088"/>
            <a:ext cx="533943" cy="1440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4614123" y="2996952"/>
            <a:ext cx="173903" cy="25922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 flipV="1">
            <a:off x="5652122" y="4149080"/>
            <a:ext cx="618185" cy="1440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1" grpId="0" animBg="1"/>
      <p:bldP spid="157902" grpId="0" animBg="1"/>
      <p:bldP spid="15790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565" name="Line 5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7" name="Line 7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9" name="Line 9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8072" name="Rectangle 10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88073" name="Rectangle 11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88074" name="Rectangle 12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88075" name="Rectangle 13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88076" name="Rectangle 14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8077" name="Rectangle 15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78" name="Rectangle 16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88079" name="Rectangle 17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8080" name="Rectangle 18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3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8081" name="Rectangle 19"/>
          <p:cNvSpPr>
            <a:spLocks noChangeArrowheads="1"/>
          </p:cNvSpPr>
          <p:nvPr/>
        </p:nvSpPr>
        <p:spPr bwMode="auto">
          <a:xfrm>
            <a:off x="3276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2" name="Rectangle 20"/>
          <p:cNvSpPr>
            <a:spLocks noChangeArrowheads="1"/>
          </p:cNvSpPr>
          <p:nvPr/>
        </p:nvSpPr>
        <p:spPr bwMode="auto">
          <a:xfrm>
            <a:off x="4572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3" name="Rectangle 21"/>
          <p:cNvSpPr>
            <a:spLocks noChangeArrowheads="1"/>
          </p:cNvSpPr>
          <p:nvPr/>
        </p:nvSpPr>
        <p:spPr bwMode="auto">
          <a:xfrm>
            <a:off x="57912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4" name="Rectangle 22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5" name="Rectangle 23"/>
          <p:cNvSpPr>
            <a:spLocks noChangeArrowheads="1"/>
          </p:cNvSpPr>
          <p:nvPr/>
        </p:nvSpPr>
        <p:spPr bwMode="auto">
          <a:xfrm>
            <a:off x="3276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6" name="Rectangle 24"/>
          <p:cNvSpPr>
            <a:spLocks noChangeArrowheads="1"/>
          </p:cNvSpPr>
          <p:nvPr/>
        </p:nvSpPr>
        <p:spPr bwMode="auto">
          <a:xfrm>
            <a:off x="2209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94586" name="Oval 26"/>
          <p:cNvSpPr>
            <a:spLocks noChangeArrowheads="1"/>
          </p:cNvSpPr>
          <p:nvPr/>
        </p:nvSpPr>
        <p:spPr bwMode="auto">
          <a:xfrm>
            <a:off x="4267200" y="1905000"/>
            <a:ext cx="2362200" cy="1219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587" name="Oval 27"/>
          <p:cNvSpPr>
            <a:spLocks noChangeArrowheads="1"/>
          </p:cNvSpPr>
          <p:nvPr/>
        </p:nvSpPr>
        <p:spPr bwMode="auto">
          <a:xfrm rot="5400000">
            <a:off x="2400300" y="2628900"/>
            <a:ext cx="2362200" cy="1219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94593" name="Group 33"/>
          <p:cNvGrpSpPr>
            <a:grpSpLocks/>
          </p:cNvGrpSpPr>
          <p:nvPr/>
        </p:nvGrpSpPr>
        <p:grpSpPr bwMode="auto">
          <a:xfrm>
            <a:off x="1600200" y="3276600"/>
            <a:ext cx="5410200" cy="1216025"/>
            <a:chOff x="1008" y="2064"/>
            <a:chExt cx="3408" cy="766"/>
          </a:xfrm>
        </p:grpSpPr>
        <p:sp>
          <p:nvSpPr>
            <p:cNvPr id="194588" name="Arc 28"/>
            <p:cNvSpPr>
              <a:spLocks/>
            </p:cNvSpPr>
            <p:nvPr/>
          </p:nvSpPr>
          <p:spPr bwMode="auto">
            <a:xfrm>
              <a:off x="1008" y="2064"/>
              <a:ext cx="768" cy="718"/>
            </a:xfrm>
            <a:custGeom>
              <a:avLst/>
              <a:gdLst>
                <a:gd name="G0" fmla="+- 10963 0 0"/>
                <a:gd name="G1" fmla="+- 21600 0 0"/>
                <a:gd name="G2" fmla="+- 21600 0 0"/>
                <a:gd name="T0" fmla="*/ 3994 w 32563"/>
                <a:gd name="T1" fmla="*/ 1155 h 43200"/>
                <a:gd name="T2" fmla="*/ 0 w 32563"/>
                <a:gd name="T3" fmla="*/ 40211 h 43200"/>
                <a:gd name="T4" fmla="*/ 10963 w 3256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563" h="43200" fill="none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</a:path>
                <a:path w="32563" h="43200" stroke="0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  <a:lnTo>
                    <a:pt x="1096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589" name="Arc 29"/>
            <p:cNvSpPr>
              <a:spLocks/>
            </p:cNvSpPr>
            <p:nvPr/>
          </p:nvSpPr>
          <p:spPr bwMode="auto">
            <a:xfrm flipH="1">
              <a:off x="3552" y="2112"/>
              <a:ext cx="864" cy="718"/>
            </a:xfrm>
            <a:custGeom>
              <a:avLst/>
              <a:gdLst>
                <a:gd name="G0" fmla="+- 10963 0 0"/>
                <a:gd name="G1" fmla="+- 21600 0 0"/>
                <a:gd name="G2" fmla="+- 21600 0 0"/>
                <a:gd name="T0" fmla="*/ 3994 w 32563"/>
                <a:gd name="T1" fmla="*/ 1155 h 43200"/>
                <a:gd name="T2" fmla="*/ 0 w 32563"/>
                <a:gd name="T3" fmla="*/ 40211 h 43200"/>
                <a:gd name="T4" fmla="*/ 10963 w 3256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563" h="43200" fill="none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</a:path>
                <a:path w="32563" h="43200" stroke="0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  <a:lnTo>
                    <a:pt x="1096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94597" name="Object 37"/>
          <p:cNvGraphicFramePr>
            <a:graphicFrameLocks noChangeAspect="1"/>
          </p:cNvGraphicFramePr>
          <p:nvPr/>
        </p:nvGraphicFramePr>
        <p:xfrm>
          <a:off x="2611611" y="5842149"/>
          <a:ext cx="31845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4" name="Equation" r:id="rId4" imgW="1981800" imgH="381240" progId="Equation.3">
                  <p:embed/>
                </p:oleObj>
              </mc:Choice>
              <mc:Fallback>
                <p:oleObj name="Equation" r:id="rId4" imgW="1981800" imgH="38124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611" y="5842149"/>
                        <a:ext cx="3184525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1285852" y="285728"/>
            <a:ext cx="1996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Solution 2:</a:t>
            </a:r>
            <a:endParaRPr lang="en-US" altLang="zh-CN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 flipV="1">
            <a:off x="2237859" y="4077072"/>
            <a:ext cx="1470047" cy="17281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 flipH="1" flipV="1">
            <a:off x="3635896" y="4149080"/>
            <a:ext cx="1008115" cy="16561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 flipH="1" flipV="1">
            <a:off x="5148066" y="2852936"/>
            <a:ext cx="288031" cy="29470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6" grpId="0" animBg="1"/>
      <p:bldP spid="1945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856" y="2554560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the equation by truth table.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324300"/>
              </p:ext>
            </p:extLst>
          </p:nvPr>
        </p:nvGraphicFramePr>
        <p:xfrm>
          <a:off x="2378581" y="3786336"/>
          <a:ext cx="23828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569" name="Equation" r:id="rId3" imgW="1333800" imgH="304920" progId="Equation.3">
                  <p:embed/>
                </p:oleObj>
              </mc:Choice>
              <mc:Fallback>
                <p:oleObj name="Equation" r:id="rId3" imgW="1333800" imgH="304920" progId="Equation.3">
                  <p:embed/>
                  <p:pic>
                    <p:nvPicPr>
                      <p:cNvPr id="26651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581" y="3786336"/>
                        <a:ext cx="238283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9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1028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589" name="Line 1029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0" name="Line 1030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1" name="Line 1031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2" name="Line 1032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3" name="Line 1033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9096" name="Rectangle 1034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89097" name="Rectangle 1035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89098" name="Rectangle 1036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89099" name="Rectangle 1037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89100" name="Rectangle 1038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9101" name="Rectangle 1039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2" name="Rectangle 1040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89103" name="Rectangle 1041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9104" name="Rectangle 1042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4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9105" name="Rectangle 1043"/>
          <p:cNvSpPr>
            <a:spLocks noChangeArrowheads="1"/>
          </p:cNvSpPr>
          <p:nvPr/>
        </p:nvSpPr>
        <p:spPr bwMode="auto">
          <a:xfrm>
            <a:off x="2133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6" name="Rectangle 1044"/>
          <p:cNvSpPr>
            <a:spLocks noChangeArrowheads="1"/>
          </p:cNvSpPr>
          <p:nvPr/>
        </p:nvSpPr>
        <p:spPr bwMode="auto">
          <a:xfrm>
            <a:off x="4572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7" name="Rectangle 1046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8" name="Rectangle 1047"/>
          <p:cNvSpPr>
            <a:spLocks noChangeArrowheads="1"/>
          </p:cNvSpPr>
          <p:nvPr/>
        </p:nvSpPr>
        <p:spPr bwMode="auto">
          <a:xfrm>
            <a:off x="3276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9" name="Rectangle 1048"/>
          <p:cNvSpPr>
            <a:spLocks noChangeArrowheads="1"/>
          </p:cNvSpPr>
          <p:nvPr/>
        </p:nvSpPr>
        <p:spPr bwMode="auto">
          <a:xfrm>
            <a:off x="45720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95610" name="Oval 1050"/>
          <p:cNvSpPr>
            <a:spLocks noChangeArrowheads="1"/>
          </p:cNvSpPr>
          <p:nvPr/>
        </p:nvSpPr>
        <p:spPr bwMode="auto">
          <a:xfrm>
            <a:off x="1905000" y="1905000"/>
            <a:ext cx="1066800" cy="1219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611" name="Oval 1051"/>
          <p:cNvSpPr>
            <a:spLocks noChangeArrowheads="1"/>
          </p:cNvSpPr>
          <p:nvPr/>
        </p:nvSpPr>
        <p:spPr bwMode="auto">
          <a:xfrm>
            <a:off x="2971800" y="3200400"/>
            <a:ext cx="2438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612" name="Oval 1052"/>
          <p:cNvSpPr>
            <a:spLocks noChangeArrowheads="1"/>
          </p:cNvSpPr>
          <p:nvPr/>
        </p:nvSpPr>
        <p:spPr bwMode="auto">
          <a:xfrm>
            <a:off x="4191000" y="3200400"/>
            <a:ext cx="2438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613" name="Oval 1053"/>
          <p:cNvSpPr>
            <a:spLocks noChangeArrowheads="1"/>
          </p:cNvSpPr>
          <p:nvPr/>
        </p:nvSpPr>
        <p:spPr bwMode="auto">
          <a:xfrm rot="-5400000">
            <a:off x="3581400" y="2438400"/>
            <a:ext cx="2438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5621" name="Object 1061"/>
          <p:cNvGraphicFramePr>
            <a:graphicFrameLocks noChangeAspect="1"/>
          </p:cNvGraphicFramePr>
          <p:nvPr/>
        </p:nvGraphicFramePr>
        <p:xfrm>
          <a:off x="1828800" y="5728295"/>
          <a:ext cx="48593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46" name="Equation" r:id="rId4" imgW="3035880" imgH="355680" progId="Equation.3">
                  <p:embed/>
                </p:oleObj>
              </mc:Choice>
              <mc:Fallback>
                <p:oleObj name="Equation" r:id="rId4" imgW="3035880" imgH="3556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28295"/>
                        <a:ext cx="4859338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/>
          <p:nvPr/>
        </p:nvCxnSpPr>
        <p:spPr bwMode="auto">
          <a:xfrm flipH="1" flipV="1">
            <a:off x="2525891" y="2852936"/>
            <a:ext cx="677959" cy="28083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/>
          <p:nvPr/>
        </p:nvCxnSpPr>
        <p:spPr bwMode="auto">
          <a:xfrm flipH="1" flipV="1">
            <a:off x="3894043" y="4221088"/>
            <a:ext cx="677959" cy="15841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4902155" y="2852936"/>
            <a:ext cx="533943" cy="28803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 flipH="1" flipV="1">
            <a:off x="6054283" y="4221088"/>
            <a:ext cx="317919" cy="15841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0" grpId="0" animBg="1"/>
      <p:bldP spid="195611" grpId="0" animBg="1"/>
      <p:bldP spid="195612" grpId="0" animBg="1"/>
      <p:bldP spid="195613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1029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6614" name="Line 1030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5" name="Line 1031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6" name="Line 1032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7" name="Line 1033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8" name="Line 1034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0120" name="Rectangle 1035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90121" name="Rectangle 1036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90122" name="Rectangle 1037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90123" name="Rectangle 1038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90124" name="Rectangle 1039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90125" name="Rectangle 1040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26" name="Rectangle 1041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90127" name="Rectangle 1042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90128" name="Rectangle 1043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5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90129" name="Rectangle 1044"/>
          <p:cNvSpPr>
            <a:spLocks noChangeArrowheads="1"/>
          </p:cNvSpPr>
          <p:nvPr/>
        </p:nvSpPr>
        <p:spPr bwMode="auto">
          <a:xfrm>
            <a:off x="2133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30" name="Rectangle 1045"/>
          <p:cNvSpPr>
            <a:spLocks noChangeArrowheads="1"/>
          </p:cNvSpPr>
          <p:nvPr/>
        </p:nvSpPr>
        <p:spPr bwMode="auto">
          <a:xfrm>
            <a:off x="5715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31" name="Rectangle 1046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32" name="Rectangle 1047"/>
          <p:cNvSpPr>
            <a:spLocks noChangeArrowheads="1"/>
          </p:cNvSpPr>
          <p:nvPr/>
        </p:nvSpPr>
        <p:spPr bwMode="auto">
          <a:xfrm>
            <a:off x="2133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grpSp>
        <p:nvGrpSpPr>
          <p:cNvPr id="196636" name="Group 1052"/>
          <p:cNvGrpSpPr>
            <a:grpSpLocks/>
          </p:cNvGrpSpPr>
          <p:nvPr/>
        </p:nvGrpSpPr>
        <p:grpSpPr bwMode="auto">
          <a:xfrm>
            <a:off x="1444625" y="1905000"/>
            <a:ext cx="5513388" cy="2514600"/>
            <a:chOff x="910" y="1200"/>
            <a:chExt cx="3473" cy="1584"/>
          </a:xfrm>
        </p:grpSpPr>
        <p:sp>
          <p:nvSpPr>
            <p:cNvPr id="196634" name="Arc 1050"/>
            <p:cNvSpPr>
              <a:spLocks/>
            </p:cNvSpPr>
            <p:nvPr/>
          </p:nvSpPr>
          <p:spPr bwMode="auto">
            <a:xfrm>
              <a:off x="910" y="1249"/>
              <a:ext cx="927" cy="1488"/>
            </a:xfrm>
            <a:custGeom>
              <a:avLst/>
              <a:gdLst>
                <a:gd name="G0" fmla="+- 2884 0 0"/>
                <a:gd name="G1" fmla="+- 21600 0 0"/>
                <a:gd name="G2" fmla="+- 21600 0 0"/>
                <a:gd name="T0" fmla="*/ 2884 w 24484"/>
                <a:gd name="T1" fmla="*/ 0 h 43200"/>
                <a:gd name="T2" fmla="*/ 0 w 24484"/>
                <a:gd name="T3" fmla="*/ 43007 h 43200"/>
                <a:gd name="T4" fmla="*/ 2884 w 2448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484" h="43200" fill="none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</a:path>
                <a:path w="24484" h="43200" stroke="0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  <a:lnTo>
                    <a:pt x="288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6635" name="Arc 1051"/>
            <p:cNvSpPr>
              <a:spLocks/>
            </p:cNvSpPr>
            <p:nvPr/>
          </p:nvSpPr>
          <p:spPr bwMode="auto">
            <a:xfrm flipH="1">
              <a:off x="3456" y="1200"/>
              <a:ext cx="927" cy="1584"/>
            </a:xfrm>
            <a:custGeom>
              <a:avLst/>
              <a:gdLst>
                <a:gd name="G0" fmla="+- 2884 0 0"/>
                <a:gd name="G1" fmla="+- 21600 0 0"/>
                <a:gd name="G2" fmla="+- 21600 0 0"/>
                <a:gd name="T0" fmla="*/ 2884 w 24484"/>
                <a:gd name="T1" fmla="*/ 0 h 43200"/>
                <a:gd name="T2" fmla="*/ 0 w 24484"/>
                <a:gd name="T3" fmla="*/ 43007 h 43200"/>
                <a:gd name="T4" fmla="*/ 2884 w 2448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484" h="43200" fill="none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</a:path>
                <a:path w="24484" h="43200" stroke="0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  <a:lnTo>
                    <a:pt x="288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96641" name="Object 1057"/>
          <p:cNvGraphicFramePr>
            <a:graphicFrameLocks noChangeAspect="1"/>
          </p:cNvGraphicFramePr>
          <p:nvPr/>
        </p:nvGraphicFramePr>
        <p:xfrm>
          <a:off x="3779912" y="5517232"/>
          <a:ext cx="11906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68" name="Equation" r:id="rId4" imgW="723960" imgH="381240" progId="Equation.3">
                  <p:embed/>
                </p:oleObj>
              </mc:Choice>
              <mc:Fallback>
                <p:oleObj name="Equation" r:id="rId4" imgW="723960" imgH="38124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517232"/>
                        <a:ext cx="11906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 bwMode="auto">
          <a:xfrm rot="5400000" flipH="1" flipV="1">
            <a:off x="5063748" y="4161388"/>
            <a:ext cx="1362883" cy="13382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7638" name="Line 6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42" name="Line 10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1144" name="Rectangle 11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91145" name="Rectangle 12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91146" name="Rectangle 13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91147" name="Rectangle 14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91148" name="Rectangle 15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91149" name="Rectangle 16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0" name="Rectangle 17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91151" name="Rectangle 18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91152" name="Rectangle 19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6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91153" name="Rectangle 20"/>
          <p:cNvSpPr>
            <a:spLocks noChangeArrowheads="1"/>
          </p:cNvSpPr>
          <p:nvPr/>
        </p:nvSpPr>
        <p:spPr bwMode="auto">
          <a:xfrm>
            <a:off x="2133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4" name="Rectangle 21"/>
          <p:cNvSpPr>
            <a:spLocks noChangeArrowheads="1"/>
          </p:cNvSpPr>
          <p:nvPr/>
        </p:nvSpPr>
        <p:spPr bwMode="auto">
          <a:xfrm>
            <a:off x="5715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5" name="Rectangle 22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6" name="Rectangle 23"/>
          <p:cNvSpPr>
            <a:spLocks noChangeArrowheads="1"/>
          </p:cNvSpPr>
          <p:nvPr/>
        </p:nvSpPr>
        <p:spPr bwMode="auto">
          <a:xfrm>
            <a:off x="2133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7" name="Rectangle 24"/>
          <p:cNvSpPr>
            <a:spLocks noChangeArrowheads="1"/>
          </p:cNvSpPr>
          <p:nvPr/>
        </p:nvSpPr>
        <p:spPr bwMode="auto">
          <a:xfrm>
            <a:off x="3352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8" name="Rectangle 25"/>
          <p:cNvSpPr>
            <a:spLocks noChangeArrowheads="1"/>
          </p:cNvSpPr>
          <p:nvPr/>
        </p:nvSpPr>
        <p:spPr bwMode="auto">
          <a:xfrm>
            <a:off x="4495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grpSp>
        <p:nvGrpSpPr>
          <p:cNvPr id="197662" name="Group 30"/>
          <p:cNvGrpSpPr>
            <a:grpSpLocks/>
          </p:cNvGrpSpPr>
          <p:nvPr/>
        </p:nvGrpSpPr>
        <p:grpSpPr bwMode="auto">
          <a:xfrm>
            <a:off x="1371600" y="1981200"/>
            <a:ext cx="5640388" cy="2438400"/>
            <a:chOff x="864" y="1248"/>
            <a:chExt cx="3553" cy="1536"/>
          </a:xfrm>
        </p:grpSpPr>
        <p:sp>
          <p:nvSpPr>
            <p:cNvPr id="197659" name="Arc 27"/>
            <p:cNvSpPr>
              <a:spLocks/>
            </p:cNvSpPr>
            <p:nvPr/>
          </p:nvSpPr>
          <p:spPr bwMode="auto">
            <a:xfrm>
              <a:off x="864" y="1248"/>
              <a:ext cx="961" cy="1536"/>
            </a:xfrm>
            <a:custGeom>
              <a:avLst/>
              <a:gdLst>
                <a:gd name="G0" fmla="+- 2395 0 0"/>
                <a:gd name="G1" fmla="+- 21600 0 0"/>
                <a:gd name="G2" fmla="+- 21600 0 0"/>
                <a:gd name="T0" fmla="*/ 2395 w 23995"/>
                <a:gd name="T1" fmla="*/ 0 h 43200"/>
                <a:gd name="T2" fmla="*/ 0 w 23995"/>
                <a:gd name="T3" fmla="*/ 43067 h 43200"/>
                <a:gd name="T4" fmla="*/ 2395 w 239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95" h="43200" fill="none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</a:path>
                <a:path w="23995" h="43200" stroke="0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  <a:lnTo>
                    <a:pt x="2395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7660" name="Arc 28"/>
            <p:cNvSpPr>
              <a:spLocks/>
            </p:cNvSpPr>
            <p:nvPr/>
          </p:nvSpPr>
          <p:spPr bwMode="auto">
            <a:xfrm flipH="1">
              <a:off x="3456" y="1248"/>
              <a:ext cx="961" cy="1536"/>
            </a:xfrm>
            <a:custGeom>
              <a:avLst/>
              <a:gdLst>
                <a:gd name="G0" fmla="+- 2395 0 0"/>
                <a:gd name="G1" fmla="+- 21600 0 0"/>
                <a:gd name="G2" fmla="+- 21600 0 0"/>
                <a:gd name="T0" fmla="*/ 2395 w 23995"/>
                <a:gd name="T1" fmla="*/ 0 h 43200"/>
                <a:gd name="T2" fmla="*/ 0 w 23995"/>
                <a:gd name="T3" fmla="*/ 43067 h 43200"/>
                <a:gd name="T4" fmla="*/ 2395 w 239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95" h="43200" fill="none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</a:path>
                <a:path w="23995" h="43200" stroke="0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  <a:lnTo>
                    <a:pt x="2395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7661" name="Oval 29"/>
          <p:cNvSpPr>
            <a:spLocks noChangeArrowheads="1"/>
          </p:cNvSpPr>
          <p:nvPr/>
        </p:nvSpPr>
        <p:spPr bwMode="auto">
          <a:xfrm>
            <a:off x="1905000" y="1828800"/>
            <a:ext cx="48006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7668" name="Object 36"/>
          <p:cNvGraphicFramePr>
            <a:graphicFrameLocks noChangeAspect="1"/>
          </p:cNvGraphicFramePr>
          <p:nvPr/>
        </p:nvGraphicFramePr>
        <p:xfrm>
          <a:off x="3347864" y="5661248"/>
          <a:ext cx="18335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95" name="Equation" r:id="rId4" imgW="1130400" imgH="381240" progId="Equation.3">
                  <p:embed/>
                </p:oleObj>
              </mc:Choice>
              <mc:Fallback>
                <p:oleObj name="Equation" r:id="rId4" imgW="1130400" imgH="38124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661248"/>
                        <a:ext cx="18335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 bwMode="auto">
          <a:xfrm flipH="1" flipV="1">
            <a:off x="3779912" y="2924944"/>
            <a:ext cx="576067" cy="26642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rot="5400000" flipH="1" flipV="1">
            <a:off x="4991740" y="4161388"/>
            <a:ext cx="1362883" cy="13382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1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4" name="Line 8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5" name="Line 9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2168" name="Rectangle 10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92169" name="Rectangle 11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92170" name="Rectangle 12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92171" name="Rectangle 13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92172" name="Rectangle 14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92173" name="Rectangle 15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74" name="Rectangle 16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92175" name="Rectangle 17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92176" name="Rectangle 18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7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92177" name="Rectangle 19"/>
          <p:cNvSpPr>
            <a:spLocks noChangeArrowheads="1"/>
          </p:cNvSpPr>
          <p:nvPr/>
        </p:nvSpPr>
        <p:spPr bwMode="auto">
          <a:xfrm>
            <a:off x="2133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78" name="Rectangle 20"/>
          <p:cNvSpPr>
            <a:spLocks noChangeArrowheads="1"/>
          </p:cNvSpPr>
          <p:nvPr/>
        </p:nvSpPr>
        <p:spPr bwMode="auto">
          <a:xfrm>
            <a:off x="5715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79" name="Rectangle 21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0" name="Rectangle 22"/>
          <p:cNvSpPr>
            <a:spLocks noChangeArrowheads="1"/>
          </p:cNvSpPr>
          <p:nvPr/>
        </p:nvSpPr>
        <p:spPr bwMode="auto">
          <a:xfrm>
            <a:off x="2133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1" name="Rectangle 23"/>
          <p:cNvSpPr>
            <a:spLocks noChangeArrowheads="1"/>
          </p:cNvSpPr>
          <p:nvPr/>
        </p:nvSpPr>
        <p:spPr bwMode="auto">
          <a:xfrm>
            <a:off x="3352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2" name="Rectangle 24"/>
          <p:cNvSpPr>
            <a:spLocks noChangeArrowheads="1"/>
          </p:cNvSpPr>
          <p:nvPr/>
        </p:nvSpPr>
        <p:spPr bwMode="auto">
          <a:xfrm>
            <a:off x="4495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3" name="Rectangle 25"/>
          <p:cNvSpPr>
            <a:spLocks noChangeArrowheads="1"/>
          </p:cNvSpPr>
          <p:nvPr/>
        </p:nvSpPr>
        <p:spPr bwMode="auto">
          <a:xfrm>
            <a:off x="3352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4" name="Rectangle 26"/>
          <p:cNvSpPr>
            <a:spLocks noChangeArrowheads="1"/>
          </p:cNvSpPr>
          <p:nvPr/>
        </p:nvSpPr>
        <p:spPr bwMode="auto">
          <a:xfrm>
            <a:off x="4495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779912" y="5523954"/>
            <a:ext cx="102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F</a:t>
            </a:r>
            <a:r>
              <a:rPr lang="en-US" altLang="zh-CN" baseline="-25000" dirty="0">
                <a:effectLst/>
                <a:latin typeface="黑体" pitchFamily="49" charset="-122"/>
              </a:rPr>
              <a:t>7</a:t>
            </a:r>
            <a:r>
              <a:rPr lang="en-US" altLang="zh-CN" dirty="0">
                <a:effectLst/>
                <a:latin typeface="黑体" pitchFamily="49" charset="-122"/>
              </a:rPr>
              <a:t>=1</a:t>
            </a:r>
            <a:endParaRPr lang="zh-CN" altLang="en-US" dirty="0">
              <a:effectLst/>
              <a:latin typeface="黑体" pitchFamily="49" charset="-122"/>
            </a:endParaRPr>
          </a:p>
        </p:txBody>
      </p:sp>
      <p:sp>
        <p:nvSpPr>
          <p:cNvPr id="198684" name="Oval 28"/>
          <p:cNvSpPr>
            <a:spLocks noChangeArrowheads="1"/>
          </p:cNvSpPr>
          <p:nvPr/>
        </p:nvSpPr>
        <p:spPr bwMode="auto">
          <a:xfrm>
            <a:off x="1905000" y="1828800"/>
            <a:ext cx="4724400" cy="2743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4241846" y="4077072"/>
            <a:ext cx="762204" cy="15121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83" grpId="0" build="p" autoUpdateAnimBg="0"/>
      <p:bldP spid="19868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70" name="Rectangle 50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771" name="Rectangle 51"/>
          <p:cNvSpPr>
            <a:spLocks noChangeArrowheads="1"/>
          </p:cNvSpPr>
          <p:nvPr/>
        </p:nvSpPr>
        <p:spPr bwMode="auto">
          <a:xfrm>
            <a:off x="2514600" y="3076575"/>
            <a:ext cx="319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58772" name="Rectangle 52"/>
          <p:cNvSpPr>
            <a:spLocks noChangeArrowheads="1"/>
          </p:cNvSpPr>
          <p:nvPr/>
        </p:nvSpPr>
        <p:spPr bwMode="auto">
          <a:xfrm>
            <a:off x="2514600" y="3686175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58773" name="Rectangle 53"/>
          <p:cNvSpPr>
            <a:spLocks noChangeArrowheads="1"/>
          </p:cNvSpPr>
          <p:nvPr/>
        </p:nvSpPr>
        <p:spPr bwMode="auto">
          <a:xfrm>
            <a:off x="1160463" y="6159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74" name="Rectangle 54"/>
          <p:cNvSpPr>
            <a:spLocks noChangeArrowheads="1"/>
          </p:cNvSpPr>
          <p:nvPr/>
        </p:nvSpPr>
        <p:spPr bwMode="auto">
          <a:xfrm>
            <a:off x="1752600" y="38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75" name="Rectangle 55"/>
          <p:cNvSpPr>
            <a:spLocks noChangeArrowheads="1"/>
          </p:cNvSpPr>
          <p:nvPr/>
        </p:nvSpPr>
        <p:spPr bwMode="auto">
          <a:xfrm>
            <a:off x="1066800" y="-90488"/>
            <a:ext cx="565150" cy="64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8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76" name="Line 56"/>
          <p:cNvSpPr>
            <a:spLocks noChangeShapeType="1"/>
          </p:cNvSpPr>
          <p:nvPr/>
        </p:nvSpPr>
        <p:spPr bwMode="auto">
          <a:xfrm flipH="1" flipV="1">
            <a:off x="1573213" y="528638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77" name="Line 57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78" name="Line 58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79" name="Line 59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0" name="Line 60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1" name="Line 61"/>
          <p:cNvSpPr>
            <a:spLocks noChangeShapeType="1"/>
          </p:cNvSpPr>
          <p:nvPr/>
        </p:nvSpPr>
        <p:spPr bwMode="auto">
          <a:xfrm>
            <a:off x="2106613" y="2205038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2" name="Line 62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3" name="Rectangle 63"/>
          <p:cNvSpPr>
            <a:spLocks noChangeArrowheads="1"/>
          </p:cNvSpPr>
          <p:nvPr/>
        </p:nvSpPr>
        <p:spPr bwMode="auto">
          <a:xfrm>
            <a:off x="2411413" y="414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4" name="Rectangle 64"/>
          <p:cNvSpPr>
            <a:spLocks noChangeArrowheads="1"/>
          </p:cNvSpPr>
          <p:nvPr/>
        </p:nvSpPr>
        <p:spPr bwMode="auto">
          <a:xfrm>
            <a:off x="3783013" y="414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5" name="Rectangle 65"/>
          <p:cNvSpPr>
            <a:spLocks noChangeArrowheads="1"/>
          </p:cNvSpPr>
          <p:nvPr/>
        </p:nvSpPr>
        <p:spPr bwMode="auto">
          <a:xfrm>
            <a:off x="1344613" y="13287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6" name="Rectangle 66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7" name="Rectangle 67"/>
          <p:cNvSpPr>
            <a:spLocks noChangeArrowheads="1"/>
          </p:cNvSpPr>
          <p:nvPr/>
        </p:nvSpPr>
        <p:spPr bwMode="auto">
          <a:xfrm>
            <a:off x="6450013" y="414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8" name="Rectangle 68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9" name="Rectangle 69"/>
          <p:cNvSpPr>
            <a:spLocks noChangeArrowheads="1"/>
          </p:cNvSpPr>
          <p:nvPr/>
        </p:nvSpPr>
        <p:spPr bwMode="auto">
          <a:xfrm>
            <a:off x="5154613" y="414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90" name="Rectangle 70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3207" name="Rectangle 87"/>
          <p:cNvSpPr>
            <a:spLocks noChangeArrowheads="1"/>
          </p:cNvSpPr>
          <p:nvPr/>
        </p:nvSpPr>
        <p:spPr bwMode="auto">
          <a:xfrm>
            <a:off x="5230813" y="1366838"/>
            <a:ext cx="433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08" name="Rectangle 88"/>
          <p:cNvSpPr>
            <a:spLocks noChangeArrowheads="1"/>
          </p:cNvSpPr>
          <p:nvPr/>
        </p:nvSpPr>
        <p:spPr bwMode="auto">
          <a:xfrm>
            <a:off x="52578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09" name="Rectangle 89"/>
          <p:cNvSpPr>
            <a:spLocks noChangeArrowheads="1"/>
          </p:cNvSpPr>
          <p:nvPr/>
        </p:nvSpPr>
        <p:spPr bwMode="auto">
          <a:xfrm>
            <a:off x="4038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0" name="Rectangle 90"/>
          <p:cNvSpPr>
            <a:spLocks noChangeArrowheads="1"/>
          </p:cNvSpPr>
          <p:nvPr/>
        </p:nvSpPr>
        <p:spPr bwMode="auto">
          <a:xfrm>
            <a:off x="2514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1" name="Rectangle 91"/>
          <p:cNvSpPr>
            <a:spLocks noChangeArrowheads="1"/>
          </p:cNvSpPr>
          <p:nvPr/>
        </p:nvSpPr>
        <p:spPr bwMode="auto">
          <a:xfrm>
            <a:off x="5257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2" name="Rectangle 92"/>
          <p:cNvSpPr>
            <a:spLocks noChangeArrowheads="1"/>
          </p:cNvSpPr>
          <p:nvPr/>
        </p:nvSpPr>
        <p:spPr bwMode="auto">
          <a:xfrm>
            <a:off x="65532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3" name="Rectangle 93"/>
          <p:cNvSpPr>
            <a:spLocks noChangeArrowheads="1"/>
          </p:cNvSpPr>
          <p:nvPr/>
        </p:nvSpPr>
        <p:spPr bwMode="auto">
          <a:xfrm>
            <a:off x="3962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4" name="Rectangle 94"/>
          <p:cNvSpPr>
            <a:spLocks noChangeArrowheads="1"/>
          </p:cNvSpPr>
          <p:nvPr/>
        </p:nvSpPr>
        <p:spPr bwMode="auto">
          <a:xfrm>
            <a:off x="3962400" y="4632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58816" name="Oval 96"/>
          <p:cNvSpPr>
            <a:spLocks noChangeArrowheads="1"/>
          </p:cNvSpPr>
          <p:nvPr/>
        </p:nvSpPr>
        <p:spPr bwMode="auto">
          <a:xfrm>
            <a:off x="2286000" y="2209800"/>
            <a:ext cx="25146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817" name="Oval 97"/>
          <p:cNvSpPr>
            <a:spLocks noChangeArrowheads="1"/>
          </p:cNvSpPr>
          <p:nvPr/>
        </p:nvSpPr>
        <p:spPr bwMode="auto">
          <a:xfrm>
            <a:off x="4876800" y="3352800"/>
            <a:ext cx="25146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818" name="Oval 98"/>
          <p:cNvSpPr>
            <a:spLocks noChangeArrowheads="1"/>
          </p:cNvSpPr>
          <p:nvPr/>
        </p:nvSpPr>
        <p:spPr bwMode="auto">
          <a:xfrm rot="-5400000">
            <a:off x="3009900" y="3924300"/>
            <a:ext cx="22860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819" name="Oval 99"/>
          <p:cNvSpPr>
            <a:spLocks noChangeArrowheads="1"/>
          </p:cNvSpPr>
          <p:nvPr/>
        </p:nvSpPr>
        <p:spPr bwMode="auto">
          <a:xfrm rot="-5400000">
            <a:off x="4267200" y="1676400"/>
            <a:ext cx="23622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58826" name="Object 106"/>
          <p:cNvGraphicFramePr>
            <a:graphicFrameLocks noChangeAspect="1"/>
          </p:cNvGraphicFramePr>
          <p:nvPr/>
        </p:nvGraphicFramePr>
        <p:xfrm>
          <a:off x="2124075" y="6200601"/>
          <a:ext cx="50212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1" name="公式" r:id="rId4" imgW="3137760" imgH="381240" progId="Equation.3">
                  <p:embed/>
                </p:oleObj>
              </mc:Choice>
              <mc:Fallback>
                <p:oleObj name="公式" r:id="rId4" imgW="3137760" imgH="38124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6200601"/>
                        <a:ext cx="50212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/>
          <p:nvPr/>
        </p:nvCxnSpPr>
        <p:spPr bwMode="auto">
          <a:xfrm flipH="1" flipV="1">
            <a:off x="3173963" y="2924944"/>
            <a:ext cx="101895" cy="331237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 flipH="1" flipV="1">
            <a:off x="4182075" y="5301208"/>
            <a:ext cx="245911" cy="8640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H="1" flipV="1">
            <a:off x="5580112" y="2924944"/>
            <a:ext cx="72011" cy="33123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/>
          <p:nvPr/>
        </p:nvCxnSpPr>
        <p:spPr bwMode="auto">
          <a:xfrm flipV="1">
            <a:off x="6660234" y="4149080"/>
            <a:ext cx="42121" cy="20882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16" grpId="0" animBg="1"/>
      <p:bldP spid="158817" grpId="0" animBg="1"/>
      <p:bldP spid="158818" grpId="0" animBg="1"/>
      <p:bldP spid="158819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1028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9685" name="Rectangle 1029"/>
          <p:cNvSpPr>
            <a:spLocks noChangeArrowheads="1"/>
          </p:cNvSpPr>
          <p:nvPr/>
        </p:nvSpPr>
        <p:spPr bwMode="auto">
          <a:xfrm>
            <a:off x="2514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6" name="Rectangle 1030"/>
          <p:cNvSpPr>
            <a:spLocks noChangeArrowheads="1"/>
          </p:cNvSpPr>
          <p:nvPr/>
        </p:nvSpPr>
        <p:spPr bwMode="auto">
          <a:xfrm>
            <a:off x="2514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7" name="Rectangle 1031"/>
          <p:cNvSpPr>
            <a:spLocks noChangeArrowheads="1"/>
          </p:cNvSpPr>
          <p:nvPr/>
        </p:nvSpPr>
        <p:spPr bwMode="auto">
          <a:xfrm>
            <a:off x="1258888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8" name="Rectangle 1032"/>
          <p:cNvSpPr>
            <a:spLocks noChangeArrowheads="1"/>
          </p:cNvSpPr>
          <p:nvPr/>
        </p:nvSpPr>
        <p:spPr bwMode="auto">
          <a:xfrm>
            <a:off x="1763713" y="1889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9" name="Line 1033"/>
          <p:cNvSpPr>
            <a:spLocks noChangeShapeType="1"/>
          </p:cNvSpPr>
          <p:nvPr/>
        </p:nvSpPr>
        <p:spPr bwMode="auto">
          <a:xfrm flipH="1" flipV="1">
            <a:off x="1600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0" name="Line 1034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1" name="Line 1035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2" name="Line 1036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3" name="Line 1037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4" name="Line 1038"/>
          <p:cNvSpPr>
            <a:spLocks noChangeShapeType="1"/>
          </p:cNvSpPr>
          <p:nvPr/>
        </p:nvSpPr>
        <p:spPr bwMode="auto">
          <a:xfrm>
            <a:off x="2133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5" name="Line 1039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6" name="Rectangle 1040"/>
          <p:cNvSpPr>
            <a:spLocks noChangeArrowheads="1"/>
          </p:cNvSpPr>
          <p:nvPr/>
        </p:nvSpPr>
        <p:spPr bwMode="auto">
          <a:xfrm>
            <a:off x="2438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97" name="Rectangle 1041"/>
          <p:cNvSpPr>
            <a:spLocks noChangeArrowheads="1"/>
          </p:cNvSpPr>
          <p:nvPr/>
        </p:nvSpPr>
        <p:spPr bwMode="auto">
          <a:xfrm>
            <a:off x="3810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98" name="Rectangle 1042"/>
          <p:cNvSpPr>
            <a:spLocks noChangeArrowheads="1"/>
          </p:cNvSpPr>
          <p:nvPr/>
        </p:nvSpPr>
        <p:spPr bwMode="auto">
          <a:xfrm>
            <a:off x="1371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99" name="Rectangle 1043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0" name="Rectangle 1044"/>
          <p:cNvSpPr>
            <a:spLocks noChangeArrowheads="1"/>
          </p:cNvSpPr>
          <p:nvPr/>
        </p:nvSpPr>
        <p:spPr bwMode="auto">
          <a:xfrm>
            <a:off x="6477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1" name="Rectangle 1045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2" name="Rectangle 1046"/>
          <p:cNvSpPr>
            <a:spLocks noChangeArrowheads="1"/>
          </p:cNvSpPr>
          <p:nvPr/>
        </p:nvSpPr>
        <p:spPr bwMode="auto">
          <a:xfrm>
            <a:off x="5181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3" name="Rectangle 1047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4230" name="Rectangle 1048"/>
          <p:cNvSpPr>
            <a:spLocks noChangeArrowheads="1"/>
          </p:cNvSpPr>
          <p:nvPr/>
        </p:nvSpPr>
        <p:spPr bwMode="auto">
          <a:xfrm>
            <a:off x="2514600" y="1295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1" name="Rectangle 1049"/>
          <p:cNvSpPr>
            <a:spLocks noChangeArrowheads="1"/>
          </p:cNvSpPr>
          <p:nvPr/>
        </p:nvSpPr>
        <p:spPr bwMode="auto">
          <a:xfrm>
            <a:off x="52578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2" name="Rectangle 1050"/>
          <p:cNvSpPr>
            <a:spLocks noChangeArrowheads="1"/>
          </p:cNvSpPr>
          <p:nvPr/>
        </p:nvSpPr>
        <p:spPr bwMode="auto">
          <a:xfrm>
            <a:off x="4038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3" name="Rectangle 1051"/>
          <p:cNvSpPr>
            <a:spLocks noChangeArrowheads="1"/>
          </p:cNvSpPr>
          <p:nvPr/>
        </p:nvSpPr>
        <p:spPr bwMode="auto">
          <a:xfrm>
            <a:off x="2514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4" name="Rectangle 1052"/>
          <p:cNvSpPr>
            <a:spLocks noChangeArrowheads="1"/>
          </p:cNvSpPr>
          <p:nvPr/>
        </p:nvSpPr>
        <p:spPr bwMode="auto">
          <a:xfrm>
            <a:off x="5257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5" name="Rectangle 1053"/>
          <p:cNvSpPr>
            <a:spLocks noChangeArrowheads="1"/>
          </p:cNvSpPr>
          <p:nvPr/>
        </p:nvSpPr>
        <p:spPr bwMode="auto">
          <a:xfrm>
            <a:off x="2514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6" name="Rectangle 1054"/>
          <p:cNvSpPr>
            <a:spLocks noChangeArrowheads="1"/>
          </p:cNvSpPr>
          <p:nvPr/>
        </p:nvSpPr>
        <p:spPr bwMode="auto">
          <a:xfrm>
            <a:off x="3962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7" name="Rectangle 1055"/>
          <p:cNvSpPr>
            <a:spLocks noChangeArrowheads="1"/>
          </p:cNvSpPr>
          <p:nvPr/>
        </p:nvSpPr>
        <p:spPr bwMode="auto">
          <a:xfrm>
            <a:off x="25146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99712" name="Rectangle 1056"/>
          <p:cNvSpPr>
            <a:spLocks noChangeArrowheads="1"/>
          </p:cNvSpPr>
          <p:nvPr/>
        </p:nvSpPr>
        <p:spPr bwMode="auto">
          <a:xfrm>
            <a:off x="1116013" y="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9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14" name="Oval 1058"/>
          <p:cNvSpPr>
            <a:spLocks noChangeArrowheads="1"/>
          </p:cNvSpPr>
          <p:nvPr/>
        </p:nvSpPr>
        <p:spPr bwMode="auto">
          <a:xfrm>
            <a:off x="2209800" y="1066800"/>
            <a:ext cx="1219200" cy="4419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9715" name="Oval 1059"/>
          <p:cNvSpPr>
            <a:spLocks noChangeArrowheads="1"/>
          </p:cNvSpPr>
          <p:nvPr/>
        </p:nvSpPr>
        <p:spPr bwMode="auto">
          <a:xfrm>
            <a:off x="3657600" y="2286000"/>
            <a:ext cx="2438400" cy="1981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9721" name="Object 1065"/>
          <p:cNvGraphicFramePr>
            <a:graphicFrameLocks noChangeAspect="1"/>
          </p:cNvGraphicFramePr>
          <p:nvPr/>
        </p:nvGraphicFramePr>
        <p:xfrm>
          <a:off x="3090863" y="6200601"/>
          <a:ext cx="25431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3" name="公式" r:id="rId4" imgW="1575000" imgH="381240" progId="Equation.3">
                  <p:embed/>
                </p:oleObj>
              </mc:Choice>
              <mc:Fallback>
                <p:oleObj name="公式" r:id="rId4" imgW="1575000" imgH="38124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6200601"/>
                        <a:ext cx="25431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箭头连接符 34"/>
          <p:cNvCxnSpPr/>
          <p:nvPr/>
        </p:nvCxnSpPr>
        <p:spPr bwMode="auto">
          <a:xfrm flipH="1" flipV="1">
            <a:off x="2957939" y="5157192"/>
            <a:ext cx="1326031" cy="1080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 flipH="1" flipV="1">
            <a:off x="5076058" y="3933056"/>
            <a:ext cx="216023" cy="22989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14" grpId="0" animBg="1"/>
      <p:bldP spid="19971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83" name="Rectangle 39"/>
          <p:cNvSpPr>
            <a:spLocks noChangeArrowheads="1"/>
          </p:cNvSpPr>
          <p:nvPr/>
        </p:nvSpPr>
        <p:spPr bwMode="auto">
          <a:xfrm>
            <a:off x="2133600" y="1039813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9784" name="Rectangle 40"/>
          <p:cNvSpPr>
            <a:spLocks noChangeArrowheads="1"/>
          </p:cNvSpPr>
          <p:nvPr/>
        </p:nvSpPr>
        <p:spPr bwMode="auto">
          <a:xfrm>
            <a:off x="2514600" y="30114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5" name="Rectangle 41"/>
          <p:cNvSpPr>
            <a:spLocks noChangeArrowheads="1"/>
          </p:cNvSpPr>
          <p:nvPr/>
        </p:nvSpPr>
        <p:spPr bwMode="auto">
          <a:xfrm>
            <a:off x="2514600" y="36210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6" name="Rectangle 42"/>
          <p:cNvSpPr>
            <a:spLocks noChangeArrowheads="1"/>
          </p:cNvSpPr>
          <p:nvPr/>
        </p:nvSpPr>
        <p:spPr bwMode="auto">
          <a:xfrm>
            <a:off x="1258888" y="7381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7" name="Rectangle 43"/>
          <p:cNvSpPr>
            <a:spLocks noChangeArrowheads="1"/>
          </p:cNvSpPr>
          <p:nvPr/>
        </p:nvSpPr>
        <p:spPr bwMode="auto">
          <a:xfrm>
            <a:off x="1763713" y="161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8" name="Line 44"/>
          <p:cNvSpPr>
            <a:spLocks noChangeShapeType="1"/>
          </p:cNvSpPr>
          <p:nvPr/>
        </p:nvSpPr>
        <p:spPr bwMode="auto">
          <a:xfrm flipH="1" flipV="1">
            <a:off x="1600200" y="506413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89" name="Line 45"/>
          <p:cNvSpPr>
            <a:spLocks noChangeShapeType="1"/>
          </p:cNvSpPr>
          <p:nvPr/>
        </p:nvSpPr>
        <p:spPr bwMode="auto">
          <a:xfrm>
            <a:off x="4876800" y="103981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0" name="Line 46"/>
          <p:cNvSpPr>
            <a:spLocks noChangeShapeType="1"/>
          </p:cNvSpPr>
          <p:nvPr/>
        </p:nvSpPr>
        <p:spPr bwMode="auto">
          <a:xfrm>
            <a:off x="2133600" y="32496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1" name="Line 47"/>
          <p:cNvSpPr>
            <a:spLocks noChangeShapeType="1"/>
          </p:cNvSpPr>
          <p:nvPr/>
        </p:nvSpPr>
        <p:spPr bwMode="auto">
          <a:xfrm>
            <a:off x="3505200" y="103981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2" name="Line 48"/>
          <p:cNvSpPr>
            <a:spLocks noChangeShapeType="1"/>
          </p:cNvSpPr>
          <p:nvPr/>
        </p:nvSpPr>
        <p:spPr bwMode="auto">
          <a:xfrm>
            <a:off x="6172200" y="103981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3" name="Line 49"/>
          <p:cNvSpPr>
            <a:spLocks noChangeShapeType="1"/>
          </p:cNvSpPr>
          <p:nvPr/>
        </p:nvSpPr>
        <p:spPr bwMode="auto">
          <a:xfrm>
            <a:off x="2133600" y="21828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4" name="Line 50"/>
          <p:cNvSpPr>
            <a:spLocks noChangeShapeType="1"/>
          </p:cNvSpPr>
          <p:nvPr/>
        </p:nvSpPr>
        <p:spPr bwMode="auto">
          <a:xfrm>
            <a:off x="2133600" y="43164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5" name="Rectangle 51"/>
          <p:cNvSpPr>
            <a:spLocks noChangeArrowheads="1"/>
          </p:cNvSpPr>
          <p:nvPr/>
        </p:nvSpPr>
        <p:spPr bwMode="auto">
          <a:xfrm>
            <a:off x="2438400" y="392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6" name="Rectangle 52"/>
          <p:cNvSpPr>
            <a:spLocks noChangeArrowheads="1"/>
          </p:cNvSpPr>
          <p:nvPr/>
        </p:nvSpPr>
        <p:spPr bwMode="auto">
          <a:xfrm>
            <a:off x="3810000" y="392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7" name="Rectangle 53"/>
          <p:cNvSpPr>
            <a:spLocks noChangeArrowheads="1"/>
          </p:cNvSpPr>
          <p:nvPr/>
        </p:nvSpPr>
        <p:spPr bwMode="auto">
          <a:xfrm>
            <a:off x="1371600" y="13065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8" name="Rectangle 54"/>
          <p:cNvSpPr>
            <a:spLocks noChangeArrowheads="1"/>
          </p:cNvSpPr>
          <p:nvPr/>
        </p:nvSpPr>
        <p:spPr bwMode="auto">
          <a:xfrm>
            <a:off x="1371600" y="23733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9" name="Rectangle 55"/>
          <p:cNvSpPr>
            <a:spLocks noChangeArrowheads="1"/>
          </p:cNvSpPr>
          <p:nvPr/>
        </p:nvSpPr>
        <p:spPr bwMode="auto">
          <a:xfrm>
            <a:off x="6477000" y="392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00" name="Rectangle 56"/>
          <p:cNvSpPr>
            <a:spLocks noChangeArrowheads="1"/>
          </p:cNvSpPr>
          <p:nvPr/>
        </p:nvSpPr>
        <p:spPr bwMode="auto">
          <a:xfrm>
            <a:off x="1371600" y="4583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01" name="Rectangle 57"/>
          <p:cNvSpPr>
            <a:spLocks noChangeArrowheads="1"/>
          </p:cNvSpPr>
          <p:nvPr/>
        </p:nvSpPr>
        <p:spPr bwMode="auto">
          <a:xfrm>
            <a:off x="5181600" y="392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02" name="Rectangle 58"/>
          <p:cNvSpPr>
            <a:spLocks noChangeArrowheads="1"/>
          </p:cNvSpPr>
          <p:nvPr/>
        </p:nvSpPr>
        <p:spPr bwMode="auto">
          <a:xfrm>
            <a:off x="1371600" y="3440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5254" name="Rectangle 59"/>
          <p:cNvSpPr>
            <a:spLocks noChangeArrowheads="1"/>
          </p:cNvSpPr>
          <p:nvPr/>
        </p:nvSpPr>
        <p:spPr bwMode="auto">
          <a:xfrm>
            <a:off x="2514600" y="1268413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5" name="Rectangle 60"/>
          <p:cNvSpPr>
            <a:spLocks noChangeArrowheads="1"/>
          </p:cNvSpPr>
          <p:nvPr/>
        </p:nvSpPr>
        <p:spPr bwMode="auto">
          <a:xfrm>
            <a:off x="5257800" y="23955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6" name="Rectangle 61"/>
          <p:cNvSpPr>
            <a:spLocks noChangeArrowheads="1"/>
          </p:cNvSpPr>
          <p:nvPr/>
        </p:nvSpPr>
        <p:spPr bwMode="auto">
          <a:xfrm>
            <a:off x="4038600" y="23955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7" name="Rectangle 62"/>
          <p:cNvSpPr>
            <a:spLocks noChangeArrowheads="1"/>
          </p:cNvSpPr>
          <p:nvPr/>
        </p:nvSpPr>
        <p:spPr bwMode="auto">
          <a:xfrm>
            <a:off x="6629400" y="13287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8" name="Rectangle 63"/>
          <p:cNvSpPr>
            <a:spLocks noChangeArrowheads="1"/>
          </p:cNvSpPr>
          <p:nvPr/>
        </p:nvSpPr>
        <p:spPr bwMode="auto">
          <a:xfrm>
            <a:off x="5257800" y="34623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9" name="Rectangle 64"/>
          <p:cNvSpPr>
            <a:spLocks noChangeArrowheads="1"/>
          </p:cNvSpPr>
          <p:nvPr/>
        </p:nvSpPr>
        <p:spPr bwMode="auto">
          <a:xfrm>
            <a:off x="6629400" y="46053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60" name="Rectangle 65"/>
          <p:cNvSpPr>
            <a:spLocks noChangeArrowheads="1"/>
          </p:cNvSpPr>
          <p:nvPr/>
        </p:nvSpPr>
        <p:spPr bwMode="auto">
          <a:xfrm>
            <a:off x="3962400" y="34623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61" name="Rectangle 66"/>
          <p:cNvSpPr>
            <a:spLocks noChangeArrowheads="1"/>
          </p:cNvSpPr>
          <p:nvPr/>
        </p:nvSpPr>
        <p:spPr bwMode="auto">
          <a:xfrm>
            <a:off x="2514600" y="45291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59811" name="Rectangle 67"/>
          <p:cNvSpPr>
            <a:spLocks noChangeArrowheads="1"/>
          </p:cNvSpPr>
          <p:nvPr/>
        </p:nvSpPr>
        <p:spPr bwMode="auto">
          <a:xfrm>
            <a:off x="900113" y="-26988"/>
            <a:ext cx="717550" cy="64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15" name="Oval 71"/>
          <p:cNvSpPr>
            <a:spLocks noChangeArrowheads="1"/>
          </p:cNvSpPr>
          <p:nvPr/>
        </p:nvSpPr>
        <p:spPr bwMode="auto">
          <a:xfrm>
            <a:off x="3581400" y="2182813"/>
            <a:ext cx="2590800" cy="2133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59820" name="Group 76"/>
          <p:cNvGrpSpPr>
            <a:grpSpLocks/>
          </p:cNvGrpSpPr>
          <p:nvPr/>
        </p:nvGrpSpPr>
        <p:grpSpPr bwMode="auto">
          <a:xfrm>
            <a:off x="1828800" y="811213"/>
            <a:ext cx="6029325" cy="4953000"/>
            <a:chOff x="1152" y="528"/>
            <a:chExt cx="3798" cy="3120"/>
          </a:xfrm>
        </p:grpSpPr>
        <p:sp>
          <p:nvSpPr>
            <p:cNvPr id="159816" name="Arc 72"/>
            <p:cNvSpPr>
              <a:spLocks/>
            </p:cNvSpPr>
            <p:nvPr/>
          </p:nvSpPr>
          <p:spPr bwMode="auto">
            <a:xfrm>
              <a:off x="1152" y="2784"/>
              <a:ext cx="960" cy="863"/>
            </a:xfrm>
            <a:custGeom>
              <a:avLst/>
              <a:gdLst>
                <a:gd name="G0" fmla="+- 20378 0 0"/>
                <a:gd name="G1" fmla="+- 21600 0 0"/>
                <a:gd name="G2" fmla="+- 21600 0 0"/>
                <a:gd name="T0" fmla="*/ 0 w 41978"/>
                <a:gd name="T1" fmla="*/ 14438 h 43018"/>
                <a:gd name="T2" fmla="*/ 23178 w 41978"/>
                <a:gd name="T3" fmla="*/ 43018 h 43018"/>
                <a:gd name="T4" fmla="*/ 20378 w 41978"/>
                <a:gd name="T5" fmla="*/ 21600 h 43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978" h="43018" fill="none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</a:path>
                <a:path w="41978" h="43018" stroke="0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  <a:lnTo>
                    <a:pt x="20378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817" name="Arc 73"/>
            <p:cNvSpPr>
              <a:spLocks/>
            </p:cNvSpPr>
            <p:nvPr/>
          </p:nvSpPr>
          <p:spPr bwMode="auto">
            <a:xfrm flipH="1">
              <a:off x="3984" y="528"/>
              <a:ext cx="966" cy="867"/>
            </a:xfrm>
            <a:custGeom>
              <a:avLst/>
              <a:gdLst>
                <a:gd name="G0" fmla="+- 20626 0 0"/>
                <a:gd name="G1" fmla="+- 21600 0 0"/>
                <a:gd name="G2" fmla="+- 21600 0 0"/>
                <a:gd name="T0" fmla="*/ 14913 w 42226"/>
                <a:gd name="T1" fmla="*/ 769 h 43200"/>
                <a:gd name="T2" fmla="*/ 0 w 42226"/>
                <a:gd name="T3" fmla="*/ 28013 h 43200"/>
                <a:gd name="T4" fmla="*/ 20626 w 4222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26" h="43200" fill="none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</a:path>
                <a:path w="42226" h="43200" stroke="0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  <a:lnTo>
                    <a:pt x="20626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818" name="Arc 74"/>
            <p:cNvSpPr>
              <a:spLocks/>
            </p:cNvSpPr>
            <p:nvPr/>
          </p:nvSpPr>
          <p:spPr bwMode="auto">
            <a:xfrm>
              <a:off x="3909" y="2689"/>
              <a:ext cx="1035" cy="95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3604 w 42833"/>
                <a:gd name="T1" fmla="*/ 43107 h 43200"/>
                <a:gd name="T2" fmla="*/ 42833 w 42833"/>
                <a:gd name="T3" fmla="*/ 17634 h 43200"/>
                <a:gd name="T4" fmla="*/ 21600 w 4283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33" h="43200" fill="none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</a:path>
                <a:path w="42833" h="43200" stroke="0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819" name="Arc 75"/>
            <p:cNvSpPr>
              <a:spLocks/>
            </p:cNvSpPr>
            <p:nvPr/>
          </p:nvSpPr>
          <p:spPr bwMode="auto">
            <a:xfrm>
              <a:off x="1152" y="528"/>
              <a:ext cx="1009" cy="916"/>
            </a:xfrm>
            <a:custGeom>
              <a:avLst/>
              <a:gdLst>
                <a:gd name="G0" fmla="+- 17393 0 0"/>
                <a:gd name="G1" fmla="+- 21600 0 0"/>
                <a:gd name="G2" fmla="+- 21600 0 0"/>
                <a:gd name="T0" fmla="*/ 15066 w 38993"/>
                <a:gd name="T1" fmla="*/ 126 h 43200"/>
                <a:gd name="T2" fmla="*/ 0 w 38993"/>
                <a:gd name="T3" fmla="*/ 34409 h 43200"/>
                <a:gd name="T4" fmla="*/ 17393 w 3899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993" h="43200" fill="none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</a:path>
                <a:path w="38993" h="43200" stroke="0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  <a:lnTo>
                    <a:pt x="1739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59823" name="Object 79"/>
          <p:cNvGraphicFramePr>
            <a:graphicFrameLocks noChangeAspect="1"/>
          </p:cNvGraphicFramePr>
          <p:nvPr/>
        </p:nvGraphicFramePr>
        <p:xfrm>
          <a:off x="3179763" y="6200601"/>
          <a:ext cx="26066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01" name="公式" r:id="rId4" imgW="1613160" imgH="381240" progId="Equation.3">
                  <p:embed/>
                </p:oleObj>
              </mc:Choice>
              <mc:Fallback>
                <p:oleObj name="公式" r:id="rId4" imgW="1613160" imgH="38124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6200601"/>
                        <a:ext cx="26066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箭头连接符 38"/>
          <p:cNvCxnSpPr/>
          <p:nvPr/>
        </p:nvCxnSpPr>
        <p:spPr bwMode="auto">
          <a:xfrm flipH="1" flipV="1">
            <a:off x="2915816" y="5157192"/>
            <a:ext cx="1512169" cy="10748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H="1" flipV="1">
            <a:off x="5148066" y="3861048"/>
            <a:ext cx="216023" cy="23709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1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11" name="Rectangle 43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12" name="Rectangle 44"/>
          <p:cNvSpPr>
            <a:spLocks noChangeArrowheads="1"/>
          </p:cNvSpPr>
          <p:nvPr/>
        </p:nvSpPr>
        <p:spPr bwMode="auto">
          <a:xfrm>
            <a:off x="2514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3" name="Rectangle 45"/>
          <p:cNvSpPr>
            <a:spLocks noChangeArrowheads="1"/>
          </p:cNvSpPr>
          <p:nvPr/>
        </p:nvSpPr>
        <p:spPr bwMode="auto">
          <a:xfrm>
            <a:off x="2514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4" name="Rectangle 46"/>
          <p:cNvSpPr>
            <a:spLocks noChangeArrowheads="1"/>
          </p:cNvSpPr>
          <p:nvPr/>
        </p:nvSpPr>
        <p:spPr bwMode="auto">
          <a:xfrm>
            <a:off x="1258888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5" name="Rectangle 47"/>
          <p:cNvSpPr>
            <a:spLocks noChangeArrowheads="1"/>
          </p:cNvSpPr>
          <p:nvPr/>
        </p:nvSpPr>
        <p:spPr bwMode="auto">
          <a:xfrm>
            <a:off x="1763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6" name="Line 48"/>
          <p:cNvSpPr>
            <a:spLocks noChangeShapeType="1"/>
          </p:cNvSpPr>
          <p:nvPr/>
        </p:nvSpPr>
        <p:spPr bwMode="auto">
          <a:xfrm flipH="1" flipV="1">
            <a:off x="1600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17" name="Line 49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18" name="Line 50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19" name="Line 51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0" name="Line 52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1" name="Line 53"/>
          <p:cNvSpPr>
            <a:spLocks noChangeShapeType="1"/>
          </p:cNvSpPr>
          <p:nvPr/>
        </p:nvSpPr>
        <p:spPr bwMode="auto">
          <a:xfrm>
            <a:off x="2133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2" name="Line 54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3" name="Rectangle 55"/>
          <p:cNvSpPr>
            <a:spLocks noChangeArrowheads="1"/>
          </p:cNvSpPr>
          <p:nvPr/>
        </p:nvSpPr>
        <p:spPr bwMode="auto">
          <a:xfrm>
            <a:off x="2438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4" name="Rectangle 56"/>
          <p:cNvSpPr>
            <a:spLocks noChangeArrowheads="1"/>
          </p:cNvSpPr>
          <p:nvPr/>
        </p:nvSpPr>
        <p:spPr bwMode="auto">
          <a:xfrm>
            <a:off x="3810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5" name="Rectangle 57"/>
          <p:cNvSpPr>
            <a:spLocks noChangeArrowheads="1"/>
          </p:cNvSpPr>
          <p:nvPr/>
        </p:nvSpPr>
        <p:spPr bwMode="auto">
          <a:xfrm>
            <a:off x="1371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6" name="Rectangle 58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7" name="Rectangle 59"/>
          <p:cNvSpPr>
            <a:spLocks noChangeArrowheads="1"/>
          </p:cNvSpPr>
          <p:nvPr/>
        </p:nvSpPr>
        <p:spPr bwMode="auto">
          <a:xfrm>
            <a:off x="6477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8" name="Rectangle 60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9" name="Rectangle 61"/>
          <p:cNvSpPr>
            <a:spLocks noChangeArrowheads="1"/>
          </p:cNvSpPr>
          <p:nvPr/>
        </p:nvSpPr>
        <p:spPr bwMode="auto">
          <a:xfrm>
            <a:off x="5181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30" name="Rectangle 62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6278" name="Rectangle 63"/>
          <p:cNvSpPr>
            <a:spLocks noChangeArrowheads="1"/>
          </p:cNvSpPr>
          <p:nvPr/>
        </p:nvSpPr>
        <p:spPr bwMode="auto">
          <a:xfrm>
            <a:off x="3886200" y="4572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79" name="Rectangle 64"/>
          <p:cNvSpPr>
            <a:spLocks noChangeArrowheads="1"/>
          </p:cNvSpPr>
          <p:nvPr/>
        </p:nvSpPr>
        <p:spPr bwMode="auto">
          <a:xfrm>
            <a:off x="52578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0" name="Rectangle 65"/>
          <p:cNvSpPr>
            <a:spLocks noChangeArrowheads="1"/>
          </p:cNvSpPr>
          <p:nvPr/>
        </p:nvSpPr>
        <p:spPr bwMode="auto">
          <a:xfrm>
            <a:off x="52578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1" name="Rectangle 66"/>
          <p:cNvSpPr>
            <a:spLocks noChangeArrowheads="1"/>
          </p:cNvSpPr>
          <p:nvPr/>
        </p:nvSpPr>
        <p:spPr bwMode="auto">
          <a:xfrm>
            <a:off x="66294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2" name="Rectangle 67"/>
          <p:cNvSpPr>
            <a:spLocks noChangeArrowheads="1"/>
          </p:cNvSpPr>
          <p:nvPr/>
        </p:nvSpPr>
        <p:spPr bwMode="auto">
          <a:xfrm>
            <a:off x="5257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3" name="Rectangle 68"/>
          <p:cNvSpPr>
            <a:spLocks noChangeArrowheads="1"/>
          </p:cNvSpPr>
          <p:nvPr/>
        </p:nvSpPr>
        <p:spPr bwMode="auto">
          <a:xfrm>
            <a:off x="6629400" y="4632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4" name="Rectangle 69"/>
          <p:cNvSpPr>
            <a:spLocks noChangeArrowheads="1"/>
          </p:cNvSpPr>
          <p:nvPr/>
        </p:nvSpPr>
        <p:spPr bwMode="auto">
          <a:xfrm>
            <a:off x="3962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5" name="Rectangle 70"/>
          <p:cNvSpPr>
            <a:spLocks noChangeArrowheads="1"/>
          </p:cNvSpPr>
          <p:nvPr/>
        </p:nvSpPr>
        <p:spPr bwMode="auto">
          <a:xfrm>
            <a:off x="25146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60839" name="Rectangle 71"/>
          <p:cNvSpPr>
            <a:spLocks noChangeArrowheads="1"/>
          </p:cNvSpPr>
          <p:nvPr/>
        </p:nvSpPr>
        <p:spPr bwMode="auto">
          <a:xfrm>
            <a:off x="971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6287" name="Rectangle 72"/>
          <p:cNvSpPr>
            <a:spLocks noChangeArrowheads="1"/>
          </p:cNvSpPr>
          <p:nvPr/>
        </p:nvSpPr>
        <p:spPr bwMode="auto">
          <a:xfrm>
            <a:off x="6629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8" name="Rectangle 73"/>
          <p:cNvSpPr>
            <a:spLocks noChangeArrowheads="1"/>
          </p:cNvSpPr>
          <p:nvPr/>
        </p:nvSpPr>
        <p:spPr bwMode="auto">
          <a:xfrm>
            <a:off x="66294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60842" name="Oval 74"/>
          <p:cNvSpPr>
            <a:spLocks noChangeArrowheads="1"/>
          </p:cNvSpPr>
          <p:nvPr/>
        </p:nvSpPr>
        <p:spPr bwMode="auto">
          <a:xfrm>
            <a:off x="2286000" y="4343400"/>
            <a:ext cx="5105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46" name="Oval 78"/>
          <p:cNvSpPr>
            <a:spLocks noChangeArrowheads="1"/>
          </p:cNvSpPr>
          <p:nvPr/>
        </p:nvSpPr>
        <p:spPr bwMode="auto">
          <a:xfrm>
            <a:off x="6172200" y="1219200"/>
            <a:ext cx="1447800" cy="4267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47" name="Oval 79"/>
          <p:cNvSpPr>
            <a:spLocks noChangeArrowheads="1"/>
          </p:cNvSpPr>
          <p:nvPr/>
        </p:nvSpPr>
        <p:spPr bwMode="auto">
          <a:xfrm>
            <a:off x="3581400" y="3200400"/>
            <a:ext cx="2667000" cy="2362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48" name="Oval 80"/>
          <p:cNvSpPr>
            <a:spLocks noChangeArrowheads="1"/>
          </p:cNvSpPr>
          <p:nvPr/>
        </p:nvSpPr>
        <p:spPr bwMode="auto">
          <a:xfrm>
            <a:off x="4800600" y="2057400"/>
            <a:ext cx="2667000" cy="2362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60853" name="Object 85"/>
          <p:cNvGraphicFramePr>
            <a:graphicFrameLocks noChangeAspect="1"/>
          </p:cNvGraphicFramePr>
          <p:nvPr/>
        </p:nvGraphicFramePr>
        <p:xfrm>
          <a:off x="2362200" y="6230763"/>
          <a:ext cx="43116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25" name="Equation" r:id="rId4" imgW="2693160" imgH="355680" progId="Equation.3">
                  <p:embed/>
                </p:oleObj>
              </mc:Choice>
              <mc:Fallback>
                <p:oleObj name="Equation" r:id="rId4" imgW="2693160" imgH="35568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230763"/>
                        <a:ext cx="43116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箭头连接符 38"/>
          <p:cNvCxnSpPr/>
          <p:nvPr/>
        </p:nvCxnSpPr>
        <p:spPr bwMode="auto">
          <a:xfrm flipH="1" flipV="1">
            <a:off x="3317979" y="5157192"/>
            <a:ext cx="173903" cy="1080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V="1">
            <a:off x="4427985" y="3933056"/>
            <a:ext cx="1" cy="23709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/>
          <p:nvPr/>
        </p:nvCxnSpPr>
        <p:spPr bwMode="auto">
          <a:xfrm flipV="1">
            <a:off x="5436097" y="2924944"/>
            <a:ext cx="360041" cy="33070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/>
          <p:cNvCxnSpPr/>
          <p:nvPr/>
        </p:nvCxnSpPr>
        <p:spPr bwMode="auto">
          <a:xfrm flipV="1">
            <a:off x="6300193" y="1844824"/>
            <a:ext cx="360041" cy="43152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42" grpId="0" animBg="1"/>
      <p:bldP spid="160846" grpId="0" animBg="1"/>
      <p:bldP spid="160847" grpId="0" animBg="1"/>
      <p:bldP spid="16084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36" name="Rectangle 44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1837" name="Rectangle 45"/>
          <p:cNvSpPr>
            <a:spLocks noChangeArrowheads="1"/>
          </p:cNvSpPr>
          <p:nvPr/>
        </p:nvSpPr>
        <p:spPr bwMode="auto">
          <a:xfrm>
            <a:off x="2514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38" name="Rectangle 46"/>
          <p:cNvSpPr>
            <a:spLocks noChangeArrowheads="1"/>
          </p:cNvSpPr>
          <p:nvPr/>
        </p:nvSpPr>
        <p:spPr bwMode="auto">
          <a:xfrm>
            <a:off x="2514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39" name="Rectangle 47"/>
          <p:cNvSpPr>
            <a:spLocks noChangeArrowheads="1"/>
          </p:cNvSpPr>
          <p:nvPr/>
        </p:nvSpPr>
        <p:spPr bwMode="auto">
          <a:xfrm>
            <a:off x="1331913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40" name="Rectangle 48"/>
          <p:cNvSpPr>
            <a:spLocks noChangeArrowheads="1"/>
          </p:cNvSpPr>
          <p:nvPr/>
        </p:nvSpPr>
        <p:spPr bwMode="auto">
          <a:xfrm>
            <a:off x="1763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41" name="Line 49"/>
          <p:cNvSpPr>
            <a:spLocks noChangeShapeType="1"/>
          </p:cNvSpPr>
          <p:nvPr/>
        </p:nvSpPr>
        <p:spPr bwMode="auto">
          <a:xfrm flipH="1" flipV="1">
            <a:off x="1600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2" name="Line 50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3" name="Line 51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4" name="Line 52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5" name="Line 53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6" name="Line 54"/>
          <p:cNvSpPr>
            <a:spLocks noChangeShapeType="1"/>
          </p:cNvSpPr>
          <p:nvPr/>
        </p:nvSpPr>
        <p:spPr bwMode="auto">
          <a:xfrm>
            <a:off x="2133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7" name="Line 55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8" name="Rectangle 56"/>
          <p:cNvSpPr>
            <a:spLocks noChangeArrowheads="1"/>
          </p:cNvSpPr>
          <p:nvPr/>
        </p:nvSpPr>
        <p:spPr bwMode="auto">
          <a:xfrm>
            <a:off x="2438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49" name="Rectangle 57"/>
          <p:cNvSpPr>
            <a:spLocks noChangeArrowheads="1"/>
          </p:cNvSpPr>
          <p:nvPr/>
        </p:nvSpPr>
        <p:spPr bwMode="auto">
          <a:xfrm>
            <a:off x="3810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0" name="Rectangle 58"/>
          <p:cNvSpPr>
            <a:spLocks noChangeArrowheads="1"/>
          </p:cNvSpPr>
          <p:nvPr/>
        </p:nvSpPr>
        <p:spPr bwMode="auto">
          <a:xfrm>
            <a:off x="1371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1" name="Rectangle 59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2" name="Rectangle 60"/>
          <p:cNvSpPr>
            <a:spLocks noChangeArrowheads="1"/>
          </p:cNvSpPr>
          <p:nvPr/>
        </p:nvSpPr>
        <p:spPr bwMode="auto">
          <a:xfrm>
            <a:off x="6477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3" name="Rectangle 61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4" name="Rectangle 62"/>
          <p:cNvSpPr>
            <a:spLocks noChangeArrowheads="1"/>
          </p:cNvSpPr>
          <p:nvPr/>
        </p:nvSpPr>
        <p:spPr bwMode="auto">
          <a:xfrm>
            <a:off x="5181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5" name="Rectangle 63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7302" name="Rectangle 64"/>
          <p:cNvSpPr>
            <a:spLocks noChangeArrowheads="1"/>
          </p:cNvSpPr>
          <p:nvPr/>
        </p:nvSpPr>
        <p:spPr bwMode="auto">
          <a:xfrm>
            <a:off x="3886200" y="4572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3" name="Rectangle 65"/>
          <p:cNvSpPr>
            <a:spLocks noChangeArrowheads="1"/>
          </p:cNvSpPr>
          <p:nvPr/>
        </p:nvSpPr>
        <p:spPr bwMode="auto">
          <a:xfrm>
            <a:off x="52578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4" name="Rectangle 66"/>
          <p:cNvSpPr>
            <a:spLocks noChangeArrowheads="1"/>
          </p:cNvSpPr>
          <p:nvPr/>
        </p:nvSpPr>
        <p:spPr bwMode="auto">
          <a:xfrm>
            <a:off x="52578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5" name="Rectangle 67"/>
          <p:cNvSpPr>
            <a:spLocks noChangeArrowheads="1"/>
          </p:cNvSpPr>
          <p:nvPr/>
        </p:nvSpPr>
        <p:spPr bwMode="auto">
          <a:xfrm>
            <a:off x="38862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6" name="Rectangle 70"/>
          <p:cNvSpPr>
            <a:spLocks noChangeArrowheads="1"/>
          </p:cNvSpPr>
          <p:nvPr/>
        </p:nvSpPr>
        <p:spPr bwMode="auto">
          <a:xfrm>
            <a:off x="2514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7" name="Rectangle 71"/>
          <p:cNvSpPr>
            <a:spLocks noChangeArrowheads="1"/>
          </p:cNvSpPr>
          <p:nvPr/>
        </p:nvSpPr>
        <p:spPr bwMode="auto">
          <a:xfrm>
            <a:off x="2514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61864" name="Rectangle 72"/>
          <p:cNvSpPr>
            <a:spLocks noChangeArrowheads="1"/>
          </p:cNvSpPr>
          <p:nvPr/>
        </p:nvSpPr>
        <p:spPr bwMode="auto">
          <a:xfrm>
            <a:off x="971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7309" name="Rectangle 73"/>
          <p:cNvSpPr>
            <a:spLocks noChangeArrowheads="1"/>
          </p:cNvSpPr>
          <p:nvPr/>
        </p:nvSpPr>
        <p:spPr bwMode="auto">
          <a:xfrm>
            <a:off x="6629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10" name="Rectangle 74"/>
          <p:cNvSpPr>
            <a:spLocks noChangeArrowheads="1"/>
          </p:cNvSpPr>
          <p:nvPr/>
        </p:nvSpPr>
        <p:spPr bwMode="auto">
          <a:xfrm>
            <a:off x="66294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grpSp>
        <p:nvGrpSpPr>
          <p:cNvPr id="161872" name="Group 80"/>
          <p:cNvGrpSpPr>
            <a:grpSpLocks/>
          </p:cNvGrpSpPr>
          <p:nvPr/>
        </p:nvGrpSpPr>
        <p:grpSpPr bwMode="auto">
          <a:xfrm>
            <a:off x="1906588" y="2362200"/>
            <a:ext cx="5892800" cy="1905000"/>
            <a:chOff x="1201" y="1488"/>
            <a:chExt cx="3712" cy="1200"/>
          </a:xfrm>
        </p:grpSpPr>
        <p:sp>
          <p:nvSpPr>
            <p:cNvPr id="161868" name="Arc 76"/>
            <p:cNvSpPr>
              <a:spLocks/>
            </p:cNvSpPr>
            <p:nvPr/>
          </p:nvSpPr>
          <p:spPr bwMode="auto">
            <a:xfrm flipH="1">
              <a:off x="3984" y="1488"/>
              <a:ext cx="929" cy="1200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869" name="Arc 77"/>
            <p:cNvSpPr>
              <a:spLocks/>
            </p:cNvSpPr>
            <p:nvPr/>
          </p:nvSpPr>
          <p:spPr bwMode="auto">
            <a:xfrm>
              <a:off x="1201" y="1488"/>
              <a:ext cx="929" cy="1200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1873" name="Group 81"/>
          <p:cNvGrpSpPr>
            <a:grpSpLocks/>
          </p:cNvGrpSpPr>
          <p:nvPr/>
        </p:nvGrpSpPr>
        <p:grpSpPr bwMode="auto">
          <a:xfrm>
            <a:off x="3810000" y="762000"/>
            <a:ext cx="1981200" cy="5056188"/>
            <a:chOff x="2400" y="480"/>
            <a:chExt cx="1248" cy="3185"/>
          </a:xfrm>
        </p:grpSpPr>
        <p:sp>
          <p:nvSpPr>
            <p:cNvPr id="161870" name="Arc 78"/>
            <p:cNvSpPr>
              <a:spLocks/>
            </p:cNvSpPr>
            <p:nvPr/>
          </p:nvSpPr>
          <p:spPr bwMode="auto">
            <a:xfrm rot="5400000" flipH="1" flipV="1">
              <a:off x="2559" y="2576"/>
              <a:ext cx="929" cy="1248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871" name="Arc 79"/>
            <p:cNvSpPr>
              <a:spLocks/>
            </p:cNvSpPr>
            <p:nvPr/>
          </p:nvSpPr>
          <p:spPr bwMode="auto">
            <a:xfrm rot="16200000" flipH="1">
              <a:off x="2559" y="321"/>
              <a:ext cx="929" cy="1248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61880" name="Object 88"/>
          <p:cNvGraphicFramePr>
            <a:graphicFrameLocks noChangeAspect="1"/>
          </p:cNvGraphicFramePr>
          <p:nvPr/>
        </p:nvGraphicFramePr>
        <p:xfrm>
          <a:off x="3200400" y="6230763"/>
          <a:ext cx="24780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49" name="Equation" r:id="rId4" imgW="1537200" imgH="355680" progId="Equation.3">
                  <p:embed/>
                </p:oleObj>
              </mc:Choice>
              <mc:Fallback>
                <p:oleObj name="Equation" r:id="rId4" imgW="1537200" imgH="35568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230763"/>
                        <a:ext cx="24780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箭头连接符 38"/>
          <p:cNvCxnSpPr>
            <a:endCxn id="97307" idx="3"/>
          </p:cNvCxnSpPr>
          <p:nvPr/>
        </p:nvCxnSpPr>
        <p:spPr bwMode="auto">
          <a:xfrm flipH="1" flipV="1">
            <a:off x="2927350" y="3810000"/>
            <a:ext cx="1428627" cy="24220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H="1" flipV="1">
            <a:off x="5148066" y="5085184"/>
            <a:ext cx="216023" cy="11468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988840"/>
            <a:ext cx="7772400" cy="2123658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Draw K-circles on “0” blocks to get the simplest </a:t>
            </a: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OR-</a:t>
            </a: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AND function.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2"/>
          <p:cNvSpPr>
            <a:spLocks noChangeArrowheads="1"/>
          </p:cNvSpPr>
          <p:nvPr/>
        </p:nvSpPr>
        <p:spPr bwMode="auto">
          <a:xfrm>
            <a:off x="0" y="381000"/>
            <a:ext cx="60490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effectLst/>
                <a:latin typeface="黑体" pitchFamily="49" charset="-122"/>
              </a:rPr>
              <a:t>(7)</a:t>
            </a:r>
            <a:r>
              <a:rPr lang="en-US" altLang="zh-CN" sz="3200" dirty="0" smtClean="0"/>
              <a:t> The other commonly used laws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graphicFrame>
        <p:nvGraphicFramePr>
          <p:cNvPr id="27662" name="Object 36"/>
          <p:cNvGraphicFramePr>
            <a:graphicFrameLocks noChangeAspect="1"/>
          </p:cNvGraphicFramePr>
          <p:nvPr/>
        </p:nvGraphicFramePr>
        <p:xfrm>
          <a:off x="857279" y="1277938"/>
          <a:ext cx="2209801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8" name="Equation" r:id="rId5" imgW="1194120" imgH="241200" progId="Equation.3">
                  <p:embed/>
                </p:oleObj>
              </mc:Choice>
              <mc:Fallback>
                <p:oleObj name="Equation" r:id="rId5" imgW="11941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79" y="1277938"/>
                        <a:ext cx="2209801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37"/>
          <p:cNvGraphicFramePr>
            <a:graphicFrameLocks noChangeAspect="1"/>
          </p:cNvGraphicFramePr>
          <p:nvPr/>
        </p:nvGraphicFramePr>
        <p:xfrm>
          <a:off x="744487" y="2492896"/>
          <a:ext cx="2819401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9" name="Equation" r:id="rId7" imgW="1575000" imgH="304920" progId="Equation.3">
                  <p:embed/>
                </p:oleObj>
              </mc:Choice>
              <mc:Fallback>
                <p:oleObj name="Equation" r:id="rId7" imgW="1575000" imgH="3049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487" y="2492896"/>
                        <a:ext cx="2819401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8" name="Object 38"/>
          <p:cNvGraphicFramePr>
            <a:graphicFrameLocks noChangeAspect="1"/>
          </p:cNvGraphicFramePr>
          <p:nvPr/>
        </p:nvGraphicFramePr>
        <p:xfrm>
          <a:off x="754064" y="1844675"/>
          <a:ext cx="2138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0" name="Equation" r:id="rId9" imgW="1359360" imgH="304920" progId="Equation.3">
                  <p:embed/>
                </p:oleObj>
              </mc:Choice>
              <mc:Fallback>
                <p:oleObj name="Equation" r:id="rId9" imgW="1359360" imgH="304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4" y="1844675"/>
                        <a:ext cx="213836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16479" y="1992319"/>
            <a:ext cx="4208463" cy="2151065"/>
            <a:chOff x="2407" y="1482"/>
            <a:chExt cx="2651" cy="1355"/>
          </a:xfrm>
        </p:grpSpPr>
        <p:sp>
          <p:nvSpPr>
            <p:cNvPr id="27657" name="Rectangle 20"/>
            <p:cNvSpPr>
              <a:spLocks noChangeArrowheads="1"/>
            </p:cNvSpPr>
            <p:nvPr/>
          </p:nvSpPr>
          <p:spPr bwMode="auto">
            <a:xfrm>
              <a:off x="3059" y="1973"/>
              <a:ext cx="199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r>
                <a:rPr lang="en-US" altLang="zh-CN" sz="3200" dirty="0" smtClean="0">
                  <a:solidFill>
                    <a:srgbClr val="FFFF66"/>
                  </a:solidFill>
                </a:rPr>
                <a:t>redundancy law</a:t>
              </a:r>
              <a:endParaRPr lang="zh-CN" altLang="en-US" sz="3200" dirty="0">
                <a:solidFill>
                  <a:srgbClr val="FFFF66"/>
                </a:solidFill>
              </a:endParaRPr>
            </a:p>
          </p:txBody>
        </p:sp>
        <p:sp>
          <p:nvSpPr>
            <p:cNvPr id="112662" name="Line 22"/>
            <p:cNvSpPr>
              <a:spLocks noChangeShapeType="1"/>
            </p:cNvSpPr>
            <p:nvPr/>
          </p:nvSpPr>
          <p:spPr bwMode="auto">
            <a:xfrm>
              <a:off x="3150" y="198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59" name="Rectangle 21"/>
            <p:cNvSpPr>
              <a:spLocks noChangeArrowheads="1"/>
            </p:cNvSpPr>
            <p:nvPr/>
          </p:nvSpPr>
          <p:spPr bwMode="auto">
            <a:xfrm>
              <a:off x="3242" y="2453"/>
              <a:ext cx="163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rgbClr val="FFFF66"/>
                  </a:solidFill>
                  <a:cs typeface="Times New Roman" pitchFamily="18" charset="0"/>
                </a:rPr>
                <a:t>appending law</a:t>
              </a:r>
            </a:p>
          </p:txBody>
        </p:sp>
        <p:sp>
          <p:nvSpPr>
            <p:cNvPr id="112664" name="Line 24"/>
            <p:cNvSpPr>
              <a:spLocks noChangeShapeType="1"/>
            </p:cNvSpPr>
            <p:nvPr/>
          </p:nvSpPr>
          <p:spPr bwMode="auto">
            <a:xfrm flipH="1">
              <a:off x="3241" y="2837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7661" name="Object 39"/>
            <p:cNvGraphicFramePr>
              <a:graphicFrameLocks noChangeAspect="1"/>
            </p:cNvGraphicFramePr>
            <p:nvPr/>
          </p:nvGraphicFramePr>
          <p:xfrm>
            <a:off x="2407" y="1482"/>
            <a:ext cx="244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01" name="Equation" r:id="rId11" imgW="2629440" imgH="317520" progId="Equation.3">
                    <p:embed/>
                  </p:oleObj>
                </mc:Choice>
                <mc:Fallback>
                  <p:oleObj name="Equation" r:id="rId11" imgW="2629440" imgH="3175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7" y="1482"/>
                          <a:ext cx="2444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539" name="Object 1075"/>
          <p:cNvGraphicFramePr>
            <a:graphicFrameLocks noGrp="1" noChangeAspect="1"/>
          </p:cNvGraphicFramePr>
          <p:nvPr>
            <p:ph/>
          </p:nvPr>
        </p:nvGraphicFramePr>
        <p:xfrm>
          <a:off x="4716016" y="1124744"/>
          <a:ext cx="30241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2" name="公式" r:id="rId13" imgW="1879920" imgH="355680" progId="Equation.3">
                  <p:embed/>
                </p:oleObj>
              </mc:Choice>
              <mc:Fallback>
                <p:oleObj name="公式" r:id="rId13" imgW="1879920" imgH="355680" progId="Equation.3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124744"/>
                        <a:ext cx="3024188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 bwMode="auto">
          <a:xfrm>
            <a:off x="3857620" y="1837691"/>
            <a:ext cx="4748628" cy="252000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7504" y="127258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①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107504" y="191553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②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107504" y="2564904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③</a:t>
            </a:r>
            <a:endParaRPr lang="zh-CN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3976965" y="120115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④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3976965" y="200024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⑤</a:t>
            </a:r>
            <a:endParaRPr lang="zh-CN" altLang="en-US" sz="3200" dirty="0"/>
          </a:p>
        </p:txBody>
      </p:sp>
      <p:sp>
        <p:nvSpPr>
          <p:cNvPr id="31" name="矩形 30"/>
          <p:cNvSpPr/>
          <p:nvPr/>
        </p:nvSpPr>
        <p:spPr>
          <a:xfrm>
            <a:off x="-36512" y="465313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There are three product terms. </a:t>
            </a:r>
            <a:r>
              <a:rPr lang="en-US" altLang="zh-CN" sz="3200" dirty="0" smtClean="0">
                <a:solidFill>
                  <a:srgbClr val="FFFF00"/>
                </a:solidFill>
              </a:rPr>
              <a:t>The first two product terms</a:t>
            </a:r>
            <a:r>
              <a:rPr lang="en-US" altLang="zh-CN" sz="3200" dirty="0" smtClean="0"/>
              <a:t> contain the inverted variables </a:t>
            </a:r>
            <a:r>
              <a:rPr lang="en-US" altLang="zh-CN" sz="3200" dirty="0" smtClean="0">
                <a:solidFill>
                  <a:srgbClr val="FFFF00"/>
                </a:solidFill>
              </a:rPr>
              <a:t>A</a:t>
            </a:r>
            <a:r>
              <a:rPr lang="en-US" altLang="zh-CN" sz="3200" dirty="0" smtClean="0"/>
              <a:t> and </a:t>
            </a:r>
            <a:r>
              <a:rPr lang="en-US" altLang="zh-CN" sz="3200" dirty="0" smtClean="0">
                <a:solidFill>
                  <a:srgbClr val="FFFF00"/>
                </a:solidFill>
              </a:rPr>
              <a:t>A NOT</a:t>
            </a:r>
            <a:r>
              <a:rPr lang="en-US" altLang="zh-CN" sz="3200" dirty="0" smtClean="0"/>
              <a:t>. The third term contains the rest variables from the first two terms. </a:t>
            </a:r>
            <a:r>
              <a:rPr lang="en-US" altLang="zh-CN" sz="3200" dirty="0" smtClean="0">
                <a:solidFill>
                  <a:srgbClr val="FFFF00"/>
                </a:solidFill>
              </a:rPr>
              <a:t>The third term is redundant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  <p:sp>
        <p:nvSpPr>
          <p:cNvPr id="21" name="动作按钮: 信息 20">
            <a:hlinkClick r:id="rId15" action="ppaction://hlinksldjump" highlightClick="1"/>
          </p:cNvPr>
          <p:cNvSpPr/>
          <p:nvPr/>
        </p:nvSpPr>
        <p:spPr bwMode="auto">
          <a:xfrm>
            <a:off x="8172400" y="1196752"/>
            <a:ext cx="432048" cy="432048"/>
          </a:xfrm>
          <a:prstGeom prst="actionButtonInformation">
            <a:avLst/>
          </a:prstGeom>
          <a:noFill/>
          <a:ln>
            <a:solidFill>
              <a:srgbClr val="FFFF66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0" name="Rectangle 6"/>
          <p:cNvSpPr>
            <a:spLocks noChangeArrowheads="1"/>
          </p:cNvSpPr>
          <p:nvPr/>
        </p:nvSpPr>
        <p:spPr bwMode="auto">
          <a:xfrm>
            <a:off x="2196281" y="1161207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2577281" y="313288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2577281" y="374248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1053281" y="8183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1815281" y="1325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989781" y="116632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6" name="Line 12"/>
          <p:cNvSpPr>
            <a:spLocks noChangeShapeType="1"/>
          </p:cNvSpPr>
          <p:nvPr/>
        </p:nvSpPr>
        <p:spPr bwMode="auto">
          <a:xfrm flipH="1" flipV="1">
            <a:off x="1662881" y="627807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57" name="Line 13"/>
          <p:cNvSpPr>
            <a:spLocks noChangeShapeType="1"/>
          </p:cNvSpPr>
          <p:nvPr/>
        </p:nvSpPr>
        <p:spPr bwMode="auto">
          <a:xfrm>
            <a:off x="4939481" y="1161207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58" name="Line 14"/>
          <p:cNvSpPr>
            <a:spLocks noChangeShapeType="1"/>
          </p:cNvSpPr>
          <p:nvPr/>
        </p:nvSpPr>
        <p:spPr bwMode="auto">
          <a:xfrm>
            <a:off x="2196281" y="3371007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59" name="Line 15"/>
          <p:cNvSpPr>
            <a:spLocks noChangeShapeType="1"/>
          </p:cNvSpPr>
          <p:nvPr/>
        </p:nvSpPr>
        <p:spPr bwMode="auto">
          <a:xfrm>
            <a:off x="3567881" y="1161207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0" name="Line 16"/>
          <p:cNvSpPr>
            <a:spLocks noChangeShapeType="1"/>
          </p:cNvSpPr>
          <p:nvPr/>
        </p:nvSpPr>
        <p:spPr bwMode="auto">
          <a:xfrm>
            <a:off x="6234881" y="1161207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1" name="Line 17"/>
          <p:cNvSpPr>
            <a:spLocks noChangeShapeType="1"/>
          </p:cNvSpPr>
          <p:nvPr/>
        </p:nvSpPr>
        <p:spPr bwMode="auto">
          <a:xfrm>
            <a:off x="2196281" y="2304207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2196281" y="4437807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3" name="Rectangle 19"/>
          <p:cNvSpPr>
            <a:spLocks noChangeArrowheads="1"/>
          </p:cNvSpPr>
          <p:nvPr/>
        </p:nvSpPr>
        <p:spPr bwMode="auto">
          <a:xfrm>
            <a:off x="2501081" y="5135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4" name="Rectangle 20"/>
          <p:cNvSpPr>
            <a:spLocks noChangeArrowheads="1"/>
          </p:cNvSpPr>
          <p:nvPr/>
        </p:nvSpPr>
        <p:spPr bwMode="auto">
          <a:xfrm>
            <a:off x="3872681" y="5135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5" name="Rectangle 21"/>
          <p:cNvSpPr>
            <a:spLocks noChangeArrowheads="1"/>
          </p:cNvSpPr>
          <p:nvPr/>
        </p:nvSpPr>
        <p:spPr bwMode="auto">
          <a:xfrm>
            <a:off x="1434281" y="14279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6" name="Rectangle 22"/>
          <p:cNvSpPr>
            <a:spLocks noChangeArrowheads="1"/>
          </p:cNvSpPr>
          <p:nvPr/>
        </p:nvSpPr>
        <p:spPr bwMode="auto">
          <a:xfrm>
            <a:off x="1434281" y="24947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7" name="Rectangle 23"/>
          <p:cNvSpPr>
            <a:spLocks noChangeArrowheads="1"/>
          </p:cNvSpPr>
          <p:nvPr/>
        </p:nvSpPr>
        <p:spPr bwMode="auto">
          <a:xfrm>
            <a:off x="6539681" y="5135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1434281" y="47045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9" name="Rectangle 25"/>
          <p:cNvSpPr>
            <a:spLocks noChangeArrowheads="1"/>
          </p:cNvSpPr>
          <p:nvPr/>
        </p:nvSpPr>
        <p:spPr bwMode="auto">
          <a:xfrm>
            <a:off x="5244281" y="5135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70" name="Rectangle 26"/>
          <p:cNvSpPr>
            <a:spLocks noChangeArrowheads="1"/>
          </p:cNvSpPr>
          <p:nvPr/>
        </p:nvSpPr>
        <p:spPr bwMode="auto">
          <a:xfrm>
            <a:off x="1434281" y="35615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79" name="Oval 35"/>
          <p:cNvSpPr>
            <a:spLocks noChangeArrowheads="1"/>
          </p:cNvSpPr>
          <p:nvPr/>
        </p:nvSpPr>
        <p:spPr bwMode="auto">
          <a:xfrm>
            <a:off x="2280418" y="1197720"/>
            <a:ext cx="25146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80" name="Oval 36"/>
          <p:cNvSpPr>
            <a:spLocks noChangeArrowheads="1"/>
          </p:cNvSpPr>
          <p:nvPr/>
        </p:nvSpPr>
        <p:spPr bwMode="auto">
          <a:xfrm>
            <a:off x="6317431" y="1269157"/>
            <a:ext cx="1150937" cy="2087563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81" name="Oval 37"/>
          <p:cNvSpPr>
            <a:spLocks noChangeArrowheads="1"/>
          </p:cNvSpPr>
          <p:nvPr/>
        </p:nvSpPr>
        <p:spPr bwMode="auto">
          <a:xfrm rot="-5400000">
            <a:off x="5777681" y="3753595"/>
            <a:ext cx="1081087" cy="2592387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82" name="Oval 38"/>
          <p:cNvSpPr>
            <a:spLocks noChangeArrowheads="1"/>
          </p:cNvSpPr>
          <p:nvPr/>
        </p:nvSpPr>
        <p:spPr bwMode="auto">
          <a:xfrm rot="-5400000">
            <a:off x="1854175" y="3933776"/>
            <a:ext cx="2087562" cy="10795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62183" name="Object 39"/>
          <p:cNvGraphicFramePr>
            <a:graphicFrameLocks noChangeAspect="1"/>
          </p:cNvGraphicFramePr>
          <p:nvPr/>
        </p:nvGraphicFramePr>
        <p:xfrm>
          <a:off x="629418" y="6272609"/>
          <a:ext cx="80470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80" name="公式" r:id="rId4" imgW="5042880" imgH="381240" progId="Equation.3">
                  <p:embed/>
                </p:oleObj>
              </mc:Choice>
              <mc:Fallback>
                <p:oleObj name="公式" r:id="rId4" imgW="5042880" imgH="38124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18" y="6272609"/>
                        <a:ext cx="8047038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84" name="Rectangle 40"/>
          <p:cNvSpPr>
            <a:spLocks noChangeArrowheads="1"/>
          </p:cNvSpPr>
          <p:nvPr/>
        </p:nvSpPr>
        <p:spPr bwMode="auto">
          <a:xfrm>
            <a:off x="2640781" y="1446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5" name="Rectangle 41"/>
          <p:cNvSpPr>
            <a:spLocks noChangeArrowheads="1"/>
          </p:cNvSpPr>
          <p:nvPr/>
        </p:nvSpPr>
        <p:spPr bwMode="auto">
          <a:xfrm>
            <a:off x="3936181" y="1446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6" name="Rectangle 42"/>
          <p:cNvSpPr>
            <a:spLocks noChangeArrowheads="1"/>
          </p:cNvSpPr>
          <p:nvPr/>
        </p:nvSpPr>
        <p:spPr bwMode="auto">
          <a:xfrm>
            <a:off x="6673031" y="1446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7" name="Rectangle 43"/>
          <p:cNvSpPr>
            <a:spLocks noChangeArrowheads="1"/>
          </p:cNvSpPr>
          <p:nvPr/>
        </p:nvSpPr>
        <p:spPr bwMode="auto">
          <a:xfrm>
            <a:off x="6673031" y="245502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8" name="Rectangle 44"/>
          <p:cNvSpPr>
            <a:spLocks noChangeArrowheads="1"/>
          </p:cNvSpPr>
          <p:nvPr/>
        </p:nvSpPr>
        <p:spPr bwMode="auto">
          <a:xfrm>
            <a:off x="2640781" y="360754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9" name="Rectangle 45"/>
          <p:cNvSpPr>
            <a:spLocks noChangeArrowheads="1"/>
          </p:cNvSpPr>
          <p:nvPr/>
        </p:nvSpPr>
        <p:spPr bwMode="auto">
          <a:xfrm>
            <a:off x="2640781" y="461560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90" name="Rectangle 46"/>
          <p:cNvSpPr>
            <a:spLocks noChangeArrowheads="1"/>
          </p:cNvSpPr>
          <p:nvPr/>
        </p:nvSpPr>
        <p:spPr bwMode="auto">
          <a:xfrm>
            <a:off x="5377631" y="476007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91" name="Rectangle 47"/>
          <p:cNvSpPr>
            <a:spLocks noChangeArrowheads="1"/>
          </p:cNvSpPr>
          <p:nvPr/>
        </p:nvSpPr>
        <p:spPr bwMode="auto">
          <a:xfrm>
            <a:off x="6528568" y="476007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H="1" flipV="1">
            <a:off x="3029947" y="5013176"/>
            <a:ext cx="1182015" cy="1368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/>
          <p:nvPr/>
        </p:nvCxnSpPr>
        <p:spPr bwMode="auto">
          <a:xfrm flipV="1">
            <a:off x="5868146" y="5229200"/>
            <a:ext cx="186137" cy="1080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/>
          <p:nvPr/>
        </p:nvCxnSpPr>
        <p:spPr bwMode="auto">
          <a:xfrm flipV="1">
            <a:off x="2411761" y="1700808"/>
            <a:ext cx="144015" cy="4603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7164290" y="2708920"/>
            <a:ext cx="641445" cy="35231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79" grpId="0" animBg="1"/>
      <p:bldP spid="262180" grpId="0" animBg="1"/>
      <p:bldP spid="262181" grpId="0" animBg="1"/>
      <p:bldP spid="262182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2514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2514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1331913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1763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7" name="Line 9"/>
          <p:cNvSpPr>
            <a:spLocks noChangeShapeType="1"/>
          </p:cNvSpPr>
          <p:nvPr/>
        </p:nvSpPr>
        <p:spPr bwMode="auto">
          <a:xfrm flipH="1" flipV="1">
            <a:off x="1600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78" name="Line 10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0" name="Line 12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1" name="Line 13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2" name="Line 14"/>
          <p:cNvSpPr>
            <a:spLocks noChangeShapeType="1"/>
          </p:cNvSpPr>
          <p:nvPr/>
        </p:nvSpPr>
        <p:spPr bwMode="auto">
          <a:xfrm>
            <a:off x="2133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2438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5" name="Rectangle 17"/>
          <p:cNvSpPr>
            <a:spLocks noChangeArrowheads="1"/>
          </p:cNvSpPr>
          <p:nvPr/>
        </p:nvSpPr>
        <p:spPr bwMode="auto">
          <a:xfrm>
            <a:off x="3810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6" name="Rectangle 18"/>
          <p:cNvSpPr>
            <a:spLocks noChangeArrowheads="1"/>
          </p:cNvSpPr>
          <p:nvPr/>
        </p:nvSpPr>
        <p:spPr bwMode="auto">
          <a:xfrm>
            <a:off x="1371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7" name="Rectangle 19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8" name="Rectangle 20"/>
          <p:cNvSpPr>
            <a:spLocks noChangeArrowheads="1"/>
          </p:cNvSpPr>
          <p:nvPr/>
        </p:nvSpPr>
        <p:spPr bwMode="auto">
          <a:xfrm>
            <a:off x="6477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9" name="Rectangle 21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90" name="Rectangle 22"/>
          <p:cNvSpPr>
            <a:spLocks noChangeArrowheads="1"/>
          </p:cNvSpPr>
          <p:nvPr/>
        </p:nvSpPr>
        <p:spPr bwMode="auto">
          <a:xfrm>
            <a:off x="5181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263206" name="Object 38"/>
          <p:cNvGraphicFramePr>
            <a:graphicFrameLocks noChangeAspect="1"/>
          </p:cNvGraphicFramePr>
          <p:nvPr/>
        </p:nvGraphicFramePr>
        <p:xfrm>
          <a:off x="2755900" y="6230763"/>
          <a:ext cx="33464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05" name="公式" r:id="rId4" imgW="2083320" imgH="355680" progId="Equation.3">
                  <p:embed/>
                </p:oleObj>
              </mc:Choice>
              <mc:Fallback>
                <p:oleObj name="公式" r:id="rId4" imgW="2083320" imgH="35568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6230763"/>
                        <a:ext cx="33464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207" name="Rectangle 39"/>
          <p:cNvSpPr>
            <a:spLocks noChangeArrowheads="1"/>
          </p:cNvSpPr>
          <p:nvPr/>
        </p:nvSpPr>
        <p:spPr bwMode="auto">
          <a:xfrm>
            <a:off x="971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14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08" name="Rectangle 40"/>
          <p:cNvSpPr>
            <a:spLocks noChangeArrowheads="1"/>
          </p:cNvSpPr>
          <p:nvPr/>
        </p:nvSpPr>
        <p:spPr bwMode="auto">
          <a:xfrm>
            <a:off x="2555875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09" name="Rectangle 41"/>
          <p:cNvSpPr>
            <a:spLocks noChangeArrowheads="1"/>
          </p:cNvSpPr>
          <p:nvPr/>
        </p:nvSpPr>
        <p:spPr bwMode="auto">
          <a:xfrm>
            <a:off x="6659563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0" name="Rectangle 42"/>
          <p:cNvSpPr>
            <a:spLocks noChangeArrowheads="1"/>
          </p:cNvSpPr>
          <p:nvPr/>
        </p:nvSpPr>
        <p:spPr bwMode="auto">
          <a:xfrm>
            <a:off x="3924300" y="24209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1" name="Rectangle 43"/>
          <p:cNvSpPr>
            <a:spLocks noChangeArrowheads="1"/>
          </p:cNvSpPr>
          <p:nvPr/>
        </p:nvSpPr>
        <p:spPr bwMode="auto">
          <a:xfrm>
            <a:off x="5292725" y="24209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2" name="Rectangle 44"/>
          <p:cNvSpPr>
            <a:spLocks noChangeArrowheads="1"/>
          </p:cNvSpPr>
          <p:nvPr/>
        </p:nvSpPr>
        <p:spPr bwMode="auto">
          <a:xfrm>
            <a:off x="3924300" y="35004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3" name="Rectangle 45"/>
          <p:cNvSpPr>
            <a:spLocks noChangeArrowheads="1"/>
          </p:cNvSpPr>
          <p:nvPr/>
        </p:nvSpPr>
        <p:spPr bwMode="auto">
          <a:xfrm>
            <a:off x="5292725" y="35004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4" name="Rectangle 46"/>
          <p:cNvSpPr>
            <a:spLocks noChangeArrowheads="1"/>
          </p:cNvSpPr>
          <p:nvPr/>
        </p:nvSpPr>
        <p:spPr bwMode="auto">
          <a:xfrm>
            <a:off x="6659563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5" name="Rectangle 47"/>
          <p:cNvSpPr>
            <a:spLocks noChangeArrowheads="1"/>
          </p:cNvSpPr>
          <p:nvPr/>
        </p:nvSpPr>
        <p:spPr bwMode="auto">
          <a:xfrm>
            <a:off x="2555875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6" name="Oval 48"/>
          <p:cNvSpPr>
            <a:spLocks noChangeArrowheads="1"/>
          </p:cNvSpPr>
          <p:nvPr/>
        </p:nvSpPr>
        <p:spPr bwMode="auto">
          <a:xfrm>
            <a:off x="3581400" y="2209800"/>
            <a:ext cx="2590800" cy="2133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63217" name="Group 49"/>
          <p:cNvGrpSpPr>
            <a:grpSpLocks/>
          </p:cNvGrpSpPr>
          <p:nvPr/>
        </p:nvGrpSpPr>
        <p:grpSpPr bwMode="auto">
          <a:xfrm>
            <a:off x="1828800" y="838200"/>
            <a:ext cx="6029325" cy="4953000"/>
            <a:chOff x="1152" y="528"/>
            <a:chExt cx="3798" cy="3120"/>
          </a:xfrm>
        </p:grpSpPr>
        <p:sp>
          <p:nvSpPr>
            <p:cNvPr id="263218" name="Arc 50"/>
            <p:cNvSpPr>
              <a:spLocks/>
            </p:cNvSpPr>
            <p:nvPr/>
          </p:nvSpPr>
          <p:spPr bwMode="auto">
            <a:xfrm>
              <a:off x="1152" y="2784"/>
              <a:ext cx="960" cy="863"/>
            </a:xfrm>
            <a:custGeom>
              <a:avLst/>
              <a:gdLst>
                <a:gd name="G0" fmla="+- 20378 0 0"/>
                <a:gd name="G1" fmla="+- 21600 0 0"/>
                <a:gd name="G2" fmla="+- 21600 0 0"/>
                <a:gd name="T0" fmla="*/ 0 w 41978"/>
                <a:gd name="T1" fmla="*/ 14438 h 43018"/>
                <a:gd name="T2" fmla="*/ 23178 w 41978"/>
                <a:gd name="T3" fmla="*/ 43018 h 43018"/>
                <a:gd name="T4" fmla="*/ 20378 w 41978"/>
                <a:gd name="T5" fmla="*/ 21600 h 43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978" h="43018" fill="none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</a:path>
                <a:path w="41978" h="43018" stroke="0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  <a:lnTo>
                    <a:pt x="20378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3219" name="Arc 51"/>
            <p:cNvSpPr>
              <a:spLocks/>
            </p:cNvSpPr>
            <p:nvPr/>
          </p:nvSpPr>
          <p:spPr bwMode="auto">
            <a:xfrm flipH="1">
              <a:off x="3984" y="528"/>
              <a:ext cx="966" cy="867"/>
            </a:xfrm>
            <a:custGeom>
              <a:avLst/>
              <a:gdLst>
                <a:gd name="G0" fmla="+- 20626 0 0"/>
                <a:gd name="G1" fmla="+- 21600 0 0"/>
                <a:gd name="G2" fmla="+- 21600 0 0"/>
                <a:gd name="T0" fmla="*/ 14913 w 42226"/>
                <a:gd name="T1" fmla="*/ 769 h 43200"/>
                <a:gd name="T2" fmla="*/ 0 w 42226"/>
                <a:gd name="T3" fmla="*/ 28013 h 43200"/>
                <a:gd name="T4" fmla="*/ 20626 w 4222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26" h="43200" fill="none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</a:path>
                <a:path w="42226" h="43200" stroke="0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  <a:lnTo>
                    <a:pt x="20626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3220" name="Arc 52"/>
            <p:cNvSpPr>
              <a:spLocks/>
            </p:cNvSpPr>
            <p:nvPr/>
          </p:nvSpPr>
          <p:spPr bwMode="auto">
            <a:xfrm>
              <a:off x="3909" y="2689"/>
              <a:ext cx="1035" cy="95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3604 w 42833"/>
                <a:gd name="T1" fmla="*/ 43107 h 43200"/>
                <a:gd name="T2" fmla="*/ 42833 w 42833"/>
                <a:gd name="T3" fmla="*/ 17634 h 43200"/>
                <a:gd name="T4" fmla="*/ 21600 w 4283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33" h="43200" fill="none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</a:path>
                <a:path w="42833" h="43200" stroke="0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3221" name="Arc 53"/>
            <p:cNvSpPr>
              <a:spLocks/>
            </p:cNvSpPr>
            <p:nvPr/>
          </p:nvSpPr>
          <p:spPr bwMode="auto">
            <a:xfrm>
              <a:off x="1152" y="528"/>
              <a:ext cx="1009" cy="916"/>
            </a:xfrm>
            <a:custGeom>
              <a:avLst/>
              <a:gdLst>
                <a:gd name="G0" fmla="+- 17393 0 0"/>
                <a:gd name="G1" fmla="+- 21600 0 0"/>
                <a:gd name="G2" fmla="+- 21600 0 0"/>
                <a:gd name="T0" fmla="*/ 15066 w 38993"/>
                <a:gd name="T1" fmla="*/ 126 h 43200"/>
                <a:gd name="T2" fmla="*/ 0 w 38993"/>
                <a:gd name="T3" fmla="*/ 34409 h 43200"/>
                <a:gd name="T4" fmla="*/ 17393 w 3899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993" h="43200" fill="none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</a:path>
                <a:path w="38993" h="43200" stroke="0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  <a:lnTo>
                    <a:pt x="1739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47" name="直接箭头连接符 46"/>
          <p:cNvCxnSpPr/>
          <p:nvPr/>
        </p:nvCxnSpPr>
        <p:spPr bwMode="auto">
          <a:xfrm flipH="1" flipV="1">
            <a:off x="2915816" y="5229200"/>
            <a:ext cx="1296145" cy="10748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/>
          <p:nvPr/>
        </p:nvCxnSpPr>
        <p:spPr bwMode="auto">
          <a:xfrm flipH="1" flipV="1">
            <a:off x="5148066" y="3933056"/>
            <a:ext cx="216023" cy="2443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1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2514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2514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1258888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1763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01" name="Line 9"/>
          <p:cNvSpPr>
            <a:spLocks noChangeShapeType="1"/>
          </p:cNvSpPr>
          <p:nvPr/>
        </p:nvSpPr>
        <p:spPr bwMode="auto">
          <a:xfrm flipH="1" flipV="1">
            <a:off x="1600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2" name="Line 10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5" name="Line 13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6" name="Line 14"/>
          <p:cNvSpPr>
            <a:spLocks noChangeShapeType="1"/>
          </p:cNvSpPr>
          <p:nvPr/>
        </p:nvSpPr>
        <p:spPr bwMode="auto">
          <a:xfrm>
            <a:off x="2133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7" name="Line 15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2438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09" name="Rectangle 17"/>
          <p:cNvSpPr>
            <a:spLocks noChangeArrowheads="1"/>
          </p:cNvSpPr>
          <p:nvPr/>
        </p:nvSpPr>
        <p:spPr bwMode="auto">
          <a:xfrm>
            <a:off x="3810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0" name="Rectangle 18"/>
          <p:cNvSpPr>
            <a:spLocks noChangeArrowheads="1"/>
          </p:cNvSpPr>
          <p:nvPr/>
        </p:nvSpPr>
        <p:spPr bwMode="auto">
          <a:xfrm>
            <a:off x="1371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1" name="Rectangle 19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2" name="Rectangle 20"/>
          <p:cNvSpPr>
            <a:spLocks noChangeArrowheads="1"/>
          </p:cNvSpPr>
          <p:nvPr/>
        </p:nvSpPr>
        <p:spPr bwMode="auto">
          <a:xfrm>
            <a:off x="6477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4" name="Rectangle 22"/>
          <p:cNvSpPr>
            <a:spLocks noChangeArrowheads="1"/>
          </p:cNvSpPr>
          <p:nvPr/>
        </p:nvSpPr>
        <p:spPr bwMode="auto">
          <a:xfrm>
            <a:off x="5181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5" name="Rectangle 23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971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15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27" name="Oval 35"/>
          <p:cNvSpPr>
            <a:spLocks noChangeArrowheads="1"/>
          </p:cNvSpPr>
          <p:nvPr/>
        </p:nvSpPr>
        <p:spPr bwMode="auto">
          <a:xfrm>
            <a:off x="2268538" y="1125538"/>
            <a:ext cx="2447925" cy="2159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4228" name="Oval 36"/>
          <p:cNvSpPr>
            <a:spLocks noChangeArrowheads="1"/>
          </p:cNvSpPr>
          <p:nvPr/>
        </p:nvSpPr>
        <p:spPr bwMode="auto">
          <a:xfrm>
            <a:off x="3635375" y="1125538"/>
            <a:ext cx="2449513" cy="1008062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4229" name="Oval 37"/>
          <p:cNvSpPr>
            <a:spLocks noChangeArrowheads="1"/>
          </p:cNvSpPr>
          <p:nvPr/>
        </p:nvSpPr>
        <p:spPr bwMode="auto">
          <a:xfrm>
            <a:off x="2339975" y="2205038"/>
            <a:ext cx="1079500" cy="2016125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64231" name="Object 39"/>
          <p:cNvGraphicFramePr>
            <a:graphicFrameLocks noChangeAspect="1"/>
          </p:cNvGraphicFramePr>
          <p:nvPr/>
        </p:nvGraphicFramePr>
        <p:xfrm>
          <a:off x="1676400" y="6128593"/>
          <a:ext cx="56959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26" name="公式" r:id="rId4" imgW="3569400" imgH="381240" progId="Equation.3">
                  <p:embed/>
                </p:oleObj>
              </mc:Choice>
              <mc:Fallback>
                <p:oleObj name="公式" r:id="rId4" imgW="3569400" imgH="38124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128593"/>
                        <a:ext cx="56959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32" name="Rectangle 40"/>
          <p:cNvSpPr>
            <a:spLocks noChangeArrowheads="1"/>
          </p:cNvSpPr>
          <p:nvPr/>
        </p:nvSpPr>
        <p:spPr bwMode="auto">
          <a:xfrm>
            <a:off x="2627313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3" name="Rectangle 41"/>
          <p:cNvSpPr>
            <a:spLocks noChangeArrowheads="1"/>
          </p:cNvSpPr>
          <p:nvPr/>
        </p:nvSpPr>
        <p:spPr bwMode="auto">
          <a:xfrm>
            <a:off x="2627313" y="24209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4" name="Rectangle 42"/>
          <p:cNvSpPr>
            <a:spLocks noChangeArrowheads="1"/>
          </p:cNvSpPr>
          <p:nvPr/>
        </p:nvSpPr>
        <p:spPr bwMode="auto">
          <a:xfrm>
            <a:off x="2627313" y="35004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3924300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6" name="Rectangle 44"/>
          <p:cNvSpPr>
            <a:spLocks noChangeArrowheads="1"/>
          </p:cNvSpPr>
          <p:nvPr/>
        </p:nvSpPr>
        <p:spPr bwMode="auto">
          <a:xfrm>
            <a:off x="5292725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7" name="Rectangle 45"/>
          <p:cNvSpPr>
            <a:spLocks noChangeArrowheads="1"/>
          </p:cNvSpPr>
          <p:nvPr/>
        </p:nvSpPr>
        <p:spPr bwMode="auto">
          <a:xfrm>
            <a:off x="3924300" y="24209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H="1" flipV="1">
            <a:off x="3101955" y="3861048"/>
            <a:ext cx="1470047" cy="23042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3131841" y="2924944"/>
            <a:ext cx="648073" cy="33070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/>
          <p:nvPr/>
        </p:nvCxnSpPr>
        <p:spPr bwMode="auto">
          <a:xfrm flipH="1" flipV="1">
            <a:off x="5364088" y="1844824"/>
            <a:ext cx="1008114" cy="43152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27" grpId="0" animBg="1"/>
      <p:bldP spid="264228" grpId="0" animBg="1"/>
      <p:bldP spid="2642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6" name="Object 2"/>
          <p:cNvGraphicFramePr>
            <a:graphicFrameLocks noChangeAspect="1"/>
          </p:cNvGraphicFramePr>
          <p:nvPr/>
        </p:nvGraphicFramePr>
        <p:xfrm>
          <a:off x="1290634" y="214290"/>
          <a:ext cx="220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90" name="Equation" r:id="rId3" imgW="1194120" imgH="241200" progId="Equation.3">
                  <p:embed/>
                </p:oleObj>
              </mc:Choice>
              <mc:Fallback>
                <p:oleObj name="Equation" r:id="rId3" imgW="11941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4" y="214290"/>
                        <a:ext cx="2209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2274913" y="1103310"/>
          <a:ext cx="5492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91" name="Equation" r:id="rId5" imgW="2145960" imgH="203040" progId="Equation.DSMT4">
                  <p:embed/>
                </p:oleObj>
              </mc:Choice>
              <mc:Fallback>
                <p:oleObj name="Equation" r:id="rId5" imgW="21459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913" y="1103310"/>
                        <a:ext cx="54927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290663" y="2000240"/>
          <a:ext cx="2500301" cy="57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92" name="Equation" r:id="rId7" imgW="1359360" imgH="304920" progId="Equation.3">
                  <p:embed/>
                </p:oleObj>
              </mc:Choice>
              <mc:Fallback>
                <p:oleObj name="Equation" r:id="rId7" imgW="1359360" imgH="304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63" y="2000240"/>
                        <a:ext cx="2500301" cy="577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2111401" y="2957575"/>
          <a:ext cx="61753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93" name="Equation" r:id="rId9" imgW="2273040" imgH="266400" progId="Equation.DSMT4">
                  <p:embed/>
                </p:oleObj>
              </mc:Choice>
              <mc:Fallback>
                <p:oleObj name="Equation" r:id="rId9" imgW="2273040" imgH="26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401" y="2957575"/>
                        <a:ext cx="617537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1428728" y="4071942"/>
          <a:ext cx="281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94" name="Equation" r:id="rId11" imgW="1575000" imgH="304920" progId="Equation.3">
                  <p:embed/>
                </p:oleObj>
              </mc:Choice>
              <mc:Fallback>
                <p:oleObj name="Equation" r:id="rId11" imgW="1575000" imgH="3049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071942"/>
                        <a:ext cx="2819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32"/>
          <p:cNvSpPr>
            <a:spLocks noChangeArrowheads="1"/>
          </p:cNvSpPr>
          <p:nvPr/>
        </p:nvSpPr>
        <p:spPr bwMode="auto">
          <a:xfrm>
            <a:off x="131892" y="5776798"/>
            <a:ext cx="1208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Proof: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1467016" y="5715016"/>
          <a:ext cx="742546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95" name="Equation" r:id="rId13" imgW="3225600" imgH="266400" progId="Equation.DSMT4">
                  <p:embed/>
                </p:oleObj>
              </mc:Choice>
              <mc:Fallback>
                <p:oleObj name="Equation" r:id="rId13" imgW="3225600" imgH="266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016" y="5715016"/>
                        <a:ext cx="7425464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331640" y="4991115"/>
            <a:ext cx="86358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</a:rPr>
              <a:t>distributive law of addition</a:t>
            </a:r>
            <a:endParaRPr lang="zh-CN" altLang="en-US" sz="2800" dirty="0" smtClean="0">
              <a:solidFill>
                <a:srgbClr val="FFFF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1362072" y="5570552"/>
            <a:ext cx="3237752" cy="1588"/>
          </a:xfrm>
          <a:prstGeom prst="straightConnector1">
            <a:avLst/>
          </a:prstGeom>
          <a:noFill/>
          <a:ln w="28575">
            <a:solidFill>
              <a:srgbClr val="FFFF00"/>
            </a:solidFill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611560" y="18864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①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611560" y="198884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②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683568" y="414908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3200" dirty="0" smtClean="0"/>
              <a:t>③</a:t>
            </a:r>
            <a:endParaRPr lang="zh-CN" altLang="en-US" sz="3200" dirty="0"/>
          </a:p>
        </p:txBody>
      </p:sp>
      <p:sp>
        <p:nvSpPr>
          <p:cNvPr id="23" name="Rectangle 1032"/>
          <p:cNvSpPr>
            <a:spLocks noChangeArrowheads="1"/>
          </p:cNvSpPr>
          <p:nvPr/>
        </p:nvSpPr>
        <p:spPr bwMode="auto">
          <a:xfrm>
            <a:off x="827584" y="3068960"/>
            <a:ext cx="1208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Proof: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24" name="Rectangle 1032"/>
          <p:cNvSpPr>
            <a:spLocks noChangeArrowheads="1"/>
          </p:cNvSpPr>
          <p:nvPr/>
        </p:nvSpPr>
        <p:spPr bwMode="auto">
          <a:xfrm>
            <a:off x="827584" y="1052736"/>
            <a:ext cx="1208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Proof: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Grp="1" noChangeAspect="1"/>
          </p:cNvGraphicFramePr>
          <p:nvPr/>
        </p:nvGraphicFramePr>
        <p:xfrm>
          <a:off x="1142976" y="428604"/>
          <a:ext cx="3022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026" name="公式" r:id="rId3" imgW="1879920" imgH="355680" progId="Equation.3">
                  <p:embed/>
                </p:oleObj>
              </mc:Choice>
              <mc:Fallback>
                <p:oleObj name="公式" r:id="rId3" imgW="1879920" imgH="35568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28604"/>
                        <a:ext cx="3022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89059" y="1284272"/>
            <a:ext cx="94316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</a:rPr>
              <a:t>distributive law of addition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1189059" y="1927214"/>
            <a:ext cx="3237752" cy="1588"/>
          </a:xfrm>
          <a:prstGeom prst="straightConnector1">
            <a:avLst/>
          </a:prstGeom>
          <a:noFill/>
          <a:ln w="28575">
            <a:solidFill>
              <a:srgbClr val="FFFF00"/>
            </a:solidFill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5891" name="Object 3"/>
          <p:cNvGraphicFramePr>
            <a:graphicFrameLocks noGrp="1" noChangeAspect="1"/>
          </p:cNvGraphicFramePr>
          <p:nvPr/>
        </p:nvGraphicFramePr>
        <p:xfrm>
          <a:off x="1672313" y="2000240"/>
          <a:ext cx="6828777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027" name="Equation" r:id="rId5" imgW="2717640" imgH="266400" progId="Equation.DSMT4">
                  <p:embed/>
                </p:oleObj>
              </mc:Choice>
              <mc:Fallback>
                <p:oleObj name="Equation" r:id="rId5" imgW="2717640" imgH="266400" progId="Equation.DSMT4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313" y="2000240"/>
                        <a:ext cx="6828777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95536" y="404664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④</a:t>
            </a:r>
            <a:endParaRPr lang="zh-CN" altLang="en-US" sz="3200" dirty="0"/>
          </a:p>
        </p:txBody>
      </p:sp>
      <p:sp>
        <p:nvSpPr>
          <p:cNvPr id="11" name="Rectangle 1032"/>
          <p:cNvSpPr>
            <a:spLocks noChangeArrowheads="1"/>
          </p:cNvSpPr>
          <p:nvPr/>
        </p:nvSpPr>
        <p:spPr bwMode="auto">
          <a:xfrm>
            <a:off x="131892" y="2132856"/>
            <a:ext cx="1208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Proof: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2"/>
          <p:cNvGrpSpPr>
            <a:grpSpLocks/>
          </p:cNvGrpSpPr>
          <p:nvPr/>
        </p:nvGrpSpPr>
        <p:grpSpPr bwMode="auto">
          <a:xfrm>
            <a:off x="-127001" y="1142994"/>
            <a:ext cx="9442454" cy="1285876"/>
            <a:chOff x="-80" y="478"/>
            <a:chExt cx="5948" cy="810"/>
          </a:xfrm>
        </p:grpSpPr>
        <p:sp>
          <p:nvSpPr>
            <p:cNvPr id="236550" name="Rectangle 1030"/>
            <p:cNvSpPr>
              <a:spLocks noChangeArrowheads="1"/>
            </p:cNvSpPr>
            <p:nvPr/>
          </p:nvSpPr>
          <p:spPr bwMode="auto">
            <a:xfrm>
              <a:off x="4532" y="912"/>
              <a:ext cx="1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R.H.S. of Eq.</a:t>
              </a:r>
              <a:endParaRPr lang="zh-CN" altLang="en-US" sz="2800" dirty="0"/>
            </a:p>
          </p:txBody>
        </p:sp>
        <p:graphicFrame>
          <p:nvGraphicFramePr>
            <p:cNvPr id="28685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4729838"/>
                </p:ext>
              </p:extLst>
            </p:nvPr>
          </p:nvGraphicFramePr>
          <p:xfrm>
            <a:off x="1283" y="478"/>
            <a:ext cx="4455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914" name="Equation" r:id="rId4" imgW="3454200" imgH="266400" progId="Equation.DSMT4">
                    <p:embed/>
                  </p:oleObj>
                </mc:Choice>
                <mc:Fallback>
                  <p:oleObj name="Equation" r:id="rId4" imgW="3454200" imgH="2664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478"/>
                          <a:ext cx="4455" cy="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Object 1029"/>
            <p:cNvGraphicFramePr>
              <a:graphicFrameLocks noChangeAspect="1"/>
            </p:cNvGraphicFramePr>
            <p:nvPr/>
          </p:nvGraphicFramePr>
          <p:xfrm>
            <a:off x="884" y="912"/>
            <a:ext cx="3685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915" name="Equation" r:id="rId6" imgW="3747240" imgH="355680" progId="Equation.3">
                    <p:embed/>
                  </p:oleObj>
                </mc:Choice>
                <mc:Fallback>
                  <p:oleObj name="Equation" r:id="rId6" imgW="3747240" imgH="355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912"/>
                          <a:ext cx="3685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51" name="Rectangle 1031"/>
            <p:cNvSpPr>
              <a:spLocks noChangeArrowheads="1"/>
            </p:cNvSpPr>
            <p:nvPr/>
          </p:nvSpPr>
          <p:spPr bwMode="auto">
            <a:xfrm>
              <a:off x="-80" y="506"/>
              <a:ext cx="173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L.H.S. of Eq.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graphicFrame>
        <p:nvGraphicFramePr>
          <p:cNvPr id="236554" name="Object 1034"/>
          <p:cNvGraphicFramePr>
            <a:graphicFrameLocks noChangeAspect="1"/>
          </p:cNvGraphicFramePr>
          <p:nvPr/>
        </p:nvGraphicFramePr>
        <p:xfrm>
          <a:off x="611188" y="3498205"/>
          <a:ext cx="55657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916" name="公式" r:id="rId8" imgW="3683880" imgH="355680" progId="Equation.3">
                  <p:embed/>
                </p:oleObj>
              </mc:Choice>
              <mc:Fallback>
                <p:oleObj name="公式" r:id="rId8" imgW="3683880" imgH="355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98205"/>
                        <a:ext cx="556577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43"/>
          <p:cNvGrpSpPr>
            <a:grpSpLocks/>
          </p:cNvGrpSpPr>
          <p:nvPr/>
        </p:nvGrpSpPr>
        <p:grpSpPr bwMode="auto">
          <a:xfrm>
            <a:off x="-50800" y="4786333"/>
            <a:ext cx="9042403" cy="1873250"/>
            <a:chOff x="-32" y="2702"/>
            <a:chExt cx="5696" cy="1180"/>
          </a:xfrm>
        </p:grpSpPr>
        <p:graphicFrame>
          <p:nvGraphicFramePr>
            <p:cNvPr id="28680" name="Object 10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9749170"/>
                </p:ext>
              </p:extLst>
            </p:nvPr>
          </p:nvGraphicFramePr>
          <p:xfrm>
            <a:off x="1234" y="2702"/>
            <a:ext cx="4050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917" name="Equation" r:id="rId10" imgW="2412720" imgH="266400" progId="Equation.DSMT4">
                    <p:embed/>
                  </p:oleObj>
                </mc:Choice>
                <mc:Fallback>
                  <p:oleObj name="Equation" r:id="rId10" imgW="2412720" imgH="2664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702"/>
                          <a:ext cx="4050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57" name="Rectangle 1037"/>
            <p:cNvSpPr>
              <a:spLocks noChangeArrowheads="1"/>
            </p:cNvSpPr>
            <p:nvPr/>
          </p:nvSpPr>
          <p:spPr bwMode="auto">
            <a:xfrm>
              <a:off x="-32" y="2787"/>
              <a:ext cx="1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L.H.S. of Eq.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graphicFrame>
          <p:nvGraphicFramePr>
            <p:cNvPr id="28682" name="Object 1038"/>
            <p:cNvGraphicFramePr>
              <a:graphicFrameLocks noChangeAspect="1"/>
            </p:cNvGraphicFramePr>
            <p:nvPr/>
          </p:nvGraphicFramePr>
          <p:xfrm>
            <a:off x="810" y="3120"/>
            <a:ext cx="4854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918" name="Equation" r:id="rId12" imgW="5004720" imgH="711360" progId="Equation.3">
                    <p:embed/>
                  </p:oleObj>
                </mc:Choice>
                <mc:Fallback>
                  <p:oleObj name="Equation" r:id="rId12" imgW="5004720" imgH="7113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3120"/>
                          <a:ext cx="4854" cy="7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59" name="Rectangle 1039"/>
            <p:cNvSpPr>
              <a:spLocks noChangeArrowheads="1"/>
            </p:cNvSpPr>
            <p:nvPr/>
          </p:nvSpPr>
          <p:spPr bwMode="auto">
            <a:xfrm>
              <a:off x="2064" y="3552"/>
              <a:ext cx="1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R.H.S. of Eq.</a:t>
              </a:r>
              <a:endParaRPr lang="zh-CN" altLang="en-US" sz="2800" dirty="0"/>
            </a:p>
          </p:txBody>
        </p:sp>
      </p:grpSp>
      <p:graphicFrame>
        <p:nvGraphicFramePr>
          <p:cNvPr id="17" name="Object 39"/>
          <p:cNvGraphicFramePr>
            <a:graphicFrameLocks noChangeAspect="1"/>
          </p:cNvGraphicFramePr>
          <p:nvPr/>
        </p:nvGraphicFramePr>
        <p:xfrm>
          <a:off x="977902" y="214290"/>
          <a:ext cx="3879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919" name="Equation" r:id="rId14" imgW="2629440" imgH="317520" progId="Equation.3">
                  <p:embed/>
                </p:oleObj>
              </mc:Choice>
              <mc:Fallback>
                <p:oleObj name="Equation" r:id="rId14" imgW="2629440" imgH="3175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2" y="214290"/>
                        <a:ext cx="38798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539552" y="2924944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Extension of redundancy law </a:t>
            </a:r>
            <a:r>
              <a:rPr lang="zh-CN" altLang="en-US" sz="3200" dirty="0" smtClean="0"/>
              <a:t>⑤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323528" y="18864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⑤</a:t>
            </a:r>
            <a:endParaRPr lang="zh-CN" altLang="en-US" sz="3200" dirty="0"/>
          </a:p>
        </p:txBody>
      </p:sp>
      <p:sp>
        <p:nvSpPr>
          <p:cNvPr id="22" name="Rectangle 1032"/>
          <p:cNvSpPr>
            <a:spLocks noChangeArrowheads="1"/>
          </p:cNvSpPr>
          <p:nvPr/>
        </p:nvSpPr>
        <p:spPr bwMode="auto">
          <a:xfrm>
            <a:off x="482695" y="692696"/>
            <a:ext cx="1208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Proof: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23" name="Rectangle 1032"/>
          <p:cNvSpPr>
            <a:spLocks noChangeArrowheads="1"/>
          </p:cNvSpPr>
          <p:nvPr/>
        </p:nvSpPr>
        <p:spPr bwMode="auto">
          <a:xfrm>
            <a:off x="323528" y="4428401"/>
            <a:ext cx="1208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Proof: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7172"/>
            <a:ext cx="9684568" cy="7694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.2.2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Rules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logical algebra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4735" name="Rectangle 47"/>
          <p:cNvSpPr>
            <a:spLocks noChangeArrowheads="1"/>
          </p:cNvSpPr>
          <p:nvPr/>
        </p:nvSpPr>
        <p:spPr bwMode="auto">
          <a:xfrm>
            <a:off x="0" y="990600"/>
            <a:ext cx="37289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effectLst/>
                <a:cs typeface="Times New Roman" pitchFamily="18" charset="0"/>
              </a:rPr>
              <a:t>(1) Substitution Rule </a:t>
            </a:r>
            <a:endParaRPr lang="zh-CN" altLang="en-US" sz="3200" dirty="0">
              <a:effectLst/>
              <a:cs typeface="Times New Roman" pitchFamily="18" charset="0"/>
            </a:endParaRPr>
          </a:p>
        </p:txBody>
      </p:sp>
      <p:graphicFrame>
        <p:nvGraphicFramePr>
          <p:cNvPr id="29710" name="Object 50"/>
          <p:cNvGraphicFramePr>
            <a:graphicFrameLocks noChangeAspect="1"/>
          </p:cNvGraphicFramePr>
          <p:nvPr/>
        </p:nvGraphicFramePr>
        <p:xfrm>
          <a:off x="2627784" y="3933056"/>
          <a:ext cx="18256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358" name="Equation" r:id="rId6" imgW="1194120" imgH="304920" progId="Equation.3">
                  <p:embed/>
                </p:oleObj>
              </mc:Choice>
              <mc:Fallback>
                <p:oleObj name="Equation" r:id="rId6" imgW="1194120" imgH="304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933056"/>
                        <a:ext cx="18256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555851" y="4869854"/>
            <a:ext cx="4449763" cy="1368426"/>
            <a:chOff x="877" y="2939"/>
            <a:chExt cx="2803" cy="862"/>
          </a:xfrm>
        </p:grpSpPr>
        <p:graphicFrame>
          <p:nvGraphicFramePr>
            <p:cNvPr id="29707" name="Object 51"/>
            <p:cNvGraphicFramePr>
              <a:graphicFrameLocks noChangeAspect="1"/>
            </p:cNvGraphicFramePr>
            <p:nvPr/>
          </p:nvGraphicFramePr>
          <p:xfrm>
            <a:off x="2419" y="2939"/>
            <a:ext cx="80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359" name="公式" r:id="rId8" imgW="825840" imgH="254160" progId="Equation.3">
                    <p:embed/>
                  </p:oleObj>
                </mc:Choice>
                <mc:Fallback>
                  <p:oleObj name="公式" r:id="rId8" imgW="825840" imgH="25416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9" y="2939"/>
                          <a:ext cx="805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52"/>
            <p:cNvGraphicFramePr>
              <a:graphicFrameLocks noChangeAspect="1"/>
            </p:cNvGraphicFramePr>
            <p:nvPr/>
          </p:nvGraphicFramePr>
          <p:xfrm>
            <a:off x="877" y="3392"/>
            <a:ext cx="280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360" name="Equation" r:id="rId10" imgW="2133360" imgH="266400" progId="Equation.DSMT4">
                    <p:embed/>
                  </p:oleObj>
                </mc:Choice>
                <mc:Fallback>
                  <p:oleObj name="Equation" r:id="rId10" imgW="2133360" imgH="2664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3392"/>
                          <a:ext cx="2803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矩形 15"/>
          <p:cNvSpPr/>
          <p:nvPr/>
        </p:nvSpPr>
        <p:spPr>
          <a:xfrm>
            <a:off x="35496" y="1787332"/>
            <a:ext cx="90730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Replace the variable with a function. Then the new expression is correct.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2483768" y="4797152"/>
            <a:ext cx="1611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Replace </a:t>
            </a:r>
            <a:endParaRPr lang="zh-CN" altLang="en-US" sz="3200" dirty="0"/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67544" y="3933056"/>
            <a:ext cx="17459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35" grpId="0" build="p" autoUpdateAnimBg="0"/>
      <p:bldP spid="16" grpId="0"/>
      <p:bldP spid="17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38" name="Object 1046"/>
          <p:cNvGraphicFramePr>
            <a:graphicFrameLocks noChangeAspect="1"/>
          </p:cNvGraphicFramePr>
          <p:nvPr/>
        </p:nvGraphicFramePr>
        <p:xfrm>
          <a:off x="533400" y="4528467"/>
          <a:ext cx="4876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22" name="Equation" r:id="rId5" imgW="3061440" imgH="317520" progId="Equation.3">
                  <p:embed/>
                </p:oleObj>
              </mc:Choice>
              <mc:Fallback>
                <p:oleObj name="Equation" r:id="rId5" imgW="3061440" imgH="317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28467"/>
                        <a:ext cx="48768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9" name="Object 1047"/>
          <p:cNvGraphicFramePr>
            <a:graphicFrameLocks noChangeAspect="1"/>
          </p:cNvGraphicFramePr>
          <p:nvPr/>
        </p:nvGraphicFramePr>
        <p:xfrm>
          <a:off x="533400" y="5366667"/>
          <a:ext cx="5549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23" name="Equation" r:id="rId7" imgW="3480480" imgH="317520" progId="Equation.3">
                  <p:embed/>
                </p:oleObj>
              </mc:Choice>
              <mc:Fallback>
                <p:oleObj name="Equation" r:id="rId7" imgW="3480480" imgH="3175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66667"/>
                        <a:ext cx="55499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61328" y="545965"/>
            <a:ext cx="752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effectLst/>
              </a:rPr>
              <a:t>  De </a:t>
            </a:r>
            <a:r>
              <a:rPr lang="en-US" altLang="zh-CN" sz="3200" dirty="0">
                <a:effectLst/>
              </a:rPr>
              <a:t>Morgan’s  </a:t>
            </a:r>
            <a:r>
              <a:rPr lang="en-US" altLang="zh-CN" sz="3200" dirty="0" smtClean="0">
                <a:effectLst/>
              </a:rPr>
              <a:t>Laws</a:t>
            </a:r>
            <a:endParaRPr lang="en-US" altLang="zh-CN" sz="3200" dirty="0">
              <a:effectLst/>
              <a:latin typeface="Tahoma" pitchFamily="34" charset="0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123328" y="1688965"/>
            <a:ext cx="5459413" cy="644525"/>
            <a:chOff x="480" y="912"/>
            <a:chExt cx="3439" cy="406"/>
          </a:xfrm>
        </p:grpSpPr>
        <p:graphicFrame>
          <p:nvGraphicFramePr>
            <p:cNvPr id="8" name="Object 47"/>
            <p:cNvGraphicFramePr>
              <a:graphicFrameLocks noChangeAspect="1"/>
            </p:cNvGraphicFramePr>
            <p:nvPr/>
          </p:nvGraphicFramePr>
          <p:xfrm>
            <a:off x="480" y="912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924" name="Equation" r:id="rId9" imgW="1194120" imgH="304920" progId="Equation.3">
                    <p:embed/>
                  </p:oleObj>
                </mc:Choice>
                <mc:Fallback>
                  <p:oleObj name="Equation" r:id="rId9" imgW="1194120" imgH="3049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12"/>
                          <a:ext cx="134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8"/>
            <p:cNvGraphicFramePr>
              <a:graphicFrameLocks noChangeAspect="1"/>
            </p:cNvGraphicFramePr>
            <p:nvPr/>
          </p:nvGraphicFramePr>
          <p:xfrm>
            <a:off x="2418" y="960"/>
            <a:ext cx="150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925" name="Equation" r:id="rId11" imgW="1333800" imgH="304920" progId="Equation.3">
                    <p:embed/>
                  </p:oleObj>
                </mc:Choice>
                <mc:Fallback>
                  <p:oleObj name="Equation" r:id="rId11" imgW="1333800" imgH="3049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960"/>
                          <a:ext cx="1501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矩形 9"/>
          <p:cNvSpPr/>
          <p:nvPr/>
        </p:nvSpPr>
        <p:spPr bwMode="auto">
          <a:xfrm>
            <a:off x="385088" y="404664"/>
            <a:ext cx="7715304" cy="216000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2996952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Replace B with more variables, and we get the general form of De Morgan's law: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20080" y="2348880"/>
            <a:ext cx="81003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rgbClr val="FFFF00"/>
                </a:solidFill>
              </a:rPr>
              <a:t>AND</a:t>
            </a:r>
            <a:r>
              <a:rPr lang="en-US" altLang="zh-CN" dirty="0" smtClean="0"/>
              <a:t>:       logical multiplication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rgbClr val="FFFF00"/>
                </a:solidFill>
              </a:rPr>
              <a:t>OR</a:t>
            </a:r>
            <a:r>
              <a:rPr lang="en-US" altLang="zh-CN" dirty="0" smtClean="0"/>
              <a:t>:         logical addition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rgbClr val="FFFF00"/>
                </a:solidFill>
              </a:rPr>
              <a:t>NOT</a:t>
            </a:r>
            <a:r>
              <a:rPr lang="en-US" altLang="zh-CN" dirty="0" smtClean="0"/>
              <a:t>:       logical inverter</a:t>
            </a:r>
            <a:endParaRPr lang="en-US" altLang="zh-CN" dirty="0" smtClean="0">
              <a:effectLst/>
              <a:cs typeface="Times New Roman" pitchFamily="18" charset="0"/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20513" y="398274"/>
            <a:ext cx="89439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2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1 </a:t>
            </a: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Three basic functions of </a:t>
            </a:r>
          </a:p>
          <a:p>
            <a:pPr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      logical algebra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8"/>
          <p:cNvSpPr>
            <a:spLocks noChangeArrowheads="1"/>
          </p:cNvSpPr>
          <p:nvPr/>
        </p:nvSpPr>
        <p:spPr bwMode="auto">
          <a:xfrm>
            <a:off x="0" y="260350"/>
            <a:ext cx="1004460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effectLst/>
                <a:cs typeface="Times New Roman" pitchFamily="18" charset="0"/>
              </a:rPr>
              <a:t>(2) Inversion Rule </a:t>
            </a:r>
          </a:p>
          <a:p>
            <a:pPr eaLnBrk="1" hangingPunct="1"/>
            <a:r>
              <a:rPr lang="en-US" altLang="zh-CN" sz="3200" dirty="0" smtClean="0">
                <a:effectLst/>
                <a:cs typeface="Times New Roman" pitchFamily="18" charset="0"/>
              </a:rPr>
              <a:t>(we use it to write the inverse function.)</a:t>
            </a:r>
            <a:endParaRPr lang="en-US" altLang="zh-CN" sz="3200" dirty="0">
              <a:effectLst/>
              <a:cs typeface="Times New Roman" pitchFamily="18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295400" y="1628800"/>
            <a:ext cx="4860925" cy="650875"/>
            <a:chOff x="816" y="576"/>
            <a:chExt cx="3062" cy="410"/>
          </a:xfrm>
        </p:grpSpPr>
        <p:graphicFrame>
          <p:nvGraphicFramePr>
            <p:cNvPr id="31769" name="Object 47"/>
            <p:cNvGraphicFramePr>
              <a:graphicFrameLocks noChangeAspect="1"/>
            </p:cNvGraphicFramePr>
            <p:nvPr/>
          </p:nvGraphicFramePr>
          <p:xfrm>
            <a:off x="816" y="624"/>
            <a:ext cx="133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38" name="Equation" r:id="rId5" imgW="1308240" imgH="304920" progId="Equation.3">
                    <p:embed/>
                  </p:oleObj>
                </mc:Choice>
                <mc:Fallback>
                  <p:oleObj name="Equation" r:id="rId5" imgW="1308240" imgH="3049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624"/>
                          <a:ext cx="1334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0" name="Rectangle 48"/>
            <p:cNvSpPr>
              <a:spLocks noChangeArrowheads="1"/>
            </p:cNvSpPr>
            <p:nvPr/>
          </p:nvSpPr>
          <p:spPr bwMode="auto">
            <a:xfrm>
              <a:off x="2160" y="576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effectLst/>
                  <a:latin typeface="黑体" pitchFamily="49" charset="-122"/>
                  <a:sym typeface="Wingdings" pitchFamily="2" charset="2"/>
                </a:rPr>
                <a:t>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graphicFrame>
          <p:nvGraphicFramePr>
            <p:cNvPr id="31771" name="Object 49"/>
            <p:cNvGraphicFramePr>
              <a:graphicFrameLocks noChangeAspect="1"/>
            </p:cNvGraphicFramePr>
            <p:nvPr/>
          </p:nvGraphicFramePr>
          <p:xfrm>
            <a:off x="2544" y="576"/>
            <a:ext cx="133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39" name="Equation" r:id="rId7" imgW="1308240" imgH="355680" progId="Equation.3">
                    <p:embed/>
                  </p:oleObj>
                </mc:Choice>
                <mc:Fallback>
                  <p:oleObj name="Equation" r:id="rId7" imgW="1308240" imgH="355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576"/>
                          <a:ext cx="1334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707904" y="2432273"/>
            <a:ext cx="2063750" cy="3228975"/>
            <a:chOff x="2784" y="854"/>
            <a:chExt cx="1300" cy="2034"/>
          </a:xfrm>
        </p:grpSpPr>
        <p:sp>
          <p:nvSpPr>
            <p:cNvPr id="115723" name="Line 11"/>
            <p:cNvSpPr>
              <a:spLocks noChangeShapeType="1"/>
            </p:cNvSpPr>
            <p:nvPr/>
          </p:nvSpPr>
          <p:spPr bwMode="auto">
            <a:xfrm>
              <a:off x="3600" y="10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52" name="Rectangle 19"/>
            <p:cNvSpPr>
              <a:spLocks noChangeArrowheads="1"/>
            </p:cNvSpPr>
            <p:nvPr/>
          </p:nvSpPr>
          <p:spPr bwMode="auto">
            <a:xfrm>
              <a:off x="3312" y="15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15721" name="Line 9"/>
            <p:cNvSpPr>
              <a:spLocks noChangeShapeType="1"/>
            </p:cNvSpPr>
            <p:nvPr/>
          </p:nvSpPr>
          <p:spPr bwMode="auto">
            <a:xfrm>
              <a:off x="3600" y="27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2" name="Line 10"/>
            <p:cNvSpPr>
              <a:spLocks noChangeShapeType="1"/>
            </p:cNvSpPr>
            <p:nvPr/>
          </p:nvSpPr>
          <p:spPr bwMode="auto">
            <a:xfrm>
              <a:off x="3552" y="14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>
              <a:off x="3600" y="177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>
              <a:off x="3600" y="21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6" name="Line 14"/>
            <p:cNvSpPr>
              <a:spLocks noChangeShapeType="1"/>
            </p:cNvSpPr>
            <p:nvPr/>
          </p:nvSpPr>
          <p:spPr bwMode="auto">
            <a:xfrm>
              <a:off x="3600" y="24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58" name="Rectangle 17"/>
            <p:cNvSpPr>
              <a:spLocks noChangeArrowheads="1"/>
            </p:cNvSpPr>
            <p:nvPr/>
          </p:nvSpPr>
          <p:spPr bwMode="auto">
            <a:xfrm>
              <a:off x="3312" y="854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0   1</a:t>
              </a:r>
            </a:p>
          </p:txBody>
        </p:sp>
        <p:sp>
          <p:nvSpPr>
            <p:cNvPr id="31759" name="Rectangle 18"/>
            <p:cNvSpPr>
              <a:spLocks noChangeArrowheads="1"/>
            </p:cNvSpPr>
            <p:nvPr/>
          </p:nvSpPr>
          <p:spPr bwMode="auto">
            <a:xfrm>
              <a:off x="3312" y="1238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effectLst/>
                  <a:latin typeface="黑体" pitchFamily="49" charset="-122"/>
                </a:rPr>
                <a:t>1   0</a:t>
              </a:r>
            </a:p>
          </p:txBody>
        </p:sp>
        <p:sp>
          <p:nvSpPr>
            <p:cNvPr id="31760" name="Rectangle 20"/>
            <p:cNvSpPr>
              <a:spLocks noChangeArrowheads="1"/>
            </p:cNvSpPr>
            <p:nvPr/>
          </p:nvSpPr>
          <p:spPr bwMode="auto">
            <a:xfrm>
              <a:off x="3840" y="19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15739" name="AutoShape 27"/>
            <p:cNvSpPr>
              <a:spLocks/>
            </p:cNvSpPr>
            <p:nvPr/>
          </p:nvSpPr>
          <p:spPr bwMode="auto">
            <a:xfrm>
              <a:off x="2784" y="1104"/>
              <a:ext cx="432" cy="1680"/>
            </a:xfrm>
            <a:prstGeom prst="leftBrace">
              <a:avLst>
                <a:gd name="adj1" fmla="val 3240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50" name="Oval 38"/>
            <p:cNvSpPr>
              <a:spLocks noChangeArrowheads="1"/>
            </p:cNvSpPr>
            <p:nvPr/>
          </p:nvSpPr>
          <p:spPr bwMode="auto">
            <a:xfrm>
              <a:off x="3408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51" name="Oval 39"/>
            <p:cNvSpPr>
              <a:spLocks noChangeArrowheads="1"/>
            </p:cNvSpPr>
            <p:nvPr/>
          </p:nvSpPr>
          <p:spPr bwMode="auto">
            <a:xfrm>
              <a:off x="3984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1764" name="Object 50"/>
            <p:cNvGraphicFramePr>
              <a:graphicFrameLocks noChangeAspect="1"/>
            </p:cNvGraphicFramePr>
            <p:nvPr/>
          </p:nvGraphicFramePr>
          <p:xfrm>
            <a:off x="3312" y="2304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40" name="Equation" r:id="rId9" imgW="216000" imgH="241200" progId="Equation.3">
                    <p:embed/>
                  </p:oleObj>
                </mc:Choice>
                <mc:Fallback>
                  <p:oleObj name="Equation" r:id="rId9" imgW="21600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304"/>
                          <a:ext cx="24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51"/>
            <p:cNvGraphicFramePr>
              <a:graphicFrameLocks noChangeAspect="1"/>
            </p:cNvGraphicFramePr>
            <p:nvPr/>
          </p:nvGraphicFramePr>
          <p:xfrm>
            <a:off x="3840" y="2592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41" name="Equation" r:id="rId11" imgW="216000" imgH="241200" progId="Equation.3">
                    <p:embed/>
                  </p:oleObj>
                </mc:Choice>
                <mc:Fallback>
                  <p:oleObj name="Equation" r:id="rId11" imgW="21600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592"/>
                          <a:ext cx="24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52"/>
            <p:cNvGraphicFramePr>
              <a:graphicFrameLocks noChangeAspect="1"/>
            </p:cNvGraphicFramePr>
            <p:nvPr/>
          </p:nvGraphicFramePr>
          <p:xfrm>
            <a:off x="3840" y="2208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42" name="Equation" r:id="rId13" imgW="216000" imgH="304920" progId="Equation.3">
                    <p:embed/>
                  </p:oleObj>
                </mc:Choice>
                <mc:Fallback>
                  <p:oleObj name="Equation" r:id="rId13" imgW="216000" imgH="30492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08"/>
                          <a:ext cx="24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53"/>
            <p:cNvGraphicFramePr>
              <a:graphicFrameLocks noChangeAspect="1"/>
            </p:cNvGraphicFramePr>
            <p:nvPr/>
          </p:nvGraphicFramePr>
          <p:xfrm>
            <a:off x="3312" y="2544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43" name="Equation" r:id="rId15" imgW="216000" imgH="304920" progId="Equation.3">
                    <p:embed/>
                  </p:oleObj>
                </mc:Choice>
                <mc:Fallback>
                  <p:oleObj name="Equation" r:id="rId15" imgW="216000" imgH="3049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544"/>
                          <a:ext cx="24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Rectangle 1039"/>
          <p:cNvSpPr>
            <a:spLocks noChangeArrowheads="1"/>
          </p:cNvSpPr>
          <p:nvPr/>
        </p:nvSpPr>
        <p:spPr bwMode="auto">
          <a:xfrm>
            <a:off x="1037828" y="3782428"/>
            <a:ext cx="25557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r>
              <a:rPr lang="en-US" altLang="zh-CN" sz="3200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Exchange</a:t>
            </a:r>
            <a:endParaRPr lang="zh-CN" altLang="en-US" sz="3200" dirty="0">
              <a:solidFill>
                <a:srgbClr val="FFFF00"/>
              </a:solidFill>
              <a:effectLst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3528" y="5940569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Keep the operation order.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 bwMode="auto">
          <a:xfrm>
            <a:off x="4283968" y="3680129"/>
            <a:ext cx="1800200" cy="90099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8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755576" y="1196752"/>
            <a:ext cx="1951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aphicFrame>
        <p:nvGraphicFramePr>
          <p:cNvPr id="32771" name="Object 36"/>
          <p:cNvGraphicFramePr>
            <a:graphicFrameLocks noChangeAspect="1"/>
          </p:cNvGraphicFramePr>
          <p:nvPr/>
        </p:nvGraphicFramePr>
        <p:xfrm>
          <a:off x="3347864" y="1124744"/>
          <a:ext cx="31448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62" name="Equation" r:id="rId5" imgW="1968840" imgH="355680" progId="Equation.3">
                  <p:embed/>
                </p:oleObj>
              </mc:Choice>
              <mc:Fallback>
                <p:oleObj name="Equation" r:id="rId5" imgW="1968840" imgH="355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124744"/>
                        <a:ext cx="314483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3" name="Object 37"/>
          <p:cNvGraphicFramePr>
            <a:graphicFrameLocks noChangeAspect="1"/>
          </p:cNvGraphicFramePr>
          <p:nvPr/>
        </p:nvGraphicFramePr>
        <p:xfrm>
          <a:off x="3275856" y="2060848"/>
          <a:ext cx="3714776" cy="64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63" name="Equation" r:id="rId7" imgW="1473120" imgH="266400" progId="Equation.DSMT4">
                  <p:embed/>
                </p:oleObj>
              </mc:Choice>
              <mc:Fallback>
                <p:oleObj name="Equation" r:id="rId7" imgW="147312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060848"/>
                        <a:ext cx="3714776" cy="644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38"/>
          <p:cNvGraphicFramePr>
            <a:graphicFrameLocks noChangeAspect="1"/>
          </p:cNvGraphicFramePr>
          <p:nvPr/>
        </p:nvGraphicFramePr>
        <p:xfrm>
          <a:off x="3275856" y="3142899"/>
          <a:ext cx="19891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64" name="Equation" r:id="rId9" imgW="1232280" imgH="355680" progId="Equation.3">
                  <p:embed/>
                </p:oleObj>
              </mc:Choice>
              <mc:Fallback>
                <p:oleObj name="Equation" r:id="rId9" imgW="1232280" imgH="355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142899"/>
                        <a:ext cx="198913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1"/>
          <p:cNvGrpSpPr/>
          <p:nvPr/>
        </p:nvGrpSpPr>
        <p:grpSpPr>
          <a:xfrm>
            <a:off x="3203848" y="3934987"/>
            <a:ext cx="2170695" cy="642938"/>
            <a:chOff x="4059240" y="1285878"/>
            <a:chExt cx="2170695" cy="642938"/>
          </a:xfrm>
        </p:grpSpPr>
        <p:sp>
          <p:nvSpPr>
            <p:cNvPr id="32782" name="Rectangle 35"/>
            <p:cNvSpPr>
              <a:spLocks noChangeArrowheads="1"/>
            </p:cNvSpPr>
            <p:nvPr/>
          </p:nvSpPr>
          <p:spPr bwMode="auto">
            <a:xfrm>
              <a:off x="6045204" y="1341441"/>
              <a:ext cx="18473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graphicFrame>
          <p:nvGraphicFramePr>
            <p:cNvPr id="32783" name="Object 39"/>
            <p:cNvGraphicFramePr>
              <a:graphicFrameLocks noChangeAspect="1"/>
            </p:cNvGraphicFramePr>
            <p:nvPr/>
          </p:nvGraphicFramePr>
          <p:xfrm>
            <a:off x="4059240" y="1285878"/>
            <a:ext cx="2084389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965" name="Equation" r:id="rId11" imgW="876240" imgH="241200" progId="Equation.DSMT4">
                    <p:embed/>
                  </p:oleObj>
                </mc:Choice>
                <mc:Fallback>
                  <p:oleObj name="Equation" r:id="rId11" imgW="876240" imgH="241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240" y="1285878"/>
                          <a:ext cx="2084389" cy="642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81" name="Object 45"/>
          <p:cNvGraphicFramePr>
            <a:graphicFrameLocks noChangeAspect="1"/>
          </p:cNvGraphicFramePr>
          <p:nvPr/>
        </p:nvGraphicFramePr>
        <p:xfrm>
          <a:off x="3275856" y="4973832"/>
          <a:ext cx="33115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66" name="公式" r:id="rId13" imgW="1905480" imgH="355680" progId="Equation.3">
                  <p:embed/>
                </p:oleObj>
              </mc:Choice>
              <mc:Fallback>
                <p:oleObj name="公式" r:id="rId13" imgW="1905480" imgH="355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973832"/>
                        <a:ext cx="3311525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7" name="Object 51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5856" y="5837928"/>
          <a:ext cx="38481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67" name="Equation" r:id="rId15" imgW="1498320" imgH="266400" progId="Equation.DSMT4">
                  <p:embed/>
                </p:oleObj>
              </mc:Choice>
              <mc:Fallback>
                <p:oleObj name="Equation" r:id="rId15" imgW="1498320" imgH="266400" progId="Equation.DSMT4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837928"/>
                        <a:ext cx="38481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755576" y="3214907"/>
            <a:ext cx="1951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2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827584" y="4973832"/>
            <a:ext cx="1951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3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520" y="190381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/>
                <a:cs typeface="Times New Roman" pitchFamily="18" charset="0"/>
              </a:rPr>
              <a:t>Write the inverse function.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8"/>
          <p:cNvSpPr>
            <a:spLocks noChangeArrowheads="1"/>
          </p:cNvSpPr>
          <p:nvPr/>
        </p:nvSpPr>
        <p:spPr bwMode="auto">
          <a:xfrm>
            <a:off x="108520" y="257275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effectLst/>
                <a:cs typeface="Times New Roman" pitchFamily="18" charset="0"/>
              </a:rPr>
              <a:t>(3) Duality Rule </a:t>
            </a:r>
          </a:p>
          <a:p>
            <a:pPr eaLnBrk="1" hangingPunct="1"/>
            <a:r>
              <a:rPr lang="en-US" altLang="zh-CN" sz="3200" dirty="0" smtClean="0">
                <a:effectLst/>
                <a:cs typeface="Times New Roman" pitchFamily="18" charset="0"/>
              </a:rPr>
              <a:t>(We use it to write the dual function.)</a:t>
            </a:r>
            <a:endParaRPr lang="en-US" altLang="zh-CN" sz="3200" dirty="0">
              <a:effectLst/>
              <a:cs typeface="Times New Roman" pitchFamily="18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638175" y="1746976"/>
            <a:ext cx="6932511" cy="620609"/>
            <a:chOff x="638175" y="58056"/>
            <a:chExt cx="6932511" cy="620609"/>
          </a:xfrm>
        </p:grpSpPr>
        <p:grpSp>
          <p:nvGrpSpPr>
            <p:cNvPr id="3" name="Group 2104"/>
            <p:cNvGrpSpPr>
              <a:grpSpLocks/>
            </p:cNvGrpSpPr>
            <p:nvPr/>
          </p:nvGrpSpPr>
          <p:grpSpPr bwMode="auto">
            <a:xfrm>
              <a:off x="638175" y="74612"/>
              <a:ext cx="2852738" cy="584199"/>
              <a:chOff x="288" y="528"/>
              <a:chExt cx="1797" cy="368"/>
            </a:xfrm>
          </p:grpSpPr>
          <p:sp>
            <p:nvSpPr>
              <p:cNvPr id="9" name="Rectangle 2105"/>
              <p:cNvSpPr>
                <a:spLocks noChangeArrowheads="1"/>
              </p:cNvSpPr>
              <p:nvPr/>
            </p:nvSpPr>
            <p:spPr bwMode="auto">
              <a:xfrm>
                <a:off x="288" y="528"/>
                <a:ext cx="1797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CN" sz="3200" dirty="0" smtClean="0">
                    <a:effectLst/>
                    <a:latin typeface="黑体" pitchFamily="2" charset="-122"/>
                    <a:ea typeface="黑体" pitchFamily="2" charset="-122"/>
                    <a:cs typeface="Times New Roman" pitchFamily="18" charset="0"/>
                  </a:rPr>
                  <a:t>F(A，B，C   )</a:t>
                </a:r>
                <a:endParaRPr lang="en-US" altLang="zh-CN" sz="3200" dirty="0">
                  <a:effectLst/>
                  <a:latin typeface="黑体" pitchFamily="2" charset="-122"/>
                  <a:ea typeface="黑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10" name="Object 2106"/>
              <p:cNvGraphicFramePr>
                <a:graphicFrameLocks noChangeAspect="1"/>
              </p:cNvGraphicFramePr>
              <p:nvPr/>
            </p:nvGraphicFramePr>
            <p:xfrm>
              <a:off x="1576" y="672"/>
              <a:ext cx="283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55" name="Equation" r:id="rId5" imgW="254160" imgH="101520" progId="Equation.3">
                      <p:embed/>
                    </p:oleObj>
                  </mc:Choice>
                  <mc:Fallback>
                    <p:oleObj name="Equation" r:id="rId5" imgW="254160" imgH="10152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6" y="672"/>
                            <a:ext cx="283" cy="1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矩形 5"/>
            <p:cNvSpPr/>
            <p:nvPr/>
          </p:nvSpPr>
          <p:spPr>
            <a:xfrm>
              <a:off x="4355976" y="58056"/>
              <a:ext cx="321471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 dirty="0" smtClean="0">
                  <a:effectLst/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F</a:t>
              </a:r>
              <a:r>
                <a:rPr lang="en-US" altLang="zh-CN" sz="3200" baseline="30000" dirty="0" smtClean="0">
                  <a:effectLst/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3200" dirty="0" smtClean="0">
                  <a:effectLst/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(A，B，C   )</a:t>
              </a:r>
              <a:endParaRPr lang="en-US" altLang="zh-CN" sz="3200" dirty="0">
                <a:effectLst/>
                <a:latin typeface="黑体" pitchFamily="2" charset="-122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73008" y="93890"/>
              <a:ext cx="22145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 smtClean="0">
                  <a:cs typeface="Times New Roman" pitchFamily="18" charset="0"/>
                  <a:sym typeface="Wingdings" pitchFamily="2" charset="2"/>
                </a:rPr>
                <a:t></a:t>
              </a:r>
              <a:endParaRPr lang="zh-CN" altLang="en-US" sz="3200" dirty="0">
                <a:cs typeface="Times New Roman" pitchFamily="18" charset="0"/>
              </a:endParaRPr>
            </a:p>
          </p:txBody>
        </p:sp>
      </p:grpSp>
      <p:grpSp>
        <p:nvGrpSpPr>
          <p:cNvPr id="4" name="Group 2108"/>
          <p:cNvGrpSpPr>
            <a:grpSpLocks/>
          </p:cNvGrpSpPr>
          <p:nvPr/>
        </p:nvGrpSpPr>
        <p:grpSpPr bwMode="auto">
          <a:xfrm>
            <a:off x="3292036" y="2533823"/>
            <a:ext cx="2495550" cy="2119313"/>
            <a:chOff x="432" y="912"/>
            <a:chExt cx="1572" cy="1335"/>
          </a:xfrm>
        </p:grpSpPr>
        <p:sp>
          <p:nvSpPr>
            <p:cNvPr id="13" name="Line 2109"/>
            <p:cNvSpPr>
              <a:spLocks noChangeShapeType="1"/>
            </p:cNvSpPr>
            <p:nvPr/>
          </p:nvSpPr>
          <p:spPr bwMode="auto">
            <a:xfrm>
              <a:off x="1200" y="149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2110"/>
            <p:cNvSpPr>
              <a:spLocks noChangeShapeType="1"/>
            </p:cNvSpPr>
            <p:nvPr/>
          </p:nvSpPr>
          <p:spPr bwMode="auto">
            <a:xfrm>
              <a:off x="1200" y="183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2111"/>
            <p:cNvSpPr>
              <a:spLocks noChangeShapeType="1"/>
            </p:cNvSpPr>
            <p:nvPr/>
          </p:nvSpPr>
          <p:spPr bwMode="auto">
            <a:xfrm>
              <a:off x="1152" y="207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Rectangle 2114"/>
            <p:cNvSpPr>
              <a:spLocks noChangeArrowheads="1"/>
            </p:cNvSpPr>
            <p:nvPr/>
          </p:nvSpPr>
          <p:spPr bwMode="auto">
            <a:xfrm>
              <a:off x="864" y="9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0</a:t>
              </a:r>
            </a:p>
          </p:txBody>
        </p:sp>
        <p:sp>
          <p:nvSpPr>
            <p:cNvPr id="19" name="Rectangle 2115"/>
            <p:cNvSpPr>
              <a:spLocks noChangeArrowheads="1"/>
            </p:cNvSpPr>
            <p:nvPr/>
          </p:nvSpPr>
          <p:spPr bwMode="auto">
            <a:xfrm>
              <a:off x="1632" y="9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20" name="Rectangle 2116"/>
            <p:cNvSpPr>
              <a:spLocks noChangeArrowheads="1"/>
            </p:cNvSpPr>
            <p:nvPr/>
          </p:nvSpPr>
          <p:spPr bwMode="auto">
            <a:xfrm>
              <a:off x="768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21" name="Rectangle 2117"/>
            <p:cNvSpPr>
              <a:spLocks noChangeArrowheads="1"/>
            </p:cNvSpPr>
            <p:nvPr/>
          </p:nvSpPr>
          <p:spPr bwMode="auto">
            <a:xfrm>
              <a:off x="1632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22" name="Rectangle 2118"/>
            <p:cNvSpPr>
              <a:spLocks noChangeArrowheads="1"/>
            </p:cNvSpPr>
            <p:nvPr/>
          </p:nvSpPr>
          <p:spPr bwMode="auto">
            <a:xfrm>
              <a:off x="912" y="16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23" name="Rectangle 2119"/>
            <p:cNvSpPr>
              <a:spLocks noChangeArrowheads="1"/>
            </p:cNvSpPr>
            <p:nvPr/>
          </p:nvSpPr>
          <p:spPr bwMode="auto">
            <a:xfrm>
              <a:off x="1728" y="188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24" name="Oval 2120"/>
            <p:cNvSpPr>
              <a:spLocks noChangeArrowheads="1"/>
            </p:cNvSpPr>
            <p:nvPr/>
          </p:nvSpPr>
          <p:spPr bwMode="auto">
            <a:xfrm>
              <a:off x="1824" y="183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121"/>
            <p:cNvSpPr>
              <a:spLocks noChangeArrowheads="1"/>
            </p:cNvSpPr>
            <p:nvPr/>
          </p:nvSpPr>
          <p:spPr bwMode="auto">
            <a:xfrm>
              <a:off x="960" y="202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Line 2126"/>
            <p:cNvSpPr>
              <a:spLocks noChangeShapeType="1"/>
            </p:cNvSpPr>
            <p:nvPr/>
          </p:nvSpPr>
          <p:spPr bwMode="auto">
            <a:xfrm>
              <a:off x="1152" y="111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AutoShape 2127"/>
            <p:cNvSpPr>
              <a:spLocks/>
            </p:cNvSpPr>
            <p:nvPr/>
          </p:nvSpPr>
          <p:spPr bwMode="auto">
            <a:xfrm>
              <a:off x="432" y="1104"/>
              <a:ext cx="288" cy="970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组合 39"/>
          <p:cNvGrpSpPr/>
          <p:nvPr/>
        </p:nvGrpSpPr>
        <p:grpSpPr>
          <a:xfrm>
            <a:off x="395536" y="4797152"/>
            <a:ext cx="9000998" cy="629915"/>
            <a:chOff x="9423880" y="879140"/>
            <a:chExt cx="5606730" cy="629915"/>
          </a:xfrm>
        </p:grpSpPr>
        <p:graphicFrame>
          <p:nvGraphicFramePr>
            <p:cNvPr id="41" name="Object 52"/>
            <p:cNvGraphicFramePr>
              <a:graphicFrameLocks noChangeAspect="1"/>
            </p:cNvGraphicFramePr>
            <p:nvPr/>
          </p:nvGraphicFramePr>
          <p:xfrm>
            <a:off x="10212840" y="879140"/>
            <a:ext cx="373062" cy="562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56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2840" y="879140"/>
                          <a:ext cx="373062" cy="562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1039"/>
            <p:cNvSpPr>
              <a:spLocks noChangeArrowheads="1"/>
            </p:cNvSpPr>
            <p:nvPr/>
          </p:nvSpPr>
          <p:spPr bwMode="auto">
            <a:xfrm>
              <a:off x="9423880" y="924280"/>
              <a:ext cx="560673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rgbClr val="FFFF66"/>
                  </a:solidFill>
                  <a:effectLst/>
                  <a:cs typeface="Times New Roman" pitchFamily="18" charset="0"/>
                </a:rPr>
                <a:t>A  and       are unchanged (keep the inverter).</a:t>
              </a:r>
              <a:endParaRPr lang="zh-CN" altLang="en-US" sz="3200" dirty="0">
                <a:effectLst/>
                <a:cs typeface="Times New Roman" pitchFamily="18" charset="0"/>
              </a:endParaRPr>
            </a:p>
          </p:txBody>
        </p:sp>
      </p:grpSp>
      <p:sp>
        <p:nvSpPr>
          <p:cNvPr id="43" name="Rectangle 1039"/>
          <p:cNvSpPr>
            <a:spLocks noChangeArrowheads="1"/>
          </p:cNvSpPr>
          <p:nvPr/>
        </p:nvSpPr>
        <p:spPr bwMode="auto">
          <a:xfrm>
            <a:off x="872327" y="3276410"/>
            <a:ext cx="25557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r>
              <a:rPr lang="en-US" altLang="zh-CN" sz="3200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Exchange</a:t>
            </a:r>
            <a:endParaRPr lang="zh-CN" altLang="en-US" sz="3200" dirty="0">
              <a:solidFill>
                <a:srgbClr val="FFFF00"/>
              </a:solidFill>
              <a:effectLst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67544" y="5922412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Keep the operation order.</a:t>
            </a:r>
            <a:endParaRPr lang="zh-CN" altLang="en-US" sz="3200" dirty="0" smtClean="0"/>
          </a:p>
        </p:txBody>
      </p:sp>
      <p:graphicFrame>
        <p:nvGraphicFramePr>
          <p:cNvPr id="32" name="Object 2106"/>
          <p:cNvGraphicFramePr>
            <a:graphicFrameLocks noChangeAspect="1"/>
          </p:cNvGraphicFramePr>
          <p:nvPr/>
        </p:nvGraphicFramePr>
        <p:xfrm>
          <a:off x="6516216" y="1988840"/>
          <a:ext cx="449263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7" name="Equation" r:id="rId9" imgW="254160" imgH="101520" progId="Equation.3">
                  <p:embed/>
                </p:oleObj>
              </mc:Choice>
              <mc:Fallback>
                <p:oleObj name="Equation" r:id="rId9" imgW="254160" imgH="1015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988840"/>
                        <a:ext cx="449263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 bwMode="auto">
          <a:xfrm>
            <a:off x="3977836" y="3733692"/>
            <a:ext cx="1800200" cy="90099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51520" y="5661248"/>
            <a:ext cx="8892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marL="514350" indent="-514350" eaLnBrk="1" hangingPunct="1"/>
            <a:r>
              <a:rPr lang="zh-CN" altLang="en-US" sz="3200" dirty="0" smtClean="0">
                <a:effectLst/>
                <a:latin typeface="黑体" pitchFamily="2" charset="-122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dirty="0" smtClean="0">
                <a:effectLst/>
                <a:latin typeface="黑体" pitchFamily="2" charset="-122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cs typeface="Times New Roman" pitchFamily="18" charset="0"/>
              </a:rPr>
              <a:t>D</a:t>
            </a:r>
            <a:r>
              <a:rPr lang="en-US" altLang="zh-CN" sz="3200" dirty="0" smtClean="0">
                <a:effectLst/>
                <a:latin typeface="黑体" pitchFamily="2" charset="-122"/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sz="32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cs typeface="Times New Roman" pitchFamily="18" charset="0"/>
              </a:rPr>
              <a:t>D   </a:t>
            </a:r>
            <a:r>
              <a:rPr lang="en-US" altLang="zh-CN" sz="3200" dirty="0" smtClean="0">
                <a:effectLst/>
                <a:latin typeface="黑体" pitchFamily="2" charset="-122"/>
                <a:ea typeface="黑体" pitchFamily="2" charset="-122"/>
                <a:cs typeface="Times New Roman" pitchFamily="18" charset="0"/>
              </a:rPr>
              <a:t>=  F</a:t>
            </a:r>
          </a:p>
        </p:txBody>
      </p:sp>
      <p:sp>
        <p:nvSpPr>
          <p:cNvPr id="44" name="矩形 43"/>
          <p:cNvSpPr/>
          <p:nvPr/>
        </p:nvSpPr>
        <p:spPr>
          <a:xfrm>
            <a:off x="251520" y="1692097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(1) If an equation is correct, its dual form is also correct.</a:t>
            </a:r>
            <a:endParaRPr lang="en-US" altLang="zh-CN" sz="3200" dirty="0"/>
          </a:p>
        </p:txBody>
      </p:sp>
      <p:sp>
        <p:nvSpPr>
          <p:cNvPr id="45" name="矩形 44"/>
          <p:cNvSpPr/>
          <p:nvPr/>
        </p:nvSpPr>
        <p:spPr>
          <a:xfrm>
            <a:off x="251520" y="3060249"/>
            <a:ext cx="8964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(2) If two functions are equal, their dual forms are also equal.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395536" y="548680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Properties of </a:t>
            </a:r>
            <a:r>
              <a:rPr lang="en-US" altLang="zh-CN" dirty="0" smtClean="0">
                <a:cs typeface="Times New Roman" pitchFamily="18" charset="0"/>
              </a:rPr>
              <a:t>Duality Rule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324544" y="4440014"/>
            <a:ext cx="9289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eaLnBrk="1" hangingPunct="1"/>
            <a:r>
              <a:rPr lang="en-US" altLang="zh-CN" sz="3200" dirty="0" smtClean="0"/>
              <a:t>(3) If we apply the duality rule on a function twice, we will obtain the original function.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44" grpId="0"/>
      <p:bldP spid="4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2555776" y="1404065"/>
            <a:ext cx="33650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</a:t>
            </a:r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2079270" y="2708920"/>
            <a:ext cx="59378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=A+BC      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</a:t>
            </a:r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1359190" y="3645024"/>
            <a:ext cx="74462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cs typeface="Times New Roman" pitchFamily="18" charset="0"/>
              </a:rPr>
              <a:t>Apply Duality Rule to get the dual function:</a:t>
            </a:r>
            <a:endParaRPr lang="zh-CN" altLang="en-US" sz="3200" dirty="0">
              <a:cs typeface="Times New Roman" pitchFamily="18" charset="0"/>
            </a:endParaRPr>
          </a:p>
        </p:txBody>
      </p:sp>
      <p:sp>
        <p:nvSpPr>
          <p:cNvPr id="348168" name="Rectangle 8"/>
          <p:cNvSpPr>
            <a:spLocks noChangeArrowheads="1"/>
          </p:cNvSpPr>
          <p:nvPr/>
        </p:nvSpPr>
        <p:spPr bwMode="auto">
          <a:xfrm>
            <a:off x="1359190" y="4509120"/>
            <a:ext cx="68852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=A(B+C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)=AB+AC      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=AB+AC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348169" name="Rectangle 9"/>
          <p:cNvSpPr>
            <a:spLocks noChangeArrowheads="1"/>
          </p:cNvSpPr>
          <p:nvPr/>
        </p:nvSpPr>
        <p:spPr bwMode="auto">
          <a:xfrm>
            <a:off x="1359190" y="5373216"/>
            <a:ext cx="1550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 F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359190" y="2708920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cs typeface="Times New Roman" pitchFamily="18" charset="0"/>
              </a:rPr>
              <a:t>Let</a:t>
            </a:r>
            <a:endParaRPr lang="zh-CN" altLang="en-US" sz="3200" dirty="0"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55334" y="6156593"/>
            <a:ext cx="1277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=F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35497" y="44624"/>
            <a:ext cx="936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66"/>
                </a:solidFill>
              </a:rPr>
              <a:t>Example:    Use </a:t>
            </a:r>
            <a:r>
              <a:rPr lang="en-US" altLang="zh-CN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Duality Rule to p</a:t>
            </a:r>
            <a:r>
              <a:rPr lang="en-US" altLang="zh-CN" dirty="0" smtClean="0">
                <a:solidFill>
                  <a:srgbClr val="FFFF66"/>
                </a:solidFill>
              </a:rPr>
              <a:t>rove the distributive law of addition.</a:t>
            </a:r>
            <a:endParaRPr lang="zh-CN" altLang="en-US" dirty="0">
              <a:solidFill>
                <a:srgbClr val="FFFF66"/>
              </a:solidFill>
            </a:endParaRPr>
          </a:p>
        </p:txBody>
      </p:sp>
      <p:sp>
        <p:nvSpPr>
          <p:cNvPr id="12" name="Rectangle 1032"/>
          <p:cNvSpPr>
            <a:spLocks noChangeArrowheads="1"/>
          </p:cNvSpPr>
          <p:nvPr/>
        </p:nvSpPr>
        <p:spPr bwMode="auto">
          <a:xfrm>
            <a:off x="323528" y="2060848"/>
            <a:ext cx="1208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Proof: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87182" y="6156593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cs typeface="Times New Roman" pitchFamily="18" charset="0"/>
              </a:rPr>
              <a:t>Then,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6" grpId="0" build="p" autoUpdateAnimBg="0"/>
      <p:bldP spid="348167" grpId="0" build="p" autoUpdateAnimBg="0"/>
      <p:bldP spid="348168" grpId="0" build="p" autoUpdateAnimBg="0"/>
      <p:bldP spid="348169" grpId="0" build="p" autoUpdateAnimBg="0"/>
      <p:bldP spid="9" grpId="0" build="p" autoUpdateAnimBg="0"/>
      <p:bldP spid="10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39552" y="1556792"/>
            <a:ext cx="86044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</a:rPr>
              <a:t>separate</a:t>
            </a:r>
            <a:r>
              <a:rPr lang="en-US" altLang="zh-CN" sz="3200" dirty="0" smtClean="0"/>
              <a:t> a variable, e.g.,  </a:t>
            </a:r>
            <a:r>
              <a:rPr lang="en-US" altLang="zh-CN" sz="3200" dirty="0" smtClean="0">
                <a:solidFill>
                  <a:srgbClr val="FFFF00"/>
                </a:solidFill>
              </a:rPr>
              <a:t>   </a:t>
            </a:r>
            <a:r>
              <a:rPr lang="en-US" altLang="zh-CN" sz="3200" dirty="0" smtClean="0"/>
              <a:t>  from 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3200" dirty="0" smtClean="0"/>
              <a:t> and </a:t>
            </a:r>
            <a:r>
              <a:rPr lang="en-US" altLang="zh-CN" sz="3200" dirty="0" smtClean="0">
                <a:solidFill>
                  <a:srgbClr val="FFFF00"/>
                </a:solidFill>
              </a:rPr>
              <a:t>expand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3200" dirty="0" smtClean="0"/>
              <a:t> as follows:</a:t>
            </a:r>
            <a:endParaRPr lang="en-US" altLang="zh-CN" sz="3200" dirty="0"/>
          </a:p>
        </p:txBody>
      </p:sp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0" y="152400"/>
            <a:ext cx="8964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effectLst/>
                <a:cs typeface="Times New Roman" pitchFamily="18" charset="0"/>
              </a:rPr>
              <a:t>(4) Expansion </a:t>
            </a:r>
            <a:r>
              <a:rPr lang="en-US" altLang="zh-CN" sz="3200" dirty="0">
                <a:effectLst/>
                <a:cs typeface="Times New Roman" pitchFamily="18" charset="0"/>
              </a:rPr>
              <a:t>Rule </a:t>
            </a:r>
            <a:r>
              <a:rPr lang="en-US" altLang="zh-CN" sz="3200" dirty="0" smtClean="0">
                <a:effectLst/>
                <a:cs typeface="Times New Roman" pitchFamily="18" charset="0"/>
              </a:rPr>
              <a:t>(we use it to simplify function.)</a:t>
            </a:r>
            <a:endParaRPr lang="en-US" altLang="zh-CN" sz="3200" dirty="0">
              <a:effectLst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662496" y="836614"/>
            <a:ext cx="4175129" cy="1263651"/>
            <a:chOff x="2937" y="527"/>
            <a:chExt cx="2630" cy="796"/>
          </a:xfrm>
        </p:grpSpPr>
        <p:sp>
          <p:nvSpPr>
            <p:cNvPr id="37898" name="Rectangle 5"/>
            <p:cNvSpPr>
              <a:spLocks noChangeArrowheads="1"/>
            </p:cNvSpPr>
            <p:nvPr/>
          </p:nvSpPr>
          <p:spPr bwMode="auto">
            <a:xfrm>
              <a:off x="3424" y="527"/>
              <a:ext cx="214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effectLst/>
                  <a:latin typeface="黑体" pitchFamily="49" charset="-122"/>
                </a:rPr>
                <a:t>F=f(X</a:t>
              </a:r>
              <a:r>
                <a:rPr lang="en-US" altLang="zh-CN" sz="3200" baseline="-25000" dirty="0" smtClean="0">
                  <a:effectLst/>
                  <a:latin typeface="黑体" pitchFamily="49" charset="-122"/>
                </a:rPr>
                <a:t>1</a:t>
              </a:r>
              <a:r>
                <a:rPr lang="en-US" altLang="zh-CN" sz="3200" dirty="0" smtClean="0">
                  <a:effectLst/>
                  <a:latin typeface="黑体" pitchFamily="49" charset="-122"/>
                </a:rPr>
                <a:t>,X</a:t>
              </a:r>
              <a:r>
                <a:rPr lang="en-US" altLang="zh-CN" sz="3200" baseline="-25000" dirty="0" smtClean="0">
                  <a:effectLst/>
                  <a:latin typeface="黑体" pitchFamily="49" charset="-122"/>
                </a:rPr>
                <a:t>2</a:t>
              </a:r>
              <a:r>
                <a:rPr lang="en-US" altLang="zh-CN" sz="3200" dirty="0">
                  <a:effectLst/>
                  <a:latin typeface="黑体" pitchFamily="49" charset="-122"/>
                </a:rPr>
                <a:t>,</a:t>
              </a:r>
              <a:r>
                <a:rPr lang="en-US" altLang="zh-CN" dirty="0">
                  <a:effectLst/>
                </a:rPr>
                <a:t>···</a:t>
              </a:r>
              <a:r>
                <a:rPr lang="en-US" altLang="zh-CN" sz="3200" dirty="0" err="1">
                  <a:effectLst/>
                  <a:latin typeface="黑体" pitchFamily="49" charset="-122"/>
                </a:rPr>
                <a:t>X</a:t>
              </a:r>
              <a:r>
                <a:rPr lang="en-US" altLang="zh-CN" sz="3200" baseline="-25000" dirty="0" err="1">
                  <a:effectLst/>
                  <a:latin typeface="黑体" pitchFamily="49" charset="-122"/>
                </a:rPr>
                <a:t>n</a:t>
              </a:r>
              <a:r>
                <a:rPr lang="en-US" altLang="zh-CN" sz="3200" dirty="0">
                  <a:effectLst/>
                  <a:latin typeface="黑体" pitchFamily="49" charset="-122"/>
                </a:rPr>
                <a:t>)</a:t>
              </a:r>
              <a:r>
                <a:rPr lang="zh-CN" altLang="en-US" sz="3200" dirty="0" smtClean="0">
                  <a:effectLst/>
                  <a:latin typeface="黑体" pitchFamily="49" charset="-122"/>
                </a:rPr>
                <a:t>，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37899" name="Rectangle 7"/>
            <p:cNvSpPr>
              <a:spLocks noChangeArrowheads="1"/>
            </p:cNvSpPr>
            <p:nvPr/>
          </p:nvSpPr>
          <p:spPr bwMode="auto">
            <a:xfrm>
              <a:off x="2937" y="955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X</a:t>
              </a:r>
              <a:r>
                <a:rPr lang="en-US" altLang="zh-CN" sz="3200" baseline="-250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1</a:t>
              </a:r>
              <a:endParaRPr lang="zh-CN" altLang="en-US" sz="3200" dirty="0">
                <a:solidFill>
                  <a:srgbClr val="FFFF00"/>
                </a:solidFill>
                <a:effectLst/>
                <a:latin typeface="黑体" pitchFamily="49" charset="-122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84215" y="3011341"/>
            <a:ext cx="7031040" cy="2001835"/>
            <a:chOff x="431" y="1797"/>
            <a:chExt cx="4429" cy="1261"/>
          </a:xfrm>
        </p:grpSpPr>
        <p:graphicFrame>
          <p:nvGraphicFramePr>
            <p:cNvPr id="37896" name="Object 8"/>
            <p:cNvGraphicFramePr>
              <a:graphicFrameLocks noChangeAspect="1"/>
            </p:cNvGraphicFramePr>
            <p:nvPr/>
          </p:nvGraphicFramePr>
          <p:xfrm>
            <a:off x="431" y="1797"/>
            <a:ext cx="209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94" name="公式" r:id="rId3" imgW="2083320" imgH="343080" progId="Equation.3">
                    <p:embed/>
                  </p:oleObj>
                </mc:Choice>
                <mc:Fallback>
                  <p:oleObj name="公式" r:id="rId3" imgW="2083320" imgH="3430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97"/>
                          <a:ext cx="2092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7" name="Object 10"/>
            <p:cNvGraphicFramePr>
              <a:graphicFrameLocks noChangeAspect="1"/>
            </p:cNvGraphicFramePr>
            <p:nvPr/>
          </p:nvGraphicFramePr>
          <p:xfrm>
            <a:off x="662" y="2250"/>
            <a:ext cx="4198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95" name="Equation" r:id="rId5" imgW="2819160" imgH="533160" progId="Equation.DSMT4">
                    <p:embed/>
                  </p:oleObj>
                </mc:Choice>
                <mc:Fallback>
                  <p:oleObj name="Equation" r:id="rId5" imgW="2819160" imgH="53316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" y="2250"/>
                          <a:ext cx="4198" cy="8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 13"/>
          <p:cNvSpPr/>
          <p:nvPr/>
        </p:nvSpPr>
        <p:spPr>
          <a:xfrm>
            <a:off x="539552" y="908720"/>
            <a:ext cx="45961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If we have a logic function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683568" y="5661248"/>
            <a:ext cx="6853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Let                             to prove the above.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1547664" y="5661248"/>
            <a:ext cx="2509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X</a:t>
            </a:r>
            <a:r>
              <a:rPr lang="en-US" altLang="zh-CN" sz="3200" baseline="-250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1</a:t>
            </a:r>
            <a:r>
              <a:rPr lang="en-US" altLang="zh-CN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=0 or X</a:t>
            </a:r>
            <a:r>
              <a:rPr lang="en-US" altLang="zh-CN" sz="3200" baseline="-250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1</a:t>
            </a:r>
            <a:r>
              <a:rPr lang="en-US" altLang="zh-CN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=1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420979" y="3730478"/>
            <a:ext cx="476086" cy="634626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340424" y="3699098"/>
            <a:ext cx="2535832" cy="634626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547664" y="4485507"/>
            <a:ext cx="476086" cy="634626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571999" y="4371827"/>
            <a:ext cx="3143255" cy="634626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547664" y="5636322"/>
            <a:ext cx="936104" cy="6346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777673" y="2951389"/>
            <a:ext cx="476086" cy="6346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132610" y="3784891"/>
            <a:ext cx="357690" cy="6346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005838" y="3707551"/>
            <a:ext cx="295612" cy="6346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674666" y="4417900"/>
            <a:ext cx="280500" cy="6346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788556" y="4365104"/>
            <a:ext cx="295612" cy="6346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the expansion rule.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78023" y="3079304"/>
            <a:ext cx="7050089" cy="1885948"/>
            <a:chOff x="561" y="2384"/>
            <a:chExt cx="4441" cy="1188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1482386"/>
                </p:ext>
              </p:extLst>
            </p:nvPr>
          </p:nvGraphicFramePr>
          <p:xfrm>
            <a:off x="561" y="2384"/>
            <a:ext cx="209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860" name="公式" r:id="rId3" imgW="2083320" imgH="343080" progId="Equation.3">
                    <p:embed/>
                  </p:oleObj>
                </mc:Choice>
                <mc:Fallback>
                  <p:oleObj name="公式" r:id="rId3" imgW="2083320" imgH="343080" progId="Equation.3">
                    <p:embed/>
                    <p:pic>
                      <p:nvPicPr>
                        <p:cNvPr id="3789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2384"/>
                          <a:ext cx="2092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3287623"/>
                </p:ext>
              </p:extLst>
            </p:nvPr>
          </p:nvGraphicFramePr>
          <p:xfrm>
            <a:off x="804" y="2764"/>
            <a:ext cx="4198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861" name="Equation" r:id="rId5" imgW="2819160" imgH="533160" progId="Equation.DSMT4">
                    <p:embed/>
                  </p:oleObj>
                </mc:Choice>
                <mc:Fallback>
                  <p:oleObj name="Equation" r:id="rId5" imgW="2819160" imgH="533160" progId="Equation.DSMT4">
                    <p:embed/>
                    <p:pic>
                      <p:nvPicPr>
                        <p:cNvPr id="3789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2764"/>
                          <a:ext cx="4198" cy="8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矩形 9"/>
          <p:cNvSpPr/>
          <p:nvPr/>
        </p:nvSpPr>
        <p:spPr>
          <a:xfrm>
            <a:off x="886922" y="5518865"/>
            <a:ext cx="6853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Let                             to prove the above.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1751018" y="5518865"/>
            <a:ext cx="2509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X</a:t>
            </a:r>
            <a:r>
              <a:rPr lang="en-US" altLang="zh-CN" sz="3200" baseline="-250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1</a:t>
            </a:r>
            <a:r>
              <a:rPr lang="en-US" altLang="zh-CN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=0 or X</a:t>
            </a:r>
            <a:r>
              <a:rPr lang="en-US" altLang="zh-CN" sz="3200" baseline="-250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1</a:t>
            </a:r>
            <a:r>
              <a:rPr lang="en-US" altLang="zh-CN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=1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690" name="Picture 2" descr="E:\上课\数字逻辑设计（英文课）\whiteboard\Chapter Two - Logical Algebra(whiteboard)\chapter 2 logical algebra (1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67383"/>
            <a:ext cx="8048625" cy="3933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714" name="Picture 2" descr="E:\上课\数字逻辑设计（英文课）\whiteboard\Chapter Two - Logical Algebra(whiteboard)\chapter 2 logical algebra (1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831" y="1340768"/>
            <a:ext cx="8048625" cy="3933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539750" y="1125538"/>
          <a:ext cx="61198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02" name="公式" r:id="rId4" imgW="3328200" imgH="355680" progId="Equation.3">
                  <p:embed/>
                </p:oleObj>
              </mc:Choice>
              <mc:Fallback>
                <p:oleObj name="公式" r:id="rId4" imgW="3328200" imgH="35568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25538"/>
                        <a:ext cx="611981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7"/>
          <p:cNvGraphicFramePr>
            <a:graphicFrameLocks noChangeAspect="1"/>
          </p:cNvGraphicFramePr>
          <p:nvPr/>
        </p:nvGraphicFramePr>
        <p:xfrm>
          <a:off x="500063" y="2861642"/>
          <a:ext cx="7177088" cy="1428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03" name="Equation" r:id="rId6" imgW="2603160" imgH="507960" progId="Equation.DSMT4">
                  <p:embed/>
                </p:oleObj>
              </mc:Choice>
              <mc:Fallback>
                <p:oleObj name="Equation" r:id="rId6" imgW="260316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861642"/>
                        <a:ext cx="7177088" cy="14287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7088" y="4525342"/>
          <a:ext cx="6335712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04" name="Equation" r:id="rId8" imgW="3506040" imgH="1028880" progId="Equation.DSMT4">
                  <p:embed/>
                </p:oleObj>
              </mc:Choice>
              <mc:Fallback>
                <p:oleObj name="Equation" r:id="rId8" imgW="3506040" imgH="1028880" progId="Equation.DSMT4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25342"/>
                        <a:ext cx="6335712" cy="189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79512" y="260648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FF66"/>
                </a:solidFill>
              </a:rPr>
              <a:t>Example: Simplify logic function by expansion rule.</a:t>
            </a:r>
            <a:endParaRPr lang="zh-CN" altLang="en-US" sz="3200" dirty="0">
              <a:solidFill>
                <a:srgbClr val="FFFF6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22048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Solution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: (separate variable A)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28600"/>
            <a:ext cx="8955088" cy="59039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</a:t>
            </a:r>
            <a:endParaRPr lang="en-US" altLang="zh-CN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  <a:defRPr/>
            </a:pPr>
            <a:endParaRPr lang="zh-CN" altLang="en-US" dirty="0" smtClean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105401" y="2971800"/>
            <a:ext cx="2271713" cy="3403601"/>
            <a:chOff x="3216" y="1872"/>
            <a:chExt cx="1431" cy="2144"/>
          </a:xfrm>
        </p:grpSpPr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2325" name="Rectangle 10"/>
            <p:cNvSpPr>
              <a:spLocks noChangeArrowheads="1"/>
            </p:cNvSpPr>
            <p:nvPr/>
          </p:nvSpPr>
          <p:spPr bwMode="auto">
            <a:xfrm>
              <a:off x="3334" y="1872"/>
              <a:ext cx="13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cs typeface="Times New Roman" pitchFamily="18" charset="0"/>
                </a:rPr>
                <a:t>Truth Table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2326" name="Rectangle 11"/>
            <p:cNvSpPr>
              <a:spLocks noChangeArrowheads="1"/>
            </p:cNvSpPr>
            <p:nvPr/>
          </p:nvSpPr>
          <p:spPr bwMode="auto">
            <a:xfrm>
              <a:off x="3264" y="3648"/>
              <a:ext cx="13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cs typeface="Times New Roman" pitchFamily="18" charset="0"/>
                </a:rPr>
                <a:t> </a:t>
              </a:r>
              <a:r>
                <a:rPr lang="zh-CN" altLang="en-US" sz="3200" dirty="0" smtClean="0">
                  <a:cs typeface="Times New Roman" pitchFamily="18" charset="0"/>
                </a:rPr>
                <a:t>   </a:t>
              </a:r>
              <a:r>
                <a:rPr lang="zh-CN" altLang="en-US" sz="3200" dirty="0" smtClean="0">
                  <a:solidFill>
                    <a:srgbClr val="FFFF00"/>
                  </a:solidFill>
                  <a:cs typeface="Times New Roman" pitchFamily="18" charset="0"/>
                </a:rPr>
                <a:t>1     </a:t>
              </a:r>
              <a:r>
                <a:rPr lang="zh-CN" altLang="en-US" sz="3200" dirty="0">
                  <a:solidFill>
                    <a:srgbClr val="FFFF00"/>
                  </a:solidFill>
                  <a:cs typeface="Times New Roman" pitchFamily="18" charset="0"/>
                </a:rPr>
                <a:t>1   </a:t>
              </a:r>
              <a:r>
                <a:rPr lang="zh-CN" altLang="en-US" sz="3200" dirty="0" smtClean="0">
                  <a:solidFill>
                    <a:srgbClr val="FFFF00"/>
                  </a:solidFill>
                  <a:cs typeface="Times New Roman" pitchFamily="18" charset="0"/>
                </a:rPr>
                <a:t> 1</a:t>
              </a:r>
              <a:endParaRPr lang="zh-CN" altLang="en-US" sz="3200" dirty="0">
                <a:solidFill>
                  <a:srgbClr val="FFFF00"/>
                </a:solidFill>
                <a:cs typeface="Times New Roman" pitchFamily="18" charset="0"/>
              </a:endParaRPr>
            </a:p>
          </p:txBody>
        </p:sp>
        <p:sp>
          <p:nvSpPr>
            <p:cNvPr id="12327" name="Rectangle 12"/>
            <p:cNvSpPr>
              <a:spLocks noChangeArrowheads="1"/>
            </p:cNvSpPr>
            <p:nvPr/>
          </p:nvSpPr>
          <p:spPr bwMode="auto">
            <a:xfrm>
              <a:off x="3264" y="3302"/>
              <a:ext cx="13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cs typeface="Times New Roman" pitchFamily="18" charset="0"/>
                </a:rPr>
                <a:t> </a:t>
              </a:r>
              <a:r>
                <a:rPr lang="zh-CN" altLang="en-US" sz="3200" dirty="0" smtClean="0">
                  <a:cs typeface="Times New Roman" pitchFamily="18" charset="0"/>
                </a:rPr>
                <a:t>   1     0    0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2328" name="Rectangle 13"/>
            <p:cNvSpPr>
              <a:spLocks noChangeArrowheads="1"/>
            </p:cNvSpPr>
            <p:nvPr/>
          </p:nvSpPr>
          <p:spPr bwMode="auto">
            <a:xfrm>
              <a:off x="3264" y="2966"/>
              <a:ext cx="13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cs typeface="Times New Roman" pitchFamily="18" charset="0"/>
                </a:rPr>
                <a:t> </a:t>
              </a:r>
              <a:r>
                <a:rPr lang="zh-CN" altLang="en-US" sz="3200" dirty="0" smtClean="0">
                  <a:cs typeface="Times New Roman" pitchFamily="18" charset="0"/>
                </a:rPr>
                <a:t>   0     1    0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2329" name="Rectangle 14"/>
            <p:cNvSpPr>
              <a:spLocks noChangeArrowheads="1"/>
            </p:cNvSpPr>
            <p:nvPr/>
          </p:nvSpPr>
          <p:spPr bwMode="auto">
            <a:xfrm>
              <a:off x="3264" y="2678"/>
              <a:ext cx="13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dirty="0">
                  <a:cs typeface="Times New Roman" pitchFamily="18" charset="0"/>
                </a:rPr>
                <a:t> </a:t>
              </a:r>
              <a:r>
                <a:rPr lang="zh-CN" altLang="en-US" sz="3200" dirty="0" smtClean="0">
                  <a:cs typeface="Times New Roman" pitchFamily="18" charset="0"/>
                </a:rPr>
                <a:t>   0     0    </a:t>
              </a:r>
              <a:r>
                <a:rPr lang="zh-CN" altLang="en-US" sz="3200" dirty="0"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30" name="Rectangle 15"/>
            <p:cNvSpPr>
              <a:spLocks noChangeArrowheads="1"/>
            </p:cNvSpPr>
            <p:nvPr/>
          </p:nvSpPr>
          <p:spPr bwMode="auto">
            <a:xfrm>
              <a:off x="3216" y="2246"/>
              <a:ext cx="14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 </a:t>
              </a:r>
              <a:r>
                <a:rPr lang="en-US" altLang="zh-CN" sz="3200" dirty="0" smtClean="0">
                  <a:cs typeface="Times New Roman" pitchFamily="18" charset="0"/>
                </a:rPr>
                <a:t>   A     B    </a:t>
              </a:r>
              <a:r>
                <a:rPr lang="en-US" altLang="zh-CN" sz="3200" dirty="0">
                  <a:cs typeface="Times New Roman" pitchFamily="18" charset="0"/>
                </a:rPr>
                <a:t>F</a:t>
              </a:r>
              <a:endParaRPr lang="zh-CN" altLang="en-US" sz="3200" dirty="0">
                <a:cs typeface="Times New Roman" pitchFamily="18" charset="0"/>
              </a:endParaRP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476375" y="3048000"/>
            <a:ext cx="2644775" cy="3365501"/>
            <a:chOff x="930" y="1920"/>
            <a:chExt cx="1666" cy="2120"/>
          </a:xfrm>
        </p:grpSpPr>
        <p:sp>
          <p:nvSpPr>
            <p:cNvPr id="98308" name="Line 4"/>
            <p:cNvSpPr>
              <a:spLocks noChangeShapeType="1"/>
            </p:cNvSpPr>
            <p:nvPr/>
          </p:nvSpPr>
          <p:spPr bwMode="auto">
            <a:xfrm>
              <a:off x="960" y="2640"/>
              <a:ext cx="14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98309" name="Line 5"/>
            <p:cNvSpPr>
              <a:spLocks noChangeShapeType="1"/>
            </p:cNvSpPr>
            <p:nvPr/>
          </p:nvSpPr>
          <p:spPr bwMode="auto">
            <a:xfrm>
              <a:off x="2018" y="2400"/>
              <a:ext cx="1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930" y="1920"/>
              <a:ext cx="166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cs typeface="Times New Roman" pitchFamily="18" charset="0"/>
                </a:rPr>
                <a:t>Function Table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960" y="2280"/>
              <a:ext cx="14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A  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B 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F</a:t>
              </a:r>
              <a:endPara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98323" name="Rectangle 19"/>
            <p:cNvSpPr>
              <a:spLocks noChangeArrowheads="1"/>
            </p:cNvSpPr>
            <p:nvPr/>
          </p:nvSpPr>
          <p:spPr bwMode="auto">
            <a:xfrm>
              <a:off x="930" y="2664"/>
              <a:ext cx="158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off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 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98324" name="Rectangle 20"/>
            <p:cNvSpPr>
              <a:spLocks noChangeArrowheads="1"/>
            </p:cNvSpPr>
            <p:nvPr/>
          </p:nvSpPr>
          <p:spPr bwMode="auto">
            <a:xfrm>
              <a:off x="930" y="3000"/>
              <a:ext cx="154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off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 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98325" name="Rectangle 21"/>
            <p:cNvSpPr>
              <a:spLocks noChangeArrowheads="1"/>
            </p:cNvSpPr>
            <p:nvPr/>
          </p:nvSpPr>
          <p:spPr bwMode="auto">
            <a:xfrm>
              <a:off x="975" y="3336"/>
              <a:ext cx="14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on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98326" name="Rectangle 22"/>
            <p:cNvSpPr>
              <a:spLocks noChangeArrowheads="1"/>
            </p:cNvSpPr>
            <p:nvPr/>
          </p:nvSpPr>
          <p:spPr bwMode="auto">
            <a:xfrm>
              <a:off x="934" y="3672"/>
              <a:ext cx="15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on</a:t>
              </a:r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 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</p:grpSp>
      <p:sp>
        <p:nvSpPr>
          <p:cNvPr id="98327" name="Line 23"/>
          <p:cNvSpPr>
            <a:spLocks noChangeShapeType="1"/>
          </p:cNvSpPr>
          <p:nvPr/>
        </p:nvSpPr>
        <p:spPr bwMode="auto">
          <a:xfrm>
            <a:off x="3268663" y="1143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>
            <a:off x="3040063" y="1676400"/>
            <a:ext cx="45878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29" name="Line 25"/>
          <p:cNvSpPr>
            <a:spLocks noChangeShapeType="1"/>
          </p:cNvSpPr>
          <p:nvPr/>
        </p:nvSpPr>
        <p:spPr bwMode="auto">
          <a:xfrm>
            <a:off x="3116263" y="1828800"/>
            <a:ext cx="30638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0" name="Line 26"/>
          <p:cNvSpPr>
            <a:spLocks noChangeShapeType="1"/>
          </p:cNvSpPr>
          <p:nvPr/>
        </p:nvSpPr>
        <p:spPr bwMode="auto">
          <a:xfrm>
            <a:off x="3268663" y="18288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3276600" y="1143000"/>
            <a:ext cx="75723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 flipV="1">
            <a:off x="4033838" y="8382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>
            <a:off x="4338638" y="1143000"/>
            <a:ext cx="53816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 flipV="1">
            <a:off x="4873625" y="838200"/>
            <a:ext cx="306388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5181600" y="11430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6" name="Line 32"/>
          <p:cNvSpPr>
            <a:spLocks noChangeShapeType="1"/>
          </p:cNvSpPr>
          <p:nvPr/>
        </p:nvSpPr>
        <p:spPr bwMode="auto">
          <a:xfrm>
            <a:off x="5638800" y="1143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7" name="Oval 33"/>
          <p:cNvSpPr>
            <a:spLocks noChangeArrowheads="1"/>
          </p:cNvSpPr>
          <p:nvPr/>
        </p:nvSpPr>
        <p:spPr bwMode="auto">
          <a:xfrm>
            <a:off x="5332413" y="1676400"/>
            <a:ext cx="601662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8338" name="Line 34"/>
          <p:cNvSpPr>
            <a:spLocks noChangeShapeType="1"/>
          </p:cNvSpPr>
          <p:nvPr/>
        </p:nvSpPr>
        <p:spPr bwMode="auto">
          <a:xfrm>
            <a:off x="5638800" y="213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9" name="Line 35"/>
          <p:cNvSpPr>
            <a:spLocks noChangeShapeType="1"/>
          </p:cNvSpPr>
          <p:nvPr/>
        </p:nvSpPr>
        <p:spPr bwMode="auto">
          <a:xfrm>
            <a:off x="3268663" y="2667000"/>
            <a:ext cx="23701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0" name="Line 36"/>
          <p:cNvSpPr>
            <a:spLocks noChangeShapeType="1"/>
          </p:cNvSpPr>
          <p:nvPr/>
        </p:nvSpPr>
        <p:spPr bwMode="auto">
          <a:xfrm>
            <a:off x="5638800" y="2133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1" name="Line 37"/>
          <p:cNvSpPr>
            <a:spLocks noChangeShapeType="1"/>
          </p:cNvSpPr>
          <p:nvPr/>
        </p:nvSpPr>
        <p:spPr bwMode="auto">
          <a:xfrm flipV="1">
            <a:off x="5408613" y="1752600"/>
            <a:ext cx="45085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2" name="Line 38"/>
          <p:cNvSpPr>
            <a:spLocks noChangeShapeType="1"/>
          </p:cNvSpPr>
          <p:nvPr/>
        </p:nvSpPr>
        <p:spPr bwMode="auto">
          <a:xfrm>
            <a:off x="5484813" y="1752600"/>
            <a:ext cx="301625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3" name="Line 39"/>
          <p:cNvSpPr>
            <a:spLocks noChangeShapeType="1"/>
          </p:cNvSpPr>
          <p:nvPr/>
        </p:nvSpPr>
        <p:spPr bwMode="auto">
          <a:xfrm>
            <a:off x="4110038" y="7620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310" name="Rectangle 41"/>
          <p:cNvSpPr>
            <a:spLocks noChangeArrowheads="1"/>
          </p:cNvSpPr>
          <p:nvPr/>
        </p:nvSpPr>
        <p:spPr bwMode="auto">
          <a:xfrm>
            <a:off x="5992813" y="1508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2311" name="Rectangle 42"/>
          <p:cNvSpPr>
            <a:spLocks noChangeArrowheads="1"/>
          </p:cNvSpPr>
          <p:nvPr/>
        </p:nvSpPr>
        <p:spPr bwMode="auto">
          <a:xfrm>
            <a:off x="2581275" y="15351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E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2312" name="Rectangle 43"/>
          <p:cNvSpPr>
            <a:spLocks noChangeArrowheads="1"/>
          </p:cNvSpPr>
          <p:nvPr/>
        </p:nvSpPr>
        <p:spPr bwMode="auto">
          <a:xfrm>
            <a:off x="3879850" y="10779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 </a:t>
            </a:r>
            <a:r>
              <a:rPr lang="en-US" altLang="zh-CN" sz="3200">
                <a:effectLst/>
                <a:latin typeface="黑体" pitchFamily="49" charset="-122"/>
              </a:rPr>
              <a:t>A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2313" name="Rectangle 44"/>
          <p:cNvSpPr>
            <a:spLocks noChangeArrowheads="1"/>
          </p:cNvSpPr>
          <p:nvPr/>
        </p:nvSpPr>
        <p:spPr bwMode="auto">
          <a:xfrm>
            <a:off x="4797425" y="10779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98358" name="Line 54"/>
          <p:cNvSpPr>
            <a:spLocks noChangeShapeType="1"/>
          </p:cNvSpPr>
          <p:nvPr/>
        </p:nvSpPr>
        <p:spPr bwMode="auto">
          <a:xfrm>
            <a:off x="4953000" y="7620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499916" y="512581"/>
            <a:ext cx="1257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switch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162368" y="1393771"/>
            <a:ext cx="13131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power </a:t>
            </a:r>
          </a:p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supply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6586815" y="1582737"/>
            <a:ext cx="936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light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5496" y="188640"/>
            <a:ext cx="39036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effectLst/>
                <a:cs typeface="Times New Roman" pitchFamily="18" charset="0"/>
              </a:rPr>
              <a:t>(1) “</a:t>
            </a:r>
            <a:r>
              <a:rPr lang="en-US" altLang="zh-CN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AND</a:t>
            </a:r>
            <a:r>
              <a:rPr lang="en-US" altLang="zh-CN" dirty="0" smtClean="0">
                <a:effectLst/>
                <a:cs typeface="Times New Roman" pitchFamily="18" charset="0"/>
              </a:rPr>
              <a:t>” function</a:t>
            </a:r>
            <a:endParaRPr lang="zh-CN" altLang="en-US" dirty="0">
              <a:effectLst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6415088" y="2276872"/>
            <a:ext cx="2292350" cy="1047751"/>
            <a:chOff x="6415088" y="2813050"/>
            <a:chExt cx="2292350" cy="1047751"/>
          </a:xfrm>
        </p:grpSpPr>
        <p:sp>
          <p:nvSpPr>
            <p:cNvPr id="113" name="Oval 93"/>
            <p:cNvSpPr>
              <a:spLocks noChangeArrowheads="1"/>
            </p:cNvSpPr>
            <p:nvPr/>
          </p:nvSpPr>
          <p:spPr bwMode="auto">
            <a:xfrm>
              <a:off x="7939088" y="3270250"/>
              <a:ext cx="155575" cy="1571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" name="组合 123"/>
            <p:cNvGrpSpPr/>
            <p:nvPr/>
          </p:nvGrpSpPr>
          <p:grpSpPr>
            <a:xfrm>
              <a:off x="7177088" y="3041650"/>
              <a:ext cx="768350" cy="630238"/>
              <a:chOff x="7177088" y="3041650"/>
              <a:chExt cx="768350" cy="630238"/>
            </a:xfrm>
          </p:grpSpPr>
          <p:sp>
            <p:nvSpPr>
              <p:cNvPr id="112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4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5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6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17" name="Line 97"/>
            <p:cNvSpPr>
              <a:spLocks noChangeShapeType="1"/>
            </p:cNvSpPr>
            <p:nvPr/>
          </p:nvSpPr>
          <p:spPr bwMode="auto">
            <a:xfrm flipH="1">
              <a:off x="6872288" y="3194050"/>
              <a:ext cx="3095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Line 98"/>
            <p:cNvSpPr>
              <a:spLocks noChangeShapeType="1"/>
            </p:cNvSpPr>
            <p:nvPr/>
          </p:nvSpPr>
          <p:spPr bwMode="auto">
            <a:xfrm flipH="1">
              <a:off x="6872288" y="3498850"/>
              <a:ext cx="3095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Line 99"/>
            <p:cNvSpPr>
              <a:spLocks noChangeShapeType="1"/>
            </p:cNvSpPr>
            <p:nvPr/>
          </p:nvSpPr>
          <p:spPr bwMode="auto">
            <a:xfrm>
              <a:off x="8091488" y="3346450"/>
              <a:ext cx="23177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Rectangle 100"/>
            <p:cNvSpPr>
              <a:spLocks noChangeArrowheads="1"/>
            </p:cNvSpPr>
            <p:nvPr/>
          </p:nvSpPr>
          <p:spPr bwMode="auto">
            <a:xfrm>
              <a:off x="6415088" y="281305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21" name="Rectangle 101"/>
            <p:cNvSpPr>
              <a:spLocks noChangeArrowheads="1"/>
            </p:cNvSpPr>
            <p:nvPr/>
          </p:nvSpPr>
          <p:spPr bwMode="auto">
            <a:xfrm>
              <a:off x="6415088" y="3281363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22" name="Rectangle 102"/>
            <p:cNvSpPr>
              <a:spLocks noChangeArrowheads="1"/>
            </p:cNvSpPr>
            <p:nvPr/>
          </p:nvSpPr>
          <p:spPr bwMode="auto">
            <a:xfrm>
              <a:off x="8320088" y="3052763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-32" y="2279650"/>
            <a:ext cx="4110070" cy="1189038"/>
            <a:chOff x="-32" y="2279650"/>
            <a:chExt cx="4110070" cy="1189038"/>
          </a:xfrm>
        </p:grpSpPr>
        <p:sp>
          <p:nvSpPr>
            <p:cNvPr id="92" name="Line 8"/>
            <p:cNvSpPr>
              <a:spLocks noChangeShapeType="1"/>
            </p:cNvSpPr>
            <p:nvPr/>
          </p:nvSpPr>
          <p:spPr bwMode="auto">
            <a:xfrm flipH="1">
              <a:off x="1919288" y="2965450"/>
              <a:ext cx="5413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Line 10"/>
            <p:cNvSpPr>
              <a:spLocks noChangeShapeType="1"/>
            </p:cNvSpPr>
            <p:nvPr/>
          </p:nvSpPr>
          <p:spPr bwMode="auto">
            <a:xfrm flipH="1">
              <a:off x="609568" y="2813050"/>
              <a:ext cx="5413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11"/>
            <p:cNvSpPr>
              <a:spLocks noChangeShapeType="1"/>
            </p:cNvSpPr>
            <p:nvPr/>
          </p:nvSpPr>
          <p:spPr bwMode="auto">
            <a:xfrm flipH="1">
              <a:off x="609568" y="3117850"/>
              <a:ext cx="5413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Line 12"/>
            <p:cNvSpPr>
              <a:spLocks noChangeShapeType="1"/>
            </p:cNvSpPr>
            <p:nvPr/>
          </p:nvSpPr>
          <p:spPr bwMode="auto">
            <a:xfrm>
              <a:off x="3071802" y="29654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51"/>
            <p:cNvSpPr>
              <a:spLocks noChangeArrowheads="1"/>
            </p:cNvSpPr>
            <p:nvPr/>
          </p:nvSpPr>
          <p:spPr bwMode="auto">
            <a:xfrm>
              <a:off x="2909888" y="2290763"/>
              <a:ext cx="1200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F＝AB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05" name="Rectangle 58"/>
            <p:cNvSpPr>
              <a:spLocks noChangeArrowheads="1"/>
            </p:cNvSpPr>
            <p:nvPr/>
          </p:nvSpPr>
          <p:spPr bwMode="auto">
            <a:xfrm>
              <a:off x="-32" y="227965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 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07" name="Rectangle 64"/>
            <p:cNvSpPr>
              <a:spLocks noChangeArrowheads="1"/>
            </p:cNvSpPr>
            <p:nvPr/>
          </p:nvSpPr>
          <p:spPr bwMode="auto">
            <a:xfrm>
              <a:off x="-32" y="2889250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 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09" name="Line 74"/>
            <p:cNvSpPr>
              <a:spLocks noChangeShapeType="1"/>
            </p:cNvSpPr>
            <p:nvPr/>
          </p:nvSpPr>
          <p:spPr bwMode="auto">
            <a:xfrm>
              <a:off x="3595688" y="23558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5" name="组合 124"/>
            <p:cNvGrpSpPr/>
            <p:nvPr/>
          </p:nvGrpSpPr>
          <p:grpSpPr>
            <a:xfrm>
              <a:off x="1142976" y="2639984"/>
              <a:ext cx="768350" cy="630238"/>
              <a:chOff x="7177088" y="3041650"/>
              <a:chExt cx="768350" cy="630238"/>
            </a:xfrm>
          </p:grpSpPr>
          <p:sp>
            <p:nvSpPr>
              <p:cNvPr id="126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7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8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9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30" name="AutoShape 36"/>
            <p:cNvSpPr>
              <a:spLocks noChangeArrowheads="1"/>
            </p:cNvSpPr>
            <p:nvPr/>
          </p:nvSpPr>
          <p:spPr bwMode="auto">
            <a:xfrm rot="5400000">
              <a:off x="2363773" y="2708269"/>
              <a:ext cx="649288" cy="519113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Oval 106"/>
            <p:cNvSpPr>
              <a:spLocks noChangeArrowheads="1"/>
            </p:cNvSpPr>
            <p:nvPr/>
          </p:nvSpPr>
          <p:spPr bwMode="auto">
            <a:xfrm>
              <a:off x="2920986" y="2867019"/>
              <a:ext cx="149225" cy="161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" name="组合 75"/>
          <p:cNvGrpSpPr/>
          <p:nvPr/>
        </p:nvGrpSpPr>
        <p:grpSpPr>
          <a:xfrm>
            <a:off x="6372200" y="4869160"/>
            <a:ext cx="2368550" cy="1093788"/>
            <a:chOff x="6419850" y="5435600"/>
            <a:chExt cx="2368550" cy="1093788"/>
          </a:xfrm>
        </p:grpSpPr>
        <p:sp>
          <p:nvSpPr>
            <p:cNvPr id="157" name="Arc 82"/>
            <p:cNvSpPr>
              <a:spLocks/>
            </p:cNvSpPr>
            <p:nvPr/>
          </p:nvSpPr>
          <p:spPr bwMode="auto">
            <a:xfrm>
              <a:off x="7158038" y="56610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Arc 83"/>
            <p:cNvSpPr>
              <a:spLocks/>
            </p:cNvSpPr>
            <p:nvPr/>
          </p:nvSpPr>
          <p:spPr bwMode="auto">
            <a:xfrm>
              <a:off x="7165975" y="56642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Line 84"/>
            <p:cNvSpPr>
              <a:spLocks noChangeShapeType="1"/>
            </p:cNvSpPr>
            <p:nvPr/>
          </p:nvSpPr>
          <p:spPr bwMode="auto">
            <a:xfrm flipH="1">
              <a:off x="6853238" y="5813425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Line 85"/>
            <p:cNvSpPr>
              <a:spLocks noChangeShapeType="1"/>
            </p:cNvSpPr>
            <p:nvPr/>
          </p:nvSpPr>
          <p:spPr bwMode="auto">
            <a:xfrm flipH="1">
              <a:off x="6853238" y="6194425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Line 86"/>
            <p:cNvSpPr>
              <a:spLocks noChangeShapeType="1"/>
            </p:cNvSpPr>
            <p:nvPr/>
          </p:nvSpPr>
          <p:spPr bwMode="auto">
            <a:xfrm>
              <a:off x="8232775" y="6045200"/>
              <a:ext cx="2444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Rectangle 87"/>
            <p:cNvSpPr>
              <a:spLocks noChangeArrowheads="1"/>
            </p:cNvSpPr>
            <p:nvPr/>
          </p:nvSpPr>
          <p:spPr bwMode="auto">
            <a:xfrm>
              <a:off x="6419850" y="543560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3" name="Rectangle 88"/>
            <p:cNvSpPr>
              <a:spLocks noChangeArrowheads="1"/>
            </p:cNvSpPr>
            <p:nvPr/>
          </p:nvSpPr>
          <p:spPr bwMode="auto">
            <a:xfrm>
              <a:off x="6472238" y="594995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" name="Rectangle 89"/>
            <p:cNvSpPr>
              <a:spLocks noChangeArrowheads="1"/>
            </p:cNvSpPr>
            <p:nvPr/>
          </p:nvSpPr>
          <p:spPr bwMode="auto">
            <a:xfrm>
              <a:off x="8401050" y="5724525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5" name="Oval 91"/>
            <p:cNvSpPr>
              <a:spLocks noChangeArrowheads="1"/>
            </p:cNvSpPr>
            <p:nvPr/>
          </p:nvSpPr>
          <p:spPr bwMode="auto">
            <a:xfrm>
              <a:off x="8080375" y="5969000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组合 77"/>
          <p:cNvGrpSpPr/>
          <p:nvPr/>
        </p:nvGrpSpPr>
        <p:grpSpPr>
          <a:xfrm>
            <a:off x="55540" y="4949056"/>
            <a:ext cx="4237060" cy="1189038"/>
            <a:chOff x="55540" y="4445000"/>
            <a:chExt cx="4237060" cy="1189038"/>
          </a:xfrm>
        </p:grpSpPr>
        <p:sp>
          <p:nvSpPr>
            <p:cNvPr id="135" name="Line 15"/>
            <p:cNvSpPr>
              <a:spLocks noChangeShapeType="1"/>
            </p:cNvSpPr>
            <p:nvPr/>
          </p:nvSpPr>
          <p:spPr bwMode="auto">
            <a:xfrm flipH="1">
              <a:off x="1771650" y="5103813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Oval 16"/>
            <p:cNvSpPr>
              <a:spLocks noChangeArrowheads="1"/>
            </p:cNvSpPr>
            <p:nvPr/>
          </p:nvSpPr>
          <p:spPr bwMode="auto">
            <a:xfrm>
              <a:off x="2786050" y="5027613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Line 17"/>
            <p:cNvSpPr>
              <a:spLocks noChangeShapeType="1"/>
            </p:cNvSpPr>
            <p:nvPr/>
          </p:nvSpPr>
          <p:spPr bwMode="auto">
            <a:xfrm flipH="1">
              <a:off x="588940" y="4951413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Line 18"/>
            <p:cNvSpPr>
              <a:spLocks noChangeShapeType="1"/>
            </p:cNvSpPr>
            <p:nvPr/>
          </p:nvSpPr>
          <p:spPr bwMode="auto">
            <a:xfrm flipH="1">
              <a:off x="588940" y="5256213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Line 19"/>
            <p:cNvSpPr>
              <a:spLocks noChangeShapeType="1"/>
            </p:cNvSpPr>
            <p:nvPr/>
          </p:nvSpPr>
          <p:spPr bwMode="auto">
            <a:xfrm>
              <a:off x="2928926" y="5103813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Rectangle 49"/>
            <p:cNvSpPr>
              <a:spLocks noChangeArrowheads="1"/>
            </p:cNvSpPr>
            <p:nvPr/>
          </p:nvSpPr>
          <p:spPr bwMode="auto">
            <a:xfrm>
              <a:off x="969940" y="4810125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</a:t>
              </a:r>
            </a:p>
          </p:txBody>
        </p:sp>
        <p:sp>
          <p:nvSpPr>
            <p:cNvPr id="148" name="Rectangle 56"/>
            <p:cNvSpPr>
              <a:spLocks noChangeArrowheads="1"/>
            </p:cNvSpPr>
            <p:nvPr/>
          </p:nvSpPr>
          <p:spPr bwMode="auto">
            <a:xfrm>
              <a:off x="2686050" y="4505325"/>
              <a:ext cx="1606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F＝A＋B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55540" y="444500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 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1" name="Rectangle 66"/>
            <p:cNvSpPr>
              <a:spLocks noChangeArrowheads="1"/>
            </p:cNvSpPr>
            <p:nvPr/>
          </p:nvSpPr>
          <p:spPr bwMode="auto">
            <a:xfrm>
              <a:off x="55540" y="5054600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4" name="Line 75"/>
            <p:cNvSpPr>
              <a:spLocks noChangeShapeType="1"/>
            </p:cNvSpPr>
            <p:nvPr/>
          </p:nvSpPr>
          <p:spPr bwMode="auto">
            <a:xfrm>
              <a:off x="3371850" y="4597400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" name="AutoShape 36"/>
            <p:cNvSpPr>
              <a:spLocks noChangeArrowheads="1"/>
            </p:cNvSpPr>
            <p:nvPr/>
          </p:nvSpPr>
          <p:spPr bwMode="auto">
            <a:xfrm rot="5400000">
              <a:off x="2220896" y="4851410"/>
              <a:ext cx="649288" cy="519113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" name="组合 169"/>
            <p:cNvGrpSpPr/>
            <p:nvPr/>
          </p:nvGrpSpPr>
          <p:grpSpPr>
            <a:xfrm>
              <a:off x="835006" y="4714884"/>
              <a:ext cx="950912" cy="762000"/>
              <a:chOff x="4643438" y="5813425"/>
              <a:chExt cx="950912" cy="762000"/>
            </a:xfrm>
          </p:grpSpPr>
          <p:sp>
            <p:nvSpPr>
              <p:cNvPr id="168" name="Arc 82"/>
              <p:cNvSpPr>
                <a:spLocks/>
              </p:cNvSpPr>
              <p:nvPr/>
            </p:nvSpPr>
            <p:spPr bwMode="auto">
              <a:xfrm>
                <a:off x="4643438" y="5813425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9" name="Arc 83"/>
              <p:cNvSpPr>
                <a:spLocks/>
              </p:cNvSpPr>
              <p:nvPr/>
            </p:nvSpPr>
            <p:spPr bwMode="auto">
              <a:xfrm>
                <a:off x="4651375" y="5816600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9884"/>
            <a:ext cx="8943975" cy="7694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.2.3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Compound Functions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3528" y="148652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NAND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95536" y="4221088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NOR</a:t>
            </a:r>
            <a:endParaRPr lang="zh-CN" altLang="en-US" dirty="0"/>
          </a:p>
        </p:txBody>
      </p:sp>
      <p:sp>
        <p:nvSpPr>
          <p:cNvPr id="64" name="右箭头 63"/>
          <p:cNvSpPr/>
          <p:nvPr/>
        </p:nvSpPr>
        <p:spPr bwMode="auto">
          <a:xfrm>
            <a:off x="4716016" y="2780928"/>
            <a:ext cx="1152128" cy="43204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5" name="右箭头 64"/>
          <p:cNvSpPr/>
          <p:nvPr/>
        </p:nvSpPr>
        <p:spPr bwMode="auto">
          <a:xfrm>
            <a:off x="4716016" y="5157192"/>
            <a:ext cx="1152128" cy="43204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292080" y="1052736"/>
            <a:ext cx="36856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cs typeface="Times New Roman" pitchFamily="18" charset="0"/>
              </a:rPr>
              <a:t>Logic gate</a:t>
            </a:r>
          </a:p>
          <a:p>
            <a:r>
              <a:rPr lang="en-US" altLang="zh-CN" dirty="0" smtClean="0">
                <a:cs typeface="Times New Roman" pitchFamily="18" charset="0"/>
              </a:rPr>
              <a:t>(hardware symbol)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0" y="228600"/>
            <a:ext cx="8915400" cy="6629400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endParaRPr lang="en-US" altLang="zh-CN" sz="280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>
            <a:off x="5715000" y="2344546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105"/>
          <p:cNvGrpSpPr/>
          <p:nvPr/>
        </p:nvGrpSpPr>
        <p:grpSpPr>
          <a:xfrm>
            <a:off x="4953000" y="4354513"/>
            <a:ext cx="3875088" cy="2027237"/>
            <a:chOff x="4953000" y="4354513"/>
            <a:chExt cx="3875088" cy="2027237"/>
          </a:xfrm>
        </p:grpSpPr>
        <p:sp>
          <p:nvSpPr>
            <p:cNvPr id="120902" name="Arc 70"/>
            <p:cNvSpPr>
              <a:spLocks/>
            </p:cNvSpPr>
            <p:nvPr/>
          </p:nvSpPr>
          <p:spPr bwMode="auto">
            <a:xfrm>
              <a:off x="6096000" y="45720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4" name="Line 72"/>
            <p:cNvSpPr>
              <a:spLocks noChangeShapeType="1"/>
            </p:cNvSpPr>
            <p:nvPr/>
          </p:nvSpPr>
          <p:spPr bwMode="auto">
            <a:xfrm flipH="1">
              <a:off x="5715000" y="45720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5" name="Line 73"/>
            <p:cNvSpPr>
              <a:spLocks noChangeShapeType="1"/>
            </p:cNvSpPr>
            <p:nvPr/>
          </p:nvSpPr>
          <p:spPr bwMode="auto">
            <a:xfrm flipH="1">
              <a:off x="5715000" y="51816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6" name="Line 74"/>
            <p:cNvSpPr>
              <a:spLocks noChangeShapeType="1"/>
            </p:cNvSpPr>
            <p:nvPr/>
          </p:nvSpPr>
          <p:spPr bwMode="auto">
            <a:xfrm>
              <a:off x="5715000" y="45720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7" name="Line 75"/>
            <p:cNvSpPr>
              <a:spLocks noChangeShapeType="1"/>
            </p:cNvSpPr>
            <p:nvPr/>
          </p:nvSpPr>
          <p:spPr bwMode="auto">
            <a:xfrm flipH="1">
              <a:off x="5410200" y="47244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8" name="Line 76"/>
            <p:cNvSpPr>
              <a:spLocks noChangeShapeType="1"/>
            </p:cNvSpPr>
            <p:nvPr/>
          </p:nvSpPr>
          <p:spPr bwMode="auto">
            <a:xfrm flipH="1">
              <a:off x="5410200" y="50292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9" name="Line 77"/>
            <p:cNvSpPr>
              <a:spLocks noChangeShapeType="1"/>
            </p:cNvSpPr>
            <p:nvPr/>
          </p:nvSpPr>
          <p:spPr bwMode="auto">
            <a:xfrm>
              <a:off x="6477000" y="4876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26" name="Rectangle 78"/>
            <p:cNvSpPr>
              <a:spLocks noChangeArrowheads="1"/>
            </p:cNvSpPr>
            <p:nvPr/>
          </p:nvSpPr>
          <p:spPr bwMode="auto">
            <a:xfrm>
              <a:off x="4953000" y="43545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41027" name="Rectangle 79"/>
            <p:cNvSpPr>
              <a:spLocks noChangeArrowheads="1"/>
            </p:cNvSpPr>
            <p:nvPr/>
          </p:nvSpPr>
          <p:spPr bwMode="auto">
            <a:xfrm>
              <a:off x="4953000" y="48117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41028" name="Rectangle 80"/>
            <p:cNvSpPr>
              <a:spLocks noChangeArrowheads="1"/>
            </p:cNvSpPr>
            <p:nvPr/>
          </p:nvSpPr>
          <p:spPr bwMode="auto">
            <a:xfrm>
              <a:off x="8458200" y="4724400"/>
              <a:ext cx="36988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F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0913" name="Arc 81"/>
            <p:cNvSpPr>
              <a:spLocks/>
            </p:cNvSpPr>
            <p:nvPr/>
          </p:nvSpPr>
          <p:spPr bwMode="auto">
            <a:xfrm>
              <a:off x="6096000" y="55626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5" name="Line 83"/>
            <p:cNvSpPr>
              <a:spLocks noChangeShapeType="1"/>
            </p:cNvSpPr>
            <p:nvPr/>
          </p:nvSpPr>
          <p:spPr bwMode="auto">
            <a:xfrm flipH="1">
              <a:off x="5715000" y="55626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6" name="Line 84"/>
            <p:cNvSpPr>
              <a:spLocks noChangeShapeType="1"/>
            </p:cNvSpPr>
            <p:nvPr/>
          </p:nvSpPr>
          <p:spPr bwMode="auto">
            <a:xfrm flipH="1">
              <a:off x="5715000" y="61722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7" name="Line 85"/>
            <p:cNvSpPr>
              <a:spLocks noChangeShapeType="1"/>
            </p:cNvSpPr>
            <p:nvPr/>
          </p:nvSpPr>
          <p:spPr bwMode="auto">
            <a:xfrm>
              <a:off x="5715000" y="55626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8" name="Line 86"/>
            <p:cNvSpPr>
              <a:spLocks noChangeShapeType="1"/>
            </p:cNvSpPr>
            <p:nvPr/>
          </p:nvSpPr>
          <p:spPr bwMode="auto">
            <a:xfrm flipH="1">
              <a:off x="5410200" y="57150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9" name="Line 87"/>
            <p:cNvSpPr>
              <a:spLocks noChangeShapeType="1"/>
            </p:cNvSpPr>
            <p:nvPr/>
          </p:nvSpPr>
          <p:spPr bwMode="auto">
            <a:xfrm flipH="1">
              <a:off x="5410200" y="60198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0" name="Line 88"/>
            <p:cNvSpPr>
              <a:spLocks noChangeShapeType="1"/>
            </p:cNvSpPr>
            <p:nvPr/>
          </p:nvSpPr>
          <p:spPr bwMode="auto">
            <a:xfrm>
              <a:off x="6477000" y="5867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36" name="Rectangle 89"/>
            <p:cNvSpPr>
              <a:spLocks noChangeArrowheads="1"/>
            </p:cNvSpPr>
            <p:nvPr/>
          </p:nvSpPr>
          <p:spPr bwMode="auto">
            <a:xfrm>
              <a:off x="4953000" y="53451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C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41037" name="Rectangle 90"/>
            <p:cNvSpPr>
              <a:spLocks noChangeArrowheads="1"/>
            </p:cNvSpPr>
            <p:nvPr/>
          </p:nvSpPr>
          <p:spPr bwMode="auto">
            <a:xfrm>
              <a:off x="4953000" y="58023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D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20923" name="Arc 91"/>
            <p:cNvSpPr>
              <a:spLocks/>
            </p:cNvSpPr>
            <p:nvPr/>
          </p:nvSpPr>
          <p:spPr bwMode="auto">
            <a:xfrm>
              <a:off x="7383463" y="49498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4" name="Arc 92"/>
            <p:cNvSpPr>
              <a:spLocks/>
            </p:cNvSpPr>
            <p:nvPr/>
          </p:nvSpPr>
          <p:spPr bwMode="auto">
            <a:xfrm>
              <a:off x="7391400" y="49530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5" name="Line 93"/>
            <p:cNvSpPr>
              <a:spLocks noChangeShapeType="1"/>
            </p:cNvSpPr>
            <p:nvPr/>
          </p:nvSpPr>
          <p:spPr bwMode="auto">
            <a:xfrm flipH="1">
              <a:off x="6858000" y="5102225"/>
              <a:ext cx="7540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6" name="Line 94"/>
            <p:cNvSpPr>
              <a:spLocks noChangeShapeType="1"/>
            </p:cNvSpPr>
            <p:nvPr/>
          </p:nvSpPr>
          <p:spPr bwMode="auto">
            <a:xfrm flipH="1">
              <a:off x="6858000" y="5483225"/>
              <a:ext cx="830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7" name="Line 95"/>
            <p:cNvSpPr>
              <a:spLocks noChangeShapeType="1"/>
            </p:cNvSpPr>
            <p:nvPr/>
          </p:nvSpPr>
          <p:spPr bwMode="auto">
            <a:xfrm>
              <a:off x="8458200" y="5334000"/>
              <a:ext cx="2444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30" name="Oval 98"/>
            <p:cNvSpPr>
              <a:spLocks noChangeArrowheads="1"/>
            </p:cNvSpPr>
            <p:nvPr/>
          </p:nvSpPr>
          <p:spPr bwMode="auto">
            <a:xfrm>
              <a:off x="8305800" y="5257800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31" name="Line 99"/>
            <p:cNvSpPr>
              <a:spLocks noChangeShapeType="1"/>
            </p:cNvSpPr>
            <p:nvPr/>
          </p:nvSpPr>
          <p:spPr bwMode="auto">
            <a:xfrm>
              <a:off x="6858000" y="4876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32" name="Line 100"/>
            <p:cNvSpPr>
              <a:spLocks noChangeShapeType="1"/>
            </p:cNvSpPr>
            <p:nvPr/>
          </p:nvSpPr>
          <p:spPr bwMode="auto">
            <a:xfrm flipV="1">
              <a:off x="6858000" y="54864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组合 106"/>
          <p:cNvGrpSpPr/>
          <p:nvPr/>
        </p:nvGrpSpPr>
        <p:grpSpPr>
          <a:xfrm>
            <a:off x="395536" y="1741735"/>
            <a:ext cx="6418262" cy="2119313"/>
            <a:chOff x="-47650" y="1828800"/>
            <a:chExt cx="6418262" cy="2119313"/>
          </a:xfrm>
        </p:grpSpPr>
        <p:sp>
          <p:nvSpPr>
            <p:cNvPr id="120837" name="Line 5"/>
            <p:cNvSpPr>
              <a:spLocks noChangeShapeType="1"/>
            </p:cNvSpPr>
            <p:nvPr/>
          </p:nvSpPr>
          <p:spPr bwMode="auto">
            <a:xfrm flipH="1">
              <a:off x="409550" y="3352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 flipH="1">
              <a:off x="409550" y="36576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1" name="Line 9"/>
            <p:cNvSpPr>
              <a:spLocks noChangeShapeType="1"/>
            </p:cNvSpPr>
            <p:nvPr/>
          </p:nvSpPr>
          <p:spPr bwMode="auto">
            <a:xfrm>
              <a:off x="1528764" y="35052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3" name="Line 11"/>
            <p:cNvSpPr>
              <a:spLocks noChangeShapeType="1"/>
            </p:cNvSpPr>
            <p:nvPr/>
          </p:nvSpPr>
          <p:spPr bwMode="auto">
            <a:xfrm flipH="1">
              <a:off x="1909764" y="26670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4" name="Line 12"/>
            <p:cNvSpPr>
              <a:spLocks noChangeShapeType="1"/>
            </p:cNvSpPr>
            <p:nvPr/>
          </p:nvSpPr>
          <p:spPr bwMode="auto">
            <a:xfrm flipH="1">
              <a:off x="1909764" y="2971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5" name="Line 13"/>
            <p:cNvSpPr>
              <a:spLocks noChangeShapeType="1"/>
            </p:cNvSpPr>
            <p:nvPr/>
          </p:nvSpPr>
          <p:spPr bwMode="auto">
            <a:xfrm>
              <a:off x="2981334" y="2819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7" name="Line 15"/>
            <p:cNvSpPr>
              <a:spLocks noChangeShapeType="1"/>
            </p:cNvSpPr>
            <p:nvPr/>
          </p:nvSpPr>
          <p:spPr bwMode="auto">
            <a:xfrm flipH="1">
              <a:off x="385732" y="21336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8" name="Line 16"/>
            <p:cNvSpPr>
              <a:spLocks noChangeShapeType="1"/>
            </p:cNvSpPr>
            <p:nvPr/>
          </p:nvSpPr>
          <p:spPr bwMode="auto">
            <a:xfrm flipH="1">
              <a:off x="385732" y="2438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9" name="Line 17"/>
            <p:cNvSpPr>
              <a:spLocks noChangeShapeType="1"/>
            </p:cNvSpPr>
            <p:nvPr/>
          </p:nvSpPr>
          <p:spPr bwMode="auto">
            <a:xfrm>
              <a:off x="1528764" y="2209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5" name="Line 23"/>
            <p:cNvSpPr>
              <a:spLocks noChangeShapeType="1"/>
            </p:cNvSpPr>
            <p:nvPr/>
          </p:nvSpPr>
          <p:spPr bwMode="auto">
            <a:xfrm>
              <a:off x="1909764" y="22098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6" name="Line 24"/>
            <p:cNvSpPr>
              <a:spLocks noChangeShapeType="1"/>
            </p:cNvSpPr>
            <p:nvPr/>
          </p:nvSpPr>
          <p:spPr bwMode="auto">
            <a:xfrm>
              <a:off x="1909764" y="2971800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8" name="Line 26"/>
            <p:cNvSpPr>
              <a:spLocks noChangeShapeType="1"/>
            </p:cNvSpPr>
            <p:nvPr/>
          </p:nvSpPr>
          <p:spPr bwMode="auto">
            <a:xfrm>
              <a:off x="3971934" y="28194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997" name="Rectangle 47"/>
            <p:cNvSpPr>
              <a:spLocks noChangeArrowheads="1"/>
            </p:cNvSpPr>
            <p:nvPr/>
          </p:nvSpPr>
          <p:spPr bwMode="auto">
            <a:xfrm>
              <a:off x="4732" y="1828800"/>
              <a:ext cx="3968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A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00" name="Rectangle 50"/>
            <p:cNvSpPr>
              <a:spLocks noChangeArrowheads="1"/>
            </p:cNvSpPr>
            <p:nvPr/>
          </p:nvSpPr>
          <p:spPr bwMode="auto">
            <a:xfrm>
              <a:off x="4732" y="2209800"/>
              <a:ext cx="3937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B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03" name="Rectangle 53"/>
            <p:cNvSpPr>
              <a:spLocks noChangeArrowheads="1"/>
            </p:cNvSpPr>
            <p:nvPr/>
          </p:nvSpPr>
          <p:spPr bwMode="auto">
            <a:xfrm>
              <a:off x="-47650" y="3048000"/>
              <a:ext cx="50958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 C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06" name="Rectangle 56"/>
            <p:cNvSpPr>
              <a:spLocks noChangeArrowheads="1"/>
            </p:cNvSpPr>
            <p:nvPr/>
          </p:nvSpPr>
          <p:spPr bwMode="auto">
            <a:xfrm>
              <a:off x="28550" y="3429000"/>
              <a:ext cx="3492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D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11" name="Rectangle 61"/>
            <p:cNvSpPr>
              <a:spLocks noChangeArrowheads="1"/>
            </p:cNvSpPr>
            <p:nvPr/>
          </p:nvSpPr>
          <p:spPr bwMode="auto">
            <a:xfrm>
              <a:off x="4560862" y="2435945"/>
              <a:ext cx="1809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 F=AB+CD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grpSp>
          <p:nvGrpSpPr>
            <p:cNvPr id="4" name="组合 92"/>
            <p:cNvGrpSpPr/>
            <p:nvPr/>
          </p:nvGrpSpPr>
          <p:grpSpPr>
            <a:xfrm>
              <a:off x="790550" y="3143248"/>
              <a:ext cx="762000" cy="609600"/>
              <a:chOff x="4000496" y="4724400"/>
              <a:chExt cx="762000" cy="609600"/>
            </a:xfrm>
          </p:grpSpPr>
          <p:sp>
            <p:nvSpPr>
              <p:cNvPr id="89" name="Arc 70"/>
              <p:cNvSpPr>
                <a:spLocks/>
              </p:cNvSpPr>
              <p:nvPr/>
            </p:nvSpPr>
            <p:spPr bwMode="auto">
              <a:xfrm>
                <a:off x="4381496" y="4724400"/>
                <a:ext cx="381000" cy="6080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72"/>
              <p:cNvSpPr>
                <a:spLocks noChangeShapeType="1"/>
              </p:cNvSpPr>
              <p:nvPr/>
            </p:nvSpPr>
            <p:spPr bwMode="auto">
              <a:xfrm flipH="1">
                <a:off x="4000496" y="47244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73"/>
              <p:cNvSpPr>
                <a:spLocks noChangeShapeType="1"/>
              </p:cNvSpPr>
              <p:nvPr/>
            </p:nvSpPr>
            <p:spPr bwMode="auto">
              <a:xfrm flipH="1">
                <a:off x="4000496" y="5334000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74"/>
              <p:cNvSpPr>
                <a:spLocks noChangeShapeType="1"/>
              </p:cNvSpPr>
              <p:nvPr/>
            </p:nvSpPr>
            <p:spPr bwMode="auto">
              <a:xfrm>
                <a:off x="4000496" y="4724400"/>
                <a:ext cx="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" name="组合 93"/>
            <p:cNvGrpSpPr/>
            <p:nvPr/>
          </p:nvGrpSpPr>
          <p:grpSpPr>
            <a:xfrm>
              <a:off x="790550" y="1928802"/>
              <a:ext cx="762000" cy="609600"/>
              <a:chOff x="4000496" y="4724400"/>
              <a:chExt cx="762000" cy="609600"/>
            </a:xfrm>
          </p:grpSpPr>
          <p:sp>
            <p:nvSpPr>
              <p:cNvPr id="95" name="Arc 70"/>
              <p:cNvSpPr>
                <a:spLocks/>
              </p:cNvSpPr>
              <p:nvPr/>
            </p:nvSpPr>
            <p:spPr bwMode="auto">
              <a:xfrm>
                <a:off x="4381496" y="4724400"/>
                <a:ext cx="381000" cy="6080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72"/>
              <p:cNvSpPr>
                <a:spLocks noChangeShapeType="1"/>
              </p:cNvSpPr>
              <p:nvPr/>
            </p:nvSpPr>
            <p:spPr bwMode="auto">
              <a:xfrm flipH="1">
                <a:off x="4000496" y="47244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73"/>
              <p:cNvSpPr>
                <a:spLocks noChangeShapeType="1"/>
              </p:cNvSpPr>
              <p:nvPr/>
            </p:nvSpPr>
            <p:spPr bwMode="auto">
              <a:xfrm flipH="1">
                <a:off x="4000496" y="5334000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74"/>
              <p:cNvSpPr>
                <a:spLocks noChangeShapeType="1"/>
              </p:cNvSpPr>
              <p:nvPr/>
            </p:nvSpPr>
            <p:spPr bwMode="auto">
              <a:xfrm>
                <a:off x="4000496" y="4724400"/>
                <a:ext cx="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98"/>
            <p:cNvGrpSpPr/>
            <p:nvPr/>
          </p:nvGrpSpPr>
          <p:grpSpPr>
            <a:xfrm>
              <a:off x="2038943" y="2412022"/>
              <a:ext cx="950912" cy="762000"/>
              <a:chOff x="3428992" y="5102225"/>
              <a:chExt cx="950912" cy="762000"/>
            </a:xfrm>
          </p:grpSpPr>
          <p:sp>
            <p:nvSpPr>
              <p:cNvPr id="100" name="Arc 91"/>
              <p:cNvSpPr>
                <a:spLocks/>
              </p:cNvSpPr>
              <p:nvPr/>
            </p:nvSpPr>
            <p:spPr bwMode="auto">
              <a:xfrm>
                <a:off x="3428992" y="5102225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Arc 92"/>
              <p:cNvSpPr>
                <a:spLocks/>
              </p:cNvSpPr>
              <p:nvPr/>
            </p:nvSpPr>
            <p:spPr bwMode="auto">
              <a:xfrm>
                <a:off x="3436929" y="5105400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组合 101"/>
            <p:cNvGrpSpPr/>
            <p:nvPr/>
          </p:nvGrpSpPr>
          <p:grpSpPr>
            <a:xfrm>
              <a:off x="3362326" y="2500307"/>
              <a:ext cx="627372" cy="649288"/>
              <a:chOff x="2034850" y="4731732"/>
              <a:chExt cx="627372" cy="649288"/>
            </a:xfrm>
          </p:grpSpPr>
          <p:sp>
            <p:nvSpPr>
              <p:cNvPr id="103" name="Oval 16"/>
              <p:cNvSpPr>
                <a:spLocks noChangeArrowheads="1"/>
              </p:cNvSpPr>
              <p:nvPr/>
            </p:nvSpPr>
            <p:spPr bwMode="auto">
              <a:xfrm>
                <a:off x="2509822" y="4973341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AutoShape 36"/>
              <p:cNvSpPr>
                <a:spLocks noChangeArrowheads="1"/>
              </p:cNvSpPr>
              <p:nvPr/>
            </p:nvSpPr>
            <p:spPr bwMode="auto">
              <a:xfrm rot="5400000">
                <a:off x="1969763" y="4796819"/>
                <a:ext cx="649288" cy="519113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68" name="矩形 67"/>
          <p:cNvSpPr/>
          <p:nvPr/>
        </p:nvSpPr>
        <p:spPr>
          <a:xfrm>
            <a:off x="467544" y="476672"/>
            <a:ext cx="4388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AND-OR-INVERTER</a:t>
            </a:r>
            <a:endParaRPr lang="zh-CN" altLang="en-US" dirty="0"/>
          </a:p>
        </p:txBody>
      </p:sp>
      <p:sp>
        <p:nvSpPr>
          <p:cNvPr id="69" name="右箭头 68"/>
          <p:cNvSpPr/>
          <p:nvPr/>
        </p:nvSpPr>
        <p:spPr bwMode="auto">
          <a:xfrm>
            <a:off x="107504" y="5085184"/>
            <a:ext cx="1152128" cy="43204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259632" y="4653136"/>
            <a:ext cx="36856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/>
                <a:cs typeface="Times New Roman" pitchFamily="18" charset="0"/>
              </a:rPr>
              <a:t>Logic gate</a:t>
            </a:r>
          </a:p>
          <a:p>
            <a:r>
              <a:rPr lang="en-US" altLang="zh-CN" dirty="0" smtClean="0">
                <a:effectLst/>
                <a:cs typeface="Times New Roman" pitchFamily="18" charset="0"/>
              </a:rPr>
              <a:t>(hardware symbol)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9"/>
          <p:cNvSpPr>
            <a:spLocks noChangeArrowheads="1"/>
          </p:cNvSpPr>
          <p:nvPr/>
        </p:nvSpPr>
        <p:spPr bwMode="auto">
          <a:xfrm>
            <a:off x="0" y="4739431"/>
            <a:ext cx="56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>
                <a:effectLst/>
                <a:latin typeface="黑体" pitchFamily="49" charset="-122"/>
              </a:rPr>
              <a:t> </a:t>
            </a:r>
          </a:p>
        </p:txBody>
      </p:sp>
      <p:grpSp>
        <p:nvGrpSpPr>
          <p:cNvPr id="2" name="组合 79"/>
          <p:cNvGrpSpPr/>
          <p:nvPr/>
        </p:nvGrpSpPr>
        <p:grpSpPr>
          <a:xfrm>
            <a:off x="5148064" y="5400823"/>
            <a:ext cx="2571750" cy="958851"/>
            <a:chOff x="6248400" y="5184775"/>
            <a:chExt cx="2571750" cy="958851"/>
          </a:xfrm>
        </p:grpSpPr>
        <p:sp>
          <p:nvSpPr>
            <p:cNvPr id="42049" name="Rectangle 81"/>
            <p:cNvSpPr>
              <a:spLocks noChangeArrowheads="1"/>
            </p:cNvSpPr>
            <p:nvPr/>
          </p:nvSpPr>
          <p:spPr bwMode="auto">
            <a:xfrm>
              <a:off x="8458200" y="54768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F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121938" name="Arc 82"/>
            <p:cNvSpPr>
              <a:spLocks/>
            </p:cNvSpPr>
            <p:nvPr/>
          </p:nvSpPr>
          <p:spPr bwMode="auto">
            <a:xfrm>
              <a:off x="7078663" y="5340350"/>
              <a:ext cx="304800" cy="7318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39" name="Arc 83"/>
            <p:cNvSpPr>
              <a:spLocks/>
            </p:cNvSpPr>
            <p:nvPr/>
          </p:nvSpPr>
          <p:spPr bwMode="auto">
            <a:xfrm>
              <a:off x="7086600" y="5343525"/>
              <a:ext cx="942975" cy="728663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40" name="Line 84"/>
            <p:cNvSpPr>
              <a:spLocks noChangeShapeType="1"/>
            </p:cNvSpPr>
            <p:nvPr/>
          </p:nvSpPr>
          <p:spPr bwMode="auto">
            <a:xfrm>
              <a:off x="8153400" y="5710238"/>
              <a:ext cx="244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41" name="Oval 85"/>
            <p:cNvSpPr>
              <a:spLocks noChangeArrowheads="1"/>
            </p:cNvSpPr>
            <p:nvPr/>
          </p:nvSpPr>
          <p:spPr bwMode="auto">
            <a:xfrm>
              <a:off x="8001000" y="5637213"/>
              <a:ext cx="152400" cy="146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42" name="Arc 86"/>
            <p:cNvSpPr>
              <a:spLocks/>
            </p:cNvSpPr>
            <p:nvPr/>
          </p:nvSpPr>
          <p:spPr bwMode="auto">
            <a:xfrm>
              <a:off x="7010400" y="5416550"/>
              <a:ext cx="152400" cy="585788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45" name="Line 89"/>
            <p:cNvSpPr>
              <a:spLocks noChangeShapeType="1"/>
            </p:cNvSpPr>
            <p:nvPr/>
          </p:nvSpPr>
          <p:spPr bwMode="auto">
            <a:xfrm flipH="1">
              <a:off x="6705600" y="556418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46" name="Line 90"/>
            <p:cNvSpPr>
              <a:spLocks noChangeShapeType="1"/>
            </p:cNvSpPr>
            <p:nvPr/>
          </p:nvSpPr>
          <p:spPr bwMode="auto">
            <a:xfrm flipH="1">
              <a:off x="6705600" y="585628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57" name="Rectangle 93"/>
            <p:cNvSpPr>
              <a:spLocks noChangeArrowheads="1"/>
            </p:cNvSpPr>
            <p:nvPr/>
          </p:nvSpPr>
          <p:spPr bwMode="auto">
            <a:xfrm>
              <a:off x="6248400" y="51847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A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58" name="Rectangle 94"/>
            <p:cNvSpPr>
              <a:spLocks noChangeArrowheads="1"/>
            </p:cNvSpPr>
            <p:nvPr/>
          </p:nvSpPr>
          <p:spPr bwMode="auto">
            <a:xfrm>
              <a:off x="6248400" y="5624513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B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</p:grpSp>
      <p:grpSp>
        <p:nvGrpSpPr>
          <p:cNvPr id="3" name="组合 78"/>
          <p:cNvGrpSpPr/>
          <p:nvPr/>
        </p:nvGrpSpPr>
        <p:grpSpPr>
          <a:xfrm>
            <a:off x="1043608" y="5400823"/>
            <a:ext cx="2495550" cy="1052513"/>
            <a:chOff x="6400800" y="2746375"/>
            <a:chExt cx="2495550" cy="1052513"/>
          </a:xfrm>
        </p:grpSpPr>
        <p:sp>
          <p:nvSpPr>
            <p:cNvPr id="42019" name="Rectangle 75"/>
            <p:cNvSpPr>
              <a:spLocks noChangeArrowheads="1"/>
            </p:cNvSpPr>
            <p:nvPr/>
          </p:nvSpPr>
          <p:spPr bwMode="auto">
            <a:xfrm>
              <a:off x="8534400" y="30511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F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121932" name="Arc 76"/>
            <p:cNvSpPr>
              <a:spLocks/>
            </p:cNvSpPr>
            <p:nvPr/>
          </p:nvSpPr>
          <p:spPr bwMode="auto">
            <a:xfrm>
              <a:off x="7154863" y="2908300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33" name="Arc 77"/>
            <p:cNvSpPr>
              <a:spLocks/>
            </p:cNvSpPr>
            <p:nvPr/>
          </p:nvSpPr>
          <p:spPr bwMode="auto">
            <a:xfrm>
              <a:off x="7162800" y="2911475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34" name="Line 78"/>
            <p:cNvSpPr>
              <a:spLocks noChangeShapeType="1"/>
            </p:cNvSpPr>
            <p:nvPr/>
          </p:nvSpPr>
          <p:spPr bwMode="auto">
            <a:xfrm>
              <a:off x="8077200" y="3292475"/>
              <a:ext cx="396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36" name="Arc 80"/>
            <p:cNvSpPr>
              <a:spLocks/>
            </p:cNvSpPr>
            <p:nvPr/>
          </p:nvSpPr>
          <p:spPr bwMode="auto">
            <a:xfrm>
              <a:off x="7086600" y="2987675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43" name="Line 87"/>
            <p:cNvSpPr>
              <a:spLocks noChangeShapeType="1"/>
            </p:cNvSpPr>
            <p:nvPr/>
          </p:nvSpPr>
          <p:spPr bwMode="auto">
            <a:xfrm flipH="1">
              <a:off x="6781800" y="314007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44" name="Line 88"/>
            <p:cNvSpPr>
              <a:spLocks noChangeShapeType="1"/>
            </p:cNvSpPr>
            <p:nvPr/>
          </p:nvSpPr>
          <p:spPr bwMode="auto">
            <a:xfrm flipH="1">
              <a:off x="6781800" y="344487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26" name="Rectangle 91"/>
            <p:cNvSpPr>
              <a:spLocks noChangeArrowheads="1"/>
            </p:cNvSpPr>
            <p:nvPr/>
          </p:nvSpPr>
          <p:spPr bwMode="auto">
            <a:xfrm>
              <a:off x="6400800" y="27463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effectLst/>
                  <a:latin typeface="黑体" pitchFamily="49" charset="-122"/>
                </a:rPr>
                <a:t>A</a:t>
              </a:r>
              <a:endParaRPr lang="zh-CN" altLang="en-US" sz="2800" dirty="0">
                <a:effectLst/>
                <a:latin typeface="黑体" pitchFamily="49" charset="-122"/>
              </a:endParaRPr>
            </a:p>
          </p:txBody>
        </p:sp>
        <p:sp>
          <p:nvSpPr>
            <p:cNvPr id="42027" name="Rectangle 92"/>
            <p:cNvSpPr>
              <a:spLocks noChangeArrowheads="1"/>
            </p:cNvSpPr>
            <p:nvPr/>
          </p:nvSpPr>
          <p:spPr bwMode="auto">
            <a:xfrm>
              <a:off x="6400800" y="32797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B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</p:grpSp>
      <p:grpSp>
        <p:nvGrpSpPr>
          <p:cNvPr id="4" name="组合 45"/>
          <p:cNvGrpSpPr/>
          <p:nvPr/>
        </p:nvGrpSpPr>
        <p:grpSpPr>
          <a:xfrm>
            <a:off x="467544" y="3510353"/>
            <a:ext cx="3554413" cy="566719"/>
            <a:chOff x="5435600" y="219075"/>
            <a:chExt cx="3554413" cy="566719"/>
          </a:xfrm>
        </p:grpSpPr>
        <p:graphicFrame>
          <p:nvGraphicFramePr>
            <p:cNvPr id="41988" name="Object 73"/>
            <p:cNvGraphicFramePr>
              <a:graphicFrameLocks noChangeAspect="1"/>
            </p:cNvGraphicFramePr>
            <p:nvPr/>
          </p:nvGraphicFramePr>
          <p:xfrm>
            <a:off x="6500826" y="455594"/>
            <a:ext cx="306387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02" name="Equation" r:id="rId4" imgW="241200" imgH="254160" progId="Equation.3">
                    <p:embed/>
                  </p:oleObj>
                </mc:Choice>
                <mc:Fallback>
                  <p:oleObj name="Equation" r:id="rId4" imgW="241200" imgH="25416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455594"/>
                          <a:ext cx="306387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2" name="Object 106"/>
            <p:cNvGraphicFramePr>
              <a:graphicFrameLocks noChangeAspect="1"/>
            </p:cNvGraphicFramePr>
            <p:nvPr/>
          </p:nvGraphicFramePr>
          <p:xfrm>
            <a:off x="5435600" y="333375"/>
            <a:ext cx="108902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03" name="Equation" r:id="rId6" imgW="660600" imgH="241200" progId="Equation.3">
                    <p:embed/>
                  </p:oleObj>
                </mc:Choice>
                <mc:Fallback>
                  <p:oleObj name="Equation" r:id="rId6" imgW="66060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5600" y="333375"/>
                          <a:ext cx="1089025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3" name="Object 107"/>
            <p:cNvGraphicFramePr>
              <a:graphicFrameLocks noChangeAspect="1"/>
            </p:cNvGraphicFramePr>
            <p:nvPr/>
          </p:nvGraphicFramePr>
          <p:xfrm>
            <a:off x="6770688" y="304800"/>
            <a:ext cx="38417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04" name="Equation" r:id="rId8" imgW="216000" imgH="241200" progId="Equation.3">
                    <p:embed/>
                  </p:oleObj>
                </mc:Choice>
                <mc:Fallback>
                  <p:oleObj name="Equation" r:id="rId8" imgW="21600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0688" y="304800"/>
                          <a:ext cx="384175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4" name="Object 108"/>
            <p:cNvGraphicFramePr>
              <a:graphicFrameLocks noChangeAspect="1"/>
            </p:cNvGraphicFramePr>
            <p:nvPr/>
          </p:nvGraphicFramePr>
          <p:xfrm>
            <a:off x="7164388" y="219075"/>
            <a:ext cx="1825625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05" name="Equation" r:id="rId10" imgW="1130400" imgH="304920" progId="Equation.3">
                    <p:embed/>
                  </p:oleObj>
                </mc:Choice>
                <mc:Fallback>
                  <p:oleObj name="Equation" r:id="rId10" imgW="1130400" imgH="3049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388" y="219075"/>
                          <a:ext cx="1825625" cy="546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5" name="Rectangle 112"/>
          <p:cNvSpPr>
            <a:spLocks noChangeArrowheads="1"/>
          </p:cNvSpPr>
          <p:nvPr/>
        </p:nvSpPr>
        <p:spPr bwMode="auto">
          <a:xfrm>
            <a:off x="467544" y="1249596"/>
            <a:ext cx="2232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2800" dirty="0" smtClean="0"/>
              <a:t>exclusive or</a:t>
            </a:r>
            <a:endParaRPr lang="zh-CN" altLang="en-US" sz="2800" dirty="0"/>
          </a:p>
        </p:txBody>
      </p:sp>
      <p:grpSp>
        <p:nvGrpSpPr>
          <p:cNvPr id="5" name="组合 44"/>
          <p:cNvGrpSpPr/>
          <p:nvPr/>
        </p:nvGrpSpPr>
        <p:grpSpPr>
          <a:xfrm>
            <a:off x="5004048" y="3575422"/>
            <a:ext cx="3790950" cy="501650"/>
            <a:chOff x="4211960" y="2639318"/>
            <a:chExt cx="3790950" cy="501650"/>
          </a:xfrm>
        </p:grpSpPr>
        <p:sp>
          <p:nvSpPr>
            <p:cNvPr id="121903" name="Oval 47"/>
            <p:cNvSpPr>
              <a:spLocks noChangeArrowheads="1"/>
            </p:cNvSpPr>
            <p:nvPr/>
          </p:nvSpPr>
          <p:spPr bwMode="auto">
            <a:xfrm>
              <a:off x="5339085" y="2850455"/>
              <a:ext cx="228600" cy="2111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05" name="Oval 49"/>
            <p:cNvSpPr>
              <a:spLocks noChangeArrowheads="1"/>
            </p:cNvSpPr>
            <p:nvPr/>
          </p:nvSpPr>
          <p:spPr bwMode="auto">
            <a:xfrm>
              <a:off x="5415285" y="2921893"/>
              <a:ext cx="76200" cy="698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1998" name="Object 109"/>
            <p:cNvGraphicFramePr>
              <a:graphicFrameLocks noChangeAspect="1"/>
            </p:cNvGraphicFramePr>
            <p:nvPr/>
          </p:nvGraphicFramePr>
          <p:xfrm>
            <a:off x="4211960" y="2710755"/>
            <a:ext cx="10890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06" name="Equation" r:id="rId12" imgW="660600" imgH="241200" progId="Equation.3">
                    <p:embed/>
                  </p:oleObj>
                </mc:Choice>
                <mc:Fallback>
                  <p:oleObj name="Equation" r:id="rId12" imgW="660600" imgH="241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960" y="2710755"/>
                          <a:ext cx="108902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9" name="Object 110"/>
            <p:cNvGraphicFramePr>
              <a:graphicFrameLocks noChangeAspect="1"/>
            </p:cNvGraphicFramePr>
            <p:nvPr/>
          </p:nvGraphicFramePr>
          <p:xfrm>
            <a:off x="5643885" y="2710755"/>
            <a:ext cx="3841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07" name="Equation" r:id="rId14" imgW="216000" imgH="241200" progId="Equation.3">
                    <p:embed/>
                  </p:oleObj>
                </mc:Choice>
                <mc:Fallback>
                  <p:oleObj name="Equation" r:id="rId14" imgW="216000" imgH="241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885" y="2710755"/>
                          <a:ext cx="38417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0" name="Object 111"/>
            <p:cNvGraphicFramePr>
              <a:graphicFrameLocks noChangeAspect="1"/>
            </p:cNvGraphicFramePr>
            <p:nvPr/>
          </p:nvGraphicFramePr>
          <p:xfrm>
            <a:off x="5953447" y="2639318"/>
            <a:ext cx="2049463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08" name="Equation" r:id="rId16" imgW="1270440" imgH="304920" progId="Equation.3">
                    <p:embed/>
                  </p:oleObj>
                </mc:Choice>
                <mc:Fallback>
                  <p:oleObj name="Equation" r:id="rId16" imgW="1270440" imgH="3049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3447" y="2639318"/>
                          <a:ext cx="2049463" cy="501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01" name="Rectangle 113"/>
          <p:cNvSpPr>
            <a:spLocks noChangeArrowheads="1"/>
          </p:cNvSpPr>
          <p:nvPr/>
        </p:nvSpPr>
        <p:spPr bwMode="auto">
          <a:xfrm>
            <a:off x="5004048" y="1193378"/>
            <a:ext cx="23920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黑体" pitchFamily="49" charset="-122"/>
              </a:rPr>
              <a:t> </a:t>
            </a:r>
            <a:r>
              <a:rPr lang="en-US" altLang="zh-CN" sz="2800" b="1" dirty="0" smtClean="0"/>
              <a:t>exclusive nor</a:t>
            </a:r>
            <a:endParaRPr lang="zh-CN" altLang="en-US" sz="3200" dirty="0">
              <a:latin typeface="黑体" pitchFamily="49" charset="-122"/>
            </a:endParaRPr>
          </a:p>
        </p:txBody>
      </p:sp>
      <p:sp>
        <p:nvSpPr>
          <p:cNvPr id="42002" name="Rectangle 1102"/>
          <p:cNvSpPr>
            <a:spLocks noChangeArrowheads="1"/>
          </p:cNvSpPr>
          <p:nvPr/>
        </p:nvSpPr>
        <p:spPr bwMode="auto">
          <a:xfrm>
            <a:off x="5004048" y="1841450"/>
            <a:ext cx="316835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黑体" pitchFamily="49" charset="-122"/>
              </a:rPr>
              <a:t> </a:t>
            </a:r>
            <a:r>
              <a:rPr lang="en-US" altLang="zh-CN" sz="2800" b="1" dirty="0"/>
              <a:t>inclusive </a:t>
            </a:r>
            <a:r>
              <a:rPr lang="en-US" altLang="zh-CN" sz="2800" b="1" dirty="0" smtClean="0"/>
              <a:t>or</a:t>
            </a:r>
            <a:endParaRPr lang="zh-CN" altLang="en-US" sz="2800" b="1" dirty="0"/>
          </a:p>
        </p:txBody>
      </p:sp>
      <p:sp>
        <p:nvSpPr>
          <p:cNvPr id="42" name="矩形 41"/>
          <p:cNvSpPr/>
          <p:nvPr/>
        </p:nvSpPr>
        <p:spPr>
          <a:xfrm>
            <a:off x="467544" y="550421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XOR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148064" y="47667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XNOR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23528" y="4680743"/>
            <a:ext cx="5763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Logic gate (hardware symbol)</a:t>
            </a:r>
            <a:endParaRPr lang="zh-CN" altLang="en-US" dirty="0">
              <a:solidFill>
                <a:srgbClr val="FFFF66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3528" y="2564904"/>
            <a:ext cx="3031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Logic function </a:t>
            </a:r>
            <a:endParaRPr lang="zh-CN" altLang="en-US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611560" y="5436513"/>
            <a:ext cx="8001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XNOR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：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if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A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are equal, then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F=1.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611560" y="2204864"/>
            <a:ext cx="8072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XOR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：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if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A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are </a:t>
            </a:r>
            <a:r>
              <a:rPr lang="en-US" altLang="zh-CN" sz="3200" dirty="0" smtClean="0"/>
              <a:t>unequal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, then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F=1.</a:t>
            </a:r>
            <a:endParaRPr lang="zh-CN" altLang="en-US" sz="3200" dirty="0"/>
          </a:p>
        </p:txBody>
      </p:sp>
      <p:grpSp>
        <p:nvGrpSpPr>
          <p:cNvPr id="19" name="组合 45"/>
          <p:cNvGrpSpPr/>
          <p:nvPr/>
        </p:nvGrpSpPr>
        <p:grpSpPr>
          <a:xfrm>
            <a:off x="683568" y="1484784"/>
            <a:ext cx="3554413" cy="566719"/>
            <a:chOff x="5435600" y="219075"/>
            <a:chExt cx="3554413" cy="566719"/>
          </a:xfrm>
        </p:grpSpPr>
        <p:graphicFrame>
          <p:nvGraphicFramePr>
            <p:cNvPr id="21" name="Object 73"/>
            <p:cNvGraphicFramePr>
              <a:graphicFrameLocks noChangeAspect="1"/>
            </p:cNvGraphicFramePr>
            <p:nvPr/>
          </p:nvGraphicFramePr>
          <p:xfrm>
            <a:off x="6500826" y="455594"/>
            <a:ext cx="306387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079" name="Equation" r:id="rId4" imgW="241200" imgH="254160" progId="Equation.3">
                    <p:embed/>
                  </p:oleObj>
                </mc:Choice>
                <mc:Fallback>
                  <p:oleObj name="Equation" r:id="rId4" imgW="241200" imgH="25416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455594"/>
                          <a:ext cx="306387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06"/>
            <p:cNvGraphicFramePr>
              <a:graphicFrameLocks noChangeAspect="1"/>
            </p:cNvGraphicFramePr>
            <p:nvPr/>
          </p:nvGraphicFramePr>
          <p:xfrm>
            <a:off x="5435600" y="333375"/>
            <a:ext cx="108902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080" name="Equation" r:id="rId6" imgW="660600" imgH="241200" progId="Equation.3">
                    <p:embed/>
                  </p:oleObj>
                </mc:Choice>
                <mc:Fallback>
                  <p:oleObj name="Equation" r:id="rId6" imgW="66060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5600" y="333375"/>
                          <a:ext cx="1089025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07"/>
            <p:cNvGraphicFramePr>
              <a:graphicFrameLocks noChangeAspect="1"/>
            </p:cNvGraphicFramePr>
            <p:nvPr/>
          </p:nvGraphicFramePr>
          <p:xfrm>
            <a:off x="6770688" y="304800"/>
            <a:ext cx="38417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081" name="Equation" r:id="rId8" imgW="216000" imgH="241200" progId="Equation.3">
                    <p:embed/>
                  </p:oleObj>
                </mc:Choice>
                <mc:Fallback>
                  <p:oleObj name="Equation" r:id="rId8" imgW="21600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0688" y="304800"/>
                          <a:ext cx="384175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08"/>
            <p:cNvGraphicFramePr>
              <a:graphicFrameLocks noChangeAspect="1"/>
            </p:cNvGraphicFramePr>
            <p:nvPr/>
          </p:nvGraphicFramePr>
          <p:xfrm>
            <a:off x="7164388" y="219075"/>
            <a:ext cx="1825625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082" name="Equation" r:id="rId10" imgW="1130400" imgH="304920" progId="Equation.3">
                    <p:embed/>
                  </p:oleObj>
                </mc:Choice>
                <mc:Fallback>
                  <p:oleObj name="Equation" r:id="rId10" imgW="1130400" imgH="30492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388" y="219075"/>
                          <a:ext cx="1825625" cy="546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44"/>
          <p:cNvGrpSpPr/>
          <p:nvPr/>
        </p:nvGrpSpPr>
        <p:grpSpPr>
          <a:xfrm>
            <a:off x="683568" y="4644425"/>
            <a:ext cx="3790950" cy="501650"/>
            <a:chOff x="4211960" y="2639318"/>
            <a:chExt cx="3790950" cy="501650"/>
          </a:xfrm>
        </p:grpSpPr>
        <p:sp>
          <p:nvSpPr>
            <p:cNvPr id="26" name="Oval 47"/>
            <p:cNvSpPr>
              <a:spLocks noChangeArrowheads="1"/>
            </p:cNvSpPr>
            <p:nvPr/>
          </p:nvSpPr>
          <p:spPr bwMode="auto">
            <a:xfrm>
              <a:off x="5339085" y="2850455"/>
              <a:ext cx="228600" cy="2111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49"/>
            <p:cNvSpPr>
              <a:spLocks noChangeArrowheads="1"/>
            </p:cNvSpPr>
            <p:nvPr/>
          </p:nvSpPr>
          <p:spPr bwMode="auto">
            <a:xfrm>
              <a:off x="5415285" y="2921893"/>
              <a:ext cx="76200" cy="698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8" name="Object 109"/>
            <p:cNvGraphicFramePr>
              <a:graphicFrameLocks noChangeAspect="1"/>
            </p:cNvGraphicFramePr>
            <p:nvPr/>
          </p:nvGraphicFramePr>
          <p:xfrm>
            <a:off x="4211960" y="2710755"/>
            <a:ext cx="10890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083" name="Equation" r:id="rId12" imgW="660600" imgH="241200" progId="Equation.3">
                    <p:embed/>
                  </p:oleObj>
                </mc:Choice>
                <mc:Fallback>
                  <p:oleObj name="Equation" r:id="rId12" imgW="660600" imgH="241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960" y="2710755"/>
                          <a:ext cx="108902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10"/>
            <p:cNvGraphicFramePr>
              <a:graphicFrameLocks noChangeAspect="1"/>
            </p:cNvGraphicFramePr>
            <p:nvPr/>
          </p:nvGraphicFramePr>
          <p:xfrm>
            <a:off x="5643885" y="2710755"/>
            <a:ext cx="3841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084" name="Equation" r:id="rId14" imgW="216000" imgH="241200" progId="Equation.3">
                    <p:embed/>
                  </p:oleObj>
                </mc:Choice>
                <mc:Fallback>
                  <p:oleObj name="Equation" r:id="rId14" imgW="216000" imgH="2412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885" y="2710755"/>
                          <a:ext cx="38417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11"/>
            <p:cNvGraphicFramePr>
              <a:graphicFrameLocks noChangeAspect="1"/>
            </p:cNvGraphicFramePr>
            <p:nvPr/>
          </p:nvGraphicFramePr>
          <p:xfrm>
            <a:off x="5953447" y="2639318"/>
            <a:ext cx="2049463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085" name="Equation" r:id="rId16" imgW="1270440" imgH="304920" progId="Equation.3">
                    <p:embed/>
                  </p:oleObj>
                </mc:Choice>
                <mc:Fallback>
                  <p:oleObj name="Equation" r:id="rId16" imgW="1270440" imgH="30492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3447" y="2639318"/>
                          <a:ext cx="2049463" cy="501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矩形 30"/>
          <p:cNvSpPr/>
          <p:nvPr/>
        </p:nvSpPr>
        <p:spPr>
          <a:xfrm>
            <a:off x="539552" y="548680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How to understand XOR?</a:t>
            </a:r>
          </a:p>
        </p:txBody>
      </p:sp>
      <p:sp>
        <p:nvSpPr>
          <p:cNvPr id="32" name="矩形 31"/>
          <p:cNvSpPr/>
          <p:nvPr/>
        </p:nvSpPr>
        <p:spPr>
          <a:xfrm>
            <a:off x="611560" y="3718773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How to understand XNOR?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2790800" y="2007051"/>
            <a:ext cx="3581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3011" name="Rectangle 15"/>
          <p:cNvSpPr>
            <a:spLocks noChangeArrowheads="1"/>
          </p:cNvSpPr>
          <p:nvPr/>
        </p:nvSpPr>
        <p:spPr bwMode="auto">
          <a:xfrm>
            <a:off x="3347864" y="332656"/>
            <a:ext cx="20817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cs typeface="Times New Roman" pitchFamily="18" charset="0"/>
              </a:rPr>
              <a:t>Truth Table</a:t>
            </a:r>
            <a:endParaRPr lang="zh-CN" altLang="en-US" sz="3200" dirty="0">
              <a:cs typeface="Times New Roman" pitchFamily="18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843188" y="1038676"/>
            <a:ext cx="3435350" cy="2759075"/>
            <a:chOff x="672" y="854"/>
            <a:chExt cx="2164" cy="1738"/>
          </a:xfrm>
        </p:grpSpPr>
        <p:graphicFrame>
          <p:nvGraphicFramePr>
            <p:cNvPr id="43015" name="Object 7"/>
            <p:cNvGraphicFramePr>
              <a:graphicFrameLocks noChangeAspect="1"/>
            </p:cNvGraphicFramePr>
            <p:nvPr/>
          </p:nvGraphicFramePr>
          <p:xfrm>
            <a:off x="1632" y="959"/>
            <a:ext cx="20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8974" name="Equation" r:id="rId5" imgW="304920" imgH="317520" progId="Equation.3">
                    <p:embed/>
                  </p:oleObj>
                </mc:Choice>
                <mc:Fallback>
                  <p:oleObj name="Equation" r:id="rId5" imgW="304920" imgH="3175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59"/>
                          <a:ext cx="20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91" name="Oval 11"/>
            <p:cNvSpPr>
              <a:spLocks noChangeArrowheads="1"/>
            </p:cNvSpPr>
            <p:nvPr/>
          </p:nvSpPr>
          <p:spPr bwMode="auto">
            <a:xfrm>
              <a:off x="2400" y="960"/>
              <a:ext cx="146" cy="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893" name="Oval 13"/>
            <p:cNvSpPr>
              <a:spLocks noChangeArrowheads="1"/>
            </p:cNvSpPr>
            <p:nvPr/>
          </p:nvSpPr>
          <p:spPr bwMode="auto">
            <a:xfrm>
              <a:off x="2448" y="100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18" name="Rectangle 14"/>
            <p:cNvSpPr>
              <a:spLocks noChangeArrowheads="1"/>
            </p:cNvSpPr>
            <p:nvPr/>
          </p:nvSpPr>
          <p:spPr bwMode="auto">
            <a:xfrm>
              <a:off x="672" y="854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A B  A   B A   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672" y="124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0 0     0    1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672" y="1584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0 1     1    0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672" y="192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1 0     1    0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901" name="Rectangle 21"/>
            <p:cNvSpPr>
              <a:spLocks noChangeArrowheads="1"/>
            </p:cNvSpPr>
            <p:nvPr/>
          </p:nvSpPr>
          <p:spPr bwMode="auto">
            <a:xfrm>
              <a:off x="672" y="220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1 1     0    1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906" name="Line 26"/>
            <p:cNvSpPr>
              <a:spLocks noChangeShapeType="1"/>
            </p:cNvSpPr>
            <p:nvPr/>
          </p:nvSpPr>
          <p:spPr bwMode="auto">
            <a:xfrm>
              <a:off x="672" y="1248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07" name="Line 27"/>
            <p:cNvSpPr>
              <a:spLocks noChangeShapeType="1"/>
            </p:cNvSpPr>
            <p:nvPr/>
          </p:nvSpPr>
          <p:spPr bwMode="auto">
            <a:xfrm>
              <a:off x="1296" y="960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08" name="Line 28"/>
            <p:cNvSpPr>
              <a:spLocks noChangeShapeType="1"/>
            </p:cNvSpPr>
            <p:nvPr/>
          </p:nvSpPr>
          <p:spPr bwMode="auto">
            <a:xfrm>
              <a:off x="2112" y="912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539552" y="4293096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If there are two inputs, the XOR result and the XNOR result are inverting.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1522966" y="1805112"/>
            <a:ext cx="3581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3018" name="Rectangle 14"/>
          <p:cNvSpPr>
            <a:spLocks noChangeArrowheads="1"/>
          </p:cNvSpPr>
          <p:nvPr/>
        </p:nvSpPr>
        <p:spPr bwMode="auto">
          <a:xfrm>
            <a:off x="1575354" y="836737"/>
            <a:ext cx="20313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黑体" pitchFamily="49" charset="-122"/>
              </a:rPr>
              <a:t>A </a:t>
            </a:r>
            <a:r>
              <a:rPr lang="en-US" altLang="zh-CN" sz="3200" dirty="0" smtClean="0">
                <a:effectLst/>
                <a:latin typeface="黑体" pitchFamily="49" charset="-122"/>
              </a:rPr>
              <a:t>B C    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1575354" y="1462212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0 0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0      0          0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1575354" y="1995612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0 1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900" name="Rectangle 20"/>
          <p:cNvSpPr>
            <a:spLocks noChangeArrowheads="1"/>
          </p:cNvSpPr>
          <p:nvPr/>
        </p:nvSpPr>
        <p:spPr bwMode="auto">
          <a:xfrm>
            <a:off x="1575354" y="2529012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1 0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901" name="Rectangle 21"/>
          <p:cNvSpPr>
            <a:spLocks noChangeArrowheads="1"/>
          </p:cNvSpPr>
          <p:nvPr/>
        </p:nvSpPr>
        <p:spPr bwMode="auto">
          <a:xfrm>
            <a:off x="1564194" y="3060249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0 1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>
            <a:off x="1575354" y="1462211"/>
            <a:ext cx="5876966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2907" name="Line 27"/>
          <p:cNvSpPr>
            <a:spLocks noChangeShapeType="1"/>
          </p:cNvSpPr>
          <p:nvPr/>
        </p:nvSpPr>
        <p:spPr bwMode="auto">
          <a:xfrm>
            <a:off x="2932346" y="1005012"/>
            <a:ext cx="0" cy="480025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2908" name="Line 28"/>
          <p:cNvSpPr>
            <a:spLocks noChangeShapeType="1"/>
          </p:cNvSpPr>
          <p:nvPr/>
        </p:nvSpPr>
        <p:spPr bwMode="auto">
          <a:xfrm flipH="1">
            <a:off x="5020578" y="928812"/>
            <a:ext cx="2850" cy="487645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3076362" y="836712"/>
            <a:ext cx="1620957" cy="584775"/>
            <a:chOff x="8072462" y="642918"/>
            <a:chExt cx="1620957" cy="584775"/>
          </a:xfrm>
        </p:grpSpPr>
        <p:sp>
          <p:nvSpPr>
            <p:cNvPr id="21" name="矩形 20"/>
            <p:cNvSpPr/>
            <p:nvPr/>
          </p:nvSpPr>
          <p:spPr>
            <a:xfrm>
              <a:off x="8072462" y="642918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/>
                  <a:latin typeface="黑体" pitchFamily="49" charset="-122"/>
                </a:rPr>
                <a:t>A  B  C</a:t>
              </a:r>
              <a:endParaRPr lang="zh-CN" altLang="en-US" sz="3200" dirty="0"/>
            </a:p>
          </p:txBody>
        </p:sp>
        <p:graphicFrame>
          <p:nvGraphicFramePr>
            <p:cNvPr id="340999" name="Object 7"/>
            <p:cNvGraphicFramePr>
              <a:graphicFrameLocks noChangeAspect="1"/>
            </p:cNvGraphicFramePr>
            <p:nvPr/>
          </p:nvGraphicFramePr>
          <p:xfrm>
            <a:off x="8429652" y="785794"/>
            <a:ext cx="319087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67" name="Equation" r:id="rId4" imgW="304920" imgH="317520" progId="Equation.3">
                    <p:embed/>
                  </p:oleObj>
                </mc:Choice>
                <mc:Fallback>
                  <p:oleObj name="Equation" r:id="rId4" imgW="304920" imgH="3175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9652" y="785794"/>
                          <a:ext cx="319087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00" name="Object 8"/>
            <p:cNvGraphicFramePr>
              <a:graphicFrameLocks noChangeAspect="1"/>
            </p:cNvGraphicFramePr>
            <p:nvPr/>
          </p:nvGraphicFramePr>
          <p:xfrm>
            <a:off x="9039258" y="785794"/>
            <a:ext cx="319088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68" name="Equation" r:id="rId6" imgW="304920" imgH="317520" progId="Equation.3">
                    <p:embed/>
                  </p:oleObj>
                </mc:Choice>
                <mc:Fallback>
                  <p:oleObj name="Equation" r:id="rId6" imgW="304920" imgH="3175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39258" y="785794"/>
                          <a:ext cx="319088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组合 79"/>
          <p:cNvGrpSpPr/>
          <p:nvPr/>
        </p:nvGrpSpPr>
        <p:grpSpPr>
          <a:xfrm>
            <a:off x="5236602" y="836712"/>
            <a:ext cx="1620957" cy="584775"/>
            <a:chOff x="8072462" y="1272589"/>
            <a:chExt cx="1620957" cy="584775"/>
          </a:xfrm>
        </p:grpSpPr>
        <p:sp>
          <p:nvSpPr>
            <p:cNvPr id="75" name="矩形 74"/>
            <p:cNvSpPr/>
            <p:nvPr/>
          </p:nvSpPr>
          <p:spPr>
            <a:xfrm>
              <a:off x="8072462" y="1272589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/>
                  <a:latin typeface="黑体" pitchFamily="49" charset="-122"/>
                </a:rPr>
                <a:t>A  B  C</a:t>
              </a:r>
              <a:endParaRPr lang="zh-CN" altLang="en-US" sz="3200" dirty="0"/>
            </a:p>
          </p:txBody>
        </p:sp>
        <p:sp>
          <p:nvSpPr>
            <p:cNvPr id="76" name="Oval 11"/>
            <p:cNvSpPr>
              <a:spLocks noChangeArrowheads="1"/>
            </p:cNvSpPr>
            <p:nvPr/>
          </p:nvSpPr>
          <p:spPr bwMode="auto">
            <a:xfrm>
              <a:off x="8429652" y="1428736"/>
              <a:ext cx="231775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8505852" y="1504936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Oval 11"/>
            <p:cNvSpPr>
              <a:spLocks noChangeArrowheads="1"/>
            </p:cNvSpPr>
            <p:nvPr/>
          </p:nvSpPr>
          <p:spPr bwMode="auto">
            <a:xfrm>
              <a:off x="9055133" y="1414450"/>
              <a:ext cx="231775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Oval 13"/>
            <p:cNvSpPr>
              <a:spLocks noChangeArrowheads="1"/>
            </p:cNvSpPr>
            <p:nvPr/>
          </p:nvSpPr>
          <p:spPr bwMode="auto">
            <a:xfrm>
              <a:off x="9131333" y="149065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1564194" y="3564305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1 0 0      1          1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65" name="Rectangle 21"/>
          <p:cNvSpPr>
            <a:spLocks noChangeArrowheads="1"/>
          </p:cNvSpPr>
          <p:nvPr/>
        </p:nvSpPr>
        <p:spPr bwMode="auto">
          <a:xfrm>
            <a:off x="1539022" y="4068361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1 0 1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66" name="Rectangle 21"/>
          <p:cNvSpPr>
            <a:spLocks noChangeArrowheads="1"/>
          </p:cNvSpPr>
          <p:nvPr/>
        </p:nvSpPr>
        <p:spPr bwMode="auto">
          <a:xfrm>
            <a:off x="1564194" y="4716433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1 1 0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67" name="Rectangle 21"/>
          <p:cNvSpPr>
            <a:spLocks noChangeArrowheads="1"/>
          </p:cNvSpPr>
          <p:nvPr/>
        </p:nvSpPr>
        <p:spPr bwMode="auto">
          <a:xfrm>
            <a:off x="1564194" y="5220489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1 1 1      1    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131840" y="44624"/>
            <a:ext cx="20817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cs typeface="Times New Roman" pitchFamily="18" charset="0"/>
              </a:rPr>
              <a:t>Truth Table</a:t>
            </a:r>
            <a:endParaRPr lang="zh-CN" altLang="en-US" sz="3200" dirty="0"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9512" y="6084585"/>
            <a:ext cx="8676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If there are three inputs, XOR and XNOR are equal.</a:t>
            </a:r>
            <a:endParaRPr lang="zh-CN" altLang="zh-CN" sz="3200" dirty="0"/>
          </a:p>
        </p:txBody>
      </p:sp>
      <p:sp>
        <p:nvSpPr>
          <p:cNvPr id="2" name="矩形 1"/>
          <p:cNvSpPr/>
          <p:nvPr/>
        </p:nvSpPr>
        <p:spPr bwMode="auto">
          <a:xfrm>
            <a:off x="3433552" y="1556792"/>
            <a:ext cx="1138448" cy="434305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625953" y="1579375"/>
            <a:ext cx="1138448" cy="434305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53" name="Group 49"/>
          <p:cNvGrpSpPr>
            <a:grpSpLocks/>
          </p:cNvGrpSpPr>
          <p:nvPr/>
        </p:nvGrpSpPr>
        <p:grpSpPr bwMode="auto">
          <a:xfrm>
            <a:off x="1295400" y="4662486"/>
            <a:ext cx="5372100" cy="579438"/>
            <a:chOff x="816" y="3072"/>
            <a:chExt cx="3384" cy="365"/>
          </a:xfrm>
        </p:grpSpPr>
        <p:graphicFrame>
          <p:nvGraphicFramePr>
            <p:cNvPr id="44073" name="Object 10"/>
            <p:cNvGraphicFramePr>
              <a:graphicFrameLocks noChangeAspect="1"/>
            </p:cNvGraphicFramePr>
            <p:nvPr/>
          </p:nvGraphicFramePr>
          <p:xfrm>
            <a:off x="1056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973" name="Equation" r:id="rId6" imgW="304920" imgH="317520" progId="Equation.3">
                    <p:embed/>
                  </p:oleObj>
                </mc:Choice>
                <mc:Fallback>
                  <p:oleObj name="Equation" r:id="rId6" imgW="304920" imgH="317520" progId="Equation.3">
                    <p:embed/>
                    <p:pic>
                      <p:nvPicPr>
                        <p:cNvPr id="0" name="Picture 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3" name="Oval 19"/>
            <p:cNvSpPr>
              <a:spLocks noChangeArrowheads="1"/>
            </p:cNvSpPr>
            <p:nvPr/>
          </p:nvSpPr>
          <p:spPr bwMode="auto">
            <a:xfrm>
              <a:off x="3456" y="31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0" name="Oval 26"/>
            <p:cNvSpPr>
              <a:spLocks noChangeArrowheads="1"/>
            </p:cNvSpPr>
            <p:nvPr/>
          </p:nvSpPr>
          <p:spPr bwMode="auto">
            <a:xfrm>
              <a:off x="3504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76" name="Rectangle 31"/>
            <p:cNvSpPr>
              <a:spLocks noChangeArrowheads="1"/>
            </p:cNvSpPr>
            <p:nvPr/>
          </p:nvSpPr>
          <p:spPr bwMode="auto">
            <a:xfrm>
              <a:off x="816" y="3072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</a:t>
              </a:r>
              <a:r>
                <a:rPr lang="en-US" altLang="zh-CN" sz="3200" dirty="0" err="1">
                  <a:effectLst/>
                  <a:latin typeface="Tahoma" pitchFamily="34" charset="0"/>
                  <a:ea typeface="宋体" pitchFamily="2" charset="-122"/>
                </a:rPr>
                <a:t>A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=0                   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A   </a:t>
              </a:r>
              <a:r>
                <a:rPr lang="en-US" altLang="zh-CN" sz="3200" dirty="0" err="1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A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=1</a:t>
              </a:r>
              <a:endParaRPr lang="zh-CN" altLang="en-US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23952" name="Group 48"/>
          <p:cNvGrpSpPr>
            <a:grpSpLocks/>
          </p:cNvGrpSpPr>
          <p:nvPr/>
        </p:nvGrpSpPr>
        <p:grpSpPr bwMode="auto">
          <a:xfrm>
            <a:off x="1295400" y="4129086"/>
            <a:ext cx="5372100" cy="579438"/>
            <a:chOff x="816" y="2736"/>
            <a:chExt cx="3384" cy="365"/>
          </a:xfrm>
        </p:grpSpPr>
        <p:graphicFrame>
          <p:nvGraphicFramePr>
            <p:cNvPr id="44067" name="Object 9"/>
            <p:cNvGraphicFramePr>
              <a:graphicFrameLocks noChangeAspect="1"/>
            </p:cNvGraphicFramePr>
            <p:nvPr/>
          </p:nvGraphicFramePr>
          <p:xfrm>
            <a:off x="1008" y="283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974" name="Equation" r:id="rId8" imgW="304920" imgH="317520" progId="Equation.3">
                    <p:embed/>
                  </p:oleObj>
                </mc:Choice>
                <mc:Fallback>
                  <p:oleObj name="Equation" r:id="rId8" imgW="304920" imgH="317520" progId="Equation.3">
                    <p:embed/>
                    <p:pic>
                      <p:nvPicPr>
                        <p:cNvPr id="0" name="Picture 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3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2" name="Oval 18"/>
            <p:cNvSpPr>
              <a:spLocks noChangeArrowheads="1"/>
            </p:cNvSpPr>
            <p:nvPr/>
          </p:nvSpPr>
          <p:spPr bwMode="auto">
            <a:xfrm>
              <a:off x="3456" y="283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9" name="Oval 25"/>
            <p:cNvSpPr>
              <a:spLocks noChangeArrowheads="1"/>
            </p:cNvSpPr>
            <p:nvPr/>
          </p:nvSpPr>
          <p:spPr bwMode="auto">
            <a:xfrm>
              <a:off x="3504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2" name="Line 28"/>
            <p:cNvSpPr>
              <a:spLocks noChangeShapeType="1"/>
            </p:cNvSpPr>
            <p:nvPr/>
          </p:nvSpPr>
          <p:spPr bwMode="auto">
            <a:xfrm>
              <a:off x="1584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3" name="Line 29"/>
            <p:cNvSpPr>
              <a:spLocks noChangeShapeType="1"/>
            </p:cNvSpPr>
            <p:nvPr/>
          </p:nvSpPr>
          <p:spPr bwMode="auto">
            <a:xfrm>
              <a:off x="3936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72" name="Rectangle 32"/>
            <p:cNvSpPr>
              <a:spLocks noChangeArrowheads="1"/>
            </p:cNvSpPr>
            <p:nvPr/>
          </p:nvSpPr>
          <p:spPr bwMode="auto">
            <a:xfrm>
              <a:off x="816" y="2736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1   A=A                   0   A=A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23951" name="Group 47"/>
          <p:cNvGrpSpPr>
            <a:grpSpLocks/>
          </p:cNvGrpSpPr>
          <p:nvPr/>
        </p:nvGrpSpPr>
        <p:grpSpPr bwMode="auto">
          <a:xfrm>
            <a:off x="381000" y="3443289"/>
            <a:ext cx="6321428" cy="584201"/>
            <a:chOff x="240" y="2304"/>
            <a:chExt cx="3982" cy="368"/>
          </a:xfrm>
        </p:grpSpPr>
        <p:graphicFrame>
          <p:nvGraphicFramePr>
            <p:cNvPr id="44063" name="Object 8"/>
            <p:cNvGraphicFramePr>
              <a:graphicFrameLocks noChangeAspect="1"/>
            </p:cNvGraphicFramePr>
            <p:nvPr/>
          </p:nvGraphicFramePr>
          <p:xfrm>
            <a:off x="1008" y="240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975" name="Equation" r:id="rId10" imgW="304920" imgH="317520" progId="Equation.3">
                    <p:embed/>
                  </p:oleObj>
                </mc:Choice>
                <mc:Fallback>
                  <p:oleObj name="Equation" r:id="rId10" imgW="304920" imgH="317520" progId="Equation.3">
                    <p:embed/>
                    <p:pic>
                      <p:nvPicPr>
                        <p:cNvPr id="0" name="Picture 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0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1" name="Oval 17"/>
            <p:cNvSpPr>
              <a:spLocks noChangeArrowheads="1"/>
            </p:cNvSpPr>
            <p:nvPr/>
          </p:nvSpPr>
          <p:spPr bwMode="auto">
            <a:xfrm>
              <a:off x="3408" y="244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8" name="Oval 24"/>
            <p:cNvSpPr>
              <a:spLocks noChangeArrowheads="1"/>
            </p:cNvSpPr>
            <p:nvPr/>
          </p:nvSpPr>
          <p:spPr bwMode="auto">
            <a:xfrm>
              <a:off x="3456" y="24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66" name="Rectangle 33"/>
            <p:cNvSpPr>
              <a:spLocks noChangeArrowheads="1"/>
            </p:cNvSpPr>
            <p:nvPr/>
          </p:nvSpPr>
          <p:spPr bwMode="auto">
            <a:xfrm>
              <a:off x="240" y="2304"/>
              <a:ext cx="398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       </a:t>
              </a:r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0   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A=A                   1   A=A</a:t>
              </a:r>
              <a:endParaRPr lang="zh-CN" altLang="en-US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23950" name="Group 46"/>
          <p:cNvGrpSpPr>
            <a:grpSpLocks/>
          </p:cNvGrpSpPr>
          <p:nvPr/>
        </p:nvGrpSpPr>
        <p:grpSpPr bwMode="auto">
          <a:xfrm>
            <a:off x="1187450" y="2351086"/>
            <a:ext cx="5283200" cy="579438"/>
            <a:chOff x="768" y="1632"/>
            <a:chExt cx="3328" cy="365"/>
          </a:xfrm>
        </p:grpSpPr>
        <p:graphicFrame>
          <p:nvGraphicFramePr>
            <p:cNvPr id="44059" name="Object 7"/>
            <p:cNvGraphicFramePr>
              <a:graphicFrameLocks noChangeAspect="1"/>
            </p:cNvGraphicFramePr>
            <p:nvPr/>
          </p:nvGraphicFramePr>
          <p:xfrm>
            <a:off x="1008" y="172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976" name="Equation" r:id="rId12" imgW="304920" imgH="317520" progId="Equation.3">
                    <p:embed/>
                  </p:oleObj>
                </mc:Choice>
                <mc:Fallback>
                  <p:oleObj name="Equation" r:id="rId12" imgW="304920" imgH="317520" progId="Equation.3">
                    <p:embed/>
                    <p:pic>
                      <p:nvPicPr>
                        <p:cNvPr id="0" name="Picture 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2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7" name="Oval 23"/>
            <p:cNvSpPr>
              <a:spLocks noChangeArrowheads="1"/>
            </p:cNvSpPr>
            <p:nvPr/>
          </p:nvSpPr>
          <p:spPr bwMode="auto">
            <a:xfrm>
              <a:off x="3456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62" name="Rectangle 34"/>
            <p:cNvSpPr>
              <a:spLocks noChangeArrowheads="1"/>
            </p:cNvSpPr>
            <p:nvPr/>
          </p:nvSpPr>
          <p:spPr bwMode="auto">
            <a:xfrm>
              <a:off x="768" y="1632"/>
              <a:ext cx="3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1   1=0                   </a:t>
              </a:r>
              <a:r>
                <a:rPr lang="zh-CN" altLang="en-US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0   0=1</a:t>
              </a:r>
            </a:p>
          </p:txBody>
        </p:sp>
      </p:grpSp>
      <p:grpSp>
        <p:nvGrpSpPr>
          <p:cNvPr id="123949" name="Group 45"/>
          <p:cNvGrpSpPr>
            <a:grpSpLocks/>
          </p:cNvGrpSpPr>
          <p:nvPr/>
        </p:nvGrpSpPr>
        <p:grpSpPr bwMode="auto">
          <a:xfrm>
            <a:off x="1219200" y="1766886"/>
            <a:ext cx="5283200" cy="579438"/>
            <a:chOff x="768" y="1248"/>
            <a:chExt cx="3328" cy="365"/>
          </a:xfrm>
        </p:grpSpPr>
        <p:graphicFrame>
          <p:nvGraphicFramePr>
            <p:cNvPr id="44055" name="Object 6"/>
            <p:cNvGraphicFramePr>
              <a:graphicFrameLocks noChangeAspect="1"/>
            </p:cNvGraphicFramePr>
            <p:nvPr/>
          </p:nvGraphicFramePr>
          <p:xfrm>
            <a:off x="1008" y="134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977" name="Equation" r:id="rId14" imgW="304920" imgH="317520" progId="Equation.3">
                    <p:embed/>
                  </p:oleObj>
                </mc:Choice>
                <mc:Fallback>
                  <p:oleObj name="Equation" r:id="rId14" imgW="304920" imgH="317520" progId="Equation.3">
                    <p:embed/>
                    <p:pic>
                      <p:nvPicPr>
                        <p:cNvPr id="0" name="Picture 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6" name="Oval 22"/>
            <p:cNvSpPr>
              <a:spLocks noChangeArrowheads="1"/>
            </p:cNvSpPr>
            <p:nvPr/>
          </p:nvSpPr>
          <p:spPr bwMode="auto">
            <a:xfrm>
              <a:off x="3456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58" name="Rectangle 35"/>
            <p:cNvSpPr>
              <a:spLocks noChangeArrowheads="1"/>
            </p:cNvSpPr>
            <p:nvPr/>
          </p:nvSpPr>
          <p:spPr bwMode="auto">
            <a:xfrm>
              <a:off x="768" y="1248"/>
              <a:ext cx="3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0   0=0                   </a:t>
              </a:r>
              <a:r>
                <a:rPr lang="zh-CN" altLang="en-US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1   1=1</a:t>
              </a:r>
            </a:p>
          </p:txBody>
        </p:sp>
      </p:grpSp>
      <p:grpSp>
        <p:nvGrpSpPr>
          <p:cNvPr id="123948" name="Group 44"/>
          <p:cNvGrpSpPr>
            <a:grpSpLocks/>
          </p:cNvGrpSpPr>
          <p:nvPr/>
        </p:nvGrpSpPr>
        <p:grpSpPr bwMode="auto">
          <a:xfrm>
            <a:off x="304800" y="1157287"/>
            <a:ext cx="7340603" cy="584201"/>
            <a:chOff x="192" y="864"/>
            <a:chExt cx="4624" cy="368"/>
          </a:xfrm>
        </p:grpSpPr>
        <p:graphicFrame>
          <p:nvGraphicFramePr>
            <p:cNvPr id="44048" name="Object 4"/>
            <p:cNvGraphicFramePr>
              <a:graphicFrameLocks noChangeAspect="1"/>
            </p:cNvGraphicFramePr>
            <p:nvPr/>
          </p:nvGraphicFramePr>
          <p:xfrm>
            <a:off x="960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978" name="Equation" r:id="rId16" imgW="304920" imgH="317520" progId="Equation.3">
                    <p:embed/>
                  </p:oleObj>
                </mc:Choice>
                <mc:Fallback>
                  <p:oleObj name="Equation" r:id="rId16" imgW="304920" imgH="317520" progId="Equation.3">
                    <p:embed/>
                    <p:pic>
                      <p:nvPicPr>
                        <p:cNvPr id="0" name="Picture 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9" name="Object 5"/>
            <p:cNvGraphicFramePr>
              <a:graphicFrameLocks noChangeAspect="1"/>
            </p:cNvGraphicFramePr>
            <p:nvPr/>
          </p:nvGraphicFramePr>
          <p:xfrm>
            <a:off x="1728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979" name="Equation" r:id="rId18" imgW="304920" imgH="317520" progId="Equation.3">
                    <p:embed/>
                  </p:oleObj>
                </mc:Choice>
                <mc:Fallback>
                  <p:oleObj name="Equation" r:id="rId18" imgW="304920" imgH="317520" progId="Equation.3">
                    <p:embed/>
                    <p:pic>
                      <p:nvPicPr>
                        <p:cNvPr id="0" name="Picture 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>
              <a:off x="3456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>
              <a:off x="3408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>
              <a:off x="4032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5" name="Oval 21"/>
            <p:cNvSpPr>
              <a:spLocks noChangeArrowheads="1"/>
            </p:cNvSpPr>
            <p:nvPr/>
          </p:nvSpPr>
          <p:spPr bwMode="auto">
            <a:xfrm>
              <a:off x="4080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54" name="Rectangle 36"/>
            <p:cNvSpPr>
              <a:spLocks noChangeArrowheads="1"/>
            </p:cNvSpPr>
            <p:nvPr/>
          </p:nvSpPr>
          <p:spPr bwMode="auto">
            <a:xfrm>
              <a:off x="192" y="864"/>
              <a:ext cx="462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       </a:t>
              </a:r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1   </a:t>
              </a:r>
              <a:r>
                <a:rPr lang="zh-CN" altLang="en-US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0=0   1=1          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0   1=1   0=0</a:t>
              </a:r>
            </a:p>
          </p:txBody>
        </p:sp>
      </p:grpSp>
      <p:grpSp>
        <p:nvGrpSpPr>
          <p:cNvPr id="123958" name="Group 54"/>
          <p:cNvGrpSpPr>
            <a:grpSpLocks/>
          </p:cNvGrpSpPr>
          <p:nvPr/>
        </p:nvGrpSpPr>
        <p:grpSpPr bwMode="auto">
          <a:xfrm>
            <a:off x="1295400" y="5272086"/>
            <a:ext cx="5372100" cy="579438"/>
            <a:chOff x="816" y="3456"/>
            <a:chExt cx="3384" cy="365"/>
          </a:xfrm>
        </p:grpSpPr>
        <p:graphicFrame>
          <p:nvGraphicFramePr>
            <p:cNvPr id="44042" name="Object 11"/>
            <p:cNvGraphicFramePr>
              <a:graphicFrameLocks noChangeAspect="1"/>
            </p:cNvGraphicFramePr>
            <p:nvPr/>
          </p:nvGraphicFramePr>
          <p:xfrm>
            <a:off x="1056" y="355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980" name="Equation" r:id="rId20" imgW="304920" imgH="317520" progId="Equation.3">
                    <p:embed/>
                  </p:oleObj>
                </mc:Choice>
                <mc:Fallback>
                  <p:oleObj name="Equation" r:id="rId20" imgW="304920" imgH="317520" progId="Equation.3">
                    <p:embed/>
                    <p:pic>
                      <p:nvPicPr>
                        <p:cNvPr id="0" name="Picture 4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5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4" name="Oval 20"/>
            <p:cNvSpPr>
              <a:spLocks noChangeArrowheads="1"/>
            </p:cNvSpPr>
            <p:nvPr/>
          </p:nvSpPr>
          <p:spPr bwMode="auto">
            <a:xfrm>
              <a:off x="345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1" name="Oval 27"/>
            <p:cNvSpPr>
              <a:spLocks noChangeArrowheads="1"/>
            </p:cNvSpPr>
            <p:nvPr/>
          </p:nvSpPr>
          <p:spPr bwMode="auto">
            <a:xfrm>
              <a:off x="3504" y="36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45" name="Rectangle 30"/>
            <p:cNvSpPr>
              <a:spLocks noChangeArrowheads="1"/>
            </p:cNvSpPr>
            <p:nvPr/>
          </p:nvSpPr>
          <p:spPr bwMode="auto">
            <a:xfrm>
              <a:off x="816" y="3456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A   </a:t>
              </a:r>
              <a:r>
                <a:rPr lang="en-US" altLang="zh-CN" sz="3200" dirty="0" err="1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A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=1                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</a:t>
              </a:r>
              <a:r>
                <a:rPr lang="en-US" altLang="zh-CN" sz="3200" dirty="0" err="1">
                  <a:effectLst/>
                  <a:latin typeface="Tahoma" pitchFamily="34" charset="0"/>
                  <a:ea typeface="宋体" pitchFamily="2" charset="-122"/>
                </a:rPr>
                <a:t>A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=0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3956" name="Line 52"/>
            <p:cNvSpPr>
              <a:spLocks noChangeShapeType="1"/>
            </p:cNvSpPr>
            <p:nvPr/>
          </p:nvSpPr>
          <p:spPr bwMode="auto">
            <a:xfrm>
              <a:off x="1248" y="3504"/>
              <a:ext cx="19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57" name="Line 53"/>
            <p:cNvSpPr>
              <a:spLocks noChangeShapeType="1"/>
            </p:cNvSpPr>
            <p:nvPr/>
          </p:nvSpPr>
          <p:spPr bwMode="auto">
            <a:xfrm>
              <a:off x="3648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3959" name="Rectangle 55"/>
          <p:cNvSpPr>
            <a:spLocks noChangeArrowheads="1"/>
          </p:cNvSpPr>
          <p:nvPr/>
        </p:nvSpPr>
        <p:spPr bwMode="auto">
          <a:xfrm>
            <a:off x="304800" y="304800"/>
            <a:ext cx="44967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Rules of XOR and XNOR</a:t>
            </a:r>
            <a:endParaRPr lang="zh-CN" altLang="en-US" sz="32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5720" y="1142984"/>
            <a:ext cx="723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(1)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362899" y="3487167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(2) </a:t>
            </a:r>
            <a:endParaRPr lang="zh-CN" altLang="en-US" sz="32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785786" y="6130373"/>
            <a:ext cx="4504566" cy="584775"/>
            <a:chOff x="5357818" y="1714488"/>
            <a:chExt cx="4504566" cy="584775"/>
          </a:xfrm>
        </p:grpSpPr>
        <p:sp>
          <p:nvSpPr>
            <p:cNvPr id="49" name="矩形 48"/>
            <p:cNvSpPr/>
            <p:nvPr/>
          </p:nvSpPr>
          <p:spPr>
            <a:xfrm>
              <a:off x="5357818" y="1714488"/>
              <a:ext cx="45045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FFFF00"/>
                  </a:solidFill>
                  <a:cs typeface="Times New Roman" pitchFamily="18" charset="0"/>
                </a:rPr>
                <a:t>Treat A as 1. Treat A  as 0.</a:t>
              </a:r>
              <a:endParaRPr lang="zh-CN" altLang="en-US" sz="3200" dirty="0">
                <a:solidFill>
                  <a:srgbClr val="FFFF00"/>
                </a:solidFill>
                <a:cs typeface="Times New Roman" pitchFamily="18" charset="0"/>
              </a:endParaRP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8512289" y="1753268"/>
              <a:ext cx="2286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2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72" name="Group 44"/>
          <p:cNvGrpSpPr>
            <a:grpSpLocks/>
          </p:cNvGrpSpPr>
          <p:nvPr/>
        </p:nvGrpSpPr>
        <p:grpSpPr bwMode="auto">
          <a:xfrm>
            <a:off x="666752" y="838200"/>
            <a:ext cx="6477000" cy="579438"/>
            <a:chOff x="180" y="528"/>
            <a:chExt cx="4080" cy="365"/>
          </a:xfrm>
        </p:grpSpPr>
        <p:graphicFrame>
          <p:nvGraphicFramePr>
            <p:cNvPr id="45093" name="Object 4"/>
            <p:cNvGraphicFramePr>
              <a:graphicFrameLocks noChangeAspect="1"/>
            </p:cNvGraphicFramePr>
            <p:nvPr/>
          </p:nvGraphicFramePr>
          <p:xfrm>
            <a:off x="384" y="62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979" name="Equation" r:id="rId5" imgW="304920" imgH="317520" progId="Equation.3">
                    <p:embed/>
                  </p:oleObj>
                </mc:Choice>
                <mc:Fallback>
                  <p:oleObj name="Equation" r:id="rId5" imgW="304920" imgH="317520" progId="Equation.3">
                    <p:embed/>
                    <p:pic>
                      <p:nvPicPr>
                        <p:cNvPr id="0" name="Picture 4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62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4" name="Object 6"/>
            <p:cNvGraphicFramePr>
              <a:graphicFrameLocks noChangeAspect="1"/>
            </p:cNvGraphicFramePr>
            <p:nvPr/>
          </p:nvGraphicFramePr>
          <p:xfrm>
            <a:off x="1104" y="62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980" name="Equation" r:id="rId7" imgW="304920" imgH="317520" progId="Equation.3">
                    <p:embed/>
                  </p:oleObj>
                </mc:Choice>
                <mc:Fallback>
                  <p:oleObj name="Equation" r:id="rId7" imgW="304920" imgH="317520" progId="Equation.3">
                    <p:embed/>
                    <p:pic>
                      <p:nvPicPr>
                        <p:cNvPr id="0" name="Picture 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62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1" name="Oval 13"/>
            <p:cNvSpPr>
              <a:spLocks noChangeArrowheads="1"/>
            </p:cNvSpPr>
            <p:nvPr/>
          </p:nvSpPr>
          <p:spPr bwMode="auto">
            <a:xfrm>
              <a:off x="2880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2" name="Oval 14"/>
            <p:cNvSpPr>
              <a:spLocks noChangeArrowheads="1"/>
            </p:cNvSpPr>
            <p:nvPr/>
          </p:nvSpPr>
          <p:spPr bwMode="auto">
            <a:xfrm>
              <a:off x="3600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7" name="Oval 19"/>
            <p:cNvSpPr>
              <a:spLocks noChangeArrowheads="1"/>
            </p:cNvSpPr>
            <p:nvPr/>
          </p:nvSpPr>
          <p:spPr bwMode="auto">
            <a:xfrm>
              <a:off x="2832" y="6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9" name="Oval 21"/>
            <p:cNvSpPr>
              <a:spLocks noChangeArrowheads="1"/>
            </p:cNvSpPr>
            <p:nvPr/>
          </p:nvSpPr>
          <p:spPr bwMode="auto">
            <a:xfrm>
              <a:off x="3552" y="6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99" name="Rectangle 33"/>
            <p:cNvSpPr>
              <a:spLocks noChangeArrowheads="1"/>
            </p:cNvSpPr>
            <p:nvPr/>
          </p:nvSpPr>
          <p:spPr bwMode="auto">
            <a:xfrm>
              <a:off x="180" y="528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B=B   A              </a:t>
              </a:r>
              <a:r>
                <a:rPr lang="en-US" altLang="zh-CN" sz="3200" dirty="0" err="1">
                  <a:effectLst/>
                  <a:latin typeface="Tahoma" pitchFamily="34" charset="0"/>
                  <a:ea typeface="宋体" pitchFamily="2" charset="-122"/>
                </a:rPr>
                <a:t>A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  B=B   A</a:t>
              </a:r>
            </a:p>
          </p:txBody>
        </p:sp>
      </p:grpSp>
      <p:sp>
        <p:nvSpPr>
          <p:cNvPr id="124962" name="Rectangle 34"/>
          <p:cNvSpPr>
            <a:spLocks noChangeArrowheads="1"/>
          </p:cNvSpPr>
          <p:nvPr/>
        </p:nvSpPr>
        <p:spPr bwMode="auto">
          <a:xfrm>
            <a:off x="0" y="1889125"/>
            <a:ext cx="36293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66"/>
                </a:solidFill>
                <a:cs typeface="Times New Roman" pitchFamily="18" charset="0"/>
              </a:rPr>
              <a:t>(4</a:t>
            </a:r>
            <a:r>
              <a:rPr lang="en-US" altLang="zh-CN" sz="3200" dirty="0" smtClean="0">
                <a:solidFill>
                  <a:srgbClr val="FFFF66"/>
                </a:solidFill>
                <a:cs typeface="Times New Roman" pitchFamily="18" charset="0"/>
              </a:rPr>
              <a:t>) Associative Law</a:t>
            </a:r>
            <a:endParaRPr lang="zh-CN" altLang="en-US" sz="3200" dirty="0">
              <a:solidFill>
                <a:srgbClr val="FFFF66"/>
              </a:solidFill>
              <a:cs typeface="Times New Roman" pitchFamily="18" charset="0"/>
            </a:endParaRPr>
          </a:p>
        </p:txBody>
      </p:sp>
      <p:grpSp>
        <p:nvGrpSpPr>
          <p:cNvPr id="124973" name="Group 45"/>
          <p:cNvGrpSpPr>
            <a:grpSpLocks/>
          </p:cNvGrpSpPr>
          <p:nvPr/>
        </p:nvGrpSpPr>
        <p:grpSpPr bwMode="auto">
          <a:xfrm>
            <a:off x="533400" y="2438400"/>
            <a:ext cx="4083050" cy="1189038"/>
            <a:chOff x="0" y="1584"/>
            <a:chExt cx="2572" cy="749"/>
          </a:xfrm>
        </p:grpSpPr>
        <p:graphicFrame>
          <p:nvGraphicFramePr>
            <p:cNvPr id="45079" name="Object 5"/>
            <p:cNvGraphicFramePr>
              <a:graphicFrameLocks noChangeAspect="1"/>
            </p:cNvGraphicFramePr>
            <p:nvPr/>
          </p:nvGraphicFramePr>
          <p:xfrm>
            <a:off x="2112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981" name="Equation" r:id="rId9" imgW="304920" imgH="317520" progId="Equation.3">
                    <p:embed/>
                  </p:oleObj>
                </mc:Choice>
                <mc:Fallback>
                  <p:oleObj name="Equation" r:id="rId9" imgW="304920" imgH="317520" progId="Equation.3">
                    <p:embed/>
                    <p:pic>
                      <p:nvPicPr>
                        <p:cNvPr id="0" name="Picture 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0" name="Object 7"/>
            <p:cNvGraphicFramePr>
              <a:graphicFrameLocks noChangeAspect="1"/>
            </p:cNvGraphicFramePr>
            <p:nvPr/>
          </p:nvGraphicFramePr>
          <p:xfrm>
            <a:off x="288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982" name="Equation" r:id="rId11" imgW="304920" imgH="317520" progId="Equation.3">
                    <p:embed/>
                  </p:oleObj>
                </mc:Choice>
                <mc:Fallback>
                  <p:oleObj name="Equation" r:id="rId11" imgW="304920" imgH="317520" progId="Equation.3">
                    <p:embed/>
                    <p:pic>
                      <p:nvPicPr>
                        <p:cNvPr id="0" name="Picture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1" name="Object 8"/>
            <p:cNvGraphicFramePr>
              <a:graphicFrameLocks noChangeAspect="1"/>
            </p:cNvGraphicFramePr>
            <p:nvPr/>
          </p:nvGraphicFramePr>
          <p:xfrm>
            <a:off x="720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983" name="Equation" r:id="rId13" imgW="304920" imgH="317520" progId="Equation.3">
                    <p:embed/>
                  </p:oleObj>
                </mc:Choice>
                <mc:Fallback>
                  <p:oleObj name="Equation" r:id="rId13" imgW="304920" imgH="317520" progId="Equation.3">
                    <p:embed/>
                    <p:pic>
                      <p:nvPicPr>
                        <p:cNvPr id="0" name="Picture 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2" name="Object 9"/>
            <p:cNvGraphicFramePr>
              <a:graphicFrameLocks noChangeAspect="1"/>
            </p:cNvGraphicFramePr>
            <p:nvPr/>
          </p:nvGraphicFramePr>
          <p:xfrm>
            <a:off x="1632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984" name="Equation" r:id="rId15" imgW="304920" imgH="317520" progId="Equation.3">
                    <p:embed/>
                  </p:oleObj>
                </mc:Choice>
                <mc:Fallback>
                  <p:oleObj name="Equation" r:id="rId15" imgW="304920" imgH="317520" progId="Equation.3">
                    <p:embed/>
                    <p:pic>
                      <p:nvPicPr>
                        <p:cNvPr id="0" name="Picture 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3" name="Oval 15"/>
            <p:cNvSpPr>
              <a:spLocks noChangeArrowheads="1"/>
            </p:cNvSpPr>
            <p:nvPr/>
          </p:nvSpPr>
          <p:spPr bwMode="auto">
            <a:xfrm>
              <a:off x="384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4" name="Oval 16"/>
            <p:cNvSpPr>
              <a:spLocks noChangeArrowheads="1"/>
            </p:cNvSpPr>
            <p:nvPr/>
          </p:nvSpPr>
          <p:spPr bwMode="auto">
            <a:xfrm>
              <a:off x="86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5" name="Oval 17"/>
            <p:cNvSpPr>
              <a:spLocks noChangeArrowheads="1"/>
            </p:cNvSpPr>
            <p:nvPr/>
          </p:nvSpPr>
          <p:spPr bwMode="auto">
            <a:xfrm>
              <a:off x="1776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6" name="Oval 18"/>
            <p:cNvSpPr>
              <a:spLocks noChangeArrowheads="1"/>
            </p:cNvSpPr>
            <p:nvPr/>
          </p:nvSpPr>
          <p:spPr bwMode="auto">
            <a:xfrm>
              <a:off x="2160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8" name="Oval 20"/>
            <p:cNvSpPr>
              <a:spLocks noChangeArrowheads="1"/>
            </p:cNvSpPr>
            <p:nvPr/>
          </p:nvSpPr>
          <p:spPr bwMode="auto">
            <a:xfrm>
              <a:off x="336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50" name="Oval 22"/>
            <p:cNvSpPr>
              <a:spLocks noChangeArrowheads="1"/>
            </p:cNvSpPr>
            <p:nvPr/>
          </p:nvSpPr>
          <p:spPr bwMode="auto">
            <a:xfrm>
              <a:off x="816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51" name="Oval 23"/>
            <p:cNvSpPr>
              <a:spLocks noChangeArrowheads="1"/>
            </p:cNvSpPr>
            <p:nvPr/>
          </p:nvSpPr>
          <p:spPr bwMode="auto">
            <a:xfrm>
              <a:off x="1728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52" name="Oval 24"/>
            <p:cNvSpPr>
              <a:spLocks noChangeArrowheads="1"/>
            </p:cNvSpPr>
            <p:nvPr/>
          </p:nvSpPr>
          <p:spPr bwMode="auto">
            <a:xfrm>
              <a:off x="2112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91" name="Rectangle 35"/>
            <p:cNvSpPr>
              <a:spLocks noChangeArrowheads="1"/>
            </p:cNvSpPr>
            <p:nvPr/>
          </p:nvSpPr>
          <p:spPr bwMode="auto">
            <a:xfrm>
              <a:off x="0" y="1584"/>
              <a:ext cx="2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 A  (B   C)=(A   B)   C</a:t>
              </a:r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5092" name="Rectangle 37"/>
            <p:cNvSpPr>
              <a:spLocks noChangeArrowheads="1"/>
            </p:cNvSpPr>
            <p:nvPr/>
          </p:nvSpPr>
          <p:spPr bwMode="auto">
            <a:xfrm>
              <a:off x="0" y="1968"/>
              <a:ext cx="2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A   (B   C)=(A  B)  C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24976" name="Rectangle 48"/>
          <p:cNvSpPr>
            <a:spLocks noChangeArrowheads="1"/>
          </p:cNvSpPr>
          <p:nvPr/>
        </p:nvSpPr>
        <p:spPr bwMode="auto">
          <a:xfrm>
            <a:off x="0" y="190500"/>
            <a:ext cx="38314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(3</a:t>
            </a: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)</a:t>
            </a:r>
            <a:r>
              <a:rPr lang="en-US" altLang="zh-CN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Commutative Law</a:t>
            </a:r>
            <a:endParaRPr lang="zh-CN" altLang="en-US" sz="32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05" name="Group 53"/>
          <p:cNvGrpSpPr>
            <a:grpSpLocks/>
          </p:cNvGrpSpPr>
          <p:nvPr/>
        </p:nvGrpSpPr>
        <p:grpSpPr bwMode="auto">
          <a:xfrm>
            <a:off x="684213" y="5564207"/>
            <a:ext cx="5402262" cy="579437"/>
            <a:chOff x="432" y="1584"/>
            <a:chExt cx="3403" cy="365"/>
          </a:xfrm>
        </p:grpSpPr>
        <p:sp>
          <p:nvSpPr>
            <p:cNvPr id="125958" name="Oval 6"/>
            <p:cNvSpPr>
              <a:spLocks noChangeArrowheads="1"/>
            </p:cNvSpPr>
            <p:nvPr/>
          </p:nvSpPr>
          <p:spPr bwMode="auto">
            <a:xfrm>
              <a:off x="2595" y="1720"/>
              <a:ext cx="144" cy="1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61" name="Oval 9"/>
            <p:cNvSpPr>
              <a:spLocks noChangeArrowheads="1"/>
            </p:cNvSpPr>
            <p:nvPr/>
          </p:nvSpPr>
          <p:spPr bwMode="auto">
            <a:xfrm>
              <a:off x="2643" y="1764"/>
              <a:ext cx="4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>
              <a:off x="1490" y="163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68" name="Line 16"/>
            <p:cNvSpPr>
              <a:spLocks noChangeShapeType="1"/>
            </p:cNvSpPr>
            <p:nvPr/>
          </p:nvSpPr>
          <p:spPr bwMode="auto">
            <a:xfrm>
              <a:off x="1682" y="163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10" name="Rectangle 31"/>
            <p:cNvSpPr>
              <a:spLocks noChangeArrowheads="1"/>
            </p:cNvSpPr>
            <p:nvPr/>
          </p:nvSpPr>
          <p:spPr bwMode="auto">
            <a:xfrm>
              <a:off x="432" y="1584"/>
              <a:ext cx="340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=A+BC+BC=A+(B   C</a:t>
              </a:r>
              <a:r>
                <a:rPr lang="en-US" altLang="zh-CN" sz="3200" dirty="0" smtClean="0">
                  <a:effectLst/>
                  <a:latin typeface="Tahoma" pitchFamily="34" charset="0"/>
                  <a:ea typeface="宋体" pitchFamily="2" charset="-122"/>
                </a:rPr>
                <a:t>)=</a:t>
              </a:r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 Left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81000" y="3068960"/>
            <a:ext cx="4248150" cy="579438"/>
            <a:chOff x="381000" y="3239582"/>
            <a:chExt cx="4248150" cy="579438"/>
          </a:xfrm>
        </p:grpSpPr>
        <p:grpSp>
          <p:nvGrpSpPr>
            <p:cNvPr id="80" name="组合 79"/>
            <p:cNvGrpSpPr/>
            <p:nvPr/>
          </p:nvGrpSpPr>
          <p:grpSpPr>
            <a:xfrm>
              <a:off x="1373668" y="3463944"/>
              <a:ext cx="228600" cy="228600"/>
              <a:chOff x="1343688" y="3463944"/>
              <a:chExt cx="228600" cy="228600"/>
            </a:xfrm>
          </p:grpSpPr>
          <p:sp>
            <p:nvSpPr>
              <p:cNvPr id="125956" name="Oval 4"/>
              <p:cNvSpPr>
                <a:spLocks noChangeArrowheads="1"/>
              </p:cNvSpPr>
              <p:nvPr/>
            </p:nvSpPr>
            <p:spPr bwMode="auto">
              <a:xfrm>
                <a:off x="1343688" y="3463944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59" name="Oval 7"/>
              <p:cNvSpPr>
                <a:spLocks noChangeArrowheads="1"/>
              </p:cNvSpPr>
              <p:nvPr/>
            </p:nvSpPr>
            <p:spPr bwMode="auto">
              <a:xfrm>
                <a:off x="1426204" y="3540144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06580" y="3463944"/>
              <a:ext cx="228600" cy="228600"/>
              <a:chOff x="3276600" y="3463944"/>
              <a:chExt cx="228600" cy="228600"/>
            </a:xfrm>
          </p:grpSpPr>
          <p:sp>
            <p:nvSpPr>
              <p:cNvPr id="125957" name="Oval 5"/>
              <p:cNvSpPr>
                <a:spLocks noChangeArrowheads="1"/>
              </p:cNvSpPr>
              <p:nvPr/>
            </p:nvSpPr>
            <p:spPr bwMode="auto">
              <a:xfrm>
                <a:off x="3276600" y="3463944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60" name="Oval 8"/>
              <p:cNvSpPr>
                <a:spLocks noChangeArrowheads="1"/>
              </p:cNvSpPr>
              <p:nvPr/>
            </p:nvSpPr>
            <p:spPr bwMode="auto">
              <a:xfrm>
                <a:off x="3355720" y="3540144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25995" name="Rectangle 43"/>
            <p:cNvSpPr>
              <a:spLocks noChangeArrowheads="1"/>
            </p:cNvSpPr>
            <p:nvPr/>
          </p:nvSpPr>
          <p:spPr bwMode="auto">
            <a:xfrm>
              <a:off x="381000" y="3239582"/>
              <a:ext cx="4248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A+(B  C)=(A+B) (A+C)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-98396" y="4073528"/>
            <a:ext cx="9221792" cy="587670"/>
            <a:chOff x="-98396" y="1142984"/>
            <a:chExt cx="9221792" cy="587670"/>
          </a:xfrm>
        </p:grpSpPr>
        <p:grpSp>
          <p:nvGrpSpPr>
            <p:cNvPr id="125987" name="Group 35"/>
            <p:cNvGrpSpPr>
              <a:grpSpLocks/>
            </p:cNvGrpSpPr>
            <p:nvPr/>
          </p:nvGrpSpPr>
          <p:grpSpPr bwMode="auto">
            <a:xfrm>
              <a:off x="-98396" y="1142984"/>
              <a:ext cx="9221792" cy="587670"/>
              <a:chOff x="0" y="1036"/>
              <a:chExt cx="5809" cy="509"/>
            </a:xfrm>
          </p:grpSpPr>
          <p:sp>
            <p:nvSpPr>
              <p:cNvPr id="125962" name="Line 10"/>
              <p:cNvSpPr>
                <a:spLocks noChangeShapeType="1"/>
              </p:cNvSpPr>
              <p:nvPr/>
            </p:nvSpPr>
            <p:spPr bwMode="auto">
              <a:xfrm>
                <a:off x="1322" y="1047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63" name="Line 11"/>
              <p:cNvSpPr>
                <a:spLocks noChangeShapeType="1"/>
              </p:cNvSpPr>
              <p:nvPr/>
            </p:nvSpPr>
            <p:spPr bwMode="auto">
              <a:xfrm>
                <a:off x="2108" y="1047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64" name="Line 12"/>
              <p:cNvSpPr>
                <a:spLocks noChangeShapeType="1"/>
              </p:cNvSpPr>
              <p:nvPr/>
            </p:nvSpPr>
            <p:spPr bwMode="auto">
              <a:xfrm>
                <a:off x="4417" y="103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66" name="Line 14"/>
              <p:cNvSpPr>
                <a:spLocks noChangeShapeType="1"/>
              </p:cNvSpPr>
              <p:nvPr/>
            </p:nvSpPr>
            <p:spPr bwMode="auto">
              <a:xfrm>
                <a:off x="4705" y="1036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79" name="Line 27"/>
              <p:cNvSpPr>
                <a:spLocks noChangeShapeType="1"/>
              </p:cNvSpPr>
              <p:nvPr/>
            </p:nvSpPr>
            <p:spPr bwMode="auto">
              <a:xfrm>
                <a:off x="4561" y="103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105" name="Rectangle 32"/>
              <p:cNvSpPr>
                <a:spLocks noChangeArrowheads="1"/>
              </p:cNvSpPr>
              <p:nvPr/>
            </p:nvSpPr>
            <p:spPr bwMode="auto">
              <a:xfrm>
                <a:off x="0" y="1039"/>
                <a:ext cx="5809" cy="5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zh-CN" altLang="en-US" sz="3200" dirty="0">
                    <a:effectLst/>
                    <a:latin typeface="Tahoma" pitchFamily="34" charset="0"/>
                    <a:ea typeface="宋体" pitchFamily="2" charset="-122"/>
                  </a:rPr>
                  <a:t> </a:t>
                </a:r>
                <a:r>
                  <a:rPr lang="zh-CN" altLang="en-US" sz="3200" dirty="0" smtClean="0">
                    <a:effectLst/>
                    <a:latin typeface="Tahoma" pitchFamily="34" charset="0"/>
                    <a:ea typeface="宋体" pitchFamily="2" charset="-122"/>
                  </a:rPr>
                  <a:t>   </a:t>
                </a:r>
                <a:r>
                  <a:rPr lang="en-US" altLang="zh-CN" sz="3200" dirty="0" smtClean="0">
                    <a:ea typeface="宋体" pitchFamily="2" charset="-122"/>
                    <a:cs typeface="Times New Roman" pitchFamily="18" charset="0"/>
                  </a:rPr>
                  <a:t>Right </a:t>
                </a:r>
                <a:r>
                  <a:rPr lang="zh-CN" altLang="en-US" sz="3200" dirty="0" smtClean="0">
                    <a:effectLst/>
                    <a:latin typeface="Tahoma" pitchFamily="34" charset="0"/>
                    <a:ea typeface="宋体" pitchFamily="2" charset="-122"/>
                  </a:rPr>
                  <a:t>=</a:t>
                </a:r>
                <a:r>
                  <a:rPr lang="en-US" altLang="zh-CN" sz="3200" dirty="0" smtClean="0">
                    <a:effectLst/>
                    <a:latin typeface="Tahoma" pitchFamily="34" charset="0"/>
                    <a:ea typeface="宋体" pitchFamily="2" charset="-122"/>
                  </a:rPr>
                  <a:t>(A+B) (A+C)+(</a:t>
                </a:r>
                <a:r>
                  <a:rPr lang="en-US" altLang="zh-CN" sz="3200" dirty="0">
                    <a:effectLst/>
                    <a:latin typeface="Tahoma" pitchFamily="34" charset="0"/>
                    <a:ea typeface="宋体" pitchFamily="2" charset="-122"/>
                  </a:rPr>
                  <a:t>A+B)(A+C)=ABC+A+BC</a:t>
                </a:r>
                <a:endParaRPr lang="zh-CN" altLang="en-US" sz="3200" dirty="0"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43" name="Oval 49"/>
            <p:cNvSpPr>
              <a:spLocks noChangeArrowheads="1"/>
            </p:cNvSpPr>
            <p:nvPr/>
          </p:nvSpPr>
          <p:spPr bwMode="auto">
            <a:xfrm>
              <a:off x="2883220" y="1428443"/>
              <a:ext cx="76200" cy="698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500562" y="4846075"/>
            <a:ext cx="4437586" cy="1588"/>
            <a:chOff x="4500562" y="1714488"/>
            <a:chExt cx="4437586" cy="1588"/>
          </a:xfrm>
        </p:grpSpPr>
        <p:cxnSp>
          <p:nvCxnSpPr>
            <p:cNvPr id="47" name="直接连接符 46"/>
            <p:cNvCxnSpPr/>
            <p:nvPr/>
          </p:nvCxnSpPr>
          <p:spPr bwMode="auto">
            <a:xfrm>
              <a:off x="4500562" y="1714488"/>
              <a:ext cx="1928826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7858148" y="1714488"/>
              <a:ext cx="10800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6266" name="Object 186"/>
          <p:cNvGraphicFramePr>
            <a:graphicFrameLocks noGrp="1" noChangeAspect="1"/>
          </p:cNvGraphicFramePr>
          <p:nvPr/>
        </p:nvGraphicFramePr>
        <p:xfrm>
          <a:off x="1900771" y="4746634"/>
          <a:ext cx="1956849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70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0" name="Picture 18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771" y="4746634"/>
                        <a:ext cx="1956849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接连接符 50"/>
          <p:cNvCxnSpPr/>
          <p:nvPr/>
        </p:nvCxnSpPr>
        <p:spPr bwMode="auto">
          <a:xfrm>
            <a:off x="1928794" y="4716470"/>
            <a:ext cx="1928826" cy="1588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组合 59"/>
          <p:cNvGrpSpPr/>
          <p:nvPr/>
        </p:nvGrpSpPr>
        <p:grpSpPr>
          <a:xfrm>
            <a:off x="6857222" y="3573016"/>
            <a:ext cx="1152794" cy="429868"/>
            <a:chOff x="6857222" y="829336"/>
            <a:chExt cx="1152794" cy="243004"/>
          </a:xfrm>
        </p:grpSpPr>
        <p:cxnSp>
          <p:nvCxnSpPr>
            <p:cNvPr id="55" name="直接连接符 54"/>
            <p:cNvCxnSpPr/>
            <p:nvPr/>
          </p:nvCxnSpPr>
          <p:spPr bwMode="auto">
            <a:xfrm rot="5400000">
              <a:off x="6750859" y="964389"/>
              <a:ext cx="214314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/>
            <p:cNvCxnSpPr/>
            <p:nvPr/>
          </p:nvCxnSpPr>
          <p:spPr bwMode="auto">
            <a:xfrm rot="5400000">
              <a:off x="7893073" y="963595"/>
              <a:ext cx="214314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6858016" y="829336"/>
              <a:ext cx="11520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1" name="直接连接符 60"/>
          <p:cNvCxnSpPr/>
          <p:nvPr/>
        </p:nvCxnSpPr>
        <p:spPr bwMode="auto">
          <a:xfrm>
            <a:off x="2339752" y="6165304"/>
            <a:ext cx="576064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0" y="142852"/>
            <a:ext cx="35573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66"/>
                </a:solidFill>
                <a:cs typeface="Times New Roman" pitchFamily="18" charset="0"/>
              </a:rPr>
              <a:t>(5</a:t>
            </a:r>
            <a:r>
              <a:rPr lang="zh-CN" altLang="en-US" sz="3200" dirty="0" smtClean="0">
                <a:solidFill>
                  <a:srgbClr val="FFFF66"/>
                </a:solidFill>
                <a:cs typeface="Times New Roman" pitchFamily="18" charset="0"/>
              </a:rPr>
              <a:t>)</a:t>
            </a:r>
            <a:r>
              <a:rPr lang="en-US" altLang="zh-CN" sz="3200" dirty="0" smtClean="0">
                <a:solidFill>
                  <a:srgbClr val="FFFF66"/>
                </a:solidFill>
                <a:cs typeface="Times New Roman" pitchFamily="18" charset="0"/>
              </a:rPr>
              <a:t> Distributive Law</a:t>
            </a:r>
            <a:endParaRPr lang="zh-CN" altLang="en-US" sz="3200" dirty="0">
              <a:solidFill>
                <a:srgbClr val="FFFF66"/>
              </a:solidFill>
              <a:cs typeface="Times New Roman" pitchFamily="18" charset="0"/>
            </a:endParaRPr>
          </a:p>
        </p:txBody>
      </p:sp>
      <p:grpSp>
        <p:nvGrpSpPr>
          <p:cNvPr id="63" name="Group 53"/>
          <p:cNvGrpSpPr>
            <a:grpSpLocks/>
          </p:cNvGrpSpPr>
          <p:nvPr/>
        </p:nvGrpSpPr>
        <p:grpSpPr bwMode="auto">
          <a:xfrm>
            <a:off x="0" y="1606529"/>
            <a:ext cx="8728077" cy="1193801"/>
            <a:chOff x="0" y="3360"/>
            <a:chExt cx="5498" cy="752"/>
          </a:xfrm>
        </p:grpSpPr>
        <p:sp>
          <p:nvSpPr>
            <p:cNvPr id="73" name="Rectangle 38"/>
            <p:cNvSpPr>
              <a:spLocks noChangeArrowheads="1"/>
            </p:cNvSpPr>
            <p:nvPr/>
          </p:nvSpPr>
          <p:spPr bwMode="auto">
            <a:xfrm>
              <a:off x="0" y="3744"/>
              <a:ext cx="32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=</a:t>
              </a:r>
              <a:r>
                <a:rPr lang="en-US" altLang="zh-CN" sz="3200" dirty="0" smtClean="0">
                  <a:effectLst/>
                  <a:latin typeface="Tahoma" pitchFamily="34" charset="0"/>
                  <a:ea typeface="宋体" pitchFamily="2" charset="-122"/>
                </a:rPr>
                <a:t>ABC+ABC=A(B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C</a:t>
              </a:r>
              <a:r>
                <a:rPr lang="en-US" altLang="zh-CN" sz="3200" dirty="0" smtClean="0">
                  <a:effectLst/>
                  <a:latin typeface="Tahoma" pitchFamily="34" charset="0"/>
                  <a:ea typeface="宋体" pitchFamily="2" charset="-122"/>
                </a:rPr>
                <a:t>)=</a:t>
              </a:r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Left</a:t>
              </a:r>
              <a:endParaRPr lang="zh-CN" altLang="en-US" sz="3200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4" name="Rectangle 39"/>
            <p:cNvSpPr>
              <a:spLocks noChangeArrowheads="1"/>
            </p:cNvSpPr>
            <p:nvPr/>
          </p:nvSpPr>
          <p:spPr bwMode="auto">
            <a:xfrm>
              <a:off x="384" y="3360"/>
              <a:ext cx="51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    </a:t>
              </a:r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Right</a:t>
              </a:r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=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ABAC+ABAC=AB(A+C)+AC(A+B)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graphicFrame>
          <p:nvGraphicFramePr>
            <p:cNvPr id="64" name="Object 12"/>
            <p:cNvGraphicFramePr>
              <a:graphicFrameLocks noChangeAspect="1"/>
            </p:cNvGraphicFramePr>
            <p:nvPr/>
          </p:nvGraphicFramePr>
          <p:xfrm>
            <a:off x="2069" y="3836"/>
            <a:ext cx="19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71" name="Equation" r:id="rId7" imgW="304920" imgH="317520" progId="Equation.3">
                    <p:embed/>
                  </p:oleObj>
                </mc:Choice>
                <mc:Fallback>
                  <p:oleObj name="Equation" r:id="rId7" imgW="304920" imgH="317520" progId="Equation.3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3836"/>
                          <a:ext cx="19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Line 31"/>
            <p:cNvSpPr>
              <a:spLocks noChangeShapeType="1"/>
            </p:cNvSpPr>
            <p:nvPr/>
          </p:nvSpPr>
          <p:spPr bwMode="auto">
            <a:xfrm>
              <a:off x="628" y="3790"/>
              <a:ext cx="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Line 32"/>
            <p:cNvSpPr>
              <a:spLocks noChangeShapeType="1"/>
            </p:cNvSpPr>
            <p:nvPr/>
          </p:nvSpPr>
          <p:spPr bwMode="auto">
            <a:xfrm>
              <a:off x="1125" y="3790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Line 25"/>
            <p:cNvSpPr>
              <a:spLocks noChangeShapeType="1"/>
            </p:cNvSpPr>
            <p:nvPr/>
          </p:nvSpPr>
          <p:spPr bwMode="auto">
            <a:xfrm>
              <a:off x="1864" y="3385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>
              <a:off x="2360" y="3396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Line 27"/>
            <p:cNvSpPr>
              <a:spLocks noChangeShapeType="1"/>
            </p:cNvSpPr>
            <p:nvPr/>
          </p:nvSpPr>
          <p:spPr bwMode="auto">
            <a:xfrm>
              <a:off x="3522" y="3406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3855" y="3406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4711" y="3406"/>
              <a:ext cx="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5043" y="3406"/>
              <a:ext cx="1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5" name="Group 46"/>
          <p:cNvGrpSpPr>
            <a:grpSpLocks/>
          </p:cNvGrpSpPr>
          <p:nvPr/>
        </p:nvGrpSpPr>
        <p:grpSpPr bwMode="auto">
          <a:xfrm>
            <a:off x="609600" y="920727"/>
            <a:ext cx="3254375" cy="579438"/>
            <a:chOff x="0" y="3072"/>
            <a:chExt cx="2050" cy="365"/>
          </a:xfrm>
        </p:grpSpPr>
        <p:graphicFrame>
          <p:nvGraphicFramePr>
            <p:cNvPr id="76" name="Object 10"/>
            <p:cNvGraphicFramePr>
              <a:graphicFrameLocks noChangeAspect="1"/>
            </p:cNvGraphicFramePr>
            <p:nvPr/>
          </p:nvGraphicFramePr>
          <p:xfrm>
            <a:off x="480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72" name="Equation" r:id="rId9" imgW="304920" imgH="317520" progId="Equation.3">
                    <p:embed/>
                  </p:oleObj>
                </mc:Choice>
                <mc:Fallback>
                  <p:oleObj name="Equation" r:id="rId9" imgW="304920" imgH="317520" progId="Equation.3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11"/>
            <p:cNvGraphicFramePr>
              <a:graphicFrameLocks noChangeAspect="1"/>
            </p:cNvGraphicFramePr>
            <p:nvPr/>
          </p:nvGraphicFramePr>
          <p:xfrm>
            <a:off x="1440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73" name="Equation" r:id="rId11" imgW="304920" imgH="317520" progId="Equation.3">
                    <p:embed/>
                  </p:oleObj>
                </mc:Choice>
                <mc:Fallback>
                  <p:oleObj name="Equation" r:id="rId11" imgW="304920" imgH="317520" progId="Equation.3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0" y="3072"/>
              <a:ext cx="20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A(B   C)=AB   AC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915816" y="2204864"/>
            <a:ext cx="5544616" cy="1588"/>
            <a:chOff x="2915816" y="2204864"/>
            <a:chExt cx="5544616" cy="1588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7380432" y="2204864"/>
              <a:ext cx="10800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5580112" y="2204864"/>
              <a:ext cx="86409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sys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2915816" y="2204864"/>
              <a:ext cx="432048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sys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3707904" y="2204864"/>
              <a:ext cx="50405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51520" y="4645000"/>
            <a:ext cx="7251702" cy="584200"/>
            <a:chOff x="158" y="2866"/>
            <a:chExt cx="4568" cy="368"/>
          </a:xfrm>
        </p:grpSpPr>
        <p:sp>
          <p:nvSpPr>
            <p:cNvPr id="125969" name="Oval 17"/>
            <p:cNvSpPr>
              <a:spLocks noChangeArrowheads="1"/>
            </p:cNvSpPr>
            <p:nvPr/>
          </p:nvSpPr>
          <p:spPr bwMode="auto">
            <a:xfrm>
              <a:off x="720" y="304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0" name="Oval 18"/>
            <p:cNvSpPr>
              <a:spLocks noChangeArrowheads="1"/>
            </p:cNvSpPr>
            <p:nvPr/>
          </p:nvSpPr>
          <p:spPr bwMode="auto">
            <a:xfrm>
              <a:off x="2266" y="304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1" name="Oval 19"/>
            <p:cNvSpPr>
              <a:spLocks noChangeArrowheads="1"/>
            </p:cNvSpPr>
            <p:nvPr/>
          </p:nvSpPr>
          <p:spPr bwMode="auto">
            <a:xfrm>
              <a:off x="3519" y="305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2" name="Oval 20"/>
            <p:cNvSpPr>
              <a:spLocks noChangeArrowheads="1"/>
            </p:cNvSpPr>
            <p:nvPr/>
          </p:nvSpPr>
          <p:spPr bwMode="auto">
            <a:xfrm>
              <a:off x="677" y="300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3" name="Oval 21"/>
            <p:cNvSpPr>
              <a:spLocks noChangeArrowheads="1"/>
            </p:cNvSpPr>
            <p:nvPr/>
          </p:nvSpPr>
          <p:spPr bwMode="auto">
            <a:xfrm>
              <a:off x="2218" y="299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4" name="Oval 22"/>
            <p:cNvSpPr>
              <a:spLocks noChangeArrowheads="1"/>
            </p:cNvSpPr>
            <p:nvPr/>
          </p:nvSpPr>
          <p:spPr bwMode="auto">
            <a:xfrm>
              <a:off x="3471" y="300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21" name="Rectangle 28"/>
            <p:cNvSpPr>
              <a:spLocks noChangeArrowheads="1"/>
            </p:cNvSpPr>
            <p:nvPr/>
          </p:nvSpPr>
          <p:spPr bwMode="auto">
            <a:xfrm>
              <a:off x="158" y="2866"/>
              <a:ext cx="456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If</a:t>
              </a:r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</a:t>
              </a:r>
              <a:r>
                <a:rPr lang="en-US" altLang="zh-CN" sz="3200" dirty="0" smtClean="0">
                  <a:effectLst/>
                  <a:latin typeface="Tahoma" pitchFamily="34" charset="0"/>
                  <a:ea typeface="宋体" pitchFamily="2" charset="-122"/>
                </a:rPr>
                <a:t>B=C</a:t>
              </a:r>
              <a:r>
                <a:rPr lang="en-US" altLang="zh-CN" sz="3200" dirty="0" smtClean="0">
                  <a:effectLst/>
                  <a:ea typeface="宋体" pitchFamily="2" charset="-122"/>
                  <a:cs typeface="Times New Roman" pitchFamily="18" charset="0"/>
                </a:rPr>
                <a:t>,</a:t>
              </a:r>
              <a:r>
                <a:rPr lang="en-US" altLang="zh-CN" sz="3200" dirty="0" smtClean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then</a:t>
              </a:r>
              <a:r>
                <a:rPr lang="en-US" altLang="zh-CN" sz="3200" dirty="0" smtClean="0">
                  <a:effectLst/>
                  <a:latin typeface="Tahoma" pitchFamily="34" charset="0"/>
                  <a:ea typeface="宋体" pitchFamily="2" charset="-122"/>
                </a:rPr>
                <a:t> A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C=B </a:t>
              </a:r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or</a:t>
              </a:r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B   C=A     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51520" y="1772170"/>
            <a:ext cx="6924680" cy="584201"/>
            <a:chOff x="96" y="2330"/>
            <a:chExt cx="4362" cy="368"/>
          </a:xfrm>
        </p:grpSpPr>
        <p:graphicFrame>
          <p:nvGraphicFramePr>
            <p:cNvPr id="46111" name="Object 23"/>
            <p:cNvGraphicFramePr>
              <a:graphicFrameLocks noChangeAspect="1"/>
            </p:cNvGraphicFramePr>
            <p:nvPr/>
          </p:nvGraphicFramePr>
          <p:xfrm>
            <a:off x="550" y="2421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947" name="Equation" r:id="rId4" imgW="304920" imgH="317520" progId="Equation.3">
                    <p:embed/>
                  </p:oleObj>
                </mc:Choice>
                <mc:Fallback>
                  <p:oleObj name="Equation" r:id="rId4" imgW="304920" imgH="3175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2421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2" name="Object 24"/>
            <p:cNvGraphicFramePr>
              <a:graphicFrameLocks noChangeAspect="1"/>
            </p:cNvGraphicFramePr>
            <p:nvPr/>
          </p:nvGraphicFramePr>
          <p:xfrm>
            <a:off x="2273" y="2421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948" name="Equation" r:id="rId6" imgW="304920" imgH="317520" progId="Equation.3">
                    <p:embed/>
                  </p:oleObj>
                </mc:Choice>
                <mc:Fallback>
                  <p:oleObj name="Equation" r:id="rId6" imgW="304920" imgH="3175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3" y="2421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3" name="Object 25"/>
            <p:cNvGraphicFramePr>
              <a:graphicFrameLocks noChangeAspect="1"/>
            </p:cNvGraphicFramePr>
            <p:nvPr/>
          </p:nvGraphicFramePr>
          <p:xfrm>
            <a:off x="3616" y="2421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949" name="Equation" r:id="rId8" imgW="304920" imgH="317520" progId="Equation.3">
                    <p:embed/>
                  </p:oleObj>
                </mc:Choice>
                <mc:Fallback>
                  <p:oleObj name="Equation" r:id="rId8" imgW="304920" imgH="3175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2421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4" name="Rectangle 29"/>
            <p:cNvSpPr>
              <a:spLocks noChangeArrowheads="1"/>
            </p:cNvSpPr>
            <p:nvPr/>
          </p:nvSpPr>
          <p:spPr bwMode="auto">
            <a:xfrm>
              <a:off x="96" y="2330"/>
              <a:ext cx="43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If</a:t>
              </a:r>
              <a:r>
                <a:rPr lang="en-US" altLang="zh-CN" sz="3200" dirty="0" smtClean="0"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 smtClean="0">
                  <a:effectLst/>
                  <a:latin typeface="Tahoma" pitchFamily="34" charset="0"/>
                  <a:ea typeface="宋体" pitchFamily="2" charset="-122"/>
                </a:rPr>
                <a:t>A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B=C </a:t>
              </a:r>
              <a:r>
                <a:rPr lang="en-US" altLang="zh-CN" sz="3200" dirty="0" smtClean="0">
                  <a:effectLst/>
                  <a:ea typeface="宋体" pitchFamily="2" charset="-122"/>
                  <a:cs typeface="Times New Roman" pitchFamily="18" charset="0"/>
                </a:rPr>
                <a:t>,</a:t>
              </a:r>
              <a:r>
                <a:rPr lang="en-US" altLang="zh-CN" sz="3200" dirty="0" smtClean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then</a:t>
              </a:r>
              <a:r>
                <a:rPr lang="en-US" altLang="zh-CN" sz="3200" dirty="0" smtClean="0">
                  <a:latin typeface="Tahoma" pitchFamily="34" charset="0"/>
                  <a:ea typeface="宋体" pitchFamily="2" charset="-122"/>
                </a:rPr>
                <a:t> </a:t>
              </a:r>
              <a:r>
                <a:rPr lang="zh-CN" altLang="en-US" sz="3200" dirty="0" smtClean="0"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C=B </a:t>
              </a:r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or</a:t>
              </a:r>
              <a:r>
                <a:rPr lang="en-US" altLang="zh-CN" sz="3200" dirty="0" smtClean="0">
                  <a:effectLst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B   C=A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25982" name="Rectangle 30"/>
          <p:cNvSpPr>
            <a:spLocks noChangeArrowheads="1"/>
          </p:cNvSpPr>
          <p:nvPr/>
        </p:nvSpPr>
        <p:spPr bwMode="auto">
          <a:xfrm>
            <a:off x="573752" y="285728"/>
            <a:ext cx="35349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66"/>
                </a:solidFill>
                <a:effectLst/>
                <a:ea typeface="宋体" pitchFamily="2" charset="-122"/>
                <a:cs typeface="Times New Roman" pitchFamily="18" charset="0"/>
              </a:rPr>
              <a:t>(6) </a:t>
            </a:r>
            <a:r>
              <a:rPr lang="en-US" altLang="zh-CN" sz="3200" dirty="0" smtClean="0">
                <a:solidFill>
                  <a:srgbClr val="FFFF66"/>
                </a:solidFill>
              </a:rPr>
              <a:t>Interchange Law</a:t>
            </a:r>
            <a:endParaRPr lang="zh-CN" altLang="en-US" sz="3200" dirty="0">
              <a:solidFill>
                <a:srgbClr val="FFFF66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7217486" y="642918"/>
            <a:ext cx="1606550" cy="2332038"/>
            <a:chOff x="4416" y="2256"/>
            <a:chExt cx="1012" cy="1469"/>
          </a:xfrm>
        </p:grpSpPr>
        <p:sp>
          <p:nvSpPr>
            <p:cNvPr id="125992" name="Line 40"/>
            <p:cNvSpPr>
              <a:spLocks noChangeShapeType="1"/>
            </p:cNvSpPr>
            <p:nvPr/>
          </p:nvSpPr>
          <p:spPr bwMode="auto">
            <a:xfrm>
              <a:off x="4464" y="264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93" name="Line 41"/>
            <p:cNvSpPr>
              <a:spLocks noChangeShapeType="1"/>
            </p:cNvSpPr>
            <p:nvPr/>
          </p:nvSpPr>
          <p:spPr bwMode="auto">
            <a:xfrm>
              <a:off x="5136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96" name="Rectangle 44"/>
            <p:cNvSpPr>
              <a:spLocks noChangeArrowheads="1"/>
            </p:cNvSpPr>
            <p:nvPr/>
          </p:nvSpPr>
          <p:spPr bwMode="auto">
            <a:xfrm>
              <a:off x="4416" y="259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0  0  0</a:t>
              </a:r>
            </a:p>
          </p:txBody>
        </p:sp>
        <p:sp>
          <p:nvSpPr>
            <p:cNvPr id="125997" name="Rectangle 45"/>
            <p:cNvSpPr>
              <a:spLocks noChangeArrowheads="1"/>
            </p:cNvSpPr>
            <p:nvPr/>
          </p:nvSpPr>
          <p:spPr bwMode="auto">
            <a:xfrm>
              <a:off x="4416" y="283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0  1  1</a:t>
              </a:r>
            </a:p>
          </p:txBody>
        </p:sp>
        <p:sp>
          <p:nvSpPr>
            <p:cNvPr id="125998" name="Rectangle 46"/>
            <p:cNvSpPr>
              <a:spLocks noChangeArrowheads="1"/>
            </p:cNvSpPr>
            <p:nvPr/>
          </p:nvSpPr>
          <p:spPr bwMode="auto">
            <a:xfrm>
              <a:off x="4416" y="307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1  0  1</a:t>
              </a:r>
            </a:p>
          </p:txBody>
        </p:sp>
        <p:sp>
          <p:nvSpPr>
            <p:cNvPr id="125999" name="Rectangle 47"/>
            <p:cNvSpPr>
              <a:spLocks noChangeArrowheads="1"/>
            </p:cNvSpPr>
            <p:nvPr/>
          </p:nvSpPr>
          <p:spPr bwMode="auto">
            <a:xfrm>
              <a:off x="4416" y="3360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1  1  0</a:t>
              </a:r>
            </a:p>
          </p:txBody>
        </p:sp>
        <p:sp>
          <p:nvSpPr>
            <p:cNvPr id="126001" name="Rectangle 49"/>
            <p:cNvSpPr>
              <a:spLocks noChangeArrowheads="1"/>
            </p:cNvSpPr>
            <p:nvPr/>
          </p:nvSpPr>
          <p:spPr bwMode="auto">
            <a:xfrm>
              <a:off x="4416" y="2256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B  C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graphicFrame>
        <p:nvGraphicFramePr>
          <p:cNvPr id="60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321619"/>
              </p:ext>
            </p:extLst>
          </p:nvPr>
        </p:nvGraphicFramePr>
        <p:xfrm>
          <a:off x="7532266" y="800308"/>
          <a:ext cx="3063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50" name="Equation" r:id="rId10" imgW="241200" imgH="254160" progId="Equation.3">
                  <p:embed/>
                </p:oleObj>
              </mc:Choice>
              <mc:Fallback>
                <p:oleObj name="Equation" r:id="rId10" imgW="241200" imgH="254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266" y="800308"/>
                        <a:ext cx="3063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56"/>
          <p:cNvGrpSpPr>
            <a:grpSpLocks/>
          </p:cNvGrpSpPr>
          <p:nvPr/>
        </p:nvGrpSpPr>
        <p:grpSpPr bwMode="auto">
          <a:xfrm>
            <a:off x="7288924" y="3571876"/>
            <a:ext cx="1606550" cy="2332038"/>
            <a:chOff x="4416" y="2256"/>
            <a:chExt cx="1012" cy="1469"/>
          </a:xfrm>
        </p:grpSpPr>
        <p:sp>
          <p:nvSpPr>
            <p:cNvPr id="63" name="Line 40"/>
            <p:cNvSpPr>
              <a:spLocks noChangeShapeType="1"/>
            </p:cNvSpPr>
            <p:nvPr/>
          </p:nvSpPr>
          <p:spPr bwMode="auto">
            <a:xfrm>
              <a:off x="4464" y="264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Line 41"/>
            <p:cNvSpPr>
              <a:spLocks noChangeShapeType="1"/>
            </p:cNvSpPr>
            <p:nvPr/>
          </p:nvSpPr>
          <p:spPr bwMode="auto">
            <a:xfrm>
              <a:off x="5136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Rectangle 44"/>
            <p:cNvSpPr>
              <a:spLocks noChangeArrowheads="1"/>
            </p:cNvSpPr>
            <p:nvPr/>
          </p:nvSpPr>
          <p:spPr bwMode="auto">
            <a:xfrm>
              <a:off x="4416" y="259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0  0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6" name="Rectangle 45"/>
            <p:cNvSpPr>
              <a:spLocks noChangeArrowheads="1"/>
            </p:cNvSpPr>
            <p:nvPr/>
          </p:nvSpPr>
          <p:spPr bwMode="auto">
            <a:xfrm>
              <a:off x="4416" y="283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0  1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7" name="Rectangle 46"/>
            <p:cNvSpPr>
              <a:spLocks noChangeArrowheads="1"/>
            </p:cNvSpPr>
            <p:nvPr/>
          </p:nvSpPr>
          <p:spPr bwMode="auto">
            <a:xfrm>
              <a:off x="4416" y="307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1  0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8" name="Rectangle 47"/>
            <p:cNvSpPr>
              <a:spLocks noChangeArrowheads="1"/>
            </p:cNvSpPr>
            <p:nvPr/>
          </p:nvSpPr>
          <p:spPr bwMode="auto">
            <a:xfrm>
              <a:off x="4416" y="3360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1  1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9" name="Rectangle 49"/>
            <p:cNvSpPr>
              <a:spLocks noChangeArrowheads="1"/>
            </p:cNvSpPr>
            <p:nvPr/>
          </p:nvSpPr>
          <p:spPr bwMode="auto">
            <a:xfrm>
              <a:off x="4416" y="2256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B  C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71" name="Oval 11"/>
          <p:cNvSpPr>
            <a:spLocks noChangeArrowheads="1"/>
          </p:cNvSpPr>
          <p:nvPr/>
        </p:nvSpPr>
        <p:spPr bwMode="auto">
          <a:xfrm>
            <a:off x="7656549" y="3786190"/>
            <a:ext cx="231775" cy="228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" name="Oval 13"/>
          <p:cNvSpPr>
            <a:spLocks noChangeArrowheads="1"/>
          </p:cNvSpPr>
          <p:nvPr/>
        </p:nvSpPr>
        <p:spPr bwMode="auto">
          <a:xfrm>
            <a:off x="7732749" y="386239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7222928" y="642918"/>
            <a:ext cx="362862" cy="233203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415387" y="668338"/>
            <a:ext cx="439063" cy="233203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416540" y="1782073"/>
            <a:ext cx="939436" cy="57429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277016" y="3519814"/>
            <a:ext cx="362862" cy="233203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8492767" y="3545234"/>
            <a:ext cx="439063" cy="233203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164498" y="4658969"/>
            <a:ext cx="939436" cy="57429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0" name="Rectangle 33"/>
          <p:cNvSpPr>
            <a:spLocks noChangeArrowheads="1"/>
          </p:cNvSpPr>
          <p:nvPr/>
        </p:nvSpPr>
        <p:spPr bwMode="auto">
          <a:xfrm>
            <a:off x="1300663" y="3348281"/>
            <a:ext cx="3775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err="1" smtClean="0">
                <a:effectLst/>
                <a:latin typeface="黑体" pitchFamily="49" charset="-122"/>
              </a:rPr>
              <a:t>F</a:t>
            </a:r>
            <a:r>
              <a:rPr lang="en-US" altLang="zh-CN" sz="3200" dirty="0" err="1">
                <a:effectLst/>
                <a:latin typeface="黑体" pitchFamily="49" charset="-122"/>
              </a:rPr>
              <a:t>＝f</a:t>
            </a:r>
            <a:r>
              <a:rPr lang="en-US" altLang="zh-CN" sz="3200" dirty="0">
                <a:effectLst/>
                <a:latin typeface="黑体" pitchFamily="49" charset="-122"/>
              </a:rPr>
              <a:t>(A，B</a:t>
            </a:r>
            <a:r>
              <a:rPr lang="en-US" altLang="zh-CN" sz="3200" dirty="0" smtClean="0">
                <a:effectLst/>
                <a:latin typeface="黑体" pitchFamily="49" charset="-122"/>
              </a:rPr>
              <a:t>)=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A</a:t>
            </a:r>
            <a:r>
              <a:rPr lang="en-US" altLang="zh-CN" sz="3200" dirty="0">
                <a:solidFill>
                  <a:srgbClr val="FFFF00"/>
                </a:solidFill>
                <a:effectLst/>
                <a:cs typeface="Times New Roman" pitchFamily="18" charset="0"/>
              </a:rPr>
              <a:t>·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B</a:t>
            </a:r>
            <a:r>
              <a:rPr lang="en-US" altLang="zh-CN" sz="3200" dirty="0">
                <a:effectLst/>
                <a:latin typeface="黑体" pitchFamily="49" charset="-122"/>
              </a:rPr>
              <a:t>＝</a:t>
            </a:r>
            <a:r>
              <a:rPr lang="en-US" altLang="zh-CN" sz="3200" dirty="0" smtClean="0">
                <a:effectLst/>
                <a:latin typeface="黑体" pitchFamily="49" charset="-122"/>
              </a:rPr>
              <a:t>AB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403648" y="5157192"/>
            <a:ext cx="2520950" cy="1036638"/>
            <a:chOff x="3792" y="2774"/>
            <a:chExt cx="1588" cy="653"/>
          </a:xfrm>
        </p:grpSpPr>
        <p:sp>
          <p:nvSpPr>
            <p:cNvPr id="99364" name="Arc 36"/>
            <p:cNvSpPr>
              <a:spLocks/>
            </p:cNvSpPr>
            <p:nvPr/>
          </p:nvSpPr>
          <p:spPr bwMode="auto">
            <a:xfrm>
              <a:off x="4512" y="2880"/>
              <a:ext cx="240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543"/>
                <a:gd name="T2" fmla="*/ 5287 w 21600"/>
                <a:gd name="T3" fmla="*/ 42543 h 42543"/>
                <a:gd name="T4" fmla="*/ 0 w 21600"/>
                <a:gd name="T5" fmla="*/ 21600 h 4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54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</a:path>
                <a:path w="21600" h="4254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5" name="Line 37"/>
            <p:cNvSpPr>
              <a:spLocks noChangeShapeType="1"/>
            </p:cNvSpPr>
            <p:nvPr/>
          </p:nvSpPr>
          <p:spPr bwMode="auto">
            <a:xfrm flipH="1">
              <a:off x="432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6" name="Line 38"/>
            <p:cNvSpPr>
              <a:spLocks noChangeShapeType="1"/>
            </p:cNvSpPr>
            <p:nvPr/>
          </p:nvSpPr>
          <p:spPr bwMode="auto">
            <a:xfrm flipH="1">
              <a:off x="4320" y="33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7" name="Line 39"/>
            <p:cNvSpPr>
              <a:spLocks noChangeShapeType="1"/>
            </p:cNvSpPr>
            <p:nvPr/>
          </p:nvSpPr>
          <p:spPr bwMode="auto">
            <a:xfrm>
              <a:off x="4320" y="28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8" name="Line 40"/>
            <p:cNvSpPr>
              <a:spLocks noChangeShapeType="1"/>
            </p:cNvSpPr>
            <p:nvPr/>
          </p:nvSpPr>
          <p:spPr bwMode="auto">
            <a:xfrm>
              <a:off x="4752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9" name="Line 41"/>
            <p:cNvSpPr>
              <a:spLocks noChangeShapeType="1"/>
            </p:cNvSpPr>
            <p:nvPr/>
          </p:nvSpPr>
          <p:spPr bwMode="auto">
            <a:xfrm flipH="1">
              <a:off x="408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70" name="Line 42"/>
            <p:cNvSpPr>
              <a:spLocks noChangeShapeType="1"/>
            </p:cNvSpPr>
            <p:nvPr/>
          </p:nvSpPr>
          <p:spPr bwMode="auto">
            <a:xfrm flipH="1">
              <a:off x="4080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27" name="Rectangle 43"/>
            <p:cNvSpPr>
              <a:spLocks noChangeArrowheads="1"/>
            </p:cNvSpPr>
            <p:nvPr/>
          </p:nvSpPr>
          <p:spPr bwMode="auto">
            <a:xfrm>
              <a:off x="3792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28" name="Rectangle 44"/>
            <p:cNvSpPr>
              <a:spLocks noChangeArrowheads="1"/>
            </p:cNvSpPr>
            <p:nvPr/>
          </p:nvSpPr>
          <p:spPr bwMode="auto">
            <a:xfrm>
              <a:off x="3792" y="30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3329" name="Rectangle 45"/>
            <p:cNvSpPr>
              <a:spLocks noChangeArrowheads="1"/>
            </p:cNvSpPr>
            <p:nvPr/>
          </p:nvSpPr>
          <p:spPr bwMode="auto">
            <a:xfrm>
              <a:off x="5136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F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333163" y="4356393"/>
            <a:ext cx="7149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effectLst/>
                <a:cs typeface="Times New Roman" pitchFamily="18" charset="0"/>
              </a:rPr>
              <a:t>Logic gate of  “AND” (hardware symbol) </a:t>
            </a:r>
            <a:endParaRPr lang="zh-CN" altLang="en-US" sz="3200" dirty="0"/>
          </a:p>
        </p:txBody>
      </p:sp>
      <p:sp>
        <p:nvSpPr>
          <p:cNvPr id="42" name="矩形 41"/>
          <p:cNvSpPr/>
          <p:nvPr/>
        </p:nvSpPr>
        <p:spPr>
          <a:xfrm>
            <a:off x="179512" y="407566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If all conditions are met, the event will occur.</a:t>
            </a:r>
          </a:p>
          <a:p>
            <a:r>
              <a:rPr lang="en-US" altLang="zh-CN" sz="3200" dirty="0" smtClean="0"/>
              <a:t>It is named as </a:t>
            </a:r>
            <a:r>
              <a:rPr lang="en-US" altLang="zh-CN" sz="3200" dirty="0" smtClean="0">
                <a:solidFill>
                  <a:srgbClr val="FFFF00"/>
                </a:solidFill>
              </a:rPr>
              <a:t>logical multiplication (AND)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316955" y="2564904"/>
            <a:ext cx="4515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effectLst/>
                <a:cs typeface="Times New Roman" pitchFamily="18" charset="0"/>
              </a:rPr>
              <a:t>Logic function of  “AND”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0" grpId="0"/>
      <p:bldP spid="41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the interchange law by truth table.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920698" y="4437112"/>
            <a:ext cx="7251702" cy="584200"/>
            <a:chOff x="158" y="2866"/>
            <a:chExt cx="4568" cy="368"/>
          </a:xfrm>
        </p:grpSpPr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720" y="304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2266" y="304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3519" y="305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677" y="300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2218" y="299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3471" y="300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158" y="2866"/>
              <a:ext cx="456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If</a:t>
              </a:r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</a:t>
              </a:r>
              <a:r>
                <a:rPr lang="en-US" altLang="zh-CN" sz="3200" dirty="0" smtClean="0">
                  <a:effectLst/>
                  <a:latin typeface="Tahoma" pitchFamily="34" charset="0"/>
                  <a:ea typeface="宋体" pitchFamily="2" charset="-122"/>
                </a:rPr>
                <a:t>B=C</a:t>
              </a:r>
              <a:r>
                <a:rPr lang="en-US" altLang="zh-CN" sz="3200" dirty="0" smtClean="0">
                  <a:effectLst/>
                  <a:ea typeface="宋体" pitchFamily="2" charset="-122"/>
                  <a:cs typeface="Times New Roman" pitchFamily="18" charset="0"/>
                </a:rPr>
                <a:t>,</a:t>
              </a:r>
              <a:r>
                <a:rPr lang="en-US" altLang="zh-CN" sz="3200" dirty="0" smtClean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then</a:t>
              </a:r>
              <a:r>
                <a:rPr lang="en-US" altLang="zh-CN" sz="3200" dirty="0" smtClean="0">
                  <a:effectLst/>
                  <a:latin typeface="Tahoma" pitchFamily="34" charset="0"/>
                  <a:ea typeface="宋体" pitchFamily="2" charset="-122"/>
                </a:rPr>
                <a:t> A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C=B </a:t>
              </a:r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or</a:t>
              </a:r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B   C=A     </a:t>
              </a:r>
            </a:p>
          </p:txBody>
        </p:sp>
      </p:grpSp>
      <p:grpSp>
        <p:nvGrpSpPr>
          <p:cNvPr id="20" name="Group 54"/>
          <p:cNvGrpSpPr>
            <a:grpSpLocks/>
          </p:cNvGrpSpPr>
          <p:nvPr/>
        </p:nvGrpSpPr>
        <p:grpSpPr bwMode="auto">
          <a:xfrm>
            <a:off x="920698" y="3356346"/>
            <a:ext cx="6924680" cy="584201"/>
            <a:chOff x="96" y="2330"/>
            <a:chExt cx="4362" cy="368"/>
          </a:xfrm>
        </p:grpSpPr>
        <p:graphicFrame>
          <p:nvGraphicFramePr>
            <p:cNvPr id="21" name="Object 23"/>
            <p:cNvGraphicFramePr>
              <a:graphicFrameLocks noChangeAspect="1"/>
            </p:cNvGraphicFramePr>
            <p:nvPr/>
          </p:nvGraphicFramePr>
          <p:xfrm>
            <a:off x="550" y="2421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087" name="Equation" r:id="rId3" imgW="304920" imgH="317520" progId="Equation.3">
                    <p:embed/>
                  </p:oleObj>
                </mc:Choice>
                <mc:Fallback>
                  <p:oleObj name="Equation" r:id="rId3" imgW="304920" imgH="317520" progId="Equation.3">
                    <p:embed/>
                    <p:pic>
                      <p:nvPicPr>
                        <p:cNvPr id="4611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2421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4"/>
            <p:cNvGraphicFramePr>
              <a:graphicFrameLocks noChangeAspect="1"/>
            </p:cNvGraphicFramePr>
            <p:nvPr/>
          </p:nvGraphicFramePr>
          <p:xfrm>
            <a:off x="2273" y="2421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088" name="Equation" r:id="rId5" imgW="304920" imgH="317520" progId="Equation.3">
                    <p:embed/>
                  </p:oleObj>
                </mc:Choice>
                <mc:Fallback>
                  <p:oleObj name="Equation" r:id="rId5" imgW="304920" imgH="317520" progId="Equation.3">
                    <p:embed/>
                    <p:pic>
                      <p:nvPicPr>
                        <p:cNvPr id="4611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3" y="2421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5"/>
            <p:cNvGraphicFramePr>
              <a:graphicFrameLocks noChangeAspect="1"/>
            </p:cNvGraphicFramePr>
            <p:nvPr/>
          </p:nvGraphicFramePr>
          <p:xfrm>
            <a:off x="3616" y="2421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089" name="Equation" r:id="rId7" imgW="304920" imgH="317520" progId="Equation.3">
                    <p:embed/>
                  </p:oleObj>
                </mc:Choice>
                <mc:Fallback>
                  <p:oleObj name="Equation" r:id="rId7" imgW="304920" imgH="317520" progId="Equation.3">
                    <p:embed/>
                    <p:pic>
                      <p:nvPicPr>
                        <p:cNvPr id="4611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2421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96" y="2330"/>
              <a:ext cx="43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If</a:t>
              </a:r>
              <a:r>
                <a:rPr lang="en-US" altLang="zh-CN" sz="3200" dirty="0" smtClean="0"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 smtClean="0">
                  <a:effectLst/>
                  <a:latin typeface="Tahoma" pitchFamily="34" charset="0"/>
                  <a:ea typeface="宋体" pitchFamily="2" charset="-122"/>
                </a:rPr>
                <a:t>A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B=C </a:t>
              </a:r>
              <a:r>
                <a:rPr lang="en-US" altLang="zh-CN" sz="3200" dirty="0" smtClean="0">
                  <a:effectLst/>
                  <a:ea typeface="宋体" pitchFamily="2" charset="-122"/>
                  <a:cs typeface="Times New Roman" pitchFamily="18" charset="0"/>
                </a:rPr>
                <a:t>,</a:t>
              </a:r>
              <a:r>
                <a:rPr lang="en-US" altLang="zh-CN" sz="3200" dirty="0" smtClean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then</a:t>
              </a:r>
              <a:r>
                <a:rPr lang="en-US" altLang="zh-CN" sz="3200" dirty="0" smtClean="0">
                  <a:latin typeface="Tahoma" pitchFamily="34" charset="0"/>
                  <a:ea typeface="宋体" pitchFamily="2" charset="-122"/>
                </a:rPr>
                <a:t> </a:t>
              </a:r>
              <a:r>
                <a:rPr lang="zh-CN" altLang="en-US" sz="3200" dirty="0" smtClean="0"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C=B </a:t>
              </a:r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or</a:t>
              </a:r>
              <a:r>
                <a:rPr lang="en-US" altLang="zh-CN" sz="3200" dirty="0" smtClean="0">
                  <a:effectLst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B   C=A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8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228600" y="626243"/>
            <a:ext cx="46987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(7)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Commonly Used Laws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127006" name="Group 30"/>
          <p:cNvGrpSpPr>
            <a:grpSpLocks/>
          </p:cNvGrpSpPr>
          <p:nvPr/>
        </p:nvGrpSpPr>
        <p:grpSpPr bwMode="auto">
          <a:xfrm>
            <a:off x="381000" y="1690216"/>
            <a:ext cx="8674107" cy="1651001"/>
            <a:chOff x="240" y="528"/>
            <a:chExt cx="5464" cy="1040"/>
          </a:xfrm>
        </p:grpSpPr>
        <p:graphicFrame>
          <p:nvGraphicFramePr>
            <p:cNvPr id="47123" name="Object 5"/>
            <p:cNvGraphicFramePr>
              <a:graphicFrameLocks noChangeAspect="1"/>
            </p:cNvGraphicFramePr>
            <p:nvPr/>
          </p:nvGraphicFramePr>
          <p:xfrm>
            <a:off x="624" y="1008"/>
            <a:ext cx="28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73" name="Equation" r:id="rId4" imgW="304920" imgH="317520" progId="Equation.3">
                    <p:embed/>
                  </p:oleObj>
                </mc:Choice>
                <mc:Fallback>
                  <p:oleObj name="Equation" r:id="rId4" imgW="304920" imgH="317520" progId="Equation.3">
                    <p:embed/>
                    <p:pic>
                      <p:nvPicPr>
                        <p:cNvPr id="4712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008"/>
                          <a:ext cx="28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4" name="Object 6"/>
            <p:cNvGraphicFramePr>
              <a:graphicFrameLocks noChangeAspect="1"/>
            </p:cNvGraphicFramePr>
            <p:nvPr/>
          </p:nvGraphicFramePr>
          <p:xfrm>
            <a:off x="1200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74" name="Equation" r:id="rId6" imgW="304920" imgH="317520" progId="Equation.3">
                    <p:embed/>
                  </p:oleObj>
                </mc:Choice>
                <mc:Fallback>
                  <p:oleObj name="Equation" r:id="rId6" imgW="304920" imgH="317520" progId="Equation.3">
                    <p:embed/>
                    <p:pic>
                      <p:nvPicPr>
                        <p:cNvPr id="4712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5" name="Object 7"/>
            <p:cNvGraphicFramePr>
              <a:graphicFrameLocks noChangeAspect="1"/>
            </p:cNvGraphicFramePr>
            <p:nvPr/>
          </p:nvGraphicFramePr>
          <p:xfrm>
            <a:off x="1872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75" name="Equation" r:id="rId8" imgW="304920" imgH="317520" progId="Equation.3">
                    <p:embed/>
                  </p:oleObj>
                </mc:Choice>
                <mc:Fallback>
                  <p:oleObj name="Equation" r:id="rId8" imgW="304920" imgH="317520" progId="Equation.3">
                    <p:embed/>
                    <p:pic>
                      <p:nvPicPr>
                        <p:cNvPr id="4712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90" name="AutoShape 14"/>
            <p:cNvSpPr>
              <a:spLocks/>
            </p:cNvSpPr>
            <p:nvPr/>
          </p:nvSpPr>
          <p:spPr bwMode="auto">
            <a:xfrm>
              <a:off x="2688" y="720"/>
              <a:ext cx="144" cy="672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240" y="888"/>
              <a:ext cx="2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  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7000" name="Rectangle 24"/>
            <p:cNvSpPr>
              <a:spLocks noChangeArrowheads="1"/>
            </p:cNvSpPr>
            <p:nvPr/>
          </p:nvSpPr>
          <p:spPr bwMode="auto">
            <a:xfrm>
              <a:off x="2880" y="528"/>
              <a:ext cx="272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odd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of “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1s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”)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27001" name="Rectangle 25"/>
            <p:cNvSpPr>
              <a:spLocks noChangeArrowheads="1"/>
            </p:cNvSpPr>
            <p:nvPr/>
          </p:nvSpPr>
          <p:spPr bwMode="auto">
            <a:xfrm>
              <a:off x="2880" y="1200"/>
              <a:ext cx="282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even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of 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1s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)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7130" name="Object 28"/>
            <p:cNvGraphicFramePr>
              <a:graphicFrameLocks noChangeAspect="1"/>
            </p:cNvGraphicFramePr>
            <p:nvPr/>
          </p:nvGraphicFramePr>
          <p:xfrm>
            <a:off x="1488" y="1056"/>
            <a:ext cx="28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76" name="Equation" r:id="rId10" imgW="254160" imgH="101520" progId="Equation.3">
                    <p:embed/>
                  </p:oleObj>
                </mc:Choice>
                <mc:Fallback>
                  <p:oleObj name="Equation" r:id="rId10" imgW="254160" imgH="101520" progId="Equation.3">
                    <p:embed/>
                    <p:pic>
                      <p:nvPicPr>
                        <p:cNvPr id="4713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056"/>
                          <a:ext cx="28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07" name="Group 31"/>
          <p:cNvGrpSpPr>
            <a:grpSpLocks/>
          </p:cNvGrpSpPr>
          <p:nvPr/>
        </p:nvGrpSpPr>
        <p:grpSpPr bwMode="auto">
          <a:xfrm>
            <a:off x="340171" y="4150072"/>
            <a:ext cx="8696325" cy="1727200"/>
            <a:chOff x="336" y="2352"/>
            <a:chExt cx="5478" cy="1088"/>
          </a:xfrm>
        </p:grpSpPr>
        <p:sp>
          <p:nvSpPr>
            <p:cNvPr id="126984" name="Oval 8"/>
            <p:cNvSpPr>
              <a:spLocks noChangeArrowheads="1"/>
            </p:cNvSpPr>
            <p:nvPr/>
          </p:nvSpPr>
          <p:spPr bwMode="auto">
            <a:xfrm>
              <a:off x="7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1344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19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7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1296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19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91" name="AutoShape 15"/>
            <p:cNvSpPr>
              <a:spLocks/>
            </p:cNvSpPr>
            <p:nvPr/>
          </p:nvSpPr>
          <p:spPr bwMode="auto">
            <a:xfrm>
              <a:off x="2736" y="2616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92" name="Rectangle 16"/>
            <p:cNvSpPr>
              <a:spLocks noChangeArrowheads="1"/>
            </p:cNvSpPr>
            <p:nvPr/>
          </p:nvSpPr>
          <p:spPr bwMode="auto">
            <a:xfrm>
              <a:off x="3120" y="2352"/>
              <a:ext cx="269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even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of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“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0s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)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26993" name="Rectangle 17"/>
            <p:cNvSpPr>
              <a:spLocks noChangeArrowheads="1"/>
            </p:cNvSpPr>
            <p:nvPr/>
          </p:nvSpPr>
          <p:spPr bwMode="auto">
            <a:xfrm>
              <a:off x="336" y="2760"/>
              <a:ext cx="2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  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   </a:t>
              </a:r>
            </a:p>
          </p:txBody>
        </p:sp>
        <p:sp>
          <p:nvSpPr>
            <p:cNvPr id="126994" name="Rectangle 18"/>
            <p:cNvSpPr>
              <a:spLocks noChangeArrowheads="1"/>
            </p:cNvSpPr>
            <p:nvPr/>
          </p:nvSpPr>
          <p:spPr bwMode="auto">
            <a:xfrm>
              <a:off x="3120" y="3072"/>
              <a:ext cx="25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odd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of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“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0s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”)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7122" name="Object 29"/>
            <p:cNvGraphicFramePr>
              <a:graphicFrameLocks noChangeAspect="1"/>
            </p:cNvGraphicFramePr>
            <p:nvPr/>
          </p:nvGraphicFramePr>
          <p:xfrm>
            <a:off x="1536" y="2880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77" name="Equation" r:id="rId12" imgW="254160" imgH="101520" progId="Equation.3">
                    <p:embed/>
                  </p:oleObj>
                </mc:Choice>
                <mc:Fallback>
                  <p:oleObj name="Equation" r:id="rId12" imgW="254160" imgH="101520" progId="Equation.3">
                    <p:embed/>
                    <p:pic>
                      <p:nvPicPr>
                        <p:cNvPr id="47122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880"/>
                          <a:ext cx="283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638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285852" y="71414"/>
            <a:ext cx="4929222" cy="628917"/>
            <a:chOff x="1285852" y="357166"/>
            <a:chExt cx="4929222" cy="628917"/>
          </a:xfrm>
        </p:grpSpPr>
        <p:graphicFrame>
          <p:nvGraphicFramePr>
            <p:cNvPr id="221186" name="Object 2"/>
            <p:cNvGraphicFramePr>
              <a:graphicFrameLocks noChangeAspect="1"/>
            </p:cNvGraphicFramePr>
            <p:nvPr/>
          </p:nvGraphicFramePr>
          <p:xfrm>
            <a:off x="1714480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67" name="Equation" r:id="rId4" imgW="241200" imgH="254160" progId="Equation.3">
                    <p:embed/>
                  </p:oleObj>
                </mc:Choice>
                <mc:Fallback>
                  <p:oleObj name="Equation" r:id="rId4" imgW="241200" imgH="254160" progId="Equation.3">
                    <p:embed/>
                    <p:pic>
                      <p:nvPicPr>
                        <p:cNvPr id="22118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1285852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221187" name="Object 3"/>
            <p:cNvGraphicFramePr>
              <a:graphicFrameLocks noChangeAspect="1"/>
            </p:cNvGraphicFramePr>
            <p:nvPr/>
          </p:nvGraphicFramePr>
          <p:xfrm>
            <a:off x="2571736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68" name="Equation" r:id="rId6" imgW="241200" imgH="254160" progId="Equation.3">
                    <p:embed/>
                  </p:oleObj>
                </mc:Choice>
                <mc:Fallback>
                  <p:oleObj name="Equation" r:id="rId6" imgW="241200" imgH="254160" progId="Equation.3">
                    <p:embed/>
                    <p:pic>
                      <p:nvPicPr>
                        <p:cNvPr id="22118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36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9"/>
            <p:cNvGraphicFramePr>
              <a:graphicFrameLocks noChangeAspect="1"/>
            </p:cNvGraphicFramePr>
            <p:nvPr/>
          </p:nvGraphicFramePr>
          <p:xfrm>
            <a:off x="3000364" y="571480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69" name="Equation" r:id="rId7" imgW="254160" imgH="101520" progId="Equation.3">
                    <p:embed/>
                  </p:oleObj>
                </mc:Choice>
                <mc:Fallback>
                  <p:oleObj name="Equation" r:id="rId7" imgW="254160" imgH="101520" progId="Equation.3">
                    <p:embed/>
                    <p:pic>
                      <p:nvPicPr>
                        <p:cNvPr id="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64" y="571480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1189" name="Object 5"/>
            <p:cNvGraphicFramePr>
              <a:graphicFrameLocks noChangeAspect="1"/>
            </p:cNvGraphicFramePr>
            <p:nvPr/>
          </p:nvGraphicFramePr>
          <p:xfrm>
            <a:off x="3571868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70" name="Equation" r:id="rId9" imgW="241200" imgH="254160" progId="Equation.3">
                    <p:embed/>
                  </p:oleObj>
                </mc:Choice>
                <mc:Fallback>
                  <p:oleObj name="Equation" r:id="rId9" imgW="241200" imgH="254160" progId="Equation.3">
                    <p:embed/>
                    <p:pic>
                      <p:nvPicPr>
                        <p:cNvPr id="2211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3857620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4286248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71" name="Equation" r:id="rId10" imgW="241200" imgH="254160" progId="Equation.3">
                    <p:embed/>
                  </p:oleObj>
                </mc:Choice>
                <mc:Fallback>
                  <p:oleObj name="Equation" r:id="rId10" imgW="241200" imgH="254160" progId="Equation.3">
                    <p:embed/>
                    <p:pic>
                      <p:nvPicPr>
                        <p:cNvPr id="1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48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4572000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221191" name="Object 7"/>
            <p:cNvGraphicFramePr>
              <a:graphicFrameLocks noChangeAspect="1"/>
            </p:cNvGraphicFramePr>
            <p:nvPr/>
          </p:nvGraphicFramePr>
          <p:xfrm>
            <a:off x="5000628" y="571480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72" name="Equation" r:id="rId11" imgW="254160" imgH="101520" progId="Equation.3">
                    <p:embed/>
                  </p:oleObj>
                </mc:Choice>
                <mc:Fallback>
                  <p:oleObj name="Equation" r:id="rId11" imgW="254160" imgH="101520" progId="Equation.3">
                    <p:embed/>
                    <p:pic>
                      <p:nvPicPr>
                        <p:cNvPr id="22119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628" y="571480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5429256" y="401308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825224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?</a:t>
              </a:r>
              <a:endParaRPr lang="zh-CN" altLang="en-US" sz="32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931656" y="642918"/>
            <a:ext cx="4998062" cy="1240988"/>
            <a:chOff x="4003094" y="1272589"/>
            <a:chExt cx="4998062" cy="1240988"/>
          </a:xfrm>
        </p:grpSpPr>
        <p:sp>
          <p:nvSpPr>
            <p:cNvPr id="17" name="矩形 16"/>
            <p:cNvSpPr/>
            <p:nvPr/>
          </p:nvSpPr>
          <p:spPr>
            <a:xfrm>
              <a:off x="5429256" y="191553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5857884" y="2058407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73" name="Equation" r:id="rId12" imgW="241200" imgH="254160" progId="Equation.3">
                    <p:embed/>
                  </p:oleObj>
                </mc:Choice>
                <mc:Fallback>
                  <p:oleObj name="Equation" r:id="rId12" imgW="241200" imgH="254160" progId="Equation.3">
                    <p:embed/>
                    <p:pic>
                      <p:nvPicPr>
                        <p:cNvPr id="1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2058407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矩形 18"/>
            <p:cNvSpPr/>
            <p:nvPr/>
          </p:nvSpPr>
          <p:spPr>
            <a:xfrm>
              <a:off x="6143636" y="191553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221193" name="Object 9"/>
            <p:cNvGraphicFramePr>
              <a:graphicFrameLocks noChangeAspect="1"/>
            </p:cNvGraphicFramePr>
            <p:nvPr/>
          </p:nvGraphicFramePr>
          <p:xfrm>
            <a:off x="6584288" y="2098668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74" name="Equation" r:id="rId13" imgW="241200" imgH="254160" progId="Equation.3">
                    <p:embed/>
                  </p:oleObj>
                </mc:Choice>
                <mc:Fallback>
                  <p:oleObj name="Equation" r:id="rId13" imgW="241200" imgH="254160" progId="Equation.3">
                    <p:embed/>
                    <p:pic>
                      <p:nvPicPr>
                        <p:cNvPr id="22119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4288" y="2098668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1194" name="Object 10"/>
            <p:cNvGraphicFramePr>
              <a:graphicFrameLocks noChangeAspect="1"/>
            </p:cNvGraphicFramePr>
            <p:nvPr/>
          </p:nvGraphicFramePr>
          <p:xfrm>
            <a:off x="7012917" y="2151055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75" name="Equation" r:id="rId14" imgW="254160" imgH="101520" progId="Equation.3">
                    <p:embed/>
                  </p:oleObj>
                </mc:Choice>
                <mc:Fallback>
                  <p:oleObj name="Equation" r:id="rId14" imgW="254160" imgH="101520" progId="Equation.3">
                    <p:embed/>
                    <p:pic>
                      <p:nvPicPr>
                        <p:cNvPr id="22119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2917" y="2151055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矩形 21"/>
            <p:cNvSpPr/>
            <p:nvPr/>
          </p:nvSpPr>
          <p:spPr>
            <a:xfrm>
              <a:off x="7858148" y="1928802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221195" name="Object 11"/>
            <p:cNvGraphicFramePr>
              <a:graphicFrameLocks noChangeAspect="1"/>
            </p:cNvGraphicFramePr>
            <p:nvPr/>
          </p:nvGraphicFramePr>
          <p:xfrm>
            <a:off x="7512982" y="2098668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76" name="Equation" r:id="rId15" imgW="241200" imgH="254160" progId="Equation.3">
                    <p:embed/>
                  </p:oleObj>
                </mc:Choice>
                <mc:Fallback>
                  <p:oleObj name="Equation" r:id="rId15" imgW="241200" imgH="254160" progId="Equation.3">
                    <p:embed/>
                    <p:pic>
                      <p:nvPicPr>
                        <p:cNvPr id="22119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2982" y="2098668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矩形 23"/>
            <p:cNvSpPr/>
            <p:nvPr/>
          </p:nvSpPr>
          <p:spPr>
            <a:xfrm>
              <a:off x="8221958" y="1928802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611306" y="1928802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4286248" y="1272589"/>
              <a:ext cx="1428762" cy="714380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003094" y="1272589"/>
              <a:ext cx="14976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" name="组合 54"/>
          <p:cNvGrpSpPr/>
          <p:nvPr/>
        </p:nvGrpSpPr>
        <p:grpSpPr>
          <a:xfrm>
            <a:off x="357158" y="642918"/>
            <a:ext cx="3631313" cy="1299155"/>
            <a:chOff x="428596" y="1272589"/>
            <a:chExt cx="3631313" cy="1299155"/>
          </a:xfrm>
        </p:grpSpPr>
        <p:graphicFrame>
          <p:nvGraphicFramePr>
            <p:cNvPr id="41" name="Object 2"/>
            <p:cNvGraphicFramePr>
              <a:graphicFrameLocks noChangeAspect="1"/>
            </p:cNvGraphicFramePr>
            <p:nvPr/>
          </p:nvGraphicFramePr>
          <p:xfrm>
            <a:off x="857224" y="2129845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77" name="Equation" r:id="rId16" imgW="241200" imgH="254160" progId="Equation.3">
                    <p:embed/>
                  </p:oleObj>
                </mc:Choice>
                <mc:Fallback>
                  <p:oleObj name="Equation" r:id="rId16" imgW="241200" imgH="254160" progId="Equation.3">
                    <p:embed/>
                    <p:pic>
                      <p:nvPicPr>
                        <p:cNvPr id="41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2129845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矩形 41"/>
            <p:cNvSpPr/>
            <p:nvPr/>
          </p:nvSpPr>
          <p:spPr>
            <a:xfrm>
              <a:off x="428596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214414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221200" name="Object 16"/>
            <p:cNvGraphicFramePr>
              <a:graphicFrameLocks noChangeAspect="1"/>
            </p:cNvGraphicFramePr>
            <p:nvPr/>
          </p:nvGraphicFramePr>
          <p:xfrm>
            <a:off x="1693844" y="2156835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78" name="Equation" r:id="rId17" imgW="241200" imgH="254160" progId="Equation.3">
                    <p:embed/>
                  </p:oleObj>
                </mc:Choice>
                <mc:Fallback>
                  <p:oleObj name="Equation" r:id="rId17" imgW="241200" imgH="254160" progId="Equation.3">
                    <p:embed/>
                    <p:pic>
                      <p:nvPicPr>
                        <p:cNvPr id="22120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3844" y="2156835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0"/>
            <p:cNvGraphicFramePr>
              <a:graphicFrameLocks noChangeAspect="1"/>
            </p:cNvGraphicFramePr>
            <p:nvPr/>
          </p:nvGraphicFramePr>
          <p:xfrm>
            <a:off x="2071670" y="2209222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79" name="Equation" r:id="rId18" imgW="254160" imgH="101520" progId="Equation.3">
                    <p:embed/>
                  </p:oleObj>
                </mc:Choice>
                <mc:Fallback>
                  <p:oleObj name="Equation" r:id="rId18" imgW="254160" imgH="101520" progId="Equation.3">
                    <p:embed/>
                    <p:pic>
                      <p:nvPicPr>
                        <p:cNvPr id="4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2209222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矩形 45"/>
            <p:cNvSpPr/>
            <p:nvPr/>
          </p:nvSpPr>
          <p:spPr>
            <a:xfrm>
              <a:off x="2916901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47" name="Object 11"/>
            <p:cNvGraphicFramePr>
              <a:graphicFrameLocks noChangeAspect="1"/>
            </p:cNvGraphicFramePr>
            <p:nvPr/>
          </p:nvGraphicFramePr>
          <p:xfrm>
            <a:off x="2571735" y="2156835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80" name="Equation" r:id="rId19" imgW="241200" imgH="254160" progId="Equation.3">
                    <p:embed/>
                  </p:oleObj>
                </mc:Choice>
                <mc:Fallback>
                  <p:oleObj name="Equation" r:id="rId19" imgW="241200" imgH="254160" progId="Equation.3">
                    <p:embed/>
                    <p:pic>
                      <p:nvPicPr>
                        <p:cNvPr id="4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35" y="2156835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矩形 47"/>
            <p:cNvSpPr/>
            <p:nvPr/>
          </p:nvSpPr>
          <p:spPr>
            <a:xfrm>
              <a:off x="3280711" y="1986969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670059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?</a:t>
              </a:r>
              <a:endParaRPr lang="zh-CN" altLang="en-US" sz="3200" dirty="0"/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428728" y="1272589"/>
              <a:ext cx="18576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/>
            <p:cNvCxnSpPr/>
            <p:nvPr/>
          </p:nvCxnSpPr>
          <p:spPr bwMode="auto">
            <a:xfrm rot="5400000">
              <a:off x="1607323" y="1308308"/>
              <a:ext cx="785818" cy="714380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9" name="组合 98"/>
          <p:cNvGrpSpPr/>
          <p:nvPr/>
        </p:nvGrpSpPr>
        <p:grpSpPr>
          <a:xfrm>
            <a:off x="153546" y="2098048"/>
            <a:ext cx="3422732" cy="3188340"/>
            <a:chOff x="153546" y="2098048"/>
            <a:chExt cx="3422732" cy="3188340"/>
          </a:xfrm>
        </p:grpSpPr>
        <p:grpSp>
          <p:nvGrpSpPr>
            <p:cNvPr id="59" name="组合 58"/>
            <p:cNvGrpSpPr/>
            <p:nvPr/>
          </p:nvGrpSpPr>
          <p:grpSpPr>
            <a:xfrm>
              <a:off x="500034" y="4684767"/>
              <a:ext cx="1911756" cy="601621"/>
              <a:chOff x="4946260" y="5756337"/>
              <a:chExt cx="1911756" cy="601621"/>
            </a:xfrm>
          </p:grpSpPr>
          <p:graphicFrame>
            <p:nvGraphicFramePr>
              <p:cNvPr id="34" name="Object 2"/>
              <p:cNvGraphicFramePr>
                <a:graphicFrameLocks noChangeAspect="1"/>
              </p:cNvGraphicFramePr>
              <p:nvPr/>
            </p:nvGraphicFramePr>
            <p:xfrm>
              <a:off x="5374888" y="5899213"/>
              <a:ext cx="306388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481" name="Equation" r:id="rId20" imgW="241200" imgH="254160" progId="Equation.3">
                      <p:embed/>
                    </p:oleObj>
                  </mc:Choice>
                  <mc:Fallback>
                    <p:oleObj name="Equation" r:id="rId20" imgW="241200" imgH="254160" progId="Equation.3">
                      <p:embed/>
                      <p:pic>
                        <p:nvPicPr>
                          <p:cNvPr id="34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4888" y="5899213"/>
                            <a:ext cx="306388" cy="330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" name="矩形 34"/>
              <p:cNvSpPr/>
              <p:nvPr/>
            </p:nvSpPr>
            <p:spPr>
              <a:xfrm>
                <a:off x="4946260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732078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78818" y="577318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468166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45666" y="2714620"/>
              <a:ext cx="1911756" cy="601621"/>
              <a:chOff x="4946260" y="3286124"/>
              <a:chExt cx="1911756" cy="601621"/>
            </a:xfrm>
          </p:grpSpPr>
          <p:graphicFrame>
            <p:nvGraphicFramePr>
              <p:cNvPr id="28" name="Object 2"/>
              <p:cNvGraphicFramePr>
                <a:graphicFrameLocks noChangeAspect="1"/>
              </p:cNvGraphicFramePr>
              <p:nvPr/>
            </p:nvGraphicFramePr>
            <p:xfrm>
              <a:off x="5374888" y="3429000"/>
              <a:ext cx="306388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482" name="Equation" r:id="rId21" imgW="241200" imgH="254160" progId="Equation.3">
                      <p:embed/>
                    </p:oleObj>
                  </mc:Choice>
                  <mc:Fallback>
                    <p:oleObj name="Equation" r:id="rId21" imgW="241200" imgH="254160" progId="Equation.3">
                      <p:embed/>
                      <p:pic>
                        <p:nvPicPr>
                          <p:cNvPr id="28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4888" y="3429000"/>
                            <a:ext cx="306388" cy="330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矩形 28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00034" y="4041825"/>
              <a:ext cx="1911756" cy="601621"/>
              <a:chOff x="4946260" y="3286124"/>
              <a:chExt cx="1911756" cy="601621"/>
            </a:xfrm>
          </p:grpSpPr>
          <p:graphicFrame>
            <p:nvGraphicFramePr>
              <p:cNvPr id="61" name="Object 2"/>
              <p:cNvGraphicFramePr>
                <a:graphicFrameLocks noChangeAspect="1"/>
              </p:cNvGraphicFramePr>
              <p:nvPr/>
            </p:nvGraphicFramePr>
            <p:xfrm>
              <a:off x="5374888" y="3429000"/>
              <a:ext cx="306388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483" name="Equation" r:id="rId22" imgW="241200" imgH="254160" progId="Equation.3">
                      <p:embed/>
                    </p:oleObj>
                  </mc:Choice>
                  <mc:Fallback>
                    <p:oleObj name="Equation" r:id="rId22" imgW="241200" imgH="254160" progId="Equation.3">
                      <p:embed/>
                      <p:pic>
                        <p:nvPicPr>
                          <p:cNvPr id="61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4888" y="3429000"/>
                            <a:ext cx="306388" cy="330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" name="矩形 61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000101" y="3214686"/>
              <a:ext cx="738664" cy="8572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…...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2000232" y="2766387"/>
              <a:ext cx="571504" cy="180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prstDash val="lg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53546" y="2098048"/>
              <a:ext cx="342273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odd number of “1s”</a:t>
              </a:r>
              <a:endParaRPr lang="zh-CN" altLang="en-US" sz="32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286116" y="2079551"/>
            <a:ext cx="5463122" cy="2666837"/>
            <a:chOff x="3286116" y="2079551"/>
            <a:chExt cx="5463122" cy="2666837"/>
          </a:xfrm>
        </p:grpSpPr>
        <p:grpSp>
          <p:nvGrpSpPr>
            <p:cNvPr id="69" name="组合 68"/>
            <p:cNvGrpSpPr/>
            <p:nvPr/>
          </p:nvGrpSpPr>
          <p:grpSpPr>
            <a:xfrm>
              <a:off x="3286116" y="2714620"/>
              <a:ext cx="2143140" cy="2031768"/>
              <a:chOff x="428596" y="2357430"/>
              <a:chExt cx="2143140" cy="2031768"/>
            </a:xfrm>
          </p:grpSpPr>
          <p:grpSp>
            <p:nvGrpSpPr>
              <p:cNvPr id="71" name="组合 57"/>
              <p:cNvGrpSpPr/>
              <p:nvPr/>
            </p:nvGrpSpPr>
            <p:grpSpPr>
              <a:xfrm>
                <a:off x="445666" y="2357430"/>
                <a:ext cx="1911756" cy="601621"/>
                <a:chOff x="4946260" y="3286124"/>
                <a:chExt cx="1911756" cy="601621"/>
              </a:xfrm>
            </p:grpSpPr>
            <p:graphicFrame>
              <p:nvGraphicFramePr>
                <p:cNvPr id="80" name="Object 2"/>
                <p:cNvGraphicFramePr>
                  <a:graphicFrameLocks noChangeAspect="1"/>
                </p:cNvGraphicFramePr>
                <p:nvPr/>
              </p:nvGraphicFramePr>
              <p:xfrm>
                <a:off x="5374888" y="3429000"/>
                <a:ext cx="306388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1484" name="Equation" r:id="rId23" imgW="241200" imgH="254160" progId="Equation.3">
                        <p:embed/>
                      </p:oleObj>
                    </mc:Choice>
                    <mc:Fallback>
                      <p:oleObj name="Equation" r:id="rId23" imgW="241200" imgH="254160" progId="Equation.3">
                        <p:embed/>
                        <p:pic>
                          <p:nvPicPr>
                            <p:cNvPr id="8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4888" y="3429000"/>
                              <a:ext cx="306388" cy="330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1" name="矩形 80"/>
                <p:cNvSpPr/>
                <p:nvPr/>
              </p:nvSpPr>
              <p:spPr>
                <a:xfrm>
                  <a:off x="4946260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5732078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6078818" y="3302970"/>
                  <a:ext cx="52610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=</a:t>
                  </a:r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Black" pitchFamily="34" charset="0"/>
                      <a:ea typeface="宋体" pitchFamily="2" charset="-122"/>
                    </a:rPr>
                    <a:t> </a:t>
                  </a:r>
                  <a:endParaRPr lang="zh-CN" altLang="en-US" sz="3200" dirty="0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6468166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0</a:t>
                  </a:r>
                  <a:endParaRPr lang="zh-CN" altLang="en-US" sz="3200" dirty="0"/>
                </a:p>
              </p:txBody>
            </p:sp>
          </p:grpSp>
          <p:grpSp>
            <p:nvGrpSpPr>
              <p:cNvPr id="72" name="组合 59"/>
              <p:cNvGrpSpPr/>
              <p:nvPr/>
            </p:nvGrpSpPr>
            <p:grpSpPr>
              <a:xfrm>
                <a:off x="500034" y="3684635"/>
                <a:ext cx="1911756" cy="601621"/>
                <a:chOff x="4946260" y="3286124"/>
                <a:chExt cx="1911756" cy="601621"/>
              </a:xfrm>
            </p:grpSpPr>
            <p:graphicFrame>
              <p:nvGraphicFramePr>
                <p:cNvPr id="75" name="Object 2"/>
                <p:cNvGraphicFramePr>
                  <a:graphicFrameLocks noChangeAspect="1"/>
                </p:cNvGraphicFramePr>
                <p:nvPr/>
              </p:nvGraphicFramePr>
              <p:xfrm>
                <a:off x="5374888" y="3429000"/>
                <a:ext cx="306388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1485" name="Equation" r:id="rId24" imgW="241200" imgH="254160" progId="Equation.3">
                        <p:embed/>
                      </p:oleObj>
                    </mc:Choice>
                    <mc:Fallback>
                      <p:oleObj name="Equation" r:id="rId24" imgW="241200" imgH="254160" progId="Equation.3">
                        <p:embed/>
                        <p:pic>
                          <p:nvPicPr>
                            <p:cNvPr id="75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4888" y="3429000"/>
                              <a:ext cx="306388" cy="330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6" name="矩形 75"/>
                <p:cNvSpPr/>
                <p:nvPr/>
              </p:nvSpPr>
              <p:spPr>
                <a:xfrm>
                  <a:off x="4946260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5732078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6078818" y="3302970"/>
                  <a:ext cx="52610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=</a:t>
                  </a:r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Black" pitchFamily="34" charset="0"/>
                      <a:ea typeface="宋体" pitchFamily="2" charset="-122"/>
                    </a:rPr>
                    <a:t> </a:t>
                  </a:r>
                  <a:endParaRPr lang="zh-CN" altLang="en-US" sz="3200" dirty="0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6468166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0</a:t>
                  </a:r>
                  <a:endParaRPr lang="zh-CN" altLang="en-US" sz="3200" dirty="0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1000101" y="2857496"/>
                <a:ext cx="738664" cy="85725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 smtClean="0"/>
                  <a:t>…...</a:t>
                </a:r>
                <a:endParaRPr lang="zh-CN" altLang="en-US" dirty="0"/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428596" y="2409198"/>
                <a:ext cx="2143140" cy="1980000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prstDash val="lgDash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860032" y="2079551"/>
              <a:ext cx="38892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even number of “1s</a:t>
              </a:r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</a:t>
              </a:r>
              <a:endParaRPr lang="zh-CN" altLang="en-US" sz="32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Group 30"/>
          <p:cNvGrpSpPr>
            <a:grpSpLocks/>
          </p:cNvGrpSpPr>
          <p:nvPr/>
        </p:nvGrpSpPr>
        <p:grpSpPr bwMode="auto">
          <a:xfrm>
            <a:off x="305115" y="5445224"/>
            <a:ext cx="8515357" cy="1227138"/>
            <a:chOff x="295" y="615"/>
            <a:chExt cx="5364" cy="773"/>
          </a:xfrm>
        </p:grpSpPr>
        <p:graphicFrame>
          <p:nvGraphicFramePr>
            <p:cNvPr id="86" name="Object 5"/>
            <p:cNvGraphicFramePr>
              <a:graphicFrameLocks noChangeAspect="1"/>
            </p:cNvGraphicFramePr>
            <p:nvPr/>
          </p:nvGraphicFramePr>
          <p:xfrm>
            <a:off x="624" y="1008"/>
            <a:ext cx="28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86" name="Equation" r:id="rId25" imgW="304920" imgH="317520" progId="Equation.3">
                    <p:embed/>
                  </p:oleObj>
                </mc:Choice>
                <mc:Fallback>
                  <p:oleObj name="Equation" r:id="rId25" imgW="304920" imgH="317520" progId="Equation.3">
                    <p:embed/>
                    <p:pic>
                      <p:nvPicPr>
                        <p:cNvPr id="4712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008"/>
                          <a:ext cx="28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6"/>
            <p:cNvGraphicFramePr>
              <a:graphicFrameLocks noChangeAspect="1"/>
            </p:cNvGraphicFramePr>
            <p:nvPr/>
          </p:nvGraphicFramePr>
          <p:xfrm>
            <a:off x="1200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87" name="Equation" r:id="rId27" imgW="304920" imgH="317520" progId="Equation.3">
                    <p:embed/>
                  </p:oleObj>
                </mc:Choice>
                <mc:Fallback>
                  <p:oleObj name="Equation" r:id="rId27" imgW="304920" imgH="317520" progId="Equation.3">
                    <p:embed/>
                    <p:pic>
                      <p:nvPicPr>
                        <p:cNvPr id="4712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7"/>
            <p:cNvGraphicFramePr>
              <a:graphicFrameLocks noChangeAspect="1"/>
            </p:cNvGraphicFramePr>
            <p:nvPr/>
          </p:nvGraphicFramePr>
          <p:xfrm>
            <a:off x="1872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88" name="Equation" r:id="rId29" imgW="304920" imgH="317520" progId="Equation.3">
                    <p:embed/>
                  </p:oleObj>
                </mc:Choice>
                <mc:Fallback>
                  <p:oleObj name="Equation" r:id="rId29" imgW="304920" imgH="317520" progId="Equation.3">
                    <p:embed/>
                    <p:pic>
                      <p:nvPicPr>
                        <p:cNvPr id="4712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AutoShape 14"/>
            <p:cNvSpPr>
              <a:spLocks/>
            </p:cNvSpPr>
            <p:nvPr/>
          </p:nvSpPr>
          <p:spPr bwMode="auto">
            <a:xfrm>
              <a:off x="2608" y="774"/>
              <a:ext cx="144" cy="555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295" y="888"/>
              <a:ext cx="2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  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94" name="Rectangle 24"/>
            <p:cNvSpPr>
              <a:spLocks noChangeArrowheads="1"/>
            </p:cNvSpPr>
            <p:nvPr/>
          </p:nvSpPr>
          <p:spPr bwMode="auto">
            <a:xfrm>
              <a:off x="2835" y="615"/>
              <a:ext cx="272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odd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of “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1s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”)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25"/>
            <p:cNvSpPr>
              <a:spLocks noChangeArrowheads="1"/>
            </p:cNvSpPr>
            <p:nvPr/>
          </p:nvSpPr>
          <p:spPr bwMode="auto">
            <a:xfrm>
              <a:off x="2835" y="1020"/>
              <a:ext cx="282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even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of 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1s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)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6" name="Object 28"/>
            <p:cNvGraphicFramePr>
              <a:graphicFrameLocks noChangeAspect="1"/>
            </p:cNvGraphicFramePr>
            <p:nvPr/>
          </p:nvGraphicFramePr>
          <p:xfrm>
            <a:off x="1488" y="1056"/>
            <a:ext cx="28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89" name="Equation" r:id="rId31" imgW="254160" imgH="101520" progId="Equation.3">
                    <p:embed/>
                  </p:oleObj>
                </mc:Choice>
                <mc:Fallback>
                  <p:oleObj name="Equation" r:id="rId31" imgW="254160" imgH="101520" progId="Equation.3">
                    <p:embed/>
                    <p:pic>
                      <p:nvPicPr>
                        <p:cNvPr id="4713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056"/>
                          <a:ext cx="28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887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738158" y="143606"/>
            <a:ext cx="5072098" cy="642188"/>
            <a:chOff x="428596" y="272457"/>
            <a:chExt cx="5072098" cy="642188"/>
          </a:xfrm>
        </p:grpSpPr>
        <p:grpSp>
          <p:nvGrpSpPr>
            <p:cNvPr id="42" name="组合 31"/>
            <p:cNvGrpSpPr/>
            <p:nvPr/>
          </p:nvGrpSpPr>
          <p:grpSpPr>
            <a:xfrm>
              <a:off x="857224" y="513313"/>
              <a:ext cx="228600" cy="211138"/>
              <a:chOff x="10344192" y="1074740"/>
              <a:chExt cx="228600" cy="211138"/>
            </a:xfrm>
          </p:grpSpPr>
          <p:sp>
            <p:nvSpPr>
              <p:cNvPr id="55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428596" y="29899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pSp>
          <p:nvGrpSpPr>
            <p:cNvPr id="44" name="组合 33"/>
            <p:cNvGrpSpPr/>
            <p:nvPr/>
          </p:nvGrpSpPr>
          <p:grpSpPr>
            <a:xfrm>
              <a:off x="1700194" y="500042"/>
              <a:ext cx="228600" cy="211138"/>
              <a:chOff x="10344192" y="1074740"/>
              <a:chExt cx="228600" cy="211138"/>
            </a:xfrm>
          </p:grpSpPr>
          <p:sp>
            <p:nvSpPr>
              <p:cNvPr id="53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1271566" y="28572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46" name="Object 29"/>
            <p:cNvGraphicFramePr>
              <a:graphicFrameLocks noChangeAspect="1"/>
            </p:cNvGraphicFramePr>
            <p:nvPr/>
          </p:nvGraphicFramePr>
          <p:xfrm>
            <a:off x="2000232" y="521252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916" name="Equation" r:id="rId4" imgW="254160" imgH="101520" progId="Equation.3">
                    <p:embed/>
                  </p:oleObj>
                </mc:Choice>
                <mc:Fallback>
                  <p:oleObj name="Equation" r:id="rId4" imgW="254160" imgH="101520" progId="Equation.3">
                    <p:embed/>
                    <p:pic>
                      <p:nvPicPr>
                        <p:cNvPr id="46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521252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矩形 48"/>
            <p:cNvSpPr/>
            <p:nvPr/>
          </p:nvSpPr>
          <p:spPr>
            <a:xfrm>
              <a:off x="4714876" y="329870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10844" y="28572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?</a:t>
              </a:r>
              <a:endParaRPr lang="zh-CN" altLang="en-US" sz="3200" dirty="0"/>
            </a:p>
          </p:txBody>
        </p:sp>
        <p:grpSp>
          <p:nvGrpSpPr>
            <p:cNvPr id="57" name="组合 38"/>
            <p:cNvGrpSpPr/>
            <p:nvPr/>
          </p:nvGrpSpPr>
          <p:grpSpPr>
            <a:xfrm>
              <a:off x="2500298" y="513313"/>
              <a:ext cx="228600" cy="211138"/>
              <a:chOff x="10344192" y="1074740"/>
              <a:chExt cx="228600" cy="211138"/>
            </a:xfrm>
          </p:grpSpPr>
          <p:sp>
            <p:nvSpPr>
              <p:cNvPr id="58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2800336" y="28572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pSp>
          <p:nvGrpSpPr>
            <p:cNvPr id="61" name="组合 38"/>
            <p:cNvGrpSpPr/>
            <p:nvPr/>
          </p:nvGrpSpPr>
          <p:grpSpPr>
            <a:xfrm>
              <a:off x="3214678" y="500042"/>
              <a:ext cx="228600" cy="211138"/>
              <a:chOff x="10344192" y="1074740"/>
              <a:chExt cx="228600" cy="211138"/>
            </a:xfrm>
          </p:grpSpPr>
          <p:sp>
            <p:nvSpPr>
              <p:cNvPr id="62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3514716" y="272457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pSp>
          <p:nvGrpSpPr>
            <p:cNvPr id="65" name="组合 33"/>
            <p:cNvGrpSpPr/>
            <p:nvPr/>
          </p:nvGrpSpPr>
          <p:grpSpPr>
            <a:xfrm>
              <a:off x="3971924" y="486771"/>
              <a:ext cx="228600" cy="211138"/>
              <a:chOff x="10344192" y="1074740"/>
              <a:chExt cx="228600" cy="211138"/>
            </a:xfrm>
          </p:grpSpPr>
          <p:sp>
            <p:nvSpPr>
              <p:cNvPr id="66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68" name="Object 29"/>
            <p:cNvGraphicFramePr>
              <a:graphicFrameLocks noChangeAspect="1"/>
            </p:cNvGraphicFramePr>
            <p:nvPr/>
          </p:nvGraphicFramePr>
          <p:xfrm>
            <a:off x="4271962" y="507981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917" name="Equation" r:id="rId6" imgW="254160" imgH="101520" progId="Equation.3">
                    <p:embed/>
                  </p:oleObj>
                </mc:Choice>
                <mc:Fallback>
                  <p:oleObj name="Equation" r:id="rId6" imgW="254160" imgH="101520" progId="Equation.3">
                    <p:embed/>
                    <p:pic>
                      <p:nvPicPr>
                        <p:cNvPr id="68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962" y="507981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" name="组合 86"/>
          <p:cNvGrpSpPr/>
          <p:nvPr/>
        </p:nvGrpSpPr>
        <p:grpSpPr>
          <a:xfrm>
            <a:off x="738158" y="728381"/>
            <a:ext cx="3429024" cy="1271859"/>
            <a:chOff x="428596" y="857232"/>
            <a:chExt cx="3429024" cy="1271859"/>
          </a:xfrm>
        </p:grpSpPr>
        <p:grpSp>
          <p:nvGrpSpPr>
            <p:cNvPr id="25" name="组合 24"/>
            <p:cNvGrpSpPr/>
            <p:nvPr/>
          </p:nvGrpSpPr>
          <p:grpSpPr>
            <a:xfrm>
              <a:off x="428596" y="1500174"/>
              <a:ext cx="3429024" cy="628917"/>
              <a:chOff x="571472" y="3701481"/>
              <a:chExt cx="3429024" cy="628917"/>
            </a:xfrm>
          </p:grpSpPr>
          <p:grpSp>
            <p:nvGrpSpPr>
              <p:cNvPr id="26" name="组合 31"/>
              <p:cNvGrpSpPr/>
              <p:nvPr/>
            </p:nvGrpSpPr>
            <p:grpSpPr>
              <a:xfrm>
                <a:off x="1000100" y="3929066"/>
                <a:ext cx="228600" cy="211138"/>
                <a:chOff x="10344192" y="1074740"/>
                <a:chExt cx="228600" cy="211138"/>
              </a:xfrm>
            </p:grpSpPr>
            <p:sp>
              <p:nvSpPr>
                <p:cNvPr id="39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571472" y="3714752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grpSp>
            <p:nvGrpSpPr>
              <p:cNvPr id="28" name="组合 33"/>
              <p:cNvGrpSpPr/>
              <p:nvPr/>
            </p:nvGrpSpPr>
            <p:grpSpPr>
              <a:xfrm>
                <a:off x="1843070" y="3915795"/>
                <a:ext cx="228600" cy="211138"/>
                <a:chOff x="10344192" y="1074740"/>
                <a:chExt cx="228600" cy="211138"/>
              </a:xfrm>
            </p:grpSpPr>
            <p:sp>
              <p:nvSpPr>
                <p:cNvPr id="37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8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1414442" y="370148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graphicFrame>
            <p:nvGraphicFramePr>
              <p:cNvPr id="30" name="Object 29"/>
              <p:cNvGraphicFramePr>
                <a:graphicFrameLocks noChangeAspect="1"/>
              </p:cNvGraphicFramePr>
              <p:nvPr/>
            </p:nvGraphicFramePr>
            <p:xfrm>
              <a:off x="2143108" y="3937005"/>
              <a:ext cx="449263" cy="20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918" name="Equation" r:id="rId7" imgW="254160" imgH="101520" progId="Equation.3">
                      <p:embed/>
                    </p:oleObj>
                  </mc:Choice>
                  <mc:Fallback>
                    <p:oleObj name="Equation" r:id="rId7" imgW="254160" imgH="101520" progId="Equation.3">
                      <p:embed/>
                      <p:pic>
                        <p:nvPicPr>
                          <p:cNvPr id="3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3108" y="3937005"/>
                            <a:ext cx="449263" cy="206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" name="组合 38"/>
              <p:cNvGrpSpPr/>
              <p:nvPr/>
            </p:nvGrpSpPr>
            <p:grpSpPr>
              <a:xfrm>
                <a:off x="2628888" y="3929066"/>
                <a:ext cx="228600" cy="211138"/>
                <a:chOff x="10344192" y="1074740"/>
                <a:chExt cx="228600" cy="211138"/>
              </a:xfrm>
            </p:grpSpPr>
            <p:sp>
              <p:nvSpPr>
                <p:cNvPr id="35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2" name="矩形 31"/>
              <p:cNvSpPr/>
              <p:nvPr/>
            </p:nvSpPr>
            <p:spPr>
              <a:xfrm>
                <a:off x="2928926" y="370148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214678" y="374562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10646" y="370148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 bwMode="auto">
            <a:xfrm rot="5400000">
              <a:off x="785395" y="929061"/>
              <a:ext cx="618836" cy="47517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00034" y="857232"/>
              <a:ext cx="1857388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2" name="组合 121"/>
          <p:cNvGrpSpPr/>
          <p:nvPr/>
        </p:nvGrpSpPr>
        <p:grpSpPr>
          <a:xfrm>
            <a:off x="3167050" y="656943"/>
            <a:ext cx="5405478" cy="1285884"/>
            <a:chOff x="2857488" y="1214422"/>
            <a:chExt cx="5405478" cy="1285884"/>
          </a:xfrm>
        </p:grpSpPr>
        <p:cxnSp>
          <p:nvCxnSpPr>
            <p:cNvPr id="82" name="直接箭头连接符 81"/>
            <p:cNvCxnSpPr/>
            <p:nvPr/>
          </p:nvCxnSpPr>
          <p:spPr bwMode="auto">
            <a:xfrm>
              <a:off x="3500430" y="1214422"/>
              <a:ext cx="1428762" cy="714380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2857488" y="1214422"/>
              <a:ext cx="1857388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7" name="组合 116"/>
            <p:cNvGrpSpPr/>
            <p:nvPr/>
          </p:nvGrpSpPr>
          <p:grpSpPr>
            <a:xfrm>
              <a:off x="4929190" y="1857364"/>
              <a:ext cx="3333776" cy="642942"/>
              <a:chOff x="2952736" y="3214686"/>
              <a:chExt cx="3333776" cy="64294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5500694" y="327285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896662" y="322871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?</a:t>
                </a:r>
                <a:endParaRPr lang="zh-CN" altLang="en-US" sz="3200" dirty="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952736" y="322871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grpSp>
            <p:nvGrpSpPr>
              <p:cNvPr id="98" name="组合 38"/>
              <p:cNvGrpSpPr/>
              <p:nvPr/>
            </p:nvGrpSpPr>
            <p:grpSpPr>
              <a:xfrm>
                <a:off x="3367078" y="3443025"/>
                <a:ext cx="228600" cy="211138"/>
                <a:chOff x="10344192" y="1074740"/>
                <a:chExt cx="228600" cy="211138"/>
              </a:xfrm>
            </p:grpSpPr>
            <p:sp>
              <p:nvSpPr>
                <p:cNvPr id="104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99" name="矩形 98"/>
              <p:cNvSpPr/>
              <p:nvPr/>
            </p:nvSpPr>
            <p:spPr>
              <a:xfrm>
                <a:off x="3667116" y="3215440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grpSp>
            <p:nvGrpSpPr>
              <p:cNvPr id="100" name="组合 33"/>
              <p:cNvGrpSpPr/>
              <p:nvPr/>
            </p:nvGrpSpPr>
            <p:grpSpPr>
              <a:xfrm>
                <a:off x="4124324" y="3429754"/>
                <a:ext cx="228600" cy="211138"/>
                <a:chOff x="10344192" y="1074740"/>
                <a:chExt cx="228600" cy="211138"/>
              </a:xfrm>
            </p:grpSpPr>
            <p:sp>
              <p:nvSpPr>
                <p:cNvPr id="102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3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101" name="Object 29"/>
              <p:cNvGraphicFramePr>
                <a:graphicFrameLocks noChangeAspect="1"/>
              </p:cNvGraphicFramePr>
              <p:nvPr/>
            </p:nvGraphicFramePr>
            <p:xfrm>
              <a:off x="4424362" y="3450964"/>
              <a:ext cx="449263" cy="20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919" name="Equation" r:id="rId8" imgW="254160" imgH="101520" progId="Equation.3">
                      <p:embed/>
                    </p:oleObj>
                  </mc:Choice>
                  <mc:Fallback>
                    <p:oleObj name="Equation" r:id="rId8" imgW="254160" imgH="101520" progId="Equation.3">
                      <p:embed/>
                      <p:pic>
                        <p:nvPicPr>
                          <p:cNvPr id="101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362" y="3450964"/>
                            <a:ext cx="449263" cy="206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" name="矩形 112"/>
              <p:cNvSpPr/>
              <p:nvPr/>
            </p:nvSpPr>
            <p:spPr>
              <a:xfrm>
                <a:off x="5182282" y="3214686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grpSp>
            <p:nvGrpSpPr>
              <p:cNvPr id="114" name="组合 38"/>
              <p:cNvGrpSpPr/>
              <p:nvPr/>
            </p:nvGrpSpPr>
            <p:grpSpPr>
              <a:xfrm>
                <a:off x="4953682" y="3429000"/>
                <a:ext cx="228600" cy="211138"/>
                <a:chOff x="10344192" y="1074740"/>
                <a:chExt cx="228600" cy="211138"/>
              </a:xfrm>
            </p:grpSpPr>
            <p:sp>
              <p:nvSpPr>
                <p:cNvPr id="115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66" name="组合 165"/>
          <p:cNvGrpSpPr/>
          <p:nvPr/>
        </p:nvGrpSpPr>
        <p:grpSpPr>
          <a:xfrm>
            <a:off x="166487" y="2064782"/>
            <a:ext cx="3433953" cy="3221606"/>
            <a:chOff x="166487" y="2064782"/>
            <a:chExt cx="3433953" cy="3221606"/>
          </a:xfrm>
        </p:grpSpPr>
        <p:grpSp>
          <p:nvGrpSpPr>
            <p:cNvPr id="93" name="组合 58"/>
            <p:cNvGrpSpPr/>
            <p:nvPr/>
          </p:nvGrpSpPr>
          <p:grpSpPr>
            <a:xfrm>
              <a:off x="500034" y="4684767"/>
              <a:ext cx="1911756" cy="601621"/>
              <a:chOff x="4946260" y="5756337"/>
              <a:chExt cx="1911756" cy="601621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4946260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5732078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6078818" y="577318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6468166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</p:grpSp>
        <p:grpSp>
          <p:nvGrpSpPr>
            <p:cNvPr id="96" name="组合 57"/>
            <p:cNvGrpSpPr/>
            <p:nvPr/>
          </p:nvGrpSpPr>
          <p:grpSpPr>
            <a:xfrm>
              <a:off x="445666" y="2714620"/>
              <a:ext cx="1911756" cy="601621"/>
              <a:chOff x="4946260" y="3286124"/>
              <a:chExt cx="1911756" cy="601621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grpSp>
          <p:nvGrpSpPr>
            <p:cNvPr id="106" name="组合 59"/>
            <p:cNvGrpSpPr/>
            <p:nvPr/>
          </p:nvGrpSpPr>
          <p:grpSpPr>
            <a:xfrm>
              <a:off x="500034" y="4041825"/>
              <a:ext cx="1911756" cy="601621"/>
              <a:chOff x="4946260" y="3286124"/>
              <a:chExt cx="1911756" cy="60162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000101" y="3214686"/>
              <a:ext cx="738664" cy="8572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…...</a:t>
              </a:r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1928794" y="2766387"/>
              <a:ext cx="642942" cy="180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prstDash val="lg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66487" y="2064782"/>
              <a:ext cx="34339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odd number of 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“0s”</a:t>
              </a:r>
              <a:endParaRPr lang="zh-CN" altLang="en-US" sz="3200" dirty="0">
                <a:cs typeface="Times New Roman" panose="02020603050405020304" pitchFamily="18" charset="0"/>
              </a:endParaRPr>
            </a:p>
          </p:txBody>
        </p:sp>
        <p:grpSp>
          <p:nvGrpSpPr>
            <p:cNvPr id="152" name="组合 31"/>
            <p:cNvGrpSpPr/>
            <p:nvPr/>
          </p:nvGrpSpPr>
          <p:grpSpPr>
            <a:xfrm>
              <a:off x="1000100" y="4857760"/>
              <a:ext cx="228600" cy="211138"/>
              <a:chOff x="10344192" y="1074740"/>
              <a:chExt cx="228600" cy="211138"/>
            </a:xfrm>
          </p:grpSpPr>
          <p:sp>
            <p:nvSpPr>
              <p:cNvPr id="153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54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55" name="组合 31"/>
            <p:cNvGrpSpPr/>
            <p:nvPr/>
          </p:nvGrpSpPr>
          <p:grpSpPr>
            <a:xfrm>
              <a:off x="1000100" y="4214818"/>
              <a:ext cx="228600" cy="211138"/>
              <a:chOff x="10344192" y="1074740"/>
              <a:chExt cx="228600" cy="211138"/>
            </a:xfrm>
          </p:grpSpPr>
          <p:sp>
            <p:nvSpPr>
              <p:cNvPr id="156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57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58" name="组合 31"/>
            <p:cNvGrpSpPr/>
            <p:nvPr/>
          </p:nvGrpSpPr>
          <p:grpSpPr>
            <a:xfrm>
              <a:off x="928662" y="2928934"/>
              <a:ext cx="228600" cy="211138"/>
              <a:chOff x="10344192" y="1074740"/>
              <a:chExt cx="228600" cy="211138"/>
            </a:xfrm>
          </p:grpSpPr>
          <p:sp>
            <p:nvSpPr>
              <p:cNvPr id="159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60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165" name="组合 164"/>
          <p:cNvGrpSpPr/>
          <p:nvPr/>
        </p:nvGrpSpPr>
        <p:grpSpPr>
          <a:xfrm>
            <a:off x="3286116" y="2059875"/>
            <a:ext cx="5610149" cy="2686513"/>
            <a:chOff x="3286116" y="2059875"/>
            <a:chExt cx="5610149" cy="2686513"/>
          </a:xfrm>
        </p:grpSpPr>
        <p:grpSp>
          <p:nvGrpSpPr>
            <p:cNvPr id="18" name="组合 31"/>
            <p:cNvGrpSpPr/>
            <p:nvPr/>
          </p:nvGrpSpPr>
          <p:grpSpPr>
            <a:xfrm>
              <a:off x="3714744" y="2928934"/>
              <a:ext cx="228600" cy="211138"/>
              <a:chOff x="10344192" y="1074740"/>
              <a:chExt cx="228600" cy="211138"/>
            </a:xfrm>
          </p:grpSpPr>
          <p:sp>
            <p:nvSpPr>
              <p:cNvPr id="23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24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3286116" y="2059875"/>
              <a:ext cx="5610149" cy="2686513"/>
              <a:chOff x="3286116" y="2059875"/>
              <a:chExt cx="5610149" cy="2686513"/>
            </a:xfrm>
          </p:grpSpPr>
          <p:grpSp>
            <p:nvGrpSpPr>
              <p:cNvPr id="136" name="组合 68"/>
              <p:cNvGrpSpPr/>
              <p:nvPr/>
            </p:nvGrpSpPr>
            <p:grpSpPr>
              <a:xfrm>
                <a:off x="3286116" y="2714620"/>
                <a:ext cx="2143140" cy="2031768"/>
                <a:chOff x="428596" y="2357430"/>
                <a:chExt cx="2143140" cy="2031768"/>
              </a:xfrm>
            </p:grpSpPr>
            <p:grpSp>
              <p:nvGrpSpPr>
                <p:cNvPr id="138" name="组合 57"/>
                <p:cNvGrpSpPr/>
                <p:nvPr/>
              </p:nvGrpSpPr>
              <p:grpSpPr>
                <a:xfrm>
                  <a:off x="445666" y="2357430"/>
                  <a:ext cx="1911756" cy="601621"/>
                  <a:chOff x="4946260" y="3286124"/>
                  <a:chExt cx="1911756" cy="601621"/>
                </a:xfrm>
              </p:grpSpPr>
              <p:sp>
                <p:nvSpPr>
                  <p:cNvPr id="148" name="矩形 147"/>
                  <p:cNvSpPr/>
                  <p:nvPr/>
                </p:nvSpPr>
                <p:spPr>
                  <a:xfrm>
                    <a:off x="4946260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49" name="矩形 148"/>
                  <p:cNvSpPr/>
                  <p:nvPr/>
                </p:nvSpPr>
                <p:spPr>
                  <a:xfrm>
                    <a:off x="5732078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50" name="矩形 149"/>
                  <p:cNvSpPr/>
                  <p:nvPr/>
                </p:nvSpPr>
                <p:spPr>
                  <a:xfrm>
                    <a:off x="6078818" y="3302970"/>
                    <a:ext cx="52610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=</a:t>
                    </a:r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Black" pitchFamily="34" charset="0"/>
                        <a:ea typeface="宋体" pitchFamily="2" charset="-122"/>
                      </a:rPr>
                      <a:t> </a:t>
                    </a:r>
                    <a:endParaRPr lang="zh-CN" altLang="en-US" sz="3200" dirty="0"/>
                  </a:p>
                </p:txBody>
              </p:sp>
              <p:sp>
                <p:nvSpPr>
                  <p:cNvPr id="151" name="矩形 150"/>
                  <p:cNvSpPr/>
                  <p:nvPr/>
                </p:nvSpPr>
                <p:spPr>
                  <a:xfrm>
                    <a:off x="6468166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1</a:t>
                    </a:r>
                    <a:endParaRPr lang="zh-CN" altLang="en-US" sz="3200" dirty="0"/>
                  </a:p>
                </p:txBody>
              </p:sp>
            </p:grpSp>
            <p:grpSp>
              <p:nvGrpSpPr>
                <p:cNvPr id="139" name="组合 59"/>
                <p:cNvGrpSpPr/>
                <p:nvPr/>
              </p:nvGrpSpPr>
              <p:grpSpPr>
                <a:xfrm>
                  <a:off x="500034" y="3684635"/>
                  <a:ext cx="1911756" cy="601621"/>
                  <a:chOff x="4946260" y="3286124"/>
                  <a:chExt cx="1911756" cy="601621"/>
                </a:xfrm>
              </p:grpSpPr>
              <p:sp>
                <p:nvSpPr>
                  <p:cNvPr id="143" name="矩形 142"/>
                  <p:cNvSpPr/>
                  <p:nvPr/>
                </p:nvSpPr>
                <p:spPr>
                  <a:xfrm>
                    <a:off x="4946260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44" name="矩形 143"/>
                  <p:cNvSpPr/>
                  <p:nvPr/>
                </p:nvSpPr>
                <p:spPr>
                  <a:xfrm>
                    <a:off x="5732078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45" name="矩形 144"/>
                  <p:cNvSpPr/>
                  <p:nvPr/>
                </p:nvSpPr>
                <p:spPr>
                  <a:xfrm>
                    <a:off x="6078818" y="3302970"/>
                    <a:ext cx="52610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=</a:t>
                    </a:r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Black" pitchFamily="34" charset="0"/>
                        <a:ea typeface="宋体" pitchFamily="2" charset="-122"/>
                      </a:rPr>
                      <a:t> </a:t>
                    </a:r>
                    <a:endParaRPr lang="zh-CN" altLang="en-US" sz="3200" dirty="0"/>
                  </a:p>
                </p:txBody>
              </p:sp>
              <p:sp>
                <p:nvSpPr>
                  <p:cNvPr id="146" name="矩形 145"/>
                  <p:cNvSpPr/>
                  <p:nvPr/>
                </p:nvSpPr>
                <p:spPr>
                  <a:xfrm>
                    <a:off x="6468166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1</a:t>
                    </a:r>
                    <a:endParaRPr lang="zh-CN" altLang="en-US" sz="3200" dirty="0"/>
                  </a:p>
                </p:txBody>
              </p:sp>
            </p:grpSp>
            <p:sp>
              <p:nvSpPr>
                <p:cNvPr id="140" name="TextBox 139"/>
                <p:cNvSpPr txBox="1"/>
                <p:nvPr/>
              </p:nvSpPr>
              <p:spPr>
                <a:xfrm>
                  <a:off x="1000101" y="2857496"/>
                  <a:ext cx="738664" cy="85725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 smtClean="0"/>
                    <a:t>…...</a:t>
                  </a:r>
                  <a:endParaRPr lang="zh-CN" altLang="en-US" dirty="0"/>
                </a:p>
              </p:txBody>
            </p:sp>
            <p:sp>
              <p:nvSpPr>
                <p:cNvPr id="141" name="矩形 140"/>
                <p:cNvSpPr/>
                <p:nvPr/>
              </p:nvSpPr>
              <p:spPr bwMode="auto">
                <a:xfrm>
                  <a:off x="428596" y="2409198"/>
                  <a:ext cx="2143140" cy="1980000"/>
                </a:xfrm>
                <a:prstGeom prst="rect">
                  <a:avLst/>
                </a:prstGeom>
                <a:noFill/>
                <a:ln w="25400">
                  <a:solidFill>
                    <a:srgbClr val="FFFF00"/>
                  </a:solidFill>
                  <a:prstDash val="lg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457200" marR="0" indent="-45720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</p:grpSp>
          <p:sp>
            <p:nvSpPr>
              <p:cNvPr id="137" name="矩形 136"/>
              <p:cNvSpPr/>
              <p:nvPr/>
            </p:nvSpPr>
            <p:spPr>
              <a:xfrm>
                <a:off x="5074385" y="2059875"/>
                <a:ext cx="38218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panose="02020603050405020304" pitchFamily="18" charset="0"/>
                  </a:rPr>
                  <a:t>even number of </a:t>
                </a:r>
                <a:r>
                  <a:rPr lang="en-US" altLang="zh-CN" sz="3200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panose="02020603050405020304" pitchFamily="18" charset="0"/>
                  </a:rPr>
                  <a:t>“0s</a:t>
                </a:r>
                <a:r>
                  <a:rPr lang="zh-CN" altLang="en-US" sz="3200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panose="02020603050405020304" pitchFamily="18" charset="0"/>
                  </a:rPr>
                  <a:t>”</a:t>
                </a:r>
                <a:endParaRPr lang="zh-CN" altLang="en-US" sz="3200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1" name="组合 31"/>
            <p:cNvGrpSpPr/>
            <p:nvPr/>
          </p:nvGrpSpPr>
          <p:grpSpPr>
            <a:xfrm>
              <a:off x="3786182" y="4286256"/>
              <a:ext cx="228600" cy="211138"/>
              <a:chOff x="10344192" y="1074740"/>
              <a:chExt cx="228600" cy="211138"/>
            </a:xfrm>
          </p:grpSpPr>
          <p:sp>
            <p:nvSpPr>
              <p:cNvPr id="162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63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118" name="Group 31"/>
          <p:cNvGrpSpPr>
            <a:grpSpLocks/>
          </p:cNvGrpSpPr>
          <p:nvPr/>
        </p:nvGrpSpPr>
        <p:grpSpPr bwMode="auto">
          <a:xfrm>
            <a:off x="251520" y="5500960"/>
            <a:ext cx="8453438" cy="1168400"/>
            <a:chOff x="336" y="2518"/>
            <a:chExt cx="5325" cy="736"/>
          </a:xfrm>
        </p:grpSpPr>
        <p:sp>
          <p:nvSpPr>
            <p:cNvPr id="119" name="Oval 8"/>
            <p:cNvSpPr>
              <a:spLocks noChangeArrowheads="1"/>
            </p:cNvSpPr>
            <p:nvPr/>
          </p:nvSpPr>
          <p:spPr bwMode="auto">
            <a:xfrm>
              <a:off x="7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Oval 9"/>
            <p:cNvSpPr>
              <a:spLocks noChangeArrowheads="1"/>
            </p:cNvSpPr>
            <p:nvPr/>
          </p:nvSpPr>
          <p:spPr bwMode="auto">
            <a:xfrm>
              <a:off x="1344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Oval 10"/>
            <p:cNvSpPr>
              <a:spLocks noChangeArrowheads="1"/>
            </p:cNvSpPr>
            <p:nvPr/>
          </p:nvSpPr>
          <p:spPr bwMode="auto">
            <a:xfrm>
              <a:off x="19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Oval 11"/>
            <p:cNvSpPr>
              <a:spLocks noChangeArrowheads="1"/>
            </p:cNvSpPr>
            <p:nvPr/>
          </p:nvSpPr>
          <p:spPr bwMode="auto">
            <a:xfrm>
              <a:off x="7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Oval 12"/>
            <p:cNvSpPr>
              <a:spLocks noChangeArrowheads="1"/>
            </p:cNvSpPr>
            <p:nvPr/>
          </p:nvSpPr>
          <p:spPr bwMode="auto">
            <a:xfrm>
              <a:off x="1296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Oval 13"/>
            <p:cNvSpPr>
              <a:spLocks noChangeArrowheads="1"/>
            </p:cNvSpPr>
            <p:nvPr/>
          </p:nvSpPr>
          <p:spPr bwMode="auto">
            <a:xfrm>
              <a:off x="19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AutoShape 15"/>
            <p:cNvSpPr>
              <a:spLocks/>
            </p:cNvSpPr>
            <p:nvPr/>
          </p:nvSpPr>
          <p:spPr bwMode="auto">
            <a:xfrm>
              <a:off x="2736" y="2625"/>
              <a:ext cx="192" cy="567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Rectangle 16"/>
            <p:cNvSpPr>
              <a:spLocks noChangeArrowheads="1"/>
            </p:cNvSpPr>
            <p:nvPr/>
          </p:nvSpPr>
          <p:spPr bwMode="auto">
            <a:xfrm>
              <a:off x="2967" y="2518"/>
              <a:ext cx="269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even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of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“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0s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)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64" name="Rectangle 17"/>
            <p:cNvSpPr>
              <a:spLocks noChangeArrowheads="1"/>
            </p:cNvSpPr>
            <p:nvPr/>
          </p:nvSpPr>
          <p:spPr bwMode="auto">
            <a:xfrm>
              <a:off x="336" y="2760"/>
              <a:ext cx="2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  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   </a:t>
              </a:r>
            </a:p>
          </p:txBody>
        </p:sp>
        <p:sp>
          <p:nvSpPr>
            <p:cNvPr id="167" name="Rectangle 18"/>
            <p:cNvSpPr>
              <a:spLocks noChangeArrowheads="1"/>
            </p:cNvSpPr>
            <p:nvPr/>
          </p:nvSpPr>
          <p:spPr bwMode="auto">
            <a:xfrm>
              <a:off x="2964" y="2886"/>
              <a:ext cx="25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odd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of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“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0s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”)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8" name="Object 29"/>
            <p:cNvGraphicFramePr>
              <a:graphicFrameLocks noChangeAspect="1"/>
            </p:cNvGraphicFramePr>
            <p:nvPr/>
          </p:nvGraphicFramePr>
          <p:xfrm>
            <a:off x="1536" y="2880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920" name="Equation" r:id="rId9" imgW="254160" imgH="101520" progId="Equation.3">
                    <p:embed/>
                  </p:oleObj>
                </mc:Choice>
                <mc:Fallback>
                  <p:oleObj name="Equation" r:id="rId9" imgW="254160" imgH="101520" progId="Equation.3">
                    <p:embed/>
                    <p:pic>
                      <p:nvPicPr>
                        <p:cNvPr id="47122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880"/>
                          <a:ext cx="283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971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912" y="427311"/>
            <a:ext cx="8541568" cy="769441"/>
          </a:xfrm>
        </p:spPr>
        <p:txBody>
          <a:bodyPr/>
          <a:lstStyle/>
          <a:p>
            <a:pPr lvl="0"/>
            <a:r>
              <a:rPr lang="en-US" altLang="zh-CN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Positive Logic and Negative </a:t>
            </a:r>
            <a:r>
              <a:rPr lang="en-US" altLang="zh-CN" kern="1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1906488"/>
            <a:ext cx="9180512" cy="4114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we use the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high-voltage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binary number “1”, and we use the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low-voltage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binary number “0”, the logic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gate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is working in </a:t>
            </a:r>
            <a:r>
              <a:rPr lang="en-US" altLang="zh-CN" i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positive logic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use the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high-voltage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binary number “0”, and we use the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low-voltage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binary number “1”, the logic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gate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is working in </a:t>
            </a:r>
            <a:r>
              <a:rPr lang="en-US" altLang="zh-CN" i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negative logic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8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19" name="Rectangle 1051"/>
          <p:cNvSpPr>
            <a:spLocks noChangeArrowheads="1"/>
          </p:cNvSpPr>
          <p:nvPr/>
        </p:nvSpPr>
        <p:spPr bwMode="auto">
          <a:xfrm>
            <a:off x="191463" y="2164734"/>
            <a:ext cx="436048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dirty="0" smtClean="0">
                <a:effectLst/>
                <a:cs typeface="Times New Roman" panose="02020603050405020304" pitchFamily="18" charset="0"/>
              </a:rPr>
              <a:t>AND Gate in 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Positive Logic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solidFill>
                <a:srgbClr val="FFFF00"/>
              </a:solidFill>
              <a:effectLst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F=AB</a:t>
            </a:r>
            <a:endParaRPr lang="en-US" altLang="zh-CN" sz="2800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8200" y="3425676"/>
            <a:ext cx="7010400" cy="1587500"/>
            <a:chOff x="838200" y="3425676"/>
            <a:chExt cx="7010400" cy="1587500"/>
          </a:xfrm>
        </p:grpSpPr>
        <p:sp>
          <p:nvSpPr>
            <p:cNvPr id="212997" name="Line 1029"/>
            <p:cNvSpPr>
              <a:spLocks noChangeShapeType="1"/>
            </p:cNvSpPr>
            <p:nvPr/>
          </p:nvSpPr>
          <p:spPr bwMode="auto">
            <a:xfrm flipH="1">
              <a:off x="1381108" y="4141642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2998" name="Line 1030"/>
            <p:cNvSpPr>
              <a:spLocks noChangeShapeType="1"/>
            </p:cNvSpPr>
            <p:nvPr/>
          </p:nvSpPr>
          <p:spPr bwMode="auto">
            <a:xfrm flipH="1">
              <a:off x="1381108" y="4427394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2999" name="Line 1031"/>
            <p:cNvSpPr>
              <a:spLocks noChangeShapeType="1"/>
            </p:cNvSpPr>
            <p:nvPr/>
          </p:nvSpPr>
          <p:spPr bwMode="auto">
            <a:xfrm>
              <a:off x="2895600" y="4251176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01" name="Line 1033"/>
            <p:cNvSpPr>
              <a:spLocks noChangeShapeType="1"/>
            </p:cNvSpPr>
            <p:nvPr/>
          </p:nvSpPr>
          <p:spPr bwMode="auto">
            <a:xfrm flipH="1">
              <a:off x="5624517" y="3949554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03" name="Line 1035"/>
            <p:cNvSpPr>
              <a:spLocks noChangeShapeType="1"/>
            </p:cNvSpPr>
            <p:nvPr/>
          </p:nvSpPr>
          <p:spPr bwMode="auto">
            <a:xfrm>
              <a:off x="7086600" y="4098776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190" name="Rectangle 1036"/>
            <p:cNvSpPr>
              <a:spLocks noChangeArrowheads="1"/>
            </p:cNvSpPr>
            <p:nvPr/>
          </p:nvSpPr>
          <p:spPr bwMode="auto">
            <a:xfrm>
              <a:off x="838200" y="3549501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50191" name="Rectangle 1037"/>
            <p:cNvSpPr>
              <a:spLocks noChangeArrowheads="1"/>
            </p:cNvSpPr>
            <p:nvPr/>
          </p:nvSpPr>
          <p:spPr bwMode="auto">
            <a:xfrm>
              <a:off x="838200" y="4311501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50192" name="Rectangle 1038"/>
            <p:cNvSpPr>
              <a:spLocks noChangeArrowheads="1"/>
            </p:cNvSpPr>
            <p:nvPr/>
          </p:nvSpPr>
          <p:spPr bwMode="auto">
            <a:xfrm>
              <a:off x="3276600" y="3625701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213008" name="Line 1040"/>
            <p:cNvSpPr>
              <a:spLocks noChangeShapeType="1"/>
            </p:cNvSpPr>
            <p:nvPr/>
          </p:nvSpPr>
          <p:spPr bwMode="auto">
            <a:xfrm flipV="1">
              <a:off x="5929317" y="3720954"/>
              <a:ext cx="1588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09" name="Line 1041"/>
            <p:cNvSpPr>
              <a:spLocks noChangeShapeType="1"/>
            </p:cNvSpPr>
            <p:nvPr/>
          </p:nvSpPr>
          <p:spPr bwMode="auto">
            <a:xfrm>
              <a:off x="5929317" y="3720954"/>
              <a:ext cx="457200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11" name="Line 1043"/>
            <p:cNvSpPr>
              <a:spLocks noChangeShapeType="1"/>
            </p:cNvSpPr>
            <p:nvPr/>
          </p:nvSpPr>
          <p:spPr bwMode="auto">
            <a:xfrm flipH="1">
              <a:off x="5595950" y="4351191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12" name="Line 1044"/>
            <p:cNvSpPr>
              <a:spLocks noChangeShapeType="1"/>
            </p:cNvSpPr>
            <p:nvPr/>
          </p:nvSpPr>
          <p:spPr bwMode="auto">
            <a:xfrm flipV="1">
              <a:off x="5900750" y="4122591"/>
              <a:ext cx="1588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13" name="Line 1045"/>
            <p:cNvSpPr>
              <a:spLocks noChangeShapeType="1"/>
            </p:cNvSpPr>
            <p:nvPr/>
          </p:nvSpPr>
          <p:spPr bwMode="auto">
            <a:xfrm>
              <a:off x="5900750" y="4122591"/>
              <a:ext cx="457200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14" name="Line 1046"/>
            <p:cNvSpPr>
              <a:spLocks noChangeShapeType="1"/>
            </p:cNvSpPr>
            <p:nvPr/>
          </p:nvSpPr>
          <p:spPr bwMode="auto">
            <a:xfrm>
              <a:off x="7086600" y="3870176"/>
              <a:ext cx="304800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16" name="Line 1048"/>
            <p:cNvSpPr>
              <a:spLocks noChangeShapeType="1"/>
            </p:cNvSpPr>
            <p:nvPr/>
          </p:nvSpPr>
          <p:spPr bwMode="auto">
            <a:xfrm>
              <a:off x="3708400" y="5013176"/>
              <a:ext cx="1549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02" name="Rectangle 1059"/>
            <p:cNvSpPr>
              <a:spLocks noChangeArrowheads="1"/>
            </p:cNvSpPr>
            <p:nvPr/>
          </p:nvSpPr>
          <p:spPr bwMode="auto">
            <a:xfrm>
              <a:off x="5214942" y="363364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50203" name="Rectangle 1060"/>
            <p:cNvSpPr>
              <a:spLocks noChangeArrowheads="1"/>
            </p:cNvSpPr>
            <p:nvPr/>
          </p:nvSpPr>
          <p:spPr bwMode="auto">
            <a:xfrm>
              <a:off x="5186375" y="4070204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</a:p>
          </p:txBody>
        </p:sp>
        <p:sp>
          <p:nvSpPr>
            <p:cNvPr id="50204" name="Rectangle 1061"/>
            <p:cNvSpPr>
              <a:spLocks noChangeArrowheads="1"/>
            </p:cNvSpPr>
            <p:nvPr/>
          </p:nvSpPr>
          <p:spPr bwMode="auto">
            <a:xfrm>
              <a:off x="7451725" y="3425676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143108" y="3998766"/>
              <a:ext cx="762000" cy="609600"/>
              <a:chOff x="4000496" y="4724400"/>
              <a:chExt cx="762000" cy="609600"/>
            </a:xfrm>
          </p:grpSpPr>
          <p:sp>
            <p:nvSpPr>
              <p:cNvPr id="30" name="Arc 70"/>
              <p:cNvSpPr>
                <a:spLocks/>
              </p:cNvSpPr>
              <p:nvPr/>
            </p:nvSpPr>
            <p:spPr bwMode="auto">
              <a:xfrm>
                <a:off x="4381496" y="4724400"/>
                <a:ext cx="381000" cy="6080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72"/>
              <p:cNvSpPr>
                <a:spLocks noChangeShapeType="1"/>
              </p:cNvSpPr>
              <p:nvPr/>
            </p:nvSpPr>
            <p:spPr bwMode="auto">
              <a:xfrm flipH="1">
                <a:off x="4000496" y="47244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73"/>
              <p:cNvSpPr>
                <a:spLocks noChangeShapeType="1"/>
              </p:cNvSpPr>
              <p:nvPr/>
            </p:nvSpPr>
            <p:spPr bwMode="auto">
              <a:xfrm flipH="1">
                <a:off x="4000496" y="5334000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74"/>
              <p:cNvSpPr>
                <a:spLocks noChangeShapeType="1"/>
              </p:cNvSpPr>
              <p:nvPr/>
            </p:nvSpPr>
            <p:spPr bwMode="auto">
              <a:xfrm>
                <a:off x="4000496" y="4724400"/>
                <a:ext cx="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143636" y="3713014"/>
              <a:ext cx="950912" cy="762000"/>
              <a:chOff x="3428992" y="5102225"/>
              <a:chExt cx="950912" cy="762000"/>
            </a:xfrm>
          </p:grpSpPr>
          <p:sp>
            <p:nvSpPr>
              <p:cNvPr id="35" name="Arc 91"/>
              <p:cNvSpPr>
                <a:spLocks/>
              </p:cNvSpPr>
              <p:nvPr/>
            </p:nvSpPr>
            <p:spPr bwMode="auto">
              <a:xfrm>
                <a:off x="3428992" y="5102225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Arc 92"/>
              <p:cNvSpPr>
                <a:spLocks/>
              </p:cNvSpPr>
              <p:nvPr/>
            </p:nvSpPr>
            <p:spPr bwMode="auto">
              <a:xfrm>
                <a:off x="3436929" y="5105400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7" name="Line 1040"/>
            <p:cNvSpPr>
              <a:spLocks noChangeShapeType="1"/>
            </p:cNvSpPr>
            <p:nvPr/>
          </p:nvSpPr>
          <p:spPr bwMode="auto">
            <a:xfrm flipV="1">
              <a:off x="7114884" y="3883186"/>
              <a:ext cx="1588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877708" y="5674049"/>
            <a:ext cx="7348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Because their voltage tables are the same</a:t>
            </a:r>
            <a:r>
              <a:rPr lang="zh-CN" altLang="en-US" sz="3200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！</a:t>
            </a:r>
            <a:endParaRPr lang="zh-CN" altLang="en-US" sz="3200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Rectangle 1051"/>
          <p:cNvSpPr>
            <a:spLocks noChangeArrowheads="1"/>
          </p:cNvSpPr>
          <p:nvPr/>
        </p:nvSpPr>
        <p:spPr bwMode="auto">
          <a:xfrm>
            <a:off x="4911128" y="2189081"/>
            <a:ext cx="4217821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dirty="0" smtClean="0">
                <a:effectLst/>
                <a:cs typeface="Times New Roman" panose="02020603050405020304" pitchFamily="18" charset="0"/>
              </a:rPr>
              <a:t>OR Gate in 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Negative Logic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solidFill>
                <a:srgbClr val="FFFF00"/>
              </a:solidFill>
              <a:effectLst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F=A+B</a:t>
            </a:r>
            <a:endParaRPr lang="en-US" altLang="zh-CN" sz="2800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2452" y="356463"/>
            <a:ext cx="8628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/>
              </a:rPr>
              <a:t>The </a:t>
            </a:r>
            <a:r>
              <a:rPr lang="en-US" altLang="zh-CN" dirty="0">
                <a:solidFill>
                  <a:srgbClr val="FFFF00"/>
                </a:solidFill>
                <a:effectLst/>
              </a:rPr>
              <a:t>“AND” gate in positive logic is equal to the “OR” gate in negative logic. 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0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9" grpId="0"/>
      <p:bldP spid="40" grpId="0"/>
      <p:bldP spid="3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40135"/>
            <a:ext cx="9302762" cy="5473970"/>
            <a:chOff x="0" y="1040135"/>
            <a:chExt cx="9302762" cy="5473970"/>
          </a:xfrm>
        </p:grpSpPr>
        <p:sp>
          <p:nvSpPr>
            <p:cNvPr id="210964" name="Rectangle 1044"/>
            <p:cNvSpPr>
              <a:spLocks noChangeArrowheads="1"/>
            </p:cNvSpPr>
            <p:nvPr/>
          </p:nvSpPr>
          <p:spPr bwMode="auto">
            <a:xfrm>
              <a:off x="381000" y="3276600"/>
              <a:ext cx="83740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0V        </a:t>
              </a:r>
              <a:r>
                <a:rPr lang="en-US" altLang="zh-CN" sz="3200" dirty="0" err="1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0V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          </a:t>
              </a:r>
              <a:r>
                <a:rPr lang="en-US" altLang="zh-CN" sz="3200" dirty="0" err="1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0V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     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0   0   0     1   1   1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0968" name="Rectangle 1048"/>
            <p:cNvSpPr>
              <a:spLocks noChangeArrowheads="1"/>
            </p:cNvSpPr>
            <p:nvPr/>
          </p:nvSpPr>
          <p:spPr bwMode="auto">
            <a:xfrm>
              <a:off x="228600" y="3733800"/>
              <a:ext cx="850741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 0V      +3.6V       0V     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0   1   0     1   0   1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0969" name="Rectangle 1049"/>
            <p:cNvSpPr>
              <a:spLocks noChangeArrowheads="1"/>
            </p:cNvSpPr>
            <p:nvPr/>
          </p:nvSpPr>
          <p:spPr bwMode="auto">
            <a:xfrm>
              <a:off x="0" y="4343400"/>
              <a:ext cx="876141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+3.6V     0V          </a:t>
              </a:r>
              <a:r>
                <a:rPr lang="en-US" altLang="zh-CN" sz="3200" dirty="0" err="1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0V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     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1   0   0     0   1   1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0970" name="Rectangle 1050"/>
            <p:cNvSpPr>
              <a:spLocks noChangeArrowheads="1"/>
            </p:cNvSpPr>
            <p:nvPr/>
          </p:nvSpPr>
          <p:spPr bwMode="auto">
            <a:xfrm>
              <a:off x="0" y="4953000"/>
              <a:ext cx="877411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+3.6V   +3.6V     +3.6V  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1   1   1     0   0   0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210975" name="Group 1055"/>
            <p:cNvGrpSpPr>
              <a:grpSpLocks/>
            </p:cNvGrpSpPr>
            <p:nvPr/>
          </p:nvGrpSpPr>
          <p:grpSpPr bwMode="auto">
            <a:xfrm>
              <a:off x="152400" y="1066800"/>
              <a:ext cx="9150362" cy="4648200"/>
              <a:chOff x="96" y="672"/>
              <a:chExt cx="5764" cy="2928"/>
            </a:xfrm>
          </p:grpSpPr>
          <p:sp>
            <p:nvSpPr>
              <p:cNvPr id="210952" name="Rectangle 1032"/>
              <p:cNvSpPr>
                <a:spLocks noChangeArrowheads="1"/>
              </p:cNvSpPr>
              <p:nvPr/>
            </p:nvSpPr>
            <p:spPr bwMode="auto">
              <a:xfrm>
                <a:off x="96" y="672"/>
                <a:ext cx="5520" cy="29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0953" name="Line 1033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5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0954" name="Line 1034"/>
              <p:cNvSpPr>
                <a:spLocks noChangeShapeType="1"/>
              </p:cNvSpPr>
              <p:nvPr/>
            </p:nvSpPr>
            <p:spPr bwMode="auto">
              <a:xfrm>
                <a:off x="96" y="1728"/>
                <a:ext cx="5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0955" name="Line 1035"/>
              <p:cNvSpPr>
                <a:spLocks noChangeShapeType="1"/>
              </p:cNvSpPr>
              <p:nvPr/>
            </p:nvSpPr>
            <p:spPr bwMode="auto">
              <a:xfrm>
                <a:off x="96" y="2112"/>
                <a:ext cx="5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0956" name="Line 1036"/>
              <p:cNvSpPr>
                <a:spLocks noChangeShapeType="1"/>
              </p:cNvSpPr>
              <p:nvPr/>
            </p:nvSpPr>
            <p:spPr bwMode="auto">
              <a:xfrm>
                <a:off x="3024" y="672"/>
                <a:ext cx="0" cy="29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0957" name="Line 1037"/>
              <p:cNvSpPr>
                <a:spLocks noChangeShapeType="1"/>
              </p:cNvSpPr>
              <p:nvPr/>
            </p:nvSpPr>
            <p:spPr bwMode="auto">
              <a:xfrm>
                <a:off x="4320" y="672"/>
                <a:ext cx="0" cy="29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0958" name="Line 1038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2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5" name="Rectangle 1039"/>
              <p:cNvSpPr>
                <a:spLocks noChangeArrowheads="1"/>
              </p:cNvSpPr>
              <p:nvPr/>
            </p:nvSpPr>
            <p:spPr bwMode="auto">
              <a:xfrm>
                <a:off x="612" y="845"/>
                <a:ext cx="1532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3200" dirty="0" smtClean="0">
                    <a:cs typeface="Times New Roman" panose="02020603050405020304" pitchFamily="18" charset="0"/>
                  </a:rPr>
                  <a:t>Voltage Table</a:t>
                </a:r>
                <a:endParaRPr lang="zh-CN" altLang="en-US" sz="32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1216" name="Rectangle 1040"/>
              <p:cNvSpPr>
                <a:spLocks noChangeArrowheads="1"/>
              </p:cNvSpPr>
              <p:nvPr/>
            </p:nvSpPr>
            <p:spPr bwMode="auto">
              <a:xfrm>
                <a:off x="743" y="1334"/>
                <a:ext cx="5117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3200" dirty="0" smtClean="0">
                    <a:cs typeface="Times New Roman" panose="02020603050405020304" pitchFamily="18" charset="0"/>
                  </a:rPr>
                  <a:t>Input</a:t>
                </a:r>
                <a:r>
                  <a:rPr lang="zh-CN" altLang="en-US" sz="3200" dirty="0" smtClean="0">
                    <a:cs typeface="Times New Roman" panose="02020603050405020304" pitchFamily="18" charset="0"/>
                  </a:rPr>
                  <a:t>            </a:t>
                </a:r>
                <a:r>
                  <a:rPr lang="en-US" altLang="zh-CN" sz="3200" dirty="0" smtClean="0">
                    <a:cs typeface="Times New Roman" panose="02020603050405020304" pitchFamily="18" charset="0"/>
                  </a:rPr>
                  <a:t>Output</a:t>
                </a:r>
                <a:r>
                  <a:rPr lang="zh-CN" altLang="en-US" sz="3200" dirty="0" smtClean="0"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3200" dirty="0" smtClean="0">
                    <a:cs typeface="Times New Roman" panose="02020603050405020304" pitchFamily="18" charset="0"/>
                  </a:rPr>
                  <a:t>Truth Table</a:t>
                </a:r>
                <a:r>
                  <a:rPr lang="zh-CN" altLang="en-US" sz="3200" dirty="0" smtClean="0">
                    <a:cs typeface="Times New Roman" panose="02020603050405020304" pitchFamily="18" charset="0"/>
                  </a:rPr>
                  <a:t>  </a:t>
                </a:r>
                <a:r>
                  <a:rPr lang="en-US" altLang="zh-CN" sz="3200" dirty="0" smtClean="0">
                    <a:cs typeface="Times New Roman" panose="02020603050405020304" pitchFamily="18" charset="0"/>
                  </a:rPr>
                  <a:t>Truth Table</a:t>
                </a:r>
                <a:endParaRPr lang="zh-CN" altLang="en-US" sz="32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1217" name="Rectangle 1041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524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effectLst/>
                    <a:latin typeface="Tahoma" pitchFamily="34" charset="0"/>
                    <a:ea typeface="宋体" pitchFamily="2" charset="-122"/>
                  </a:rPr>
                  <a:t>V</a:t>
                </a:r>
                <a:r>
                  <a:rPr lang="en-US" altLang="zh-CN" sz="3200" baseline="-25000">
                    <a:effectLst/>
                    <a:latin typeface="Tahoma" pitchFamily="34" charset="0"/>
                    <a:ea typeface="宋体" pitchFamily="2" charset="-122"/>
                  </a:rPr>
                  <a:t>A              </a:t>
                </a:r>
                <a:r>
                  <a:rPr lang="en-US" altLang="zh-CN" sz="3200">
                    <a:effectLst/>
                    <a:latin typeface="Tahoma" pitchFamily="34" charset="0"/>
                    <a:ea typeface="宋体" pitchFamily="2" charset="-122"/>
                  </a:rPr>
                  <a:t>V</a:t>
                </a:r>
                <a:r>
                  <a:rPr lang="en-US" altLang="zh-CN" sz="3200" baseline="-25000">
                    <a:effectLst/>
                    <a:latin typeface="Tahoma" pitchFamily="34" charset="0"/>
                    <a:ea typeface="宋体" pitchFamily="2" charset="-122"/>
                  </a:rPr>
                  <a:t>B               </a:t>
                </a:r>
                <a:r>
                  <a:rPr lang="en-US" altLang="zh-CN" sz="3200">
                    <a:effectLst/>
                    <a:latin typeface="Tahoma" pitchFamily="34" charset="0"/>
                    <a:ea typeface="宋体" pitchFamily="2" charset="-122"/>
                  </a:rPr>
                  <a:t>V</a:t>
                </a:r>
                <a:r>
                  <a:rPr lang="en-US" altLang="zh-CN" sz="3200" baseline="-25000">
                    <a:effectLst/>
                    <a:latin typeface="Tahoma" pitchFamily="34" charset="0"/>
                    <a:ea typeface="宋体" pitchFamily="2" charset="-122"/>
                  </a:rPr>
                  <a:t>F             </a:t>
                </a:r>
                <a:r>
                  <a:rPr lang="en-US" altLang="zh-CN" sz="3200">
                    <a:effectLst/>
                    <a:latin typeface="Tahoma" pitchFamily="34" charset="0"/>
                    <a:ea typeface="宋体" pitchFamily="2" charset="-122"/>
                  </a:rPr>
                  <a:t>A  B   F     A   B   F</a:t>
                </a:r>
                <a:endParaRPr lang="zh-CN" altLang="en-US" sz="3200"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10973" name="Line 1053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0974" name="Line 1054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5286380" y="5929330"/>
              <a:ext cx="11865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Tahoma" pitchFamily="34" charset="0"/>
                </a:rPr>
                <a:t>F=AB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143768" y="5929330"/>
              <a:ext cx="148470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Tahoma" pitchFamily="34" charset="0"/>
                </a:rPr>
                <a:t>F=A+B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24" name="Rectangle 1039"/>
            <p:cNvSpPr>
              <a:spLocks noChangeArrowheads="1"/>
            </p:cNvSpPr>
            <p:nvPr/>
          </p:nvSpPr>
          <p:spPr bwMode="auto">
            <a:xfrm>
              <a:off x="7029923" y="1040135"/>
              <a:ext cx="1667444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eaLnBrk="1" hangingPunct="1"/>
              <a:r>
                <a:rPr lang="en-US" altLang="zh-CN" sz="3200" dirty="0" smtClean="0">
                  <a:cs typeface="Times New Roman" panose="02020603050405020304" pitchFamily="18" charset="0"/>
                </a:rPr>
                <a:t>Negative</a:t>
              </a:r>
            </a:p>
            <a:p>
              <a:pPr algn="ctr" eaLnBrk="1" hangingPunct="1"/>
              <a:r>
                <a:rPr lang="en-US" altLang="zh-CN" sz="3200" dirty="0" smtClean="0">
                  <a:cs typeface="Times New Roman" panose="02020603050405020304" pitchFamily="18" charset="0"/>
                </a:rPr>
                <a:t>Logic</a:t>
              </a:r>
              <a:endParaRPr lang="zh-CN" altLang="en-US" sz="3200" dirty="0"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1039"/>
            <p:cNvSpPr>
              <a:spLocks noChangeArrowheads="1"/>
            </p:cNvSpPr>
            <p:nvPr/>
          </p:nvSpPr>
          <p:spPr bwMode="auto">
            <a:xfrm>
              <a:off x="5081080" y="1055638"/>
              <a:ext cx="1507144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eaLnBrk="1" hangingPunct="1"/>
              <a:r>
                <a:rPr lang="en-US" altLang="zh-CN" sz="3200" dirty="0" smtClean="0">
                  <a:cs typeface="Times New Roman" panose="02020603050405020304" pitchFamily="18" charset="0"/>
                </a:rPr>
                <a:t>Positive</a:t>
              </a:r>
            </a:p>
            <a:p>
              <a:pPr algn="ctr" eaLnBrk="1" hangingPunct="1"/>
              <a:r>
                <a:rPr lang="en-US" altLang="zh-CN" sz="3200" dirty="0" smtClean="0">
                  <a:cs typeface="Times New Roman" panose="02020603050405020304" pitchFamily="18" charset="0"/>
                </a:rPr>
                <a:t>Logic</a:t>
              </a:r>
              <a:endParaRPr lang="zh-CN" altLang="en-US" sz="32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22671619"/>
              </p:ext>
            </p:extLst>
          </p:nvPr>
        </p:nvGraphicFramePr>
        <p:xfrm>
          <a:off x="2314191" y="3143248"/>
          <a:ext cx="82075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67" name="Equation" r:id="rId4" imgW="317160" imgH="164880" progId="Equation.DSMT4">
                  <p:embed/>
                </p:oleObj>
              </mc:Choice>
              <mc:Fallback>
                <p:oleObj name="Equation" r:id="rId4" imgW="317160" imgH="164880" progId="Equation.DSMT4">
                  <p:embed/>
                  <p:pic>
                    <p:nvPicPr>
                      <p:cNvPr id="5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191" y="3143248"/>
                        <a:ext cx="82075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2420569" y="3143248"/>
            <a:ext cx="714380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84696582"/>
              </p:ext>
            </p:extLst>
          </p:nvPr>
        </p:nvGraphicFramePr>
        <p:xfrm>
          <a:off x="5720685" y="3076822"/>
          <a:ext cx="84140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68" name="Equation" r:id="rId6" imgW="444240" imgH="177480" progId="Equation.DSMT4">
                  <p:embed/>
                </p:oleObj>
              </mc:Choice>
              <mc:Fallback>
                <p:oleObj name="Equation" r:id="rId6" imgW="444240" imgH="177480" progId="Equation.DSMT4">
                  <p:embed/>
                  <p:pic>
                    <p:nvPicPr>
                      <p:cNvPr id="7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685" y="3076822"/>
                        <a:ext cx="84140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5847710" y="3076822"/>
            <a:ext cx="714380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组合 3"/>
          <p:cNvGrpSpPr/>
          <p:nvPr/>
        </p:nvGrpSpPr>
        <p:grpSpPr>
          <a:xfrm>
            <a:off x="1747794" y="1150951"/>
            <a:ext cx="5621341" cy="4206875"/>
            <a:chOff x="1747794" y="1150951"/>
            <a:chExt cx="5621341" cy="4206875"/>
          </a:xfrm>
        </p:grpSpPr>
        <p:sp>
          <p:nvSpPr>
            <p:cNvPr id="10" name="Line 1028"/>
            <p:cNvSpPr>
              <a:spLocks noChangeShapeType="1"/>
            </p:cNvSpPr>
            <p:nvPr/>
          </p:nvSpPr>
          <p:spPr bwMode="auto">
            <a:xfrm>
              <a:off x="1801769" y="1852626"/>
              <a:ext cx="51816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1029"/>
            <p:cNvSpPr>
              <a:spLocks noChangeShapeType="1"/>
            </p:cNvSpPr>
            <p:nvPr/>
          </p:nvSpPr>
          <p:spPr bwMode="auto">
            <a:xfrm>
              <a:off x="4392571" y="1243026"/>
              <a:ext cx="0" cy="411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Rectangle 1030"/>
            <p:cNvSpPr>
              <a:spLocks noChangeArrowheads="1"/>
            </p:cNvSpPr>
            <p:nvPr/>
          </p:nvSpPr>
          <p:spPr bwMode="auto">
            <a:xfrm>
              <a:off x="1747794" y="1150951"/>
              <a:ext cx="5621341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cs typeface="Times New Roman" panose="02020603050405020304" pitchFamily="18" charset="0"/>
                </a:rPr>
                <a:t>Positive Logic</a:t>
              </a:r>
              <a:r>
                <a:rPr lang="zh-CN" altLang="en-US" sz="3200" dirty="0" smtClean="0">
                  <a:cs typeface="Times New Roman" panose="02020603050405020304" pitchFamily="18" charset="0"/>
                </a:rPr>
                <a:t>     </a:t>
              </a:r>
              <a:r>
                <a:rPr lang="en-US" altLang="zh-CN" sz="3200" dirty="0" smtClean="0">
                  <a:cs typeface="Times New Roman" panose="02020603050405020304" pitchFamily="18" charset="0"/>
                </a:rPr>
                <a:t>Negative Logic</a:t>
              </a:r>
              <a:endParaRPr lang="zh-CN" altLang="en-US" sz="3200" dirty="0"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23236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57378400"/>
              </p:ext>
            </p:extLst>
          </p:nvPr>
        </p:nvGraphicFramePr>
        <p:xfrm>
          <a:off x="1920503" y="4214818"/>
          <a:ext cx="2003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69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22323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503" y="4214818"/>
                        <a:ext cx="20034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9585810"/>
              </p:ext>
            </p:extLst>
          </p:nvPr>
        </p:nvGraphicFramePr>
        <p:xfrm>
          <a:off x="5006305" y="4219830"/>
          <a:ext cx="2003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70" name="Equation" r:id="rId10" imgW="774360" imgH="203040" progId="Equation.DSMT4">
                  <p:embed/>
                </p:oleObj>
              </mc:Choice>
              <mc:Fallback>
                <p:oleObj name="Equation" r:id="rId10" imgW="774360" imgH="203040" progId="Equation.DSMT4">
                  <p:embed/>
                  <p:pic>
                    <p:nvPicPr>
                      <p:cNvPr id="223237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305" y="4219830"/>
                        <a:ext cx="20034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9079175"/>
              </p:ext>
            </p:extLst>
          </p:nvPr>
        </p:nvGraphicFramePr>
        <p:xfrm>
          <a:off x="2420569" y="2000240"/>
          <a:ext cx="8207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71" name="Equation" r:id="rId12" imgW="317160" imgH="164880" progId="Equation.DSMT4">
                  <p:embed/>
                </p:oleObj>
              </mc:Choice>
              <mc:Fallback>
                <p:oleObj name="Equation" r:id="rId12" imgW="317160" imgH="164880" progId="Equation.DSMT4">
                  <p:embed/>
                  <p:pic>
                    <p:nvPicPr>
                      <p:cNvPr id="223238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569" y="2000240"/>
                        <a:ext cx="8207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32299542"/>
              </p:ext>
            </p:extLst>
          </p:nvPr>
        </p:nvGraphicFramePr>
        <p:xfrm>
          <a:off x="5720685" y="1933814"/>
          <a:ext cx="841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72" name="Equation" r:id="rId14" imgW="444240" imgH="177480" progId="Equation.DSMT4">
                  <p:embed/>
                </p:oleObj>
              </mc:Choice>
              <mc:Fallback>
                <p:oleObj name="Equation" r:id="rId14" imgW="444240" imgH="177480" progId="Equation.DSMT4">
                  <p:embed/>
                  <p:pic>
                    <p:nvPicPr>
                      <p:cNvPr id="223239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685" y="1933814"/>
                        <a:ext cx="8413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0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80479676"/>
              </p:ext>
            </p:extLst>
          </p:nvPr>
        </p:nvGraphicFramePr>
        <p:xfrm>
          <a:off x="374935" y="6142058"/>
          <a:ext cx="77866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73" name="Equation" r:id="rId16" imgW="3593880" imgH="228600" progId="Equation.DSMT4">
                  <p:embed/>
                </p:oleObj>
              </mc:Choice>
              <mc:Fallback>
                <p:oleObj name="Equation" r:id="rId16" imgW="3593880" imgH="228600" progId="Equation.DSMT4">
                  <p:embed/>
                  <p:pic>
                    <p:nvPicPr>
                      <p:cNvPr id="22324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35" y="6142058"/>
                        <a:ext cx="778668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 bwMode="auto">
          <a:xfrm>
            <a:off x="442316" y="4468818"/>
            <a:ext cx="19742" cy="1544364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10091"/>
              </p:ext>
            </p:extLst>
          </p:nvPr>
        </p:nvGraphicFramePr>
        <p:xfrm>
          <a:off x="2350436" y="2570156"/>
          <a:ext cx="831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74" name="Equation" r:id="rId18" imgW="831739" imgH="438281" progId="Equation.DSMT4">
                  <p:embed/>
                </p:oleObj>
              </mc:Choice>
              <mc:Fallback>
                <p:oleObj name="Equation" r:id="rId18" imgW="831739" imgH="4382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50436" y="2570156"/>
                        <a:ext cx="8318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994337"/>
              </p:ext>
            </p:extLst>
          </p:nvPr>
        </p:nvGraphicFramePr>
        <p:xfrm>
          <a:off x="2271808" y="3724188"/>
          <a:ext cx="831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75" name="Equation" r:id="rId20" imgW="831739" imgH="438281" progId="Equation.DSMT4">
                  <p:embed/>
                </p:oleObj>
              </mc:Choice>
              <mc:Fallback>
                <p:oleObj name="Equation" r:id="rId20" imgW="831739" imgH="4382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71808" y="3724188"/>
                        <a:ext cx="8318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589867"/>
              </p:ext>
            </p:extLst>
          </p:nvPr>
        </p:nvGraphicFramePr>
        <p:xfrm>
          <a:off x="1876807" y="4797152"/>
          <a:ext cx="2000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76" name="Equation" r:id="rId22" imgW="2000435" imgH="501738" progId="Equation.DSMT4">
                  <p:embed/>
                </p:oleObj>
              </mc:Choice>
              <mc:Fallback>
                <p:oleObj name="Equation" r:id="rId22" imgW="2000435" imgH="50173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76807" y="4797152"/>
                        <a:ext cx="20002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239521"/>
              </p:ext>
            </p:extLst>
          </p:nvPr>
        </p:nvGraphicFramePr>
        <p:xfrm>
          <a:off x="5749260" y="2472789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77" name="Equation" r:id="rId24" imgW="812800" imgH="406356" progId="Equation.DSMT4">
                  <p:embed/>
                </p:oleObj>
              </mc:Choice>
              <mc:Fallback>
                <p:oleObj name="Equation" r:id="rId24" imgW="812800" imgH="40635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749260" y="2472789"/>
                        <a:ext cx="812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连接符 33"/>
          <p:cNvCxnSpPr/>
          <p:nvPr/>
        </p:nvCxnSpPr>
        <p:spPr bwMode="auto">
          <a:xfrm>
            <a:off x="2389278" y="3717032"/>
            <a:ext cx="714380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5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2604920"/>
              </p:ext>
            </p:extLst>
          </p:nvPr>
        </p:nvGraphicFramePr>
        <p:xfrm>
          <a:off x="5720685" y="3697521"/>
          <a:ext cx="82075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78" name="Equation" r:id="rId4" imgW="317160" imgH="164880" progId="Equation.DSMT4">
                  <p:embed/>
                </p:oleObj>
              </mc:Choice>
              <mc:Fallback>
                <p:oleObj name="Equation" r:id="rId4" imgW="317160" imgH="164880" progId="Equation.DSMT4">
                  <p:embed/>
                  <p:pic>
                    <p:nvPicPr>
                      <p:cNvPr id="5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685" y="3697521"/>
                        <a:ext cx="82075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连接符 35"/>
          <p:cNvCxnSpPr/>
          <p:nvPr/>
        </p:nvCxnSpPr>
        <p:spPr bwMode="auto">
          <a:xfrm>
            <a:off x="5827063" y="3697521"/>
            <a:ext cx="714380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893214"/>
              </p:ext>
            </p:extLst>
          </p:nvPr>
        </p:nvGraphicFramePr>
        <p:xfrm>
          <a:off x="4955875" y="4840529"/>
          <a:ext cx="2000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79" name="Equation" r:id="rId26" imgW="2000435" imgH="501738" progId="Equation.DSMT4">
                  <p:embed/>
                </p:oleObj>
              </mc:Choice>
              <mc:Fallback>
                <p:oleObj name="Equation" r:id="rId26" imgW="2000435" imgH="50173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55875" y="4840529"/>
                        <a:ext cx="20002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 bwMode="auto">
          <a:xfrm>
            <a:off x="431430" y="4468818"/>
            <a:ext cx="1434491" cy="0"/>
          </a:xfrm>
          <a:prstGeom prst="line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>
          <a:xfrm>
            <a:off x="590932" y="5603274"/>
            <a:ext cx="65733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Write the dual function of </a:t>
            </a:r>
            <a:r>
              <a:rPr lang="en-US" altLang="zh-CN" sz="2400" dirty="0" smtClean="0"/>
              <a:t>XOR. It is XNOR.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07504" y="221159"/>
            <a:ext cx="927356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400" dirty="0" smtClean="0">
                <a:solidFill>
                  <a:srgbClr val="FFFF00"/>
                </a:solidFill>
                <a:ea typeface="宋体" panose="02010600030101010101" pitchFamily="2" charset="-122"/>
              </a:rPr>
              <a:t>Dual </a:t>
            </a:r>
            <a:r>
              <a:rPr lang="en-US" altLang="zh-CN" sz="3400" dirty="0">
                <a:solidFill>
                  <a:srgbClr val="FFFF00"/>
                </a:solidFill>
                <a:ea typeface="宋体" panose="02010600030101010101" pitchFamily="2" charset="-122"/>
              </a:rPr>
              <a:t>functions of </a:t>
            </a:r>
            <a:r>
              <a:rPr lang="en-US" altLang="zh-CN" sz="3400" dirty="0" smtClean="0">
                <a:solidFill>
                  <a:srgbClr val="FFFF00"/>
                </a:solidFill>
                <a:ea typeface="宋体" panose="02010600030101010101" pitchFamily="2" charset="-122"/>
              </a:rPr>
              <a:t>positive </a:t>
            </a:r>
            <a:r>
              <a:rPr lang="en-US" altLang="zh-CN" sz="3400" dirty="0">
                <a:solidFill>
                  <a:srgbClr val="FFFF00"/>
                </a:solidFill>
                <a:ea typeface="宋体" panose="02010600030101010101" pitchFamily="2" charset="-122"/>
              </a:rPr>
              <a:t>logic and negative logic</a:t>
            </a:r>
            <a:endParaRPr lang="zh-CN" altLang="en-U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3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6024" y="954395"/>
            <a:ext cx="9324528" cy="1446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.3.1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Standard Forms of Logic Functions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0" y="2708920"/>
            <a:ext cx="52916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1. Standard AND-OR Function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0" y="4843190"/>
            <a:ext cx="5314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2. </a:t>
            </a:r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Standard </a:t>
            </a:r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OR-AND Function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grpSp>
        <p:nvGrpSpPr>
          <p:cNvPr id="128028" name="Group 28"/>
          <p:cNvGrpSpPr>
            <a:grpSpLocks/>
          </p:cNvGrpSpPr>
          <p:nvPr/>
        </p:nvGrpSpPr>
        <p:grpSpPr bwMode="auto">
          <a:xfrm>
            <a:off x="755650" y="3716983"/>
            <a:ext cx="4221163" cy="625475"/>
            <a:chOff x="476" y="1661"/>
            <a:chExt cx="2659" cy="394"/>
          </a:xfrm>
        </p:grpSpPr>
        <p:sp>
          <p:nvSpPr>
            <p:cNvPr id="52234" name="Rectangle 13"/>
            <p:cNvSpPr>
              <a:spLocks noChangeArrowheads="1"/>
            </p:cNvSpPr>
            <p:nvPr/>
          </p:nvSpPr>
          <p:spPr bwMode="auto">
            <a:xfrm>
              <a:off x="476" y="1661"/>
              <a:ext cx="4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cs typeface="Times New Roman" pitchFamily="18" charset="0"/>
                </a:rPr>
                <a:t>e.g.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52235" name="Object 21"/>
            <p:cNvGraphicFramePr>
              <a:graphicFrameLocks noChangeAspect="1"/>
            </p:cNvGraphicFramePr>
            <p:nvPr/>
          </p:nvGraphicFramePr>
          <p:xfrm>
            <a:off x="1020" y="1661"/>
            <a:ext cx="2115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98" name="公式" r:id="rId4" imgW="2184840" imgH="355680" progId="Equation.3">
                    <p:embed/>
                  </p:oleObj>
                </mc:Choice>
                <mc:Fallback>
                  <p:oleObj name="公式" r:id="rId4" imgW="2184840" imgH="355680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661"/>
                          <a:ext cx="2115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029" name="Group 29"/>
          <p:cNvGrpSpPr>
            <a:grpSpLocks/>
          </p:cNvGrpSpPr>
          <p:nvPr/>
        </p:nvGrpSpPr>
        <p:grpSpPr bwMode="auto">
          <a:xfrm>
            <a:off x="684213" y="5779815"/>
            <a:ext cx="5260975" cy="650875"/>
            <a:chOff x="431" y="2795"/>
            <a:chExt cx="3314" cy="410"/>
          </a:xfrm>
        </p:grpSpPr>
        <p:sp>
          <p:nvSpPr>
            <p:cNvPr id="52232" name="Rectangle 15"/>
            <p:cNvSpPr>
              <a:spLocks noChangeArrowheads="1"/>
            </p:cNvSpPr>
            <p:nvPr/>
          </p:nvSpPr>
          <p:spPr bwMode="auto">
            <a:xfrm>
              <a:off x="431" y="2795"/>
              <a:ext cx="4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cs typeface="Times New Roman" pitchFamily="18" charset="0"/>
                </a:rPr>
                <a:t>e.g.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52233" name="Object 22"/>
            <p:cNvGraphicFramePr>
              <a:graphicFrameLocks noChangeAspect="1"/>
            </p:cNvGraphicFramePr>
            <p:nvPr/>
          </p:nvGraphicFramePr>
          <p:xfrm>
            <a:off x="975" y="2795"/>
            <a:ext cx="277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99" name="公式" r:id="rId6" imgW="2756520" imgH="355680" progId="Equation.3">
                    <p:embed/>
                  </p:oleObj>
                </mc:Choice>
                <mc:Fallback>
                  <p:oleObj name="公式" r:id="rId6" imgW="2756520" imgH="355680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795"/>
                          <a:ext cx="2770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216024" y="188640"/>
            <a:ext cx="89439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2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3 </a:t>
            </a: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Function Transformation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/>
      <p:bldP spid="1280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14" name="Group 10"/>
          <p:cNvGrpSpPr>
            <a:grpSpLocks/>
          </p:cNvGrpSpPr>
          <p:nvPr/>
        </p:nvGrpSpPr>
        <p:grpSpPr bwMode="auto">
          <a:xfrm>
            <a:off x="442317" y="2859658"/>
            <a:ext cx="5857875" cy="641350"/>
            <a:chOff x="624" y="950"/>
            <a:chExt cx="3690" cy="404"/>
          </a:xfrm>
        </p:grpSpPr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624" y="950"/>
              <a:ext cx="4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cs typeface="Times New Roman" pitchFamily="18" charset="0"/>
                </a:rPr>
                <a:t>e.g.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53259" name="Object 12"/>
            <p:cNvGraphicFramePr>
              <a:graphicFrameLocks noChangeAspect="1"/>
            </p:cNvGraphicFramePr>
            <p:nvPr/>
          </p:nvGraphicFramePr>
          <p:xfrm>
            <a:off x="1152" y="960"/>
            <a:ext cx="3162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25" name="Equation" r:id="rId5" imgW="3277440" imgH="355680" progId="Equation.3">
                    <p:embed/>
                  </p:oleObj>
                </mc:Choice>
                <mc:Fallback>
                  <p:oleObj name="Equation" r:id="rId5" imgW="3277440" imgH="355680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960"/>
                          <a:ext cx="3162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3117" name="Group 13"/>
          <p:cNvGrpSpPr>
            <a:grpSpLocks/>
          </p:cNvGrpSpPr>
          <p:nvPr/>
        </p:nvGrpSpPr>
        <p:grpSpPr bwMode="auto">
          <a:xfrm>
            <a:off x="468314" y="5426546"/>
            <a:ext cx="8440739" cy="666750"/>
            <a:chOff x="443" y="2006"/>
            <a:chExt cx="5317" cy="420"/>
          </a:xfrm>
        </p:grpSpPr>
        <p:sp>
          <p:nvSpPr>
            <p:cNvPr id="53256" name="Rectangle 14"/>
            <p:cNvSpPr>
              <a:spLocks noChangeArrowheads="1"/>
            </p:cNvSpPr>
            <p:nvPr/>
          </p:nvSpPr>
          <p:spPr bwMode="auto">
            <a:xfrm>
              <a:off x="443" y="20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cs typeface="Times New Roman" pitchFamily="18" charset="0"/>
                </a:rPr>
                <a:t>e.g.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53257" name="Object 15"/>
            <p:cNvGraphicFramePr>
              <a:graphicFrameLocks noChangeAspect="1"/>
            </p:cNvGraphicFramePr>
            <p:nvPr/>
          </p:nvGraphicFramePr>
          <p:xfrm>
            <a:off x="1030" y="2016"/>
            <a:ext cx="473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26" name="Equation" r:id="rId7" imgW="4725360" imgH="355680" progId="Equation.3">
                    <p:embed/>
                  </p:oleObj>
                </mc:Choice>
                <mc:Fallback>
                  <p:oleObj name="Equation" r:id="rId7" imgW="4725360" imgH="35568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2016"/>
                          <a:ext cx="4730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3120" name="Rectangle 16"/>
          <p:cNvSpPr>
            <a:spLocks noGrp="1" noChangeArrowheads="1"/>
          </p:cNvSpPr>
          <p:nvPr>
            <p:ph type="title"/>
          </p:nvPr>
        </p:nvSpPr>
        <p:spPr>
          <a:xfrm>
            <a:off x="694" y="-33774"/>
            <a:ext cx="9323834" cy="1446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.3.2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Canonical Forms of Logic Functions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5496" y="1412776"/>
            <a:ext cx="7592692" cy="1224136"/>
            <a:chOff x="35496" y="1412776"/>
            <a:chExt cx="7592692" cy="1224136"/>
          </a:xfrm>
        </p:grpSpPr>
        <p:sp>
          <p:nvSpPr>
            <p:cNvPr id="17" name="矩形 16"/>
            <p:cNvSpPr/>
            <p:nvPr/>
          </p:nvSpPr>
          <p:spPr>
            <a:xfrm>
              <a:off x="4548499" y="2052137"/>
              <a:ext cx="307968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/>
                <a:t>Sum of </a:t>
              </a:r>
              <a:r>
                <a:rPr lang="en-US" altLang="zh-CN" sz="3200" dirty="0" err="1" smtClean="0"/>
                <a:t>Minterms</a:t>
              </a:r>
              <a:endParaRPr lang="zh-CN" altLang="en-US" sz="3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5496" y="1412776"/>
              <a:ext cx="515557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/>
                <a:t>1. Canonical </a:t>
              </a:r>
              <a:r>
                <a:rPr lang="en-US" altLang="zh-CN" sz="3200" dirty="0" smtClean="0">
                  <a:latin typeface="黑体" pitchFamily="2" charset="-122"/>
                  <a:ea typeface="黑体" pitchFamily="2" charset="-122"/>
                </a:rPr>
                <a:t>AND-OR</a:t>
              </a:r>
              <a:r>
                <a:rPr lang="en-US" altLang="zh-CN" sz="3200" dirty="0" smtClean="0"/>
                <a:t> Function</a:t>
              </a:r>
              <a:endParaRPr lang="zh-CN" altLang="en-US" sz="3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95536" y="2052137"/>
              <a:ext cx="40030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/>
                <a:t>Also, Sum of Products,</a:t>
              </a:r>
              <a:endParaRPr lang="zh-CN" altLang="en-US" sz="32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9512" y="3933056"/>
            <a:ext cx="8297205" cy="1241558"/>
            <a:chOff x="179512" y="3933056"/>
            <a:chExt cx="8297205" cy="1241558"/>
          </a:xfrm>
        </p:grpSpPr>
        <p:sp>
          <p:nvSpPr>
            <p:cNvPr id="21" name="矩形 20"/>
            <p:cNvSpPr/>
            <p:nvPr/>
          </p:nvSpPr>
          <p:spPr>
            <a:xfrm>
              <a:off x="179512" y="3933056"/>
              <a:ext cx="515557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/>
                <a:t>2. </a:t>
              </a:r>
              <a:r>
                <a:rPr lang="en-US" altLang="zh-CN" sz="3200" dirty="0"/>
                <a:t>Canonical </a:t>
              </a:r>
              <a:r>
                <a:rPr lang="en-US" altLang="zh-CN" sz="3200" dirty="0" smtClean="0">
                  <a:latin typeface="黑体" pitchFamily="2" charset="-122"/>
                  <a:ea typeface="黑体" pitchFamily="2" charset="-122"/>
                </a:rPr>
                <a:t>OR-AND</a:t>
              </a:r>
              <a:r>
                <a:rPr lang="en-US" altLang="zh-CN" sz="3200" dirty="0" smtClean="0"/>
                <a:t> Function</a:t>
              </a:r>
              <a:endParaRPr lang="zh-CN" altLang="en-US" sz="3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85265" y="4589839"/>
              <a:ext cx="38427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/>
                <a:t>Also, Product of Sum,</a:t>
              </a:r>
              <a:endParaRPr lang="zh-CN" altLang="en-US" sz="32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701324" y="4581128"/>
              <a:ext cx="377539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/>
                <a:t>Product of </a:t>
              </a:r>
              <a:r>
                <a:rPr lang="en-US" altLang="zh-CN" sz="3200" dirty="0" err="1" smtClean="0"/>
                <a:t>Maxterms</a:t>
              </a:r>
              <a:endParaRPr lang="zh-CN" alt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5181600" y="3124200"/>
            <a:ext cx="2286000" cy="3463926"/>
            <a:chOff x="3600" y="1920"/>
            <a:chExt cx="1440" cy="2182"/>
          </a:xfrm>
        </p:grpSpPr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>
              <a:off x="3600" y="268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>
              <a:off x="4560" y="2400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5407" name="Rectangle 11"/>
            <p:cNvSpPr>
              <a:spLocks noChangeArrowheads="1"/>
            </p:cNvSpPr>
            <p:nvPr/>
          </p:nvSpPr>
          <p:spPr bwMode="auto">
            <a:xfrm>
              <a:off x="3696" y="3734"/>
              <a:ext cx="121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dirty="0">
                  <a:cs typeface="Times New Roman" pitchFamily="18" charset="0"/>
                </a:rPr>
                <a:t> 1  </a:t>
              </a:r>
              <a:r>
                <a:rPr lang="zh-CN" altLang="en-US" sz="3200" dirty="0" smtClean="0">
                  <a:cs typeface="Times New Roman" pitchFamily="18" charset="0"/>
                </a:rPr>
                <a:t>  </a:t>
              </a:r>
              <a:r>
                <a:rPr lang="zh-CN" altLang="en-US" sz="3200" dirty="0">
                  <a:cs typeface="Times New Roman" pitchFamily="18" charset="0"/>
                </a:rPr>
                <a:t>1 </a:t>
              </a:r>
              <a:r>
                <a:rPr lang="zh-CN" altLang="en-US" sz="3200" dirty="0" smtClean="0">
                  <a:cs typeface="Times New Roman" pitchFamily="18" charset="0"/>
                </a:rPr>
                <a:t>     </a:t>
              </a:r>
              <a:r>
                <a:rPr lang="en-US" altLang="zh-CN" sz="3200" dirty="0">
                  <a:cs typeface="Times New Roman" pitchFamily="18" charset="0"/>
                </a:rPr>
                <a:t>1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5408" name="Rectangle 12"/>
            <p:cNvSpPr>
              <a:spLocks noChangeArrowheads="1"/>
            </p:cNvSpPr>
            <p:nvPr/>
          </p:nvSpPr>
          <p:spPr bwMode="auto">
            <a:xfrm>
              <a:off x="3696" y="3398"/>
              <a:ext cx="121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cs typeface="Times New Roman" pitchFamily="18" charset="0"/>
                </a:rPr>
                <a:t> 1  </a:t>
              </a:r>
              <a:r>
                <a:rPr lang="zh-CN" altLang="en-US" sz="3200" dirty="0" smtClean="0">
                  <a:cs typeface="Times New Roman" pitchFamily="18" charset="0"/>
                </a:rPr>
                <a:t>  </a:t>
              </a:r>
              <a:r>
                <a:rPr lang="zh-CN" altLang="en-US" sz="3200" dirty="0">
                  <a:cs typeface="Times New Roman" pitchFamily="18" charset="0"/>
                </a:rPr>
                <a:t>0 </a:t>
              </a:r>
              <a:r>
                <a:rPr lang="zh-CN" altLang="en-US" sz="3200" dirty="0" smtClean="0">
                  <a:cs typeface="Times New Roman" pitchFamily="18" charset="0"/>
                </a:rPr>
                <a:t>     </a:t>
              </a:r>
              <a:r>
                <a:rPr lang="en-US" altLang="zh-CN" sz="3200" dirty="0" smtClean="0">
                  <a:cs typeface="Times New Roman" pitchFamily="18" charset="0"/>
                </a:rPr>
                <a:t>1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5409" name="Rectangle 13"/>
            <p:cNvSpPr>
              <a:spLocks noChangeArrowheads="1"/>
            </p:cNvSpPr>
            <p:nvPr/>
          </p:nvSpPr>
          <p:spPr bwMode="auto">
            <a:xfrm>
              <a:off x="3696" y="3014"/>
              <a:ext cx="121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 0   </a:t>
              </a:r>
              <a:r>
                <a:rPr lang="en-US" altLang="zh-CN" sz="3200" dirty="0" smtClean="0">
                  <a:cs typeface="Times New Roman" pitchFamily="18" charset="0"/>
                </a:rPr>
                <a:t> 1      1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5410" name="Rectangle 14"/>
            <p:cNvSpPr>
              <a:spLocks noChangeArrowheads="1"/>
            </p:cNvSpPr>
            <p:nvPr/>
          </p:nvSpPr>
          <p:spPr bwMode="auto">
            <a:xfrm>
              <a:off x="3696" y="2726"/>
              <a:ext cx="121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cs typeface="Times New Roman" pitchFamily="18" charset="0"/>
                </a:rPr>
                <a:t> 0   </a:t>
              </a:r>
              <a:r>
                <a:rPr lang="zh-CN" altLang="en-US" sz="3200" dirty="0" smtClean="0">
                  <a:cs typeface="Times New Roman" pitchFamily="18" charset="0"/>
                </a:rPr>
                <a:t> 0      0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5411" name="Rectangle 15"/>
            <p:cNvSpPr>
              <a:spLocks noChangeArrowheads="1"/>
            </p:cNvSpPr>
            <p:nvPr/>
          </p:nvSpPr>
          <p:spPr bwMode="auto">
            <a:xfrm>
              <a:off x="3696" y="2352"/>
              <a:ext cx="123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 A   </a:t>
              </a:r>
              <a:r>
                <a:rPr lang="en-US" altLang="zh-CN" sz="3200" dirty="0" smtClean="0">
                  <a:cs typeface="Times New Roman" pitchFamily="18" charset="0"/>
                </a:rPr>
                <a:t> B     F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5412" name="Rectangle 16"/>
            <p:cNvSpPr>
              <a:spLocks noChangeArrowheads="1"/>
            </p:cNvSpPr>
            <p:nvPr/>
          </p:nvSpPr>
          <p:spPr bwMode="auto">
            <a:xfrm>
              <a:off x="3715" y="1920"/>
              <a:ext cx="13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cs typeface="Times New Roman" pitchFamily="18" charset="0"/>
                </a:rPr>
                <a:t>Truth Table</a:t>
              </a:r>
              <a:endParaRPr lang="zh-CN" altLang="en-US" sz="3200" dirty="0" smtClean="0">
                <a:cs typeface="Times New Roman" pitchFamily="18" charset="0"/>
              </a:endParaRPr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1187450" y="3200400"/>
            <a:ext cx="2644775" cy="3441701"/>
            <a:chOff x="748" y="2016"/>
            <a:chExt cx="1666" cy="2168"/>
          </a:xfrm>
        </p:grpSpPr>
        <p:sp>
          <p:nvSpPr>
            <p:cNvPr id="101380" name="Line 4"/>
            <p:cNvSpPr>
              <a:spLocks noChangeShapeType="1"/>
            </p:cNvSpPr>
            <p:nvPr/>
          </p:nvSpPr>
          <p:spPr bwMode="auto">
            <a:xfrm>
              <a:off x="912" y="2784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01381" name="Line 5"/>
            <p:cNvSpPr>
              <a:spLocks noChangeShapeType="1"/>
            </p:cNvSpPr>
            <p:nvPr/>
          </p:nvSpPr>
          <p:spPr bwMode="auto">
            <a:xfrm>
              <a:off x="1776" y="2448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01394" name="Rectangle 18"/>
            <p:cNvSpPr>
              <a:spLocks noChangeArrowheads="1"/>
            </p:cNvSpPr>
            <p:nvPr/>
          </p:nvSpPr>
          <p:spPr bwMode="auto">
            <a:xfrm>
              <a:off x="1824" y="3456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395" name="Rectangle 19"/>
            <p:cNvSpPr>
              <a:spLocks noChangeArrowheads="1"/>
            </p:cNvSpPr>
            <p:nvPr/>
          </p:nvSpPr>
          <p:spPr bwMode="auto">
            <a:xfrm>
              <a:off x="1824" y="3120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396" name="Rectangle 20"/>
            <p:cNvSpPr>
              <a:spLocks noChangeArrowheads="1"/>
            </p:cNvSpPr>
            <p:nvPr/>
          </p:nvSpPr>
          <p:spPr bwMode="auto">
            <a:xfrm>
              <a:off x="1824" y="3792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397" name="Rectangle 21"/>
            <p:cNvSpPr>
              <a:spLocks noChangeArrowheads="1"/>
            </p:cNvSpPr>
            <p:nvPr/>
          </p:nvSpPr>
          <p:spPr bwMode="auto">
            <a:xfrm>
              <a:off x="748" y="2016"/>
              <a:ext cx="166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cs typeface="Times New Roman" pitchFamily="18" charset="0"/>
                </a:rPr>
                <a:t>Function Table</a:t>
              </a:r>
              <a:endPara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398" name="Rectangle 22"/>
            <p:cNvSpPr>
              <a:spLocks noChangeArrowheads="1"/>
            </p:cNvSpPr>
            <p:nvPr/>
          </p:nvSpPr>
          <p:spPr bwMode="auto">
            <a:xfrm>
              <a:off x="816" y="2376"/>
              <a:ext cx="136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A   B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 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399" name="Rectangle 23"/>
            <p:cNvSpPr>
              <a:spLocks noChangeArrowheads="1"/>
            </p:cNvSpPr>
            <p:nvPr/>
          </p:nvSpPr>
          <p:spPr bwMode="auto">
            <a:xfrm>
              <a:off x="864" y="2808"/>
              <a:ext cx="8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400" name="Rectangle 24"/>
            <p:cNvSpPr>
              <a:spLocks noChangeArrowheads="1"/>
            </p:cNvSpPr>
            <p:nvPr/>
          </p:nvSpPr>
          <p:spPr bwMode="auto">
            <a:xfrm>
              <a:off x="864" y="3144"/>
              <a:ext cx="80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401" name="Rectangle 25"/>
            <p:cNvSpPr>
              <a:spLocks noChangeArrowheads="1"/>
            </p:cNvSpPr>
            <p:nvPr/>
          </p:nvSpPr>
          <p:spPr bwMode="auto">
            <a:xfrm>
              <a:off x="864" y="3480"/>
              <a:ext cx="80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402" name="Rectangle 26"/>
            <p:cNvSpPr>
              <a:spLocks noChangeArrowheads="1"/>
            </p:cNvSpPr>
            <p:nvPr/>
          </p:nvSpPr>
          <p:spPr bwMode="auto">
            <a:xfrm>
              <a:off x="864" y="3816"/>
              <a:ext cx="76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403" name="Rectangle 27"/>
            <p:cNvSpPr>
              <a:spLocks noChangeArrowheads="1"/>
            </p:cNvSpPr>
            <p:nvPr/>
          </p:nvSpPr>
          <p:spPr bwMode="auto">
            <a:xfrm>
              <a:off x="1824" y="2784"/>
              <a:ext cx="41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</p:grpSp>
      <p:sp>
        <p:nvSpPr>
          <p:cNvPr id="101404" name="Line 28"/>
          <p:cNvSpPr>
            <a:spLocks noChangeShapeType="1"/>
          </p:cNvSpPr>
          <p:nvPr/>
        </p:nvSpPr>
        <p:spPr bwMode="auto">
          <a:xfrm>
            <a:off x="3124200" y="1256928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5" name="Line 29"/>
          <p:cNvSpPr>
            <a:spLocks noChangeShapeType="1"/>
          </p:cNvSpPr>
          <p:nvPr/>
        </p:nvSpPr>
        <p:spPr bwMode="auto">
          <a:xfrm>
            <a:off x="2895600" y="179032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6" name="Line 30"/>
          <p:cNvSpPr>
            <a:spLocks noChangeShapeType="1"/>
          </p:cNvSpPr>
          <p:nvPr/>
        </p:nvSpPr>
        <p:spPr bwMode="auto">
          <a:xfrm>
            <a:off x="2971800" y="194272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7" name="Line 31"/>
          <p:cNvSpPr>
            <a:spLocks noChangeShapeType="1"/>
          </p:cNvSpPr>
          <p:nvPr/>
        </p:nvSpPr>
        <p:spPr bwMode="auto">
          <a:xfrm>
            <a:off x="3124200" y="194272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8" name="Line 32"/>
          <p:cNvSpPr>
            <a:spLocks noChangeShapeType="1"/>
          </p:cNvSpPr>
          <p:nvPr/>
        </p:nvSpPr>
        <p:spPr bwMode="auto">
          <a:xfrm>
            <a:off x="3124200" y="125692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9" name="Line 33"/>
          <p:cNvSpPr>
            <a:spLocks noChangeShapeType="1"/>
          </p:cNvSpPr>
          <p:nvPr/>
        </p:nvSpPr>
        <p:spPr bwMode="auto">
          <a:xfrm>
            <a:off x="5029200" y="125692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0" name="Line 34"/>
          <p:cNvSpPr>
            <a:spLocks noChangeShapeType="1"/>
          </p:cNvSpPr>
          <p:nvPr/>
        </p:nvSpPr>
        <p:spPr bwMode="auto">
          <a:xfrm>
            <a:off x="5486400" y="1256928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1" name="Oval 35"/>
          <p:cNvSpPr>
            <a:spLocks noChangeArrowheads="1"/>
          </p:cNvSpPr>
          <p:nvPr/>
        </p:nvSpPr>
        <p:spPr bwMode="auto">
          <a:xfrm>
            <a:off x="5181600" y="1790328"/>
            <a:ext cx="6096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1412" name="Line 36"/>
          <p:cNvSpPr>
            <a:spLocks noChangeShapeType="1"/>
          </p:cNvSpPr>
          <p:nvPr/>
        </p:nvSpPr>
        <p:spPr bwMode="auto">
          <a:xfrm>
            <a:off x="5486400" y="2247528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3" name="Line 37"/>
          <p:cNvSpPr>
            <a:spLocks noChangeShapeType="1"/>
          </p:cNvSpPr>
          <p:nvPr/>
        </p:nvSpPr>
        <p:spPr bwMode="auto">
          <a:xfrm>
            <a:off x="3124200" y="2780928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4" name="Line 38"/>
          <p:cNvSpPr>
            <a:spLocks noChangeShapeType="1"/>
          </p:cNvSpPr>
          <p:nvPr/>
        </p:nvSpPr>
        <p:spPr bwMode="auto">
          <a:xfrm>
            <a:off x="5486400" y="2247528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5" name="Line 39"/>
          <p:cNvSpPr>
            <a:spLocks noChangeShapeType="1"/>
          </p:cNvSpPr>
          <p:nvPr/>
        </p:nvSpPr>
        <p:spPr bwMode="auto">
          <a:xfrm flipV="1">
            <a:off x="5257800" y="1866528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6" name="Line 40"/>
          <p:cNvSpPr>
            <a:spLocks noChangeShapeType="1"/>
          </p:cNvSpPr>
          <p:nvPr/>
        </p:nvSpPr>
        <p:spPr bwMode="auto">
          <a:xfrm>
            <a:off x="5334000" y="1866528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377" name="Rectangle 41"/>
          <p:cNvSpPr>
            <a:spLocks noChangeArrowheads="1"/>
          </p:cNvSpPr>
          <p:nvPr/>
        </p:nvSpPr>
        <p:spPr bwMode="auto">
          <a:xfrm>
            <a:off x="5840413" y="162205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01418" name="Line 42"/>
          <p:cNvSpPr>
            <a:spLocks noChangeShapeType="1"/>
          </p:cNvSpPr>
          <p:nvPr/>
        </p:nvSpPr>
        <p:spPr bwMode="auto">
          <a:xfrm>
            <a:off x="3886200" y="875928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9" name="Line 43"/>
          <p:cNvSpPr>
            <a:spLocks noChangeShapeType="1"/>
          </p:cNvSpPr>
          <p:nvPr/>
        </p:nvSpPr>
        <p:spPr bwMode="auto">
          <a:xfrm>
            <a:off x="3886200" y="87592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0" name="Line 44"/>
          <p:cNvSpPr>
            <a:spLocks noChangeShapeType="1"/>
          </p:cNvSpPr>
          <p:nvPr/>
        </p:nvSpPr>
        <p:spPr bwMode="auto">
          <a:xfrm>
            <a:off x="3886200" y="163792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1" name="Line 45"/>
          <p:cNvSpPr>
            <a:spLocks noChangeShapeType="1"/>
          </p:cNvSpPr>
          <p:nvPr/>
        </p:nvSpPr>
        <p:spPr bwMode="auto">
          <a:xfrm flipV="1">
            <a:off x="4191000" y="494928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2" name="Line 46"/>
          <p:cNvSpPr>
            <a:spLocks noChangeShapeType="1"/>
          </p:cNvSpPr>
          <p:nvPr/>
        </p:nvSpPr>
        <p:spPr bwMode="auto">
          <a:xfrm flipV="1">
            <a:off x="4191000" y="1333128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3" name="Line 47"/>
          <p:cNvSpPr>
            <a:spLocks noChangeShapeType="1"/>
          </p:cNvSpPr>
          <p:nvPr/>
        </p:nvSpPr>
        <p:spPr bwMode="auto">
          <a:xfrm>
            <a:off x="4953000" y="875928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4" name="Line 48"/>
          <p:cNvSpPr>
            <a:spLocks noChangeShapeType="1"/>
          </p:cNvSpPr>
          <p:nvPr/>
        </p:nvSpPr>
        <p:spPr bwMode="auto">
          <a:xfrm flipH="1">
            <a:off x="4953000" y="125692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5" name="Line 49"/>
          <p:cNvSpPr>
            <a:spLocks noChangeShapeType="1"/>
          </p:cNvSpPr>
          <p:nvPr/>
        </p:nvSpPr>
        <p:spPr bwMode="auto">
          <a:xfrm flipH="1">
            <a:off x="4495800" y="163792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6" name="Line 50"/>
          <p:cNvSpPr>
            <a:spLocks noChangeShapeType="1"/>
          </p:cNvSpPr>
          <p:nvPr/>
        </p:nvSpPr>
        <p:spPr bwMode="auto">
          <a:xfrm flipH="1">
            <a:off x="4495800" y="87592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7" name="Line 51"/>
          <p:cNvSpPr>
            <a:spLocks noChangeShapeType="1"/>
          </p:cNvSpPr>
          <p:nvPr/>
        </p:nvSpPr>
        <p:spPr bwMode="auto">
          <a:xfrm>
            <a:off x="4343400" y="418728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8" name="Line 52"/>
          <p:cNvSpPr>
            <a:spLocks noChangeShapeType="1"/>
          </p:cNvSpPr>
          <p:nvPr/>
        </p:nvSpPr>
        <p:spPr bwMode="auto">
          <a:xfrm>
            <a:off x="4267200" y="1256928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389" name="Rectangle 53"/>
          <p:cNvSpPr>
            <a:spLocks noChangeArrowheads="1"/>
          </p:cNvSpPr>
          <p:nvPr/>
        </p:nvSpPr>
        <p:spPr bwMode="auto">
          <a:xfrm>
            <a:off x="2438400" y="1496641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2"/>
                </a:solidFill>
                <a:effectLst/>
                <a:latin typeface="黑体" pitchFamily="49" charset="-122"/>
              </a:rPr>
              <a:t> </a:t>
            </a:r>
            <a:r>
              <a:rPr lang="en-US" altLang="zh-CN" sz="3200">
                <a:solidFill>
                  <a:schemeClr val="tx2"/>
                </a:solidFill>
                <a:effectLst/>
                <a:latin typeface="黑体" pitchFamily="49" charset="-122"/>
              </a:rPr>
              <a:t> </a:t>
            </a:r>
            <a:endParaRPr lang="zh-CN" altLang="en-US" sz="3200">
              <a:solidFill>
                <a:schemeClr val="tx2"/>
              </a:solidFill>
              <a:effectLst/>
              <a:latin typeface="黑体" pitchFamily="49" charset="-122"/>
            </a:endParaRPr>
          </a:p>
        </p:txBody>
      </p:sp>
      <p:sp>
        <p:nvSpPr>
          <p:cNvPr id="101430" name="Rectangle 54"/>
          <p:cNvSpPr>
            <a:spLocks noChangeArrowheads="1"/>
          </p:cNvSpPr>
          <p:nvPr/>
        </p:nvSpPr>
        <p:spPr bwMode="auto">
          <a:xfrm>
            <a:off x="2362200" y="15236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E</a:t>
            </a:r>
          </a:p>
        </p:txBody>
      </p:sp>
      <p:sp>
        <p:nvSpPr>
          <p:cNvPr id="101431" name="Rectangle 55"/>
          <p:cNvSpPr>
            <a:spLocks noChangeArrowheads="1"/>
          </p:cNvSpPr>
          <p:nvPr/>
        </p:nvSpPr>
        <p:spPr bwMode="auto">
          <a:xfrm>
            <a:off x="3810000" y="1520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</a:p>
        </p:txBody>
      </p:sp>
      <p:sp>
        <p:nvSpPr>
          <p:cNvPr id="101432" name="Rectangle 56"/>
          <p:cNvSpPr>
            <a:spLocks noChangeArrowheads="1"/>
          </p:cNvSpPr>
          <p:nvPr/>
        </p:nvSpPr>
        <p:spPr bwMode="auto">
          <a:xfrm>
            <a:off x="3886200" y="16760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5211875" y="598942"/>
            <a:ext cx="1257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switch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059181" y="1559248"/>
            <a:ext cx="13131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power </a:t>
            </a:r>
          </a:p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supply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6372112" y="1704687"/>
            <a:ext cx="936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light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112449" y="152028"/>
            <a:ext cx="35445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effectLst/>
                <a:cs typeface="Times New Roman" pitchFamily="18" charset="0"/>
              </a:rPr>
              <a:t>(2) “</a:t>
            </a:r>
            <a:r>
              <a:rPr lang="en-US" altLang="zh-CN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OR</a:t>
            </a:r>
            <a:r>
              <a:rPr lang="en-US" altLang="zh-CN" dirty="0" smtClean="0">
                <a:effectLst/>
                <a:cs typeface="Times New Roman" pitchFamily="18" charset="0"/>
              </a:rPr>
              <a:t>” function</a:t>
            </a:r>
            <a:endParaRPr lang="zh-CN" altLang="en-US" dirty="0">
              <a:effectLst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-36512" y="41250"/>
            <a:ext cx="4211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3. </a:t>
            </a:r>
            <a:r>
              <a:rPr lang="en-US" altLang="zh-CN" sz="3200" dirty="0" err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Minterm</a:t>
            </a:r>
            <a:endParaRPr lang="en-US" altLang="zh-CN" sz="32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07016" y="4764360"/>
            <a:ext cx="6645304" cy="1905000"/>
            <a:chOff x="807016" y="4764360"/>
            <a:chExt cx="6645304" cy="1905000"/>
          </a:xfrm>
        </p:grpSpPr>
        <p:graphicFrame>
          <p:nvGraphicFramePr>
            <p:cNvPr id="129056" name="Object 32"/>
            <p:cNvGraphicFramePr>
              <a:graphicFrameLocks noChangeAspect="1"/>
            </p:cNvGraphicFramePr>
            <p:nvPr/>
          </p:nvGraphicFramePr>
          <p:xfrm>
            <a:off x="1100733" y="4764360"/>
            <a:ext cx="6351587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59" name="Equation" r:id="rId4" imgW="3988800" imgH="355680" progId="Equation.3">
                    <p:embed/>
                  </p:oleObj>
                </mc:Choice>
                <mc:Fallback>
                  <p:oleObj name="Equation" r:id="rId4" imgW="3988800" imgH="355680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733" y="4764360"/>
                          <a:ext cx="6351587" cy="650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57" name="Object 33"/>
            <p:cNvGraphicFramePr>
              <a:graphicFrameLocks noChangeAspect="1"/>
            </p:cNvGraphicFramePr>
            <p:nvPr/>
          </p:nvGraphicFramePr>
          <p:xfrm>
            <a:off x="2735842" y="5478748"/>
            <a:ext cx="3714776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60" name="Equation" r:id="rId6" imgW="1498320" imgH="215640" progId="Equation.DSMT4">
                    <p:embed/>
                  </p:oleObj>
                </mc:Choice>
                <mc:Fallback>
                  <p:oleObj name="Equation" r:id="rId6" imgW="1498320" imgH="215640" progId="Equation.DSMT4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842" y="5478748"/>
                          <a:ext cx="3714776" cy="5000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67" name="Object 43"/>
            <p:cNvGraphicFramePr>
              <a:graphicFrameLocks noChangeAspect="1"/>
            </p:cNvGraphicFramePr>
            <p:nvPr/>
          </p:nvGraphicFramePr>
          <p:xfrm>
            <a:off x="2816820" y="6059760"/>
            <a:ext cx="2312988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61" name="Equation" r:id="rId8" imgW="1537200" imgH="381240" progId="Equation.3">
                    <p:embed/>
                  </p:oleObj>
                </mc:Choice>
                <mc:Fallback>
                  <p:oleObj name="Equation" r:id="rId8" imgW="1537200" imgH="381240" progId="Equation.3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820" y="6059760"/>
                          <a:ext cx="2312988" cy="609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组合 31"/>
            <p:cNvGrpSpPr/>
            <p:nvPr/>
          </p:nvGrpSpPr>
          <p:grpSpPr>
            <a:xfrm>
              <a:off x="807016" y="5264434"/>
              <a:ext cx="2286016" cy="1143008"/>
              <a:chOff x="428596" y="5072074"/>
              <a:chExt cx="2286016" cy="114300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28596" y="5630307"/>
                <a:ext cx="800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010</a:t>
                </a:r>
                <a:endParaRPr lang="zh-CN" altLang="en-US" sz="32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 bwMode="auto">
              <a:xfrm flipV="1">
                <a:off x="1285852" y="5072074"/>
                <a:ext cx="1428760" cy="785818"/>
              </a:xfrm>
              <a:prstGeom prst="straightConnector1">
                <a:avLst/>
              </a:prstGeom>
              <a:noFill/>
              <a:ln w="25400">
                <a:solidFill>
                  <a:srgbClr val="FFFF00"/>
                </a:solidFill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8" name="矩形 17"/>
          <p:cNvSpPr/>
          <p:nvPr/>
        </p:nvSpPr>
        <p:spPr>
          <a:xfrm>
            <a:off x="72008" y="670044"/>
            <a:ext cx="93965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In each product term, each input variable occurs only once.</a:t>
            </a:r>
          </a:p>
          <a:p>
            <a:r>
              <a:rPr lang="en-US" altLang="zh-CN" sz="3200" dirty="0" smtClean="0"/>
              <a:t>The input variable is in the original form (A) or the inverted form (A NOT).</a:t>
            </a:r>
            <a:endParaRPr lang="zh-CN" altLang="en-US" sz="3200" dirty="0" smtClean="0"/>
          </a:p>
          <a:p>
            <a:r>
              <a:rPr lang="en-US" altLang="zh-CN" sz="3200" dirty="0" smtClean="0"/>
              <a:t>The product term is named as </a:t>
            </a:r>
            <a:r>
              <a:rPr lang="en-US" altLang="zh-CN" sz="3200" dirty="0" err="1" smtClean="0">
                <a:solidFill>
                  <a:srgbClr val="FFFF66"/>
                </a:solidFill>
              </a:rPr>
              <a:t>Minterm</a:t>
            </a:r>
            <a:r>
              <a:rPr lang="en-US" altLang="zh-CN" sz="3200" dirty="0" smtClean="0"/>
              <a:t>.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If a function is composed of </a:t>
            </a:r>
            <a:r>
              <a:rPr lang="en-US" altLang="zh-CN" sz="3200" dirty="0" err="1" smtClean="0"/>
              <a:t>Minterms</a:t>
            </a:r>
            <a:r>
              <a:rPr lang="en-US" altLang="zh-CN" sz="3200" dirty="0" smtClean="0"/>
              <a:t>, it is named as the canonical </a:t>
            </a:r>
            <a:r>
              <a:rPr lang="en-US" altLang="zh-CN" sz="3200" dirty="0" smtClean="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AND-OR</a:t>
            </a:r>
            <a:r>
              <a:rPr lang="en-US" altLang="zh-CN" sz="3200" dirty="0" smtClean="0">
                <a:solidFill>
                  <a:srgbClr val="FFFF66"/>
                </a:solidFill>
              </a:rPr>
              <a:t> function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12" y="980728"/>
            <a:ext cx="907118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691834" y="4509120"/>
            <a:ext cx="22457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Treat A as 1.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706370" y="5633197"/>
            <a:ext cx="22457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Treat A as 0.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635896" y="5661248"/>
            <a:ext cx="360040" cy="0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7"/>
          <p:cNvSpPr>
            <a:spLocks noChangeArrowheads="1"/>
          </p:cNvSpPr>
          <p:nvPr/>
        </p:nvSpPr>
        <p:spPr bwMode="auto">
          <a:xfrm>
            <a:off x="179512" y="301793"/>
            <a:ext cx="46346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  <a:cs typeface="Times New Roman" panose="02020603050405020304" pitchFamily="18" charset="0"/>
              </a:rPr>
              <a:t>* </a:t>
            </a:r>
            <a:r>
              <a:rPr lang="en-US" altLang="zh-CN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Properties of </a:t>
            </a:r>
            <a:r>
              <a:rPr lang="en-US" altLang="zh-CN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Minterm</a:t>
            </a:r>
            <a:endParaRPr lang="zh-CN" altLang="en-US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179512" y="1397865"/>
            <a:ext cx="8409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(1)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With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 inputs, there are </a:t>
            </a: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en-US" altLang="zh-CN" sz="3200" baseline="30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minterms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 in total. 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4181" y="2685482"/>
            <a:ext cx="7726411" cy="1689344"/>
            <a:chOff x="184181" y="2685482"/>
            <a:chExt cx="7726411" cy="1689344"/>
          </a:xfrm>
        </p:grpSpPr>
        <p:graphicFrame>
          <p:nvGraphicFramePr>
            <p:cNvPr id="5632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6396693"/>
                </p:ext>
              </p:extLst>
            </p:nvPr>
          </p:nvGraphicFramePr>
          <p:xfrm>
            <a:off x="4746106" y="3506460"/>
            <a:ext cx="1397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936" name="Equation" r:id="rId3" imgW="139579" imgH="266469" progId="Equation.3">
                    <p:embed/>
                  </p:oleObj>
                </mc:Choice>
                <mc:Fallback>
                  <p:oleObj name="Equation" r:id="rId3" imgW="139579" imgH="266469" progId="Equation.3">
                    <p:embed/>
                    <p:pic>
                      <p:nvPicPr>
                        <p:cNvPr id="5632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106" y="3506460"/>
                          <a:ext cx="1397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64" name="Rectangle 16"/>
            <p:cNvSpPr>
              <a:spLocks noChangeArrowheads="1"/>
            </p:cNvSpPr>
            <p:nvPr/>
          </p:nvSpPr>
          <p:spPr bwMode="auto">
            <a:xfrm>
              <a:off x="184181" y="2685482"/>
              <a:ext cx="772641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(2)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With any input, only one </a:t>
              </a:r>
              <a:r>
                <a:rPr lang="en-US" altLang="zh-CN" sz="32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minterm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is “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1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”.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130075" name="Group 27"/>
            <p:cNvGrpSpPr>
              <a:grpSpLocks/>
            </p:cNvGrpSpPr>
            <p:nvPr/>
          </p:nvGrpSpPr>
          <p:grpSpPr bwMode="auto">
            <a:xfrm>
              <a:off x="494781" y="3689026"/>
              <a:ext cx="3889375" cy="685800"/>
              <a:chOff x="144" y="2172"/>
              <a:chExt cx="2450" cy="432"/>
            </a:xfrm>
          </p:grpSpPr>
          <p:sp>
            <p:nvSpPr>
              <p:cNvPr id="130066" name="Rectangle 18"/>
              <p:cNvSpPr>
                <a:spLocks noChangeArrowheads="1"/>
              </p:cNvSpPr>
              <p:nvPr/>
            </p:nvSpPr>
            <p:spPr bwMode="auto">
              <a:xfrm>
                <a:off x="144" y="2184"/>
                <a:ext cx="1150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ABC=101,</a:t>
                </a:r>
                <a:endPara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endParaRPr>
              </a:p>
            </p:txBody>
          </p:sp>
          <p:graphicFrame>
            <p:nvGraphicFramePr>
              <p:cNvPr id="56334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963012"/>
                  </p:ext>
                </p:extLst>
              </p:nvPr>
            </p:nvGraphicFramePr>
            <p:xfrm>
              <a:off x="1503" y="2172"/>
              <a:ext cx="1091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937" name="Equation" r:id="rId5" imgW="1067040" imgH="381240" progId="Equation.3">
                      <p:embed/>
                    </p:oleObj>
                  </mc:Choice>
                  <mc:Fallback>
                    <p:oleObj name="Equation" r:id="rId5" imgW="1067040" imgH="381240" progId="Equation.3">
                      <p:embed/>
                      <p:pic>
                        <p:nvPicPr>
                          <p:cNvPr id="56334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3" y="2172"/>
                            <a:ext cx="1091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632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7225934"/>
                </p:ext>
              </p:extLst>
            </p:nvPr>
          </p:nvGraphicFramePr>
          <p:xfrm>
            <a:off x="4758806" y="3531860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938" name="Equation" r:id="rId7" imgW="114151" imgH="215619" progId="Equation.3">
                    <p:embed/>
                  </p:oleObj>
                </mc:Choice>
                <mc:Fallback>
                  <p:oleObj name="Equation" r:id="rId7" imgW="114151" imgH="215619" progId="Equation.3">
                    <p:embed/>
                    <p:pic>
                      <p:nvPicPr>
                        <p:cNvPr id="5632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806" y="3531860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243956" y="4619298"/>
            <a:ext cx="8605791" cy="1618014"/>
            <a:chOff x="243956" y="4619298"/>
            <a:chExt cx="8605791" cy="1618014"/>
          </a:xfrm>
        </p:grpSpPr>
        <p:grpSp>
          <p:nvGrpSpPr>
            <p:cNvPr id="130078" name="Group 30"/>
            <p:cNvGrpSpPr>
              <a:grpSpLocks/>
            </p:cNvGrpSpPr>
            <p:nvPr/>
          </p:nvGrpSpPr>
          <p:grpSpPr bwMode="auto">
            <a:xfrm>
              <a:off x="243956" y="4619298"/>
              <a:ext cx="3929063" cy="650875"/>
              <a:chOff x="0" y="2766"/>
              <a:chExt cx="2475" cy="410"/>
            </a:xfrm>
          </p:grpSpPr>
          <p:sp>
            <p:nvSpPr>
              <p:cNvPr id="56330" name="Rectangle 9"/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zh-CN" altLang="en-US" sz="3200" dirty="0">
                    <a:latin typeface="黑体" pitchFamily="49" charset="-122"/>
                  </a:rPr>
                  <a:t>(3)</a:t>
                </a:r>
              </a:p>
            </p:txBody>
          </p:sp>
          <p:graphicFrame>
            <p:nvGraphicFramePr>
              <p:cNvPr id="56331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3277129"/>
                  </p:ext>
                </p:extLst>
              </p:nvPr>
            </p:nvGraphicFramePr>
            <p:xfrm>
              <a:off x="500" y="2766"/>
              <a:ext cx="1132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939" name="Equation" r:id="rId9" imgW="1105200" imgH="355680" progId="Equation.3">
                      <p:embed/>
                    </p:oleObj>
                  </mc:Choice>
                  <mc:Fallback>
                    <p:oleObj name="Equation" r:id="rId9" imgW="1105200" imgH="355680" progId="Equation.3">
                      <p:embed/>
                      <p:pic>
                        <p:nvPicPr>
                          <p:cNvPr id="56331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" y="2766"/>
                            <a:ext cx="1132" cy="4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32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2724806"/>
                  </p:ext>
                </p:extLst>
              </p:nvPr>
            </p:nvGraphicFramePr>
            <p:xfrm>
              <a:off x="1788" y="2798"/>
              <a:ext cx="687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940" name="Equation" r:id="rId11" imgW="660600" imgH="304920" progId="Equation.3">
                      <p:embed/>
                    </p:oleObj>
                  </mc:Choice>
                  <mc:Fallback>
                    <p:oleObj name="Equation" r:id="rId11" imgW="660600" imgH="304920" progId="Equation.3">
                      <p:embed/>
                      <p:pic>
                        <p:nvPicPr>
                          <p:cNvPr id="56332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8" y="2798"/>
                            <a:ext cx="687" cy="3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6580" name="Object 2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7660535"/>
                </p:ext>
              </p:extLst>
            </p:nvPr>
          </p:nvGraphicFramePr>
          <p:xfrm>
            <a:off x="480447" y="5551512"/>
            <a:ext cx="83693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941" name="Equation" r:id="rId13" imgW="5271480" imgH="381240" progId="Equation.3">
                    <p:embed/>
                  </p:oleObj>
                </mc:Choice>
                <mc:Fallback>
                  <p:oleObj name="Equation" r:id="rId13" imgW="5271480" imgH="381240" progId="Equation.3">
                    <p:embed/>
                    <p:pic>
                      <p:nvPicPr>
                        <p:cNvPr id="56580" name="Object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447" y="5551512"/>
                          <a:ext cx="83693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" name="直接连接符 20"/>
            <p:cNvCxnSpPr/>
            <p:nvPr/>
          </p:nvCxnSpPr>
          <p:spPr bwMode="auto">
            <a:xfrm>
              <a:off x="5492161" y="6165874"/>
              <a:ext cx="1500198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0902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640" y="188119"/>
            <a:ext cx="8578816" cy="2493516"/>
            <a:chOff x="97640" y="188119"/>
            <a:chExt cx="8578816" cy="2493516"/>
          </a:xfrm>
        </p:grpSpPr>
        <p:graphicFrame>
          <p:nvGraphicFramePr>
            <p:cNvPr id="13107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7175459"/>
                </p:ext>
              </p:extLst>
            </p:nvPr>
          </p:nvGraphicFramePr>
          <p:xfrm>
            <a:off x="1187624" y="188119"/>
            <a:ext cx="1571625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845" name="Equation" r:id="rId4" imgW="901800" imgH="711360" progId="Equation.DSMT4">
                    <p:embed/>
                  </p:oleObj>
                </mc:Choice>
                <mc:Fallback>
                  <p:oleObj name="Equation" r:id="rId4" imgW="901800" imgH="711360" progId="Equation.DSMT4">
                    <p:embed/>
                    <p:pic>
                      <p:nvPicPr>
                        <p:cNvPr id="1310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188119"/>
                          <a:ext cx="1571625" cy="990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47" name="Rectangle 14"/>
            <p:cNvSpPr>
              <a:spLocks noChangeArrowheads="1"/>
            </p:cNvSpPr>
            <p:nvPr/>
          </p:nvSpPr>
          <p:spPr bwMode="auto">
            <a:xfrm>
              <a:off x="97640" y="393700"/>
              <a:ext cx="57959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dirty="0">
                  <a:latin typeface="黑体" pitchFamily="49" charset="-122"/>
                </a:rPr>
                <a:t>(4</a:t>
              </a:r>
              <a:r>
                <a:rPr lang="zh-CN" altLang="en-US" sz="3200" dirty="0" smtClean="0">
                  <a:latin typeface="黑体" pitchFamily="49" charset="-122"/>
                </a:rPr>
                <a:t>)</a:t>
              </a:r>
              <a:endParaRPr lang="en-US" altLang="zh-CN" sz="3200" dirty="0">
                <a:latin typeface="黑体" pitchFamily="49" charset="-122"/>
              </a:endParaRPr>
            </a:p>
          </p:txBody>
        </p:sp>
        <p:graphicFrame>
          <p:nvGraphicFramePr>
            <p:cNvPr id="13109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996719"/>
                </p:ext>
              </p:extLst>
            </p:nvPr>
          </p:nvGraphicFramePr>
          <p:xfrm>
            <a:off x="303981" y="1268760"/>
            <a:ext cx="8372475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846" name="Equation" r:id="rId6" imgW="5271480" imgH="381240" progId="Equation.3">
                    <p:embed/>
                  </p:oleObj>
                </mc:Choice>
                <mc:Fallback>
                  <p:oleObj name="Equation" r:id="rId6" imgW="5271480" imgH="381240" progId="Equation.3">
                    <p:embed/>
                    <p:pic>
                      <p:nvPicPr>
                        <p:cNvPr id="13109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81" y="1268760"/>
                          <a:ext cx="8372475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10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112695"/>
                </p:ext>
              </p:extLst>
            </p:nvPr>
          </p:nvGraphicFramePr>
          <p:xfrm>
            <a:off x="1599381" y="2030760"/>
            <a:ext cx="5453063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847" name="Equation" r:id="rId8" imgW="3429720" imgH="355680" progId="Equation.3">
                    <p:embed/>
                  </p:oleObj>
                </mc:Choice>
                <mc:Fallback>
                  <p:oleObj name="Equation" r:id="rId8" imgW="3429720" imgH="355680" progId="Equation.3">
                    <p:embed/>
                    <p:pic>
                      <p:nvPicPr>
                        <p:cNvPr id="13110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9381" y="2030760"/>
                          <a:ext cx="5453063" cy="650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直接连接符 15"/>
            <p:cNvCxnSpPr/>
            <p:nvPr/>
          </p:nvCxnSpPr>
          <p:spPr bwMode="auto">
            <a:xfrm>
              <a:off x="5204599" y="1892646"/>
              <a:ext cx="1500198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5561789" y="2676876"/>
              <a:ext cx="35719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-71470" y="4437112"/>
            <a:ext cx="9144000" cy="2160240"/>
            <a:chOff x="-71470" y="4437112"/>
            <a:chExt cx="9144000" cy="2160240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-71470" y="4437112"/>
              <a:ext cx="91440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latin typeface="黑体" pitchFamily="49" charset="-122"/>
                </a:rPr>
                <a:t>(6</a:t>
              </a:r>
              <a:r>
                <a:rPr lang="zh-CN" altLang="en-US" sz="3200" dirty="0" smtClean="0">
                  <a:latin typeface="黑体" pitchFamily="49" charset="-122"/>
                </a:rPr>
                <a:t>)</a:t>
              </a:r>
              <a:endParaRPr lang="zh-CN" altLang="en-US" sz="3200" dirty="0">
                <a:latin typeface="黑体" pitchFamily="49" charset="-122"/>
              </a:endParaRPr>
            </a:p>
          </p:txBody>
        </p:sp>
        <p:graphicFrame>
          <p:nvGraphicFramePr>
            <p:cNvPr id="1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0868694"/>
                </p:ext>
              </p:extLst>
            </p:nvPr>
          </p:nvGraphicFramePr>
          <p:xfrm>
            <a:off x="457200" y="5554364"/>
            <a:ext cx="8372475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848" name="Equation" r:id="rId10" imgW="5271480" imgH="381240" progId="Equation.3">
                    <p:embed/>
                  </p:oleObj>
                </mc:Choice>
                <mc:Fallback>
                  <p:oleObj name="Equation" r:id="rId10" imgW="5271480" imgH="381240" progId="Equation.3">
                    <p:embed/>
                    <p:pic>
                      <p:nvPicPr>
                        <p:cNvPr id="1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5554364"/>
                          <a:ext cx="8372475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左中括号 18"/>
            <p:cNvSpPr/>
            <p:nvPr/>
          </p:nvSpPr>
          <p:spPr bwMode="auto">
            <a:xfrm rot="16200000">
              <a:off x="8220159" y="6163905"/>
              <a:ext cx="214312" cy="652582"/>
            </a:xfrm>
            <a:prstGeom prst="leftBracket">
              <a:avLst/>
            </a:prstGeom>
            <a:noFill/>
            <a:ln w="25400">
              <a:solidFill>
                <a:srgbClr val="FFFF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5572132" y="6240164"/>
              <a:ext cx="571504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7358082" y="6240164"/>
              <a:ext cx="571504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左中括号 21"/>
            <p:cNvSpPr/>
            <p:nvPr/>
          </p:nvSpPr>
          <p:spPr bwMode="auto">
            <a:xfrm rot="16200000">
              <a:off x="6579290" y="5590196"/>
              <a:ext cx="214312" cy="1800000"/>
            </a:xfrm>
            <a:prstGeom prst="leftBracket">
              <a:avLst/>
            </a:prstGeom>
            <a:noFill/>
            <a:ln w="25400">
              <a:solidFill>
                <a:srgbClr val="FFFF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8215338" y="6240164"/>
              <a:ext cx="571504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539552" y="4437112"/>
            <a:ext cx="95680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This </a:t>
            </a:r>
            <a:r>
              <a:rPr lang="en-US" altLang="zh-CN" sz="3200" dirty="0" err="1"/>
              <a:t>minterm</a:t>
            </a:r>
            <a:r>
              <a:rPr lang="en-US" altLang="zh-CN" sz="3200" dirty="0"/>
              <a:t> with “</a:t>
            </a:r>
            <a:r>
              <a:rPr lang="en-US" altLang="zh-CN" sz="3200" i="1" dirty="0"/>
              <a:t>n</a:t>
            </a:r>
            <a:r>
              <a:rPr lang="en-US" altLang="zh-CN" sz="3200" dirty="0"/>
              <a:t>” input variables has inverting variables with the other “</a:t>
            </a:r>
            <a:r>
              <a:rPr lang="en-US" altLang="zh-CN" sz="3200" i="1" dirty="0"/>
              <a:t>n</a:t>
            </a:r>
            <a:r>
              <a:rPr lang="en-US" altLang="zh-CN" sz="3200" dirty="0"/>
              <a:t>” </a:t>
            </a:r>
            <a:r>
              <a:rPr lang="en-US" altLang="zh-CN" sz="3200" dirty="0" err="1"/>
              <a:t>minterms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-35496" y="2420888"/>
            <a:ext cx="9288016" cy="1725290"/>
            <a:chOff x="-35496" y="2420888"/>
            <a:chExt cx="9288016" cy="1725290"/>
          </a:xfrm>
        </p:grpSpPr>
        <p:sp>
          <p:nvSpPr>
            <p:cNvPr id="131093" name="Rectangle 21"/>
            <p:cNvSpPr>
              <a:spLocks noChangeArrowheads="1"/>
            </p:cNvSpPr>
            <p:nvPr/>
          </p:nvSpPr>
          <p:spPr bwMode="auto">
            <a:xfrm>
              <a:off x="-35496" y="3068960"/>
              <a:ext cx="91440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(5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)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611560" y="3068960"/>
              <a:ext cx="864096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/>
                <a:t>The addition of </a:t>
              </a:r>
              <a:r>
                <a:rPr lang="en-US" altLang="zh-CN" sz="3200" dirty="0" smtClean="0"/>
                <a:t>two </a:t>
              </a:r>
              <a:r>
                <a:rPr lang="en-US" altLang="zh-CN" sz="3200" dirty="0" err="1"/>
                <a:t>minterms</a:t>
              </a:r>
              <a:r>
                <a:rPr lang="en-US" altLang="zh-CN" sz="3200" dirty="0"/>
                <a:t> offsets the inverting </a:t>
              </a:r>
              <a:r>
                <a:rPr lang="en-US" altLang="zh-CN" sz="3200" dirty="0" smtClean="0"/>
                <a:t>variables. </a:t>
              </a:r>
              <a:endParaRPr lang="zh-CN" altLang="en-US" sz="3200" dirty="0"/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7586446" y="2420888"/>
              <a:ext cx="873986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FF00"/>
              </a:solidFill>
              <a:prstDash val="solid"/>
              <a:round/>
              <a:headEnd type="triangle" w="lg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8460432" y="2420888"/>
              <a:ext cx="0" cy="648072"/>
            </a:xfrm>
            <a:prstGeom prst="line">
              <a:avLst/>
            </a:prstGeom>
            <a:noFill/>
            <a:ln w="254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91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sum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decimal number.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926113"/>
              </p:ext>
            </p:extLst>
          </p:nvPr>
        </p:nvGraphicFramePr>
        <p:xfrm>
          <a:off x="1143000" y="3717032"/>
          <a:ext cx="63515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14" name="Equation" r:id="rId3" imgW="3988800" imgH="355680" progId="Equation.3">
                  <p:embed/>
                </p:oleObj>
              </mc:Choice>
              <mc:Fallback>
                <p:oleObj name="Equation" r:id="rId3" imgW="3988800" imgH="355680" progId="Equation.3">
                  <p:embed/>
                  <p:pic>
                    <p:nvPicPr>
                      <p:cNvPr id="12905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17032"/>
                        <a:ext cx="635158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293695"/>
              </p:ext>
            </p:extLst>
          </p:nvPr>
        </p:nvGraphicFramePr>
        <p:xfrm>
          <a:off x="751275" y="5216995"/>
          <a:ext cx="73453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18" name="公式" r:id="rId5" imgW="4623840" imgH="355680" progId="Equation.3">
                  <p:embed/>
                </p:oleObj>
              </mc:Choice>
              <mc:Fallback>
                <p:oleObj name="公式" r:id="rId5" imgW="4623840" imgH="355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75" y="5216995"/>
                        <a:ext cx="734536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78618"/>
              </p:ext>
            </p:extLst>
          </p:nvPr>
        </p:nvGraphicFramePr>
        <p:xfrm>
          <a:off x="4572000" y="5979244"/>
          <a:ext cx="2743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19" name="Equation" r:id="rId7" imgW="1473480" imgH="381240" progId="Equation.3">
                  <p:embed/>
                </p:oleObj>
              </mc:Choice>
              <mc:Fallback>
                <p:oleObj name="Equation" r:id="rId7" imgW="1473480" imgH="381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979244"/>
                        <a:ext cx="2743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937873"/>
              </p:ext>
            </p:extLst>
          </p:nvPr>
        </p:nvGraphicFramePr>
        <p:xfrm>
          <a:off x="2500298" y="5911776"/>
          <a:ext cx="2143140" cy="589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20" name="Equation" r:id="rId9" imgW="799920" imgH="215640" progId="Equation.DSMT4">
                  <p:embed/>
                </p:oleObj>
              </mc:Choice>
              <mc:Fallback>
                <p:oleObj name="Equation" r:id="rId9" imgW="7999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5911776"/>
                        <a:ext cx="2143140" cy="589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3"/>
          <p:cNvGrpSpPr/>
          <p:nvPr/>
        </p:nvGrpSpPr>
        <p:grpSpPr>
          <a:xfrm>
            <a:off x="428596" y="5857892"/>
            <a:ext cx="2643206" cy="799089"/>
            <a:chOff x="428596" y="5214974"/>
            <a:chExt cx="2643206" cy="799089"/>
          </a:xfrm>
        </p:grpSpPr>
        <p:sp>
          <p:nvSpPr>
            <p:cNvPr id="15" name="矩形 14"/>
            <p:cNvSpPr/>
            <p:nvPr/>
          </p:nvSpPr>
          <p:spPr>
            <a:xfrm>
              <a:off x="428596" y="5429288"/>
              <a:ext cx="8002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000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15" idx="3"/>
            </p:cNvCxnSpPr>
            <p:nvPr/>
          </p:nvCxnSpPr>
          <p:spPr bwMode="auto">
            <a:xfrm flipV="1">
              <a:off x="1228815" y="5214974"/>
              <a:ext cx="1842987" cy="506702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216346" y="185266"/>
            <a:ext cx="42116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4. </a:t>
            </a:r>
            <a:r>
              <a:rPr lang="en-US" altLang="zh-CN" dirty="0" err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Maxterm</a:t>
            </a:r>
            <a:endParaRPr lang="en-US" altLang="zh-CN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008" y="897682"/>
            <a:ext cx="885450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In each sum term, each input variable occurs only once.</a:t>
            </a:r>
          </a:p>
          <a:p>
            <a:r>
              <a:rPr lang="en-US" altLang="zh-CN" sz="3200" dirty="0" smtClean="0"/>
              <a:t>The input variable is in the original form (A) or the inverted form (A NOT).</a:t>
            </a:r>
            <a:endParaRPr lang="zh-CN" altLang="en-US" sz="3200" dirty="0" smtClean="0"/>
          </a:p>
          <a:p>
            <a:r>
              <a:rPr lang="en-US" altLang="zh-CN" sz="3200" dirty="0" smtClean="0"/>
              <a:t>The sum term is named as </a:t>
            </a:r>
            <a:r>
              <a:rPr lang="en-US" altLang="zh-CN" sz="3200" dirty="0" err="1" smtClean="0">
                <a:solidFill>
                  <a:srgbClr val="FFFF66"/>
                </a:solidFill>
              </a:rPr>
              <a:t>Maxterm</a:t>
            </a:r>
            <a:r>
              <a:rPr lang="en-US" altLang="zh-CN" sz="3200" dirty="0" smtClean="0"/>
              <a:t>.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If a function is composed of </a:t>
            </a:r>
            <a:r>
              <a:rPr lang="en-US" altLang="zh-CN" sz="3200" dirty="0" err="1" smtClean="0"/>
              <a:t>Maxterms</a:t>
            </a:r>
            <a:r>
              <a:rPr lang="en-US" altLang="zh-CN" sz="3200" dirty="0" smtClean="0"/>
              <a:t>, it is named as the </a:t>
            </a:r>
            <a:r>
              <a:rPr lang="en-US" altLang="zh-CN" sz="3200" dirty="0"/>
              <a:t>canonical </a:t>
            </a:r>
            <a:r>
              <a:rPr lang="en-US" altLang="zh-CN" sz="3200" dirty="0" smtClean="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OR-AND</a:t>
            </a:r>
            <a:r>
              <a:rPr lang="en-US" altLang="zh-CN" sz="3200" dirty="0" smtClean="0">
                <a:solidFill>
                  <a:srgbClr val="FFFF66"/>
                </a:solidFill>
              </a:rPr>
              <a:t> function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20688"/>
            <a:ext cx="8426067" cy="349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691834" y="4509120"/>
            <a:ext cx="22457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Treat A as 0.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2706370" y="5633197"/>
            <a:ext cx="22457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Treat A as 1.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635896" y="5661248"/>
            <a:ext cx="360040" cy="0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product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decimal number.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192780"/>
              </p:ext>
            </p:extLst>
          </p:nvPr>
        </p:nvGraphicFramePr>
        <p:xfrm>
          <a:off x="751275" y="4077072"/>
          <a:ext cx="73453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33" name="公式" r:id="rId4" imgW="4623840" imgH="355680" progId="Equation.3">
                  <p:embed/>
                </p:oleObj>
              </mc:Choice>
              <mc:Fallback>
                <p:oleObj name="公式" r:id="rId4" imgW="4623840" imgH="355680" progId="Equation.3">
                  <p:embed/>
                  <p:pic>
                    <p:nvPicPr>
                      <p:cNvPr id="1321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75" y="4077072"/>
                        <a:ext cx="734536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9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01534"/>
              </p:ext>
            </p:extLst>
          </p:nvPr>
        </p:nvGraphicFramePr>
        <p:xfrm>
          <a:off x="4710724" y="2250532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78" name="Equation" r:id="rId4" imgW="139579" imgH="266469" progId="Equation.3">
                  <p:embed/>
                </p:oleObj>
              </mc:Choice>
              <mc:Fallback>
                <p:oleObj name="Equation" r:id="rId4" imgW="139579" imgH="266469" progId="Equation.3">
                  <p:embed/>
                  <p:pic>
                    <p:nvPicPr>
                      <p:cNvPr id="593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724" y="2250532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9"/>
          <p:cNvSpPr>
            <a:spLocks noChangeArrowheads="1"/>
          </p:cNvSpPr>
          <p:nvPr/>
        </p:nvSpPr>
        <p:spPr bwMode="auto">
          <a:xfrm>
            <a:off x="1314036" y="460849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 </a:t>
            </a:r>
          </a:p>
        </p:txBody>
      </p:sp>
      <p:sp>
        <p:nvSpPr>
          <p:cNvPr id="59407" name="Rectangle 21"/>
          <p:cNvSpPr>
            <a:spLocks noChangeArrowheads="1"/>
          </p:cNvSpPr>
          <p:nvPr/>
        </p:nvSpPr>
        <p:spPr bwMode="auto">
          <a:xfrm>
            <a:off x="335637" y="1481702"/>
            <a:ext cx="76927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黑体" pitchFamily="49" charset="-122"/>
              </a:rPr>
              <a:t>(1)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With any input, only one </a:t>
            </a:r>
            <a:r>
              <a:rPr lang="en-US" altLang="zh-CN" sz="3200" dirty="0" err="1" smtClean="0">
                <a:cs typeface="Times New Roman" panose="02020603050405020304" pitchFamily="18" charset="0"/>
              </a:rPr>
              <a:t>maxterm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 is“0”.</a:t>
            </a:r>
            <a:endParaRPr lang="zh-CN" altLang="en-US" sz="3200" dirty="0">
              <a:solidFill>
                <a:srgbClr val="FFFF66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33153" name="Group 33"/>
          <p:cNvGrpSpPr>
            <a:grpSpLocks/>
          </p:cNvGrpSpPr>
          <p:nvPr/>
        </p:nvGrpSpPr>
        <p:grpSpPr bwMode="auto">
          <a:xfrm>
            <a:off x="1276118" y="2334964"/>
            <a:ext cx="4800600" cy="661988"/>
            <a:chOff x="144" y="2592"/>
            <a:chExt cx="3024" cy="417"/>
          </a:xfrm>
        </p:grpSpPr>
        <p:sp>
          <p:nvSpPr>
            <p:cNvPr id="59405" name="Rectangle 23"/>
            <p:cNvSpPr>
              <a:spLocks noChangeArrowheads="1"/>
            </p:cNvSpPr>
            <p:nvPr/>
          </p:nvSpPr>
          <p:spPr bwMode="auto">
            <a:xfrm>
              <a:off x="144" y="2592"/>
              <a:ext cx="140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effectLst/>
                  <a:latin typeface="黑体" pitchFamily="49" charset="-122"/>
                </a:rPr>
                <a:t>ABC</a:t>
              </a:r>
              <a:r>
                <a:rPr lang="en-US" altLang="zh-CN" sz="3200" dirty="0">
                  <a:effectLst/>
                  <a:latin typeface="黑体" pitchFamily="49" charset="-122"/>
                </a:rPr>
                <a:t>＝101</a:t>
              </a:r>
              <a:r>
                <a:rPr lang="en-US" altLang="zh-CN" sz="3200" dirty="0" smtClean="0">
                  <a:effectLst/>
                  <a:latin typeface="黑体" pitchFamily="49" charset="-122"/>
                </a:rPr>
                <a:t>，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graphicFrame>
          <p:nvGraphicFramePr>
            <p:cNvPr id="5940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5683872"/>
                </p:ext>
              </p:extLst>
            </p:nvPr>
          </p:nvGraphicFramePr>
          <p:xfrm>
            <a:off x="1592" y="2599"/>
            <a:ext cx="157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79" name="Equation" r:id="rId6" imgW="1562400" imgH="355680" progId="Equation.3">
                    <p:embed/>
                  </p:oleObj>
                </mc:Choice>
                <mc:Fallback>
                  <p:oleObj name="Equation" r:id="rId6" imgW="1562400" imgH="355680" progId="Equation.3">
                    <p:embed/>
                    <p:pic>
                      <p:nvPicPr>
                        <p:cNvPr id="5940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599"/>
                          <a:ext cx="1576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323436" y="3709966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(2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)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133160" name="Group 40"/>
          <p:cNvGrpSpPr>
            <a:grpSpLocks/>
          </p:cNvGrpSpPr>
          <p:nvPr/>
        </p:nvGrpSpPr>
        <p:grpSpPr bwMode="auto">
          <a:xfrm>
            <a:off x="1255514" y="3820167"/>
            <a:ext cx="3527425" cy="566738"/>
            <a:chOff x="480" y="3648"/>
            <a:chExt cx="2222" cy="357"/>
          </a:xfrm>
        </p:grpSpPr>
        <p:graphicFrame>
          <p:nvGraphicFramePr>
            <p:cNvPr id="59403" name="Object 38"/>
            <p:cNvGraphicFramePr>
              <a:graphicFrameLocks noChangeAspect="1"/>
            </p:cNvGraphicFramePr>
            <p:nvPr/>
          </p:nvGraphicFramePr>
          <p:xfrm>
            <a:off x="480" y="3648"/>
            <a:ext cx="1220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80" name="Equation" r:id="rId8" imgW="1295640" imgH="355680" progId="Equation.3">
                    <p:embed/>
                  </p:oleObj>
                </mc:Choice>
                <mc:Fallback>
                  <p:oleObj name="Equation" r:id="rId8" imgW="1295640" imgH="355680" progId="Equation.3">
                    <p:embed/>
                    <p:pic>
                      <p:nvPicPr>
                        <p:cNvPr id="59403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648"/>
                          <a:ext cx="1220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4" name="Object 39"/>
            <p:cNvGraphicFramePr>
              <a:graphicFrameLocks noChangeAspect="1"/>
            </p:cNvGraphicFramePr>
            <p:nvPr/>
          </p:nvGraphicFramePr>
          <p:xfrm>
            <a:off x="2064" y="3648"/>
            <a:ext cx="63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81" name="Equation" r:id="rId10" imgW="660600" imgH="304920" progId="Equation.3">
                    <p:embed/>
                  </p:oleObj>
                </mc:Choice>
                <mc:Fallback>
                  <p:oleObj name="Equation" r:id="rId10" imgW="660600" imgH="304920" progId="Equation.3">
                    <p:embed/>
                    <p:pic>
                      <p:nvPicPr>
                        <p:cNvPr id="59404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648"/>
                          <a:ext cx="63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1100732" y="4671985"/>
            <a:ext cx="6351588" cy="1535123"/>
            <a:chOff x="357158" y="6205537"/>
            <a:chExt cx="6351588" cy="1535123"/>
          </a:xfrm>
        </p:grpSpPr>
        <p:graphicFrame>
          <p:nvGraphicFramePr>
            <p:cNvPr id="20" name="Object 47"/>
            <p:cNvGraphicFramePr>
              <a:graphicFrameLocks noChangeAspect="1"/>
            </p:cNvGraphicFramePr>
            <p:nvPr/>
          </p:nvGraphicFramePr>
          <p:xfrm>
            <a:off x="357158" y="6205537"/>
            <a:ext cx="6351588" cy="652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82" name="Equation" r:id="rId12" imgW="3988800" imgH="355680" progId="Equation.3">
                    <p:embed/>
                  </p:oleObj>
                </mc:Choice>
                <mc:Fallback>
                  <p:oleObj name="Equation" r:id="rId12" imgW="3988800" imgH="355680" progId="Equation.3">
                    <p:embed/>
                    <p:pic>
                      <p:nvPicPr>
                        <p:cNvPr id="2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58" y="6205537"/>
                          <a:ext cx="6351588" cy="652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603" name="Object 211"/>
            <p:cNvGraphicFramePr>
              <a:graphicFrameLocks noChangeAspect="1"/>
            </p:cNvGraphicFramePr>
            <p:nvPr/>
          </p:nvGraphicFramePr>
          <p:xfrm>
            <a:off x="2559050" y="7308860"/>
            <a:ext cx="139223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83" name="Equation" r:id="rId14" imgW="660240" imgH="177480" progId="Equation.DSMT4">
                    <p:embed/>
                  </p:oleObj>
                </mc:Choice>
                <mc:Fallback>
                  <p:oleObj name="Equation" r:id="rId14" imgW="660240" imgH="177480" progId="Equation.DSMT4">
                    <p:embed/>
                    <p:pic>
                      <p:nvPicPr>
                        <p:cNvPr id="59603" name="Object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9050" y="7308860"/>
                          <a:ext cx="1392238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2886682" y="5324448"/>
            <a:ext cx="2071702" cy="357188"/>
            <a:chOff x="2143108" y="5800715"/>
            <a:chExt cx="2071702" cy="357188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2143108" y="5800715"/>
              <a:ext cx="857256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357554" y="5800715"/>
              <a:ext cx="857256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左中括号 25"/>
            <p:cNvSpPr/>
            <p:nvPr/>
          </p:nvSpPr>
          <p:spPr bwMode="auto">
            <a:xfrm rot="16200000">
              <a:off x="3148061" y="5724456"/>
              <a:ext cx="214312" cy="652582"/>
            </a:xfrm>
            <a:prstGeom prst="leftBracket">
              <a:avLst/>
            </a:prstGeom>
            <a:noFill/>
            <a:ln w="25400">
              <a:solidFill>
                <a:srgbClr val="FFFF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95875" y="406405"/>
            <a:ext cx="47115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  <a:cs typeface="Times New Roman" panose="02020603050405020304" pitchFamily="18" charset="0"/>
              </a:rPr>
              <a:t>* </a:t>
            </a:r>
            <a:r>
              <a:rPr lang="en-US" altLang="zh-CN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Properties of </a:t>
            </a:r>
            <a:r>
              <a:rPr lang="en-US" altLang="zh-CN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Maxterm</a:t>
            </a:r>
            <a:endParaRPr lang="zh-CN" altLang="en-US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7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5266010"/>
            <a:ext cx="8772525" cy="1403350"/>
            <a:chOff x="0" y="5266010"/>
            <a:chExt cx="8772525" cy="1403350"/>
          </a:xfrm>
        </p:grpSpPr>
        <p:grpSp>
          <p:nvGrpSpPr>
            <p:cNvPr id="134205" name="Group 61"/>
            <p:cNvGrpSpPr>
              <a:grpSpLocks/>
            </p:cNvGrpSpPr>
            <p:nvPr/>
          </p:nvGrpSpPr>
          <p:grpSpPr bwMode="auto">
            <a:xfrm>
              <a:off x="0" y="5266010"/>
              <a:ext cx="2362200" cy="617537"/>
              <a:chOff x="0" y="3264"/>
              <a:chExt cx="1488" cy="389"/>
            </a:xfrm>
          </p:grpSpPr>
          <p:sp>
            <p:nvSpPr>
              <p:cNvPr id="60431" name="Rectangle 50"/>
              <p:cNvSpPr>
                <a:spLocks noChangeArrowheads="1"/>
              </p:cNvSpPr>
              <p:nvPr/>
            </p:nvSpPr>
            <p:spPr bwMode="auto">
              <a:xfrm>
                <a:off x="0" y="3264"/>
                <a:ext cx="6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latin typeface="黑体" pitchFamily="49" charset="-122"/>
                  </a:rPr>
                  <a:t>(5) </a:t>
                </a:r>
                <a:endParaRPr lang="zh-CN" altLang="en-US" sz="3200" dirty="0">
                  <a:latin typeface="黑体" pitchFamily="49" charset="-122"/>
                </a:endParaRPr>
              </a:p>
            </p:txBody>
          </p:sp>
          <p:graphicFrame>
            <p:nvGraphicFramePr>
              <p:cNvPr id="60432" name="Object 51"/>
              <p:cNvGraphicFramePr>
                <a:graphicFrameLocks noChangeAspect="1"/>
              </p:cNvGraphicFramePr>
              <p:nvPr/>
            </p:nvGraphicFramePr>
            <p:xfrm>
              <a:off x="576" y="3264"/>
              <a:ext cx="912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099" name="Equation" r:id="rId4" imgW="889200" imgH="381240" progId="Equation.3">
                      <p:embed/>
                    </p:oleObj>
                  </mc:Choice>
                  <mc:Fallback>
                    <p:oleObj name="Equation" r:id="rId4" imgW="889200" imgH="381240" progId="Equation.3">
                      <p:embed/>
                      <p:pic>
                        <p:nvPicPr>
                          <p:cNvPr id="60432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3264"/>
                            <a:ext cx="912" cy="3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0430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8923784"/>
                </p:ext>
              </p:extLst>
            </p:nvPr>
          </p:nvGraphicFramePr>
          <p:xfrm>
            <a:off x="1066800" y="6051822"/>
            <a:ext cx="2187575" cy="617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100" name="Equation" r:id="rId6" imgW="1359360" imgH="381240" progId="Equation.3">
                    <p:embed/>
                  </p:oleObj>
                </mc:Choice>
                <mc:Fallback>
                  <p:oleObj name="Equation" r:id="rId6" imgW="1359360" imgH="381240" progId="Equation.3">
                    <p:embed/>
                    <p:pic>
                      <p:nvPicPr>
                        <p:cNvPr id="6043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6051822"/>
                          <a:ext cx="2187575" cy="617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97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6553341"/>
                </p:ext>
              </p:extLst>
            </p:nvPr>
          </p:nvGraphicFramePr>
          <p:xfrm>
            <a:off x="3657600" y="5975622"/>
            <a:ext cx="5114925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101" name="Equation" r:id="rId8" imgW="3201120" imgH="419040" progId="Equation.3">
                    <p:embed/>
                  </p:oleObj>
                </mc:Choice>
                <mc:Fallback>
                  <p:oleObj name="Equation" r:id="rId8" imgW="3201120" imgH="419040" progId="Equation.3">
                    <p:embed/>
                    <p:pic>
                      <p:nvPicPr>
                        <p:cNvPr id="134197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600" y="5975622"/>
                          <a:ext cx="5114925" cy="679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0" y="2615608"/>
            <a:ext cx="10110884" cy="2456685"/>
            <a:chOff x="0" y="2615608"/>
            <a:chExt cx="10110884" cy="2456685"/>
          </a:xfrm>
        </p:grpSpPr>
        <p:graphicFrame>
          <p:nvGraphicFramePr>
            <p:cNvPr id="60434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296469"/>
                </p:ext>
              </p:extLst>
            </p:nvPr>
          </p:nvGraphicFramePr>
          <p:xfrm>
            <a:off x="1143262" y="3728382"/>
            <a:ext cx="4415843" cy="1343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102" name="Equation" r:id="rId10" imgW="1726920" imgH="533160" progId="Equation.DSMT4">
                    <p:embed/>
                  </p:oleObj>
                </mc:Choice>
                <mc:Fallback>
                  <p:oleObj name="Equation" r:id="rId10" imgW="1726920" imgH="533160" progId="Equation.DSMT4">
                    <p:embed/>
                    <p:pic>
                      <p:nvPicPr>
                        <p:cNvPr id="60434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262" y="3728382"/>
                          <a:ext cx="4415843" cy="13439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7" name="Rectangle 54"/>
            <p:cNvSpPr>
              <a:spLocks noChangeArrowheads="1"/>
            </p:cNvSpPr>
            <p:nvPr/>
          </p:nvSpPr>
          <p:spPr bwMode="auto">
            <a:xfrm>
              <a:off x="0" y="2615608"/>
              <a:ext cx="80021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黑体" pitchFamily="49" charset="-122"/>
                </a:rPr>
                <a:t>(4</a:t>
              </a:r>
              <a:r>
                <a:rPr lang="en-US" altLang="zh-CN" sz="3200" dirty="0" smtClean="0">
                  <a:latin typeface="黑体" pitchFamily="49" charset="-122"/>
                </a:rPr>
                <a:t>)</a:t>
              </a:r>
              <a:endParaRPr lang="zh-CN" altLang="en-US" sz="3200" dirty="0">
                <a:latin typeface="黑体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14348" y="2639814"/>
              <a:ext cx="939653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effectLst/>
                </a:rPr>
                <a:t>The product of </a:t>
              </a:r>
              <a:r>
                <a:rPr lang="en-US" altLang="zh-CN" sz="3200" dirty="0" smtClean="0">
                  <a:effectLst/>
                </a:rPr>
                <a:t>two </a:t>
              </a:r>
              <a:r>
                <a:rPr lang="en-US" altLang="zh-CN" sz="3200" dirty="0" err="1">
                  <a:effectLst/>
                </a:rPr>
                <a:t>maxterms</a:t>
              </a:r>
              <a:r>
                <a:rPr lang="en-US" altLang="zh-CN" sz="3200" dirty="0">
                  <a:effectLst/>
                </a:rPr>
                <a:t> offsets the inverting </a:t>
              </a:r>
              <a:r>
                <a:rPr lang="en-US" altLang="zh-CN" sz="3200" dirty="0" smtClean="0">
                  <a:effectLst/>
                </a:rPr>
                <a:t>variables.</a:t>
              </a:r>
              <a:endParaRPr lang="zh-CN" altLang="en-US" sz="3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147464"/>
            <a:ext cx="7494588" cy="2738136"/>
            <a:chOff x="0" y="-147464"/>
            <a:chExt cx="7494588" cy="2738136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190500"/>
              <a:ext cx="7494588" cy="2400172"/>
              <a:chOff x="0" y="190500"/>
              <a:chExt cx="7494588" cy="2400172"/>
            </a:xfrm>
          </p:grpSpPr>
          <p:sp>
            <p:nvSpPr>
              <p:cNvPr id="134185" name="Rectangle 41"/>
              <p:cNvSpPr>
                <a:spLocks noChangeArrowheads="1"/>
              </p:cNvSpPr>
              <p:nvPr/>
            </p:nvSpPr>
            <p:spPr bwMode="auto">
              <a:xfrm>
                <a:off x="0" y="190500"/>
                <a:ext cx="1005403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zh-CN" altLang="en-US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(3) </a:t>
                </a:r>
              </a:p>
            </p:txBody>
          </p:sp>
          <p:graphicFrame>
            <p:nvGraphicFramePr>
              <p:cNvPr id="60436" name="Object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1689105"/>
                  </p:ext>
                </p:extLst>
              </p:nvPr>
            </p:nvGraphicFramePr>
            <p:xfrm>
              <a:off x="1143000" y="1264369"/>
              <a:ext cx="6351588" cy="652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103" name="Equation" r:id="rId12" imgW="3988800" imgH="355680" progId="Equation.3">
                      <p:embed/>
                    </p:oleObj>
                  </mc:Choice>
                  <mc:Fallback>
                    <p:oleObj name="Equation" r:id="rId12" imgW="3988800" imgH="355680" progId="Equation.3">
                      <p:embed/>
                      <p:pic>
                        <p:nvPicPr>
                          <p:cNvPr id="60436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3000" y="1264369"/>
                            <a:ext cx="6351588" cy="652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192" name="Object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197336"/>
                  </p:ext>
                </p:extLst>
              </p:nvPr>
            </p:nvGraphicFramePr>
            <p:xfrm>
              <a:off x="2515955" y="1909643"/>
              <a:ext cx="4978633" cy="6810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104" name="Equation" r:id="rId14" imgW="2234880" imgH="266400" progId="Equation.DSMT4">
                      <p:embed/>
                    </p:oleObj>
                  </mc:Choice>
                  <mc:Fallback>
                    <p:oleObj name="Equation" r:id="rId14" imgW="2234880" imgH="266400" progId="Equation.DSMT4">
                      <p:embed/>
                      <p:pic>
                        <p:nvPicPr>
                          <p:cNvPr id="134192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5955" y="1909643"/>
                            <a:ext cx="4978633" cy="6810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组合 5"/>
            <p:cNvGrpSpPr/>
            <p:nvPr/>
          </p:nvGrpSpPr>
          <p:grpSpPr>
            <a:xfrm>
              <a:off x="926571" y="-147464"/>
              <a:ext cx="1855788" cy="1418093"/>
              <a:chOff x="9540552" y="2953287"/>
              <a:chExt cx="1855788" cy="1418093"/>
            </a:xfrm>
          </p:grpSpPr>
          <p:graphicFrame>
            <p:nvGraphicFramePr>
              <p:cNvPr id="2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9943205"/>
                  </p:ext>
                </p:extLst>
              </p:nvPr>
            </p:nvGraphicFramePr>
            <p:xfrm>
              <a:off x="9540552" y="3212504"/>
              <a:ext cx="1855788" cy="11588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105" name="Equation" r:id="rId16" imgW="711000" imgH="444240" progId="Equation.DSMT4">
                      <p:embed/>
                    </p:oleObj>
                  </mc:Choice>
                  <mc:Fallback>
                    <p:oleObj name="Equation" r:id="rId16" imgW="711000" imgH="4442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9540552" y="3212504"/>
                            <a:ext cx="1855788" cy="115887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304136"/>
                  </p:ext>
                </p:extLst>
              </p:nvPr>
            </p:nvGraphicFramePr>
            <p:xfrm>
              <a:off x="9658933" y="2953287"/>
              <a:ext cx="214763" cy="496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106" name="Equation" r:id="rId18" imgW="101520" imgH="190440" progId="Equation.DSMT4">
                      <p:embed/>
                    </p:oleObj>
                  </mc:Choice>
                  <mc:Fallback>
                    <p:oleObj name="Equation" r:id="rId18" imgW="101520" imgH="1904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9658933" y="2953287"/>
                            <a:ext cx="214763" cy="4966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54834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8" name="Rectangle 18"/>
          <p:cNvSpPr>
            <a:spLocks noGrp="1" noChangeArrowheads="1"/>
          </p:cNvSpPr>
          <p:nvPr>
            <p:ph type="title"/>
          </p:nvPr>
        </p:nvSpPr>
        <p:spPr>
          <a:xfrm>
            <a:off x="1350963" y="609600"/>
            <a:ext cx="779303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   </a:t>
            </a:r>
            <a:endParaRPr lang="zh-CN" altLang="en-US" sz="2800" smtClean="0"/>
          </a:p>
        </p:txBody>
      </p:sp>
      <p:sp>
        <p:nvSpPr>
          <p:cNvPr id="102424" name="Rectangle 24"/>
          <p:cNvSpPr>
            <a:spLocks noChangeArrowheads="1"/>
          </p:cNvSpPr>
          <p:nvPr/>
        </p:nvSpPr>
        <p:spPr bwMode="auto">
          <a:xfrm>
            <a:off x="1221702" y="3140968"/>
            <a:ext cx="34676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err="1" smtClean="0">
                <a:effectLst/>
                <a:latin typeface="黑体" pitchFamily="49" charset="-122"/>
              </a:rPr>
              <a:t>F</a:t>
            </a:r>
            <a:r>
              <a:rPr lang="en-US" altLang="zh-CN" sz="3200" dirty="0" err="1">
                <a:effectLst/>
                <a:latin typeface="黑体" pitchFamily="49" charset="-122"/>
              </a:rPr>
              <a:t>＝</a:t>
            </a:r>
            <a:r>
              <a:rPr lang="en-US" altLang="zh-CN" sz="3200" dirty="0" err="1" smtClean="0">
                <a:effectLst/>
                <a:latin typeface="黑体" pitchFamily="49" charset="-122"/>
              </a:rPr>
              <a:t>f</a:t>
            </a:r>
            <a:r>
              <a:rPr lang="en-US" altLang="zh-CN" sz="3200" dirty="0" smtClean="0">
                <a:effectLst/>
                <a:latin typeface="黑体" pitchFamily="49" charset="-122"/>
              </a:rPr>
              <a:t>(A，B)＝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A＋B</a:t>
            </a:r>
            <a:endParaRPr lang="zh-CN" altLang="en-US" sz="3200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448958" y="4908450"/>
            <a:ext cx="2444750" cy="1112838"/>
            <a:chOff x="3936" y="3014"/>
            <a:chExt cx="1540" cy="701"/>
          </a:xfrm>
        </p:grpSpPr>
        <p:sp>
          <p:nvSpPr>
            <p:cNvPr id="102438" name="Arc 38"/>
            <p:cNvSpPr>
              <a:spLocks/>
            </p:cNvSpPr>
            <p:nvPr/>
          </p:nvSpPr>
          <p:spPr bwMode="auto">
            <a:xfrm>
              <a:off x="4368" y="3168"/>
              <a:ext cx="192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39" name="Arc 39"/>
            <p:cNvSpPr>
              <a:spLocks/>
            </p:cNvSpPr>
            <p:nvPr/>
          </p:nvSpPr>
          <p:spPr bwMode="auto">
            <a:xfrm>
              <a:off x="4373" y="3170"/>
              <a:ext cx="594" cy="478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41" name="Line 41"/>
            <p:cNvSpPr>
              <a:spLocks noChangeShapeType="1"/>
            </p:cNvSpPr>
            <p:nvPr/>
          </p:nvSpPr>
          <p:spPr bwMode="auto">
            <a:xfrm flipH="1">
              <a:off x="4176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42" name="Line 42"/>
            <p:cNvSpPr>
              <a:spLocks noChangeShapeType="1"/>
            </p:cNvSpPr>
            <p:nvPr/>
          </p:nvSpPr>
          <p:spPr bwMode="auto">
            <a:xfrm flipH="1">
              <a:off x="4176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43" name="Line 43"/>
            <p:cNvSpPr>
              <a:spLocks noChangeShapeType="1"/>
            </p:cNvSpPr>
            <p:nvPr/>
          </p:nvSpPr>
          <p:spPr bwMode="auto">
            <a:xfrm>
              <a:off x="4944" y="3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00" name="Rectangle 44"/>
            <p:cNvSpPr>
              <a:spLocks noChangeArrowheads="1"/>
            </p:cNvSpPr>
            <p:nvPr/>
          </p:nvSpPr>
          <p:spPr bwMode="auto">
            <a:xfrm>
              <a:off x="3936" y="30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01" name="Rectangle 45"/>
            <p:cNvSpPr>
              <a:spLocks noChangeArrowheads="1"/>
            </p:cNvSpPr>
            <p:nvPr/>
          </p:nvSpPr>
          <p:spPr bwMode="auto">
            <a:xfrm>
              <a:off x="3936" y="33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02" name="Rectangle 46"/>
            <p:cNvSpPr>
              <a:spLocks noChangeArrowheads="1"/>
            </p:cNvSpPr>
            <p:nvPr/>
          </p:nvSpPr>
          <p:spPr bwMode="auto">
            <a:xfrm>
              <a:off x="5232" y="32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96830" y="4221088"/>
            <a:ext cx="6728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effectLst/>
                <a:cs typeface="Times New Roman" pitchFamily="18" charset="0"/>
              </a:rPr>
              <a:t>Logic gate of  “OR” (hardware symbol)</a:t>
            </a:r>
            <a:endParaRPr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224822" y="2420888"/>
            <a:ext cx="4299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effectLst/>
                <a:cs typeface="Times New Roman" pitchFamily="18" charset="0"/>
              </a:rPr>
              <a:t>Logic function of  “OR” 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144016" y="551582"/>
            <a:ext cx="93245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If one condition is met, the event will occur. </a:t>
            </a:r>
          </a:p>
          <a:p>
            <a:r>
              <a:rPr lang="en-US" altLang="zh-CN" sz="3200" dirty="0" smtClean="0"/>
              <a:t>It is </a:t>
            </a:r>
            <a:r>
              <a:rPr lang="en-US" altLang="zh-CN" sz="3200" dirty="0"/>
              <a:t>named as </a:t>
            </a:r>
            <a:r>
              <a:rPr lang="en-US" altLang="zh-CN" sz="3200" dirty="0" smtClean="0">
                <a:solidFill>
                  <a:srgbClr val="FFFF00"/>
                </a:solidFill>
              </a:rPr>
              <a:t>logical addition (OR)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4" grpId="0" build="p" autoUpdateAnimBg="0"/>
      <p:bldP spid="20" grpId="0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43"/>
          <p:cNvSpPr>
            <a:spLocks noChangeArrowheads="1"/>
          </p:cNvSpPr>
          <p:nvPr/>
        </p:nvSpPr>
        <p:spPr bwMode="auto">
          <a:xfrm>
            <a:off x="352457" y="5610722"/>
            <a:ext cx="8100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1 1 1                  </a:t>
            </a:r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  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smtClean="0">
                <a:effectLst/>
                <a:latin typeface="Tahoma" pitchFamily="34" charset="0"/>
                <a:ea typeface="宋体" pitchFamily="2" charset="-122"/>
              </a:rPr>
              <a:t>7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 smtClean="0">
                <a:effectLst/>
                <a:latin typeface="Tahoma" pitchFamily="34" charset="0"/>
                <a:ea typeface="宋体" pitchFamily="2" charset="-122"/>
              </a:rPr>
              <a:t>7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1471" name="Object 75"/>
          <p:cNvGraphicFramePr>
            <a:graphicFrameLocks noChangeAspect="1"/>
          </p:cNvGraphicFramePr>
          <p:nvPr/>
        </p:nvGraphicFramePr>
        <p:xfrm>
          <a:off x="5338447" y="5661928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12" name="Equation" r:id="rId4" imgW="1003680" imgH="317520" progId="Equation.3">
                  <p:embed/>
                </p:oleObj>
              </mc:Choice>
              <mc:Fallback>
                <p:oleObj name="Equation" r:id="rId4" imgW="1003680" imgH="317520" progId="Equation.3">
                  <p:embed/>
                  <p:pic>
                    <p:nvPicPr>
                      <p:cNvPr id="0" name="Picture 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447" y="5661928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Rectangle 50"/>
          <p:cNvSpPr>
            <a:spLocks noChangeArrowheads="1"/>
          </p:cNvSpPr>
          <p:nvPr/>
        </p:nvSpPr>
        <p:spPr bwMode="auto">
          <a:xfrm>
            <a:off x="352457" y="1724522"/>
            <a:ext cx="8100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0 0 0                  </a:t>
            </a:r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  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smtClean="0">
                <a:effectLst/>
                <a:latin typeface="Tahoma" pitchFamily="34" charset="0"/>
                <a:ea typeface="宋体" pitchFamily="2" charset="-122"/>
              </a:rPr>
              <a:t>0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 smtClean="0">
                <a:effectLst/>
                <a:latin typeface="Tahoma" pitchFamily="34" charset="0"/>
                <a:ea typeface="宋体" pitchFamily="2" charset="-122"/>
              </a:rPr>
              <a:t>0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5206" name="Line 38"/>
          <p:cNvSpPr>
            <a:spLocks noChangeShapeType="1"/>
          </p:cNvSpPr>
          <p:nvPr/>
        </p:nvSpPr>
        <p:spPr bwMode="auto">
          <a:xfrm>
            <a:off x="1647857" y="405344"/>
            <a:ext cx="0" cy="6120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5207" name="Line 39"/>
          <p:cNvSpPr>
            <a:spLocks noChangeShapeType="1"/>
          </p:cNvSpPr>
          <p:nvPr/>
        </p:nvSpPr>
        <p:spPr bwMode="auto">
          <a:xfrm>
            <a:off x="3304809" y="405344"/>
            <a:ext cx="0" cy="6120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5208" name="Line 40"/>
          <p:cNvSpPr>
            <a:spLocks noChangeShapeType="1"/>
          </p:cNvSpPr>
          <p:nvPr/>
        </p:nvSpPr>
        <p:spPr bwMode="auto">
          <a:xfrm>
            <a:off x="5177017" y="405344"/>
            <a:ext cx="0" cy="6120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5209" name="Line 41"/>
          <p:cNvSpPr>
            <a:spLocks noChangeShapeType="1"/>
          </p:cNvSpPr>
          <p:nvPr/>
        </p:nvSpPr>
        <p:spPr bwMode="auto">
          <a:xfrm>
            <a:off x="7051930" y="405344"/>
            <a:ext cx="0" cy="6120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1446" name="Rectangle 42"/>
          <p:cNvSpPr>
            <a:spLocks noChangeArrowheads="1"/>
          </p:cNvSpPr>
          <p:nvPr/>
        </p:nvSpPr>
        <p:spPr bwMode="auto">
          <a:xfrm>
            <a:off x="276257" y="1047106"/>
            <a:ext cx="16898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A B C    </a:t>
            </a:r>
            <a:endParaRPr lang="zh-CN" altLang="en-US" sz="32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48" name="Rectangle 44"/>
          <p:cNvSpPr>
            <a:spLocks noChangeArrowheads="1"/>
          </p:cNvSpPr>
          <p:nvPr/>
        </p:nvSpPr>
        <p:spPr bwMode="auto">
          <a:xfrm>
            <a:off x="352457" y="5077322"/>
            <a:ext cx="8100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1 1 0                 </a:t>
            </a:r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   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smtClean="0">
                <a:effectLst/>
                <a:latin typeface="Tahoma" pitchFamily="34" charset="0"/>
                <a:ea typeface="宋体" pitchFamily="2" charset="-122"/>
              </a:rPr>
              <a:t>6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 smtClean="0">
                <a:effectLst/>
                <a:latin typeface="Tahoma" pitchFamily="34" charset="0"/>
                <a:ea typeface="宋体" pitchFamily="2" charset="-122"/>
              </a:rPr>
              <a:t>6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49" name="Rectangle 45"/>
          <p:cNvSpPr>
            <a:spLocks noChangeArrowheads="1"/>
          </p:cNvSpPr>
          <p:nvPr/>
        </p:nvSpPr>
        <p:spPr bwMode="auto">
          <a:xfrm>
            <a:off x="352457" y="4467722"/>
            <a:ext cx="8100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1 0 1                  </a:t>
            </a:r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  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smtClean="0">
                <a:effectLst/>
                <a:latin typeface="Tahoma" pitchFamily="34" charset="0"/>
                <a:ea typeface="宋体" pitchFamily="2" charset="-122"/>
              </a:rPr>
              <a:t>5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 smtClean="0">
                <a:effectLst/>
                <a:latin typeface="Tahoma" pitchFamily="34" charset="0"/>
                <a:ea typeface="宋体" pitchFamily="2" charset="-122"/>
              </a:rPr>
              <a:t>5</a:t>
            </a:r>
            <a:endParaRPr lang="en-US" altLang="zh-CN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0" name="Rectangle 46"/>
          <p:cNvSpPr>
            <a:spLocks noChangeArrowheads="1"/>
          </p:cNvSpPr>
          <p:nvPr/>
        </p:nvSpPr>
        <p:spPr bwMode="auto">
          <a:xfrm>
            <a:off x="211170" y="3934322"/>
            <a:ext cx="82285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 1 0 0                   </a:t>
            </a:r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smtClean="0">
                <a:effectLst/>
                <a:latin typeface="Tahoma" pitchFamily="34" charset="0"/>
                <a:ea typeface="宋体" pitchFamily="2" charset="-122"/>
              </a:rPr>
              <a:t>4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 smtClean="0">
                <a:effectLst/>
                <a:latin typeface="Tahoma" pitchFamily="34" charset="0"/>
                <a:ea typeface="宋体" pitchFamily="2" charset="-122"/>
              </a:rPr>
              <a:t>4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1" name="Rectangle 47"/>
          <p:cNvSpPr>
            <a:spLocks noChangeArrowheads="1"/>
          </p:cNvSpPr>
          <p:nvPr/>
        </p:nvSpPr>
        <p:spPr bwMode="auto">
          <a:xfrm>
            <a:off x="352457" y="3400922"/>
            <a:ext cx="8100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0 1 1                  </a:t>
            </a:r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  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smtClean="0">
                <a:effectLst/>
                <a:latin typeface="Tahoma" pitchFamily="34" charset="0"/>
                <a:ea typeface="宋体" pitchFamily="2" charset="-122"/>
              </a:rPr>
              <a:t>3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 smtClean="0">
                <a:effectLst/>
                <a:latin typeface="Tahoma" pitchFamily="34" charset="0"/>
                <a:ea typeface="宋体" pitchFamily="2" charset="-122"/>
              </a:rPr>
              <a:t>3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2" name="Rectangle 48"/>
          <p:cNvSpPr>
            <a:spLocks noChangeArrowheads="1"/>
          </p:cNvSpPr>
          <p:nvPr/>
        </p:nvSpPr>
        <p:spPr bwMode="auto">
          <a:xfrm>
            <a:off x="352457" y="2867522"/>
            <a:ext cx="8100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0 1 0                  </a:t>
            </a:r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  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smtClean="0">
                <a:effectLst/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 smtClean="0">
                <a:effectLst/>
                <a:latin typeface="Tahoma" pitchFamily="34" charset="0"/>
                <a:ea typeface="宋体" pitchFamily="2" charset="-122"/>
              </a:rPr>
              <a:t>2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3" name="Rectangle 49"/>
          <p:cNvSpPr>
            <a:spLocks noChangeArrowheads="1"/>
          </p:cNvSpPr>
          <p:nvPr/>
        </p:nvSpPr>
        <p:spPr bwMode="auto">
          <a:xfrm>
            <a:off x="352457" y="2257922"/>
            <a:ext cx="8100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0 0 1                  </a:t>
            </a:r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  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smtClean="0">
                <a:effectLst/>
                <a:latin typeface="Tahoma" pitchFamily="34" charset="0"/>
                <a:ea typeface="宋体" pitchFamily="2" charset="-122"/>
              </a:rPr>
              <a:t>1</a:t>
            </a:r>
            <a:r>
              <a:rPr lang="en-US" altLang="zh-CN" sz="3200" dirty="0" smtClean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 smtClean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 smtClean="0">
                <a:effectLst/>
                <a:latin typeface="Tahoma" pitchFamily="34" charset="0"/>
                <a:ea typeface="宋体" pitchFamily="2" charset="-122"/>
              </a:rPr>
              <a:t>1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5199" name="Line 31"/>
          <p:cNvSpPr>
            <a:spLocks noChangeShapeType="1"/>
          </p:cNvSpPr>
          <p:nvPr/>
        </p:nvSpPr>
        <p:spPr bwMode="auto">
          <a:xfrm>
            <a:off x="68154" y="1629480"/>
            <a:ext cx="9000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61456" name="Object 60"/>
          <p:cNvGraphicFramePr>
            <a:graphicFrameLocks noChangeAspect="1"/>
          </p:cNvGraphicFramePr>
          <p:nvPr/>
        </p:nvGraphicFramePr>
        <p:xfrm>
          <a:off x="1876457" y="1724522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13" name="Equation" r:id="rId6" imgW="800280" imgH="317520" progId="Equation.3">
                  <p:embed/>
                </p:oleObj>
              </mc:Choice>
              <mc:Fallback>
                <p:oleObj name="Equation" r:id="rId6" imgW="800280" imgH="317520" progId="Equation.3">
                  <p:embed/>
                  <p:pic>
                    <p:nvPicPr>
                      <p:cNvPr id="0" name="Picture 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57" y="1724522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61"/>
          <p:cNvGraphicFramePr>
            <a:graphicFrameLocks noChangeAspect="1"/>
          </p:cNvGraphicFramePr>
          <p:nvPr/>
        </p:nvGraphicFramePr>
        <p:xfrm>
          <a:off x="1876457" y="2257922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14" name="Equation" r:id="rId8" imgW="800280" imgH="317520" progId="Equation.3">
                  <p:embed/>
                </p:oleObj>
              </mc:Choice>
              <mc:Fallback>
                <p:oleObj name="Equation" r:id="rId8" imgW="800280" imgH="317520" progId="Equation.3">
                  <p:embed/>
                  <p:pic>
                    <p:nvPicPr>
                      <p:cNvPr id="0" name="Picture 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57" y="2257922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62"/>
          <p:cNvGraphicFramePr>
            <a:graphicFrameLocks noChangeAspect="1"/>
          </p:cNvGraphicFramePr>
          <p:nvPr/>
        </p:nvGraphicFramePr>
        <p:xfrm>
          <a:off x="1800257" y="2867522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15" name="Equation" r:id="rId10" imgW="800280" imgH="317520" progId="Equation.3">
                  <p:embed/>
                </p:oleObj>
              </mc:Choice>
              <mc:Fallback>
                <p:oleObj name="Equation" r:id="rId10" imgW="800280" imgH="317520" progId="Equation.3">
                  <p:embed/>
                  <p:pic>
                    <p:nvPicPr>
                      <p:cNvPr id="0" name="Picture 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57" y="2867522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9" name="Object 63"/>
          <p:cNvGraphicFramePr>
            <a:graphicFrameLocks noChangeAspect="1"/>
          </p:cNvGraphicFramePr>
          <p:nvPr/>
        </p:nvGraphicFramePr>
        <p:xfrm>
          <a:off x="1800257" y="3400922"/>
          <a:ext cx="1319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16" name="Equation" r:id="rId12" imgW="800280" imgH="317520" progId="Equation.3">
                  <p:embed/>
                </p:oleObj>
              </mc:Choice>
              <mc:Fallback>
                <p:oleObj name="Equation" r:id="rId12" imgW="800280" imgH="317520" progId="Equation.3">
                  <p:embed/>
                  <p:pic>
                    <p:nvPicPr>
                      <p:cNvPr id="0" name="Picture 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57" y="3400922"/>
                        <a:ext cx="13192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0" name="Object 64"/>
          <p:cNvGraphicFramePr>
            <a:graphicFrameLocks noChangeAspect="1"/>
          </p:cNvGraphicFramePr>
          <p:nvPr/>
        </p:nvGraphicFramePr>
        <p:xfrm>
          <a:off x="1800257" y="3934322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17" name="Equation" r:id="rId14" imgW="800280" imgH="317520" progId="Equation.3">
                  <p:embed/>
                </p:oleObj>
              </mc:Choice>
              <mc:Fallback>
                <p:oleObj name="Equation" r:id="rId14" imgW="800280" imgH="317520" progId="Equation.3">
                  <p:embed/>
                  <p:pic>
                    <p:nvPicPr>
                      <p:cNvPr id="0" name="Picture 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57" y="3934322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65"/>
          <p:cNvGraphicFramePr>
            <a:graphicFrameLocks noChangeAspect="1"/>
          </p:cNvGraphicFramePr>
          <p:nvPr/>
        </p:nvGraphicFramePr>
        <p:xfrm>
          <a:off x="1800257" y="4467722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18" name="Equation" r:id="rId16" imgW="800280" imgH="317520" progId="Equation.3">
                  <p:embed/>
                </p:oleObj>
              </mc:Choice>
              <mc:Fallback>
                <p:oleObj name="Equation" r:id="rId16" imgW="800280" imgH="317520" progId="Equation.3">
                  <p:embed/>
                  <p:pic>
                    <p:nvPicPr>
                      <p:cNvPr id="0" name="Picture 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57" y="4467722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66"/>
          <p:cNvGraphicFramePr>
            <a:graphicFrameLocks noChangeAspect="1"/>
          </p:cNvGraphicFramePr>
          <p:nvPr/>
        </p:nvGraphicFramePr>
        <p:xfrm>
          <a:off x="1800257" y="5077322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19" name="Equation" r:id="rId18" imgW="800280" imgH="317520" progId="Equation.3">
                  <p:embed/>
                </p:oleObj>
              </mc:Choice>
              <mc:Fallback>
                <p:oleObj name="Equation" r:id="rId18" imgW="800280" imgH="317520" progId="Equation.3">
                  <p:embed/>
                  <p:pic>
                    <p:nvPicPr>
                      <p:cNvPr id="0" name="Picture 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57" y="5077322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3" name="Object 67"/>
          <p:cNvGraphicFramePr>
            <a:graphicFrameLocks noChangeAspect="1"/>
          </p:cNvGraphicFramePr>
          <p:nvPr/>
        </p:nvGraphicFramePr>
        <p:xfrm>
          <a:off x="1800257" y="5686922"/>
          <a:ext cx="1319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20" name="Equation" r:id="rId20" imgW="800280" imgH="254160" progId="Equation.3">
                  <p:embed/>
                </p:oleObj>
              </mc:Choice>
              <mc:Fallback>
                <p:oleObj name="Equation" r:id="rId20" imgW="800280" imgH="254160" progId="Equation.3">
                  <p:embed/>
                  <p:pic>
                    <p:nvPicPr>
                      <p:cNvPr id="0" name="Picture 7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57" y="5686922"/>
                        <a:ext cx="1319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4" name="Object 68"/>
          <p:cNvGraphicFramePr>
            <a:graphicFrameLocks noChangeAspect="1"/>
          </p:cNvGraphicFramePr>
          <p:nvPr/>
        </p:nvGraphicFramePr>
        <p:xfrm>
          <a:off x="5338447" y="1800722"/>
          <a:ext cx="164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21" name="Equation" r:id="rId22" imgW="1003680" imgH="254160" progId="Equation.3">
                  <p:embed/>
                </p:oleObj>
              </mc:Choice>
              <mc:Fallback>
                <p:oleObj name="Equation" r:id="rId22" imgW="1003680" imgH="254160" progId="Equation.3">
                  <p:embed/>
                  <p:pic>
                    <p:nvPicPr>
                      <p:cNvPr id="0" name="Picture 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447" y="1800722"/>
                        <a:ext cx="1641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5" name="Object 69"/>
          <p:cNvGraphicFramePr>
            <a:graphicFrameLocks noChangeAspect="1"/>
          </p:cNvGraphicFramePr>
          <p:nvPr/>
        </p:nvGraphicFramePr>
        <p:xfrm>
          <a:off x="5338447" y="2257922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22" name="Equation" r:id="rId24" imgW="1003680" imgH="317520" progId="Equation.3">
                  <p:embed/>
                </p:oleObj>
              </mc:Choice>
              <mc:Fallback>
                <p:oleObj name="Equation" r:id="rId24" imgW="1003680" imgH="317520" progId="Equation.3">
                  <p:embed/>
                  <p:pic>
                    <p:nvPicPr>
                      <p:cNvPr id="0" name="Picture 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447" y="2257922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70"/>
          <p:cNvGraphicFramePr>
            <a:graphicFrameLocks noChangeAspect="1"/>
          </p:cNvGraphicFramePr>
          <p:nvPr/>
        </p:nvGraphicFramePr>
        <p:xfrm>
          <a:off x="5338447" y="2867522"/>
          <a:ext cx="16414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23" name="Equation" r:id="rId26" imgW="1003680" imgH="317520" progId="Equation.3">
                  <p:embed/>
                </p:oleObj>
              </mc:Choice>
              <mc:Fallback>
                <p:oleObj name="Equation" r:id="rId26" imgW="1003680" imgH="317520" progId="Equation.3">
                  <p:embed/>
                  <p:pic>
                    <p:nvPicPr>
                      <p:cNvPr id="0" name="Picture 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447" y="2867522"/>
                        <a:ext cx="164147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71"/>
          <p:cNvGraphicFramePr>
            <a:graphicFrameLocks noChangeAspect="1"/>
          </p:cNvGraphicFramePr>
          <p:nvPr/>
        </p:nvGraphicFramePr>
        <p:xfrm>
          <a:off x="5338447" y="3477122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24" name="Equation" r:id="rId28" imgW="1003680" imgH="317520" progId="Equation.3">
                  <p:embed/>
                </p:oleObj>
              </mc:Choice>
              <mc:Fallback>
                <p:oleObj name="Equation" r:id="rId28" imgW="1003680" imgH="317520" progId="Equation.3">
                  <p:embed/>
                  <p:pic>
                    <p:nvPicPr>
                      <p:cNvPr id="0" name="Picture 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447" y="3477122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8" name="Object 72"/>
          <p:cNvGraphicFramePr>
            <a:graphicFrameLocks noChangeAspect="1"/>
          </p:cNvGraphicFramePr>
          <p:nvPr/>
        </p:nvGraphicFramePr>
        <p:xfrm>
          <a:off x="5338447" y="4010522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25" name="Equation" r:id="rId30" imgW="1003680" imgH="317520" progId="Equation.3">
                  <p:embed/>
                </p:oleObj>
              </mc:Choice>
              <mc:Fallback>
                <p:oleObj name="Equation" r:id="rId30" imgW="1003680" imgH="317520" progId="Equation.3">
                  <p:embed/>
                  <p:pic>
                    <p:nvPicPr>
                      <p:cNvPr id="0" name="Picture 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447" y="4010522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Object 73"/>
          <p:cNvGraphicFramePr>
            <a:graphicFrameLocks noChangeAspect="1"/>
          </p:cNvGraphicFramePr>
          <p:nvPr/>
        </p:nvGraphicFramePr>
        <p:xfrm>
          <a:off x="5338447" y="4620122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26" name="Equation" r:id="rId32" imgW="1003680" imgH="317520" progId="Equation.3">
                  <p:embed/>
                </p:oleObj>
              </mc:Choice>
              <mc:Fallback>
                <p:oleObj name="Equation" r:id="rId32" imgW="1003680" imgH="317520" progId="Equation.3">
                  <p:embed/>
                  <p:pic>
                    <p:nvPicPr>
                      <p:cNvPr id="0" name="Picture 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447" y="4620122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0" name="Object 74"/>
          <p:cNvGraphicFramePr>
            <a:graphicFrameLocks noChangeAspect="1"/>
          </p:cNvGraphicFramePr>
          <p:nvPr/>
        </p:nvGraphicFramePr>
        <p:xfrm>
          <a:off x="5338447" y="5153522"/>
          <a:ext cx="16414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27" name="Equation" r:id="rId34" imgW="1003680" imgH="317520" progId="Equation.3">
                  <p:embed/>
                </p:oleObj>
              </mc:Choice>
              <mc:Fallback>
                <p:oleObj name="Equation" r:id="rId34" imgW="1003680" imgH="317520" progId="Equation.3">
                  <p:embed/>
                  <p:pic>
                    <p:nvPicPr>
                      <p:cNvPr id="0" name="Picture 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447" y="5153522"/>
                        <a:ext cx="164147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1683852" y="1044705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/>
              <a:t>Minterm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5290036" y="1044705"/>
            <a:ext cx="1689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/>
              <a:t>Maxterm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7078633" y="552262"/>
            <a:ext cx="19175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/>
              <a:t>Numbered</a:t>
            </a:r>
          </a:p>
          <a:p>
            <a:pPr algn="ctr"/>
            <a:r>
              <a:rPr lang="en-US" altLang="zh-CN" sz="3200" dirty="0" err="1" smtClean="0"/>
              <a:t>Maxterm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3292185" y="549360"/>
            <a:ext cx="19175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/>
              <a:t>Numbered</a:t>
            </a:r>
          </a:p>
          <a:p>
            <a:pPr algn="ctr"/>
            <a:r>
              <a:rPr lang="en-US" altLang="zh-CN" sz="3200" dirty="0" err="1" smtClean="0"/>
              <a:t>Minterm</a:t>
            </a:r>
            <a:endParaRPr lang="zh-CN" altLang="en-US" sz="3200" dirty="0" smtClean="0"/>
          </a:p>
          <a:p>
            <a:pPr algn="ctr"/>
            <a:endParaRPr lang="zh-CN" altLang="en-US" sz="3200" dirty="0"/>
          </a:p>
        </p:txBody>
      </p:sp>
      <p:sp>
        <p:nvSpPr>
          <p:cNvPr id="37" name="矩形 36"/>
          <p:cNvSpPr/>
          <p:nvPr/>
        </p:nvSpPr>
        <p:spPr bwMode="auto">
          <a:xfrm>
            <a:off x="1804841" y="1700808"/>
            <a:ext cx="1399007" cy="4487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568851" y="1741840"/>
            <a:ext cx="1399007" cy="4487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381731" y="1766665"/>
            <a:ext cx="1538908" cy="4487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312439" y="1771244"/>
            <a:ext cx="1399007" cy="4487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3774"/>
            <a:ext cx="8892480" cy="1446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.3.3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Transformation of Logic Functions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179512" y="3060249"/>
            <a:ext cx="73422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1. Write the sum of </a:t>
            </a:r>
            <a:r>
              <a:rPr lang="en-US" altLang="zh-CN" sz="3200" dirty="0" err="1" smtClean="0">
                <a:solidFill>
                  <a:srgbClr val="FFFF00"/>
                </a:solidFill>
                <a:cs typeface="Times New Roman" pitchFamily="18" charset="0"/>
              </a:rPr>
              <a:t>Minterms</a:t>
            </a:r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 of a function.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21904" y="4694137"/>
            <a:ext cx="85220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cs typeface="Times New Roman" pitchFamily="18" charset="0"/>
              </a:rPr>
              <a:t>Step 2: Apply </a:t>
            </a:r>
            <a:r>
              <a:rPr lang="en-US" altLang="zh-CN" sz="3200" dirty="0" smtClean="0"/>
              <a:t>the following formula to recover the </a:t>
            </a:r>
            <a:r>
              <a:rPr lang="en-US" altLang="zh-CN" sz="3200" dirty="0" smtClean="0">
                <a:solidFill>
                  <a:srgbClr val="FFFF00"/>
                </a:solidFill>
              </a:rPr>
              <a:t>missing variable</a:t>
            </a:r>
            <a:r>
              <a:rPr lang="en-US" altLang="zh-CN" sz="3200" dirty="0" smtClean="0"/>
              <a:t> in product terms.</a:t>
            </a:r>
            <a:endParaRPr lang="zh-CN" altLang="zh-CN" sz="3200" dirty="0" smtClean="0"/>
          </a:p>
          <a:p>
            <a:pPr eaLnBrk="1" hangingPunct="1"/>
            <a:endParaRPr lang="zh-CN" altLang="en-US" sz="3200" dirty="0">
              <a:cs typeface="Times New Roman" pitchFamily="18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11560" y="3933056"/>
            <a:ext cx="7353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Step 1: Write the standard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AND-OR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function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7504" y="1487686"/>
            <a:ext cx="9036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Convert  the function to sum of </a:t>
            </a:r>
            <a:r>
              <a:rPr lang="en-US" altLang="zh-CN" sz="3200" dirty="0" err="1" smtClean="0"/>
              <a:t>Minterms</a:t>
            </a:r>
            <a:r>
              <a:rPr lang="en-US" altLang="zh-CN" sz="3200" dirty="0" smtClean="0"/>
              <a:t> or product of </a:t>
            </a:r>
            <a:r>
              <a:rPr lang="en-US" altLang="zh-CN" sz="3200" dirty="0" err="1" smtClean="0"/>
              <a:t>Maxterms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979712" y="6021288"/>
          <a:ext cx="2434847" cy="59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0" name="Equation" r:id="rId4" imgW="965160" imgH="228600" progId="Equation.DSMT4">
                  <p:embed/>
                </p:oleObj>
              </mc:Choice>
              <mc:Fallback>
                <p:oleObj name="Equation" r:id="rId4" imgW="965160" imgH="2286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6021288"/>
                        <a:ext cx="2434847" cy="590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0" grpId="0"/>
      <p:bldP spid="15" grpId="0"/>
      <p:bldP spid="17" grpId="0" build="p" autoUpdateAnimBg="0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39552" y="1127646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All the </a:t>
            </a:r>
            <a:r>
              <a:rPr lang="en-US" altLang="zh-CN" sz="3200" dirty="0" err="1" smtClean="0"/>
              <a:t>Minterms</a:t>
            </a:r>
            <a:r>
              <a:rPr lang="en-US" altLang="zh-CN" sz="3200" dirty="0" smtClean="0"/>
              <a:t> of function F(A,B) with two inputs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539552" y="190381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Example of </a:t>
            </a:r>
            <a:r>
              <a:rPr lang="en-US" altLang="zh-CN" dirty="0" err="1" smtClean="0">
                <a:solidFill>
                  <a:srgbClr val="FFFF00"/>
                </a:solidFill>
              </a:rPr>
              <a:t>Minterms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2823964"/>
            <a:ext cx="7570837" cy="2909292"/>
            <a:chOff x="539552" y="2823964"/>
            <a:chExt cx="7570837" cy="2909292"/>
          </a:xfrm>
        </p:grpSpPr>
        <p:graphicFrame>
          <p:nvGraphicFramePr>
            <p:cNvPr id="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7006411"/>
                </p:ext>
              </p:extLst>
            </p:nvPr>
          </p:nvGraphicFramePr>
          <p:xfrm>
            <a:off x="6156176" y="4062586"/>
            <a:ext cx="1954213" cy="525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99" name="Equation" r:id="rId3" imgW="774360" imgH="203040" progId="Equation.DSMT4">
                    <p:embed/>
                  </p:oleObj>
                </mc:Choice>
                <mc:Fallback>
                  <p:oleObj name="Equation" r:id="rId3" imgW="774360" imgH="20304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6176" y="4062586"/>
                          <a:ext cx="1954213" cy="525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539552" y="2823964"/>
              <a:ext cx="17812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err="1" smtClean="0">
                  <a:solidFill>
                    <a:schemeClr val="accent1"/>
                  </a:solidFill>
                </a:rPr>
                <a:t>Minterms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9552" y="3990578"/>
              <a:ext cx="50978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chemeClr val="accent1"/>
                  </a:solidFill>
                </a:rPr>
                <a:t>Binary numbers for </a:t>
              </a:r>
              <a:r>
                <a:rPr lang="en-US" altLang="zh-CN" sz="3200" dirty="0" err="1" smtClean="0">
                  <a:solidFill>
                    <a:schemeClr val="accent1"/>
                  </a:solidFill>
                </a:rPr>
                <a:t>Minterms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95264" y="5070698"/>
              <a:ext cx="361669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chemeClr val="accent1"/>
                  </a:solidFill>
                </a:rPr>
                <a:t>Numbered </a:t>
              </a:r>
              <a:r>
                <a:rPr lang="en-US" altLang="zh-CN" sz="3200" dirty="0" err="1" smtClean="0">
                  <a:solidFill>
                    <a:schemeClr val="accent1"/>
                  </a:solidFill>
                </a:rPr>
                <a:t>Minterms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28774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1812119"/>
                </p:ext>
              </p:extLst>
            </p:nvPr>
          </p:nvGraphicFramePr>
          <p:xfrm>
            <a:off x="5220072" y="2823964"/>
            <a:ext cx="278765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600" name="Equation" r:id="rId5" imgW="1104840" imgH="228600" progId="Equation.DSMT4">
                    <p:embed/>
                  </p:oleObj>
                </mc:Choice>
                <mc:Fallback>
                  <p:oleObj name="Equation" r:id="rId5" imgW="110484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2823964"/>
                          <a:ext cx="2787650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4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083069"/>
                </p:ext>
              </p:extLst>
            </p:nvPr>
          </p:nvGraphicFramePr>
          <p:xfrm>
            <a:off x="5724128" y="5142706"/>
            <a:ext cx="2338387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601" name="Equation" r:id="rId7" imgW="927000" imgH="228600" progId="Equation.DSMT4">
                    <p:embed/>
                  </p:oleObj>
                </mc:Choice>
                <mc:Fallback>
                  <p:oleObj name="Equation" r:id="rId7" imgW="92700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28" y="5142706"/>
                          <a:ext cx="2338387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2048" y="1124744"/>
            <a:ext cx="9180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All the </a:t>
            </a:r>
            <a:r>
              <a:rPr lang="en-US" altLang="zh-CN" sz="3200" dirty="0" err="1" smtClean="0"/>
              <a:t>Minterms</a:t>
            </a:r>
            <a:r>
              <a:rPr lang="en-US" altLang="zh-CN" sz="3200" dirty="0" smtClean="0"/>
              <a:t> of function F(A,B,C) with three inputs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539552" y="190381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Example of </a:t>
            </a:r>
            <a:r>
              <a:rPr lang="en-US" altLang="zh-CN" dirty="0" err="1" smtClean="0">
                <a:solidFill>
                  <a:srgbClr val="FFFF00"/>
                </a:solidFill>
              </a:rPr>
              <a:t>Minterms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4250" y="2420888"/>
            <a:ext cx="8204931" cy="4032448"/>
            <a:chOff x="554250" y="2420888"/>
            <a:chExt cx="8204931" cy="4032448"/>
          </a:xfrm>
        </p:grpSpPr>
        <p:graphicFrame>
          <p:nvGraphicFramePr>
            <p:cNvPr id="28774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4090534"/>
                </p:ext>
              </p:extLst>
            </p:nvPr>
          </p:nvGraphicFramePr>
          <p:xfrm>
            <a:off x="683568" y="5862786"/>
            <a:ext cx="477520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431" name="Equation" r:id="rId3" imgW="1892160" imgH="228600" progId="Equation.DSMT4">
                    <p:embed/>
                  </p:oleObj>
                </mc:Choice>
                <mc:Fallback>
                  <p:oleObj name="Equation" r:id="rId3" imgW="189216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5862786"/>
                          <a:ext cx="4775200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658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3414899"/>
                </p:ext>
              </p:extLst>
            </p:nvPr>
          </p:nvGraphicFramePr>
          <p:xfrm>
            <a:off x="755576" y="4653136"/>
            <a:ext cx="5448300" cy="525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432" name="Equation" r:id="rId5" imgW="2158920" imgH="203040" progId="Equation.DSMT4">
                    <p:embed/>
                  </p:oleObj>
                </mc:Choice>
                <mc:Fallback>
                  <p:oleObj name="Equation" r:id="rId5" imgW="215892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4653136"/>
                          <a:ext cx="5448300" cy="525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658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3543138"/>
                </p:ext>
              </p:extLst>
            </p:nvPr>
          </p:nvGraphicFramePr>
          <p:xfrm>
            <a:off x="683568" y="3140968"/>
            <a:ext cx="8075613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433" name="Equation" r:id="rId7" imgW="3200400" imgH="228600" progId="Equation.DSMT4">
                    <p:embed/>
                  </p:oleObj>
                </mc:Choice>
                <mc:Fallback>
                  <p:oleObj name="Equation" r:id="rId7" imgW="320040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3140968"/>
                          <a:ext cx="8075613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554250" y="2420888"/>
              <a:ext cx="17812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err="1" smtClean="0">
                  <a:solidFill>
                    <a:schemeClr val="accent1"/>
                  </a:solidFill>
                </a:rPr>
                <a:t>Minterms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54250" y="3924345"/>
              <a:ext cx="50978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chemeClr val="accent1"/>
                  </a:solidFill>
                </a:rPr>
                <a:t>Binary numbers for </a:t>
              </a:r>
              <a:r>
                <a:rPr lang="en-US" altLang="zh-CN" sz="3200" dirty="0" err="1" smtClean="0">
                  <a:solidFill>
                    <a:schemeClr val="accent1"/>
                  </a:solidFill>
                </a:rPr>
                <a:t>Minterms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54250" y="5350019"/>
              <a:ext cx="361669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chemeClr val="accent1"/>
                  </a:solidFill>
                </a:rPr>
                <a:t>Numbered </a:t>
              </a:r>
              <a:r>
                <a:rPr lang="en-US" altLang="zh-CN" sz="3200" dirty="0" err="1" smtClean="0">
                  <a:solidFill>
                    <a:schemeClr val="accent1"/>
                  </a:solidFill>
                </a:rPr>
                <a:t>Minterms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698" name="Object 2"/>
          <p:cNvGraphicFramePr>
            <a:graphicFrameLocks noChangeAspect="1"/>
          </p:cNvGraphicFramePr>
          <p:nvPr/>
        </p:nvGraphicFramePr>
        <p:xfrm>
          <a:off x="285720" y="3827164"/>
          <a:ext cx="8186737" cy="277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550" name="Equation" r:id="rId3" imgW="3225600" imgH="1117440" progId="Equation.DSMT4">
                  <p:embed/>
                </p:oleObj>
              </mc:Choice>
              <mc:Fallback>
                <p:oleObj name="Equation" r:id="rId3" imgW="3225600" imgH="1117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827164"/>
                        <a:ext cx="8186737" cy="277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5496" y="1271662"/>
            <a:ext cx="8964488" cy="1163731"/>
            <a:chOff x="498894" y="268425"/>
            <a:chExt cx="8964488" cy="1163731"/>
          </a:xfrm>
        </p:grpSpPr>
        <p:graphicFrame>
          <p:nvGraphicFramePr>
            <p:cNvPr id="285699" name="Object 3"/>
            <p:cNvGraphicFramePr>
              <a:graphicFrameLocks noChangeAspect="1"/>
            </p:cNvGraphicFramePr>
            <p:nvPr/>
          </p:nvGraphicFramePr>
          <p:xfrm>
            <a:off x="5971502" y="841587"/>
            <a:ext cx="2434847" cy="590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551" name="Equation" r:id="rId5" imgW="965160" imgH="228600" progId="Equation.DSMT4">
                    <p:embed/>
                  </p:oleObj>
                </mc:Choice>
                <mc:Fallback>
                  <p:oleObj name="Equation" r:id="rId5" imgW="96516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1502" y="841587"/>
                          <a:ext cx="2434847" cy="5905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498894" y="268425"/>
              <a:ext cx="896448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 smtClean="0">
                  <a:cs typeface="Times New Roman" pitchFamily="18" charset="0"/>
                </a:rPr>
                <a:t>Apply </a:t>
              </a:r>
              <a:r>
                <a:rPr lang="en-US" altLang="zh-CN" sz="3200" dirty="0" smtClean="0"/>
                <a:t>the following formula to recover the </a:t>
              </a:r>
              <a:r>
                <a:rPr lang="en-US" altLang="zh-CN" sz="3200" dirty="0" smtClean="0">
                  <a:solidFill>
                    <a:srgbClr val="FFFF00"/>
                  </a:solidFill>
                </a:rPr>
                <a:t>missing variable</a:t>
              </a:r>
              <a:r>
                <a:rPr lang="en-US" altLang="zh-CN" sz="3200" dirty="0" smtClean="0"/>
                <a:t> in product terms.</a:t>
              </a:r>
              <a:endParaRPr lang="zh-CN" altLang="en-US" sz="3200" dirty="0"/>
            </a:p>
          </p:txBody>
        </p:sp>
      </p:grp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312721" y="2684156"/>
          <a:ext cx="19018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552" name="Equation" r:id="rId7" imgW="749160" imgH="406080" progId="Equation.DSMT4">
                  <p:embed/>
                </p:oleObj>
              </mc:Choice>
              <mc:Fallback>
                <p:oleObj name="Equation" r:id="rId7" imgW="74916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21" y="2684156"/>
                        <a:ext cx="190182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5496" y="44624"/>
            <a:ext cx="9108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</a:rPr>
              <a:t>Example: </a:t>
            </a:r>
            <a:r>
              <a:rPr lang="en-US" altLang="zh-CN" dirty="0" smtClean="0">
                <a:solidFill>
                  <a:srgbClr val="FFFF00"/>
                </a:solidFill>
                <a:cs typeface="Times New Roman" pitchFamily="18" charset="0"/>
              </a:rPr>
              <a:t>Write the sum of </a:t>
            </a:r>
            <a:r>
              <a:rPr lang="en-US" altLang="zh-CN" dirty="0" err="1" smtClean="0">
                <a:solidFill>
                  <a:srgbClr val="FFFF00"/>
                </a:solidFill>
                <a:cs typeface="Times New Roman" pitchFamily="18" charset="0"/>
              </a:rPr>
              <a:t>Minterms</a:t>
            </a:r>
            <a:r>
              <a:rPr lang="en-US" altLang="zh-CN" dirty="0" smtClean="0">
                <a:solidFill>
                  <a:srgbClr val="FFFF00"/>
                </a:solidFill>
                <a:cs typeface="Times New Roman" pitchFamily="18" charset="0"/>
              </a:rPr>
              <a:t> of a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sum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function.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933510"/>
              </p:ext>
            </p:extLst>
          </p:nvPr>
        </p:nvGraphicFramePr>
        <p:xfrm>
          <a:off x="2267744" y="3861048"/>
          <a:ext cx="36417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716" name="Equation" r:id="rId3" imgW="1434960" imgH="228600" progId="Equation.DSMT4">
                  <p:embed/>
                </p:oleObj>
              </mc:Choice>
              <mc:Fallback>
                <p:oleObj name="Equation" r:id="rId3" imgW="1434960" imgH="228600" progId="Equation.DSMT4">
                  <p:embed/>
                  <p:pic>
                    <p:nvPicPr>
                      <p:cNvPr id="285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861048"/>
                        <a:ext cx="3641725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0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66" name="Rectangle 50"/>
          <p:cNvSpPr>
            <a:spLocks noChangeArrowheads="1"/>
          </p:cNvSpPr>
          <p:nvPr/>
        </p:nvSpPr>
        <p:spPr bwMode="auto">
          <a:xfrm>
            <a:off x="152400" y="304800"/>
            <a:ext cx="91721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Example: Convert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             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to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r>
              <a:rPr lang="en-US" altLang="zh-CN" sz="3200" dirty="0" smtClean="0"/>
              <a:t>sum of </a:t>
            </a:r>
            <a:r>
              <a:rPr lang="en-US" altLang="zh-CN" sz="3200" dirty="0" err="1" smtClean="0"/>
              <a:t>Minterms</a:t>
            </a:r>
            <a:r>
              <a:rPr lang="en-US" altLang="zh-CN" sz="3200" dirty="0" smtClean="0"/>
              <a:t>.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64515" name="Object 51"/>
          <p:cNvGraphicFramePr>
            <a:graphicFrameLocks noChangeAspect="1"/>
          </p:cNvGraphicFramePr>
          <p:nvPr>
            <p:extLst/>
          </p:nvPr>
        </p:nvGraphicFramePr>
        <p:xfrm>
          <a:off x="3434035" y="238125"/>
          <a:ext cx="43783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05" name="Equation" r:id="rId4" imgW="2730960" imgH="406440" progId="Equation.3">
                  <p:embed/>
                </p:oleObj>
              </mc:Choice>
              <mc:Fallback>
                <p:oleObj name="Equation" r:id="rId4" imgW="2730960" imgH="406440" progId="Equation.3">
                  <p:embed/>
                  <p:pic>
                    <p:nvPicPr>
                      <p:cNvPr id="6451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035" y="238125"/>
                        <a:ext cx="43783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69" name="Object 53"/>
          <p:cNvGraphicFramePr>
            <a:graphicFrameLocks noChangeAspect="1"/>
          </p:cNvGraphicFramePr>
          <p:nvPr/>
        </p:nvGraphicFramePr>
        <p:xfrm>
          <a:off x="381000" y="2743200"/>
          <a:ext cx="79835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06" name="Equation" r:id="rId6" imgW="5004720" imgH="406440" progId="Equation.3">
                  <p:embed/>
                </p:oleObj>
              </mc:Choice>
              <mc:Fallback>
                <p:oleObj name="Equation" r:id="rId6" imgW="5004720" imgH="406440" progId="Equation.3">
                  <p:embed/>
                  <p:pic>
                    <p:nvPicPr>
                      <p:cNvPr id="13726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43200"/>
                        <a:ext cx="7983538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70" name="Object 54"/>
          <p:cNvGraphicFramePr>
            <a:graphicFrameLocks noChangeAspect="1"/>
          </p:cNvGraphicFramePr>
          <p:nvPr/>
        </p:nvGraphicFramePr>
        <p:xfrm>
          <a:off x="467544" y="3429000"/>
          <a:ext cx="38306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07" name="Equation" r:id="rId8" imgW="2388240" imgH="317520" progId="Equation.3">
                  <p:embed/>
                </p:oleObj>
              </mc:Choice>
              <mc:Fallback>
                <p:oleObj name="Equation" r:id="rId8" imgW="2388240" imgH="317520" progId="Equation.3">
                  <p:embed/>
                  <p:pic>
                    <p:nvPicPr>
                      <p:cNvPr id="13727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429000"/>
                        <a:ext cx="38306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74" name="Rectangle 58"/>
          <p:cNvSpPr>
            <a:spLocks noChangeArrowheads="1"/>
          </p:cNvSpPr>
          <p:nvPr/>
        </p:nvSpPr>
        <p:spPr bwMode="auto">
          <a:xfrm>
            <a:off x="0" y="2057400"/>
            <a:ext cx="745232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(</a:t>
            </a:r>
            <a:r>
              <a:rPr lang="zh-CN" altLang="en-US" sz="3200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1</a:t>
            </a:r>
            <a:r>
              <a:rPr lang="en-US" altLang="zh-CN" sz="3200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) Get the standard AND-OR function.</a:t>
            </a:r>
            <a:endParaRPr lang="zh-CN" altLang="en-US" sz="3200" dirty="0">
              <a:solidFill>
                <a:srgbClr val="FFFF00"/>
              </a:solidFill>
              <a:effectLst/>
              <a:cs typeface="Times New Roman" pitchFamily="18" charset="0"/>
            </a:endParaRPr>
          </a:p>
        </p:txBody>
      </p:sp>
      <p:sp>
        <p:nvSpPr>
          <p:cNvPr id="137275" name="Rectangle 59"/>
          <p:cNvSpPr>
            <a:spLocks noChangeArrowheads="1"/>
          </p:cNvSpPr>
          <p:nvPr/>
        </p:nvSpPr>
        <p:spPr bwMode="auto">
          <a:xfrm>
            <a:off x="48072" y="1447800"/>
            <a:ext cx="16882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Solution: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137279" name="Rectangle 63"/>
          <p:cNvSpPr>
            <a:spLocks noChangeArrowheads="1"/>
          </p:cNvSpPr>
          <p:nvPr/>
        </p:nvSpPr>
        <p:spPr bwMode="auto">
          <a:xfrm>
            <a:off x="0" y="4038600"/>
            <a:ext cx="52709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effectLst/>
                <a:cs typeface="Times New Roman" pitchFamily="18" charset="0"/>
              </a:rPr>
              <a:t>(</a:t>
            </a:r>
            <a:r>
              <a:rPr lang="en-US" altLang="zh-CN" sz="3200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2) Recover missing variables.</a:t>
            </a:r>
            <a:endParaRPr lang="zh-CN" altLang="en-US" sz="3200" dirty="0">
              <a:solidFill>
                <a:srgbClr val="FFFF00"/>
              </a:solidFill>
              <a:effectLst/>
              <a:cs typeface="Times New Roman" pitchFamily="18" charset="0"/>
            </a:endParaRPr>
          </a:p>
        </p:txBody>
      </p:sp>
      <p:graphicFrame>
        <p:nvGraphicFramePr>
          <p:cNvPr id="137273" name="Object 57"/>
          <p:cNvGraphicFramePr>
            <a:graphicFrameLocks noChangeAspect="1"/>
          </p:cNvGraphicFramePr>
          <p:nvPr/>
        </p:nvGraphicFramePr>
        <p:xfrm>
          <a:off x="467544" y="5334000"/>
          <a:ext cx="67913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08" name="Equation" r:id="rId10" imgW="4255560" imgH="787680" progId="Equation.3">
                  <p:embed/>
                </p:oleObj>
              </mc:Choice>
              <mc:Fallback>
                <p:oleObj name="Equation" r:id="rId10" imgW="4255560" imgH="787680" progId="Equation.3">
                  <p:embed/>
                  <p:pic>
                    <p:nvPicPr>
                      <p:cNvPr id="13727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334000"/>
                        <a:ext cx="6791325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82" name="Object 66"/>
          <p:cNvGraphicFramePr>
            <a:graphicFrameLocks noChangeAspect="1"/>
          </p:cNvGraphicFramePr>
          <p:nvPr/>
        </p:nvGraphicFramePr>
        <p:xfrm>
          <a:off x="104743" y="4643446"/>
          <a:ext cx="8467785" cy="581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09" name="Equation" r:id="rId12" imgW="3924000" imgH="266400" progId="Equation.DSMT4">
                  <p:embed/>
                </p:oleObj>
              </mc:Choice>
              <mc:Fallback>
                <p:oleObj name="Equation" r:id="rId12" imgW="3924000" imgH="266400" progId="Equation.DSMT4">
                  <p:embed/>
                  <p:pic>
                    <p:nvPicPr>
                      <p:cNvPr id="137282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43" y="4643446"/>
                        <a:ext cx="8467785" cy="581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67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97768"/>
            <a:ext cx="60864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95536" y="46365"/>
            <a:ext cx="5713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Details on function simplification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5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6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885825"/>
            <a:ext cx="90678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79512" y="116632"/>
            <a:ext cx="66848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Details on recovering missing variables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649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sum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function.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03822"/>
              </p:ext>
            </p:extLst>
          </p:nvPr>
        </p:nvGraphicFramePr>
        <p:xfrm>
          <a:off x="1907704" y="3589337"/>
          <a:ext cx="43783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737" name="Equation" r:id="rId3" imgW="2730960" imgH="406440" progId="Equation.3">
                  <p:embed/>
                </p:oleObj>
              </mc:Choice>
              <mc:Fallback>
                <p:oleObj name="Equation" r:id="rId3" imgW="2730960" imgH="406440" progId="Equation.3">
                  <p:embed/>
                  <p:pic>
                    <p:nvPicPr>
                      <p:cNvPr id="6451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589337"/>
                        <a:ext cx="43783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4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Line 4"/>
          <p:cNvSpPr>
            <a:spLocks noChangeShapeType="1"/>
          </p:cNvSpPr>
          <p:nvPr/>
        </p:nvSpPr>
        <p:spPr bwMode="auto">
          <a:xfrm>
            <a:off x="2953544" y="1506637"/>
            <a:ext cx="0" cy="7667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>
            <a:off x="2724944" y="2273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2877344" y="250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>
            <a:off x="5257006" y="1433612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2953544" y="1506637"/>
            <a:ext cx="6540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3" name="Line 29"/>
          <p:cNvSpPr>
            <a:spLocks noChangeShapeType="1"/>
          </p:cNvSpPr>
          <p:nvPr/>
        </p:nvSpPr>
        <p:spPr bwMode="auto">
          <a:xfrm>
            <a:off x="2953544" y="3594200"/>
            <a:ext cx="34194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4" name="Line 30"/>
          <p:cNvSpPr>
            <a:spLocks noChangeShapeType="1"/>
          </p:cNvSpPr>
          <p:nvPr/>
        </p:nvSpPr>
        <p:spPr bwMode="auto">
          <a:xfrm>
            <a:off x="4177506" y="1460600"/>
            <a:ext cx="219551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5" name="Line 31"/>
          <p:cNvSpPr>
            <a:spLocks noChangeShapeType="1"/>
          </p:cNvSpPr>
          <p:nvPr/>
        </p:nvSpPr>
        <p:spPr bwMode="auto">
          <a:xfrm>
            <a:off x="6373019" y="14606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6" name="Oval 32"/>
          <p:cNvSpPr>
            <a:spLocks noChangeArrowheads="1"/>
          </p:cNvSpPr>
          <p:nvPr/>
        </p:nvSpPr>
        <p:spPr bwMode="auto">
          <a:xfrm>
            <a:off x="6068219" y="22226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457" name="Line 33"/>
          <p:cNvSpPr>
            <a:spLocks noChangeShapeType="1"/>
          </p:cNvSpPr>
          <p:nvPr/>
        </p:nvSpPr>
        <p:spPr bwMode="auto">
          <a:xfrm>
            <a:off x="6373019" y="28322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61" name="Line 37"/>
          <p:cNvSpPr>
            <a:spLocks noChangeShapeType="1"/>
          </p:cNvSpPr>
          <p:nvPr/>
        </p:nvSpPr>
        <p:spPr bwMode="auto">
          <a:xfrm>
            <a:off x="2953544" y="2514700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76" name="Line 52"/>
          <p:cNvSpPr>
            <a:spLocks noChangeShapeType="1"/>
          </p:cNvSpPr>
          <p:nvPr/>
        </p:nvSpPr>
        <p:spPr bwMode="auto">
          <a:xfrm>
            <a:off x="6144419" y="23750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77" name="Line 53"/>
          <p:cNvSpPr>
            <a:spLocks noChangeShapeType="1"/>
          </p:cNvSpPr>
          <p:nvPr/>
        </p:nvSpPr>
        <p:spPr bwMode="auto">
          <a:xfrm flipH="1">
            <a:off x="6144419" y="2375000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80" name="Rectangle 56"/>
          <p:cNvSpPr>
            <a:spLocks noChangeArrowheads="1"/>
          </p:cNvSpPr>
          <p:nvPr/>
        </p:nvSpPr>
        <p:spPr bwMode="auto">
          <a:xfrm>
            <a:off x="6677819" y="226070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</a:p>
        </p:txBody>
      </p:sp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2267744" y="200670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E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483" name="Rectangle 59"/>
          <p:cNvSpPr>
            <a:spLocks noChangeArrowheads="1"/>
          </p:cNvSpPr>
          <p:nvPr/>
        </p:nvSpPr>
        <p:spPr bwMode="auto">
          <a:xfrm>
            <a:off x="4464844" y="215433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505" name="Rectangle 81"/>
          <p:cNvSpPr>
            <a:spLocks noChangeArrowheads="1"/>
          </p:cNvSpPr>
          <p:nvPr/>
        </p:nvSpPr>
        <p:spPr bwMode="auto">
          <a:xfrm>
            <a:off x="3607594" y="1362175"/>
            <a:ext cx="576262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07" name="Oval 83"/>
          <p:cNvSpPr>
            <a:spLocks noChangeArrowheads="1"/>
          </p:cNvSpPr>
          <p:nvPr/>
        </p:nvSpPr>
        <p:spPr bwMode="auto">
          <a:xfrm>
            <a:off x="5185569" y="2297212"/>
            <a:ext cx="144462" cy="144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08" name="Line 84"/>
          <p:cNvSpPr>
            <a:spLocks noChangeShapeType="1"/>
          </p:cNvSpPr>
          <p:nvPr/>
        </p:nvSpPr>
        <p:spPr bwMode="auto">
          <a:xfrm flipV="1">
            <a:off x="5257006" y="2946500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09" name="Oval 85"/>
          <p:cNvSpPr>
            <a:spLocks noChangeArrowheads="1"/>
          </p:cNvSpPr>
          <p:nvPr/>
        </p:nvSpPr>
        <p:spPr bwMode="auto">
          <a:xfrm>
            <a:off x="5185569" y="2802037"/>
            <a:ext cx="144462" cy="144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10" name="Line 86"/>
          <p:cNvSpPr>
            <a:spLocks noChangeShapeType="1"/>
          </p:cNvSpPr>
          <p:nvPr/>
        </p:nvSpPr>
        <p:spPr bwMode="auto">
          <a:xfrm flipH="1">
            <a:off x="4753769" y="2370237"/>
            <a:ext cx="4318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11" name="Line 87"/>
          <p:cNvSpPr>
            <a:spLocks noChangeShapeType="1"/>
          </p:cNvSpPr>
          <p:nvPr/>
        </p:nvSpPr>
        <p:spPr bwMode="auto">
          <a:xfrm>
            <a:off x="4896644" y="2370237"/>
            <a:ext cx="360362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12" name="Rectangle 88"/>
          <p:cNvSpPr>
            <a:spLocks noChangeArrowheads="1"/>
          </p:cNvSpPr>
          <p:nvPr/>
        </p:nvSpPr>
        <p:spPr bwMode="auto">
          <a:xfrm>
            <a:off x="3718719" y="8367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R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5155082" y="4076700"/>
            <a:ext cx="2081214" cy="2289175"/>
            <a:chOff x="1294" y="144"/>
            <a:chExt cx="1311" cy="1442"/>
          </a:xfrm>
        </p:grpSpPr>
        <p:sp>
          <p:nvSpPr>
            <p:cNvPr id="103514" name="Line 90"/>
            <p:cNvSpPr>
              <a:spLocks noChangeShapeType="1"/>
            </p:cNvSpPr>
            <p:nvPr/>
          </p:nvSpPr>
          <p:spPr bwMode="auto">
            <a:xfrm>
              <a:off x="1776" y="864"/>
              <a:ext cx="7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03515" name="Line 91"/>
            <p:cNvSpPr>
              <a:spLocks noChangeShapeType="1"/>
            </p:cNvSpPr>
            <p:nvPr/>
          </p:nvSpPr>
          <p:spPr bwMode="auto">
            <a:xfrm>
              <a:off x="2112" y="576"/>
              <a:ext cx="1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7444" name="Rectangle 92"/>
            <p:cNvSpPr>
              <a:spLocks noChangeArrowheads="1"/>
            </p:cNvSpPr>
            <p:nvPr/>
          </p:nvSpPr>
          <p:spPr bwMode="auto">
            <a:xfrm>
              <a:off x="1824" y="1190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cs typeface="Times New Roman" pitchFamily="18" charset="0"/>
                </a:rPr>
                <a:t>1  </a:t>
              </a:r>
              <a:r>
                <a:rPr lang="zh-CN" altLang="en-US" sz="3200" dirty="0" smtClean="0">
                  <a:cs typeface="Times New Roman" pitchFamily="18" charset="0"/>
                </a:rPr>
                <a:t> 0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7445" name="Rectangle 93"/>
            <p:cNvSpPr>
              <a:spLocks noChangeArrowheads="1"/>
            </p:cNvSpPr>
            <p:nvPr/>
          </p:nvSpPr>
          <p:spPr bwMode="auto">
            <a:xfrm>
              <a:off x="1824" y="854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cs typeface="Times New Roman" pitchFamily="18" charset="0"/>
                </a:rPr>
                <a:t>0  </a:t>
              </a:r>
              <a:r>
                <a:rPr lang="zh-CN" altLang="en-US" sz="3200" dirty="0" smtClean="0">
                  <a:cs typeface="Times New Roman" pitchFamily="18" charset="0"/>
                </a:rPr>
                <a:t> 1</a:t>
              </a:r>
              <a:endParaRPr lang="zh-CN" altLang="en-US" sz="3200" dirty="0">
                <a:solidFill>
                  <a:schemeClr val="hlink"/>
                </a:solidFill>
                <a:cs typeface="Times New Roman" pitchFamily="18" charset="0"/>
              </a:endParaRPr>
            </a:p>
          </p:txBody>
        </p:sp>
        <p:sp>
          <p:nvSpPr>
            <p:cNvPr id="17446" name="Rectangle 94"/>
            <p:cNvSpPr>
              <a:spLocks noChangeArrowheads="1"/>
            </p:cNvSpPr>
            <p:nvPr/>
          </p:nvSpPr>
          <p:spPr bwMode="auto">
            <a:xfrm>
              <a:off x="1776" y="470"/>
              <a:ext cx="62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A   F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7447" name="Rectangle 95"/>
            <p:cNvSpPr>
              <a:spLocks noChangeArrowheads="1"/>
            </p:cNvSpPr>
            <p:nvPr/>
          </p:nvSpPr>
          <p:spPr bwMode="auto">
            <a:xfrm>
              <a:off x="1294" y="144"/>
              <a:ext cx="13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cs typeface="Times New Roman" pitchFamily="18" charset="0"/>
                </a:rPr>
                <a:t>Truth Table</a:t>
              </a:r>
              <a:endParaRPr lang="zh-CN" altLang="en-US" sz="3200" dirty="0">
                <a:cs typeface="Times New Roman" pitchFamily="18" charset="0"/>
              </a:endParaRPr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665384" y="4076700"/>
            <a:ext cx="2644778" cy="2298701"/>
            <a:chOff x="-155" y="144"/>
            <a:chExt cx="1666" cy="1448"/>
          </a:xfrm>
        </p:grpSpPr>
        <p:sp>
          <p:nvSpPr>
            <p:cNvPr id="103521" name="Line 97"/>
            <p:cNvSpPr>
              <a:spLocks noChangeShapeType="1"/>
            </p:cNvSpPr>
            <p:nvPr/>
          </p:nvSpPr>
          <p:spPr bwMode="auto">
            <a:xfrm>
              <a:off x="288" y="816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03522" name="Line 98"/>
            <p:cNvSpPr>
              <a:spLocks noChangeShapeType="1"/>
            </p:cNvSpPr>
            <p:nvPr/>
          </p:nvSpPr>
          <p:spPr bwMode="auto">
            <a:xfrm>
              <a:off x="768" y="576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03523" name="Rectangle 99"/>
            <p:cNvSpPr>
              <a:spLocks noChangeArrowheads="1"/>
            </p:cNvSpPr>
            <p:nvPr/>
          </p:nvSpPr>
          <p:spPr bwMode="auto">
            <a:xfrm>
              <a:off x="-155" y="144"/>
              <a:ext cx="166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Function Table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3524" name="Rectangle 100"/>
            <p:cNvSpPr>
              <a:spLocks noChangeArrowheads="1"/>
            </p:cNvSpPr>
            <p:nvPr/>
          </p:nvSpPr>
          <p:spPr bwMode="auto">
            <a:xfrm>
              <a:off x="288" y="456"/>
              <a:ext cx="8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A  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3525" name="Rectangle 101"/>
            <p:cNvSpPr>
              <a:spLocks noChangeArrowheads="1"/>
            </p:cNvSpPr>
            <p:nvPr/>
          </p:nvSpPr>
          <p:spPr bwMode="auto">
            <a:xfrm>
              <a:off x="288" y="888"/>
              <a:ext cx="93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3526" name="Rectangle 102"/>
            <p:cNvSpPr>
              <a:spLocks noChangeArrowheads="1"/>
            </p:cNvSpPr>
            <p:nvPr/>
          </p:nvSpPr>
          <p:spPr bwMode="auto">
            <a:xfrm>
              <a:off x="288" y="1224"/>
              <a:ext cx="93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</p:grp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3877807" y="2832200"/>
            <a:ext cx="1257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switch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977722" y="2174536"/>
            <a:ext cx="13131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power </a:t>
            </a:r>
          </a:p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supply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7241105" y="2388253"/>
            <a:ext cx="936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light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310162" y="758162"/>
            <a:ext cx="13933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cs typeface="Times New Roman" pitchFamily="18" charset="0"/>
              </a:rPr>
              <a:t>resistor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41801" y="155439"/>
            <a:ext cx="38523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effectLst/>
                <a:cs typeface="Times New Roman" pitchFamily="18" charset="0"/>
              </a:rPr>
              <a:t>(3) “</a:t>
            </a:r>
            <a:r>
              <a:rPr lang="en-US" altLang="zh-CN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NOT</a:t>
            </a:r>
            <a:r>
              <a:rPr lang="en-US" altLang="zh-CN" dirty="0" smtClean="0">
                <a:effectLst/>
                <a:cs typeface="Times New Roman" pitchFamily="18" charset="0"/>
              </a:rPr>
              <a:t>” function</a:t>
            </a:r>
            <a:endParaRPr lang="zh-CN" altLang="en-US" dirty="0">
              <a:effectLst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477" name="Group 13"/>
          <p:cNvGrpSpPr>
            <a:grpSpLocks/>
          </p:cNvGrpSpPr>
          <p:nvPr/>
        </p:nvGrpSpPr>
        <p:grpSpPr bwMode="auto">
          <a:xfrm>
            <a:off x="539552" y="2822106"/>
            <a:ext cx="8604251" cy="1963739"/>
            <a:chOff x="0" y="1440"/>
            <a:chExt cx="5420" cy="1237"/>
          </a:xfrm>
        </p:grpSpPr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0" y="1440"/>
              <a:ext cx="542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cs typeface="Times New Roman" pitchFamily="18" charset="0"/>
                </a:rPr>
                <a:t>Step 2: Apply </a:t>
              </a:r>
              <a:r>
                <a:rPr lang="en-US" altLang="zh-CN" sz="3200" dirty="0" smtClean="0"/>
                <a:t>the following formula to recover the </a:t>
              </a:r>
              <a:r>
                <a:rPr lang="en-US" altLang="zh-CN" sz="3200" dirty="0" smtClean="0">
                  <a:solidFill>
                    <a:srgbClr val="FFFF00"/>
                  </a:solidFill>
                </a:rPr>
                <a:t>missing variable</a:t>
              </a:r>
              <a:r>
                <a:rPr lang="en-US" altLang="zh-CN" sz="3200" dirty="0" smtClean="0"/>
                <a:t> in sum terms.</a:t>
              </a:r>
              <a:endParaRPr lang="zh-CN" altLang="zh-CN" sz="3200" dirty="0" smtClean="0"/>
            </a:p>
            <a:p>
              <a:pPr eaLnBrk="1" hangingPunct="1"/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63495" name="Object 10"/>
            <p:cNvGraphicFramePr>
              <a:graphicFrameLocks noChangeAspect="1"/>
            </p:cNvGraphicFramePr>
            <p:nvPr/>
          </p:nvGraphicFramePr>
          <p:xfrm>
            <a:off x="816" y="2308"/>
            <a:ext cx="19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7" name="Equation" r:id="rId5" imgW="1918080" imgH="355680" progId="Equation.3">
                    <p:embed/>
                  </p:oleObj>
                </mc:Choice>
                <mc:Fallback>
                  <p:oleObj name="Equation" r:id="rId5" imgW="1918080" imgH="35568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308"/>
                          <a:ext cx="1947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475" name="Rectangle 11"/>
          <p:cNvSpPr>
            <a:spLocks noChangeArrowheads="1"/>
          </p:cNvSpPr>
          <p:nvPr/>
        </p:nvSpPr>
        <p:spPr bwMode="auto">
          <a:xfrm>
            <a:off x="457200" y="1484784"/>
            <a:ext cx="7353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Step 1: Write the standard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OR-AND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function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032" y="395953"/>
            <a:ext cx="9107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</a:rPr>
              <a:t>2. Write the product of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Maxterms</a:t>
            </a:r>
            <a:r>
              <a:rPr lang="en-US" altLang="zh-CN" sz="3200" dirty="0" smtClean="0">
                <a:solidFill>
                  <a:srgbClr val="FFFF00"/>
                </a:solidFill>
              </a:rPr>
              <a:t> of a function.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5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8" y="1196752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All the </a:t>
            </a:r>
            <a:r>
              <a:rPr lang="en-US" altLang="zh-CN" sz="3200" dirty="0" err="1" smtClean="0"/>
              <a:t>Maxterms</a:t>
            </a:r>
            <a:r>
              <a:rPr lang="en-US" altLang="zh-CN" sz="3200" dirty="0" smtClean="0"/>
              <a:t> of function F(A, B) with two inputs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323528" y="263550"/>
            <a:ext cx="4314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Example of </a:t>
            </a:r>
            <a:r>
              <a:rPr lang="en-US" altLang="zh-CN" dirty="0" err="1" smtClean="0">
                <a:solidFill>
                  <a:srgbClr val="FFFF00"/>
                </a:solidFill>
              </a:rPr>
              <a:t>Maxterms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5318" y="2996952"/>
            <a:ext cx="8117122" cy="2808312"/>
            <a:chOff x="415318" y="2996952"/>
            <a:chExt cx="8117122" cy="2808312"/>
          </a:xfrm>
        </p:grpSpPr>
        <p:graphicFrame>
          <p:nvGraphicFramePr>
            <p:cNvPr id="1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719915"/>
                </p:ext>
              </p:extLst>
            </p:nvPr>
          </p:nvGraphicFramePr>
          <p:xfrm>
            <a:off x="2802656" y="2996952"/>
            <a:ext cx="570230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51" name="Equation" r:id="rId3" imgW="2260440" imgH="228600" progId="Equation.DSMT4">
                    <p:embed/>
                  </p:oleObj>
                </mc:Choice>
                <mc:Fallback>
                  <p:oleObj name="Equation" r:id="rId3" imgW="2260440" imgH="228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2656" y="2996952"/>
                          <a:ext cx="5702300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15318" y="3011438"/>
              <a:ext cx="18501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err="1" smtClean="0">
                  <a:solidFill>
                    <a:schemeClr val="accent1"/>
                  </a:solidFill>
                </a:rPr>
                <a:t>Maxterms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5318" y="4024560"/>
              <a:ext cx="516679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chemeClr val="accent1"/>
                  </a:solidFill>
                </a:rPr>
                <a:t>Binary numbers for </a:t>
              </a:r>
              <a:r>
                <a:rPr lang="en-US" altLang="zh-CN" sz="3200" dirty="0" err="1" smtClean="0">
                  <a:solidFill>
                    <a:schemeClr val="accent1"/>
                  </a:solidFill>
                </a:rPr>
                <a:t>Maxterms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5318" y="5167977"/>
              <a:ext cx="36856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chemeClr val="accent1"/>
                  </a:solidFill>
                </a:rPr>
                <a:t>Numbered </a:t>
              </a:r>
              <a:r>
                <a:rPr lang="en-US" altLang="zh-CN" sz="3200" dirty="0" err="1" smtClean="0">
                  <a:solidFill>
                    <a:schemeClr val="accent1"/>
                  </a:solidFill>
                </a:rPr>
                <a:t>Maxterms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1130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7855203"/>
                </p:ext>
              </p:extLst>
            </p:nvPr>
          </p:nvGraphicFramePr>
          <p:xfrm>
            <a:off x="6550744" y="4148757"/>
            <a:ext cx="1954212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52" name="Equation" r:id="rId5" imgW="774360" imgH="203040" progId="Equation.DSMT4">
                    <p:embed/>
                  </p:oleObj>
                </mc:Choice>
                <mc:Fallback>
                  <p:oleObj name="Equation" r:id="rId5" imgW="77436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0744" y="4148757"/>
                          <a:ext cx="1954212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30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9158814"/>
                </p:ext>
              </p:extLst>
            </p:nvPr>
          </p:nvGraphicFramePr>
          <p:xfrm>
            <a:off x="5970215" y="5214714"/>
            <a:ext cx="2562225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53" name="Equation" r:id="rId7" imgW="1015920" imgH="228600" progId="Equation.DSMT4">
                    <p:embed/>
                  </p:oleObj>
                </mc:Choice>
                <mc:Fallback>
                  <p:oleObj name="Equation" r:id="rId7" imgW="101592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0215" y="5214714"/>
                          <a:ext cx="2562225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9512" y="908720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All the </a:t>
            </a:r>
            <a:r>
              <a:rPr lang="en-US" altLang="zh-CN" sz="3200" dirty="0" err="1" smtClean="0"/>
              <a:t>Maxterms</a:t>
            </a:r>
            <a:r>
              <a:rPr lang="en-US" altLang="zh-CN" sz="3200" dirty="0" smtClean="0"/>
              <a:t> of function F(A, B, C) with three inputs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57999" y="188640"/>
            <a:ext cx="4314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Example of </a:t>
            </a:r>
            <a:r>
              <a:rPr lang="en-US" altLang="zh-CN" dirty="0" err="1" smtClean="0">
                <a:solidFill>
                  <a:srgbClr val="FFFF00"/>
                </a:solidFill>
              </a:rPr>
              <a:t>Maxterms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496" y="2052137"/>
            <a:ext cx="9059987" cy="4559701"/>
            <a:chOff x="35496" y="2052137"/>
            <a:chExt cx="9059987" cy="4559701"/>
          </a:xfrm>
        </p:grpSpPr>
        <p:graphicFrame>
          <p:nvGraphicFramePr>
            <p:cNvPr id="1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58182"/>
                </p:ext>
              </p:extLst>
            </p:nvPr>
          </p:nvGraphicFramePr>
          <p:xfrm>
            <a:off x="251520" y="2708920"/>
            <a:ext cx="8843963" cy="118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457" name="Equation" r:id="rId3" imgW="3504960" imgH="457200" progId="Equation.DSMT4">
                    <p:embed/>
                  </p:oleObj>
                </mc:Choice>
                <mc:Fallback>
                  <p:oleObj name="Equation" r:id="rId3" imgW="3504960" imgH="457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2708920"/>
                          <a:ext cx="8843963" cy="1181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3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1889230"/>
                </p:ext>
              </p:extLst>
            </p:nvPr>
          </p:nvGraphicFramePr>
          <p:xfrm>
            <a:off x="683568" y="4705325"/>
            <a:ext cx="5446713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458" name="Equation" r:id="rId5" imgW="2158920" imgH="203040" progId="Equation.DSMT4">
                    <p:embed/>
                  </p:oleObj>
                </mc:Choice>
                <mc:Fallback>
                  <p:oleObj name="Equation" r:id="rId5" imgW="2158920" imgH="2030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4705325"/>
                          <a:ext cx="5446713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3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7508061"/>
                </p:ext>
              </p:extLst>
            </p:nvPr>
          </p:nvGraphicFramePr>
          <p:xfrm>
            <a:off x="395536" y="6021288"/>
            <a:ext cx="521970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459" name="Equation" r:id="rId7" imgW="2070000" imgH="228600" progId="Equation.DSMT4">
                    <p:embed/>
                  </p:oleObj>
                </mc:Choice>
                <mc:Fallback>
                  <p:oleObj name="Equation" r:id="rId7" imgW="207000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6021288"/>
                          <a:ext cx="5219700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57518" y="2052137"/>
              <a:ext cx="18501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err="1" smtClean="0">
                  <a:solidFill>
                    <a:schemeClr val="accent1"/>
                  </a:solidFill>
                </a:rPr>
                <a:t>Maxterms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3273" y="3990255"/>
              <a:ext cx="516679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chemeClr val="accent1"/>
                  </a:solidFill>
                </a:rPr>
                <a:t>Binary numbers for </a:t>
              </a:r>
              <a:r>
                <a:rPr lang="en-US" altLang="zh-CN" sz="3200" dirty="0" err="1" smtClean="0">
                  <a:solidFill>
                    <a:schemeClr val="accent1"/>
                  </a:solidFill>
                </a:rPr>
                <a:t>Maxterms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496" y="5364505"/>
              <a:ext cx="36856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chemeClr val="accent1"/>
                  </a:solidFill>
                </a:rPr>
                <a:t>Numbered </a:t>
              </a:r>
              <a:r>
                <a:rPr lang="en-US" altLang="zh-CN" sz="3200" dirty="0" err="1" smtClean="0">
                  <a:solidFill>
                    <a:schemeClr val="accent1"/>
                  </a:solidFill>
                </a:rPr>
                <a:t>Maxterms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22" name="Object 2"/>
          <p:cNvGraphicFramePr>
            <a:graphicFrameLocks noChangeAspect="1"/>
          </p:cNvGraphicFramePr>
          <p:nvPr/>
        </p:nvGraphicFramePr>
        <p:xfrm>
          <a:off x="150708" y="2866404"/>
          <a:ext cx="8929688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4" name="Equation" r:id="rId3" imgW="3517560" imgH="1650960" progId="Equation.DSMT4">
                  <p:embed/>
                </p:oleObj>
              </mc:Choice>
              <mc:Fallback>
                <p:oleObj name="Equation" r:id="rId3" imgW="3517560" imgH="1650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08" y="2866404"/>
                        <a:ext cx="8929688" cy="409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3" name="Object 3"/>
          <p:cNvGraphicFramePr>
            <a:graphicFrameLocks noChangeAspect="1"/>
          </p:cNvGraphicFramePr>
          <p:nvPr/>
        </p:nvGraphicFramePr>
        <p:xfrm>
          <a:off x="140162" y="1738337"/>
          <a:ext cx="20637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5" name="Equation" r:id="rId5" imgW="812520" imgH="431640" progId="Equation.DSMT4">
                  <p:embed/>
                </p:oleObj>
              </mc:Choice>
              <mc:Fallback>
                <p:oleObj name="Equation" r:id="rId5" imgW="8125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62" y="1738337"/>
                        <a:ext cx="206375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5496" y="551582"/>
            <a:ext cx="9108504" cy="1235720"/>
            <a:chOff x="642910" y="332202"/>
            <a:chExt cx="9108504" cy="1235720"/>
          </a:xfrm>
        </p:grpSpPr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5539454" y="977372"/>
            <a:ext cx="346075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76" name="Equation" r:id="rId7" imgW="1371600" imgH="228600" progId="Equation.DSMT4">
                    <p:embed/>
                  </p:oleObj>
                </mc:Choice>
                <mc:Fallback>
                  <p:oleObj name="Equation" r:id="rId7" imgW="137160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9454" y="977372"/>
                          <a:ext cx="3460750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642910" y="332202"/>
              <a:ext cx="91085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 smtClean="0">
                  <a:cs typeface="Times New Roman" pitchFamily="18" charset="0"/>
                </a:rPr>
                <a:t>Apply </a:t>
              </a:r>
              <a:r>
                <a:rPr lang="en-US" altLang="zh-CN" sz="3200" dirty="0" smtClean="0"/>
                <a:t>the following formula to recover the </a:t>
              </a:r>
              <a:r>
                <a:rPr lang="en-US" altLang="zh-CN" sz="3200" dirty="0" smtClean="0">
                  <a:solidFill>
                    <a:srgbClr val="FFFF00"/>
                  </a:solidFill>
                </a:rPr>
                <a:t>missing variable</a:t>
              </a:r>
              <a:r>
                <a:rPr lang="en-US" altLang="zh-CN" sz="3200" dirty="0" smtClean="0"/>
                <a:t> in sum terms.</a:t>
              </a:r>
              <a:endParaRPr lang="zh-CN" altLang="en-US" sz="3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786446" y="409539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32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35496" y="-27384"/>
            <a:ext cx="9361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</a:rPr>
              <a:t>Example: Write the product of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Maxterms</a:t>
            </a:r>
            <a:r>
              <a:rPr lang="en-US" altLang="zh-CN" sz="3200" dirty="0" smtClean="0">
                <a:solidFill>
                  <a:srgbClr val="FFFF00"/>
                </a:solidFill>
              </a:rPr>
              <a:t> of a function.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product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function.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173076"/>
              </p:ext>
            </p:extLst>
          </p:nvPr>
        </p:nvGraphicFramePr>
        <p:xfrm>
          <a:off x="1901825" y="3789040"/>
          <a:ext cx="38052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757" name="Equation" r:id="rId3" imgW="1498320" imgH="228600" progId="Equation.DSMT4">
                  <p:embed/>
                </p:oleObj>
              </mc:Choice>
              <mc:Fallback>
                <p:oleObj name="Equation" r:id="rId3" imgW="1498320" imgH="228600" progId="Equation.DSMT4">
                  <p:embed/>
                  <p:pic>
                    <p:nvPicPr>
                      <p:cNvPr id="286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789040"/>
                        <a:ext cx="38052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2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381000" y="1600200"/>
            <a:ext cx="16882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Solution: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65539" name="Rectangle 72"/>
          <p:cNvSpPr>
            <a:spLocks noChangeArrowheads="1"/>
          </p:cNvSpPr>
          <p:nvPr/>
        </p:nvSpPr>
        <p:spPr bwMode="auto">
          <a:xfrm>
            <a:off x="311274" y="228600"/>
            <a:ext cx="937329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Example: Convert   </a:t>
            </a:r>
            <a:r>
              <a:rPr lang="en-US" altLang="zh-CN" sz="3200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                       </a:t>
            </a:r>
            <a:r>
              <a:rPr lang="zh-CN" altLang="en-US" sz="3200" dirty="0" smtClean="0">
                <a:solidFill>
                  <a:srgbClr val="FFFF00"/>
                </a:solidFill>
                <a:cs typeface="Times New Roman" pitchFamily="18" charset="0"/>
              </a:rPr>
              <a:t>                    </a:t>
            </a:r>
            <a:r>
              <a:rPr lang="en-US" altLang="zh-CN" sz="3200" dirty="0" smtClean="0">
                <a:cs typeface="Times New Roman" pitchFamily="18" charset="0"/>
              </a:rPr>
              <a:t>to </a:t>
            </a:r>
            <a:r>
              <a:rPr lang="en-US" altLang="zh-CN" sz="3200" dirty="0" smtClean="0"/>
              <a:t>product of </a:t>
            </a:r>
            <a:r>
              <a:rPr lang="en-US" altLang="zh-CN" sz="3200" dirty="0" err="1" smtClean="0"/>
              <a:t>Maxterms</a:t>
            </a:r>
            <a:r>
              <a:rPr lang="en-US" altLang="zh-CN" sz="3200" dirty="0" smtClean="0"/>
              <a:t>.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graphicFrame>
        <p:nvGraphicFramePr>
          <p:cNvPr id="65540" name="Object 81"/>
          <p:cNvGraphicFramePr>
            <a:graphicFrameLocks noChangeAspect="1"/>
          </p:cNvGraphicFramePr>
          <p:nvPr/>
        </p:nvGraphicFramePr>
        <p:xfrm>
          <a:off x="3462039" y="152400"/>
          <a:ext cx="44100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37" name="Equation" r:id="rId5" imgW="2756520" imgH="406440" progId="Equation.3">
                  <p:embed/>
                </p:oleObj>
              </mc:Choice>
              <mc:Fallback>
                <p:oleObj name="Equation" r:id="rId5" imgW="2756520" imgH="406440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039" y="152400"/>
                        <a:ext cx="441007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23" name="Rectangle 83"/>
          <p:cNvSpPr>
            <a:spLocks noChangeArrowheads="1"/>
          </p:cNvSpPr>
          <p:nvPr/>
        </p:nvSpPr>
        <p:spPr bwMode="auto">
          <a:xfrm>
            <a:off x="304800" y="2514600"/>
            <a:ext cx="67281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00"/>
                </a:solidFill>
                <a:effectLst/>
                <a:cs typeface="Times New Roman" pitchFamily="18" charset="0"/>
              </a:rPr>
              <a:t>(1</a:t>
            </a:r>
            <a:r>
              <a:rPr lang="zh-CN" altLang="en-US" sz="3200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) </a:t>
            </a:r>
            <a:r>
              <a:rPr lang="en-US" altLang="zh-CN" sz="3200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Get the standard OR-AND function.</a:t>
            </a:r>
            <a:endParaRPr lang="zh-CN" altLang="en-US" sz="3200" dirty="0">
              <a:solidFill>
                <a:srgbClr val="FFFF00"/>
              </a:solidFill>
              <a:effectLst/>
              <a:cs typeface="Times New Roman" pitchFamily="18" charset="0"/>
            </a:endParaRPr>
          </a:p>
        </p:txBody>
      </p:sp>
      <p:graphicFrame>
        <p:nvGraphicFramePr>
          <p:cNvPr id="138324" name="Object 84"/>
          <p:cNvGraphicFramePr>
            <a:graphicFrameLocks noChangeAspect="1"/>
          </p:cNvGraphicFramePr>
          <p:nvPr/>
        </p:nvGraphicFramePr>
        <p:xfrm>
          <a:off x="381000" y="3429000"/>
          <a:ext cx="69532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38" name="Equation" r:id="rId7" imgW="4357080" imgH="406440" progId="Equation.3">
                  <p:embed/>
                </p:oleObj>
              </mc:Choice>
              <mc:Fallback>
                <p:oleObj name="Equation" r:id="rId7" imgW="4357080" imgH="40644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695325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25" name="Object 85"/>
          <p:cNvGraphicFramePr>
            <a:graphicFrameLocks noChangeAspect="1"/>
          </p:cNvGraphicFramePr>
          <p:nvPr/>
        </p:nvGraphicFramePr>
        <p:xfrm>
          <a:off x="381000" y="4267200"/>
          <a:ext cx="36369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39" name="Equation" r:id="rId9" imgW="2261160" imgH="355680" progId="Equation.3">
                  <p:embed/>
                </p:oleObj>
              </mc:Choice>
              <mc:Fallback>
                <p:oleObj name="Equation" r:id="rId9" imgW="2261160" imgH="35568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3636963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28" name="Object 88"/>
          <p:cNvGraphicFramePr>
            <a:graphicFrameLocks noChangeAspect="1"/>
          </p:cNvGraphicFramePr>
          <p:nvPr/>
        </p:nvGraphicFramePr>
        <p:xfrm>
          <a:off x="394845" y="4991112"/>
          <a:ext cx="7677617" cy="7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40" name="Equation" r:id="rId11" imgW="3009600" imgH="266400" progId="Equation.DSMT4">
                  <p:embed/>
                </p:oleObj>
              </mc:Choice>
              <mc:Fallback>
                <p:oleObj name="Equation" r:id="rId11" imgW="3009600" imgH="2664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45" y="4991112"/>
                        <a:ext cx="7677617" cy="7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38175" y="6089923"/>
            <a:ext cx="652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</a:t>
            </a:r>
            <a:r>
              <a:rPr lang="en-US" altLang="zh-CN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)</a:t>
            </a:r>
            <a:endParaRPr lang="zh-CN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1960" y="609329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distributive law of addition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25253" y="6093296"/>
            <a:ext cx="2870683" cy="559735"/>
            <a:chOff x="1125253" y="6093296"/>
            <a:chExt cx="2870683" cy="559735"/>
          </a:xfrm>
        </p:grpSpPr>
        <p:sp>
          <p:nvSpPr>
            <p:cNvPr id="12" name="椭圆 11"/>
            <p:cNvSpPr/>
            <p:nvPr/>
          </p:nvSpPr>
          <p:spPr bwMode="auto">
            <a:xfrm>
              <a:off x="1125253" y="6125954"/>
              <a:ext cx="504056" cy="504056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2339752" y="6148975"/>
              <a:ext cx="504056" cy="504056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491880" y="6093296"/>
              <a:ext cx="504056" cy="504056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38227" y="4244109"/>
            <a:ext cx="4718960" cy="1417139"/>
            <a:chOff x="3338227" y="4244109"/>
            <a:chExt cx="4718960" cy="1417139"/>
          </a:xfrm>
        </p:grpSpPr>
        <p:sp>
          <p:nvSpPr>
            <p:cNvPr id="16" name="椭圆 15"/>
            <p:cNvSpPr>
              <a:spLocks noChangeAspect="1"/>
            </p:cNvSpPr>
            <p:nvPr/>
          </p:nvSpPr>
          <p:spPr bwMode="auto">
            <a:xfrm>
              <a:off x="3338227" y="4244109"/>
              <a:ext cx="604867" cy="604867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 bwMode="auto">
            <a:xfrm>
              <a:off x="3874941" y="5036197"/>
              <a:ext cx="604867" cy="604867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 bwMode="auto">
            <a:xfrm>
              <a:off x="7452320" y="5056381"/>
              <a:ext cx="604867" cy="604867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537" name="Group 49"/>
          <p:cNvGrpSpPr>
            <a:grpSpLocks/>
          </p:cNvGrpSpPr>
          <p:nvPr/>
        </p:nvGrpSpPr>
        <p:grpSpPr bwMode="auto">
          <a:xfrm>
            <a:off x="457200" y="2286000"/>
            <a:ext cx="8186738" cy="1577975"/>
            <a:chOff x="288" y="1440"/>
            <a:chExt cx="5157" cy="994"/>
          </a:xfrm>
        </p:grpSpPr>
        <p:graphicFrame>
          <p:nvGraphicFramePr>
            <p:cNvPr id="66566" name="Object 44"/>
            <p:cNvGraphicFramePr>
              <a:graphicFrameLocks noChangeAspect="1"/>
            </p:cNvGraphicFramePr>
            <p:nvPr/>
          </p:nvGraphicFramePr>
          <p:xfrm>
            <a:off x="304" y="2025"/>
            <a:ext cx="5141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61" name="Equation" r:id="rId4" imgW="3454200" imgH="266400" progId="Equation.DSMT4">
                    <p:embed/>
                  </p:oleObj>
                </mc:Choice>
                <mc:Fallback>
                  <p:oleObj name="Equation" r:id="rId4" imgW="3454200" imgH="266400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2025"/>
                          <a:ext cx="5141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7" name="Object 48"/>
            <p:cNvGraphicFramePr>
              <a:graphicFrameLocks noChangeAspect="1"/>
            </p:cNvGraphicFramePr>
            <p:nvPr/>
          </p:nvGraphicFramePr>
          <p:xfrm>
            <a:off x="288" y="1440"/>
            <a:ext cx="429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62" name="Equation" r:id="rId6" imgW="4280760" imgH="355680" progId="Equation.3">
                    <p:embed/>
                  </p:oleObj>
                </mc:Choice>
                <mc:Fallback>
                  <p:oleObj name="Equation" r:id="rId6" imgW="4280760" imgH="355680" progId="Equation.3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40"/>
                          <a:ext cx="4299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538" name="Object 50"/>
          <p:cNvGraphicFramePr>
            <a:graphicFrameLocks noChangeAspect="1"/>
          </p:cNvGraphicFramePr>
          <p:nvPr/>
        </p:nvGraphicFramePr>
        <p:xfrm>
          <a:off x="500034" y="4214818"/>
          <a:ext cx="5929354" cy="69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63" name="Equation" r:id="rId8" imgW="2336760" imgH="266400" progId="Equation.DSMT4">
                  <p:embed/>
                </p:oleObj>
              </mc:Choice>
              <mc:Fallback>
                <p:oleObj name="Equation" r:id="rId8" imgW="2336760" imgH="2664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214818"/>
                        <a:ext cx="5929354" cy="694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500958" y="4143380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6715140" y="4000504"/>
            <a:ext cx="1857388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39552" y="689323"/>
            <a:ext cx="652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</a:t>
            </a:r>
            <a:r>
              <a:rPr lang="en-US" altLang="zh-CN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)</a:t>
            </a:r>
            <a:endParaRPr lang="zh-CN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13337" y="69269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distributive law of addition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10950" y="692696"/>
            <a:ext cx="2870683" cy="559735"/>
            <a:chOff x="1010950" y="692696"/>
            <a:chExt cx="2870683" cy="559735"/>
          </a:xfrm>
        </p:grpSpPr>
        <p:sp>
          <p:nvSpPr>
            <p:cNvPr id="12" name="椭圆 11"/>
            <p:cNvSpPr/>
            <p:nvPr/>
          </p:nvSpPr>
          <p:spPr bwMode="auto">
            <a:xfrm>
              <a:off x="1010950" y="725354"/>
              <a:ext cx="504056" cy="504056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2225449" y="748375"/>
              <a:ext cx="504056" cy="504056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377577" y="692696"/>
              <a:ext cx="504056" cy="504056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7584" y="2082960"/>
            <a:ext cx="3240360" cy="1922104"/>
            <a:chOff x="827584" y="2082960"/>
            <a:chExt cx="3240360" cy="1922104"/>
          </a:xfrm>
        </p:grpSpPr>
        <p:sp>
          <p:nvSpPr>
            <p:cNvPr id="16" name="椭圆 15"/>
            <p:cNvSpPr>
              <a:spLocks noChangeAspect="1"/>
            </p:cNvSpPr>
            <p:nvPr/>
          </p:nvSpPr>
          <p:spPr bwMode="auto">
            <a:xfrm>
              <a:off x="827584" y="2082960"/>
              <a:ext cx="122413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 bwMode="auto">
            <a:xfrm>
              <a:off x="2051720" y="2088088"/>
              <a:ext cx="122413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 bwMode="auto">
            <a:xfrm>
              <a:off x="899592" y="3096200"/>
              <a:ext cx="122413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 bwMode="auto">
            <a:xfrm>
              <a:off x="2843808" y="3096200"/>
              <a:ext cx="122413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67944" y="2132856"/>
            <a:ext cx="3816424" cy="1872208"/>
            <a:chOff x="4067944" y="2132856"/>
            <a:chExt cx="3816424" cy="1872208"/>
          </a:xfrm>
        </p:grpSpPr>
        <p:sp>
          <p:nvSpPr>
            <p:cNvPr id="20" name="椭圆 19"/>
            <p:cNvSpPr>
              <a:spLocks noChangeAspect="1"/>
            </p:cNvSpPr>
            <p:nvPr/>
          </p:nvSpPr>
          <p:spPr bwMode="auto">
            <a:xfrm>
              <a:off x="4067944" y="2132856"/>
              <a:ext cx="1224136" cy="908864"/>
            </a:xfrm>
            <a:prstGeom prst="ellipse">
              <a:avLst/>
            </a:prstGeom>
            <a:solidFill>
              <a:schemeClr val="bg1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 bwMode="auto">
            <a:xfrm>
              <a:off x="5292080" y="2137984"/>
              <a:ext cx="1224136" cy="908864"/>
            </a:xfrm>
            <a:prstGeom prst="ellipse">
              <a:avLst/>
            </a:prstGeom>
            <a:solidFill>
              <a:schemeClr val="bg1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 bwMode="auto">
            <a:xfrm>
              <a:off x="4716016" y="3096200"/>
              <a:ext cx="1224136" cy="908864"/>
            </a:xfrm>
            <a:prstGeom prst="ellipse">
              <a:avLst/>
            </a:prstGeom>
            <a:solidFill>
              <a:schemeClr val="bg1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 bwMode="auto">
            <a:xfrm>
              <a:off x="6660232" y="3068960"/>
              <a:ext cx="1224136" cy="908864"/>
            </a:xfrm>
            <a:prstGeom prst="ellipse">
              <a:avLst/>
            </a:prstGeom>
            <a:solidFill>
              <a:schemeClr val="bg1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304" name="Object 40"/>
          <p:cNvGraphicFramePr>
            <a:graphicFrameLocks noChangeAspect="1"/>
          </p:cNvGraphicFramePr>
          <p:nvPr/>
        </p:nvGraphicFramePr>
        <p:xfrm>
          <a:off x="396875" y="3521075"/>
          <a:ext cx="828992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41" name="Equation" r:id="rId4" imgW="3454200" imgH="749160" progId="Equation.DSMT4">
                  <p:embed/>
                </p:oleObj>
              </mc:Choice>
              <mc:Fallback>
                <p:oleObj name="Equation" r:id="rId4" imgW="3454200" imgH="74916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521075"/>
                        <a:ext cx="8289925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10" name="Rectangle 46"/>
          <p:cNvSpPr>
            <a:spLocks noChangeArrowheads="1"/>
          </p:cNvSpPr>
          <p:nvPr/>
        </p:nvSpPr>
        <p:spPr bwMode="auto">
          <a:xfrm>
            <a:off x="315397" y="395953"/>
            <a:ext cx="52020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(2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)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Recover missing variables.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29256" y="4787116"/>
            <a:ext cx="2714644" cy="1597384"/>
            <a:chOff x="6000760" y="3072604"/>
            <a:chExt cx="2714644" cy="1597384"/>
          </a:xfrm>
        </p:grpSpPr>
        <p:grpSp>
          <p:nvGrpSpPr>
            <p:cNvPr id="14" name="组合 13"/>
            <p:cNvGrpSpPr/>
            <p:nvPr/>
          </p:nvGrpSpPr>
          <p:grpSpPr>
            <a:xfrm>
              <a:off x="6000760" y="4071942"/>
              <a:ext cx="2714644" cy="598046"/>
              <a:chOff x="5786446" y="4474028"/>
              <a:chExt cx="2714644" cy="59804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786446" y="4487299"/>
                <a:ext cx="800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/>
                    <a:latin typeface="黑体" pitchFamily="49" charset="-122"/>
                  </a:rPr>
                  <a:t>111</a:t>
                </a:r>
                <a:endParaRPr lang="zh-CN" altLang="en-US" sz="32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715140" y="4487299"/>
                <a:ext cx="800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/>
                    <a:latin typeface="黑体" pitchFamily="49" charset="-122"/>
                  </a:rPr>
                  <a:t>110</a:t>
                </a:r>
                <a:endParaRPr lang="zh-CN" altLang="en-US" sz="32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700871" y="4474028"/>
                <a:ext cx="800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/>
                    <a:latin typeface="黑体" pitchFamily="49" charset="-122"/>
                  </a:rPr>
                  <a:t>011</a:t>
                </a:r>
                <a:endParaRPr lang="zh-CN" altLang="en-US" sz="3200" dirty="0"/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 bwMode="auto">
            <a:xfrm rot="5400000" flipH="1" flipV="1">
              <a:off x="6858016" y="3571876"/>
              <a:ext cx="1000132" cy="158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67690" name="Object 106"/>
          <p:cNvGraphicFramePr>
            <a:graphicFrameLocks noChangeAspect="1"/>
          </p:cNvGraphicFramePr>
          <p:nvPr/>
        </p:nvGraphicFramePr>
        <p:xfrm>
          <a:off x="857224" y="2590800"/>
          <a:ext cx="55435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42" name="Equation" r:id="rId6" imgW="2184120" imgH="266400" progId="Equation.DSMT4">
                  <p:embed/>
                </p:oleObj>
              </mc:Choice>
              <mc:Fallback>
                <p:oleObj name="Equation" r:id="rId6" imgW="2184120" imgH="2664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590800"/>
                        <a:ext cx="554355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504253" y="1270967"/>
            <a:ext cx="8604251" cy="1077913"/>
            <a:chOff x="0" y="1440"/>
            <a:chExt cx="5420" cy="679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0" y="1440"/>
              <a:ext cx="5420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cs typeface="Times New Roman" pitchFamily="18" charset="0"/>
                </a:rPr>
                <a:t>Apply </a:t>
              </a:r>
              <a:r>
                <a:rPr lang="en-US" altLang="zh-CN" sz="3200" dirty="0" smtClean="0"/>
                <a:t>the following formula</a:t>
              </a:r>
              <a:endParaRPr lang="zh-CN" altLang="zh-CN" sz="3200" dirty="0" smtClean="0"/>
            </a:p>
            <a:p>
              <a:pPr eaLnBrk="1" hangingPunct="1"/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17" name="Object 10"/>
            <p:cNvGraphicFramePr>
              <a:graphicFrameLocks noChangeAspect="1"/>
            </p:cNvGraphicFramePr>
            <p:nvPr/>
          </p:nvGraphicFramePr>
          <p:xfrm>
            <a:off x="3175" y="1440"/>
            <a:ext cx="19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43" name="Equation" r:id="rId8" imgW="1918080" imgH="355680" progId="Equation.3">
                    <p:embed/>
                  </p:oleObj>
                </mc:Choice>
                <mc:Fallback>
                  <p:oleObj name="Equation" r:id="rId8" imgW="1918080" imgH="355680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1440"/>
                          <a:ext cx="1947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827584" y="2420888"/>
            <a:ext cx="3168352" cy="1800200"/>
            <a:chOff x="827584" y="2420888"/>
            <a:chExt cx="3168352" cy="1800200"/>
          </a:xfrm>
        </p:grpSpPr>
        <p:sp>
          <p:nvSpPr>
            <p:cNvPr id="20" name="椭圆 19"/>
            <p:cNvSpPr>
              <a:spLocks noChangeAspect="1"/>
            </p:cNvSpPr>
            <p:nvPr/>
          </p:nvSpPr>
          <p:spPr bwMode="auto">
            <a:xfrm>
              <a:off x="899592" y="2420888"/>
              <a:ext cx="122413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 bwMode="auto">
            <a:xfrm>
              <a:off x="827584" y="3312224"/>
              <a:ext cx="122413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 bwMode="auto">
            <a:xfrm>
              <a:off x="2771800" y="3312224"/>
              <a:ext cx="122413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08104" y="1340768"/>
            <a:ext cx="2448272" cy="504056"/>
            <a:chOff x="5508104" y="1340768"/>
            <a:chExt cx="2448272" cy="504056"/>
          </a:xfrm>
        </p:grpSpPr>
        <p:sp>
          <p:nvSpPr>
            <p:cNvPr id="24" name="椭圆 23"/>
            <p:cNvSpPr/>
            <p:nvPr/>
          </p:nvSpPr>
          <p:spPr bwMode="auto">
            <a:xfrm>
              <a:off x="5508104" y="1340768"/>
              <a:ext cx="504056" cy="504056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6300192" y="1340768"/>
              <a:ext cx="504056" cy="504056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7452320" y="1340768"/>
              <a:ext cx="504056" cy="504056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product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function.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652319"/>
              </p:ext>
            </p:extLst>
          </p:nvPr>
        </p:nvGraphicFramePr>
        <p:xfrm>
          <a:off x="1835696" y="3717032"/>
          <a:ext cx="44100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780" name="Equation" r:id="rId3" imgW="2756520" imgH="406440" progId="Equation.3">
                  <p:embed/>
                </p:oleObj>
              </mc:Choice>
              <mc:Fallback>
                <p:oleObj name="Equation" r:id="rId3" imgW="2756520" imgH="406440" progId="Equation.3">
                  <p:embed/>
                  <p:pic>
                    <p:nvPicPr>
                      <p:cNvPr id="6554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717032"/>
                        <a:ext cx="441007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89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310" name="Group 22"/>
          <p:cNvGrpSpPr>
            <a:grpSpLocks/>
          </p:cNvGrpSpPr>
          <p:nvPr/>
        </p:nvGrpSpPr>
        <p:grpSpPr bwMode="auto">
          <a:xfrm>
            <a:off x="2519370" y="1785926"/>
            <a:ext cx="3810000" cy="4724400"/>
            <a:chOff x="1008" y="864"/>
            <a:chExt cx="2400" cy="2976"/>
          </a:xfrm>
        </p:grpSpPr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296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300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747970" y="4476720"/>
            <a:ext cx="3232150" cy="1036638"/>
            <a:chOff x="2747970" y="4476720"/>
            <a:chExt cx="3232150" cy="1036638"/>
          </a:xfrm>
        </p:grpSpPr>
        <p:sp>
          <p:nvSpPr>
            <p:cNvPr id="140305" name="Rectangle 17"/>
            <p:cNvSpPr>
              <a:spLocks noChangeArrowheads="1"/>
            </p:cNvSpPr>
            <p:nvPr/>
          </p:nvSpPr>
          <p:spPr bwMode="auto">
            <a:xfrm>
              <a:off x="2747970" y="447672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1    0   0    1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40306" name="Rectangle 18"/>
            <p:cNvSpPr>
              <a:spLocks noChangeArrowheads="1"/>
            </p:cNvSpPr>
            <p:nvPr/>
          </p:nvSpPr>
          <p:spPr bwMode="auto">
            <a:xfrm>
              <a:off x="2747970" y="493392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1    0   1    1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47970" y="3409920"/>
            <a:ext cx="3232150" cy="2636838"/>
            <a:chOff x="2747970" y="3409920"/>
            <a:chExt cx="3232150" cy="2636838"/>
          </a:xfrm>
        </p:grpSpPr>
        <p:sp>
          <p:nvSpPr>
            <p:cNvPr id="140303" name="Rectangle 15"/>
            <p:cNvSpPr>
              <a:spLocks noChangeArrowheads="1"/>
            </p:cNvSpPr>
            <p:nvPr/>
          </p:nvSpPr>
          <p:spPr bwMode="auto">
            <a:xfrm>
              <a:off x="2747970" y="340992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0    1   0    1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40307" name="Rectangle 19"/>
            <p:cNvSpPr>
              <a:spLocks noChangeArrowheads="1"/>
            </p:cNvSpPr>
            <p:nvPr/>
          </p:nvSpPr>
          <p:spPr bwMode="auto">
            <a:xfrm>
              <a:off x="2747970" y="546732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1    1   0    1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747970" y="2419320"/>
            <a:ext cx="3232150" cy="4060844"/>
            <a:chOff x="2747970" y="2419320"/>
            <a:chExt cx="3232150" cy="4060844"/>
          </a:xfrm>
        </p:grpSpPr>
        <p:sp>
          <p:nvSpPr>
            <p:cNvPr id="140301" name="Rectangle 13"/>
            <p:cNvSpPr>
              <a:spLocks noChangeArrowheads="1"/>
            </p:cNvSpPr>
            <p:nvPr/>
          </p:nvSpPr>
          <p:spPr bwMode="auto">
            <a:xfrm>
              <a:off x="2747970" y="241932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0    0   0    0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40302" name="Rectangle 14"/>
            <p:cNvSpPr>
              <a:spLocks noChangeArrowheads="1"/>
            </p:cNvSpPr>
            <p:nvPr/>
          </p:nvSpPr>
          <p:spPr bwMode="auto">
            <a:xfrm>
              <a:off x="2747970" y="295272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0    0   1    0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40304" name="Rectangle 16"/>
            <p:cNvSpPr>
              <a:spLocks noChangeArrowheads="1"/>
            </p:cNvSpPr>
            <p:nvPr/>
          </p:nvSpPr>
          <p:spPr bwMode="auto">
            <a:xfrm>
              <a:off x="2747970" y="394332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0    1   1    0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40308" name="Rectangle 20"/>
            <p:cNvSpPr>
              <a:spLocks noChangeArrowheads="1"/>
            </p:cNvSpPr>
            <p:nvPr/>
          </p:nvSpPr>
          <p:spPr bwMode="auto">
            <a:xfrm>
              <a:off x="2747970" y="5900726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1    1   1    0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7158" y="3438492"/>
            <a:ext cx="6143668" cy="2643206"/>
            <a:chOff x="428596" y="3000372"/>
            <a:chExt cx="6143668" cy="2643206"/>
          </a:xfrm>
        </p:grpSpPr>
        <p:sp>
          <p:nvSpPr>
            <p:cNvPr id="18" name="椭圆 17"/>
            <p:cNvSpPr/>
            <p:nvPr/>
          </p:nvSpPr>
          <p:spPr bwMode="auto">
            <a:xfrm>
              <a:off x="2347898" y="3000372"/>
              <a:ext cx="4071966" cy="57150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2500298" y="5072074"/>
              <a:ext cx="4071966" cy="57150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68671" name="Object 63"/>
            <p:cNvGraphicFramePr>
              <a:graphicFrameLocks noChangeAspect="1"/>
            </p:cNvGraphicFramePr>
            <p:nvPr/>
          </p:nvGraphicFramePr>
          <p:xfrm>
            <a:off x="428596" y="3786190"/>
            <a:ext cx="724665" cy="611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524" name="Equation" r:id="rId3" imgW="279360" imgH="228600" progId="Equation.DSMT4">
                    <p:embed/>
                  </p:oleObj>
                </mc:Choice>
                <mc:Fallback>
                  <p:oleObj name="Equation" r:id="rId3" imgW="279360" imgH="2286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596" y="3786190"/>
                          <a:ext cx="724665" cy="611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直接箭头连接符 22"/>
            <p:cNvCxnSpPr/>
            <p:nvPr/>
          </p:nvCxnSpPr>
          <p:spPr bwMode="auto">
            <a:xfrm flipV="1">
              <a:off x="1285852" y="3214686"/>
              <a:ext cx="919170" cy="642942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1214414" y="4643446"/>
              <a:ext cx="928694" cy="642942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组合 32"/>
          <p:cNvGrpSpPr/>
          <p:nvPr/>
        </p:nvGrpSpPr>
        <p:grpSpPr>
          <a:xfrm>
            <a:off x="2490774" y="4622444"/>
            <a:ext cx="5762929" cy="857256"/>
            <a:chOff x="2562212" y="4184324"/>
            <a:chExt cx="5762929" cy="857256"/>
          </a:xfrm>
        </p:grpSpPr>
        <p:sp>
          <p:nvSpPr>
            <p:cNvPr id="16" name="矩形 15"/>
            <p:cNvSpPr/>
            <p:nvPr/>
          </p:nvSpPr>
          <p:spPr bwMode="auto">
            <a:xfrm>
              <a:off x="2562212" y="4184324"/>
              <a:ext cx="4000528" cy="85725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68673" name="Object 65"/>
            <p:cNvGraphicFramePr>
              <a:graphicFrameLocks noChangeAspect="1"/>
            </p:cNvGraphicFramePr>
            <p:nvPr/>
          </p:nvGraphicFramePr>
          <p:xfrm>
            <a:off x="7572396" y="4286256"/>
            <a:ext cx="752745" cy="660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525" name="Equation" r:id="rId5" imgW="266400" imgH="228600" progId="Equation.DSMT4">
                    <p:embed/>
                  </p:oleObj>
                </mc:Choice>
                <mc:Fallback>
                  <p:oleObj name="Equation" r:id="rId5" imgW="266400" imgH="2286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2396" y="4286256"/>
                          <a:ext cx="752745" cy="660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/>
            <p:cNvCxnSpPr/>
            <p:nvPr/>
          </p:nvCxnSpPr>
          <p:spPr bwMode="auto">
            <a:xfrm rot="10800000">
              <a:off x="6643702" y="4714884"/>
              <a:ext cx="1000132" cy="158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53"/>
          <p:cNvGrpSpPr>
            <a:grpSpLocks/>
          </p:cNvGrpSpPr>
          <p:nvPr/>
        </p:nvGrpSpPr>
        <p:grpSpPr bwMode="auto">
          <a:xfrm>
            <a:off x="107504" y="764707"/>
            <a:ext cx="8856679" cy="1077913"/>
            <a:chOff x="240" y="3552"/>
            <a:chExt cx="5579" cy="679"/>
          </a:xfrm>
        </p:grpSpPr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240" y="3552"/>
              <a:ext cx="5579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cs typeface="Times New Roman" pitchFamily="18" charset="0"/>
                </a:rPr>
                <a:t>Example:  Covert                                      to </a:t>
              </a:r>
              <a:r>
                <a:rPr lang="en-US" altLang="zh-CN" sz="3200" dirty="0" smtClean="0"/>
                <a:t>sum of </a:t>
              </a:r>
              <a:r>
                <a:rPr lang="en-US" altLang="zh-CN" sz="3200" dirty="0" err="1" smtClean="0"/>
                <a:t>Minterms</a:t>
              </a:r>
              <a:r>
                <a:rPr lang="en-US" altLang="zh-CN" sz="3200" dirty="0" smtClean="0"/>
                <a:t> by truth table. 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graphicFrame>
          <p:nvGraphicFramePr>
            <p:cNvPr id="30" name="Object 43"/>
            <p:cNvGraphicFramePr>
              <a:graphicFrameLocks noChangeAspect="1"/>
            </p:cNvGraphicFramePr>
            <p:nvPr/>
          </p:nvGraphicFramePr>
          <p:xfrm>
            <a:off x="2187" y="3552"/>
            <a:ext cx="227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526" name="Equation" r:id="rId7" imgW="2248560" imgH="355680" progId="Equation.3">
                    <p:embed/>
                  </p:oleObj>
                </mc:Choice>
                <mc:Fallback>
                  <p:oleObj name="Equation" r:id="rId7" imgW="2248560" imgH="355680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3552"/>
                          <a:ext cx="2271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49"/>
          <p:cNvSpPr>
            <a:spLocks noChangeArrowheads="1"/>
          </p:cNvSpPr>
          <p:nvPr/>
        </p:nvSpPr>
        <p:spPr bwMode="auto">
          <a:xfrm>
            <a:off x="71470" y="107921"/>
            <a:ext cx="71917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00"/>
                </a:solidFill>
                <a:cs typeface="Times New Roman" pitchFamily="18" charset="0"/>
              </a:rPr>
              <a:t>2. Function Transformation by Truth Table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3"/>
          <p:cNvGrpSpPr>
            <a:grpSpLocks/>
          </p:cNvGrpSpPr>
          <p:nvPr/>
        </p:nvGrpSpPr>
        <p:grpSpPr bwMode="auto">
          <a:xfrm>
            <a:off x="899592" y="5084539"/>
            <a:ext cx="2927350" cy="720725"/>
            <a:chOff x="3797" y="1880"/>
            <a:chExt cx="1844" cy="454"/>
          </a:xfrm>
        </p:grpSpPr>
        <p:sp>
          <p:nvSpPr>
            <p:cNvPr id="104484" name="AutoShape 36"/>
            <p:cNvSpPr>
              <a:spLocks noChangeArrowheads="1"/>
            </p:cNvSpPr>
            <p:nvPr/>
          </p:nvSpPr>
          <p:spPr bwMode="auto">
            <a:xfrm rot="5400000">
              <a:off x="4310" y="1966"/>
              <a:ext cx="409" cy="32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86" name="Line 38"/>
            <p:cNvSpPr>
              <a:spLocks noChangeShapeType="1"/>
            </p:cNvSpPr>
            <p:nvPr/>
          </p:nvSpPr>
          <p:spPr bwMode="auto">
            <a:xfrm flipH="1">
              <a:off x="4085" y="2120"/>
              <a:ext cx="28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87" name="Line 39"/>
            <p:cNvSpPr>
              <a:spLocks noChangeShapeType="1"/>
            </p:cNvSpPr>
            <p:nvPr/>
          </p:nvSpPr>
          <p:spPr bwMode="auto">
            <a:xfrm>
              <a:off x="4757" y="2120"/>
              <a:ext cx="33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38" name="Rectangle 90"/>
            <p:cNvSpPr>
              <a:spLocks noChangeArrowheads="1"/>
            </p:cNvSpPr>
            <p:nvPr/>
          </p:nvSpPr>
          <p:spPr bwMode="auto">
            <a:xfrm>
              <a:off x="3797" y="18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4539" name="Rectangle 91"/>
            <p:cNvSpPr>
              <a:spLocks noChangeArrowheads="1"/>
            </p:cNvSpPr>
            <p:nvPr/>
          </p:nvSpPr>
          <p:spPr bwMode="auto">
            <a:xfrm>
              <a:off x="5141" y="18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F=A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4540" name="Line 92"/>
            <p:cNvSpPr>
              <a:spLocks noChangeShapeType="1"/>
            </p:cNvSpPr>
            <p:nvPr/>
          </p:nvSpPr>
          <p:spPr bwMode="auto">
            <a:xfrm>
              <a:off x="5420" y="1933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54" name="Oval 106"/>
            <p:cNvSpPr>
              <a:spLocks noChangeArrowheads="1"/>
            </p:cNvSpPr>
            <p:nvPr/>
          </p:nvSpPr>
          <p:spPr bwMode="auto">
            <a:xfrm>
              <a:off x="4661" y="2066"/>
              <a:ext cx="94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179512" y="4077072"/>
            <a:ext cx="7853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/>
                <a:cs typeface="Times New Roman" pitchFamily="18" charset="0"/>
              </a:rPr>
              <a:t>Logic gate of  “NOT” (hardware symbol)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9512" y="1990581"/>
            <a:ext cx="5121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/>
                <a:cs typeface="Times New Roman" pitchFamily="18" charset="0"/>
              </a:rPr>
              <a:t>Logic function of  “NOT”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331640" y="2782669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F＝A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51520" y="188640"/>
            <a:ext cx="957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input and output are inverting.</a:t>
            </a:r>
          </a:p>
          <a:p>
            <a:r>
              <a:rPr lang="en-US" altLang="zh-CN" dirty="0" smtClean="0"/>
              <a:t>It is </a:t>
            </a:r>
            <a:r>
              <a:rPr lang="en-US" altLang="zh-CN" dirty="0"/>
              <a:t>named as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FF00"/>
                </a:solidFill>
              </a:rPr>
              <a:t>logical </a:t>
            </a:r>
            <a:r>
              <a:rPr lang="en-US" altLang="zh-CN" dirty="0" smtClean="0">
                <a:solidFill>
                  <a:srgbClr val="FFFF00"/>
                </a:solidFill>
              </a:rPr>
              <a:t>inverter (</a:t>
            </a:r>
            <a:r>
              <a:rPr lang="en-US" altLang="zh-CN" dirty="0">
                <a:solidFill>
                  <a:srgbClr val="FFFF00"/>
                </a:solidFill>
              </a:rPr>
              <a:t>NOT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9" name="Line 92"/>
          <p:cNvSpPr>
            <a:spLocks noChangeShapeType="1"/>
          </p:cNvSpPr>
          <p:nvPr/>
        </p:nvSpPr>
        <p:spPr bwMode="auto">
          <a:xfrm>
            <a:off x="2123728" y="2780928"/>
            <a:ext cx="228600" cy="0"/>
          </a:xfrm>
          <a:prstGeom prst="lin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643042" y="714356"/>
            <a:ext cx="3810000" cy="4724400"/>
            <a:chOff x="1008" y="864"/>
            <a:chExt cx="2400" cy="2976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871642" y="1323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871642" y="1857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871642" y="2314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0    1   0    1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871642" y="2847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871642" y="3381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1642" y="3838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1    0   1    1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1871642" y="4371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871642" y="48291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282" y="116632"/>
            <a:ext cx="7027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Write sum of </a:t>
            </a:r>
            <a:r>
              <a:rPr lang="en-US" altLang="zh-CN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Minterms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from Truth Table.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766846" y="2414566"/>
            <a:ext cx="3571900" cy="2571768"/>
            <a:chOff x="1766846" y="2414566"/>
            <a:chExt cx="3571900" cy="2571768"/>
          </a:xfrm>
        </p:grpSpPr>
        <p:sp>
          <p:nvSpPr>
            <p:cNvPr id="20" name="矩形 19"/>
            <p:cNvSpPr/>
            <p:nvPr/>
          </p:nvSpPr>
          <p:spPr bwMode="auto">
            <a:xfrm>
              <a:off x="1766846" y="3986202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766846" y="2414566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766846" y="3486136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766846" y="4486268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81622" y="2346305"/>
            <a:ext cx="1100138" cy="2779727"/>
            <a:chOff x="5481622" y="2346305"/>
            <a:chExt cx="1100138" cy="2779727"/>
          </a:xfrm>
        </p:grpSpPr>
        <p:graphicFrame>
          <p:nvGraphicFramePr>
            <p:cNvPr id="266242" name="Object 2"/>
            <p:cNvGraphicFramePr>
              <a:graphicFrameLocks noChangeAspect="1"/>
            </p:cNvGraphicFramePr>
            <p:nvPr/>
          </p:nvGraphicFramePr>
          <p:xfrm>
            <a:off x="5607680" y="2346305"/>
            <a:ext cx="945512" cy="568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27" name="Equation" r:id="rId3" imgW="368280" imgH="228600" progId="Equation.DSMT4">
                    <p:embed/>
                  </p:oleObj>
                </mc:Choice>
                <mc:Fallback>
                  <p:oleObj name="Equation" r:id="rId3" imgW="368280" imgH="228600" progId="Equation.DSMT4">
                    <p:embed/>
                    <p:pic>
                      <p:nvPicPr>
                        <p:cNvPr id="26624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7680" y="2346305"/>
                          <a:ext cx="945512" cy="568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5" name="Object 5"/>
            <p:cNvGraphicFramePr>
              <a:graphicFrameLocks noChangeAspect="1"/>
            </p:cNvGraphicFramePr>
            <p:nvPr/>
          </p:nvGraphicFramePr>
          <p:xfrm>
            <a:off x="5481622" y="3343260"/>
            <a:ext cx="1100138" cy="639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28" name="Equation" r:id="rId5" imgW="380880" imgH="228600" progId="Equation.DSMT4">
                    <p:embed/>
                  </p:oleObj>
                </mc:Choice>
                <mc:Fallback>
                  <p:oleObj name="Equation" r:id="rId5" imgW="380880" imgH="228600" progId="Equation.DSMT4">
                    <p:embed/>
                    <p:pic>
                      <p:nvPicPr>
                        <p:cNvPr id="26624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1622" y="3343260"/>
                          <a:ext cx="1100138" cy="639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6" name="Object 6"/>
            <p:cNvGraphicFramePr>
              <a:graphicFrameLocks noChangeAspect="1"/>
            </p:cNvGraphicFramePr>
            <p:nvPr/>
          </p:nvGraphicFramePr>
          <p:xfrm>
            <a:off x="5553060" y="3986202"/>
            <a:ext cx="942963" cy="568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29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26624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3060" y="3986202"/>
                          <a:ext cx="942963" cy="568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7" name="Object 7"/>
            <p:cNvGraphicFramePr>
              <a:graphicFrameLocks noChangeAspect="1"/>
            </p:cNvGraphicFramePr>
            <p:nvPr/>
          </p:nvGraphicFramePr>
          <p:xfrm>
            <a:off x="5481622" y="4557706"/>
            <a:ext cx="1009226" cy="568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30" name="Equation" r:id="rId9" imgW="393480" imgH="228600" progId="Equation.DSMT4">
                    <p:embed/>
                  </p:oleObj>
                </mc:Choice>
                <mc:Fallback>
                  <p:oleObj name="Equation" r:id="rId9" imgW="393480" imgH="228600" progId="Equation.DSMT4">
                    <p:embed/>
                    <p:pic>
                      <p:nvPicPr>
                        <p:cNvPr id="2662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1622" y="4557706"/>
                          <a:ext cx="1009226" cy="568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48" name="Object 8"/>
          <p:cNvGraphicFramePr>
            <a:graphicFrameLocks noChangeAspect="1"/>
          </p:cNvGraphicFramePr>
          <p:nvPr/>
        </p:nvGraphicFramePr>
        <p:xfrm>
          <a:off x="500034" y="5429264"/>
          <a:ext cx="65913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31" name="Equation" r:id="rId11" imgW="4128480" imgH="787680" progId="Equation.3">
                  <p:embed/>
                </p:oleObj>
              </mc:Choice>
              <mc:Fallback>
                <p:oleObj name="Equation" r:id="rId11" imgW="4128480" imgH="787680" progId="Equation.3">
                  <p:embed/>
                  <p:pic>
                    <p:nvPicPr>
                      <p:cNvPr id="266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429264"/>
                        <a:ext cx="65913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5357818" y="1714489"/>
            <a:ext cx="2422827" cy="3427992"/>
            <a:chOff x="5357818" y="1714489"/>
            <a:chExt cx="2422827" cy="3427992"/>
          </a:xfrm>
        </p:grpSpPr>
        <p:sp>
          <p:nvSpPr>
            <p:cNvPr id="28" name="矩形 27"/>
            <p:cNvSpPr/>
            <p:nvPr/>
          </p:nvSpPr>
          <p:spPr>
            <a:xfrm>
              <a:off x="7111689" y="2343128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endParaRPr lang="zh-CN" altLang="en-US" sz="3200" baseline="-250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24696" y="3414698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4</a:t>
              </a:r>
              <a:endParaRPr lang="zh-CN" altLang="en-US" sz="3200" baseline="-25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124696" y="3986202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5</a:t>
              </a:r>
              <a:endParaRPr lang="zh-CN" altLang="en-US" sz="3200" baseline="-25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124696" y="4557706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6</a:t>
              </a:r>
              <a:endParaRPr lang="zh-CN" altLang="en-US" sz="3200" baseline="-25000" dirty="0"/>
            </a:p>
          </p:txBody>
        </p:sp>
        <p:sp>
          <p:nvSpPr>
            <p:cNvPr id="33" name="上弧形箭头 32"/>
            <p:cNvSpPr/>
            <p:nvPr/>
          </p:nvSpPr>
          <p:spPr bwMode="auto">
            <a:xfrm>
              <a:off x="5357818" y="1714489"/>
              <a:ext cx="2214578" cy="642942"/>
            </a:xfrm>
            <a:prstGeom prst="curvedDownArrow">
              <a:avLst/>
            </a:prstGeom>
            <a:noFill/>
            <a:ln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52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sum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truth table.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237609"/>
              </p:ext>
            </p:extLst>
          </p:nvPr>
        </p:nvGraphicFramePr>
        <p:xfrm>
          <a:off x="2195736" y="3898156"/>
          <a:ext cx="3605219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849" name="Equation" r:id="rId3" imgW="2248560" imgH="355680" progId="Equation.3">
                  <p:embed/>
                </p:oleObj>
              </mc:Choice>
              <mc:Fallback>
                <p:oleObj name="Equation" r:id="rId3" imgW="2248560" imgH="355680" progId="Equation.3">
                  <p:embed/>
                  <p:pic>
                    <p:nvPicPr>
                      <p:cNvPr id="3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898156"/>
                        <a:ext cx="3605219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9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70425" y="-24482"/>
            <a:ext cx="90735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cs typeface="Times New Roman" pitchFamily="18" charset="0"/>
              </a:rPr>
              <a:t>Example:</a:t>
            </a:r>
            <a:r>
              <a:rPr lang="zh-CN" altLang="en-US" sz="3200" dirty="0" smtClean="0">
                <a:cs typeface="Times New Roman" pitchFamily="18" charset="0"/>
              </a:rPr>
              <a:t> </a:t>
            </a:r>
            <a:r>
              <a:rPr lang="en-US" altLang="zh-CN" sz="3200" dirty="0" smtClean="0">
                <a:cs typeface="Times New Roman" pitchFamily="18" charset="0"/>
              </a:rPr>
              <a:t>Convert the following function to product of </a:t>
            </a:r>
            <a:r>
              <a:rPr lang="en-US" altLang="zh-CN" sz="3200" dirty="0" err="1" smtClean="0">
                <a:cs typeface="Times New Roman" pitchFamily="18" charset="0"/>
              </a:rPr>
              <a:t>maxterms</a:t>
            </a:r>
            <a:r>
              <a:rPr lang="en-US" altLang="zh-CN" sz="3200" dirty="0" smtClean="0">
                <a:cs typeface="Times New Roman" pitchFamily="18" charset="0"/>
              </a:rPr>
              <a:t> by truth table.</a:t>
            </a:r>
            <a:endParaRPr lang="zh-CN" altLang="en-US" sz="3200" dirty="0">
              <a:cs typeface="Times New Roman" pitchFamily="18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519370" y="1844824"/>
            <a:ext cx="3810000" cy="4724400"/>
            <a:chOff x="1008" y="864"/>
            <a:chExt cx="2400" cy="2976"/>
          </a:xfrm>
        </p:grpSpPr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747970" y="2478218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747970" y="3011618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747970" y="4002218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3" name="组合 27"/>
          <p:cNvGrpSpPr/>
          <p:nvPr/>
        </p:nvGrpSpPr>
        <p:grpSpPr>
          <a:xfrm>
            <a:off x="2747970" y="3468818"/>
            <a:ext cx="3232150" cy="2636838"/>
            <a:chOff x="2747970" y="3686180"/>
            <a:chExt cx="3232150" cy="2636838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747970" y="368618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0    1   0    1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747970" y="475298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1    0   0    1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747970" y="521018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1    0   1    1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747970" y="574358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1    1   0    1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747970" y="5959624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2276460" y="2497258"/>
            <a:ext cx="4071966" cy="571504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2428860" y="5997720"/>
            <a:ext cx="4071966" cy="571504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2428860" y="3068762"/>
            <a:ext cx="4071966" cy="571504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2428860" y="4068894"/>
            <a:ext cx="4071966" cy="571504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69737" name="Object 105"/>
          <p:cNvGraphicFramePr>
            <a:graphicFrameLocks noChangeAspect="1"/>
          </p:cNvGraphicFramePr>
          <p:nvPr/>
        </p:nvGraphicFramePr>
        <p:xfrm>
          <a:off x="1835696" y="1052736"/>
          <a:ext cx="5400600" cy="705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39" name="Equation" r:id="rId3" imgW="2044440" imgH="266400" progId="Equation.DSMT4">
                  <p:embed/>
                </p:oleObj>
              </mc:Choice>
              <mc:Fallback>
                <p:oleObj name="Equation" r:id="rId3" imgW="204444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052736"/>
                        <a:ext cx="5400600" cy="705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226228"/>
              </p:ext>
            </p:extLst>
          </p:nvPr>
        </p:nvGraphicFramePr>
        <p:xfrm>
          <a:off x="111125" y="2762250"/>
          <a:ext cx="11509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40" name="Equation" r:id="rId5" imgW="444240" imgH="177480" progId="Equation.DSMT4">
                  <p:embed/>
                </p:oleObj>
              </mc:Choice>
              <mc:Fallback>
                <p:oleObj name="Equation" r:id="rId5" imgW="444240" imgH="177480" progId="Equation.DSMT4">
                  <p:embed/>
                  <p:pic>
                    <p:nvPicPr>
                      <p:cNvPr id="6867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2762250"/>
                        <a:ext cx="115093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/>
          <p:nvPr/>
        </p:nvCxnSpPr>
        <p:spPr bwMode="auto">
          <a:xfrm flipV="1">
            <a:off x="1403648" y="2783010"/>
            <a:ext cx="702973" cy="228608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>
            <a:off x="1403648" y="3178237"/>
            <a:ext cx="702973" cy="290581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8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322617"/>
              </p:ext>
            </p:extLst>
          </p:nvPr>
        </p:nvGraphicFramePr>
        <p:xfrm>
          <a:off x="95250" y="4957763"/>
          <a:ext cx="11842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41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35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4957763"/>
                        <a:ext cx="118427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箭头连接符 38"/>
          <p:cNvCxnSpPr/>
          <p:nvPr/>
        </p:nvCxnSpPr>
        <p:spPr bwMode="auto">
          <a:xfrm flipV="1">
            <a:off x="1343151" y="4468511"/>
            <a:ext cx="937555" cy="835027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/>
          <p:cNvCxnSpPr/>
          <p:nvPr/>
        </p:nvCxnSpPr>
        <p:spPr bwMode="auto">
          <a:xfrm>
            <a:off x="1343151" y="5445224"/>
            <a:ext cx="893778" cy="854078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4" grpId="0"/>
      <p:bldP spid="26" grpId="0" animBg="1"/>
      <p:bldP spid="27" grpId="0" animBg="1"/>
      <p:bldP spid="29" grpId="0" animBg="1"/>
      <p:bldP spid="3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43042" y="714356"/>
            <a:ext cx="3810000" cy="4724400"/>
            <a:chOff x="1008" y="864"/>
            <a:chExt cx="2400" cy="2976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871642" y="1323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871642" y="1857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871642" y="2314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0    1   0    1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871642" y="2847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871642" y="3381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1642" y="3838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1    0   1    1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1871642" y="4371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871642" y="48291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267271" name="Object 7"/>
          <p:cNvGraphicFramePr>
            <a:graphicFrameLocks noChangeAspect="1"/>
          </p:cNvGraphicFramePr>
          <p:nvPr/>
        </p:nvGraphicFramePr>
        <p:xfrm>
          <a:off x="428596" y="5495948"/>
          <a:ext cx="7531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55" name="Equation" r:id="rId3" imgW="4725360" imgH="787680" progId="Equation.3">
                  <p:embed/>
                </p:oleObj>
              </mc:Choice>
              <mc:Fallback>
                <p:oleObj name="Equation" r:id="rId3" imgW="4725360" imgH="7876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5495948"/>
                        <a:ext cx="75311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5572132" y="1357298"/>
            <a:ext cx="2131102" cy="4056088"/>
            <a:chOff x="5572132" y="1357298"/>
            <a:chExt cx="2131102" cy="4056088"/>
          </a:xfrm>
        </p:grpSpPr>
        <p:graphicFrame>
          <p:nvGraphicFramePr>
            <p:cNvPr id="267272" name="Object 8"/>
            <p:cNvGraphicFramePr>
              <a:graphicFrameLocks noChangeAspect="1"/>
            </p:cNvGraphicFramePr>
            <p:nvPr/>
          </p:nvGraphicFramePr>
          <p:xfrm>
            <a:off x="5572133" y="1357298"/>
            <a:ext cx="1971968" cy="457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756" name="Equation" r:id="rId5" imgW="850680" imgH="203040" progId="Equation.DSMT4">
                    <p:embed/>
                  </p:oleObj>
                </mc:Choice>
                <mc:Fallback>
                  <p:oleObj name="Equation" r:id="rId5" imgW="850680" imgH="203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3" y="1357298"/>
                          <a:ext cx="1971968" cy="457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273" name="Object 9"/>
            <p:cNvGraphicFramePr>
              <a:graphicFrameLocks noChangeAspect="1"/>
            </p:cNvGraphicFramePr>
            <p:nvPr/>
          </p:nvGraphicFramePr>
          <p:xfrm>
            <a:off x="5643570" y="1928802"/>
            <a:ext cx="1825018" cy="555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757" name="Equation" r:id="rId7" imgW="850680" imgH="266400" progId="Equation.DSMT4">
                    <p:embed/>
                  </p:oleObj>
                </mc:Choice>
                <mc:Fallback>
                  <p:oleObj name="Equation" r:id="rId7" imgW="850680" imgH="2664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1928802"/>
                          <a:ext cx="1825018" cy="5556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274" name="Object 10"/>
            <p:cNvGraphicFramePr>
              <a:graphicFrameLocks noChangeAspect="1"/>
            </p:cNvGraphicFramePr>
            <p:nvPr/>
          </p:nvGraphicFramePr>
          <p:xfrm>
            <a:off x="5643570" y="2786058"/>
            <a:ext cx="2059664" cy="627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758" name="Equation" r:id="rId9" imgW="850680" imgH="266400" progId="Equation.DSMT4">
                    <p:embed/>
                  </p:oleObj>
                </mc:Choice>
                <mc:Fallback>
                  <p:oleObj name="Equation" r:id="rId9" imgW="850680" imgH="2664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2786058"/>
                          <a:ext cx="2059664" cy="6270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275" name="Object 11"/>
            <p:cNvGraphicFramePr>
              <a:graphicFrameLocks noChangeAspect="1"/>
            </p:cNvGraphicFramePr>
            <p:nvPr/>
          </p:nvGraphicFramePr>
          <p:xfrm>
            <a:off x="5572132" y="4786322"/>
            <a:ext cx="2059664" cy="627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759" name="Equation" r:id="rId11" imgW="850680" imgH="266400" progId="Equation.DSMT4">
                    <p:embed/>
                  </p:oleObj>
                </mc:Choice>
                <mc:Fallback>
                  <p:oleObj name="Equation" r:id="rId11" imgW="850680" imgH="2664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2" y="4786322"/>
                          <a:ext cx="2059664" cy="6270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1755424" y="1428736"/>
            <a:ext cx="3583322" cy="4000528"/>
            <a:chOff x="1755424" y="1428736"/>
            <a:chExt cx="3583322" cy="4000528"/>
          </a:xfrm>
        </p:grpSpPr>
        <p:sp>
          <p:nvSpPr>
            <p:cNvPr id="18" name="矩形 17"/>
            <p:cNvSpPr/>
            <p:nvPr/>
          </p:nvSpPr>
          <p:spPr bwMode="auto">
            <a:xfrm>
              <a:off x="1766846" y="1428736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766846" y="2928934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766846" y="4929198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1755424" y="1928802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357818" y="642918"/>
            <a:ext cx="3402653" cy="4799617"/>
            <a:chOff x="5357818" y="642918"/>
            <a:chExt cx="3402653" cy="4799617"/>
          </a:xfrm>
        </p:grpSpPr>
        <p:sp>
          <p:nvSpPr>
            <p:cNvPr id="28" name="矩形 27"/>
            <p:cNvSpPr/>
            <p:nvPr/>
          </p:nvSpPr>
          <p:spPr>
            <a:xfrm>
              <a:off x="8072462" y="1285860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baseline="-250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072462" y="2071678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baseline="-25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072462" y="2857496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3</a:t>
              </a:r>
              <a:endParaRPr lang="zh-CN" altLang="en-US" sz="3200" baseline="-25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072462" y="4857760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7</a:t>
              </a:r>
              <a:endParaRPr lang="zh-CN" altLang="en-US" sz="3200" baseline="-25000" dirty="0"/>
            </a:p>
          </p:txBody>
        </p:sp>
        <p:sp>
          <p:nvSpPr>
            <p:cNvPr id="33" name="上弧形箭头 32"/>
            <p:cNvSpPr/>
            <p:nvPr/>
          </p:nvSpPr>
          <p:spPr bwMode="auto">
            <a:xfrm>
              <a:off x="5357818" y="642918"/>
              <a:ext cx="3143272" cy="642942"/>
            </a:xfrm>
            <a:prstGeom prst="curvedDownArrow">
              <a:avLst/>
            </a:prstGeom>
            <a:noFill/>
            <a:ln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214282" y="116632"/>
            <a:ext cx="7665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Write product of </a:t>
            </a:r>
            <a:r>
              <a:rPr lang="en-US" altLang="zh-CN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Maxterms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from Truth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product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truth table.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069899"/>
              </p:ext>
            </p:extLst>
          </p:nvPr>
        </p:nvGraphicFramePr>
        <p:xfrm>
          <a:off x="1613475" y="3933056"/>
          <a:ext cx="5400600" cy="705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18" name="Equation" r:id="rId3" imgW="2044440" imgH="266400" progId="Equation.DSMT4">
                  <p:embed/>
                </p:oleObj>
              </mc:Choice>
              <mc:Fallback>
                <p:oleObj name="Equation" r:id="rId3" imgW="2044440" imgH="266400" progId="Equation.DSMT4">
                  <p:embed/>
                  <p:pic>
                    <p:nvPicPr>
                      <p:cNvPr id="69737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475" y="3933056"/>
                        <a:ext cx="5400600" cy="705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7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360040" y="1124744"/>
            <a:ext cx="8715375" cy="76944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.4.1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Simplification by Formulas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72008" y="2412177"/>
            <a:ext cx="56851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What is the simplest function? 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-288032" y="352599"/>
            <a:ext cx="9972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2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4 </a:t>
            </a: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Function Simplification</a:t>
            </a:r>
            <a:endParaRPr lang="en-US" altLang="zh-CN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008" y="3708321"/>
            <a:ext cx="9540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(1) The number of product terms is the least.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2008" y="5004465"/>
            <a:ext cx="903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(2) The number of variables in each term is the least.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2" grpId="0"/>
      <p:bldP spid="7" grpId="0"/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8" name="Rectangle 38"/>
          <p:cNvSpPr>
            <a:spLocks noChangeArrowheads="1"/>
          </p:cNvSpPr>
          <p:nvPr/>
        </p:nvSpPr>
        <p:spPr bwMode="auto">
          <a:xfrm>
            <a:off x="1" y="292689"/>
            <a:ext cx="6784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1. Simplification of AND-OR Functions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pSp>
        <p:nvGrpSpPr>
          <p:cNvPr id="143412" name="Group 52"/>
          <p:cNvGrpSpPr>
            <a:grpSpLocks/>
          </p:cNvGrpSpPr>
          <p:nvPr/>
        </p:nvGrpSpPr>
        <p:grpSpPr bwMode="auto">
          <a:xfrm>
            <a:off x="1" y="978490"/>
            <a:ext cx="4240213" cy="584201"/>
            <a:chOff x="0" y="576"/>
            <a:chExt cx="2671" cy="368"/>
          </a:xfrm>
        </p:grpSpPr>
        <p:sp>
          <p:nvSpPr>
            <p:cNvPr id="143399" name="Rectangle 39"/>
            <p:cNvSpPr>
              <a:spLocks noChangeArrowheads="1"/>
            </p:cNvSpPr>
            <p:nvPr/>
          </p:nvSpPr>
          <p:spPr bwMode="auto">
            <a:xfrm>
              <a:off x="0" y="576"/>
              <a:ext cx="11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cs typeface="Times New Roman" pitchFamily="18" charset="0"/>
                </a:rPr>
                <a:t>(1) Apply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72725" name="Object 44"/>
            <p:cNvGraphicFramePr>
              <a:graphicFrameLocks noChangeAspect="1"/>
            </p:cNvGraphicFramePr>
            <p:nvPr/>
          </p:nvGraphicFramePr>
          <p:xfrm>
            <a:off x="1292" y="626"/>
            <a:ext cx="137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51" name="Equation" r:id="rId5" imgW="1359360" imgH="304920" progId="Equation.3">
                    <p:embed/>
                  </p:oleObj>
                </mc:Choice>
                <mc:Fallback>
                  <p:oleObj name="Equation" r:id="rId5" imgW="1359360" imgH="304920" progId="Equation.3">
                    <p:embed/>
                    <p:pic>
                      <p:nvPicPr>
                        <p:cNvPr id="0" name="Picture 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626"/>
                          <a:ext cx="1379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3" name="Group 53"/>
          <p:cNvGrpSpPr>
            <a:grpSpLocks/>
          </p:cNvGrpSpPr>
          <p:nvPr/>
        </p:nvGrpSpPr>
        <p:grpSpPr bwMode="auto">
          <a:xfrm>
            <a:off x="44621" y="1692889"/>
            <a:ext cx="5751516" cy="1363664"/>
            <a:chOff x="-386" y="1080"/>
            <a:chExt cx="3623" cy="859"/>
          </a:xfrm>
        </p:grpSpPr>
        <p:sp>
          <p:nvSpPr>
            <p:cNvPr id="143400" name="Rectangle 40"/>
            <p:cNvSpPr>
              <a:spLocks noChangeArrowheads="1"/>
            </p:cNvSpPr>
            <p:nvPr/>
          </p:nvSpPr>
          <p:spPr bwMode="auto">
            <a:xfrm>
              <a:off x="-386" y="1104"/>
              <a:ext cx="15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Example 1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：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graphicFrame>
          <p:nvGraphicFramePr>
            <p:cNvPr id="72722" name="Object 45"/>
            <p:cNvGraphicFramePr>
              <a:graphicFrameLocks noChangeAspect="1"/>
            </p:cNvGraphicFramePr>
            <p:nvPr/>
          </p:nvGraphicFramePr>
          <p:xfrm>
            <a:off x="945" y="1080"/>
            <a:ext cx="229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52" name="Equation" r:id="rId7" imgW="1396800" imgH="241200" progId="Equation.DSMT4">
                    <p:embed/>
                  </p:oleObj>
                </mc:Choice>
                <mc:Fallback>
                  <p:oleObj name="Equation" r:id="rId7" imgW="1396800" imgH="241200" progId="Equation.DSMT4">
                    <p:embed/>
                    <p:pic>
                      <p:nvPicPr>
                        <p:cNvPr id="0" name="Picture 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1080"/>
                          <a:ext cx="2292" cy="4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3" name="Object 46"/>
            <p:cNvGraphicFramePr>
              <a:graphicFrameLocks noChangeAspect="1"/>
            </p:cNvGraphicFramePr>
            <p:nvPr/>
          </p:nvGraphicFramePr>
          <p:xfrm>
            <a:off x="975" y="1485"/>
            <a:ext cx="207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53" name="Equation" r:id="rId9" imgW="1218960" imgH="266400" progId="Equation.DSMT4">
                    <p:embed/>
                  </p:oleObj>
                </mc:Choice>
                <mc:Fallback>
                  <p:oleObj name="Equation" r:id="rId9" imgW="1218960" imgH="266400" progId="Equation.DSMT4">
                    <p:embed/>
                    <p:pic>
                      <p:nvPicPr>
                        <p:cNvPr id="0" name="Picture 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485"/>
                          <a:ext cx="2070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5" name="Group 55"/>
          <p:cNvGrpSpPr>
            <a:grpSpLocks/>
          </p:cNvGrpSpPr>
          <p:nvPr/>
        </p:nvGrpSpPr>
        <p:grpSpPr bwMode="auto">
          <a:xfrm>
            <a:off x="107951" y="3973704"/>
            <a:ext cx="6696081" cy="671513"/>
            <a:chOff x="68" y="2367"/>
            <a:chExt cx="4218" cy="423"/>
          </a:xfrm>
        </p:grpSpPr>
        <p:sp>
          <p:nvSpPr>
            <p:cNvPr id="72719" name="Rectangle 41"/>
            <p:cNvSpPr>
              <a:spLocks noChangeArrowheads="1"/>
            </p:cNvSpPr>
            <p:nvPr/>
          </p:nvSpPr>
          <p:spPr bwMode="auto">
            <a:xfrm>
              <a:off x="68" y="2400"/>
              <a:ext cx="14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Example 2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：</a:t>
              </a:r>
            </a:p>
          </p:txBody>
        </p:sp>
        <p:graphicFrame>
          <p:nvGraphicFramePr>
            <p:cNvPr id="72720" name="Object 48"/>
            <p:cNvGraphicFramePr>
              <a:graphicFrameLocks noChangeAspect="1"/>
            </p:cNvGraphicFramePr>
            <p:nvPr/>
          </p:nvGraphicFramePr>
          <p:xfrm>
            <a:off x="1452" y="2367"/>
            <a:ext cx="2834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54" name="Equation" r:id="rId11" imgW="1790640" imgH="266400" progId="Equation.DSMT4">
                    <p:embed/>
                  </p:oleObj>
                </mc:Choice>
                <mc:Fallback>
                  <p:oleObj name="Equation" r:id="rId11" imgW="1790640" imgH="266400" progId="Equation.DSMT4">
                    <p:embed/>
                    <p:pic>
                      <p:nvPicPr>
                        <p:cNvPr id="0" name="Picture 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2367"/>
                          <a:ext cx="2834" cy="4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6" name="Group 56"/>
          <p:cNvGrpSpPr>
            <a:grpSpLocks/>
          </p:cNvGrpSpPr>
          <p:nvPr/>
        </p:nvGrpSpPr>
        <p:grpSpPr bwMode="auto">
          <a:xfrm>
            <a:off x="1" y="5017093"/>
            <a:ext cx="4667250" cy="584201"/>
            <a:chOff x="0" y="3120"/>
            <a:chExt cx="2940" cy="368"/>
          </a:xfrm>
        </p:grpSpPr>
        <p:sp>
          <p:nvSpPr>
            <p:cNvPr id="72717" name="Rectangle 42"/>
            <p:cNvSpPr>
              <a:spLocks noChangeArrowheads="1"/>
            </p:cNvSpPr>
            <p:nvPr/>
          </p:nvSpPr>
          <p:spPr bwMode="auto">
            <a:xfrm>
              <a:off x="0" y="3120"/>
              <a:ext cx="11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cs typeface="Times New Roman" pitchFamily="18" charset="0"/>
                </a:rPr>
                <a:t>(3) Apply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72718" name="Object 49"/>
            <p:cNvGraphicFramePr>
              <a:graphicFrameLocks noChangeAspect="1"/>
            </p:cNvGraphicFramePr>
            <p:nvPr/>
          </p:nvGraphicFramePr>
          <p:xfrm>
            <a:off x="1338" y="3120"/>
            <a:ext cx="160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55" name="Equation" r:id="rId13" imgW="1575000" imgH="304920" progId="Equation.3">
                    <p:embed/>
                  </p:oleObj>
                </mc:Choice>
                <mc:Fallback>
                  <p:oleObj name="Equation" r:id="rId13" imgW="1575000" imgH="304920" progId="Equation.3">
                    <p:embed/>
                    <p:pic>
                      <p:nvPicPr>
                        <p:cNvPr id="0" name="Picture 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120"/>
                          <a:ext cx="1602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7" name="Group 57"/>
          <p:cNvGrpSpPr>
            <a:grpSpLocks/>
          </p:cNvGrpSpPr>
          <p:nvPr/>
        </p:nvGrpSpPr>
        <p:grpSpPr bwMode="auto">
          <a:xfrm>
            <a:off x="-36512" y="5653682"/>
            <a:ext cx="9145595" cy="655638"/>
            <a:chOff x="-23" y="3521"/>
            <a:chExt cx="5761" cy="413"/>
          </a:xfrm>
        </p:grpSpPr>
        <p:sp>
          <p:nvSpPr>
            <p:cNvPr id="72715" name="Rectangle 43"/>
            <p:cNvSpPr>
              <a:spLocks noChangeArrowheads="1"/>
            </p:cNvSpPr>
            <p:nvPr/>
          </p:nvSpPr>
          <p:spPr bwMode="auto">
            <a:xfrm>
              <a:off x="-23" y="3566"/>
              <a:ext cx="14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Example 3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：</a:t>
              </a:r>
            </a:p>
          </p:txBody>
        </p:sp>
        <p:graphicFrame>
          <p:nvGraphicFramePr>
            <p:cNvPr id="72716" name="Object 50"/>
            <p:cNvGraphicFramePr>
              <a:graphicFrameLocks noChangeAspect="1"/>
            </p:cNvGraphicFramePr>
            <p:nvPr/>
          </p:nvGraphicFramePr>
          <p:xfrm>
            <a:off x="1255" y="3521"/>
            <a:ext cx="4483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56" name="Equation" r:id="rId15" imgW="2920680" imgH="241200" progId="Equation.DSMT4">
                    <p:embed/>
                  </p:oleObj>
                </mc:Choice>
                <mc:Fallback>
                  <p:oleObj name="Equation" r:id="rId15" imgW="2920680" imgH="241200" progId="Equation.DSMT4">
                    <p:embed/>
                    <p:pic>
                      <p:nvPicPr>
                        <p:cNvPr id="0" name="Picture 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3521"/>
                          <a:ext cx="4483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4" name="Group 54"/>
          <p:cNvGrpSpPr>
            <a:grpSpLocks/>
          </p:cNvGrpSpPr>
          <p:nvPr/>
        </p:nvGrpSpPr>
        <p:grpSpPr bwMode="auto">
          <a:xfrm>
            <a:off x="1" y="3187895"/>
            <a:ext cx="3995738" cy="584201"/>
            <a:chOff x="0" y="1872"/>
            <a:chExt cx="2517" cy="368"/>
          </a:xfrm>
        </p:grpSpPr>
        <p:graphicFrame>
          <p:nvGraphicFramePr>
            <p:cNvPr id="72713" name="Object 47"/>
            <p:cNvGraphicFramePr>
              <a:graphicFrameLocks noChangeAspect="1"/>
            </p:cNvGraphicFramePr>
            <p:nvPr/>
          </p:nvGraphicFramePr>
          <p:xfrm>
            <a:off x="1300" y="1954"/>
            <a:ext cx="121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57" name="Equation" r:id="rId17" imgW="1194120" imgH="241200" progId="Equation.3">
                    <p:embed/>
                  </p:oleObj>
                </mc:Choice>
                <mc:Fallback>
                  <p:oleObj name="Equation" r:id="rId17" imgW="1194120" imgH="241200" progId="Equation.3">
                    <p:embed/>
                    <p:pic>
                      <p:nvPicPr>
                        <p:cNvPr id="0" name="Picture 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1954"/>
                          <a:ext cx="1217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4" name="Rectangle 51"/>
            <p:cNvSpPr>
              <a:spLocks noChangeArrowheads="1"/>
            </p:cNvSpPr>
            <p:nvPr/>
          </p:nvSpPr>
          <p:spPr bwMode="auto">
            <a:xfrm>
              <a:off x="0" y="1872"/>
              <a:ext cx="11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(2) Apply</a:t>
              </a:r>
              <a:endParaRPr lang="zh-CN" altLang="en-US" sz="3200" dirty="0"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606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43522"/>
              </p:ext>
            </p:extLst>
          </p:nvPr>
        </p:nvGraphicFramePr>
        <p:xfrm>
          <a:off x="1247378" y="2562920"/>
          <a:ext cx="3373439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554" name="Equation" r:id="rId3" imgW="1295280" imgH="241200" progId="Equation.DSMT4">
                  <p:embed/>
                </p:oleObj>
              </mc:Choice>
              <mc:Fallback>
                <p:oleObj name="Equation" r:id="rId3" imgW="1295280" imgH="241200" progId="Equation.DSMT4">
                  <p:embed/>
                  <p:pic>
                    <p:nvPicPr>
                      <p:cNvPr id="72722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378" y="2562920"/>
                        <a:ext cx="3373439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548884"/>
              </p:ext>
            </p:extLst>
          </p:nvPr>
        </p:nvGraphicFramePr>
        <p:xfrm>
          <a:off x="1285478" y="3428108"/>
          <a:ext cx="3286126" cy="72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555" name="Equation" r:id="rId5" imgW="1218960" imgH="266400" progId="Equation.DSMT4">
                  <p:embed/>
                </p:oleObj>
              </mc:Choice>
              <mc:Fallback>
                <p:oleObj name="Equation" r:id="rId5" imgW="1218960" imgH="266400" progId="Equation.DSMT4">
                  <p:embed/>
                  <p:pic>
                    <p:nvPicPr>
                      <p:cNvPr id="72723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478" y="3428108"/>
                        <a:ext cx="3286126" cy="720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146147"/>
              </p:ext>
            </p:extLst>
          </p:nvPr>
        </p:nvGraphicFramePr>
        <p:xfrm>
          <a:off x="1227138" y="4397375"/>
          <a:ext cx="427513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556" name="Equation" r:id="rId7" imgW="1701720" imgH="266400" progId="Equation.DSMT4">
                  <p:embed/>
                </p:oleObj>
              </mc:Choice>
              <mc:Fallback>
                <p:oleObj name="Equation" r:id="rId7" imgW="1701720" imgH="266400" progId="Equation.DSMT4">
                  <p:embed/>
                  <p:pic>
                    <p:nvPicPr>
                      <p:cNvPr id="7272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4397375"/>
                        <a:ext cx="4275137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030460"/>
              </p:ext>
            </p:extLst>
          </p:nvPr>
        </p:nvGraphicFramePr>
        <p:xfrm>
          <a:off x="1238115" y="5354568"/>
          <a:ext cx="3187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557" name="Equation" r:id="rId9" imgW="1307880" imgH="241200" progId="Equation.DSMT4">
                  <p:embed/>
                </p:oleObj>
              </mc:Choice>
              <mc:Fallback>
                <p:oleObj name="Equation" r:id="rId9" imgW="1307880" imgH="241200" progId="Equation.DSMT4">
                  <p:embed/>
                  <p:pic>
                    <p:nvPicPr>
                      <p:cNvPr id="7271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115" y="5354568"/>
                        <a:ext cx="31877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43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28600" y="517525"/>
            <a:ext cx="7295728" cy="584775"/>
            <a:chOff x="228600" y="517525"/>
            <a:chExt cx="7295728" cy="584775"/>
          </a:xfrm>
        </p:grpSpPr>
        <p:sp>
          <p:nvSpPr>
            <p:cNvPr id="73730" name="Rectangle 51"/>
            <p:cNvSpPr>
              <a:spLocks noChangeArrowheads="1"/>
            </p:cNvSpPr>
            <p:nvPr/>
          </p:nvSpPr>
          <p:spPr bwMode="auto">
            <a:xfrm>
              <a:off x="228600" y="517525"/>
              <a:ext cx="729572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cs typeface="Times New Roman" pitchFamily="18" charset="0"/>
                </a:rPr>
                <a:t>(4)  Apply the formula    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73733" name="Object 70"/>
            <p:cNvGraphicFramePr>
              <a:graphicFrameLocks noChangeAspect="1"/>
            </p:cNvGraphicFramePr>
            <p:nvPr/>
          </p:nvGraphicFramePr>
          <p:xfrm>
            <a:off x="4283968" y="533400"/>
            <a:ext cx="1544638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98" name="Equation" r:id="rId5" imgW="952560" imgH="304920" progId="Equation.3">
                    <p:embed/>
                  </p:oleObj>
                </mc:Choice>
                <mc:Fallback>
                  <p:oleObj name="Equation" r:id="rId5" imgW="952560" imgH="304920" progId="Equation.3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533400"/>
                          <a:ext cx="1544638" cy="490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455" name="Object 71"/>
          <p:cNvGraphicFramePr>
            <a:graphicFrameLocks noChangeAspect="1"/>
          </p:cNvGraphicFramePr>
          <p:nvPr/>
        </p:nvGraphicFramePr>
        <p:xfrm>
          <a:off x="1000125" y="2060848"/>
          <a:ext cx="6923088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9" name="Equation" r:id="rId7" imgW="2971800" imgH="1473120" progId="Equation.DSMT4">
                  <p:embed/>
                </p:oleObj>
              </mc:Choice>
              <mc:Fallback>
                <p:oleObj name="Equation" r:id="rId7" imgW="2971800" imgH="147312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060848"/>
                        <a:ext cx="6923088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56" name="Rectangle 72"/>
          <p:cNvSpPr>
            <a:spLocks noChangeArrowheads="1"/>
          </p:cNvSpPr>
          <p:nvPr/>
        </p:nvSpPr>
        <p:spPr bwMode="auto">
          <a:xfrm>
            <a:off x="323528" y="1268760"/>
            <a:ext cx="2962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4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：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336900" name="Arc 4"/>
          <p:cNvSpPr>
            <a:spLocks/>
          </p:cNvSpPr>
          <p:nvPr/>
        </p:nvSpPr>
        <p:spPr bwMode="auto">
          <a:xfrm flipV="1">
            <a:off x="2606694" y="3657798"/>
            <a:ext cx="4608512" cy="4476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 w 43200"/>
              <a:gd name="T1" fmla="*/ 22413 h 22413"/>
              <a:gd name="T2" fmla="*/ 43200 w 43200"/>
              <a:gd name="T3" fmla="*/ 21600 h 22413"/>
              <a:gd name="T4" fmla="*/ 21600 w 43200"/>
              <a:gd name="T5" fmla="*/ 21600 h 2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413" fill="none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413" stroke="0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6901" name="Arc 5"/>
          <p:cNvSpPr>
            <a:spLocks/>
          </p:cNvSpPr>
          <p:nvPr/>
        </p:nvSpPr>
        <p:spPr bwMode="auto">
          <a:xfrm flipV="1">
            <a:off x="4767281" y="3801814"/>
            <a:ext cx="1439863" cy="4476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 w 43200"/>
              <a:gd name="T1" fmla="*/ 22413 h 22413"/>
              <a:gd name="T2" fmla="*/ 43200 w 43200"/>
              <a:gd name="T3" fmla="*/ 21600 h 22413"/>
              <a:gd name="T4" fmla="*/ 21600 w 43200"/>
              <a:gd name="T5" fmla="*/ 21600 h 2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413" fill="none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413" stroke="0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FF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6902" name="Arc 6"/>
          <p:cNvSpPr>
            <a:spLocks/>
          </p:cNvSpPr>
          <p:nvPr/>
        </p:nvSpPr>
        <p:spPr bwMode="auto">
          <a:xfrm flipV="1">
            <a:off x="1887556" y="3729484"/>
            <a:ext cx="1655763" cy="3603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 w 43150"/>
              <a:gd name="T1" fmla="*/ 22413 h 22413"/>
              <a:gd name="T2" fmla="*/ 43150 w 43150"/>
              <a:gd name="T3" fmla="*/ 20133 h 22413"/>
              <a:gd name="T4" fmla="*/ 21600 w 43150"/>
              <a:gd name="T5" fmla="*/ 21600 h 2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50" h="22413" fill="none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59" y="-1"/>
                  <a:pt x="42378" y="8799"/>
                  <a:pt x="43150" y="20132"/>
                </a:cubicBezTo>
              </a:path>
              <a:path w="43150" h="22413" stroke="0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59" y="-1"/>
                  <a:pt x="42378" y="8799"/>
                  <a:pt x="43150" y="20132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FF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4" name="Object 44"/>
          <p:cNvGraphicFramePr>
            <a:graphicFrameLocks noChangeAspect="1"/>
          </p:cNvGraphicFramePr>
          <p:nvPr/>
        </p:nvGraphicFramePr>
        <p:xfrm>
          <a:off x="5214942" y="4336851"/>
          <a:ext cx="72924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0" name="Equation" r:id="rId9" imgW="291960" imgH="190440" progId="Equation.DSMT4">
                  <p:embed/>
                </p:oleObj>
              </mc:Choice>
              <mc:Fallback>
                <p:oleObj name="Equation" r:id="rId9" imgW="291960" imgH="19044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4336851"/>
                        <a:ext cx="72924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7"/>
          <p:cNvGraphicFramePr>
            <a:graphicFrameLocks noChangeAspect="1"/>
          </p:cNvGraphicFramePr>
          <p:nvPr/>
        </p:nvGraphicFramePr>
        <p:xfrm>
          <a:off x="2143108" y="4076499"/>
          <a:ext cx="642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1" name="Equation" r:id="rId11" imgW="279360" imgH="190440" progId="Equation.DSMT4">
                  <p:embed/>
                </p:oleObj>
              </mc:Choice>
              <mc:Fallback>
                <p:oleObj name="Equation" r:id="rId11" imgW="279360" imgH="19044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076499"/>
                        <a:ext cx="6429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08" name="Object 180"/>
          <p:cNvGraphicFramePr>
            <a:graphicFrameLocks noChangeAspect="1"/>
          </p:cNvGraphicFramePr>
          <p:nvPr/>
        </p:nvGraphicFramePr>
        <p:xfrm>
          <a:off x="3857620" y="4218235"/>
          <a:ext cx="642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2" name="Equation" r:id="rId13" imgW="279360" imgH="190440" progId="Equation.DSMT4">
                  <p:embed/>
                </p:oleObj>
              </mc:Choice>
              <mc:Fallback>
                <p:oleObj name="Equation" r:id="rId13" imgW="279360" imgH="19044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4218235"/>
                        <a:ext cx="6429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03733" y="5869135"/>
            <a:ext cx="5368875" cy="584775"/>
            <a:chOff x="715293" y="5869135"/>
            <a:chExt cx="5368875" cy="584775"/>
          </a:xfrm>
        </p:grpSpPr>
        <p:sp>
          <p:nvSpPr>
            <p:cNvPr id="17" name="Rectangle 51"/>
            <p:cNvSpPr>
              <a:spLocks noChangeArrowheads="1"/>
            </p:cNvSpPr>
            <p:nvPr/>
          </p:nvSpPr>
          <p:spPr bwMode="auto">
            <a:xfrm>
              <a:off x="715293" y="5869135"/>
              <a:ext cx="321594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ea typeface="宋体" pitchFamily="2" charset="-122"/>
                  <a:cs typeface="Times New Roman" pitchFamily="18" charset="0"/>
                </a:rPr>
                <a:t>Apply the formula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18" name="Object 47"/>
            <p:cNvGraphicFramePr>
              <a:graphicFrameLocks noChangeAspect="1"/>
            </p:cNvGraphicFramePr>
            <p:nvPr/>
          </p:nvGraphicFramePr>
          <p:xfrm>
            <a:off x="4152180" y="5949280"/>
            <a:ext cx="1931988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03" name="Equation" r:id="rId15" imgW="1194120" imgH="241200" progId="Equation.3">
                    <p:embed/>
                  </p:oleObj>
                </mc:Choice>
                <mc:Fallback>
                  <p:oleObj name="Equation" r:id="rId15" imgW="1194120" imgH="241200" progId="Equation.3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180" y="5949280"/>
                          <a:ext cx="1931988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913" name="Rectangle 18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912" name="Object 184"/>
          <p:cNvGraphicFramePr>
            <a:graphicFrameLocks noChangeAspect="1"/>
          </p:cNvGraphicFramePr>
          <p:nvPr/>
        </p:nvGraphicFramePr>
        <p:xfrm>
          <a:off x="5925582" y="5805264"/>
          <a:ext cx="2966898" cy="59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4" name="Equation" r:id="rId17" imgW="1180800" imgH="241200" progId="Equation.DSMT4">
                  <p:embed/>
                </p:oleObj>
              </mc:Choice>
              <mc:Fallback>
                <p:oleObj name="Equation" r:id="rId17" imgW="1180800" imgH="24120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5582" y="5805264"/>
                        <a:ext cx="2966898" cy="598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5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606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537476"/>
              </p:ext>
            </p:extLst>
          </p:nvPr>
        </p:nvGraphicFramePr>
        <p:xfrm>
          <a:off x="1331640" y="3356829"/>
          <a:ext cx="4170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028" name="Equation" r:id="rId4" imgW="1790640" imgH="241200" progId="Equation.DSMT4">
                  <p:embed/>
                </p:oleObj>
              </mc:Choice>
              <mc:Fallback>
                <p:oleObj name="Equation" r:id="rId4" imgW="1790640" imgH="241200" progId="Equation.DSMT4">
                  <p:embed/>
                  <p:pic>
                    <p:nvPicPr>
                      <p:cNvPr id="14445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356829"/>
                        <a:ext cx="417036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58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529" y="1579439"/>
            <a:ext cx="8943975" cy="7694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.2.1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Laws of logical algebra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933604" y="3867200"/>
            <a:ext cx="5291138" cy="569912"/>
            <a:chOff x="576" y="1248"/>
            <a:chExt cx="3333" cy="359"/>
          </a:xfrm>
        </p:grpSpPr>
        <p:graphicFrame>
          <p:nvGraphicFramePr>
            <p:cNvPr id="23567" name="Object 34"/>
            <p:cNvGraphicFramePr>
              <a:graphicFrameLocks noChangeAspect="1"/>
            </p:cNvGraphicFramePr>
            <p:nvPr/>
          </p:nvGraphicFramePr>
          <p:xfrm>
            <a:off x="576" y="1248"/>
            <a:ext cx="110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180" name="Equation" r:id="rId4" imgW="787680" imgH="254160" progId="Equation.3">
                    <p:embed/>
                  </p:oleObj>
                </mc:Choice>
                <mc:Fallback>
                  <p:oleObj name="Equation" r:id="rId4" imgW="787680" imgH="25416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248"/>
                          <a:ext cx="1104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39"/>
            <p:cNvGraphicFramePr>
              <a:graphicFrameLocks noChangeAspect="1"/>
            </p:cNvGraphicFramePr>
            <p:nvPr/>
          </p:nvGraphicFramePr>
          <p:xfrm>
            <a:off x="2832" y="1248"/>
            <a:ext cx="107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181" name="Equation" r:id="rId6" imgW="762120" imgH="241200" progId="Equation.3">
                    <p:embed/>
                  </p:oleObj>
                </mc:Choice>
                <mc:Fallback>
                  <p:oleObj name="Equation" r:id="rId6" imgW="76212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48"/>
                          <a:ext cx="1077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957263" y="4583088"/>
            <a:ext cx="5313362" cy="646112"/>
            <a:chOff x="603" y="1776"/>
            <a:chExt cx="3347" cy="407"/>
          </a:xfrm>
        </p:grpSpPr>
        <p:graphicFrame>
          <p:nvGraphicFramePr>
            <p:cNvPr id="23565" name="Object 35"/>
            <p:cNvGraphicFramePr>
              <a:graphicFrameLocks noChangeAspect="1"/>
            </p:cNvGraphicFramePr>
            <p:nvPr/>
          </p:nvGraphicFramePr>
          <p:xfrm>
            <a:off x="603" y="1776"/>
            <a:ext cx="104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182" name="Equation" r:id="rId8" imgW="749520" imgH="254160" progId="Equation.3">
                    <p:embed/>
                  </p:oleObj>
                </mc:Choice>
                <mc:Fallback>
                  <p:oleObj name="Equation" r:id="rId8" imgW="749520" imgH="25416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1776"/>
                          <a:ext cx="1049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40"/>
            <p:cNvGraphicFramePr>
              <a:graphicFrameLocks noChangeAspect="1"/>
            </p:cNvGraphicFramePr>
            <p:nvPr/>
          </p:nvGraphicFramePr>
          <p:xfrm>
            <a:off x="2819" y="1824"/>
            <a:ext cx="113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183" name="Equation" r:id="rId10" imgW="800280" imgH="254160" progId="Equation.3">
                    <p:embed/>
                  </p:oleObj>
                </mc:Choice>
                <mc:Fallback>
                  <p:oleObj name="Equation" r:id="rId10" imgW="800280" imgH="25416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1824"/>
                          <a:ext cx="1131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957263" y="5231160"/>
            <a:ext cx="5313362" cy="646112"/>
            <a:chOff x="603" y="2304"/>
            <a:chExt cx="3347" cy="407"/>
          </a:xfrm>
        </p:grpSpPr>
        <p:graphicFrame>
          <p:nvGraphicFramePr>
            <p:cNvPr id="23563" name="Object 36"/>
            <p:cNvGraphicFramePr>
              <a:graphicFrameLocks noChangeAspect="1"/>
            </p:cNvGraphicFramePr>
            <p:nvPr/>
          </p:nvGraphicFramePr>
          <p:xfrm>
            <a:off x="603" y="2304"/>
            <a:ext cx="104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184" name="Equation" r:id="rId12" imgW="749520" imgH="254160" progId="Equation.3">
                    <p:embed/>
                  </p:oleObj>
                </mc:Choice>
                <mc:Fallback>
                  <p:oleObj name="Equation" r:id="rId12" imgW="749520" imgH="2541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2304"/>
                          <a:ext cx="1049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41"/>
            <p:cNvGraphicFramePr>
              <a:graphicFrameLocks noChangeAspect="1"/>
            </p:cNvGraphicFramePr>
            <p:nvPr/>
          </p:nvGraphicFramePr>
          <p:xfrm>
            <a:off x="2819" y="2352"/>
            <a:ext cx="113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185" name="Equation" r:id="rId14" imgW="800280" imgH="254160" progId="Equation.3">
                    <p:embed/>
                  </p:oleObj>
                </mc:Choice>
                <mc:Fallback>
                  <p:oleObj name="Equation" r:id="rId14" imgW="800280" imgH="25416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352"/>
                          <a:ext cx="1131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990600" y="5871592"/>
            <a:ext cx="4719638" cy="692150"/>
            <a:chOff x="624" y="2832"/>
            <a:chExt cx="2973" cy="436"/>
          </a:xfrm>
        </p:grpSpPr>
        <p:graphicFrame>
          <p:nvGraphicFramePr>
            <p:cNvPr id="23561" name="Object 37"/>
            <p:cNvGraphicFramePr>
              <a:graphicFrameLocks noChangeAspect="1"/>
            </p:cNvGraphicFramePr>
            <p:nvPr/>
          </p:nvGraphicFramePr>
          <p:xfrm>
            <a:off x="624" y="2832"/>
            <a:ext cx="71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186" name="Equation" r:id="rId16" imgW="507960" imgH="317520" progId="Equation.3">
                    <p:embed/>
                  </p:oleObj>
                </mc:Choice>
                <mc:Fallback>
                  <p:oleObj name="Equation" r:id="rId16" imgW="507960" imgH="3175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32"/>
                          <a:ext cx="718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42"/>
            <p:cNvGraphicFramePr>
              <a:graphicFrameLocks noChangeAspect="1"/>
            </p:cNvGraphicFramePr>
            <p:nvPr/>
          </p:nvGraphicFramePr>
          <p:xfrm>
            <a:off x="2880" y="2832"/>
            <a:ext cx="71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187" name="Equation" r:id="rId18" imgW="507960" imgH="317520" progId="Equation.3">
                    <p:embed/>
                  </p:oleObj>
                </mc:Choice>
                <mc:Fallback>
                  <p:oleObj name="Equation" r:id="rId18" imgW="507960" imgH="31752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32"/>
                          <a:ext cx="717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88" name="Rectangle 44"/>
          <p:cNvSpPr>
            <a:spLocks noChangeArrowheads="1"/>
          </p:cNvSpPr>
          <p:nvPr/>
        </p:nvSpPr>
        <p:spPr bwMode="auto">
          <a:xfrm>
            <a:off x="179512" y="2561530"/>
            <a:ext cx="58326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(1) Laws of 0 and 1 (axioms)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08594" name="Rectangle 50"/>
          <p:cNvSpPr>
            <a:spLocks noChangeArrowheads="1"/>
          </p:cNvSpPr>
          <p:nvPr/>
        </p:nvSpPr>
        <p:spPr bwMode="auto">
          <a:xfrm>
            <a:off x="35496" y="332656"/>
            <a:ext cx="990059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2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.2</a:t>
            </a: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Laws and Rules of Logical Algebra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71600" y="3164136"/>
            <a:ext cx="5328592" cy="624904"/>
            <a:chOff x="2495600" y="2732088"/>
            <a:chExt cx="5328592" cy="624904"/>
          </a:xfrm>
        </p:grpSpPr>
        <p:graphicFrame>
          <p:nvGraphicFramePr>
            <p:cNvPr id="19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991371"/>
                </p:ext>
              </p:extLst>
            </p:nvPr>
          </p:nvGraphicFramePr>
          <p:xfrm>
            <a:off x="2495600" y="2732088"/>
            <a:ext cx="1473193" cy="56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188" name="Equation" r:id="rId20" imgW="520560" imgH="164880" progId="Equation.DSMT4">
                    <p:embed/>
                  </p:oleObj>
                </mc:Choice>
                <mc:Fallback>
                  <p:oleObj name="Equation" r:id="rId20" imgW="520560" imgH="164880" progId="Equation.DSMT4">
                    <p:embed/>
                    <p:pic>
                      <p:nvPicPr>
                        <p:cNvPr id="2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600" y="2732088"/>
                          <a:ext cx="1473193" cy="5688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8350999"/>
                </p:ext>
              </p:extLst>
            </p:nvPr>
          </p:nvGraphicFramePr>
          <p:xfrm>
            <a:off x="5955705" y="2788667"/>
            <a:ext cx="1868487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189" name="Equation" r:id="rId22" imgW="660240" imgH="164880" progId="Equation.DSMT4">
                    <p:embed/>
                  </p:oleObj>
                </mc:Choice>
                <mc:Fallback>
                  <p:oleObj name="Equation" r:id="rId22" imgW="660240" imgH="164880" progId="Equation.DSMT4">
                    <p:embed/>
                    <p:pic>
                      <p:nvPicPr>
                        <p:cNvPr id="21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5705" y="2788667"/>
                          <a:ext cx="1868487" cy="5683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8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6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379690"/>
              </p:ext>
            </p:extLst>
          </p:nvPr>
        </p:nvGraphicFramePr>
        <p:xfrm>
          <a:off x="1000100" y="1350458"/>
          <a:ext cx="7681370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22" name="Equation" r:id="rId4" imgW="3276360" imgH="533160" progId="Equation.DSMT4">
                  <p:embed/>
                </p:oleObj>
              </mc:Choice>
              <mc:Fallback>
                <p:oleObj name="Equation" r:id="rId4" imgW="3276360" imgH="53316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350458"/>
                        <a:ext cx="7681370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6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785956"/>
              </p:ext>
            </p:extLst>
          </p:nvPr>
        </p:nvGraphicFramePr>
        <p:xfrm>
          <a:off x="168513" y="3945725"/>
          <a:ext cx="8832643" cy="178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23" name="Equation" r:id="rId6" imgW="3771720" imgH="787320" progId="Equation.DSMT4">
                  <p:embed/>
                </p:oleObj>
              </mc:Choice>
              <mc:Fallback>
                <p:oleObj name="Equation" r:id="rId6" imgW="3771720" imgH="78732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13" y="3945725"/>
                        <a:ext cx="8832643" cy="1787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2"/>
          <p:cNvSpPr>
            <a:spLocks noChangeArrowheads="1"/>
          </p:cNvSpPr>
          <p:nvPr/>
        </p:nvSpPr>
        <p:spPr bwMode="auto">
          <a:xfrm>
            <a:off x="323528" y="824172"/>
            <a:ext cx="2962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5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：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11" name="Rectangle 72"/>
          <p:cNvSpPr>
            <a:spLocks noChangeArrowheads="1"/>
          </p:cNvSpPr>
          <p:nvPr/>
        </p:nvSpPr>
        <p:spPr bwMode="auto">
          <a:xfrm>
            <a:off x="251520" y="3284382"/>
            <a:ext cx="2962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6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：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606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542185"/>
              </p:ext>
            </p:extLst>
          </p:nvPr>
        </p:nvGraphicFramePr>
        <p:xfrm>
          <a:off x="1331640" y="2852936"/>
          <a:ext cx="60436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226" name="Equation" r:id="rId4" imgW="2577960" imgH="266400" progId="Equation.DSMT4">
                  <p:embed/>
                </p:oleObj>
              </mc:Choice>
              <mc:Fallback>
                <p:oleObj name="Equation" r:id="rId4" imgW="2577960" imgH="266400" progId="Equation.DSMT4">
                  <p:embed/>
                  <p:pic>
                    <p:nvPicPr>
                      <p:cNvPr id="19256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852936"/>
                        <a:ext cx="6043613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85209"/>
              </p:ext>
            </p:extLst>
          </p:nvPr>
        </p:nvGraphicFramePr>
        <p:xfrm>
          <a:off x="1331640" y="4306515"/>
          <a:ext cx="49958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227" name="Equation" r:id="rId6" imgW="2133360" imgH="241200" progId="Equation.DSMT4">
                  <p:embed/>
                </p:oleObj>
              </mc:Choice>
              <mc:Fallback>
                <p:oleObj name="Equation" r:id="rId6" imgW="2133360" imgH="241200" progId="Equation.DSMT4">
                  <p:embed/>
                  <p:pic>
                    <p:nvPicPr>
                      <p:cNvPr id="19256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306515"/>
                        <a:ext cx="499586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1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62"/>
          <p:cNvSpPr>
            <a:spLocks noChangeArrowheads="1"/>
          </p:cNvSpPr>
          <p:nvPr/>
        </p:nvSpPr>
        <p:spPr bwMode="auto">
          <a:xfrm>
            <a:off x="0" y="3276600"/>
            <a:ext cx="311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 </a:t>
            </a:r>
            <a:endParaRPr lang="zh-CN" altLang="en-US" sz="3200">
              <a:effectLst/>
              <a:latin typeface="Tahoma" pitchFamily="34" charset="0"/>
            </a:endParaRPr>
          </a:p>
        </p:txBody>
      </p:sp>
      <p:graphicFrame>
        <p:nvGraphicFramePr>
          <p:cNvPr id="75780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902093"/>
              </p:ext>
            </p:extLst>
          </p:nvPr>
        </p:nvGraphicFramePr>
        <p:xfrm>
          <a:off x="35496" y="1779490"/>
          <a:ext cx="9083411" cy="244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3" name="Equation" r:id="rId4" imgW="3911400" imgH="1041120" progId="Equation.DSMT4">
                  <p:embed/>
                </p:oleObj>
              </mc:Choice>
              <mc:Fallback>
                <p:oleObj name="Equation" r:id="rId4" imgW="3911400" imgH="104112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779490"/>
                        <a:ext cx="9083411" cy="2441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72"/>
          <p:cNvSpPr>
            <a:spLocks noChangeArrowheads="1"/>
          </p:cNvSpPr>
          <p:nvPr/>
        </p:nvSpPr>
        <p:spPr bwMode="auto">
          <a:xfrm>
            <a:off x="251520" y="467961"/>
            <a:ext cx="2962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7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：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606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52189"/>
              </p:ext>
            </p:extLst>
          </p:nvPr>
        </p:nvGraphicFramePr>
        <p:xfrm>
          <a:off x="946" y="2996952"/>
          <a:ext cx="90836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073" name="Equation" r:id="rId3" imgW="3911400" imgH="266400" progId="Equation.DSMT4">
                  <p:embed/>
                </p:oleObj>
              </mc:Choice>
              <mc:Fallback>
                <p:oleObj name="Equation" r:id="rId3" imgW="3911400" imgH="266400" progId="Equation.DSMT4">
                  <p:embed/>
                  <p:pic>
                    <p:nvPicPr>
                      <p:cNvPr id="7578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" y="2996952"/>
                        <a:ext cx="908367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170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62"/>
          <p:cNvSpPr>
            <a:spLocks noChangeArrowheads="1"/>
          </p:cNvSpPr>
          <p:nvPr/>
        </p:nvSpPr>
        <p:spPr bwMode="auto">
          <a:xfrm>
            <a:off x="0" y="476672"/>
            <a:ext cx="311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 </a:t>
            </a:r>
            <a:endParaRPr lang="zh-CN" altLang="en-US" sz="3200">
              <a:effectLst/>
              <a:latin typeface="Tahoma" pitchFamily="34" charset="0"/>
            </a:endParaRPr>
          </a:p>
        </p:txBody>
      </p:sp>
      <p:graphicFrame>
        <p:nvGraphicFramePr>
          <p:cNvPr id="14855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895709"/>
              </p:ext>
            </p:extLst>
          </p:nvPr>
        </p:nvGraphicFramePr>
        <p:xfrm>
          <a:off x="323850" y="2213645"/>
          <a:ext cx="61166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1" name="Equation" r:id="rId5" imgW="3823560" imgH="355680" progId="Equation.3">
                  <p:embed/>
                </p:oleObj>
              </mc:Choice>
              <mc:Fallback>
                <p:oleObj name="Equation" r:id="rId5" imgW="3823560" imgH="355680" progId="Equation.3">
                  <p:embed/>
                  <p:pic>
                    <p:nvPicPr>
                      <p:cNvPr id="14855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13645"/>
                        <a:ext cx="61166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54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428508"/>
              </p:ext>
            </p:extLst>
          </p:nvPr>
        </p:nvGraphicFramePr>
        <p:xfrm>
          <a:off x="179512" y="3465686"/>
          <a:ext cx="87312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2" name="Equation" r:id="rId7" imgW="3695400" imgH="507960" progId="Equation.DSMT4">
                  <p:embed/>
                </p:oleObj>
              </mc:Choice>
              <mc:Fallback>
                <p:oleObj name="Equation" r:id="rId7" imgW="3695400" imgH="507960" progId="Equation.DSMT4">
                  <p:embed/>
                  <p:pic>
                    <p:nvPicPr>
                      <p:cNvPr id="148554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465686"/>
                        <a:ext cx="873125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6588224" y="2285256"/>
            <a:ext cx="2544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Get the dual form</a:t>
            </a:r>
            <a:endParaRPr lang="zh-CN" altLang="en-US" sz="26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0" y="332656"/>
            <a:ext cx="6806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2. Simplification of OR-AND Functions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25" name="Rectangle 72"/>
          <p:cNvSpPr>
            <a:spLocks noChangeArrowheads="1"/>
          </p:cNvSpPr>
          <p:nvPr/>
        </p:nvSpPr>
        <p:spPr bwMode="auto">
          <a:xfrm>
            <a:off x="179512" y="1124417"/>
            <a:ext cx="2962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：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148064" y="5267101"/>
            <a:ext cx="334899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Get the dual form again</a:t>
            </a:r>
            <a:endParaRPr lang="zh-CN" altLang="en-US" sz="26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aphicFrame>
        <p:nvGraphicFramePr>
          <p:cNvPr id="12" name="Object 2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15672"/>
              </p:ext>
            </p:extLst>
          </p:nvPr>
        </p:nvGraphicFramePr>
        <p:xfrm>
          <a:off x="539552" y="5339109"/>
          <a:ext cx="36449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3" name="Equation" r:id="rId9" imgW="1587240" imgH="241200" progId="Equation.DSMT4">
                  <p:embed/>
                </p:oleObj>
              </mc:Choice>
              <mc:Fallback>
                <p:oleObj name="Equation" r:id="rId9" imgW="1587240" imgH="241200" progId="Equation.DSMT4">
                  <p:embed/>
                  <p:pic>
                    <p:nvPicPr>
                      <p:cNvPr id="77000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339109"/>
                        <a:ext cx="36449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79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4" grpId="0"/>
      <p:bldP spid="25" grpId="0"/>
      <p:bldP spid="1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38" name="Object 34"/>
          <p:cNvGraphicFramePr>
            <a:graphicFrameLocks noChangeAspect="1"/>
          </p:cNvGraphicFramePr>
          <p:nvPr/>
        </p:nvGraphicFramePr>
        <p:xfrm>
          <a:off x="457200" y="1905000"/>
          <a:ext cx="54387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52" name="Equation" r:id="rId4" imgW="3404520" imgH="355680" progId="Equation.3">
                  <p:embed/>
                </p:oleObj>
              </mc:Choice>
              <mc:Fallback>
                <p:oleObj name="Equation" r:id="rId4" imgW="3404520" imgH="35568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54387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713061"/>
              </p:ext>
            </p:extLst>
          </p:nvPr>
        </p:nvGraphicFramePr>
        <p:xfrm>
          <a:off x="355600" y="3113708"/>
          <a:ext cx="805021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53" name="Equation" r:id="rId6" imgW="3504960" imgH="533160" progId="Equation.DSMT4">
                  <p:embed/>
                </p:oleObj>
              </mc:Choice>
              <mc:Fallback>
                <p:oleObj name="Equation" r:id="rId6" imgW="3504960" imgH="53316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3113708"/>
                        <a:ext cx="8050213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72"/>
          <p:cNvSpPr>
            <a:spLocks noChangeArrowheads="1"/>
          </p:cNvSpPr>
          <p:nvPr/>
        </p:nvSpPr>
        <p:spPr bwMode="auto">
          <a:xfrm>
            <a:off x="313184" y="764704"/>
            <a:ext cx="2962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2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：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348194" y="1988840"/>
            <a:ext cx="2544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Get the dual form</a:t>
            </a:r>
            <a:endParaRPr lang="zh-CN" altLang="en-US" sz="26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615494" y="4835054"/>
            <a:ext cx="334899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Get the dual form again</a:t>
            </a:r>
            <a:endParaRPr lang="zh-CN" altLang="en-US" sz="26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aphicFrame>
        <p:nvGraphicFramePr>
          <p:cNvPr id="77001" name="Objec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426365"/>
              </p:ext>
            </p:extLst>
          </p:nvPr>
        </p:nvGraphicFramePr>
        <p:xfrm>
          <a:off x="395536" y="4835054"/>
          <a:ext cx="48688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54" name="Equation" r:id="rId8" imgW="2120760" imgH="241200" progId="Equation.DSMT4">
                  <p:embed/>
                </p:oleObj>
              </mc:Choice>
              <mc:Fallback>
                <p:oleObj name="Equation" r:id="rId8" imgW="2120760" imgH="24120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835054"/>
                        <a:ext cx="4868863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606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815598"/>
              </p:ext>
            </p:extLst>
          </p:nvPr>
        </p:nvGraphicFramePr>
        <p:xfrm>
          <a:off x="1143000" y="3061344"/>
          <a:ext cx="61166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84" name="Equation" r:id="rId4" imgW="3823560" imgH="355680" progId="Equation.3">
                  <p:embed/>
                </p:oleObj>
              </mc:Choice>
              <mc:Fallback>
                <p:oleObj name="Equation" r:id="rId4" imgW="3823560" imgH="355680" progId="Equation.3">
                  <p:embed/>
                  <p:pic>
                    <p:nvPicPr>
                      <p:cNvPr id="14855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61344"/>
                        <a:ext cx="61166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06988"/>
              </p:ext>
            </p:extLst>
          </p:nvPr>
        </p:nvGraphicFramePr>
        <p:xfrm>
          <a:off x="1113723" y="4372222"/>
          <a:ext cx="54387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85" name="Equation" r:id="rId6" imgW="3404520" imgH="355680" progId="Equation.3">
                  <p:embed/>
                </p:oleObj>
              </mc:Choice>
              <mc:Fallback>
                <p:oleObj name="Equation" r:id="rId6" imgW="3404520" imgH="355680" progId="Equation.3">
                  <p:embed/>
                  <p:pic>
                    <p:nvPicPr>
                      <p:cNvPr id="14953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723" y="4372222"/>
                        <a:ext cx="54387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3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7172"/>
            <a:ext cx="9144000" cy="7694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2.4.2 Simplification by 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K-Map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52304" name="Rectangle 48"/>
          <p:cNvSpPr>
            <a:spLocks noChangeArrowheads="1"/>
          </p:cNvSpPr>
          <p:nvPr/>
        </p:nvSpPr>
        <p:spPr bwMode="auto">
          <a:xfrm>
            <a:off x="315686" y="1556792"/>
            <a:ext cx="8649622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cs typeface="Times New Roman" pitchFamily="18" charset="0"/>
              </a:rPr>
              <a:t>K-map is based on the Gray Code in Chapter One.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cs typeface="Times New Roman" pitchFamily="18" charset="0"/>
              </a:rPr>
              <a:t>We can use K-map to simplify the logic functions. </a:t>
            </a:r>
          </a:p>
          <a:p>
            <a:pPr>
              <a:spcBef>
                <a:spcPct val="20000"/>
              </a:spcBef>
              <a:defRPr/>
            </a:pPr>
            <a:endParaRPr lang="en-US" altLang="zh-CN" sz="3200" dirty="0" smtClean="0"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cs typeface="Times New Roman" pitchFamily="18" charset="0"/>
              </a:rPr>
              <a:t>If we draw K-circles on “1” blocks, we get the simplest AND-OR function.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cs typeface="Times New Roman" pitchFamily="18" charset="0"/>
              </a:rPr>
              <a:t>If we draw K-circles on “0” blocks, we get the simplest OR-AND function.</a:t>
            </a:r>
            <a:endParaRPr lang="en-US" altLang="zh-CN" sz="3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7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2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2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2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04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54969" y="332656"/>
            <a:ext cx="567014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Rules for K-circles on “1” blocks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432048" y="1052736"/>
            <a:ext cx="8964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>
              <a:spcAft>
                <a:spcPts val="2400"/>
              </a:spcAft>
            </a:pPr>
            <a:r>
              <a:rPr lang="en-US" altLang="zh-CN" sz="3200" dirty="0" smtClean="0"/>
              <a:t>(1) We draw a K-circle on </a:t>
            </a:r>
            <a:r>
              <a:rPr lang="en-US" altLang="zh-CN" sz="3200" dirty="0" smtClean="0">
                <a:solidFill>
                  <a:srgbClr val="FFFF00"/>
                </a:solidFill>
              </a:rPr>
              <a:t>2</a:t>
            </a:r>
            <a:r>
              <a:rPr lang="en-US" altLang="zh-CN" sz="3200" baseline="30000" dirty="0" smtClean="0">
                <a:solidFill>
                  <a:srgbClr val="FFFF00"/>
                </a:solidFill>
              </a:rPr>
              <a:t>n</a:t>
            </a:r>
            <a:r>
              <a:rPr lang="en-US" altLang="zh-CN" sz="3200" dirty="0" smtClean="0"/>
              <a:t> (n=0,1,2,…) </a:t>
            </a:r>
            <a:r>
              <a:rPr lang="en-US" altLang="zh-CN" sz="3200" dirty="0" smtClean="0">
                <a:solidFill>
                  <a:srgbClr val="FFFF00"/>
                </a:solidFill>
              </a:rPr>
              <a:t>adjacent</a:t>
            </a:r>
            <a:r>
              <a:rPr lang="en-US" altLang="zh-CN" sz="3200" dirty="0" smtClean="0"/>
              <a:t> “</a:t>
            </a:r>
            <a:r>
              <a:rPr lang="en-US" altLang="zh-CN" sz="3200" dirty="0" smtClean="0">
                <a:solidFill>
                  <a:srgbClr val="FFFF00"/>
                </a:solidFill>
              </a:rPr>
              <a:t>1</a:t>
            </a:r>
            <a:r>
              <a:rPr lang="en-US" altLang="zh-CN" sz="3200" dirty="0" smtClean="0"/>
              <a:t>” blocks.</a:t>
            </a:r>
          </a:p>
        </p:txBody>
      </p:sp>
      <p:sp>
        <p:nvSpPr>
          <p:cNvPr id="6" name="矩形 5"/>
          <p:cNvSpPr/>
          <p:nvPr/>
        </p:nvSpPr>
        <p:spPr>
          <a:xfrm>
            <a:off x="107504" y="2556193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(2) Each “1” block can be circled many times.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72008" y="3861048"/>
            <a:ext cx="9071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(3) Each K-circle must contain at least one independent “1” block. 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07504" y="5373216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(4) </a:t>
            </a:r>
            <a:r>
              <a:rPr lang="en-US" altLang="zh-CN" sz="3200" dirty="0" smtClean="0">
                <a:solidFill>
                  <a:srgbClr val="FFFF00"/>
                </a:solidFill>
              </a:rPr>
              <a:t>2</a:t>
            </a:r>
            <a:r>
              <a:rPr lang="en-US" altLang="zh-CN" sz="3200" baseline="30000" dirty="0" smtClean="0">
                <a:solidFill>
                  <a:srgbClr val="FFFF00"/>
                </a:solidFill>
              </a:rPr>
              <a:t>n</a:t>
            </a:r>
            <a:r>
              <a:rPr lang="en-US" altLang="zh-CN" sz="3200" dirty="0" smtClean="0"/>
              <a:t> adjacent “1” blocks must form a </a:t>
            </a:r>
            <a:r>
              <a:rPr lang="en-US" altLang="zh-CN" sz="3200" dirty="0" smtClean="0">
                <a:solidFill>
                  <a:srgbClr val="FFFF00"/>
                </a:solidFill>
              </a:rPr>
              <a:t>rectangle</a:t>
            </a:r>
            <a:r>
              <a:rPr lang="en-US" altLang="zh-CN" sz="3200" dirty="0" smtClean="0"/>
              <a:t> or a </a:t>
            </a:r>
            <a:r>
              <a:rPr lang="en-US" altLang="zh-CN" sz="3200" dirty="0" smtClean="0">
                <a:solidFill>
                  <a:srgbClr val="FFFF00"/>
                </a:solidFill>
              </a:rPr>
              <a:t>square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287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  <p:bldP spid="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480" y="6084585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(9) We can obtain the simplest 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AND-OR</a:t>
            </a:r>
            <a:r>
              <a:rPr lang="en-US" altLang="zh-CN" sz="3200" dirty="0" smtClean="0"/>
              <a:t> function.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0992" y="620688"/>
            <a:ext cx="903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(5) We draw as bigger K-circles as possible.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06488" y="2996952"/>
            <a:ext cx="92170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(7) We can draw a K-circle on the both ends of the K-map.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70992" y="1781527"/>
            <a:ext cx="903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(6) The fewer K-circles are the better.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-468560" y="4368006"/>
            <a:ext cx="961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/>
            <a:r>
              <a:rPr lang="en-US" altLang="zh-CN" sz="3200" dirty="0" smtClean="0"/>
              <a:t>(8) For a K-circle, we write “0” as inverted variable (i.e., A NOT) and write  “1” as original variable (i.e., A</a:t>
            </a:r>
            <a:r>
              <a:rPr lang="en-US" altLang="zh-CN" sz="3200" dirty="0"/>
              <a:t>). We get the simplified product term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306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Designs\High Voltage.pot</Template>
  <TotalTime>19030</TotalTime>
  <Words>5243</Words>
  <Application>Microsoft Office PowerPoint</Application>
  <PresentationFormat>全屏显示(4:3)</PresentationFormat>
  <Paragraphs>1355</Paragraphs>
  <Slides>142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142</vt:i4>
      </vt:variant>
    </vt:vector>
  </HeadingPairs>
  <TitlesOfParts>
    <vt:vector size="153" baseType="lpstr">
      <vt:lpstr>黑体</vt:lpstr>
      <vt:lpstr>宋体</vt:lpstr>
      <vt:lpstr>Arial Black</vt:lpstr>
      <vt:lpstr>Calibri</vt:lpstr>
      <vt:lpstr>Euclid</vt:lpstr>
      <vt:lpstr>Tahoma</vt:lpstr>
      <vt:lpstr>Times New Roman</vt:lpstr>
      <vt:lpstr>Wingdings</vt:lpstr>
      <vt:lpstr>High Voltage</vt:lpstr>
      <vt:lpstr>Equation</vt:lpstr>
      <vt:lpstr>公式</vt:lpstr>
      <vt:lpstr>  Chapter 2 Logical algebra</vt:lpstr>
      <vt:lpstr>PowerPoint 演示文稿</vt:lpstr>
      <vt:lpstr>PowerPoint 演示文稿</vt:lpstr>
      <vt:lpstr>PowerPoint 演示文稿</vt:lpstr>
      <vt:lpstr>PowerPoint 演示文稿</vt:lpstr>
      <vt:lpstr>   </vt:lpstr>
      <vt:lpstr>PowerPoint 演示文稿</vt:lpstr>
      <vt:lpstr>PowerPoint 演示文稿</vt:lpstr>
      <vt:lpstr>2.2.1 Laws of logical algebra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PowerPoint 演示文稿</vt:lpstr>
      <vt:lpstr>2.2.2 Rules of logical algebra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2.2.3 Compound Functions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Positive Logic and Negative Logic</vt:lpstr>
      <vt:lpstr>PowerPoint 演示文稿</vt:lpstr>
      <vt:lpstr>PowerPoint 演示文稿</vt:lpstr>
      <vt:lpstr>PowerPoint 演示文稿</vt:lpstr>
      <vt:lpstr>2.3.1 Standard Forms of Logic Functions</vt:lpstr>
      <vt:lpstr>2.3.2 Canonical Forms of Logic Functions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2.3.3 Transformation of Logic Functions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Exercise</vt:lpstr>
      <vt:lpstr>PowerPoint 演示文稿</vt:lpstr>
      <vt:lpstr>PowerPoint 演示文稿</vt:lpstr>
      <vt:lpstr>Exercise</vt:lpstr>
      <vt:lpstr>   2.4.1 Simplification by Formulas</vt:lpstr>
      <vt:lpstr>PowerPoint 演示文稿</vt:lpstr>
      <vt:lpstr>Exercise</vt:lpstr>
      <vt:lpstr>PowerPoint 演示文稿</vt:lpstr>
      <vt:lpstr>Exercise</vt:lpstr>
      <vt:lpstr>PowerPoint 演示文稿</vt:lpstr>
      <vt:lpstr>Exercise</vt:lpstr>
      <vt:lpstr>PowerPoint 演示文稿</vt:lpstr>
      <vt:lpstr>Exercise</vt:lpstr>
      <vt:lpstr>PowerPoint 演示文稿</vt:lpstr>
      <vt:lpstr>PowerPoint 演示文稿</vt:lpstr>
      <vt:lpstr>Exercise</vt:lpstr>
      <vt:lpstr>2.4.2 Simplification by K-Map</vt:lpstr>
      <vt:lpstr>PowerPoint 演示文稿</vt:lpstr>
      <vt:lpstr>PowerPoint 演示文稿</vt:lpstr>
      <vt:lpstr>Simplify Logic Function by K-Map  Example 1</vt:lpstr>
      <vt:lpstr>K-Map for Function  with  2 Input Variables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Simplify Logic Function by K-Map  Example 2</vt:lpstr>
      <vt:lpstr>   </vt:lpstr>
      <vt:lpstr>PowerPoint 演示文稿</vt:lpstr>
      <vt:lpstr>PowerPoint 演示文稿</vt:lpstr>
      <vt:lpstr>Exercise</vt:lpstr>
      <vt:lpstr>PowerPoint 演示文稿</vt:lpstr>
      <vt:lpstr>PowerPoint 演示文稿</vt:lpstr>
      <vt:lpstr>Simplify Logic Function by K-Map  Example 3</vt:lpstr>
      <vt:lpstr>   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More Examples on K-map  The K-map is given. Draw the K-Circles. </vt:lpstr>
      <vt:lpstr>Draw K-circles on “1” blocks to get the simplest AND-OR function.</vt:lpstr>
      <vt:lpstr>PowerPoint 演示文稿</vt:lpstr>
      <vt:lpstr>The simplest function may not be unique.</vt:lpstr>
      <vt:lpstr>                                                                                                                                                         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Draw K-circles on “0” blocks to get the simplest OR-AND function.</vt:lpstr>
      <vt:lpstr>PowerPoint 演示文稿</vt:lpstr>
      <vt:lpstr>PowerPoint 演示文稿</vt:lpstr>
      <vt:lpstr>PowerPoint 演示文稿</vt:lpstr>
    </vt:vector>
  </TitlesOfParts>
  <Company>电子科大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逻辑代数基础</dc:title>
  <dc:creator>武庆生</dc:creator>
  <cp:lastModifiedBy>chenjuan</cp:lastModifiedBy>
  <cp:revision>1932</cp:revision>
  <cp:lastPrinted>1601-01-01T00:00:00Z</cp:lastPrinted>
  <dcterms:created xsi:type="dcterms:W3CDTF">2001-12-10T14:31:03Z</dcterms:created>
  <dcterms:modified xsi:type="dcterms:W3CDTF">2021-09-22T01:39:05Z</dcterms:modified>
</cp:coreProperties>
</file>