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3"/>
  </p:notesMasterIdLst>
  <p:sldIdLst>
    <p:sldId id="462" r:id="rId2"/>
    <p:sldId id="402" r:id="rId3"/>
    <p:sldId id="403" r:id="rId4"/>
    <p:sldId id="483" r:id="rId5"/>
    <p:sldId id="491" r:id="rId6"/>
    <p:sldId id="408" r:id="rId7"/>
    <p:sldId id="409" r:id="rId8"/>
    <p:sldId id="410" r:id="rId9"/>
    <p:sldId id="411" r:id="rId10"/>
    <p:sldId id="415" r:id="rId11"/>
    <p:sldId id="414" r:id="rId12"/>
    <p:sldId id="490" r:id="rId13"/>
    <p:sldId id="484" r:id="rId14"/>
    <p:sldId id="485" r:id="rId15"/>
    <p:sldId id="487" r:id="rId16"/>
    <p:sldId id="488" r:id="rId17"/>
    <p:sldId id="489" r:id="rId18"/>
    <p:sldId id="417" r:id="rId19"/>
    <p:sldId id="418" r:id="rId20"/>
    <p:sldId id="472" r:id="rId21"/>
    <p:sldId id="427" r:id="rId22"/>
    <p:sldId id="492" r:id="rId23"/>
    <p:sldId id="493" r:id="rId24"/>
    <p:sldId id="496" r:id="rId25"/>
    <p:sldId id="494" r:id="rId26"/>
    <p:sldId id="495" r:id="rId27"/>
    <p:sldId id="432" r:id="rId28"/>
    <p:sldId id="434" r:id="rId29"/>
    <p:sldId id="446" r:id="rId30"/>
    <p:sldId id="447" r:id="rId31"/>
    <p:sldId id="44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C00"/>
    <a:srgbClr val="FF3399"/>
    <a:srgbClr val="8FE31F"/>
    <a:srgbClr val="FF0000"/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6" autoAdjust="0"/>
    <p:restoredTop sz="86733" autoAdjust="0"/>
  </p:normalViewPr>
  <p:slideViewPr>
    <p:cSldViewPr>
      <p:cViewPr varScale="1">
        <p:scale>
          <a:sx n="64" d="100"/>
          <a:sy n="64" d="100"/>
        </p:scale>
        <p:origin x="8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5" Type="http://schemas.openxmlformats.org/officeDocument/2006/relationships/slide" Target="slides/slide19.xml"/><Relationship Id="rId4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2E8A3-0575-4BF0-B65E-5E45B64B229E}" type="datetimeFigureOut">
              <a:rPr lang="zh-CN" altLang="en-US" smtClean="0"/>
              <a:pPr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F8931-2955-4B3F-BEB1-9B6D2422F2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6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38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4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1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6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16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6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3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3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9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45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22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70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F8931-2955-4B3F-BEB1-9B6D2422F28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881188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dt" sz="quarter" idx="2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ftr" sz="quarter" idx="3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B3BD716-70D0-46CB-AF9B-CF0FEA4E5D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 autoUpdateAnimBg="0"/>
      <p:bldP spid="309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4B722-5CD4-48A1-822F-23771D19D8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96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814388"/>
            <a:ext cx="1962150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AD1D0-991A-42A6-B4AC-D0C3A0F3C4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69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814388"/>
            <a:ext cx="7848600" cy="5281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541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925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215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5E2EF14-0F8A-4EA7-B9B2-606A051D4A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88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AB735-1BA6-419A-8D50-60D4ED0D41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30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7D555-35E4-40B1-8135-52478DEF79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94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27293-929D-462C-A877-DEB7EC06B4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4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C916A-EBC1-493D-BFDC-6D4DD82319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7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076A26-601E-42E5-969A-D08B2D4835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03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85D5D8-2F5E-4D45-9133-1E552CC3DE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1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27CC7-A945-4B6A-A21F-7C603516A2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72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06C51-BC49-4A59-9392-33793D55D3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05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/>
          </a:p>
        </p:txBody>
      </p:sp>
      <p:grpSp>
        <p:nvGrpSpPr>
          <p:cNvPr id="2069" name="Group 21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1438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7475CA92-7B5A-471D-BDD5-13D1CE105CC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 autoUpdateAnimBg="0"/>
      <p:bldP spid="2067" grpId="0" animBg="1" autoUpdateAnimBg="0"/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8153400" cy="76944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Digital Circuit</a:t>
            </a:r>
            <a:endParaRPr lang="zh-CN" altLang="en-US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988840"/>
            <a:ext cx="6300192" cy="409458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 CMOS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Transistor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Gate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3.3 </a:t>
            </a:r>
            <a:r>
              <a:rPr lang="en-US" altLang="zh-CN" dirty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Electrical Characteristics</a:t>
            </a:r>
            <a:endParaRPr lang="zh-CN" altLang="en-US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2212" y="1000108"/>
            <a:ext cx="4186238" cy="5562600"/>
            <a:chOff x="1680" y="336"/>
            <a:chExt cx="2637" cy="3504"/>
          </a:xfrm>
        </p:grpSpPr>
        <p:sp>
          <p:nvSpPr>
            <p:cNvPr id="179203" name="Line 3"/>
            <p:cNvSpPr>
              <a:spLocks noChangeShapeType="1"/>
            </p:cNvSpPr>
            <p:nvPr/>
          </p:nvSpPr>
          <p:spPr bwMode="auto">
            <a:xfrm>
              <a:off x="2870" y="129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04" name="Line 4"/>
            <p:cNvSpPr>
              <a:spLocks noChangeShapeType="1"/>
            </p:cNvSpPr>
            <p:nvPr/>
          </p:nvSpPr>
          <p:spPr bwMode="auto">
            <a:xfrm flipH="1">
              <a:off x="1910" y="120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05" name="Line 5"/>
            <p:cNvSpPr>
              <a:spLocks noChangeShapeType="1"/>
            </p:cNvSpPr>
            <p:nvPr/>
          </p:nvSpPr>
          <p:spPr bwMode="auto">
            <a:xfrm flipV="1">
              <a:off x="2870" y="67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06" name="Line 6"/>
            <p:cNvSpPr>
              <a:spLocks noChangeShapeType="1"/>
            </p:cNvSpPr>
            <p:nvPr/>
          </p:nvSpPr>
          <p:spPr bwMode="auto">
            <a:xfrm flipH="1" flipV="1">
              <a:off x="2054" y="192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07" name="Line 7"/>
            <p:cNvSpPr>
              <a:spLocks noChangeShapeType="1"/>
            </p:cNvSpPr>
            <p:nvPr/>
          </p:nvSpPr>
          <p:spPr bwMode="auto">
            <a:xfrm flipV="1">
              <a:off x="2870" y="201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08" name="Line 8"/>
            <p:cNvSpPr>
              <a:spLocks noChangeShapeType="1"/>
            </p:cNvSpPr>
            <p:nvPr/>
          </p:nvSpPr>
          <p:spPr bwMode="auto">
            <a:xfrm>
              <a:off x="2764" y="6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486" y="1728"/>
              <a:ext cx="384" cy="384"/>
              <a:chOff x="2880" y="1008"/>
              <a:chExt cx="384" cy="384"/>
            </a:xfrm>
          </p:grpSpPr>
          <p:sp>
            <p:nvSpPr>
              <p:cNvPr id="179210" name="Line 10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11" name="Line 11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12" name="Line 12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13" name="Line 13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14" name="Oval 14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86" y="1008"/>
              <a:ext cx="384" cy="384"/>
              <a:chOff x="2880" y="1008"/>
              <a:chExt cx="384" cy="384"/>
            </a:xfrm>
          </p:grpSpPr>
          <p:sp>
            <p:nvSpPr>
              <p:cNvPr id="179216" name="Line 16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17" name="Line 17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18" name="Line 18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19" name="Line 19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20" name="Oval 2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9221" name="Text Box 21"/>
            <p:cNvSpPr txBox="1">
              <a:spLocks noChangeArrowheads="1"/>
            </p:cNvSpPr>
            <p:nvPr/>
          </p:nvSpPr>
          <p:spPr bwMode="auto">
            <a:xfrm>
              <a:off x="2380" y="336"/>
              <a:ext cx="12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DD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+5.0V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22" name="Text Box 22"/>
            <p:cNvSpPr txBox="1">
              <a:spLocks noChangeArrowheads="1"/>
            </p:cNvSpPr>
            <p:nvPr/>
          </p:nvSpPr>
          <p:spPr bwMode="auto">
            <a:xfrm>
              <a:off x="1680" y="1056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23" name="Text Box 23"/>
            <p:cNvSpPr txBox="1">
              <a:spLocks noChangeArrowheads="1"/>
            </p:cNvSpPr>
            <p:nvPr/>
          </p:nvSpPr>
          <p:spPr bwMode="auto">
            <a:xfrm>
              <a:off x="1680" y="1344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24" name="Line 24"/>
            <p:cNvSpPr>
              <a:spLocks noChangeShapeType="1"/>
            </p:cNvSpPr>
            <p:nvPr/>
          </p:nvSpPr>
          <p:spPr bwMode="auto">
            <a:xfrm>
              <a:off x="2342" y="1200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25" name="Line 25"/>
            <p:cNvSpPr>
              <a:spLocks noChangeShapeType="1"/>
            </p:cNvSpPr>
            <p:nvPr/>
          </p:nvSpPr>
          <p:spPr bwMode="auto">
            <a:xfrm flipV="1">
              <a:off x="3878" y="2016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26" name="Line 26"/>
            <p:cNvSpPr>
              <a:spLocks noChangeShapeType="1"/>
            </p:cNvSpPr>
            <p:nvPr/>
          </p:nvSpPr>
          <p:spPr bwMode="auto">
            <a:xfrm>
              <a:off x="3350" y="120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27" name="Line 27"/>
            <p:cNvSpPr>
              <a:spLocks noChangeShapeType="1"/>
            </p:cNvSpPr>
            <p:nvPr/>
          </p:nvSpPr>
          <p:spPr bwMode="auto">
            <a:xfrm flipH="1">
              <a:off x="3110" y="19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28" name="Line 28"/>
            <p:cNvSpPr>
              <a:spLocks noChangeShapeType="1"/>
            </p:cNvSpPr>
            <p:nvPr/>
          </p:nvSpPr>
          <p:spPr bwMode="auto">
            <a:xfrm flipV="1">
              <a:off x="2870" y="336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29" name="Line 29"/>
            <p:cNvSpPr>
              <a:spLocks noChangeShapeType="1"/>
            </p:cNvSpPr>
            <p:nvPr/>
          </p:nvSpPr>
          <p:spPr bwMode="auto">
            <a:xfrm flipH="1">
              <a:off x="1910" y="268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30" name="Line 30"/>
            <p:cNvSpPr>
              <a:spLocks noChangeShapeType="1"/>
            </p:cNvSpPr>
            <p:nvPr/>
          </p:nvSpPr>
          <p:spPr bwMode="auto">
            <a:xfrm>
              <a:off x="2870" y="360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31" name="Line 31"/>
            <p:cNvSpPr>
              <a:spLocks noChangeShapeType="1"/>
            </p:cNvSpPr>
            <p:nvPr/>
          </p:nvSpPr>
          <p:spPr bwMode="auto">
            <a:xfrm>
              <a:off x="2198" y="220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32" name="AutoShape 32"/>
            <p:cNvSpPr>
              <a:spLocks noChangeArrowheads="1"/>
            </p:cNvSpPr>
            <p:nvPr/>
          </p:nvSpPr>
          <p:spPr bwMode="auto">
            <a:xfrm flipV="1">
              <a:off x="2774" y="3744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33" name="Line 33"/>
            <p:cNvSpPr>
              <a:spLocks noChangeShapeType="1"/>
            </p:cNvSpPr>
            <p:nvPr/>
          </p:nvSpPr>
          <p:spPr bwMode="auto">
            <a:xfrm>
              <a:off x="3110" y="297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34" name="Line 34"/>
            <p:cNvSpPr>
              <a:spLocks noChangeShapeType="1"/>
            </p:cNvSpPr>
            <p:nvPr/>
          </p:nvSpPr>
          <p:spPr bwMode="auto">
            <a:xfrm flipH="1">
              <a:off x="3350" y="120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35" name="Line 35"/>
            <p:cNvSpPr>
              <a:spLocks noChangeShapeType="1"/>
            </p:cNvSpPr>
            <p:nvPr/>
          </p:nvSpPr>
          <p:spPr bwMode="auto">
            <a:xfrm flipV="1">
              <a:off x="3878" y="33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36" name="Line 36"/>
            <p:cNvSpPr>
              <a:spLocks noChangeShapeType="1"/>
            </p:cNvSpPr>
            <p:nvPr/>
          </p:nvSpPr>
          <p:spPr bwMode="auto">
            <a:xfrm flipH="1">
              <a:off x="1910" y="32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37" name="Line 37"/>
            <p:cNvSpPr>
              <a:spLocks noChangeShapeType="1"/>
            </p:cNvSpPr>
            <p:nvPr/>
          </p:nvSpPr>
          <p:spPr bwMode="auto">
            <a:xfrm>
              <a:off x="2198" y="2208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38" name="Line 38"/>
            <p:cNvSpPr>
              <a:spLocks noChangeShapeType="1"/>
            </p:cNvSpPr>
            <p:nvPr/>
          </p:nvSpPr>
          <p:spPr bwMode="auto">
            <a:xfrm>
              <a:off x="2054" y="192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39" name="Line 39"/>
            <p:cNvSpPr>
              <a:spLocks noChangeShapeType="1"/>
            </p:cNvSpPr>
            <p:nvPr/>
          </p:nvSpPr>
          <p:spPr bwMode="auto">
            <a:xfrm>
              <a:off x="3878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40" name="Text Box 40"/>
            <p:cNvSpPr txBox="1">
              <a:spLocks noChangeArrowheads="1"/>
            </p:cNvSpPr>
            <p:nvPr/>
          </p:nvSpPr>
          <p:spPr bwMode="auto">
            <a:xfrm>
              <a:off x="4050" y="2208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41" name="Text Box 41"/>
            <p:cNvSpPr txBox="1">
              <a:spLocks noChangeArrowheads="1"/>
            </p:cNvSpPr>
            <p:nvPr/>
          </p:nvSpPr>
          <p:spPr bwMode="auto">
            <a:xfrm>
              <a:off x="1718" y="2544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42" name="Text Box 42"/>
            <p:cNvSpPr txBox="1">
              <a:spLocks noChangeArrowheads="1"/>
            </p:cNvSpPr>
            <p:nvPr/>
          </p:nvSpPr>
          <p:spPr bwMode="auto">
            <a:xfrm>
              <a:off x="1718" y="3120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43" name="Line 43"/>
            <p:cNvSpPr>
              <a:spLocks noChangeShapeType="1"/>
            </p:cNvSpPr>
            <p:nvPr/>
          </p:nvSpPr>
          <p:spPr bwMode="auto">
            <a:xfrm>
              <a:off x="3878" y="129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3494" y="1728"/>
              <a:ext cx="384" cy="384"/>
              <a:chOff x="2880" y="1008"/>
              <a:chExt cx="384" cy="384"/>
            </a:xfrm>
          </p:grpSpPr>
          <p:sp>
            <p:nvSpPr>
              <p:cNvPr id="179245" name="Line 45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46" name="Line 46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47" name="Line 4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48" name="Line 48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49" name="Oval 49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50"/>
            <p:cNvGrpSpPr>
              <a:grpSpLocks/>
            </p:cNvGrpSpPr>
            <p:nvPr/>
          </p:nvGrpSpPr>
          <p:grpSpPr bwMode="auto">
            <a:xfrm>
              <a:off x="3494" y="1008"/>
              <a:ext cx="384" cy="384"/>
              <a:chOff x="2880" y="1008"/>
              <a:chExt cx="384" cy="384"/>
            </a:xfrm>
          </p:grpSpPr>
          <p:sp>
            <p:nvSpPr>
              <p:cNvPr id="179251" name="Line 51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52" name="Line 52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53" name="Line 53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54" name="Line 54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55" name="Oval 55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9256" name="Line 56"/>
            <p:cNvSpPr>
              <a:spLocks noChangeShapeType="1"/>
            </p:cNvSpPr>
            <p:nvPr/>
          </p:nvSpPr>
          <p:spPr bwMode="auto">
            <a:xfrm flipV="1">
              <a:off x="3878" y="8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57" name="Line 57"/>
            <p:cNvSpPr>
              <a:spLocks noChangeShapeType="1"/>
            </p:cNvSpPr>
            <p:nvPr/>
          </p:nvSpPr>
          <p:spPr bwMode="auto">
            <a:xfrm>
              <a:off x="2870" y="81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58" name="Line 58"/>
            <p:cNvSpPr>
              <a:spLocks noChangeShapeType="1"/>
            </p:cNvSpPr>
            <p:nvPr/>
          </p:nvSpPr>
          <p:spPr bwMode="auto">
            <a:xfrm flipV="1">
              <a:off x="2870" y="278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7" name="Group 59"/>
            <p:cNvGrpSpPr>
              <a:grpSpLocks/>
            </p:cNvGrpSpPr>
            <p:nvPr/>
          </p:nvGrpSpPr>
          <p:grpSpPr bwMode="auto">
            <a:xfrm>
              <a:off x="2582" y="2496"/>
              <a:ext cx="288" cy="384"/>
              <a:chOff x="2976" y="1680"/>
              <a:chExt cx="288" cy="384"/>
            </a:xfrm>
          </p:grpSpPr>
          <p:sp>
            <p:nvSpPr>
              <p:cNvPr id="179260" name="Line 60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61" name="Line 6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62" name="Line 62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63" name="Line 63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64"/>
            <p:cNvGrpSpPr>
              <a:grpSpLocks/>
            </p:cNvGrpSpPr>
            <p:nvPr/>
          </p:nvGrpSpPr>
          <p:grpSpPr bwMode="auto">
            <a:xfrm>
              <a:off x="2582" y="3072"/>
              <a:ext cx="288" cy="384"/>
              <a:chOff x="2976" y="1680"/>
              <a:chExt cx="288" cy="384"/>
            </a:xfrm>
          </p:grpSpPr>
          <p:sp>
            <p:nvSpPr>
              <p:cNvPr id="179265" name="Line 65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66" name="Line 66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67" name="Line 67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68" name="Line 68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9269" name="Line 69"/>
            <p:cNvSpPr>
              <a:spLocks noChangeShapeType="1"/>
            </p:cNvSpPr>
            <p:nvPr/>
          </p:nvSpPr>
          <p:spPr bwMode="auto">
            <a:xfrm flipV="1">
              <a:off x="3878" y="278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3590" y="2496"/>
              <a:ext cx="288" cy="384"/>
              <a:chOff x="2976" y="1680"/>
              <a:chExt cx="288" cy="384"/>
            </a:xfrm>
          </p:grpSpPr>
          <p:sp>
            <p:nvSpPr>
              <p:cNvPr id="179271" name="Line 71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72" name="Line 72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73" name="Line 73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74" name="Line 74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75"/>
            <p:cNvGrpSpPr>
              <a:grpSpLocks/>
            </p:cNvGrpSpPr>
            <p:nvPr/>
          </p:nvGrpSpPr>
          <p:grpSpPr bwMode="auto">
            <a:xfrm>
              <a:off x="3590" y="3072"/>
              <a:ext cx="288" cy="384"/>
              <a:chOff x="2976" y="1680"/>
              <a:chExt cx="288" cy="384"/>
            </a:xfrm>
          </p:grpSpPr>
          <p:sp>
            <p:nvSpPr>
              <p:cNvPr id="179276" name="Line 76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77" name="Line 77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78" name="Line 78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9279" name="Line 79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9280" name="Line 80"/>
            <p:cNvSpPr>
              <a:spLocks noChangeShapeType="1"/>
            </p:cNvSpPr>
            <p:nvPr/>
          </p:nvSpPr>
          <p:spPr bwMode="auto">
            <a:xfrm>
              <a:off x="3350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81" name="Line 81"/>
            <p:cNvSpPr>
              <a:spLocks noChangeShapeType="1"/>
            </p:cNvSpPr>
            <p:nvPr/>
          </p:nvSpPr>
          <p:spPr bwMode="auto">
            <a:xfrm>
              <a:off x="1910" y="14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82" name="Line 82"/>
            <p:cNvSpPr>
              <a:spLocks noChangeShapeType="1"/>
            </p:cNvSpPr>
            <p:nvPr/>
          </p:nvSpPr>
          <p:spPr bwMode="auto">
            <a:xfrm>
              <a:off x="2870" y="163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83" name="Line 83"/>
            <p:cNvSpPr>
              <a:spLocks noChangeShapeType="1"/>
            </p:cNvSpPr>
            <p:nvPr/>
          </p:nvSpPr>
          <p:spPr bwMode="auto">
            <a:xfrm>
              <a:off x="2870" y="235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84" name="Line 84"/>
            <p:cNvSpPr>
              <a:spLocks noChangeShapeType="1"/>
            </p:cNvSpPr>
            <p:nvPr/>
          </p:nvSpPr>
          <p:spPr bwMode="auto">
            <a:xfrm flipV="1">
              <a:off x="3110" y="19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85" name="Line 85"/>
            <p:cNvSpPr>
              <a:spLocks noChangeShapeType="1"/>
            </p:cNvSpPr>
            <p:nvPr/>
          </p:nvSpPr>
          <p:spPr bwMode="auto">
            <a:xfrm flipH="1" flipV="1">
              <a:off x="2342" y="2976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9286" name="Line 86"/>
            <p:cNvSpPr>
              <a:spLocks noChangeShapeType="1"/>
            </p:cNvSpPr>
            <p:nvPr/>
          </p:nvSpPr>
          <p:spPr bwMode="auto">
            <a:xfrm flipH="1">
              <a:off x="3110" y="326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9288" name="Rectangle 88"/>
          <p:cNvSpPr>
            <a:spLocks noChangeArrowheads="1"/>
          </p:cNvSpPr>
          <p:nvPr/>
        </p:nvSpPr>
        <p:spPr bwMode="auto">
          <a:xfrm>
            <a:off x="5425578" y="3850952"/>
            <a:ext cx="2735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 =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A·B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+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C·D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79289" name="Line 89"/>
          <p:cNvSpPr>
            <a:spLocks noChangeShapeType="1"/>
          </p:cNvSpPr>
          <p:nvPr/>
        </p:nvSpPr>
        <p:spPr bwMode="auto">
          <a:xfrm>
            <a:off x="5730378" y="6261496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90" name="AutoShape 90"/>
          <p:cNvSpPr>
            <a:spLocks noChangeArrowheads="1"/>
          </p:cNvSpPr>
          <p:nvPr/>
        </p:nvSpPr>
        <p:spPr bwMode="auto">
          <a:xfrm>
            <a:off x="5958978" y="5880496"/>
            <a:ext cx="457200" cy="457200"/>
          </a:xfrm>
          <a:prstGeom prst="flowChartDelay">
            <a:avLst/>
          </a:prstGeom>
          <a:noFill/>
          <a:ln w="952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91" name="Line 91"/>
          <p:cNvSpPr>
            <a:spLocks noChangeShapeType="1"/>
          </p:cNvSpPr>
          <p:nvPr/>
        </p:nvSpPr>
        <p:spPr bwMode="auto">
          <a:xfrm>
            <a:off x="5730378" y="5956696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92" name="Line 92"/>
          <p:cNvSpPr>
            <a:spLocks noChangeShapeType="1"/>
          </p:cNvSpPr>
          <p:nvPr/>
        </p:nvSpPr>
        <p:spPr bwMode="auto">
          <a:xfrm>
            <a:off x="6435228" y="6109096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93" name="Line 93"/>
          <p:cNvSpPr>
            <a:spLocks noChangeShapeType="1"/>
          </p:cNvSpPr>
          <p:nvPr/>
        </p:nvSpPr>
        <p:spPr bwMode="auto">
          <a:xfrm>
            <a:off x="5730378" y="5347096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94" name="AutoShape 94"/>
          <p:cNvSpPr>
            <a:spLocks noChangeArrowheads="1"/>
          </p:cNvSpPr>
          <p:nvPr/>
        </p:nvSpPr>
        <p:spPr bwMode="auto">
          <a:xfrm>
            <a:off x="5958978" y="4966096"/>
            <a:ext cx="457200" cy="457200"/>
          </a:xfrm>
          <a:prstGeom prst="flowChartDelay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95" name="Line 95"/>
          <p:cNvSpPr>
            <a:spLocks noChangeShapeType="1"/>
          </p:cNvSpPr>
          <p:nvPr/>
        </p:nvSpPr>
        <p:spPr bwMode="auto">
          <a:xfrm>
            <a:off x="5730378" y="5042296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96" name="Line 96"/>
          <p:cNvSpPr>
            <a:spLocks noChangeShapeType="1"/>
          </p:cNvSpPr>
          <p:nvPr/>
        </p:nvSpPr>
        <p:spPr bwMode="auto">
          <a:xfrm>
            <a:off x="6416178" y="5194696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97" name="Arc 97"/>
          <p:cNvSpPr>
            <a:spLocks/>
          </p:cNvSpPr>
          <p:nvPr/>
        </p:nvSpPr>
        <p:spPr bwMode="auto">
          <a:xfrm>
            <a:off x="7211516" y="5353446"/>
            <a:ext cx="76200" cy="2857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98" name="Arc 98"/>
          <p:cNvSpPr>
            <a:spLocks/>
          </p:cNvSpPr>
          <p:nvPr/>
        </p:nvSpPr>
        <p:spPr bwMode="auto">
          <a:xfrm>
            <a:off x="7211516" y="5353446"/>
            <a:ext cx="511175" cy="3127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58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12" y="0"/>
                  <a:pt x="21576" y="9645"/>
                  <a:pt x="21599" y="21558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12" y="0"/>
                  <a:pt x="21576" y="9645"/>
                  <a:pt x="21599" y="21558"/>
                </a:cubicBezTo>
                <a:lnTo>
                  <a:pt x="0" y="21600"/>
                </a:lnTo>
                <a:close/>
              </a:path>
            </a:pathLst>
          </a:cu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299" name="Arc 99"/>
          <p:cNvSpPr>
            <a:spLocks/>
          </p:cNvSpPr>
          <p:nvPr/>
        </p:nvSpPr>
        <p:spPr bwMode="auto">
          <a:xfrm>
            <a:off x="7238503" y="5639196"/>
            <a:ext cx="484188" cy="31273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00" name="Arc 100"/>
          <p:cNvSpPr>
            <a:spLocks/>
          </p:cNvSpPr>
          <p:nvPr/>
        </p:nvSpPr>
        <p:spPr bwMode="auto">
          <a:xfrm>
            <a:off x="7211516" y="5639196"/>
            <a:ext cx="76200" cy="31273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01" name="Line 101"/>
          <p:cNvSpPr>
            <a:spLocks noChangeShapeType="1"/>
          </p:cNvSpPr>
          <p:nvPr/>
        </p:nvSpPr>
        <p:spPr bwMode="auto">
          <a:xfrm>
            <a:off x="7238503" y="5505846"/>
            <a:ext cx="26988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02" name="Line 102"/>
          <p:cNvSpPr>
            <a:spLocks noChangeShapeType="1"/>
          </p:cNvSpPr>
          <p:nvPr/>
        </p:nvSpPr>
        <p:spPr bwMode="auto">
          <a:xfrm>
            <a:off x="7101978" y="5505846"/>
            <a:ext cx="136525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03" name="Line 103"/>
          <p:cNvSpPr>
            <a:spLocks noChangeShapeType="1"/>
          </p:cNvSpPr>
          <p:nvPr/>
        </p:nvSpPr>
        <p:spPr bwMode="auto">
          <a:xfrm>
            <a:off x="7101978" y="5804296"/>
            <a:ext cx="136525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04" name="Oval 104"/>
          <p:cNvSpPr>
            <a:spLocks noChangeArrowheads="1"/>
          </p:cNvSpPr>
          <p:nvPr/>
        </p:nvSpPr>
        <p:spPr bwMode="auto">
          <a:xfrm>
            <a:off x="7711578" y="5575696"/>
            <a:ext cx="152400" cy="152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05" name="Line 105"/>
          <p:cNvSpPr>
            <a:spLocks noChangeShapeType="1"/>
          </p:cNvSpPr>
          <p:nvPr/>
        </p:nvSpPr>
        <p:spPr bwMode="auto">
          <a:xfrm>
            <a:off x="6644778" y="5194696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06" name="Line 106"/>
          <p:cNvSpPr>
            <a:spLocks noChangeShapeType="1"/>
          </p:cNvSpPr>
          <p:nvPr/>
        </p:nvSpPr>
        <p:spPr bwMode="auto">
          <a:xfrm>
            <a:off x="6644778" y="550234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07" name="Line 107"/>
          <p:cNvSpPr>
            <a:spLocks noChangeShapeType="1"/>
          </p:cNvSpPr>
          <p:nvPr/>
        </p:nvSpPr>
        <p:spPr bwMode="auto">
          <a:xfrm>
            <a:off x="6644778" y="5804296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08" name="Line 108"/>
          <p:cNvSpPr>
            <a:spLocks noChangeShapeType="1"/>
          </p:cNvSpPr>
          <p:nvPr/>
        </p:nvSpPr>
        <p:spPr bwMode="auto">
          <a:xfrm>
            <a:off x="6644778" y="5804296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09" name="Text Box 109"/>
          <p:cNvSpPr txBox="1">
            <a:spLocks noChangeArrowheads="1"/>
          </p:cNvSpPr>
          <p:nvPr/>
        </p:nvSpPr>
        <p:spPr bwMode="auto">
          <a:xfrm>
            <a:off x="5425578" y="4813696"/>
            <a:ext cx="609600" cy="207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de-DE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</a:t>
            </a:r>
          </a:p>
          <a:p>
            <a:pPr eaLnBrk="0" hangingPunct="0">
              <a:spcBef>
                <a:spcPct val="50000"/>
              </a:spcBef>
            </a:pPr>
            <a:r>
              <a:rPr kumimoji="0" lang="de-DE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kumimoji="0" lang="de-DE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kumimoji="0" lang="de-DE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</a:t>
            </a:r>
          </a:p>
          <a:p>
            <a:pPr eaLnBrk="0" hangingPunct="0">
              <a:spcBef>
                <a:spcPct val="50000"/>
              </a:spcBef>
            </a:pPr>
            <a:r>
              <a:rPr kumimoji="0" lang="de-DE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</a:t>
            </a:r>
          </a:p>
          <a:p>
            <a:pPr eaLnBrk="0" hangingPunct="0">
              <a:spcBef>
                <a:spcPct val="50000"/>
              </a:spcBef>
            </a:pPr>
            <a:endParaRPr kumimoji="0" lang="zh-CN" alt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79310" name="Text Box 110"/>
          <p:cNvSpPr txBox="1">
            <a:spLocks noChangeArrowheads="1"/>
          </p:cNvSpPr>
          <p:nvPr/>
        </p:nvSpPr>
        <p:spPr bwMode="auto">
          <a:xfrm>
            <a:off x="8011616" y="5356628"/>
            <a:ext cx="3048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z</a:t>
            </a:r>
            <a:endParaRPr kumimoji="0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79311" name="Line 111"/>
          <p:cNvSpPr>
            <a:spLocks noChangeShapeType="1"/>
          </p:cNvSpPr>
          <p:nvPr/>
        </p:nvSpPr>
        <p:spPr bwMode="auto">
          <a:xfrm>
            <a:off x="7863978" y="5651896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Rectangle 53"/>
          <p:cNvSpPr>
            <a:spLocks noChangeArrowheads="1"/>
          </p:cNvSpPr>
          <p:nvPr/>
        </p:nvSpPr>
        <p:spPr bwMode="auto">
          <a:xfrm>
            <a:off x="3958128" y="5474372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Q1</a:t>
            </a:r>
            <a:endParaRPr lang="zh-CN" altLang="en-US" b="1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Rectangle 53"/>
          <p:cNvSpPr>
            <a:spLocks noChangeArrowheads="1"/>
          </p:cNvSpPr>
          <p:nvPr/>
        </p:nvSpPr>
        <p:spPr bwMode="auto">
          <a:xfrm>
            <a:off x="2156576" y="2024944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Q2</a:t>
            </a:r>
            <a:endParaRPr lang="zh-CN" altLang="en-US" b="1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Rectangle 53"/>
          <p:cNvSpPr>
            <a:spLocks noChangeArrowheads="1"/>
          </p:cNvSpPr>
          <p:nvPr/>
        </p:nvSpPr>
        <p:spPr bwMode="auto">
          <a:xfrm>
            <a:off x="3902889" y="4505308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Q3</a:t>
            </a:r>
            <a:endParaRPr lang="zh-CN" altLang="en-US" b="1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Rectangle 53"/>
          <p:cNvSpPr>
            <a:spLocks noChangeArrowheads="1"/>
          </p:cNvSpPr>
          <p:nvPr/>
        </p:nvSpPr>
        <p:spPr bwMode="auto">
          <a:xfrm>
            <a:off x="3895153" y="2143108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Q4</a:t>
            </a:r>
            <a:endParaRPr lang="zh-CN" altLang="en-US" b="1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Rectangle 53"/>
          <p:cNvSpPr>
            <a:spLocks noChangeArrowheads="1"/>
          </p:cNvSpPr>
          <p:nvPr/>
        </p:nvSpPr>
        <p:spPr bwMode="auto">
          <a:xfrm>
            <a:off x="2091820" y="3121835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Q6</a:t>
            </a:r>
            <a:endParaRPr lang="zh-CN" altLang="en-US" b="1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Rectangle 53"/>
          <p:cNvSpPr>
            <a:spLocks noChangeArrowheads="1"/>
          </p:cNvSpPr>
          <p:nvPr/>
        </p:nvSpPr>
        <p:spPr bwMode="auto">
          <a:xfrm>
            <a:off x="2122954" y="4429108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Q5</a:t>
            </a:r>
            <a:endParaRPr lang="zh-CN" alt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Rectangle 53"/>
          <p:cNvSpPr>
            <a:spLocks noChangeArrowheads="1"/>
          </p:cNvSpPr>
          <p:nvPr/>
        </p:nvSpPr>
        <p:spPr bwMode="auto">
          <a:xfrm>
            <a:off x="2212922" y="5658488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Q7</a:t>
            </a:r>
            <a:endParaRPr lang="zh-CN" altLang="en-US" b="1" baseline="-25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Rectangle 53"/>
          <p:cNvSpPr>
            <a:spLocks noChangeArrowheads="1"/>
          </p:cNvSpPr>
          <p:nvPr/>
        </p:nvSpPr>
        <p:spPr bwMode="auto">
          <a:xfrm>
            <a:off x="3902889" y="3153317"/>
            <a:ext cx="643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Q8</a:t>
            </a:r>
            <a:endParaRPr lang="zh-CN" altLang="en-US" b="1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868598" y="1161093"/>
            <a:ext cx="41619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(1) 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Q1 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Q3 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are ON,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or</a:t>
            </a:r>
          </a:p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(2) </a:t>
            </a:r>
            <a:r>
              <a:rPr lang="en-US" altLang="zh-CN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Q5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Q7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are 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ON, </a:t>
            </a:r>
          </a:p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Z is 0V.</a:t>
            </a:r>
          </a:p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Otherwise, Z is high-state.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Rectangle 2"/>
          <p:cNvSpPr txBox="1">
            <a:spLocks noChangeArrowheads="1"/>
          </p:cNvSpPr>
          <p:nvPr/>
        </p:nvSpPr>
        <p:spPr bwMode="auto">
          <a:xfrm>
            <a:off x="150137" y="146362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AND-OR-Inverter</a:t>
            </a:r>
            <a:endParaRPr lang="zh-CN" altLang="en-US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Line 22"/>
          <p:cNvSpPr>
            <a:spLocks noChangeShapeType="1"/>
          </p:cNvSpPr>
          <p:nvPr/>
        </p:nvSpPr>
        <p:spPr bwMode="auto">
          <a:xfrm flipH="1">
            <a:off x="6099927" y="3789040"/>
            <a:ext cx="1622764" cy="76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8812" y="1714488"/>
            <a:ext cx="3929063" cy="3814764"/>
            <a:chOff x="1200" y="765"/>
            <a:chExt cx="2475" cy="240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728" y="1584"/>
              <a:ext cx="384" cy="384"/>
              <a:chOff x="2880" y="1008"/>
              <a:chExt cx="384" cy="384"/>
            </a:xfrm>
          </p:grpSpPr>
          <p:sp>
            <p:nvSpPr>
              <p:cNvPr id="178181" name="Line 5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182" name="Line 6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183" name="Line 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184" name="Line 8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185" name="Oval 9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8186" name="Line 10"/>
            <p:cNvSpPr>
              <a:spLocks noChangeShapeType="1"/>
            </p:cNvSpPr>
            <p:nvPr/>
          </p:nvSpPr>
          <p:spPr bwMode="auto">
            <a:xfrm flipV="1">
              <a:off x="2112" y="115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>
              <a:off x="2016" y="11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188" name="Line 12"/>
            <p:cNvSpPr>
              <a:spLocks noChangeShapeType="1"/>
            </p:cNvSpPr>
            <p:nvPr/>
          </p:nvSpPr>
          <p:spPr bwMode="auto">
            <a:xfrm>
              <a:off x="2112" y="18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189" name="Line 13"/>
            <p:cNvSpPr>
              <a:spLocks noChangeShapeType="1"/>
            </p:cNvSpPr>
            <p:nvPr/>
          </p:nvSpPr>
          <p:spPr bwMode="auto">
            <a:xfrm flipV="1">
              <a:off x="2112" y="264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190" name="AutoShape 14"/>
            <p:cNvSpPr>
              <a:spLocks noChangeArrowheads="1"/>
            </p:cNvSpPr>
            <p:nvPr/>
          </p:nvSpPr>
          <p:spPr bwMode="auto">
            <a:xfrm flipV="1">
              <a:off x="2016" y="307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824" y="2352"/>
              <a:ext cx="288" cy="384"/>
              <a:chOff x="2976" y="1680"/>
              <a:chExt cx="288" cy="384"/>
            </a:xfrm>
          </p:grpSpPr>
          <p:sp>
            <p:nvSpPr>
              <p:cNvPr id="178192" name="Line 16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193" name="Line 17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194" name="Line 18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195" name="Line 19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8196" name="Line 20"/>
            <p:cNvSpPr>
              <a:spLocks noChangeShapeType="1"/>
            </p:cNvSpPr>
            <p:nvPr/>
          </p:nvSpPr>
          <p:spPr bwMode="auto">
            <a:xfrm>
              <a:off x="2112" y="216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197" name="Line 21"/>
            <p:cNvSpPr>
              <a:spLocks noChangeShapeType="1"/>
            </p:cNvSpPr>
            <p:nvPr/>
          </p:nvSpPr>
          <p:spPr bwMode="auto">
            <a:xfrm flipH="1">
              <a:off x="1584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198" name="Line 22"/>
            <p:cNvSpPr>
              <a:spLocks noChangeShapeType="1"/>
            </p:cNvSpPr>
            <p:nvPr/>
          </p:nvSpPr>
          <p:spPr bwMode="auto">
            <a:xfrm>
              <a:off x="1584" y="177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199" name="Line 23"/>
            <p:cNvSpPr>
              <a:spLocks noChangeShapeType="1"/>
            </p:cNvSpPr>
            <p:nvPr/>
          </p:nvSpPr>
          <p:spPr bwMode="auto">
            <a:xfrm flipH="1">
              <a:off x="1392" y="254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688" y="1584"/>
              <a:ext cx="384" cy="384"/>
              <a:chOff x="2880" y="1008"/>
              <a:chExt cx="384" cy="384"/>
            </a:xfrm>
          </p:grpSpPr>
          <p:sp>
            <p:nvSpPr>
              <p:cNvPr id="178201" name="Line 25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202" name="Line 26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203" name="Line 2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204" name="Line 28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205" name="Oval 29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8206" name="Line 30"/>
            <p:cNvSpPr>
              <a:spLocks noChangeShapeType="1"/>
            </p:cNvSpPr>
            <p:nvPr/>
          </p:nvSpPr>
          <p:spPr bwMode="auto">
            <a:xfrm flipV="1">
              <a:off x="3072" y="14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207" name="Line 31"/>
            <p:cNvSpPr>
              <a:spLocks noChangeShapeType="1"/>
            </p:cNvSpPr>
            <p:nvPr/>
          </p:nvSpPr>
          <p:spPr bwMode="auto">
            <a:xfrm>
              <a:off x="3072" y="18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208" name="Line 32"/>
            <p:cNvSpPr>
              <a:spLocks noChangeShapeType="1"/>
            </p:cNvSpPr>
            <p:nvPr/>
          </p:nvSpPr>
          <p:spPr bwMode="auto">
            <a:xfrm flipV="1">
              <a:off x="3072" y="26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2784" y="2352"/>
              <a:ext cx="288" cy="384"/>
              <a:chOff x="2976" y="1680"/>
              <a:chExt cx="288" cy="384"/>
            </a:xfrm>
          </p:grpSpPr>
          <p:sp>
            <p:nvSpPr>
              <p:cNvPr id="178210" name="Line 34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211" name="Line 35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212" name="Line 36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8213" name="Line 37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8214" name="Line 38"/>
            <p:cNvSpPr>
              <a:spLocks noChangeShapeType="1"/>
            </p:cNvSpPr>
            <p:nvPr/>
          </p:nvSpPr>
          <p:spPr bwMode="auto">
            <a:xfrm>
              <a:off x="3072" y="21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215" name="Line 39"/>
            <p:cNvSpPr>
              <a:spLocks noChangeShapeType="1"/>
            </p:cNvSpPr>
            <p:nvPr/>
          </p:nvSpPr>
          <p:spPr bwMode="auto">
            <a:xfrm flipH="1">
              <a:off x="2544" y="177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216" name="Line 40"/>
            <p:cNvSpPr>
              <a:spLocks noChangeShapeType="1"/>
            </p:cNvSpPr>
            <p:nvPr/>
          </p:nvSpPr>
          <p:spPr bwMode="auto">
            <a:xfrm>
              <a:off x="2544" y="177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217" name="Line 41"/>
            <p:cNvSpPr>
              <a:spLocks noChangeShapeType="1"/>
            </p:cNvSpPr>
            <p:nvPr/>
          </p:nvSpPr>
          <p:spPr bwMode="auto">
            <a:xfrm flipH="1">
              <a:off x="2544" y="25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218" name="Line 42"/>
            <p:cNvSpPr>
              <a:spLocks noChangeShapeType="1"/>
            </p:cNvSpPr>
            <p:nvPr/>
          </p:nvSpPr>
          <p:spPr bwMode="auto">
            <a:xfrm>
              <a:off x="2112" y="144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219" name="Line 43"/>
            <p:cNvSpPr>
              <a:spLocks noChangeShapeType="1"/>
            </p:cNvSpPr>
            <p:nvPr/>
          </p:nvSpPr>
          <p:spPr bwMode="auto">
            <a:xfrm>
              <a:off x="2112" y="288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220" name="Rectangle 44"/>
            <p:cNvSpPr>
              <a:spLocks noChangeArrowheads="1"/>
            </p:cNvSpPr>
            <p:nvPr/>
          </p:nvSpPr>
          <p:spPr bwMode="auto">
            <a:xfrm>
              <a:off x="1584" y="765"/>
              <a:ext cx="12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DD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+5.0V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221" name="Text Box 45"/>
            <p:cNvSpPr txBox="1">
              <a:spLocks noChangeArrowheads="1"/>
            </p:cNvSpPr>
            <p:nvPr/>
          </p:nvSpPr>
          <p:spPr bwMode="auto">
            <a:xfrm>
              <a:off x="1200" y="2400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178222" name="Text Box 46"/>
            <p:cNvSpPr txBox="1">
              <a:spLocks noChangeArrowheads="1"/>
            </p:cNvSpPr>
            <p:nvPr/>
          </p:nvSpPr>
          <p:spPr bwMode="auto">
            <a:xfrm>
              <a:off x="3408" y="2016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5976958" y="3971932"/>
            <a:ext cx="1524000" cy="457200"/>
            <a:chOff x="3408" y="2736"/>
            <a:chExt cx="960" cy="288"/>
          </a:xfrm>
        </p:grpSpPr>
        <p:sp>
          <p:nvSpPr>
            <p:cNvPr id="178225" name="Line 49"/>
            <p:cNvSpPr>
              <a:spLocks noChangeShapeType="1"/>
            </p:cNvSpPr>
            <p:nvPr/>
          </p:nvSpPr>
          <p:spPr bwMode="auto">
            <a:xfrm>
              <a:off x="3408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226" name="AutoShape 50"/>
            <p:cNvSpPr>
              <a:spLocks noChangeArrowheads="1"/>
            </p:cNvSpPr>
            <p:nvPr/>
          </p:nvSpPr>
          <p:spPr bwMode="auto">
            <a:xfrm rot="5400000">
              <a:off x="3720" y="2760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8227" name="Line 51"/>
            <p:cNvSpPr>
              <a:spLocks noChangeShapeType="1"/>
            </p:cNvSpPr>
            <p:nvPr/>
          </p:nvSpPr>
          <p:spPr bwMode="auto">
            <a:xfrm>
              <a:off x="3984" y="28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4" name="Rectangle 2"/>
          <p:cNvSpPr txBox="1">
            <a:spLocks noChangeArrowheads="1"/>
          </p:cNvSpPr>
          <p:nvPr/>
        </p:nvSpPr>
        <p:spPr bwMode="auto">
          <a:xfrm>
            <a:off x="571472" y="357166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Buffer</a:t>
            </a:r>
            <a:endParaRPr lang="zh-CN" altLang="en-US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35411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Three-state Buffer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970" name="Text Box 50"/>
          <p:cNvSpPr txBox="1">
            <a:spLocks noChangeArrowheads="1"/>
          </p:cNvSpPr>
          <p:nvPr/>
        </p:nvSpPr>
        <p:spPr bwMode="auto">
          <a:xfrm>
            <a:off x="107504" y="980728"/>
            <a:ext cx="7418388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EN=0,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    C=1,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Tp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 is OFF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    B=1, D=0, </a:t>
            </a:r>
            <a:r>
              <a:rPr lang="en-US" altLang="zh-CN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Tn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 is OFF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OUT is floating state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1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high-impedance disconnected state</a:t>
            </a:r>
          </a:p>
          <a:p>
            <a:pPr>
              <a:lnSpc>
                <a:spcPct val="140000"/>
              </a:lnSpc>
            </a:pPr>
            <a:endParaRPr lang="en-US" altLang="zh-CN" sz="1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EN=1,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C=A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, B=0 , 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D=A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  OUT=A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OUT is low-state or high-state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3810000" y="533400"/>
            <a:ext cx="5278438" cy="3657600"/>
            <a:chOff x="3810000" y="533400"/>
            <a:chExt cx="5278438" cy="36576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3810000" y="533400"/>
              <a:ext cx="5278438" cy="3657600"/>
              <a:chOff x="2352" y="384"/>
              <a:chExt cx="3325" cy="2304"/>
            </a:xfrm>
          </p:grpSpPr>
          <p:grpSp>
            <p:nvGrpSpPr>
              <p:cNvPr id="3" name="Group 4"/>
              <p:cNvGrpSpPr>
                <a:grpSpLocks/>
              </p:cNvGrpSpPr>
              <p:nvPr/>
            </p:nvGrpSpPr>
            <p:grpSpPr bwMode="auto">
              <a:xfrm>
                <a:off x="4464" y="1152"/>
                <a:ext cx="384" cy="384"/>
                <a:chOff x="2880" y="1008"/>
                <a:chExt cx="384" cy="384"/>
              </a:xfrm>
            </p:grpSpPr>
            <p:sp>
              <p:nvSpPr>
                <p:cNvPr id="209925" name="Line 5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26" name="Line 6"/>
                <p:cNvSpPr>
                  <a:spLocks noChangeShapeType="1"/>
                </p:cNvSpPr>
                <p:nvPr/>
              </p:nvSpPr>
              <p:spPr bwMode="auto">
                <a:xfrm>
                  <a:off x="3072" y="100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27" name="Line 7"/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28" name="Line 8"/>
                <p:cNvSpPr>
                  <a:spLocks noChangeShapeType="1"/>
                </p:cNvSpPr>
                <p:nvPr/>
              </p:nvSpPr>
              <p:spPr bwMode="auto">
                <a:xfrm>
                  <a:off x="3072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29" name="Oval 9"/>
                <p:cNvSpPr>
                  <a:spLocks noChangeArrowheads="1"/>
                </p:cNvSpPr>
                <p:nvPr/>
              </p:nvSpPr>
              <p:spPr bwMode="auto">
                <a:xfrm>
                  <a:off x="2880" y="1152"/>
                  <a:ext cx="73" cy="7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9930" name="Line 10"/>
              <p:cNvSpPr>
                <a:spLocks noChangeShapeType="1"/>
              </p:cNvSpPr>
              <p:nvPr/>
            </p:nvSpPr>
            <p:spPr bwMode="auto">
              <a:xfrm flipV="1">
                <a:off x="4848" y="720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31" name="Line 11"/>
              <p:cNvSpPr>
                <a:spLocks noChangeShapeType="1"/>
              </p:cNvSpPr>
              <p:nvPr/>
            </p:nvSpPr>
            <p:spPr bwMode="auto">
              <a:xfrm>
                <a:off x="4752" y="72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32" name="Line 12"/>
              <p:cNvSpPr>
                <a:spLocks noChangeShapeType="1"/>
              </p:cNvSpPr>
              <p:nvPr/>
            </p:nvSpPr>
            <p:spPr bwMode="auto">
              <a:xfrm>
                <a:off x="4848" y="1440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33" name="Line 13"/>
              <p:cNvSpPr>
                <a:spLocks noChangeShapeType="1"/>
              </p:cNvSpPr>
              <p:nvPr/>
            </p:nvSpPr>
            <p:spPr bwMode="auto">
              <a:xfrm flipV="1">
                <a:off x="4848" y="22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34" name="AutoShape 14"/>
              <p:cNvSpPr>
                <a:spLocks noChangeArrowheads="1"/>
              </p:cNvSpPr>
              <p:nvPr/>
            </p:nvSpPr>
            <p:spPr bwMode="auto">
              <a:xfrm flipV="1">
                <a:off x="4752" y="2592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4560" y="1920"/>
                <a:ext cx="288" cy="384"/>
                <a:chOff x="2976" y="1680"/>
                <a:chExt cx="288" cy="384"/>
              </a:xfrm>
            </p:grpSpPr>
            <p:sp>
              <p:nvSpPr>
                <p:cNvPr id="209936" name="Line 16"/>
                <p:cNvSpPr>
                  <a:spLocks noChangeShapeType="1"/>
                </p:cNvSpPr>
                <p:nvPr/>
              </p:nvSpPr>
              <p:spPr bwMode="auto">
                <a:xfrm>
                  <a:off x="2976" y="177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37" name="Line 17"/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38" name="Line 18"/>
                <p:cNvSpPr>
                  <a:spLocks noChangeShapeType="1"/>
                </p:cNvSpPr>
                <p:nvPr/>
              </p:nvSpPr>
              <p:spPr bwMode="auto">
                <a:xfrm>
                  <a:off x="3072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39" name="Line 19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9940" name="Line 20"/>
              <p:cNvSpPr>
                <a:spLocks noChangeShapeType="1"/>
              </p:cNvSpPr>
              <p:nvPr/>
            </p:nvSpPr>
            <p:spPr bwMode="auto">
              <a:xfrm>
                <a:off x="4848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41" name="Line 21"/>
              <p:cNvSpPr>
                <a:spLocks noChangeShapeType="1"/>
              </p:cNvSpPr>
              <p:nvPr/>
            </p:nvSpPr>
            <p:spPr bwMode="auto">
              <a:xfrm flipH="1">
                <a:off x="4224" y="13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42" name="Line 22"/>
              <p:cNvSpPr>
                <a:spLocks noChangeShapeType="1"/>
              </p:cNvSpPr>
              <p:nvPr/>
            </p:nvSpPr>
            <p:spPr bwMode="auto">
              <a:xfrm>
                <a:off x="3504" y="1440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43" name="Line 23"/>
              <p:cNvSpPr>
                <a:spLocks noChangeShapeType="1"/>
              </p:cNvSpPr>
              <p:nvPr/>
            </p:nvSpPr>
            <p:spPr bwMode="auto">
              <a:xfrm flipH="1">
                <a:off x="4224" y="211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44" name="Line 24"/>
              <p:cNvSpPr>
                <a:spLocks noChangeShapeType="1"/>
              </p:cNvSpPr>
              <p:nvPr/>
            </p:nvSpPr>
            <p:spPr bwMode="auto">
              <a:xfrm flipH="1">
                <a:off x="2688" y="1200"/>
                <a:ext cx="10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45" name="Line 25"/>
              <p:cNvSpPr>
                <a:spLocks noChangeShapeType="1"/>
              </p:cNvSpPr>
              <p:nvPr/>
            </p:nvSpPr>
            <p:spPr bwMode="auto">
              <a:xfrm flipH="1">
                <a:off x="3504" y="14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26"/>
              <p:cNvGrpSpPr>
                <a:grpSpLocks/>
              </p:cNvGrpSpPr>
              <p:nvPr/>
            </p:nvGrpSpPr>
            <p:grpSpPr bwMode="auto">
              <a:xfrm>
                <a:off x="3744" y="1152"/>
                <a:ext cx="480" cy="336"/>
                <a:chOff x="1488" y="2256"/>
                <a:chExt cx="672" cy="432"/>
              </a:xfrm>
            </p:grpSpPr>
            <p:sp>
              <p:nvSpPr>
                <p:cNvPr id="209947" name="Arc 27"/>
                <p:cNvSpPr>
                  <a:spLocks/>
                </p:cNvSpPr>
                <p:nvPr/>
              </p:nvSpPr>
              <p:spPr bwMode="auto">
                <a:xfrm>
                  <a:off x="1753" y="2257"/>
                  <a:ext cx="311" cy="431"/>
                </a:xfrm>
                <a:custGeom>
                  <a:avLst/>
                  <a:gdLst>
                    <a:gd name="G0" fmla="+- 1748 0 0"/>
                    <a:gd name="G1" fmla="+- 21600 0 0"/>
                    <a:gd name="G2" fmla="+- 21600 0 0"/>
                    <a:gd name="T0" fmla="*/ 1748 w 23348"/>
                    <a:gd name="T1" fmla="*/ 0 h 43200"/>
                    <a:gd name="T2" fmla="*/ 0 w 23348"/>
                    <a:gd name="T3" fmla="*/ 43129 h 43200"/>
                    <a:gd name="T4" fmla="*/ 1748 w 23348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348" h="43200" fill="none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</a:path>
                    <a:path w="23348" h="43200" stroke="0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  <a:lnTo>
                        <a:pt x="174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48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488" y="225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4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488" y="26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50" name="Line 30"/>
                <p:cNvSpPr>
                  <a:spLocks noChangeShapeType="1"/>
                </p:cNvSpPr>
                <p:nvPr/>
              </p:nvSpPr>
              <p:spPr bwMode="auto">
                <a:xfrm>
                  <a:off x="1488" y="2256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51" name="Oval 3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" name="Group 32"/>
              <p:cNvGrpSpPr>
                <a:grpSpLocks/>
              </p:cNvGrpSpPr>
              <p:nvPr/>
            </p:nvGrpSpPr>
            <p:grpSpPr bwMode="auto">
              <a:xfrm>
                <a:off x="3648" y="1920"/>
                <a:ext cx="576" cy="384"/>
                <a:chOff x="1482" y="2928"/>
                <a:chExt cx="726" cy="480"/>
              </a:xfrm>
            </p:grpSpPr>
            <p:sp>
              <p:nvSpPr>
                <p:cNvPr id="209953" name="Arc 33"/>
                <p:cNvSpPr>
                  <a:spLocks/>
                </p:cNvSpPr>
                <p:nvPr/>
              </p:nvSpPr>
              <p:spPr bwMode="auto">
                <a:xfrm>
                  <a:off x="1488" y="2928"/>
                  <a:ext cx="624" cy="24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54" name="Arc 34"/>
                <p:cNvSpPr>
                  <a:spLocks/>
                </p:cNvSpPr>
                <p:nvPr/>
              </p:nvSpPr>
              <p:spPr bwMode="auto">
                <a:xfrm flipV="1">
                  <a:off x="1488" y="3168"/>
                  <a:ext cx="624" cy="24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55" name="Oval 35"/>
                <p:cNvSpPr>
                  <a:spLocks noChangeArrowheads="1"/>
                </p:cNvSpPr>
                <p:nvPr/>
              </p:nvSpPr>
              <p:spPr bwMode="auto">
                <a:xfrm>
                  <a:off x="2112" y="3120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56" name="Arc 36"/>
                <p:cNvSpPr>
                  <a:spLocks/>
                </p:cNvSpPr>
                <p:nvPr/>
              </p:nvSpPr>
              <p:spPr bwMode="auto">
                <a:xfrm flipV="1">
                  <a:off x="1482" y="2928"/>
                  <a:ext cx="102" cy="480"/>
                </a:xfrm>
                <a:custGeom>
                  <a:avLst/>
                  <a:gdLst>
                    <a:gd name="G0" fmla="+- 1011 0 0"/>
                    <a:gd name="G1" fmla="+- 21600 0 0"/>
                    <a:gd name="G2" fmla="+- 21600 0 0"/>
                    <a:gd name="T0" fmla="*/ 1011 w 22611"/>
                    <a:gd name="T1" fmla="*/ 0 h 43200"/>
                    <a:gd name="T2" fmla="*/ 0 w 22611"/>
                    <a:gd name="T3" fmla="*/ 43176 h 43200"/>
                    <a:gd name="T4" fmla="*/ 1011 w 22611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611" h="43200" fill="none" extrusionOk="0">
                      <a:moveTo>
                        <a:pt x="1010" y="0"/>
                      </a:moveTo>
                      <a:cubicBezTo>
                        <a:pt x="12940" y="0"/>
                        <a:pt x="22611" y="9670"/>
                        <a:pt x="22611" y="21600"/>
                      </a:cubicBezTo>
                      <a:cubicBezTo>
                        <a:pt x="22611" y="33529"/>
                        <a:pt x="12940" y="43200"/>
                        <a:pt x="1011" y="43200"/>
                      </a:cubicBezTo>
                      <a:cubicBezTo>
                        <a:pt x="673" y="43200"/>
                        <a:pt x="336" y="43192"/>
                        <a:pt x="-1" y="43176"/>
                      </a:cubicBezTo>
                    </a:path>
                    <a:path w="22611" h="43200" stroke="0" extrusionOk="0">
                      <a:moveTo>
                        <a:pt x="1010" y="0"/>
                      </a:moveTo>
                      <a:cubicBezTo>
                        <a:pt x="12940" y="0"/>
                        <a:pt x="22611" y="9670"/>
                        <a:pt x="22611" y="21600"/>
                      </a:cubicBezTo>
                      <a:cubicBezTo>
                        <a:pt x="22611" y="33529"/>
                        <a:pt x="12940" y="43200"/>
                        <a:pt x="1011" y="43200"/>
                      </a:cubicBezTo>
                      <a:cubicBezTo>
                        <a:pt x="673" y="43200"/>
                        <a:pt x="336" y="43192"/>
                        <a:pt x="-1" y="43176"/>
                      </a:cubicBezTo>
                      <a:lnTo>
                        <a:pt x="1011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9957" name="Line 37"/>
              <p:cNvSpPr>
                <a:spLocks noChangeShapeType="1"/>
              </p:cNvSpPr>
              <p:nvPr/>
            </p:nvSpPr>
            <p:spPr bwMode="auto">
              <a:xfrm>
                <a:off x="3360" y="244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58" name="Line 38"/>
              <p:cNvSpPr>
                <a:spLocks noChangeShapeType="1"/>
              </p:cNvSpPr>
              <p:nvPr/>
            </p:nvSpPr>
            <p:spPr bwMode="auto">
              <a:xfrm flipH="1">
                <a:off x="2688" y="2016"/>
                <a:ext cx="10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59" name="Line 39"/>
              <p:cNvSpPr>
                <a:spLocks noChangeShapeType="1"/>
              </p:cNvSpPr>
              <p:nvPr/>
            </p:nvSpPr>
            <p:spPr bwMode="auto">
              <a:xfrm flipH="1">
                <a:off x="3504" y="220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" name="Group 40"/>
              <p:cNvGrpSpPr>
                <a:grpSpLocks/>
              </p:cNvGrpSpPr>
              <p:nvPr/>
            </p:nvGrpSpPr>
            <p:grpSpPr bwMode="auto">
              <a:xfrm>
                <a:off x="3024" y="2304"/>
                <a:ext cx="336" cy="288"/>
                <a:chOff x="1824" y="2304"/>
                <a:chExt cx="432" cy="384"/>
              </a:xfrm>
            </p:grpSpPr>
            <p:sp>
              <p:nvSpPr>
                <p:cNvPr id="209961" name="AutoShape 41"/>
                <p:cNvSpPr>
                  <a:spLocks noChangeArrowheads="1"/>
                </p:cNvSpPr>
                <p:nvPr/>
              </p:nvSpPr>
              <p:spPr bwMode="auto">
                <a:xfrm rot="5400000">
                  <a:off x="1800" y="2328"/>
                  <a:ext cx="384" cy="336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962" name="Oval 42"/>
                <p:cNvSpPr>
                  <a:spLocks noChangeArrowheads="1"/>
                </p:cNvSpPr>
                <p:nvPr/>
              </p:nvSpPr>
              <p:spPr bwMode="auto">
                <a:xfrm>
                  <a:off x="2160" y="2448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9963" name="Line 43"/>
              <p:cNvSpPr>
                <a:spLocks noChangeShapeType="1"/>
              </p:cNvSpPr>
              <p:nvPr/>
            </p:nvSpPr>
            <p:spPr bwMode="auto">
              <a:xfrm>
                <a:off x="3504" y="22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64" name="Line 44"/>
              <p:cNvSpPr>
                <a:spLocks noChangeShapeType="1"/>
              </p:cNvSpPr>
              <p:nvPr/>
            </p:nvSpPr>
            <p:spPr bwMode="auto">
              <a:xfrm flipH="1">
                <a:off x="2880" y="244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65" name="Line 45"/>
              <p:cNvSpPr>
                <a:spLocks noChangeShapeType="1"/>
              </p:cNvSpPr>
              <p:nvPr/>
            </p:nvSpPr>
            <p:spPr bwMode="auto">
              <a:xfrm>
                <a:off x="2880" y="1200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66" name="Text Box 46"/>
              <p:cNvSpPr txBox="1">
                <a:spLocks noChangeArrowheads="1"/>
              </p:cNvSpPr>
              <p:nvPr/>
            </p:nvSpPr>
            <p:spPr bwMode="auto">
              <a:xfrm>
                <a:off x="4667" y="384"/>
                <a:ext cx="49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V</a:t>
                </a:r>
                <a:r>
                  <a:rPr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CC</a:t>
                </a:r>
              </a:p>
            </p:txBody>
          </p:sp>
          <p:sp>
            <p:nvSpPr>
              <p:cNvPr id="209967" name="Text Box 47"/>
              <p:cNvSpPr txBox="1">
                <a:spLocks noChangeArrowheads="1"/>
              </p:cNvSpPr>
              <p:nvPr/>
            </p:nvSpPr>
            <p:spPr bwMode="auto">
              <a:xfrm>
                <a:off x="5071" y="1584"/>
                <a:ext cx="60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OUT</a:t>
                </a:r>
              </a:p>
            </p:txBody>
          </p:sp>
          <p:sp>
            <p:nvSpPr>
              <p:cNvPr id="209968" name="Text Box 48"/>
              <p:cNvSpPr txBox="1">
                <a:spLocks noChangeArrowheads="1"/>
              </p:cNvSpPr>
              <p:nvPr/>
            </p:nvSpPr>
            <p:spPr bwMode="auto">
              <a:xfrm>
                <a:off x="2352" y="1056"/>
                <a:ext cx="43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EN</a:t>
                </a:r>
              </a:p>
            </p:txBody>
          </p:sp>
          <p:sp>
            <p:nvSpPr>
              <p:cNvPr id="209969" name="Text Box 49"/>
              <p:cNvSpPr txBox="1">
                <a:spLocks noChangeArrowheads="1"/>
              </p:cNvSpPr>
              <p:nvPr/>
            </p:nvSpPr>
            <p:spPr bwMode="auto">
              <a:xfrm>
                <a:off x="2458" y="1872"/>
                <a:ext cx="2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5273676" y="1600200"/>
              <a:ext cx="3122613" cy="2200275"/>
              <a:chOff x="3274" y="1056"/>
              <a:chExt cx="1967" cy="1386"/>
            </a:xfrm>
          </p:grpSpPr>
          <p:sp>
            <p:nvSpPr>
              <p:cNvPr id="209972" name="Text Box 52"/>
              <p:cNvSpPr txBox="1">
                <a:spLocks noChangeArrowheads="1"/>
              </p:cNvSpPr>
              <p:nvPr/>
            </p:nvSpPr>
            <p:spPr bwMode="auto">
              <a:xfrm>
                <a:off x="3274" y="2112"/>
                <a:ext cx="26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09973" name="Text Box 53"/>
              <p:cNvSpPr txBox="1">
                <a:spLocks noChangeArrowheads="1"/>
              </p:cNvSpPr>
              <p:nvPr/>
            </p:nvSpPr>
            <p:spPr bwMode="auto">
              <a:xfrm>
                <a:off x="4234" y="1056"/>
                <a:ext cx="2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9974" name="Text Box 54"/>
              <p:cNvSpPr txBox="1">
                <a:spLocks noChangeArrowheads="1"/>
              </p:cNvSpPr>
              <p:nvPr/>
            </p:nvSpPr>
            <p:spPr bwMode="auto">
              <a:xfrm>
                <a:off x="4282" y="1824"/>
                <a:ext cx="2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09975" name="Text Box 55"/>
              <p:cNvSpPr txBox="1">
                <a:spLocks noChangeArrowheads="1"/>
              </p:cNvSpPr>
              <p:nvPr/>
            </p:nvSpPr>
            <p:spPr bwMode="auto">
              <a:xfrm>
                <a:off x="4848" y="1200"/>
                <a:ext cx="39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Tp</a:t>
                </a:r>
                <a:endPara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9976" name="Text Box 56"/>
              <p:cNvSpPr txBox="1">
                <a:spLocks noChangeArrowheads="1"/>
              </p:cNvSpPr>
              <p:nvPr/>
            </p:nvSpPr>
            <p:spPr bwMode="auto">
              <a:xfrm>
                <a:off x="4848" y="1968"/>
                <a:ext cx="39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Tn</a:t>
                </a:r>
                <a:endPara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4860032" y="4734272"/>
            <a:ext cx="3552824" cy="1143000"/>
            <a:chOff x="2976" y="2928"/>
            <a:chExt cx="2238" cy="720"/>
          </a:xfrm>
        </p:grpSpPr>
        <p:sp>
          <p:nvSpPr>
            <p:cNvPr id="209978" name="AutoShape 58"/>
            <p:cNvSpPr>
              <a:spLocks noChangeArrowheads="1"/>
            </p:cNvSpPr>
            <p:nvPr/>
          </p:nvSpPr>
          <p:spPr bwMode="auto">
            <a:xfrm rot="5400000">
              <a:off x="3744" y="3264"/>
              <a:ext cx="384" cy="38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9979" name="Line 59"/>
            <p:cNvSpPr>
              <a:spLocks noChangeShapeType="1"/>
            </p:cNvSpPr>
            <p:nvPr/>
          </p:nvSpPr>
          <p:spPr bwMode="auto">
            <a:xfrm>
              <a:off x="4128" y="345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9980" name="Line 60"/>
            <p:cNvSpPr>
              <a:spLocks noChangeShapeType="1"/>
            </p:cNvSpPr>
            <p:nvPr/>
          </p:nvSpPr>
          <p:spPr bwMode="auto">
            <a:xfrm flipH="1">
              <a:off x="3312" y="34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9981" name="Line 61"/>
            <p:cNvSpPr>
              <a:spLocks noChangeShapeType="1"/>
            </p:cNvSpPr>
            <p:nvPr/>
          </p:nvSpPr>
          <p:spPr bwMode="auto">
            <a:xfrm flipV="1">
              <a:off x="3936" y="307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9982" name="Line 62"/>
            <p:cNvSpPr>
              <a:spLocks noChangeShapeType="1"/>
            </p:cNvSpPr>
            <p:nvPr/>
          </p:nvSpPr>
          <p:spPr bwMode="auto">
            <a:xfrm flipH="1">
              <a:off x="3312" y="3072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9983" name="Text Box 63"/>
            <p:cNvSpPr txBox="1">
              <a:spLocks noChangeArrowheads="1"/>
            </p:cNvSpPr>
            <p:nvPr/>
          </p:nvSpPr>
          <p:spPr bwMode="auto">
            <a:xfrm>
              <a:off x="3082" y="3312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9984" name="Text Box 64"/>
            <p:cNvSpPr txBox="1">
              <a:spLocks noChangeArrowheads="1"/>
            </p:cNvSpPr>
            <p:nvPr/>
          </p:nvSpPr>
          <p:spPr bwMode="auto">
            <a:xfrm>
              <a:off x="2976" y="2928"/>
              <a:ext cx="4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EN</a:t>
              </a:r>
            </a:p>
          </p:txBody>
        </p:sp>
        <p:sp>
          <p:nvSpPr>
            <p:cNvPr id="209985" name="Text Box 65"/>
            <p:cNvSpPr txBox="1">
              <a:spLocks noChangeArrowheads="1"/>
            </p:cNvSpPr>
            <p:nvPr/>
          </p:nvSpPr>
          <p:spPr bwMode="auto">
            <a:xfrm>
              <a:off x="4608" y="3312"/>
              <a:ext cx="6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OUT</a:t>
              </a:r>
            </a:p>
          </p:txBody>
        </p:sp>
      </p:grpSp>
      <p:cxnSp>
        <p:nvCxnSpPr>
          <p:cNvPr id="11" name="直接连接符 10"/>
          <p:cNvCxnSpPr/>
          <p:nvPr/>
        </p:nvCxnSpPr>
        <p:spPr bwMode="auto">
          <a:xfrm>
            <a:off x="1023730" y="4869160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/>
          <p:cNvCxnSpPr/>
          <p:nvPr/>
        </p:nvCxnSpPr>
        <p:spPr bwMode="auto">
          <a:xfrm>
            <a:off x="2874630" y="4867449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368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4087590" y="1788368"/>
            <a:ext cx="500066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EN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= 0，EN_L = 1，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Gate is OFF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，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A and B are disconnected</a:t>
            </a:r>
            <a:endParaRPr lang="zh-CN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zh-CN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EN = 1，EN_L = 0，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     Gate is ON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，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    bidirectional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transmission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A=B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0487" y="2871043"/>
            <a:ext cx="3132139" cy="2298700"/>
            <a:chOff x="224" y="1378"/>
            <a:chExt cx="1973" cy="144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1536"/>
              <a:ext cx="1056" cy="1104"/>
              <a:chOff x="3456" y="1296"/>
              <a:chExt cx="1056" cy="110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 rot="5400000">
                <a:off x="3792" y="1488"/>
                <a:ext cx="384" cy="384"/>
                <a:chOff x="2880" y="1008"/>
                <a:chExt cx="384" cy="384"/>
              </a:xfrm>
            </p:grpSpPr>
            <p:sp>
              <p:nvSpPr>
                <p:cNvPr id="207880" name="Line 8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881" name="Line 9"/>
                <p:cNvSpPr>
                  <a:spLocks noChangeShapeType="1"/>
                </p:cNvSpPr>
                <p:nvPr/>
              </p:nvSpPr>
              <p:spPr bwMode="auto">
                <a:xfrm>
                  <a:off x="3072" y="100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882" name="Line 10"/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883" name="Line 11"/>
                <p:cNvSpPr>
                  <a:spLocks noChangeShapeType="1"/>
                </p:cNvSpPr>
                <p:nvPr/>
              </p:nvSpPr>
              <p:spPr bwMode="auto">
                <a:xfrm>
                  <a:off x="3072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884" name="Oval 12"/>
                <p:cNvSpPr>
                  <a:spLocks noChangeArrowheads="1"/>
                </p:cNvSpPr>
                <p:nvPr/>
              </p:nvSpPr>
              <p:spPr bwMode="auto">
                <a:xfrm>
                  <a:off x="2880" y="1152"/>
                  <a:ext cx="73" cy="7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7885" name="Line 13"/>
              <p:cNvSpPr>
                <a:spLocks noChangeShapeType="1"/>
              </p:cNvSpPr>
              <p:nvPr/>
            </p:nvSpPr>
            <p:spPr bwMode="auto">
              <a:xfrm>
                <a:off x="3456" y="129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86" name="Line 14"/>
              <p:cNvSpPr>
                <a:spLocks noChangeShapeType="1"/>
              </p:cNvSpPr>
              <p:nvPr/>
            </p:nvSpPr>
            <p:spPr bwMode="auto">
              <a:xfrm>
                <a:off x="3984" y="129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87" name="Line 15"/>
              <p:cNvSpPr>
                <a:spLocks noChangeShapeType="1"/>
              </p:cNvSpPr>
              <p:nvPr/>
            </p:nvSpPr>
            <p:spPr bwMode="auto">
              <a:xfrm flipV="1">
                <a:off x="3984" y="216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 rot="-5400000">
                <a:off x="3840" y="1824"/>
                <a:ext cx="288" cy="384"/>
                <a:chOff x="2976" y="1680"/>
                <a:chExt cx="288" cy="384"/>
              </a:xfrm>
            </p:grpSpPr>
            <p:sp>
              <p:nvSpPr>
                <p:cNvPr id="207889" name="Line 17"/>
                <p:cNvSpPr>
                  <a:spLocks noChangeShapeType="1"/>
                </p:cNvSpPr>
                <p:nvPr/>
              </p:nvSpPr>
              <p:spPr bwMode="auto">
                <a:xfrm>
                  <a:off x="2976" y="177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890" name="Line 18"/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891" name="Line 19"/>
                <p:cNvSpPr>
                  <a:spLocks noChangeShapeType="1"/>
                </p:cNvSpPr>
                <p:nvPr/>
              </p:nvSpPr>
              <p:spPr bwMode="auto">
                <a:xfrm>
                  <a:off x="3072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892" name="Line 20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7893" name="Line 21"/>
              <p:cNvSpPr>
                <a:spLocks noChangeShapeType="1"/>
              </p:cNvSpPr>
              <p:nvPr/>
            </p:nvSpPr>
            <p:spPr bwMode="auto">
              <a:xfrm>
                <a:off x="4080" y="187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94" name="Line 22"/>
              <p:cNvSpPr>
                <a:spLocks noChangeShapeType="1"/>
              </p:cNvSpPr>
              <p:nvPr/>
            </p:nvSpPr>
            <p:spPr bwMode="auto">
              <a:xfrm flipH="1">
                <a:off x="3456" y="2400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7895" name="Line 23"/>
              <p:cNvSpPr>
                <a:spLocks noChangeShapeType="1"/>
              </p:cNvSpPr>
              <p:nvPr/>
            </p:nvSpPr>
            <p:spPr bwMode="auto">
              <a:xfrm flipH="1">
                <a:off x="3456" y="187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7896" name="Text Box 24"/>
            <p:cNvSpPr txBox="1">
              <a:spLocks noChangeArrowheads="1"/>
            </p:cNvSpPr>
            <p:nvPr/>
          </p:nvSpPr>
          <p:spPr bwMode="auto">
            <a:xfrm>
              <a:off x="528" y="2496"/>
              <a:ext cx="4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EN</a:t>
              </a:r>
            </a:p>
          </p:txBody>
        </p:sp>
        <p:sp>
          <p:nvSpPr>
            <p:cNvPr id="207897" name="Text Box 25"/>
            <p:cNvSpPr txBox="1">
              <a:spLocks noChangeArrowheads="1"/>
            </p:cNvSpPr>
            <p:nvPr/>
          </p:nvSpPr>
          <p:spPr bwMode="auto">
            <a:xfrm>
              <a:off x="224" y="1378"/>
              <a:ext cx="69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EN_L</a:t>
              </a:r>
            </a:p>
          </p:txBody>
        </p:sp>
        <p:sp>
          <p:nvSpPr>
            <p:cNvPr id="207898" name="Text Box 26"/>
            <p:cNvSpPr txBox="1">
              <a:spLocks noChangeArrowheads="1"/>
            </p:cNvSpPr>
            <p:nvPr/>
          </p:nvSpPr>
          <p:spPr bwMode="auto">
            <a:xfrm>
              <a:off x="624" y="1968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7899" name="Text Box 27"/>
            <p:cNvSpPr txBox="1">
              <a:spLocks noChangeArrowheads="1"/>
            </p:cNvSpPr>
            <p:nvPr/>
          </p:nvSpPr>
          <p:spPr bwMode="auto">
            <a:xfrm>
              <a:off x="1930" y="1968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44054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Transmission Gate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2844" y="1427582"/>
            <a:ext cx="4216400" cy="3724277"/>
            <a:chOff x="250" y="963"/>
            <a:chExt cx="2656" cy="2346"/>
          </a:xfrm>
        </p:grpSpPr>
        <p:sp>
          <p:nvSpPr>
            <p:cNvPr id="208900" name="Line 4"/>
            <p:cNvSpPr>
              <a:spLocks noChangeShapeType="1"/>
            </p:cNvSpPr>
            <p:nvPr/>
          </p:nvSpPr>
          <p:spPr bwMode="auto">
            <a:xfrm flipV="1">
              <a:off x="682" y="2880"/>
              <a:ext cx="177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01" name="Line 5"/>
            <p:cNvSpPr>
              <a:spLocks noChangeShapeType="1"/>
            </p:cNvSpPr>
            <p:nvPr/>
          </p:nvSpPr>
          <p:spPr bwMode="auto">
            <a:xfrm flipV="1">
              <a:off x="682" y="1299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02" name="Line 6"/>
            <p:cNvSpPr>
              <a:spLocks noChangeShapeType="1"/>
            </p:cNvSpPr>
            <p:nvPr/>
          </p:nvSpPr>
          <p:spPr bwMode="auto">
            <a:xfrm flipV="1">
              <a:off x="682" y="1728"/>
              <a:ext cx="62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03" name="Arc 7"/>
            <p:cNvSpPr>
              <a:spLocks/>
            </p:cNvSpPr>
            <p:nvPr/>
          </p:nvSpPr>
          <p:spPr bwMode="auto">
            <a:xfrm>
              <a:off x="1210" y="1732"/>
              <a:ext cx="240" cy="364"/>
            </a:xfrm>
            <a:custGeom>
              <a:avLst/>
              <a:gdLst>
                <a:gd name="G0" fmla="+- 0 0 0"/>
                <a:gd name="G1" fmla="+- 20265 0 0"/>
                <a:gd name="G2" fmla="+- 21600 0 0"/>
                <a:gd name="T0" fmla="*/ 7475 w 20770"/>
                <a:gd name="T1" fmla="*/ 0 h 20265"/>
                <a:gd name="T2" fmla="*/ 20770 w 20770"/>
                <a:gd name="T3" fmla="*/ 14335 h 20265"/>
                <a:gd name="T4" fmla="*/ 0 w 20770"/>
                <a:gd name="T5" fmla="*/ 20265 h 20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70" h="20265" fill="none" extrusionOk="0">
                  <a:moveTo>
                    <a:pt x="7475" y="-1"/>
                  </a:moveTo>
                  <a:cubicBezTo>
                    <a:pt x="13939" y="2384"/>
                    <a:pt x="18878" y="7709"/>
                    <a:pt x="20770" y="14334"/>
                  </a:cubicBezTo>
                </a:path>
                <a:path w="20770" h="20265" stroke="0" extrusionOk="0">
                  <a:moveTo>
                    <a:pt x="7475" y="-1"/>
                  </a:moveTo>
                  <a:cubicBezTo>
                    <a:pt x="13939" y="2384"/>
                    <a:pt x="18878" y="7709"/>
                    <a:pt x="20770" y="14334"/>
                  </a:cubicBezTo>
                  <a:lnTo>
                    <a:pt x="0" y="2026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04" name="Arc 8"/>
            <p:cNvSpPr>
              <a:spLocks/>
            </p:cNvSpPr>
            <p:nvPr/>
          </p:nvSpPr>
          <p:spPr bwMode="auto">
            <a:xfrm flipH="1" flipV="1">
              <a:off x="1258" y="2640"/>
              <a:ext cx="192" cy="1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05" name="Line 9"/>
            <p:cNvSpPr>
              <a:spLocks noChangeShapeType="1"/>
            </p:cNvSpPr>
            <p:nvPr/>
          </p:nvSpPr>
          <p:spPr bwMode="auto">
            <a:xfrm flipV="1">
              <a:off x="1450" y="2832"/>
              <a:ext cx="662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06" name="Text Box 10"/>
            <p:cNvSpPr txBox="1">
              <a:spLocks noChangeArrowheads="1"/>
            </p:cNvSpPr>
            <p:nvPr/>
          </p:nvSpPr>
          <p:spPr bwMode="auto">
            <a:xfrm>
              <a:off x="250" y="963"/>
              <a:ext cx="6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2458" y="2736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208908" name="Line 12"/>
            <p:cNvSpPr>
              <a:spLocks noChangeShapeType="1"/>
            </p:cNvSpPr>
            <p:nvPr/>
          </p:nvSpPr>
          <p:spPr bwMode="auto">
            <a:xfrm>
              <a:off x="1546" y="288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09" name="Text Box 13"/>
            <p:cNvSpPr txBox="1">
              <a:spLocks noChangeArrowheads="1"/>
            </p:cNvSpPr>
            <p:nvPr/>
          </p:nvSpPr>
          <p:spPr bwMode="auto">
            <a:xfrm>
              <a:off x="1978" y="2979"/>
              <a:ext cx="3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5.0</a:t>
              </a: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10" name="Text Box 14"/>
            <p:cNvSpPr txBox="1">
              <a:spLocks noChangeArrowheads="1"/>
            </p:cNvSpPr>
            <p:nvPr/>
          </p:nvSpPr>
          <p:spPr bwMode="auto">
            <a:xfrm>
              <a:off x="1066" y="2979"/>
              <a:ext cx="3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2.1</a:t>
              </a: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11" name="Text Box 15"/>
            <p:cNvSpPr txBox="1">
              <a:spLocks noChangeArrowheads="1"/>
            </p:cNvSpPr>
            <p:nvPr/>
          </p:nvSpPr>
          <p:spPr bwMode="auto">
            <a:xfrm>
              <a:off x="1402" y="2979"/>
              <a:ext cx="3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2.9</a:t>
              </a: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12" name="Line 16"/>
            <p:cNvSpPr>
              <a:spLocks noChangeShapeType="1"/>
            </p:cNvSpPr>
            <p:nvPr/>
          </p:nvSpPr>
          <p:spPr bwMode="auto">
            <a:xfrm>
              <a:off x="2122" y="2880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13" name="Line 17"/>
            <p:cNvSpPr>
              <a:spLocks noChangeShapeType="1"/>
            </p:cNvSpPr>
            <p:nvPr/>
          </p:nvSpPr>
          <p:spPr bwMode="auto">
            <a:xfrm>
              <a:off x="1258" y="288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14" name="Text Box 18"/>
            <p:cNvSpPr txBox="1">
              <a:spLocks noChangeArrowheads="1"/>
            </p:cNvSpPr>
            <p:nvPr/>
          </p:nvSpPr>
          <p:spPr bwMode="auto">
            <a:xfrm>
              <a:off x="346" y="1587"/>
              <a:ext cx="3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5.0</a:t>
              </a: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16" name="Arc 20"/>
            <p:cNvSpPr>
              <a:spLocks/>
            </p:cNvSpPr>
            <p:nvPr/>
          </p:nvSpPr>
          <p:spPr bwMode="auto">
            <a:xfrm>
              <a:off x="970" y="1728"/>
              <a:ext cx="240" cy="364"/>
            </a:xfrm>
            <a:custGeom>
              <a:avLst/>
              <a:gdLst>
                <a:gd name="G0" fmla="+- 0 0 0"/>
                <a:gd name="G1" fmla="+- 20265 0 0"/>
                <a:gd name="G2" fmla="+- 21600 0 0"/>
                <a:gd name="T0" fmla="*/ 7475 w 20770"/>
                <a:gd name="T1" fmla="*/ 0 h 20265"/>
                <a:gd name="T2" fmla="*/ 20770 w 20770"/>
                <a:gd name="T3" fmla="*/ 14335 h 20265"/>
                <a:gd name="T4" fmla="*/ 0 w 20770"/>
                <a:gd name="T5" fmla="*/ 20265 h 20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70" h="20265" fill="none" extrusionOk="0">
                  <a:moveTo>
                    <a:pt x="7475" y="-1"/>
                  </a:moveTo>
                  <a:cubicBezTo>
                    <a:pt x="13939" y="2384"/>
                    <a:pt x="18878" y="7709"/>
                    <a:pt x="20770" y="14334"/>
                  </a:cubicBezTo>
                </a:path>
                <a:path w="20770" h="20265" stroke="0" extrusionOk="0">
                  <a:moveTo>
                    <a:pt x="7475" y="-1"/>
                  </a:moveTo>
                  <a:cubicBezTo>
                    <a:pt x="13939" y="2384"/>
                    <a:pt x="18878" y="7709"/>
                    <a:pt x="20770" y="14334"/>
                  </a:cubicBezTo>
                  <a:lnTo>
                    <a:pt x="0" y="2026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18" name="Arc 22"/>
            <p:cNvSpPr>
              <a:spLocks/>
            </p:cNvSpPr>
            <p:nvPr/>
          </p:nvSpPr>
          <p:spPr bwMode="auto">
            <a:xfrm flipH="1" flipV="1">
              <a:off x="1498" y="2640"/>
              <a:ext cx="192" cy="1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19" name="Line 23"/>
            <p:cNvSpPr>
              <a:spLocks noChangeShapeType="1"/>
            </p:cNvSpPr>
            <p:nvPr/>
          </p:nvSpPr>
          <p:spPr bwMode="auto">
            <a:xfrm>
              <a:off x="1450" y="1968"/>
              <a:ext cx="48" cy="676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 type="none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20" name="Text Box 24"/>
            <p:cNvSpPr txBox="1">
              <a:spLocks noChangeArrowheads="1"/>
            </p:cNvSpPr>
            <p:nvPr/>
          </p:nvSpPr>
          <p:spPr bwMode="auto">
            <a:xfrm>
              <a:off x="1309" y="1392"/>
              <a:ext cx="4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T+</a:t>
              </a:r>
            </a:p>
          </p:txBody>
        </p:sp>
        <p:sp>
          <p:nvSpPr>
            <p:cNvPr id="208921" name="Text Box 25"/>
            <p:cNvSpPr txBox="1">
              <a:spLocks noChangeArrowheads="1"/>
            </p:cNvSpPr>
            <p:nvPr/>
          </p:nvSpPr>
          <p:spPr bwMode="auto">
            <a:xfrm>
              <a:off x="879" y="1392"/>
              <a:ext cx="4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T-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241868" y="1698030"/>
            <a:ext cx="1752600" cy="762000"/>
            <a:chOff x="1056" y="1344"/>
            <a:chExt cx="1392" cy="672"/>
          </a:xfrm>
        </p:grpSpPr>
        <p:sp>
          <p:nvSpPr>
            <p:cNvPr id="208941" name="AutoShape 45"/>
            <p:cNvSpPr>
              <a:spLocks noChangeArrowheads="1"/>
            </p:cNvSpPr>
            <p:nvPr/>
          </p:nvSpPr>
          <p:spPr bwMode="auto">
            <a:xfrm rot="5400000">
              <a:off x="1368" y="1416"/>
              <a:ext cx="672" cy="52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42" name="Oval 46"/>
            <p:cNvSpPr>
              <a:spLocks noChangeArrowheads="1"/>
            </p:cNvSpPr>
            <p:nvPr/>
          </p:nvSpPr>
          <p:spPr bwMode="auto">
            <a:xfrm>
              <a:off x="1968" y="1632"/>
              <a:ext cx="96" cy="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43" name="Line 47"/>
            <p:cNvSpPr>
              <a:spLocks noChangeShapeType="1"/>
            </p:cNvSpPr>
            <p:nvPr/>
          </p:nvSpPr>
          <p:spPr bwMode="auto">
            <a:xfrm>
              <a:off x="2064" y="16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48"/>
            <p:cNvGrpSpPr>
              <a:grpSpLocks/>
            </p:cNvGrpSpPr>
            <p:nvPr/>
          </p:nvGrpSpPr>
          <p:grpSpPr bwMode="auto">
            <a:xfrm>
              <a:off x="1440" y="1632"/>
              <a:ext cx="336" cy="192"/>
              <a:chOff x="1440" y="2688"/>
              <a:chExt cx="336" cy="192"/>
            </a:xfrm>
          </p:grpSpPr>
          <p:sp>
            <p:nvSpPr>
              <p:cNvPr id="208945" name="Line 49"/>
              <p:cNvSpPr>
                <a:spLocks noChangeShapeType="1"/>
              </p:cNvSpPr>
              <p:nvPr/>
            </p:nvSpPr>
            <p:spPr bwMode="auto">
              <a:xfrm>
                <a:off x="1584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8946" name="Line 50"/>
              <p:cNvSpPr>
                <a:spLocks noChangeShapeType="1"/>
              </p:cNvSpPr>
              <p:nvPr/>
            </p:nvSpPr>
            <p:spPr bwMode="auto">
              <a:xfrm flipH="1">
                <a:off x="1536" y="2688"/>
                <a:ext cx="48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8947" name="Line 51"/>
              <p:cNvSpPr>
                <a:spLocks noChangeShapeType="1"/>
              </p:cNvSpPr>
              <p:nvPr/>
            </p:nvSpPr>
            <p:spPr bwMode="auto">
              <a:xfrm flipH="1">
                <a:off x="1632" y="2688"/>
                <a:ext cx="48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8948" name="Line 52"/>
              <p:cNvSpPr>
                <a:spLocks noChangeShapeType="1"/>
              </p:cNvSpPr>
              <p:nvPr/>
            </p:nvSpPr>
            <p:spPr bwMode="auto">
              <a:xfrm>
                <a:off x="1440" y="288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8949" name="Line 53"/>
            <p:cNvSpPr>
              <a:spLocks noChangeShapeType="1"/>
            </p:cNvSpPr>
            <p:nvPr/>
          </p:nvSpPr>
          <p:spPr bwMode="auto">
            <a:xfrm flipH="1">
              <a:off x="1056" y="16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Line 21"/>
          <p:cNvSpPr>
            <a:spLocks noChangeShapeType="1"/>
          </p:cNvSpPr>
          <p:nvPr/>
        </p:nvSpPr>
        <p:spPr bwMode="auto">
          <a:xfrm>
            <a:off x="1659048" y="3016670"/>
            <a:ext cx="76200" cy="1073151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 type="arrow" w="med" len="med"/>
            <a:tailEnd/>
          </a:ln>
          <a:effectLst/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300356" y="5489950"/>
            <a:ext cx="680365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Input rises to 2.9V, output becomes low-state.</a:t>
            </a:r>
          </a:p>
          <a:p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Input falls to 2.1V, output becomes high-state.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317521" y="2886435"/>
            <a:ext cx="3476627" cy="1438275"/>
            <a:chOff x="3046" y="1968"/>
            <a:chExt cx="2190" cy="906"/>
          </a:xfrm>
        </p:grpSpPr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3648" y="1968"/>
              <a:ext cx="432" cy="336"/>
              <a:chOff x="2640" y="3504"/>
              <a:chExt cx="432" cy="336"/>
            </a:xfrm>
          </p:grpSpPr>
          <p:sp>
            <p:nvSpPr>
              <p:cNvPr id="208924" name="Line 28"/>
              <p:cNvSpPr>
                <a:spLocks noChangeShapeType="1"/>
              </p:cNvSpPr>
              <p:nvPr/>
            </p:nvSpPr>
            <p:spPr bwMode="auto">
              <a:xfrm>
                <a:off x="2640" y="384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8925" name="Line 29"/>
              <p:cNvSpPr>
                <a:spLocks noChangeShapeType="1"/>
              </p:cNvSpPr>
              <p:nvPr/>
            </p:nvSpPr>
            <p:spPr bwMode="auto">
              <a:xfrm flipV="1">
                <a:off x="2832" y="350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8926" name="Line 30"/>
              <p:cNvSpPr>
                <a:spLocks noChangeShapeType="1"/>
              </p:cNvSpPr>
              <p:nvPr/>
            </p:nvSpPr>
            <p:spPr bwMode="auto">
              <a:xfrm>
                <a:off x="2832" y="35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8927" name="Line 31"/>
              <p:cNvSpPr>
                <a:spLocks noChangeShapeType="1"/>
              </p:cNvSpPr>
              <p:nvPr/>
            </p:nvSpPr>
            <p:spPr bwMode="auto">
              <a:xfrm flipV="1">
                <a:off x="2832" y="3648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8928" name="Text Box 32"/>
            <p:cNvSpPr txBox="1">
              <a:spLocks noChangeArrowheads="1"/>
            </p:cNvSpPr>
            <p:nvPr/>
          </p:nvSpPr>
          <p:spPr bwMode="auto">
            <a:xfrm>
              <a:off x="3046" y="2194"/>
              <a:ext cx="58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input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3648" y="2496"/>
              <a:ext cx="432" cy="336"/>
              <a:chOff x="3696" y="2736"/>
              <a:chExt cx="432" cy="336"/>
            </a:xfrm>
          </p:grpSpPr>
          <p:sp>
            <p:nvSpPr>
              <p:cNvPr id="208930" name="Line 34"/>
              <p:cNvSpPr>
                <a:spLocks noChangeShapeType="1"/>
              </p:cNvSpPr>
              <p:nvPr/>
            </p:nvSpPr>
            <p:spPr bwMode="auto">
              <a:xfrm>
                <a:off x="3888" y="307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8931" name="Line 35"/>
              <p:cNvSpPr>
                <a:spLocks noChangeShapeType="1"/>
              </p:cNvSpPr>
              <p:nvPr/>
            </p:nvSpPr>
            <p:spPr bwMode="auto">
              <a:xfrm flipV="1">
                <a:off x="3888" y="2736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8932" name="Line 36"/>
              <p:cNvSpPr>
                <a:spLocks noChangeShapeType="1"/>
              </p:cNvSpPr>
              <p:nvPr/>
            </p:nvSpPr>
            <p:spPr bwMode="auto">
              <a:xfrm>
                <a:off x="3696" y="273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08933" name="Line 37"/>
              <p:cNvSpPr>
                <a:spLocks noChangeShapeType="1"/>
              </p:cNvSpPr>
              <p:nvPr/>
            </p:nvSpPr>
            <p:spPr bwMode="auto">
              <a:xfrm flipV="1">
                <a:off x="3888" y="2880"/>
                <a:ext cx="0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8934" name="Text Box 38"/>
            <p:cNvSpPr txBox="1">
              <a:spLocks noChangeArrowheads="1"/>
            </p:cNvSpPr>
            <p:nvPr/>
          </p:nvSpPr>
          <p:spPr bwMode="auto">
            <a:xfrm>
              <a:off x="3914" y="2252"/>
              <a:ext cx="957" cy="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threshold</a:t>
              </a:r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935" name="Rectangle 39"/>
            <p:cNvSpPr>
              <a:spLocks noChangeArrowheads="1"/>
            </p:cNvSpPr>
            <p:nvPr/>
          </p:nvSpPr>
          <p:spPr bwMode="auto">
            <a:xfrm>
              <a:off x="4752" y="1968"/>
              <a:ext cx="48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T+</a:t>
              </a:r>
              <a:endParaRPr lang="zh-CN" alt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8936" name="Rectangle 40"/>
            <p:cNvSpPr>
              <a:spLocks noChangeArrowheads="1"/>
            </p:cNvSpPr>
            <p:nvPr/>
          </p:nvSpPr>
          <p:spPr bwMode="auto">
            <a:xfrm>
              <a:off x="4757" y="2544"/>
              <a:ext cx="4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T-</a:t>
              </a:r>
            </a:p>
          </p:txBody>
        </p:sp>
      </p:grpSp>
      <p:sp>
        <p:nvSpPr>
          <p:cNvPr id="208938" name="Text Box 42"/>
          <p:cNvSpPr txBox="1">
            <a:spLocks noChangeArrowheads="1"/>
          </p:cNvSpPr>
          <p:nvPr/>
        </p:nvSpPr>
        <p:spPr bwMode="auto">
          <a:xfrm>
            <a:off x="4781227" y="4529824"/>
            <a:ext cx="41832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Hysteresis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2.9V-2.1V=0.8V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969215" y="3820634"/>
            <a:ext cx="909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2.1V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42229" y="2930945"/>
            <a:ext cx="909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2.9V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535" y="242971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Schmitt-Trigger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Inverter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552" y="1982184"/>
            <a:ext cx="2481263" cy="3657600"/>
            <a:chOff x="1852" y="1152"/>
            <a:chExt cx="1563" cy="23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852" y="1488"/>
              <a:ext cx="1563" cy="1968"/>
              <a:chOff x="528" y="960"/>
              <a:chExt cx="1563" cy="1968"/>
            </a:xfrm>
          </p:grpSpPr>
          <p:sp>
            <p:nvSpPr>
              <p:cNvPr id="211973" name="Rectangle 5"/>
              <p:cNvSpPr>
                <a:spLocks noChangeArrowheads="1"/>
              </p:cNvSpPr>
              <p:nvPr/>
            </p:nvSpPr>
            <p:spPr bwMode="auto">
              <a:xfrm>
                <a:off x="864" y="1152"/>
                <a:ext cx="816" cy="1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720" y="960"/>
                <a:ext cx="1104" cy="1968"/>
                <a:chOff x="2112" y="1536"/>
                <a:chExt cx="1104" cy="1968"/>
              </a:xfrm>
            </p:grpSpPr>
            <p:sp>
              <p:nvSpPr>
                <p:cNvPr id="211975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784" y="153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76" name="Line 8"/>
                <p:cNvSpPr>
                  <a:spLocks noChangeShapeType="1"/>
                </p:cNvSpPr>
                <p:nvPr/>
              </p:nvSpPr>
              <p:spPr bwMode="auto">
                <a:xfrm>
                  <a:off x="268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77" name="Line 9"/>
                <p:cNvSpPr>
                  <a:spLocks noChangeShapeType="1"/>
                </p:cNvSpPr>
                <p:nvPr/>
              </p:nvSpPr>
              <p:spPr bwMode="auto">
                <a:xfrm>
                  <a:off x="2784" y="244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7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784" y="3024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79" name="AutoShape 11"/>
                <p:cNvSpPr>
                  <a:spLocks noChangeArrowheads="1"/>
                </p:cNvSpPr>
                <p:nvPr/>
              </p:nvSpPr>
              <p:spPr bwMode="auto">
                <a:xfrm flipV="1">
                  <a:off x="2688" y="3408"/>
                  <a:ext cx="192" cy="96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" name="Group 12"/>
                <p:cNvGrpSpPr>
                  <a:grpSpLocks/>
                </p:cNvGrpSpPr>
                <p:nvPr/>
              </p:nvGrpSpPr>
              <p:grpSpPr bwMode="auto">
                <a:xfrm>
                  <a:off x="2496" y="2736"/>
                  <a:ext cx="288" cy="384"/>
                  <a:chOff x="2976" y="1680"/>
                  <a:chExt cx="288" cy="384"/>
                </a:xfrm>
              </p:grpSpPr>
              <p:sp>
                <p:nvSpPr>
                  <p:cNvPr id="21198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776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8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80"/>
                    <a:ext cx="0" cy="3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8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776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8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96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1985" name="Line 17"/>
                <p:cNvSpPr>
                  <a:spLocks noChangeShapeType="1"/>
                </p:cNvSpPr>
                <p:nvPr/>
              </p:nvSpPr>
              <p:spPr bwMode="auto">
                <a:xfrm>
                  <a:off x="2784" y="201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8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112" y="2352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8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2112" y="292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" name="Group 20"/>
                <p:cNvGrpSpPr>
                  <a:grpSpLocks/>
                </p:cNvGrpSpPr>
                <p:nvPr/>
              </p:nvGrpSpPr>
              <p:grpSpPr bwMode="auto">
                <a:xfrm>
                  <a:off x="2496" y="2160"/>
                  <a:ext cx="288" cy="384"/>
                  <a:chOff x="2976" y="1680"/>
                  <a:chExt cx="288" cy="384"/>
                </a:xfrm>
              </p:grpSpPr>
              <p:sp>
                <p:nvSpPr>
                  <p:cNvPr id="21198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776"/>
                    <a:ext cx="0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90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80"/>
                    <a:ext cx="0" cy="3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9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776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199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968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1199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784" y="2016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1994" name="Text Box 26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2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11995" name="Text Box 27"/>
              <p:cNvSpPr txBox="1">
                <a:spLocks noChangeArrowheads="1"/>
              </p:cNvSpPr>
              <p:nvPr/>
            </p:nvSpPr>
            <p:spPr bwMode="auto">
              <a:xfrm>
                <a:off x="528" y="2208"/>
                <a:ext cx="26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11996" name="Text Box 28"/>
              <p:cNvSpPr txBox="1">
                <a:spLocks noChangeArrowheads="1"/>
              </p:cNvSpPr>
              <p:nvPr/>
            </p:nvSpPr>
            <p:spPr bwMode="auto">
              <a:xfrm>
                <a:off x="1824" y="1296"/>
                <a:ext cx="26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  <p:sp>
          <p:nvSpPr>
            <p:cNvPr id="211997" name="Rectangle 29"/>
            <p:cNvSpPr>
              <a:spLocks noChangeArrowheads="1"/>
            </p:cNvSpPr>
            <p:nvPr/>
          </p:nvSpPr>
          <p:spPr bwMode="auto">
            <a:xfrm>
              <a:off x="2507" y="1152"/>
              <a:ext cx="49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CC</a:t>
              </a:r>
              <a:endParaRPr lang="zh-CN" altLang="en-US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911151" y="996348"/>
            <a:ext cx="1171579" cy="4338636"/>
            <a:chOff x="1728758" y="714390"/>
            <a:chExt cx="1171579" cy="4338636"/>
          </a:xfrm>
        </p:grpSpPr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109761" y="714390"/>
              <a:ext cx="790576" cy="2281239"/>
              <a:chOff x="1728" y="579"/>
              <a:chExt cx="498" cy="1437"/>
            </a:xfrm>
          </p:grpSpPr>
          <p:sp>
            <p:nvSpPr>
              <p:cNvPr id="211999" name="Line 31"/>
              <p:cNvSpPr>
                <a:spLocks noChangeShapeType="1"/>
              </p:cNvSpPr>
              <p:nvPr/>
            </p:nvSpPr>
            <p:spPr bwMode="auto">
              <a:xfrm flipV="1">
                <a:off x="1920" y="1632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12000" name="Object 32"/>
              <p:cNvGraphicFramePr>
                <a:graphicFrameLocks noChangeAspect="1"/>
              </p:cNvGraphicFramePr>
              <p:nvPr/>
            </p:nvGraphicFramePr>
            <p:xfrm>
              <a:off x="1824" y="1248"/>
              <a:ext cx="208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529" name="Visio" r:id="rId3" imgW="292320" imgH="622440" progId="">
                      <p:embed/>
                    </p:oleObj>
                  </mc:Choice>
                  <mc:Fallback>
                    <p:oleObj name="Visio" r:id="rId3" imgW="292320" imgH="622440" progId="">
                      <p:embed/>
                      <p:pic>
                        <p:nvPicPr>
                          <p:cNvPr id="21200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248"/>
                            <a:ext cx="208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2001" name="Line 33"/>
              <p:cNvSpPr>
                <a:spLocks noChangeShapeType="1"/>
              </p:cNvSpPr>
              <p:nvPr/>
            </p:nvSpPr>
            <p:spPr bwMode="auto">
              <a:xfrm flipV="1">
                <a:off x="1920" y="1056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02" name="Line 34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03" name="Rectangle 35"/>
              <p:cNvSpPr>
                <a:spLocks noChangeArrowheads="1"/>
              </p:cNvSpPr>
              <p:nvPr/>
            </p:nvSpPr>
            <p:spPr bwMode="auto">
              <a:xfrm>
                <a:off x="1728" y="651"/>
                <a:ext cx="49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  <a:sym typeface="Symbol" pitchFamily="18" charset="2"/>
                  </a:rPr>
                  <a:t>V</a:t>
                </a:r>
                <a:r>
                  <a:rPr lang="en-US" altLang="zh-CN" b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  <a:sym typeface="Symbol" pitchFamily="18" charset="2"/>
                  </a:rPr>
                  <a:t>CC</a:t>
                </a:r>
                <a:endParaRPr lang="zh-CN" altLang="en-US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  <p:sp>
            <p:nvSpPr>
              <p:cNvPr id="212004" name="Text Box 36"/>
              <p:cNvSpPr txBox="1">
                <a:spLocks noChangeArrowheads="1"/>
              </p:cNvSpPr>
              <p:nvPr/>
            </p:nvSpPr>
            <p:spPr bwMode="auto">
              <a:xfrm>
                <a:off x="1872" y="579"/>
                <a:ext cx="34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’</a:t>
                </a:r>
              </a:p>
            </p:txBody>
          </p: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1728758" y="2995626"/>
              <a:ext cx="838200" cy="2057400"/>
              <a:chOff x="1488" y="2016"/>
              <a:chExt cx="528" cy="1296"/>
            </a:xfrm>
          </p:grpSpPr>
          <p:sp>
            <p:nvSpPr>
              <p:cNvPr id="212026" name="Line 58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27" name="Line 59"/>
              <p:cNvSpPr>
                <a:spLocks noChangeShapeType="1"/>
              </p:cNvSpPr>
              <p:nvPr/>
            </p:nvSpPr>
            <p:spPr bwMode="auto">
              <a:xfrm flipV="1">
                <a:off x="1920" y="2016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28" name="Line 60"/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29" name="Line 61"/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30" name="Line 62"/>
              <p:cNvSpPr>
                <a:spLocks noChangeShapeType="1"/>
              </p:cNvSpPr>
              <p:nvPr/>
            </p:nvSpPr>
            <p:spPr bwMode="auto">
              <a:xfrm flipH="1">
                <a:off x="1488" y="326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4595554" y="3320324"/>
            <a:ext cx="2725738" cy="904875"/>
            <a:chOff x="2784" y="1920"/>
            <a:chExt cx="1717" cy="570"/>
          </a:xfrm>
        </p:grpSpPr>
        <p:grpSp>
          <p:nvGrpSpPr>
            <p:cNvPr id="10" name="Group 40"/>
            <p:cNvGrpSpPr>
              <a:grpSpLocks/>
            </p:cNvGrpSpPr>
            <p:nvPr/>
          </p:nvGrpSpPr>
          <p:grpSpPr bwMode="auto">
            <a:xfrm>
              <a:off x="3312" y="1968"/>
              <a:ext cx="672" cy="432"/>
              <a:chOff x="1488" y="2256"/>
              <a:chExt cx="672" cy="432"/>
            </a:xfrm>
          </p:grpSpPr>
          <p:sp>
            <p:nvSpPr>
              <p:cNvPr id="212009" name="Arc 41"/>
              <p:cNvSpPr>
                <a:spLocks/>
              </p:cNvSpPr>
              <p:nvPr/>
            </p:nvSpPr>
            <p:spPr bwMode="auto">
              <a:xfrm>
                <a:off x="1753" y="2257"/>
                <a:ext cx="311" cy="431"/>
              </a:xfrm>
              <a:custGeom>
                <a:avLst/>
                <a:gdLst>
                  <a:gd name="G0" fmla="+- 1748 0 0"/>
                  <a:gd name="G1" fmla="+- 21600 0 0"/>
                  <a:gd name="G2" fmla="+- 21600 0 0"/>
                  <a:gd name="T0" fmla="*/ 1748 w 23348"/>
                  <a:gd name="T1" fmla="*/ 0 h 43200"/>
                  <a:gd name="T2" fmla="*/ 0 w 23348"/>
                  <a:gd name="T3" fmla="*/ 43129 h 43200"/>
                  <a:gd name="T4" fmla="*/ 1748 w 2334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348" h="43200" fill="none" extrusionOk="0">
                    <a:moveTo>
                      <a:pt x="1747" y="0"/>
                    </a:moveTo>
                    <a:cubicBezTo>
                      <a:pt x="13677" y="0"/>
                      <a:pt x="23348" y="9670"/>
                      <a:pt x="23348" y="21600"/>
                    </a:cubicBezTo>
                    <a:cubicBezTo>
                      <a:pt x="23348" y="33529"/>
                      <a:pt x="13677" y="43200"/>
                      <a:pt x="1748" y="43200"/>
                    </a:cubicBezTo>
                    <a:cubicBezTo>
                      <a:pt x="1164" y="43200"/>
                      <a:pt x="581" y="43176"/>
                      <a:pt x="-1" y="43129"/>
                    </a:cubicBezTo>
                  </a:path>
                  <a:path w="23348" h="43200" stroke="0" extrusionOk="0">
                    <a:moveTo>
                      <a:pt x="1747" y="0"/>
                    </a:moveTo>
                    <a:cubicBezTo>
                      <a:pt x="13677" y="0"/>
                      <a:pt x="23348" y="9670"/>
                      <a:pt x="23348" y="21600"/>
                    </a:cubicBezTo>
                    <a:cubicBezTo>
                      <a:pt x="23348" y="33529"/>
                      <a:pt x="13677" y="43200"/>
                      <a:pt x="1748" y="43200"/>
                    </a:cubicBezTo>
                    <a:cubicBezTo>
                      <a:pt x="1164" y="43200"/>
                      <a:pt x="581" y="43176"/>
                      <a:pt x="-1" y="43129"/>
                    </a:cubicBezTo>
                    <a:lnTo>
                      <a:pt x="1748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10" name="Line 42"/>
              <p:cNvSpPr>
                <a:spLocks noChangeShapeType="1"/>
              </p:cNvSpPr>
              <p:nvPr/>
            </p:nvSpPr>
            <p:spPr bwMode="auto">
              <a:xfrm flipH="1">
                <a:off x="1488" y="225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11" name="Line 43"/>
              <p:cNvSpPr>
                <a:spLocks noChangeShapeType="1"/>
              </p:cNvSpPr>
              <p:nvPr/>
            </p:nvSpPr>
            <p:spPr bwMode="auto">
              <a:xfrm flipH="1">
                <a:off x="1488" y="26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12" name="Line 44"/>
              <p:cNvSpPr>
                <a:spLocks noChangeShapeType="1"/>
              </p:cNvSpPr>
              <p:nvPr/>
            </p:nvSpPr>
            <p:spPr bwMode="auto">
              <a:xfrm>
                <a:off x="1488" y="225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13" name="Oval 45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2014" name="Line 46"/>
            <p:cNvSpPr>
              <a:spLocks noChangeShapeType="1"/>
            </p:cNvSpPr>
            <p:nvPr/>
          </p:nvSpPr>
          <p:spPr bwMode="auto">
            <a:xfrm>
              <a:off x="3984" y="220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2015" name="Line 47"/>
            <p:cNvSpPr>
              <a:spLocks noChangeShapeType="1"/>
            </p:cNvSpPr>
            <p:nvPr/>
          </p:nvSpPr>
          <p:spPr bwMode="auto">
            <a:xfrm flipH="1">
              <a:off x="2976" y="206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2016" name="Line 48"/>
            <p:cNvSpPr>
              <a:spLocks noChangeShapeType="1"/>
            </p:cNvSpPr>
            <p:nvPr/>
          </p:nvSpPr>
          <p:spPr bwMode="auto">
            <a:xfrm flipH="1">
              <a:off x="2976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2017" name="Text Box 49"/>
            <p:cNvSpPr txBox="1">
              <a:spLocks noChangeArrowheads="1"/>
            </p:cNvSpPr>
            <p:nvPr/>
          </p:nvSpPr>
          <p:spPr bwMode="auto">
            <a:xfrm>
              <a:off x="2784" y="1920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2018" name="Text Box 50"/>
            <p:cNvSpPr txBox="1">
              <a:spLocks noChangeArrowheads="1"/>
            </p:cNvSpPr>
            <p:nvPr/>
          </p:nvSpPr>
          <p:spPr bwMode="auto">
            <a:xfrm>
              <a:off x="2784" y="2160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2019" name="Text Box 51"/>
            <p:cNvSpPr txBox="1">
              <a:spLocks noChangeArrowheads="1"/>
            </p:cNvSpPr>
            <p:nvPr/>
          </p:nvSpPr>
          <p:spPr bwMode="auto">
            <a:xfrm>
              <a:off x="4234" y="2064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Z</a:t>
              </a:r>
            </a:p>
          </p:txBody>
        </p: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3936" y="1920"/>
              <a:ext cx="96" cy="144"/>
              <a:chOff x="2928" y="3072"/>
              <a:chExt cx="96" cy="144"/>
            </a:xfrm>
          </p:grpSpPr>
          <p:sp>
            <p:nvSpPr>
              <p:cNvPr id="212021" name="AutoShape 53"/>
              <p:cNvSpPr>
                <a:spLocks noChangeArrowheads="1"/>
              </p:cNvSpPr>
              <p:nvPr/>
            </p:nvSpPr>
            <p:spPr bwMode="auto">
              <a:xfrm>
                <a:off x="2928" y="3072"/>
                <a:ext cx="96" cy="144"/>
              </a:xfrm>
              <a:prstGeom prst="diamond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22" name="Line 5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9" name="Text Box 55"/>
          <p:cNvSpPr txBox="1">
            <a:spLocks noChangeArrowheads="1"/>
          </p:cNvSpPr>
          <p:nvPr/>
        </p:nvSpPr>
        <p:spPr bwMode="auto">
          <a:xfrm>
            <a:off x="5076056" y="4420794"/>
            <a:ext cx="19896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NAND Gate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395536" y="5849093"/>
            <a:ext cx="8564268" cy="628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The drain terminal is not connected to the voltage directly.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35411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Open-Drain Output Circuit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1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09210" y="777004"/>
            <a:ext cx="6977063" cy="5257800"/>
            <a:chOff x="384" y="432"/>
            <a:chExt cx="4395" cy="3312"/>
          </a:xfrm>
        </p:grpSpPr>
        <p:sp>
          <p:nvSpPr>
            <p:cNvPr id="212995" name="Rectangle 3"/>
            <p:cNvSpPr>
              <a:spLocks noChangeArrowheads="1"/>
            </p:cNvSpPr>
            <p:nvPr/>
          </p:nvSpPr>
          <p:spPr bwMode="auto">
            <a:xfrm>
              <a:off x="720" y="960"/>
              <a:ext cx="816" cy="153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2996" name="Line 4"/>
            <p:cNvSpPr>
              <a:spLocks noChangeShapeType="1"/>
            </p:cNvSpPr>
            <p:nvPr/>
          </p:nvSpPr>
          <p:spPr bwMode="auto">
            <a:xfrm flipV="1">
              <a:off x="1248" y="76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2997" name="Line 5"/>
            <p:cNvSpPr>
              <a:spLocks noChangeShapeType="1"/>
            </p:cNvSpPr>
            <p:nvPr/>
          </p:nvSpPr>
          <p:spPr bwMode="auto">
            <a:xfrm>
              <a:off x="1152" y="7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2998" name="Line 6"/>
            <p:cNvSpPr>
              <a:spLocks noChangeShapeType="1"/>
            </p:cNvSpPr>
            <p:nvPr/>
          </p:nvSpPr>
          <p:spPr bwMode="auto">
            <a:xfrm>
              <a:off x="1248" y="168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2999" name="Line 7"/>
            <p:cNvSpPr>
              <a:spLocks noChangeShapeType="1"/>
            </p:cNvSpPr>
            <p:nvPr/>
          </p:nvSpPr>
          <p:spPr bwMode="auto">
            <a:xfrm flipV="1">
              <a:off x="1248" y="225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00" name="AutoShape 8"/>
            <p:cNvSpPr>
              <a:spLocks noChangeArrowheads="1"/>
            </p:cNvSpPr>
            <p:nvPr/>
          </p:nvSpPr>
          <p:spPr bwMode="auto">
            <a:xfrm flipV="1">
              <a:off x="1152" y="2640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0" y="1968"/>
              <a:ext cx="288" cy="384"/>
              <a:chOff x="2976" y="1680"/>
              <a:chExt cx="288" cy="384"/>
            </a:xfrm>
          </p:grpSpPr>
          <p:sp>
            <p:nvSpPr>
              <p:cNvPr id="213002" name="Line 10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03" name="Line 1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04" name="Line 12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05" name="Line 13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3006" name="Line 14"/>
            <p:cNvSpPr>
              <a:spLocks noChangeShapeType="1"/>
            </p:cNvSpPr>
            <p:nvPr/>
          </p:nvSpPr>
          <p:spPr bwMode="auto">
            <a:xfrm>
              <a:off x="1248" y="1248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07" name="Line 15"/>
            <p:cNvSpPr>
              <a:spLocks noChangeShapeType="1"/>
            </p:cNvSpPr>
            <p:nvPr/>
          </p:nvSpPr>
          <p:spPr bwMode="auto">
            <a:xfrm flipH="1">
              <a:off x="576" y="15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08" name="Line 16"/>
            <p:cNvSpPr>
              <a:spLocks noChangeShapeType="1"/>
            </p:cNvSpPr>
            <p:nvPr/>
          </p:nvSpPr>
          <p:spPr bwMode="auto">
            <a:xfrm flipH="1">
              <a:off x="576" y="21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960" y="1392"/>
              <a:ext cx="288" cy="384"/>
              <a:chOff x="2976" y="1680"/>
              <a:chExt cx="288" cy="384"/>
            </a:xfrm>
          </p:grpSpPr>
          <p:sp>
            <p:nvSpPr>
              <p:cNvPr id="213010" name="Line 18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11" name="Line 19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12" name="Line 20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13" name="Line 21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3014" name="Line 22"/>
            <p:cNvSpPr>
              <a:spLocks noChangeShapeType="1"/>
            </p:cNvSpPr>
            <p:nvPr/>
          </p:nvSpPr>
          <p:spPr bwMode="auto">
            <a:xfrm flipV="1">
              <a:off x="1248" y="12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15" name="Text Box 23"/>
            <p:cNvSpPr txBox="1">
              <a:spLocks noChangeArrowheads="1"/>
            </p:cNvSpPr>
            <p:nvPr/>
          </p:nvSpPr>
          <p:spPr bwMode="auto">
            <a:xfrm>
              <a:off x="384" y="1440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3016" name="Text Box 24"/>
            <p:cNvSpPr txBox="1">
              <a:spLocks noChangeArrowheads="1"/>
            </p:cNvSpPr>
            <p:nvPr/>
          </p:nvSpPr>
          <p:spPr bwMode="auto">
            <a:xfrm>
              <a:off x="384" y="2016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3017" name="Text Box 25"/>
            <p:cNvSpPr txBox="1">
              <a:spLocks noChangeArrowheads="1"/>
            </p:cNvSpPr>
            <p:nvPr/>
          </p:nvSpPr>
          <p:spPr bwMode="auto">
            <a:xfrm>
              <a:off x="4512" y="2016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13018" name="Rectangle 26"/>
            <p:cNvSpPr>
              <a:spLocks noChangeArrowheads="1"/>
            </p:cNvSpPr>
            <p:nvPr/>
          </p:nvSpPr>
          <p:spPr bwMode="auto">
            <a:xfrm>
              <a:off x="1056" y="432"/>
              <a:ext cx="49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CC</a:t>
              </a:r>
              <a:endParaRPr lang="zh-CN" altLang="en-US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19" name="Line 27"/>
            <p:cNvSpPr>
              <a:spLocks noChangeShapeType="1"/>
            </p:cNvSpPr>
            <p:nvPr/>
          </p:nvSpPr>
          <p:spPr bwMode="auto">
            <a:xfrm flipV="1">
              <a:off x="4320" y="182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3020" name="Object 28"/>
            <p:cNvGraphicFramePr>
              <a:graphicFrameLocks noChangeAspect="1"/>
            </p:cNvGraphicFramePr>
            <p:nvPr/>
          </p:nvGraphicFramePr>
          <p:xfrm>
            <a:off x="4224" y="1392"/>
            <a:ext cx="17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553" name="Visio" r:id="rId4" imgW="292320" imgH="622440" progId="">
                    <p:embed/>
                  </p:oleObj>
                </mc:Choice>
                <mc:Fallback>
                  <p:oleObj name="Visio" r:id="rId4" imgW="292320" imgH="622440" progId="">
                    <p:embed/>
                    <p:pic>
                      <p:nvPicPr>
                        <p:cNvPr id="21302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392"/>
                          <a:ext cx="17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3021" name="Line 29"/>
            <p:cNvSpPr>
              <a:spLocks noChangeShapeType="1"/>
            </p:cNvSpPr>
            <p:nvPr/>
          </p:nvSpPr>
          <p:spPr bwMode="auto">
            <a:xfrm flipV="1">
              <a:off x="4320" y="12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22" name="Line 30"/>
            <p:cNvSpPr>
              <a:spLocks noChangeShapeType="1"/>
            </p:cNvSpPr>
            <p:nvPr/>
          </p:nvSpPr>
          <p:spPr bwMode="auto">
            <a:xfrm>
              <a:off x="4224" y="120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23" name="Rectangle 31"/>
            <p:cNvSpPr>
              <a:spLocks noChangeArrowheads="1"/>
            </p:cNvSpPr>
            <p:nvPr/>
          </p:nvSpPr>
          <p:spPr bwMode="auto">
            <a:xfrm>
              <a:off x="4128" y="864"/>
              <a:ext cx="49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  <a:sym typeface="Symbol" pitchFamily="18" charset="2"/>
                </a:rPr>
                <a:t>V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  <a:sym typeface="Symbol" pitchFamily="18" charset="2"/>
                </a:rPr>
                <a:t>CC</a:t>
              </a:r>
              <a:endParaRPr lang="zh-CN" altLang="en-US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  <a:sym typeface="Symbol" pitchFamily="18" charset="2"/>
              </a:endParaRPr>
            </a:p>
          </p:txBody>
        </p:sp>
        <p:sp>
          <p:nvSpPr>
            <p:cNvPr id="213024" name="Text Box 32"/>
            <p:cNvSpPr txBox="1">
              <a:spLocks noChangeArrowheads="1"/>
            </p:cNvSpPr>
            <p:nvPr/>
          </p:nvSpPr>
          <p:spPr bwMode="auto">
            <a:xfrm>
              <a:off x="4378" y="1488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  <a:sym typeface="Symbol" pitchFamily="18" charset="2"/>
                </a:rPr>
                <a:t>R</a:t>
              </a: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  <a:sym typeface="Symbol" pitchFamily="18" charset="2"/>
              </a:endParaRPr>
            </a:p>
          </p:txBody>
        </p:sp>
        <p:sp>
          <p:nvSpPr>
            <p:cNvPr id="213025" name="Rectangle 33"/>
            <p:cNvSpPr>
              <a:spLocks noChangeArrowheads="1"/>
            </p:cNvSpPr>
            <p:nvPr/>
          </p:nvSpPr>
          <p:spPr bwMode="auto">
            <a:xfrm>
              <a:off x="2160" y="1968"/>
              <a:ext cx="816" cy="153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26" name="Line 34"/>
            <p:cNvSpPr>
              <a:spLocks noChangeShapeType="1"/>
            </p:cNvSpPr>
            <p:nvPr/>
          </p:nvSpPr>
          <p:spPr bwMode="auto">
            <a:xfrm flipV="1">
              <a:off x="2688" y="17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27" name="Line 35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28" name="Line 36"/>
            <p:cNvSpPr>
              <a:spLocks noChangeShapeType="1"/>
            </p:cNvSpPr>
            <p:nvPr/>
          </p:nvSpPr>
          <p:spPr bwMode="auto">
            <a:xfrm>
              <a:off x="2688" y="268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29" name="Line 37"/>
            <p:cNvSpPr>
              <a:spLocks noChangeShapeType="1"/>
            </p:cNvSpPr>
            <p:nvPr/>
          </p:nvSpPr>
          <p:spPr bwMode="auto">
            <a:xfrm flipV="1">
              <a:off x="2688" y="3264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30" name="AutoShape 38"/>
            <p:cNvSpPr>
              <a:spLocks noChangeArrowheads="1"/>
            </p:cNvSpPr>
            <p:nvPr/>
          </p:nvSpPr>
          <p:spPr bwMode="auto">
            <a:xfrm flipV="1">
              <a:off x="2592" y="3648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 39"/>
            <p:cNvGrpSpPr>
              <a:grpSpLocks/>
            </p:cNvGrpSpPr>
            <p:nvPr/>
          </p:nvGrpSpPr>
          <p:grpSpPr bwMode="auto">
            <a:xfrm>
              <a:off x="2400" y="2976"/>
              <a:ext cx="288" cy="384"/>
              <a:chOff x="2976" y="1680"/>
              <a:chExt cx="288" cy="384"/>
            </a:xfrm>
          </p:grpSpPr>
          <p:sp>
            <p:nvSpPr>
              <p:cNvPr id="213032" name="Line 40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33" name="Line 41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34" name="Line 42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35" name="Line 43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3036" name="Line 44"/>
            <p:cNvSpPr>
              <a:spLocks noChangeShapeType="1"/>
            </p:cNvSpPr>
            <p:nvPr/>
          </p:nvSpPr>
          <p:spPr bwMode="auto">
            <a:xfrm>
              <a:off x="2688" y="2256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37" name="Line 45"/>
            <p:cNvSpPr>
              <a:spLocks noChangeShapeType="1"/>
            </p:cNvSpPr>
            <p:nvPr/>
          </p:nvSpPr>
          <p:spPr bwMode="auto">
            <a:xfrm flipH="1">
              <a:off x="2016" y="259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38" name="Line 46"/>
            <p:cNvSpPr>
              <a:spLocks noChangeShapeType="1"/>
            </p:cNvSpPr>
            <p:nvPr/>
          </p:nvSpPr>
          <p:spPr bwMode="auto">
            <a:xfrm flipH="1">
              <a:off x="2016" y="31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2400" y="2400"/>
              <a:ext cx="288" cy="384"/>
              <a:chOff x="2976" y="1680"/>
              <a:chExt cx="288" cy="384"/>
            </a:xfrm>
          </p:grpSpPr>
          <p:sp>
            <p:nvSpPr>
              <p:cNvPr id="213040" name="Line 48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41" name="Line 49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42" name="Line 50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3043" name="Line 51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3044" name="Line 52"/>
            <p:cNvSpPr>
              <a:spLocks noChangeShapeType="1"/>
            </p:cNvSpPr>
            <p:nvPr/>
          </p:nvSpPr>
          <p:spPr bwMode="auto">
            <a:xfrm flipV="1">
              <a:off x="2688" y="225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45" name="Text Box 53"/>
            <p:cNvSpPr txBox="1">
              <a:spLocks noChangeArrowheads="1"/>
            </p:cNvSpPr>
            <p:nvPr/>
          </p:nvSpPr>
          <p:spPr bwMode="auto">
            <a:xfrm>
              <a:off x="1824" y="2448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3046" name="Text Box 54"/>
            <p:cNvSpPr txBox="1">
              <a:spLocks noChangeArrowheads="1"/>
            </p:cNvSpPr>
            <p:nvPr/>
          </p:nvSpPr>
          <p:spPr bwMode="auto">
            <a:xfrm>
              <a:off x="1824" y="3024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3047" name="Rectangle 55"/>
            <p:cNvSpPr>
              <a:spLocks noChangeArrowheads="1"/>
            </p:cNvSpPr>
            <p:nvPr/>
          </p:nvSpPr>
          <p:spPr bwMode="auto">
            <a:xfrm>
              <a:off x="2496" y="1440"/>
              <a:ext cx="49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CC</a:t>
              </a:r>
              <a:endParaRPr lang="zh-CN" altLang="en-US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48" name="Line 56"/>
            <p:cNvSpPr>
              <a:spLocks noChangeShapeType="1"/>
            </p:cNvSpPr>
            <p:nvPr/>
          </p:nvSpPr>
          <p:spPr bwMode="auto">
            <a:xfrm>
              <a:off x="3408" y="124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49" name="Line 57"/>
            <p:cNvSpPr>
              <a:spLocks noChangeShapeType="1"/>
            </p:cNvSpPr>
            <p:nvPr/>
          </p:nvSpPr>
          <p:spPr bwMode="auto">
            <a:xfrm>
              <a:off x="3408" y="206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50" name="Line 58"/>
            <p:cNvSpPr>
              <a:spLocks noChangeShapeType="1"/>
            </p:cNvSpPr>
            <p:nvPr/>
          </p:nvSpPr>
          <p:spPr bwMode="auto">
            <a:xfrm>
              <a:off x="3792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51" name="Line 59"/>
            <p:cNvSpPr>
              <a:spLocks noChangeShapeType="1"/>
            </p:cNvSpPr>
            <p:nvPr/>
          </p:nvSpPr>
          <p:spPr bwMode="auto">
            <a:xfrm>
              <a:off x="3792" y="21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252610" y="2174781"/>
            <a:ext cx="1689550" cy="2021698"/>
            <a:chOff x="4771996" y="2040695"/>
            <a:chExt cx="1689550" cy="2021698"/>
          </a:xfrm>
        </p:grpSpPr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4771996" y="2852718"/>
              <a:ext cx="1447800" cy="1209675"/>
              <a:chOff x="3120" y="1920"/>
              <a:chExt cx="912" cy="762"/>
            </a:xfrm>
          </p:grpSpPr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3552" y="2064"/>
                <a:ext cx="480" cy="384"/>
                <a:chOff x="3600" y="1920"/>
                <a:chExt cx="576" cy="432"/>
              </a:xfrm>
            </p:grpSpPr>
            <p:sp>
              <p:nvSpPr>
                <p:cNvPr id="213056" name="Arc 64"/>
                <p:cNvSpPr>
                  <a:spLocks/>
                </p:cNvSpPr>
                <p:nvPr/>
              </p:nvSpPr>
              <p:spPr bwMode="auto">
                <a:xfrm>
                  <a:off x="3865" y="1921"/>
                  <a:ext cx="311" cy="431"/>
                </a:xfrm>
                <a:custGeom>
                  <a:avLst/>
                  <a:gdLst>
                    <a:gd name="G0" fmla="+- 1748 0 0"/>
                    <a:gd name="G1" fmla="+- 21600 0 0"/>
                    <a:gd name="G2" fmla="+- 21600 0 0"/>
                    <a:gd name="T0" fmla="*/ 1748 w 23348"/>
                    <a:gd name="T1" fmla="*/ 0 h 43200"/>
                    <a:gd name="T2" fmla="*/ 0 w 23348"/>
                    <a:gd name="T3" fmla="*/ 43129 h 43200"/>
                    <a:gd name="T4" fmla="*/ 1748 w 23348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3348" h="43200" fill="none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</a:path>
                    <a:path w="23348" h="43200" stroke="0" extrusionOk="0">
                      <a:moveTo>
                        <a:pt x="1747" y="0"/>
                      </a:moveTo>
                      <a:cubicBezTo>
                        <a:pt x="13677" y="0"/>
                        <a:pt x="23348" y="9670"/>
                        <a:pt x="23348" y="21600"/>
                      </a:cubicBezTo>
                      <a:cubicBezTo>
                        <a:pt x="23348" y="33529"/>
                        <a:pt x="13677" y="43200"/>
                        <a:pt x="1748" y="43200"/>
                      </a:cubicBezTo>
                      <a:cubicBezTo>
                        <a:pt x="1164" y="43200"/>
                        <a:pt x="581" y="43176"/>
                        <a:pt x="-1" y="43129"/>
                      </a:cubicBezTo>
                      <a:lnTo>
                        <a:pt x="1748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57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3600" y="192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58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3600" y="235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59" name="Line 67"/>
                <p:cNvSpPr>
                  <a:spLocks noChangeShapeType="1"/>
                </p:cNvSpPr>
                <p:nvPr/>
              </p:nvSpPr>
              <p:spPr bwMode="auto">
                <a:xfrm>
                  <a:off x="3600" y="1920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3060" name="Text Box 68"/>
              <p:cNvSpPr txBox="1">
                <a:spLocks noChangeArrowheads="1"/>
              </p:cNvSpPr>
              <p:nvPr/>
            </p:nvSpPr>
            <p:spPr bwMode="auto">
              <a:xfrm>
                <a:off x="3120" y="1920"/>
                <a:ext cx="3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Z1</a:t>
                </a:r>
              </a:p>
            </p:txBody>
          </p:sp>
          <p:sp>
            <p:nvSpPr>
              <p:cNvPr id="213061" name="Text Box 69"/>
              <p:cNvSpPr txBox="1">
                <a:spLocks noChangeArrowheads="1"/>
              </p:cNvSpPr>
              <p:nvPr/>
            </p:nvSpPr>
            <p:spPr bwMode="auto">
              <a:xfrm>
                <a:off x="3120" y="2352"/>
                <a:ext cx="38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Z2</a:t>
                </a:r>
              </a:p>
            </p:txBody>
          </p:sp>
        </p:grpSp>
        <p:sp>
          <p:nvSpPr>
            <p:cNvPr id="213062" name="Text Box 70"/>
            <p:cNvSpPr txBox="1">
              <a:spLocks noChangeArrowheads="1"/>
            </p:cNvSpPr>
            <p:nvPr/>
          </p:nvSpPr>
          <p:spPr bwMode="auto">
            <a:xfrm>
              <a:off x="5305396" y="2040695"/>
              <a:ext cx="115615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Wired </a:t>
              </a:r>
            </a:p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logic</a:t>
              </a:r>
              <a:endPara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65200" y="3920276"/>
            <a:ext cx="2263184" cy="2893100"/>
            <a:chOff x="5765200" y="3920276"/>
            <a:chExt cx="2263184" cy="2893100"/>
          </a:xfrm>
        </p:grpSpPr>
        <p:sp>
          <p:nvSpPr>
            <p:cNvPr id="213052" name="Text Box 60"/>
            <p:cNvSpPr txBox="1">
              <a:spLocks noChangeArrowheads="1"/>
            </p:cNvSpPr>
            <p:nvPr/>
          </p:nvSpPr>
          <p:spPr bwMode="auto">
            <a:xfrm>
              <a:off x="5765200" y="3920276"/>
              <a:ext cx="2263184" cy="289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Z = </a:t>
              </a: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Z1 · Z2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  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= A·B </a:t>
              </a:r>
              <a:r>
                <a:rPr lang="en-US" altLang="zh-CN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· 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C·D</a:t>
              </a:r>
              <a:endPara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  </a:t>
              </a:r>
              <a:endParaRPr lang="en-US" altLang="zh-CN" sz="1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  = A·B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· 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C·D </a:t>
              </a:r>
              <a:endPara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  = A·B + C·D</a:t>
              </a:r>
              <a:endPara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3065" name="Text Box 73"/>
            <p:cNvSpPr txBox="1">
              <a:spLocks noChangeArrowheads="1"/>
            </p:cNvSpPr>
            <p:nvPr/>
          </p:nvSpPr>
          <p:spPr bwMode="auto">
            <a:xfrm>
              <a:off x="6227335" y="5730004"/>
              <a:ext cx="1841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Line 66"/>
            <p:cNvSpPr>
              <a:spLocks noChangeShapeType="1"/>
            </p:cNvSpPr>
            <p:nvPr/>
          </p:nvSpPr>
          <p:spPr bwMode="auto">
            <a:xfrm flipH="1" flipV="1">
              <a:off x="6320618" y="4556821"/>
              <a:ext cx="59372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7" name="Line 66"/>
            <p:cNvSpPr>
              <a:spLocks noChangeShapeType="1"/>
            </p:cNvSpPr>
            <p:nvPr/>
          </p:nvSpPr>
          <p:spPr bwMode="auto">
            <a:xfrm flipH="1" flipV="1">
              <a:off x="7205348" y="4554043"/>
              <a:ext cx="607844" cy="277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8" name="Line 66"/>
            <p:cNvSpPr>
              <a:spLocks noChangeShapeType="1"/>
            </p:cNvSpPr>
            <p:nvPr/>
          </p:nvSpPr>
          <p:spPr bwMode="auto">
            <a:xfrm flipH="1" flipV="1">
              <a:off x="6288981" y="5653804"/>
              <a:ext cx="59372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9" name="Line 66"/>
            <p:cNvSpPr>
              <a:spLocks noChangeShapeType="1"/>
            </p:cNvSpPr>
            <p:nvPr/>
          </p:nvSpPr>
          <p:spPr bwMode="auto">
            <a:xfrm flipH="1" flipV="1">
              <a:off x="7182327" y="5653804"/>
              <a:ext cx="59372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80" name="Line 66"/>
            <p:cNvSpPr>
              <a:spLocks noChangeShapeType="1"/>
            </p:cNvSpPr>
            <p:nvPr/>
          </p:nvSpPr>
          <p:spPr bwMode="auto">
            <a:xfrm flipH="1" flipV="1">
              <a:off x="6248933" y="5463847"/>
              <a:ext cx="1527119" cy="737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81" name="Line 66"/>
            <p:cNvSpPr>
              <a:spLocks noChangeShapeType="1"/>
            </p:cNvSpPr>
            <p:nvPr/>
          </p:nvSpPr>
          <p:spPr bwMode="auto">
            <a:xfrm flipH="1" flipV="1">
              <a:off x="6229016" y="5290951"/>
              <a:ext cx="1547036" cy="142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82" name="Line 66"/>
            <p:cNvSpPr>
              <a:spLocks noChangeShapeType="1"/>
            </p:cNvSpPr>
            <p:nvPr/>
          </p:nvSpPr>
          <p:spPr bwMode="auto">
            <a:xfrm flipH="1" flipV="1">
              <a:off x="6229016" y="6227381"/>
              <a:ext cx="165618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94" y="40791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Wired Logic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3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10248"/>
            <a:ext cx="9039378" cy="76944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Unused inputs of CMOS circuit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4737" y="3504083"/>
            <a:ext cx="2897188" cy="2589213"/>
            <a:chOff x="2131" y="1921"/>
            <a:chExt cx="1825" cy="1631"/>
          </a:xfrm>
        </p:grpSpPr>
        <p:graphicFrame>
          <p:nvGraphicFramePr>
            <p:cNvPr id="197637" name="Object 5"/>
            <p:cNvGraphicFramePr>
              <a:graphicFrameLocks noChangeAspect="1"/>
            </p:cNvGraphicFramePr>
            <p:nvPr/>
          </p:nvGraphicFramePr>
          <p:xfrm>
            <a:off x="2736" y="3029"/>
            <a:ext cx="100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053" name="Visio" r:id="rId4" imgW="10428840" imgH="5462280" progId="">
                    <p:embed/>
                  </p:oleObj>
                </mc:Choice>
                <mc:Fallback>
                  <p:oleObj name="Visio" r:id="rId4" imgW="10428840" imgH="5462280" progId="">
                    <p:embed/>
                    <p:pic>
                      <p:nvPicPr>
                        <p:cNvPr id="19763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029"/>
                          <a:ext cx="1008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38" name="Line 6"/>
            <p:cNvSpPr>
              <a:spLocks noChangeShapeType="1"/>
            </p:cNvSpPr>
            <p:nvPr/>
          </p:nvSpPr>
          <p:spPr bwMode="auto">
            <a:xfrm flipH="1" flipV="1">
              <a:off x="2352" y="3408"/>
              <a:ext cx="48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39" name="Line 7"/>
            <p:cNvSpPr>
              <a:spLocks noChangeShapeType="1"/>
            </p:cNvSpPr>
            <p:nvPr/>
          </p:nvSpPr>
          <p:spPr bwMode="auto">
            <a:xfrm flipV="1">
              <a:off x="2640" y="2789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7640" name="Object 8"/>
            <p:cNvGraphicFramePr>
              <a:graphicFrameLocks noChangeAspect="1"/>
            </p:cNvGraphicFramePr>
            <p:nvPr/>
          </p:nvGraphicFramePr>
          <p:xfrm>
            <a:off x="2528" y="2405"/>
            <a:ext cx="20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054" name="Visio" r:id="rId6" imgW="292320" imgH="622440" progId="">
                    <p:embed/>
                  </p:oleObj>
                </mc:Choice>
                <mc:Fallback>
                  <p:oleObj name="Visio" r:id="rId6" imgW="292320" imgH="622440" progId="">
                    <p:embed/>
                    <p:pic>
                      <p:nvPicPr>
                        <p:cNvPr id="19764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8" y="2405"/>
                          <a:ext cx="20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2640" y="317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Line 10"/>
            <p:cNvSpPr>
              <a:spLocks noChangeShapeType="1"/>
            </p:cNvSpPr>
            <p:nvPr/>
          </p:nvSpPr>
          <p:spPr bwMode="auto">
            <a:xfrm flipV="1">
              <a:off x="2640" y="221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3" name="Text Box 11"/>
            <p:cNvSpPr txBox="1">
              <a:spLocks noChangeArrowheads="1"/>
            </p:cNvSpPr>
            <p:nvPr/>
          </p:nvSpPr>
          <p:spPr bwMode="auto">
            <a:xfrm>
              <a:off x="2131" y="326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X</a:t>
              </a:r>
            </a:p>
          </p:txBody>
        </p:sp>
        <p:sp>
          <p:nvSpPr>
            <p:cNvPr id="197644" name="Text Box 12"/>
            <p:cNvSpPr txBox="1">
              <a:spLocks noChangeArrowheads="1"/>
            </p:cNvSpPr>
            <p:nvPr/>
          </p:nvSpPr>
          <p:spPr bwMode="auto">
            <a:xfrm>
              <a:off x="3744" y="31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>
              <a:off x="2544" y="22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6" name="Text Box 14"/>
            <p:cNvSpPr txBox="1">
              <a:spLocks noChangeArrowheads="1"/>
            </p:cNvSpPr>
            <p:nvPr/>
          </p:nvSpPr>
          <p:spPr bwMode="auto">
            <a:xfrm>
              <a:off x="2736" y="2495"/>
              <a:ext cx="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1k</a:t>
              </a:r>
            </a:p>
          </p:txBody>
        </p:sp>
        <p:sp>
          <p:nvSpPr>
            <p:cNvPr id="197647" name="Rectangle 15"/>
            <p:cNvSpPr>
              <a:spLocks noChangeArrowheads="1"/>
            </p:cNvSpPr>
            <p:nvPr/>
          </p:nvSpPr>
          <p:spPr bwMode="auto">
            <a:xfrm>
              <a:off x="2448" y="1921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ym typeface="Symbol" pitchFamily="18" charset="2"/>
                </a:rPr>
                <a:t>+5V</a:t>
              </a:r>
              <a:endParaRPr lang="zh-CN" altLang="en-US" b="1">
                <a:sym typeface="Symbol" pitchFamily="18" charset="2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58161" y="1739435"/>
            <a:ext cx="2941638" cy="830263"/>
            <a:chOff x="1795" y="912"/>
            <a:chExt cx="1853" cy="523"/>
          </a:xfrm>
        </p:grpSpPr>
        <p:graphicFrame>
          <p:nvGraphicFramePr>
            <p:cNvPr id="197649" name="Object 17"/>
            <p:cNvGraphicFramePr>
              <a:graphicFrameLocks noChangeAspect="1"/>
            </p:cNvGraphicFramePr>
            <p:nvPr/>
          </p:nvGraphicFramePr>
          <p:xfrm>
            <a:off x="2448" y="912"/>
            <a:ext cx="1008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055" name="Visio" r:id="rId8" imgW="1410120" imgH="723960" progId="">
                    <p:embed/>
                  </p:oleObj>
                </mc:Choice>
                <mc:Fallback>
                  <p:oleObj name="Visio" r:id="rId8" imgW="1410120" imgH="723960" progId="">
                    <p:embed/>
                    <p:pic>
                      <p:nvPicPr>
                        <p:cNvPr id="19764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912"/>
                          <a:ext cx="1008" cy="5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016" y="1056"/>
              <a:ext cx="480" cy="240"/>
              <a:chOff x="1968" y="2448"/>
              <a:chExt cx="480" cy="240"/>
            </a:xfrm>
          </p:grpSpPr>
          <p:sp>
            <p:nvSpPr>
              <p:cNvPr id="197651" name="Line 19"/>
              <p:cNvSpPr>
                <a:spLocks noChangeShapeType="1"/>
              </p:cNvSpPr>
              <p:nvPr/>
            </p:nvSpPr>
            <p:spPr bwMode="auto">
              <a:xfrm>
                <a:off x="2304" y="244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7652" name="Line 20"/>
              <p:cNvSpPr>
                <a:spLocks noChangeShapeType="1"/>
              </p:cNvSpPr>
              <p:nvPr/>
            </p:nvSpPr>
            <p:spPr bwMode="auto">
              <a:xfrm flipH="1">
                <a:off x="2304" y="244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7653" name="Line 21"/>
              <p:cNvSpPr>
                <a:spLocks noChangeShapeType="1"/>
              </p:cNvSpPr>
              <p:nvPr/>
            </p:nvSpPr>
            <p:spPr bwMode="auto">
              <a:xfrm flipH="1">
                <a:off x="2304" y="268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7654" name="Line 22"/>
              <p:cNvSpPr>
                <a:spLocks noChangeShapeType="1"/>
              </p:cNvSpPr>
              <p:nvPr/>
            </p:nvSpPr>
            <p:spPr bwMode="auto">
              <a:xfrm flipH="1">
                <a:off x="1968" y="254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795" y="100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X</a:t>
              </a:r>
              <a:endParaRPr lang="zh-CN" altLang="en-US" b="1"/>
            </a:p>
          </p:txBody>
        </p:sp>
        <p:sp>
          <p:nvSpPr>
            <p:cNvPr id="197656" name="Rectangle 24"/>
            <p:cNvSpPr>
              <a:spLocks noChangeArrowheads="1"/>
            </p:cNvSpPr>
            <p:nvPr/>
          </p:nvSpPr>
          <p:spPr bwMode="auto">
            <a:xfrm>
              <a:off x="3436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  <a:endParaRPr lang="zh-CN" altLang="en-US" b="1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186437" y="3736982"/>
            <a:ext cx="3201987" cy="2286000"/>
            <a:chOff x="3091" y="2208"/>
            <a:chExt cx="2017" cy="1440"/>
          </a:xfrm>
        </p:grpSpPr>
        <p:graphicFrame>
          <p:nvGraphicFramePr>
            <p:cNvPr id="197658" name="Object 26"/>
            <p:cNvGraphicFramePr>
              <a:graphicFrameLocks noChangeAspect="1"/>
            </p:cNvGraphicFramePr>
            <p:nvPr/>
          </p:nvGraphicFramePr>
          <p:xfrm>
            <a:off x="3536" y="2832"/>
            <a:ext cx="199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056" name="Visio" r:id="rId10" imgW="292320" imgH="622440" progId="">
                    <p:embed/>
                  </p:oleObj>
                </mc:Choice>
                <mc:Fallback>
                  <p:oleObj name="Visio" r:id="rId10" imgW="292320" imgH="622440" progId="">
                    <p:embed/>
                    <p:pic>
                      <p:nvPicPr>
                        <p:cNvPr id="19765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" y="2832"/>
                          <a:ext cx="199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59" name="Line 27"/>
            <p:cNvSpPr>
              <a:spLocks noChangeShapeType="1"/>
            </p:cNvSpPr>
            <p:nvPr/>
          </p:nvSpPr>
          <p:spPr bwMode="auto">
            <a:xfrm>
              <a:off x="3648" y="32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0" name="AutoShape 28"/>
            <p:cNvSpPr>
              <a:spLocks noChangeArrowheads="1"/>
            </p:cNvSpPr>
            <p:nvPr/>
          </p:nvSpPr>
          <p:spPr bwMode="auto">
            <a:xfrm flipV="1">
              <a:off x="3552" y="355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61" name="Line 29"/>
            <p:cNvSpPr>
              <a:spLocks noChangeShapeType="1"/>
            </p:cNvSpPr>
            <p:nvPr/>
          </p:nvSpPr>
          <p:spPr bwMode="auto">
            <a:xfrm>
              <a:off x="3648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7662" name="Object 30"/>
            <p:cNvGraphicFramePr>
              <a:graphicFrameLocks noChangeAspect="1"/>
            </p:cNvGraphicFramePr>
            <p:nvPr/>
          </p:nvGraphicFramePr>
          <p:xfrm>
            <a:off x="3840" y="2208"/>
            <a:ext cx="1104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4057" name="Visio" r:id="rId12" imgW="10428840" imgH="5462280" progId="">
                    <p:embed/>
                  </p:oleObj>
                </mc:Choice>
                <mc:Fallback>
                  <p:oleObj name="Visio" r:id="rId12" imgW="10428840" imgH="5462280" progId="">
                    <p:embed/>
                    <p:pic>
                      <p:nvPicPr>
                        <p:cNvPr id="19766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08"/>
                          <a:ext cx="1104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63" name="Line 31"/>
            <p:cNvSpPr>
              <a:spLocks noChangeShapeType="1"/>
            </p:cNvSpPr>
            <p:nvPr/>
          </p:nvSpPr>
          <p:spPr bwMode="auto">
            <a:xfrm>
              <a:off x="3648" y="26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4" name="Line 32"/>
            <p:cNvSpPr>
              <a:spLocks noChangeShapeType="1"/>
            </p:cNvSpPr>
            <p:nvPr/>
          </p:nvSpPr>
          <p:spPr bwMode="auto">
            <a:xfrm flipH="1">
              <a:off x="3312" y="2373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5" name="Text Box 33"/>
            <p:cNvSpPr txBox="1">
              <a:spLocks noChangeArrowheads="1"/>
            </p:cNvSpPr>
            <p:nvPr/>
          </p:nvSpPr>
          <p:spPr bwMode="auto">
            <a:xfrm>
              <a:off x="3091" y="220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X</a:t>
              </a:r>
            </a:p>
          </p:txBody>
        </p:sp>
        <p:sp>
          <p:nvSpPr>
            <p:cNvPr id="197666" name="Text Box 34"/>
            <p:cNvSpPr txBox="1">
              <a:spLocks noChangeArrowheads="1"/>
            </p:cNvSpPr>
            <p:nvPr/>
          </p:nvSpPr>
          <p:spPr bwMode="auto">
            <a:xfrm>
              <a:off x="4896" y="23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4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8" y="1484784"/>
            <a:ext cx="78486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(1) Logic Level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Fanin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Fanout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Direct Current Noise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Transition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Propagation Delay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(7) Diode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(8) Bipolar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junction transistor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99592" y="548680"/>
            <a:ext cx="66848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3.3 Electrical </a:t>
            </a:r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Characteristics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043608" y="2420888"/>
            <a:ext cx="7304079" cy="3673475"/>
            <a:chOff x="2387" y="422"/>
            <a:chExt cx="4601" cy="2314"/>
          </a:xfrm>
        </p:grpSpPr>
        <p:sp>
          <p:nvSpPr>
            <p:cNvPr id="186382" name="Rectangle 14"/>
            <p:cNvSpPr>
              <a:spLocks noChangeArrowheads="1"/>
            </p:cNvSpPr>
            <p:nvPr/>
          </p:nvSpPr>
          <p:spPr bwMode="auto">
            <a:xfrm>
              <a:off x="2915" y="681"/>
              <a:ext cx="1440" cy="19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High State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endPara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Low State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86383" name="Rectangle 15"/>
            <p:cNvSpPr>
              <a:spLocks noChangeArrowheads="1"/>
            </p:cNvSpPr>
            <p:nvPr/>
          </p:nvSpPr>
          <p:spPr bwMode="auto">
            <a:xfrm>
              <a:off x="2387" y="537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CC</a:t>
              </a:r>
              <a:endParaRPr lang="zh-CN" alt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384" name="Rectangle 16"/>
            <p:cNvSpPr>
              <a:spLocks noChangeArrowheads="1"/>
            </p:cNvSpPr>
            <p:nvPr/>
          </p:nvSpPr>
          <p:spPr bwMode="auto">
            <a:xfrm>
              <a:off x="5058" y="1057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70%V</a:t>
              </a:r>
              <a:r>
                <a:rPr lang="en-US" altLang="zh-CN" sz="2800" b="1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CC</a:t>
              </a:r>
              <a:endParaRPr lang="en-US" altLang="zh-CN" sz="28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385" name="Rectangle 17"/>
            <p:cNvSpPr>
              <a:spLocks noChangeArrowheads="1"/>
            </p:cNvSpPr>
            <p:nvPr/>
          </p:nvSpPr>
          <p:spPr bwMode="auto">
            <a:xfrm>
              <a:off x="5106" y="1822"/>
              <a:ext cx="13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30%V</a:t>
              </a:r>
              <a:r>
                <a:rPr lang="en-US" altLang="zh-CN" sz="2800" b="1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CC</a:t>
              </a:r>
              <a:endPara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386" name="Rectangle 18"/>
            <p:cNvSpPr>
              <a:spLocks noChangeArrowheads="1"/>
            </p:cNvSpPr>
            <p:nvPr/>
          </p:nvSpPr>
          <p:spPr bwMode="auto">
            <a:xfrm>
              <a:off x="2579" y="2409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sz="2800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387" name="Line 19"/>
            <p:cNvSpPr>
              <a:spLocks noChangeShapeType="1"/>
            </p:cNvSpPr>
            <p:nvPr/>
          </p:nvSpPr>
          <p:spPr bwMode="auto">
            <a:xfrm flipV="1">
              <a:off x="2819" y="1968"/>
              <a:ext cx="1632" cy="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86388" name="Line 20"/>
            <p:cNvSpPr>
              <a:spLocks noChangeShapeType="1"/>
            </p:cNvSpPr>
            <p:nvPr/>
          </p:nvSpPr>
          <p:spPr bwMode="auto">
            <a:xfrm flipV="1">
              <a:off x="2819" y="2496"/>
              <a:ext cx="1632" cy="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86389" name="Rectangle 21"/>
            <p:cNvSpPr>
              <a:spLocks noChangeArrowheads="1"/>
            </p:cNvSpPr>
            <p:nvPr/>
          </p:nvSpPr>
          <p:spPr bwMode="auto">
            <a:xfrm>
              <a:off x="4428" y="2293"/>
              <a:ext cx="25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b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OLmax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:Ground</a:t>
              </a:r>
              <a:r>
                <a:rPr lang="en-US" altLang="zh-CN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+0.1V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390" name="Rectangle 22"/>
            <p:cNvSpPr>
              <a:spLocks noChangeArrowheads="1"/>
            </p:cNvSpPr>
            <p:nvPr/>
          </p:nvSpPr>
          <p:spPr bwMode="auto">
            <a:xfrm>
              <a:off x="4418" y="1794"/>
              <a:ext cx="7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b="1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ILmax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:</a:t>
              </a:r>
              <a:endPara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391" name="Line 23"/>
            <p:cNvSpPr>
              <a:spLocks noChangeShapeType="1"/>
            </p:cNvSpPr>
            <p:nvPr/>
          </p:nvSpPr>
          <p:spPr bwMode="auto">
            <a:xfrm flipV="1">
              <a:off x="2819" y="1200"/>
              <a:ext cx="15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86392" name="Rectangle 24"/>
            <p:cNvSpPr>
              <a:spLocks noChangeArrowheads="1"/>
            </p:cNvSpPr>
            <p:nvPr/>
          </p:nvSpPr>
          <p:spPr bwMode="auto">
            <a:xfrm>
              <a:off x="4403" y="1017"/>
              <a:ext cx="7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b="1" baseline="-250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IHmin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:</a:t>
              </a:r>
              <a:endPara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393" name="Rectangle 25"/>
            <p:cNvSpPr>
              <a:spLocks noChangeArrowheads="1"/>
            </p:cNvSpPr>
            <p:nvPr/>
          </p:nvSpPr>
          <p:spPr bwMode="auto">
            <a:xfrm>
              <a:off x="4338" y="422"/>
              <a:ext cx="21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b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OHmin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:</a:t>
              </a:r>
              <a:r>
                <a:rPr lang="en-US" altLang="zh-CN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Vcc-0.1V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394" name="Line 26"/>
            <p:cNvSpPr>
              <a:spLocks noChangeShapeType="1"/>
            </p:cNvSpPr>
            <p:nvPr/>
          </p:nvSpPr>
          <p:spPr bwMode="auto">
            <a:xfrm flipV="1">
              <a:off x="2819" y="768"/>
              <a:ext cx="1632" cy="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40006" y="751871"/>
            <a:ext cx="29258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Logic Level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357166"/>
            <a:ext cx="77724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 CMOS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Transistor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71800" y="1988840"/>
            <a:ext cx="3484562" cy="2584450"/>
            <a:chOff x="1968" y="1731"/>
            <a:chExt cx="2195" cy="1628"/>
          </a:xfrm>
        </p:grpSpPr>
        <p:sp>
          <p:nvSpPr>
            <p:cNvPr id="154629" name="Rectangle 5"/>
            <p:cNvSpPr>
              <a:spLocks noChangeArrowheads="1"/>
            </p:cNvSpPr>
            <p:nvPr/>
          </p:nvSpPr>
          <p:spPr bwMode="auto">
            <a:xfrm>
              <a:off x="1968" y="1872"/>
              <a:ext cx="1584" cy="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30000"/>
                </a:lnSpc>
              </a:pPr>
              <a:r>
                <a:rPr lang="zh-CN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1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(High-state)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endParaRPr>
            </a:p>
            <a:p>
              <a:pPr algn="ctr">
                <a:lnSpc>
                  <a:spcPct val="190000"/>
                </a:lnSpc>
              </a:pPr>
              <a:r>
                <a:rPr lang="zh-CN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0 </a:t>
              </a:r>
              <a:r>
                <a:rPr lang="en-US" altLang="zh-CN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(Low-state)</a:t>
              </a:r>
              <a:endPara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4630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1968" y="2736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4632" name="Text Box 8"/>
            <p:cNvSpPr txBox="1">
              <a:spLocks noChangeArrowheads="1"/>
            </p:cNvSpPr>
            <p:nvPr/>
          </p:nvSpPr>
          <p:spPr bwMode="auto">
            <a:xfrm>
              <a:off x="3600" y="1731"/>
              <a:ext cx="5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5.0</a:t>
              </a: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54633" name="Text Box 9"/>
            <p:cNvSpPr txBox="1">
              <a:spLocks noChangeArrowheads="1"/>
            </p:cNvSpPr>
            <p:nvPr/>
          </p:nvSpPr>
          <p:spPr bwMode="auto">
            <a:xfrm>
              <a:off x="3600" y="2165"/>
              <a:ext cx="5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3.5</a:t>
              </a: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54634" name="Text Box 10"/>
            <p:cNvSpPr txBox="1">
              <a:spLocks noChangeArrowheads="1"/>
            </p:cNvSpPr>
            <p:nvPr/>
          </p:nvSpPr>
          <p:spPr bwMode="auto">
            <a:xfrm>
              <a:off x="3600" y="2597"/>
              <a:ext cx="5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1.5</a:t>
              </a: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54635" name="Text Box 11"/>
            <p:cNvSpPr txBox="1">
              <a:spLocks noChangeArrowheads="1"/>
            </p:cNvSpPr>
            <p:nvPr/>
          </p:nvSpPr>
          <p:spPr bwMode="auto">
            <a:xfrm>
              <a:off x="3600" y="3029"/>
              <a:ext cx="5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0.0</a:t>
              </a:r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V</a:t>
              </a:r>
            </a:p>
          </p:txBody>
        </p:sp>
      </p:grp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2769259" y="5085184"/>
            <a:ext cx="3227165" cy="70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Logic Level of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357166"/>
            <a:ext cx="7772400" cy="76200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Fanin</a:t>
            </a: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6992"/>
            <a:ext cx="8458200" cy="4876800"/>
          </a:xfrm>
        </p:spPr>
        <p:txBody>
          <a:bodyPr/>
          <a:lstStyle/>
          <a:p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a logic gate, the number of inputs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allowed is 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named as “</a:t>
            </a:r>
            <a:r>
              <a:rPr lang="en-US" altLang="zh-CN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fanin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72710" y="3034998"/>
            <a:ext cx="4191000" cy="2209800"/>
            <a:chOff x="1200" y="2208"/>
            <a:chExt cx="2640" cy="13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00" y="2208"/>
              <a:ext cx="1056" cy="624"/>
              <a:chOff x="1200" y="2448"/>
              <a:chExt cx="1056" cy="624"/>
            </a:xfrm>
          </p:grpSpPr>
          <p:sp>
            <p:nvSpPr>
              <p:cNvPr id="177158" name="Line 6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488" y="2578"/>
                <a:ext cx="768" cy="350"/>
                <a:chOff x="1536" y="2578"/>
                <a:chExt cx="768" cy="412"/>
              </a:xfrm>
            </p:grpSpPr>
            <p:sp>
              <p:nvSpPr>
                <p:cNvPr id="177160" name="Arc 8"/>
                <p:cNvSpPr>
                  <a:spLocks/>
                </p:cNvSpPr>
                <p:nvPr/>
              </p:nvSpPr>
              <p:spPr bwMode="auto">
                <a:xfrm>
                  <a:off x="1823" y="2578"/>
                  <a:ext cx="188" cy="412"/>
                </a:xfrm>
                <a:custGeom>
                  <a:avLst/>
                  <a:gdLst>
                    <a:gd name="G0" fmla="+- 528 0 0"/>
                    <a:gd name="G1" fmla="+- 21600 0 0"/>
                    <a:gd name="G2" fmla="+- 21600 0 0"/>
                    <a:gd name="T0" fmla="*/ 0 w 22128"/>
                    <a:gd name="T1" fmla="*/ 6 h 43183"/>
                    <a:gd name="T2" fmla="*/ 1381 w 22128"/>
                    <a:gd name="T3" fmla="*/ 43183 h 43183"/>
                    <a:gd name="T4" fmla="*/ 528 w 22128"/>
                    <a:gd name="T5" fmla="*/ 21600 h 43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128" h="43183" fill="none" extrusionOk="0">
                      <a:moveTo>
                        <a:pt x="0" y="6"/>
                      </a:moveTo>
                      <a:cubicBezTo>
                        <a:pt x="175" y="2"/>
                        <a:pt x="351" y="-1"/>
                        <a:pt x="528" y="0"/>
                      </a:cubicBezTo>
                      <a:cubicBezTo>
                        <a:pt x="12457" y="0"/>
                        <a:pt x="22128" y="9670"/>
                        <a:pt x="22128" y="21600"/>
                      </a:cubicBezTo>
                      <a:cubicBezTo>
                        <a:pt x="22128" y="33197"/>
                        <a:pt x="12969" y="42725"/>
                        <a:pt x="1381" y="43183"/>
                      </a:cubicBezTo>
                    </a:path>
                    <a:path w="22128" h="43183" stroke="0" extrusionOk="0">
                      <a:moveTo>
                        <a:pt x="0" y="6"/>
                      </a:moveTo>
                      <a:cubicBezTo>
                        <a:pt x="175" y="2"/>
                        <a:pt x="351" y="-1"/>
                        <a:pt x="528" y="0"/>
                      </a:cubicBezTo>
                      <a:cubicBezTo>
                        <a:pt x="12457" y="0"/>
                        <a:pt x="22128" y="9670"/>
                        <a:pt x="22128" y="21600"/>
                      </a:cubicBezTo>
                      <a:cubicBezTo>
                        <a:pt x="22128" y="33197"/>
                        <a:pt x="12969" y="42725"/>
                        <a:pt x="1381" y="43183"/>
                      </a:cubicBezTo>
                      <a:lnTo>
                        <a:pt x="52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16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536" y="2578"/>
                  <a:ext cx="29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536" y="2990"/>
                  <a:ext cx="29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3" name="Oval 11"/>
                <p:cNvSpPr>
                  <a:spLocks noChangeArrowheads="1"/>
                </p:cNvSpPr>
                <p:nvPr/>
              </p:nvSpPr>
              <p:spPr bwMode="auto">
                <a:xfrm>
                  <a:off x="2011" y="2743"/>
                  <a:ext cx="74" cy="8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164" name="Line 12"/>
                <p:cNvSpPr>
                  <a:spLocks noChangeShapeType="1"/>
                </p:cNvSpPr>
                <p:nvPr/>
              </p:nvSpPr>
              <p:spPr bwMode="auto">
                <a:xfrm>
                  <a:off x="2085" y="2784"/>
                  <a:ext cx="2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1200" y="2544"/>
                <a:ext cx="288" cy="432"/>
                <a:chOff x="1296" y="2544"/>
                <a:chExt cx="288" cy="432"/>
              </a:xfrm>
            </p:grpSpPr>
            <p:sp>
              <p:nvSpPr>
                <p:cNvPr id="17716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96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7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96" y="26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296" y="28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6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296" y="297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200" y="2976"/>
              <a:ext cx="1056" cy="624"/>
              <a:chOff x="1200" y="2448"/>
              <a:chExt cx="1056" cy="624"/>
            </a:xfrm>
          </p:grpSpPr>
          <p:sp>
            <p:nvSpPr>
              <p:cNvPr id="177171" name="Line 19"/>
              <p:cNvSpPr>
                <a:spLocks noChangeShapeType="1"/>
              </p:cNvSpPr>
              <p:nvPr/>
            </p:nvSpPr>
            <p:spPr bwMode="auto">
              <a:xfrm>
                <a:off x="1488" y="2448"/>
                <a:ext cx="0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1488" y="2578"/>
                <a:ext cx="768" cy="350"/>
                <a:chOff x="1536" y="2578"/>
                <a:chExt cx="768" cy="412"/>
              </a:xfrm>
            </p:grpSpPr>
            <p:sp>
              <p:nvSpPr>
                <p:cNvPr id="177173" name="Arc 21"/>
                <p:cNvSpPr>
                  <a:spLocks/>
                </p:cNvSpPr>
                <p:nvPr/>
              </p:nvSpPr>
              <p:spPr bwMode="auto">
                <a:xfrm>
                  <a:off x="1823" y="2578"/>
                  <a:ext cx="188" cy="412"/>
                </a:xfrm>
                <a:custGeom>
                  <a:avLst/>
                  <a:gdLst>
                    <a:gd name="G0" fmla="+- 528 0 0"/>
                    <a:gd name="G1" fmla="+- 21600 0 0"/>
                    <a:gd name="G2" fmla="+- 21600 0 0"/>
                    <a:gd name="T0" fmla="*/ 0 w 22128"/>
                    <a:gd name="T1" fmla="*/ 6 h 43183"/>
                    <a:gd name="T2" fmla="*/ 1381 w 22128"/>
                    <a:gd name="T3" fmla="*/ 43183 h 43183"/>
                    <a:gd name="T4" fmla="*/ 528 w 22128"/>
                    <a:gd name="T5" fmla="*/ 21600 h 43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128" h="43183" fill="none" extrusionOk="0">
                      <a:moveTo>
                        <a:pt x="0" y="6"/>
                      </a:moveTo>
                      <a:cubicBezTo>
                        <a:pt x="175" y="2"/>
                        <a:pt x="351" y="-1"/>
                        <a:pt x="528" y="0"/>
                      </a:cubicBezTo>
                      <a:cubicBezTo>
                        <a:pt x="12457" y="0"/>
                        <a:pt x="22128" y="9670"/>
                        <a:pt x="22128" y="21600"/>
                      </a:cubicBezTo>
                      <a:cubicBezTo>
                        <a:pt x="22128" y="33197"/>
                        <a:pt x="12969" y="42725"/>
                        <a:pt x="1381" y="43183"/>
                      </a:cubicBezTo>
                    </a:path>
                    <a:path w="22128" h="43183" stroke="0" extrusionOk="0">
                      <a:moveTo>
                        <a:pt x="0" y="6"/>
                      </a:moveTo>
                      <a:cubicBezTo>
                        <a:pt x="175" y="2"/>
                        <a:pt x="351" y="-1"/>
                        <a:pt x="528" y="0"/>
                      </a:cubicBezTo>
                      <a:cubicBezTo>
                        <a:pt x="12457" y="0"/>
                        <a:pt x="22128" y="9670"/>
                        <a:pt x="22128" y="21600"/>
                      </a:cubicBezTo>
                      <a:cubicBezTo>
                        <a:pt x="22128" y="33197"/>
                        <a:pt x="12969" y="42725"/>
                        <a:pt x="1381" y="43183"/>
                      </a:cubicBezTo>
                      <a:lnTo>
                        <a:pt x="528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174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536" y="2578"/>
                  <a:ext cx="29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75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536" y="2990"/>
                  <a:ext cx="29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76" name="Oval 24"/>
                <p:cNvSpPr>
                  <a:spLocks noChangeArrowheads="1"/>
                </p:cNvSpPr>
                <p:nvPr/>
              </p:nvSpPr>
              <p:spPr bwMode="auto">
                <a:xfrm>
                  <a:off x="2011" y="2743"/>
                  <a:ext cx="74" cy="8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7177" name="Line 25"/>
                <p:cNvSpPr>
                  <a:spLocks noChangeShapeType="1"/>
                </p:cNvSpPr>
                <p:nvPr/>
              </p:nvSpPr>
              <p:spPr bwMode="auto">
                <a:xfrm>
                  <a:off x="2085" y="2784"/>
                  <a:ext cx="21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1200" y="2544"/>
                <a:ext cx="288" cy="432"/>
                <a:chOff x="1296" y="2544"/>
                <a:chExt cx="288" cy="432"/>
              </a:xfrm>
            </p:grpSpPr>
            <p:sp>
              <p:nvSpPr>
                <p:cNvPr id="177179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296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8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296" y="268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81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296" y="283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718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296" y="297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>
              <a:off x="2256" y="249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2544" y="2737"/>
              <a:ext cx="1296" cy="383"/>
              <a:chOff x="3360" y="2209"/>
              <a:chExt cx="1392" cy="383"/>
            </a:xfrm>
          </p:grpSpPr>
          <p:sp>
            <p:nvSpPr>
              <p:cNvPr id="177185" name="Arc 33"/>
              <p:cNvSpPr>
                <a:spLocks/>
              </p:cNvSpPr>
              <p:nvPr/>
            </p:nvSpPr>
            <p:spPr bwMode="auto">
              <a:xfrm>
                <a:off x="3360" y="2209"/>
                <a:ext cx="144" cy="38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2915"/>
                  <a:gd name="T2" fmla="*/ 3498 w 21600"/>
                  <a:gd name="T3" fmla="*/ 42915 h 42915"/>
                  <a:gd name="T4" fmla="*/ 0 w 21600"/>
                  <a:gd name="T5" fmla="*/ 21600 h 42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915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179"/>
                      <a:pt x="13937" y="41201"/>
                      <a:pt x="3497" y="42914"/>
                    </a:cubicBezTo>
                  </a:path>
                  <a:path w="21600" h="42915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179"/>
                      <a:pt x="13937" y="41201"/>
                      <a:pt x="3497" y="4291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6" name="Arc 34"/>
              <p:cNvSpPr>
                <a:spLocks/>
              </p:cNvSpPr>
              <p:nvPr/>
            </p:nvSpPr>
            <p:spPr bwMode="auto">
              <a:xfrm>
                <a:off x="3360" y="2209"/>
                <a:ext cx="576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61"/>
                  <a:gd name="T1" fmla="*/ 0 h 21600"/>
                  <a:gd name="T2" fmla="*/ 21561 w 21561"/>
                  <a:gd name="T3" fmla="*/ 20296 h 21600"/>
                  <a:gd name="T4" fmla="*/ 0 w 2156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61" h="21600" fill="none" extrusionOk="0">
                    <a:moveTo>
                      <a:pt x="-1" y="0"/>
                    </a:moveTo>
                    <a:cubicBezTo>
                      <a:pt x="11422" y="0"/>
                      <a:pt x="20871" y="8893"/>
                      <a:pt x="21560" y="20296"/>
                    </a:cubicBezTo>
                  </a:path>
                  <a:path w="21561" h="21600" stroke="0" extrusionOk="0">
                    <a:moveTo>
                      <a:pt x="-1" y="0"/>
                    </a:moveTo>
                    <a:cubicBezTo>
                      <a:pt x="11422" y="0"/>
                      <a:pt x="20871" y="8893"/>
                      <a:pt x="21560" y="202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7" name="Arc 35"/>
              <p:cNvSpPr>
                <a:spLocks/>
              </p:cNvSpPr>
              <p:nvPr/>
            </p:nvSpPr>
            <p:spPr bwMode="auto">
              <a:xfrm flipV="1">
                <a:off x="3360" y="2400"/>
                <a:ext cx="576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61"/>
                  <a:gd name="T1" fmla="*/ 0 h 21600"/>
                  <a:gd name="T2" fmla="*/ 21561 w 21561"/>
                  <a:gd name="T3" fmla="*/ 20296 h 21600"/>
                  <a:gd name="T4" fmla="*/ 0 w 2156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61" h="21600" fill="none" extrusionOk="0">
                    <a:moveTo>
                      <a:pt x="-1" y="0"/>
                    </a:moveTo>
                    <a:cubicBezTo>
                      <a:pt x="11422" y="0"/>
                      <a:pt x="20871" y="8893"/>
                      <a:pt x="21560" y="20296"/>
                    </a:cubicBezTo>
                  </a:path>
                  <a:path w="21561" h="21600" stroke="0" extrusionOk="0">
                    <a:moveTo>
                      <a:pt x="-1" y="0"/>
                    </a:moveTo>
                    <a:cubicBezTo>
                      <a:pt x="11422" y="0"/>
                      <a:pt x="20871" y="8893"/>
                      <a:pt x="21560" y="2029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8" name="Oval 36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89" name="Line 37"/>
              <p:cNvSpPr>
                <a:spLocks noChangeShapeType="1"/>
              </p:cNvSpPr>
              <p:nvPr/>
            </p:nvSpPr>
            <p:spPr bwMode="auto">
              <a:xfrm>
                <a:off x="4032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7190" name="Oval 38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7191" name="Line 39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7192" name="AutoShape 40"/>
              <p:cNvSpPr>
                <a:spLocks noChangeArrowheads="1"/>
              </p:cNvSpPr>
              <p:nvPr/>
            </p:nvSpPr>
            <p:spPr bwMode="auto">
              <a:xfrm rot="5400000">
                <a:off x="4200" y="2280"/>
                <a:ext cx="288" cy="24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7193" name="Line 41"/>
            <p:cNvSpPr>
              <a:spLocks noChangeShapeType="1"/>
            </p:cNvSpPr>
            <p:nvPr/>
          </p:nvSpPr>
          <p:spPr bwMode="auto">
            <a:xfrm flipH="1">
              <a:off x="2256" y="283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4" name="Line 42"/>
            <p:cNvSpPr>
              <a:spLocks noChangeShapeType="1"/>
            </p:cNvSpPr>
            <p:nvPr/>
          </p:nvSpPr>
          <p:spPr bwMode="auto">
            <a:xfrm flipH="1">
              <a:off x="2256" y="302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7195" name="Line 43"/>
            <p:cNvSpPr>
              <a:spLocks noChangeShapeType="1"/>
            </p:cNvSpPr>
            <p:nvPr/>
          </p:nvSpPr>
          <p:spPr bwMode="auto">
            <a:xfrm>
              <a:off x="2256" y="302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7196" name="Rectangle 44"/>
          <p:cNvSpPr>
            <a:spLocks noChangeArrowheads="1"/>
          </p:cNvSpPr>
          <p:nvPr/>
        </p:nvSpPr>
        <p:spPr bwMode="auto">
          <a:xfrm>
            <a:off x="703506" y="5553954"/>
            <a:ext cx="7588113" cy="1222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NOR gate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≤4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NAND gate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≤6</a:t>
            </a:r>
          </a:p>
        </p:txBody>
      </p:sp>
    </p:spTree>
    <p:extLst>
      <p:ext uri="{BB962C8B-B14F-4D97-AF65-F5344CB8AC3E}">
        <p14:creationId xmlns:p14="http://schemas.microsoft.com/office/powerpoint/2010/main" val="405478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814388"/>
            <a:ext cx="7772400" cy="76200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Fanout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981200"/>
            <a:ext cx="7848600" cy="4114800"/>
          </a:xfrm>
        </p:spPr>
        <p:txBody>
          <a:bodyPr/>
          <a:lstStyle/>
          <a:p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kern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Fanout</a:t>
            </a:r>
            <a:r>
              <a:rPr lang="en-US" altLang="zh-CN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 is the number of gates that a logic gate can </a:t>
            </a:r>
            <a:r>
              <a:rPr lang="en-US" altLang="zh-CN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drive.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2771800" y="185024"/>
            <a:ext cx="32287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74HCT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drives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74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LS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6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771918"/>
              </p:ext>
            </p:extLst>
          </p:nvPr>
        </p:nvGraphicFramePr>
        <p:xfrm>
          <a:off x="611560" y="4633149"/>
          <a:ext cx="2743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78" name="Equation" r:id="rId4" imgW="37790640" imgH="13808160" progId="Equation.3">
                  <p:embed/>
                </p:oleObj>
              </mc:Choice>
              <mc:Fallback>
                <p:oleObj name="Equation" r:id="rId4" imgW="37790640" imgH="13808160" progId="Equation.3">
                  <p:embed/>
                  <p:pic>
                    <p:nvPicPr>
                      <p:cNvPr id="226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633149"/>
                        <a:ext cx="27432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442753" y="3926948"/>
            <a:ext cx="2885726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FF00"/>
              </a:buClr>
            </a:pP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High-stat </a:t>
            </a:r>
            <a:r>
              <a:rPr lang="en-US" altLang="zh-CN" sz="2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fanout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6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321244"/>
              </p:ext>
            </p:extLst>
          </p:nvPr>
        </p:nvGraphicFramePr>
        <p:xfrm>
          <a:off x="5004048" y="4578755"/>
          <a:ext cx="33131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79" name="公式" r:id="rId6" imgW="1358640" imgH="444240" progId="Equation.3">
                  <p:embed/>
                </p:oleObj>
              </mc:Choice>
              <mc:Fallback>
                <p:oleObj name="公式" r:id="rId6" imgW="1358640" imgH="444240" progId="Equation.3">
                  <p:embed/>
                  <p:pic>
                    <p:nvPicPr>
                      <p:cNvPr id="2263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578755"/>
                        <a:ext cx="3313112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278370" y="6100560"/>
            <a:ext cx="49728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Overall 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fanout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min(200,10)=10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1214406" y="785794"/>
            <a:ext cx="6624638" cy="2928938"/>
            <a:chOff x="912" y="480"/>
            <a:chExt cx="4173" cy="1845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912" y="480"/>
              <a:ext cx="1687" cy="1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CMOS: 74HCT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OH </a:t>
              </a:r>
              <a:r>
                <a:rPr lang="zh-CN" alt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lang="zh-CN" altLang="en-US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4 </a:t>
              </a:r>
              <a:r>
                <a:rPr lang="en-US" altLang="zh-CN" b="1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mA</a:t>
              </a:r>
              <a:endPara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OL  </a:t>
              </a:r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 4 </a:t>
              </a:r>
              <a:r>
                <a:rPr lang="en-US" altLang="zh-CN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mA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IH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1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  <a:sym typeface="Symbol" pitchFamily="18" charset="2"/>
                </a:rPr>
                <a:t>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IL 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  <a:sym typeface="Symbol" pitchFamily="18" charset="2"/>
                </a:rPr>
                <a:t>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3445" y="480"/>
              <a:ext cx="1351" cy="1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TTL: 74LS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OH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0.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OL 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 8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mA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IH </a:t>
              </a:r>
              <a:r>
                <a:rPr lang="zh-CN" alt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0.0</a:t>
              </a:r>
              <a:r>
                <a:rPr lang="zh-CN" altLang="en-US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mA</a:t>
              </a:r>
              <a:endPara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IL  </a:t>
              </a:r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lang="zh-CN" alt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.4 </a:t>
              </a:r>
              <a:r>
                <a:rPr lang="en-US" altLang="zh-CN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mA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005" y="156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960" y="885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005" y="2325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278370" y="3988934"/>
            <a:ext cx="2985113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Low-state </a:t>
            </a:r>
            <a:r>
              <a:rPr lang="en-US" altLang="zh-CN" sz="28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fanout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86898" y="91261"/>
            <a:ext cx="7772400" cy="762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Fanout</a:t>
            </a:r>
            <a:endParaRPr lang="en-US" altLang="zh-CN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3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utoUpdateAnimBg="0"/>
      <p:bldP spid="226320" grpId="0"/>
      <p:bldP spid="2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251520" y="4501383"/>
            <a:ext cx="4824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Residual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driving 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capacity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6318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950432"/>
              </p:ext>
            </p:extLst>
          </p:nvPr>
        </p:nvGraphicFramePr>
        <p:xfrm>
          <a:off x="184118" y="5178432"/>
          <a:ext cx="8689975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04" name="Equation" r:id="rId4" imgW="3213000" imgH="431640" progId="Equation.DSMT4">
                  <p:embed/>
                </p:oleObj>
              </mc:Choice>
              <mc:Fallback>
                <p:oleObj name="Equation" r:id="rId4" imgW="3213000" imgH="431640" progId="Equation.DSMT4">
                  <p:embed/>
                  <p:pic>
                    <p:nvPicPr>
                      <p:cNvPr id="226318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18" y="5178432"/>
                        <a:ext cx="8689975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214406" y="1071570"/>
            <a:ext cx="6624638" cy="2928938"/>
            <a:chOff x="912" y="480"/>
            <a:chExt cx="4173" cy="1845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912" y="480"/>
              <a:ext cx="1687" cy="1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CMOS: 74HCT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OH </a:t>
              </a:r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lang="zh-CN" alt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4 </a:t>
              </a:r>
              <a:r>
                <a:rPr lang="en-US" altLang="zh-CN" b="1" dirty="0" err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mA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OL 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 4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mA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IH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1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  <a:sym typeface="Symbol" pitchFamily="18" charset="2"/>
                </a:rPr>
                <a:t>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IL 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1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  <a:sym typeface="Symbol" pitchFamily="18" charset="2"/>
                </a:rPr>
                <a:t>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3445" y="480"/>
              <a:ext cx="1351" cy="1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TTL: 74LS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OH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0.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4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OL 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 8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mA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IH </a:t>
              </a:r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0.0</a:t>
              </a:r>
              <a:r>
                <a:rPr lang="zh-CN" altLang="en-US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mA</a:t>
              </a:r>
              <a:endPara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IL  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.4 </a:t>
              </a:r>
              <a:r>
                <a:rPr lang="en-US" altLang="zh-CN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mA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005" y="156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960" y="885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005" y="2325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771800" y="185024"/>
            <a:ext cx="322870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74HCT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drives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74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LS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86898" y="91261"/>
            <a:ext cx="7772400" cy="762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Fanout</a:t>
            </a:r>
            <a:endParaRPr lang="en-US" altLang="zh-CN" kern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8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844824"/>
            <a:ext cx="88569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two logic gates are cascaded, we use the “direct current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margin” to measure the noise voltage gap between the driving gate and the driven gate. 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DC noise margin is positive, the voltage level of both the driving gate and the driven gate are compatible. 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voltage level of the driving gate is destroyed and unrecognizable for the driven gate.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234" y="355303"/>
            <a:ext cx="71597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Direct Current Noise Margin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8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68803" y="1700808"/>
            <a:ext cx="4152900" cy="3471863"/>
            <a:chOff x="2788" y="1304"/>
            <a:chExt cx="2616" cy="2187"/>
          </a:xfrm>
        </p:grpSpPr>
        <p:sp>
          <p:nvSpPr>
            <p:cNvPr id="224261" name="Rectangle 5"/>
            <p:cNvSpPr>
              <a:spLocks noChangeArrowheads="1"/>
            </p:cNvSpPr>
            <p:nvPr/>
          </p:nvSpPr>
          <p:spPr bwMode="auto">
            <a:xfrm>
              <a:off x="3504" y="3032"/>
              <a:ext cx="1104" cy="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24262" name="Rectangle 6"/>
            <p:cNvSpPr>
              <a:spLocks noChangeArrowheads="1"/>
            </p:cNvSpPr>
            <p:nvPr/>
          </p:nvSpPr>
          <p:spPr bwMode="auto">
            <a:xfrm>
              <a:off x="3504" y="2312"/>
              <a:ext cx="1104" cy="240"/>
            </a:xfrm>
            <a:prstGeom prst="rect">
              <a:avLst/>
            </a:prstGeom>
            <a:solidFill>
              <a:srgbClr val="9161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24263" name="Rectangle 7"/>
            <p:cNvSpPr>
              <a:spLocks noChangeArrowheads="1"/>
            </p:cNvSpPr>
            <p:nvPr/>
          </p:nvSpPr>
          <p:spPr bwMode="auto">
            <a:xfrm>
              <a:off x="3504" y="1624"/>
              <a:ext cx="1104" cy="16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4264" name="Rectangle 8"/>
            <p:cNvSpPr>
              <a:spLocks noChangeArrowheads="1"/>
            </p:cNvSpPr>
            <p:nvPr/>
          </p:nvSpPr>
          <p:spPr bwMode="auto">
            <a:xfrm>
              <a:off x="4634" y="2890"/>
              <a:ext cx="77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OLmax</a:t>
              </a:r>
              <a:endParaRPr lang="en-US" altLang="zh-CN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0.5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4265" name="Rectangle 9"/>
            <p:cNvSpPr>
              <a:spLocks noChangeArrowheads="1"/>
            </p:cNvSpPr>
            <p:nvPr/>
          </p:nvSpPr>
          <p:spPr bwMode="auto">
            <a:xfrm>
              <a:off x="4608" y="2026"/>
              <a:ext cx="76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OHmin</a:t>
              </a:r>
            </a:p>
            <a:p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2.7</a:t>
              </a: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4266" name="Rectangle 10"/>
            <p:cNvSpPr>
              <a:spLocks noChangeArrowheads="1"/>
            </p:cNvSpPr>
            <p:nvPr/>
          </p:nvSpPr>
          <p:spPr bwMode="auto">
            <a:xfrm>
              <a:off x="2798" y="2304"/>
              <a:ext cx="70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IHmin</a:t>
              </a:r>
            </a:p>
            <a:p>
              <a:pPr algn="r"/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2.0</a:t>
              </a: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4267" name="Rectangle 11"/>
            <p:cNvSpPr>
              <a:spLocks noChangeArrowheads="1"/>
            </p:cNvSpPr>
            <p:nvPr/>
          </p:nvSpPr>
          <p:spPr bwMode="auto">
            <a:xfrm>
              <a:off x="2788" y="2756"/>
              <a:ext cx="71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b="1" dirty="0" err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 dirty="0" err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ILmax</a:t>
              </a:r>
              <a:endParaRPr lang="en-US" altLang="zh-CN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r"/>
              <a:r>
                <a:rPr lang="zh-CN" alt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0.8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4268" name="Text Box 12"/>
            <p:cNvSpPr txBox="1">
              <a:spLocks noChangeArrowheads="1"/>
            </p:cNvSpPr>
            <p:nvPr/>
          </p:nvSpPr>
          <p:spPr bwMode="auto">
            <a:xfrm>
              <a:off x="3840" y="1304"/>
              <a:ext cx="56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TTL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39647" y="1727795"/>
            <a:ext cx="4229100" cy="3444876"/>
            <a:chOff x="244" y="1296"/>
            <a:chExt cx="2664" cy="2170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1008" y="3032"/>
              <a:ext cx="1104" cy="14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1008" y="1968"/>
              <a:ext cx="1104" cy="576"/>
            </a:xfrm>
            <a:prstGeom prst="rect">
              <a:avLst/>
            </a:prstGeom>
            <a:solidFill>
              <a:srgbClr val="9161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1008" y="1624"/>
              <a:ext cx="1104" cy="16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50000"/>
                </a:lnSpc>
              </a:pP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2138" y="2865"/>
              <a:ext cx="77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OLmax</a:t>
              </a:r>
              <a:endParaRPr lang="en-US" altLang="zh-CN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0.33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244" y="2748"/>
              <a:ext cx="71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b="1" dirty="0" err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 err="1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Lmax</a:t>
              </a:r>
              <a:endParaRPr lang="en-US" altLang="zh-CN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r"/>
              <a:r>
                <a:rPr lang="zh-CN" alt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302" y="2266"/>
              <a:ext cx="70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altLang="zh-CN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IHmin</a:t>
              </a:r>
            </a:p>
            <a:p>
              <a:pPr algn="r"/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2.0</a:t>
              </a:r>
              <a:endParaRPr lang="en-US" altLang="zh-CN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2112" y="1688"/>
              <a:ext cx="76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OHmin</a:t>
              </a:r>
            </a:p>
            <a:p>
              <a:r>
                <a:rPr lang="zh-CN" alt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rPr>
                <a:t>3.84</a:t>
              </a: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4277" name="Text Box 21"/>
            <p:cNvSpPr txBox="1">
              <a:spLocks noChangeArrowheads="1"/>
            </p:cNvSpPr>
            <p:nvPr/>
          </p:nvSpPr>
          <p:spPr bwMode="auto">
            <a:xfrm>
              <a:off x="1187" y="1296"/>
              <a:ext cx="79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CMOS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-180528" y="5667938"/>
            <a:ext cx="50186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Low state: </a:t>
            </a:r>
            <a:r>
              <a:rPr lang="en-US" altLang="zh-CN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rPr>
              <a:t>ILmax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rPr>
              <a:t>OLmax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8747" y="5703224"/>
            <a:ext cx="508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High state: </a:t>
            </a:r>
            <a:r>
              <a:rPr lang="en-US" altLang="zh-CN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rPr>
              <a:t>OHmin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rPr>
              <a:t>IHmin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6234" y="242454"/>
            <a:ext cx="71597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Direct Current Noise Margin</a:t>
            </a:r>
            <a:endParaRPr lang="zh-CN" altLang="en-US" sz="4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35496" y="3888455"/>
            <a:ext cx="4548040" cy="165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74HCT drives 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74</a:t>
            </a:r>
            <a:r>
              <a:rPr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LS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High state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84 –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2.0 = 1.84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V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Low state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: 0.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– 0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33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= 0.47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V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4950" y="148208"/>
            <a:ext cx="8531225" cy="3484563"/>
            <a:chOff x="148" y="480"/>
            <a:chExt cx="5374" cy="21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8" y="480"/>
              <a:ext cx="2699" cy="2143"/>
              <a:chOff x="244" y="1296"/>
              <a:chExt cx="2699" cy="2143"/>
            </a:xfrm>
          </p:grpSpPr>
          <p:sp>
            <p:nvSpPr>
              <p:cNvPr id="225285" name="Rectangle 5"/>
              <p:cNvSpPr>
                <a:spLocks noChangeArrowheads="1"/>
              </p:cNvSpPr>
              <p:nvPr/>
            </p:nvSpPr>
            <p:spPr bwMode="auto">
              <a:xfrm>
                <a:off x="1008" y="3032"/>
                <a:ext cx="1104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25286" name="Rectangle 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1104" cy="576"/>
              </a:xfrm>
              <a:prstGeom prst="rect">
                <a:avLst/>
              </a:prstGeom>
              <a:solidFill>
                <a:srgbClr val="91610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25287" name="Rectangle 7"/>
              <p:cNvSpPr>
                <a:spLocks noChangeArrowheads="1"/>
              </p:cNvSpPr>
              <p:nvPr/>
            </p:nvSpPr>
            <p:spPr bwMode="auto">
              <a:xfrm>
                <a:off x="1008" y="1624"/>
                <a:ext cx="1104" cy="16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>
                  <a:lnSpc>
                    <a:spcPct val="150000"/>
                  </a:lnSpc>
                </a:pP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288" name="Rectangle 8"/>
              <p:cNvSpPr>
                <a:spLocks noChangeArrowheads="1"/>
              </p:cNvSpPr>
              <p:nvPr/>
            </p:nvSpPr>
            <p:spPr bwMode="auto">
              <a:xfrm>
                <a:off x="2173" y="2838"/>
                <a:ext cx="77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err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b="1" baseline="-25000" dirty="0" err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OLmax</a:t>
                </a:r>
                <a:endParaRPr lang="en-US" altLang="zh-CN" b="1" baseline="-25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0.33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289" name="Rectangle 9"/>
              <p:cNvSpPr>
                <a:spLocks noChangeArrowheads="1"/>
              </p:cNvSpPr>
              <p:nvPr/>
            </p:nvSpPr>
            <p:spPr bwMode="auto">
              <a:xfrm>
                <a:off x="244" y="2736"/>
                <a:ext cx="716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 dirty="0" err="1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b="1" baseline="-25000" dirty="0" err="1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ILmax</a:t>
                </a:r>
                <a:endParaRPr lang="en-US" altLang="zh-CN" b="1" baseline="-25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algn="r"/>
                <a:r>
                  <a:rPr lang="zh-CN" altLang="en-US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0.8</a:t>
                </a:r>
              </a:p>
            </p:txBody>
          </p:sp>
          <p:sp>
            <p:nvSpPr>
              <p:cNvPr id="225290" name="Rectangle 10"/>
              <p:cNvSpPr>
                <a:spLocks noChangeArrowheads="1"/>
              </p:cNvSpPr>
              <p:nvPr/>
            </p:nvSpPr>
            <p:spPr bwMode="auto">
              <a:xfrm>
                <a:off x="302" y="2266"/>
                <a:ext cx="706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IHmin</a:t>
                </a:r>
              </a:p>
              <a:p>
                <a:pPr algn="r"/>
                <a:r>
                  <a:rPr lang="zh-CN" altLang="en-US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2.0</a:t>
                </a:r>
                <a:endParaRPr lang="en-US" altLang="zh-CN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291" name="Rectangle 11"/>
              <p:cNvSpPr>
                <a:spLocks noChangeArrowheads="1"/>
              </p:cNvSpPr>
              <p:nvPr/>
            </p:nvSpPr>
            <p:spPr bwMode="auto">
              <a:xfrm>
                <a:off x="2112" y="1688"/>
                <a:ext cx="76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OHmin</a:t>
                </a:r>
              </a:p>
              <a:p>
                <a:r>
                  <a:rPr lang="zh-CN" altLang="en-US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3.84</a:t>
                </a: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292" name="Text Box 12"/>
              <p:cNvSpPr txBox="1">
                <a:spLocks noChangeArrowheads="1"/>
              </p:cNvSpPr>
              <p:nvPr/>
            </p:nvSpPr>
            <p:spPr bwMode="auto">
              <a:xfrm>
                <a:off x="1187" y="1296"/>
                <a:ext cx="83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74HCT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906" y="488"/>
              <a:ext cx="2616" cy="2187"/>
              <a:chOff x="2788" y="1304"/>
              <a:chExt cx="2616" cy="2187"/>
            </a:xfrm>
          </p:grpSpPr>
          <p:sp>
            <p:nvSpPr>
              <p:cNvPr id="225294" name="Rectangle 14"/>
              <p:cNvSpPr>
                <a:spLocks noChangeArrowheads="1"/>
              </p:cNvSpPr>
              <p:nvPr/>
            </p:nvSpPr>
            <p:spPr bwMode="auto">
              <a:xfrm>
                <a:off x="3504" y="3032"/>
                <a:ext cx="1104" cy="9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25295" name="Rectangle 15"/>
              <p:cNvSpPr>
                <a:spLocks noChangeArrowheads="1"/>
              </p:cNvSpPr>
              <p:nvPr/>
            </p:nvSpPr>
            <p:spPr bwMode="auto">
              <a:xfrm>
                <a:off x="3504" y="2312"/>
                <a:ext cx="1104" cy="240"/>
              </a:xfrm>
              <a:prstGeom prst="rect">
                <a:avLst/>
              </a:prstGeom>
              <a:solidFill>
                <a:srgbClr val="91610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25296" name="Rectangle 16"/>
              <p:cNvSpPr>
                <a:spLocks noChangeArrowheads="1"/>
              </p:cNvSpPr>
              <p:nvPr/>
            </p:nvSpPr>
            <p:spPr bwMode="auto">
              <a:xfrm>
                <a:off x="3504" y="1624"/>
                <a:ext cx="1104" cy="16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>
                  <a:lnSpc>
                    <a:spcPct val="150000"/>
                  </a:lnSpc>
                </a:pP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</a:pP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297" name="Rectangle 17"/>
              <p:cNvSpPr>
                <a:spLocks noChangeArrowheads="1"/>
              </p:cNvSpPr>
              <p:nvPr/>
            </p:nvSpPr>
            <p:spPr bwMode="auto">
              <a:xfrm>
                <a:off x="4634" y="2890"/>
                <a:ext cx="77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OLmax</a:t>
                </a:r>
              </a:p>
              <a:p>
                <a:r>
                  <a:rPr lang="zh-CN" altLang="en-US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0.5</a:t>
                </a: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298" name="Rectangle 18"/>
              <p:cNvSpPr>
                <a:spLocks noChangeArrowheads="1"/>
              </p:cNvSpPr>
              <p:nvPr/>
            </p:nvSpPr>
            <p:spPr bwMode="auto">
              <a:xfrm>
                <a:off x="4608" y="2026"/>
                <a:ext cx="76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OHmin</a:t>
                </a:r>
              </a:p>
              <a:p>
                <a:r>
                  <a:rPr lang="zh-CN" altLang="en-US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2.7</a:t>
                </a: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299" name="Rectangle 19"/>
              <p:cNvSpPr>
                <a:spLocks noChangeArrowheads="1"/>
              </p:cNvSpPr>
              <p:nvPr/>
            </p:nvSpPr>
            <p:spPr bwMode="auto">
              <a:xfrm>
                <a:off x="2798" y="2304"/>
                <a:ext cx="706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b="1" baseline="-2500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IHmin</a:t>
                </a:r>
              </a:p>
              <a:p>
                <a:pPr algn="r"/>
                <a:r>
                  <a:rPr lang="zh-CN" altLang="en-US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2.0</a:t>
                </a:r>
                <a:endPara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300" name="Rectangle 20"/>
              <p:cNvSpPr>
                <a:spLocks noChangeArrowheads="1"/>
              </p:cNvSpPr>
              <p:nvPr/>
            </p:nvSpPr>
            <p:spPr bwMode="auto">
              <a:xfrm>
                <a:off x="2788" y="2756"/>
                <a:ext cx="716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 dirty="0" err="1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b="1" baseline="-25000" dirty="0" err="1" smtClean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ILmax</a:t>
                </a:r>
                <a:endParaRPr lang="en-US" altLang="zh-CN" b="1" baseline="-25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endParaRPr>
              </a:p>
              <a:p>
                <a:pPr algn="r"/>
                <a:r>
                  <a:rPr lang="zh-CN" altLang="en-US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楷体_GB2312" pitchFamily="49" charset="-122"/>
                    <a:cs typeface="Times New Roman" panose="02020603050405020304" pitchFamily="18" charset="0"/>
                  </a:rPr>
                  <a:t>0.8</a:t>
                </a:r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301" name="Text Box 21"/>
              <p:cNvSpPr txBox="1">
                <a:spLocks noChangeArrowheads="1"/>
              </p:cNvSpPr>
              <p:nvPr/>
            </p:nvSpPr>
            <p:spPr bwMode="auto">
              <a:xfrm>
                <a:off x="3840" y="1304"/>
                <a:ext cx="619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74LS</a:t>
                </a:r>
              </a:p>
            </p:txBody>
          </p:sp>
        </p:grpSp>
      </p:grpSp>
      <p:sp>
        <p:nvSpPr>
          <p:cNvPr id="225302" name="Text Box 22"/>
          <p:cNvSpPr txBox="1">
            <a:spLocks noChangeArrowheads="1"/>
          </p:cNvSpPr>
          <p:nvPr/>
        </p:nvSpPr>
        <p:spPr bwMode="auto">
          <a:xfrm>
            <a:off x="4932040" y="3888455"/>
            <a:ext cx="4214615" cy="165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74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LS drives 74HCT</a:t>
            </a:r>
            <a:endParaRPr lang="en-US" altLang="zh-CN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High state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2.7 – 2.0 = 0.7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V</a:t>
            </a:r>
            <a:endParaRPr lang="zh-CN" alt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Low state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: 0.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– 0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= 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0.3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66447" y="5814683"/>
            <a:ext cx="85425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Therefore, they are compatible.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9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25302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41588" y="3126693"/>
            <a:ext cx="1168400" cy="1800225"/>
            <a:chOff x="2563" y="2251"/>
            <a:chExt cx="736" cy="1134"/>
          </a:xfrm>
        </p:grpSpPr>
        <p:sp>
          <p:nvSpPr>
            <p:cNvPr id="200710" name="Line 6"/>
            <p:cNvSpPr>
              <a:spLocks noChangeShapeType="1"/>
            </p:cNvSpPr>
            <p:nvPr/>
          </p:nvSpPr>
          <p:spPr bwMode="auto">
            <a:xfrm>
              <a:off x="3088" y="2251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0711" name="Object 7"/>
            <p:cNvGraphicFramePr>
              <a:graphicFrameLocks noChangeAspect="1"/>
            </p:cNvGraphicFramePr>
            <p:nvPr/>
          </p:nvGraphicFramePr>
          <p:xfrm>
            <a:off x="2835" y="3022"/>
            <a:ext cx="23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62" name="公式" r:id="rId3" imgW="4458600" imgH="6897960" progId="Equation.3">
                    <p:embed/>
                  </p:oleObj>
                </mc:Choice>
                <mc:Fallback>
                  <p:oleObj name="公式" r:id="rId3" imgW="4458600" imgH="6897960" progId="Equation.3">
                    <p:embed/>
                    <p:pic>
                      <p:nvPicPr>
                        <p:cNvPr id="0" name="Picture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022"/>
                          <a:ext cx="235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2780" y="2251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0713" name="Line 9"/>
            <p:cNvSpPr>
              <a:spLocks noChangeShapeType="1"/>
            </p:cNvSpPr>
            <p:nvPr/>
          </p:nvSpPr>
          <p:spPr bwMode="auto">
            <a:xfrm>
              <a:off x="2563" y="302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0714" name="Line 10"/>
            <p:cNvSpPr>
              <a:spLocks noChangeShapeType="1"/>
            </p:cNvSpPr>
            <p:nvPr/>
          </p:nvSpPr>
          <p:spPr bwMode="auto">
            <a:xfrm flipH="1">
              <a:off x="3107" y="302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78450" y="3053668"/>
            <a:ext cx="866775" cy="1797050"/>
            <a:chOff x="4350" y="2205"/>
            <a:chExt cx="546" cy="1132"/>
          </a:xfrm>
        </p:grpSpPr>
        <p:graphicFrame>
          <p:nvGraphicFramePr>
            <p:cNvPr id="200716" name="Object 12"/>
            <p:cNvGraphicFramePr>
              <a:graphicFrameLocks noChangeAspect="1"/>
            </p:cNvGraphicFramePr>
            <p:nvPr/>
          </p:nvGraphicFramePr>
          <p:xfrm>
            <a:off x="4522" y="2931"/>
            <a:ext cx="256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63" name="公式" r:id="rId5" imgW="4865040" imgH="7710840" progId="Equation.3">
                    <p:embed/>
                  </p:oleObj>
                </mc:Choice>
                <mc:Fallback>
                  <p:oleObj name="公式" r:id="rId5" imgW="4865040" imgH="7710840" progId="Equation.3">
                    <p:embed/>
                    <p:pic>
                      <p:nvPicPr>
                        <p:cNvPr id="0" name="Picture 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2931"/>
                          <a:ext cx="256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4558" y="2205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4685" y="2205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350" y="29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 flipH="1">
              <a:off x="4704" y="29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835150" y="2786058"/>
            <a:ext cx="5083175" cy="1286785"/>
            <a:chOff x="2118" y="2281"/>
            <a:chExt cx="3202" cy="566"/>
          </a:xfrm>
        </p:grpSpPr>
        <p:sp>
          <p:nvSpPr>
            <p:cNvPr id="200722" name="Line 18"/>
            <p:cNvSpPr>
              <a:spLocks noChangeShapeType="1"/>
            </p:cNvSpPr>
            <p:nvPr/>
          </p:nvSpPr>
          <p:spPr bwMode="auto">
            <a:xfrm>
              <a:off x="4867" y="2840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0723" name="Line 19"/>
            <p:cNvSpPr>
              <a:spLocks noChangeShapeType="1"/>
            </p:cNvSpPr>
            <p:nvPr/>
          </p:nvSpPr>
          <p:spPr bwMode="auto">
            <a:xfrm>
              <a:off x="2118" y="2840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0724" name="Freeform 20"/>
            <p:cNvSpPr>
              <a:spLocks/>
            </p:cNvSpPr>
            <p:nvPr/>
          </p:nvSpPr>
          <p:spPr bwMode="auto">
            <a:xfrm>
              <a:off x="2562" y="2281"/>
              <a:ext cx="2314" cy="566"/>
            </a:xfrm>
            <a:custGeom>
              <a:avLst/>
              <a:gdLst/>
              <a:ahLst/>
              <a:cxnLst>
                <a:cxn ang="0">
                  <a:pos x="0" y="559"/>
                </a:cxn>
                <a:cxn ang="0">
                  <a:pos x="91" y="559"/>
                </a:cxn>
                <a:cxn ang="0">
                  <a:pos x="182" y="514"/>
                </a:cxn>
                <a:cxn ang="0">
                  <a:pos x="273" y="378"/>
                </a:cxn>
                <a:cxn ang="0">
                  <a:pos x="409" y="197"/>
                </a:cxn>
                <a:cxn ang="0">
                  <a:pos x="499" y="106"/>
                </a:cxn>
                <a:cxn ang="0">
                  <a:pos x="590" y="60"/>
                </a:cxn>
                <a:cxn ang="0">
                  <a:pos x="772" y="15"/>
                </a:cxn>
                <a:cxn ang="0">
                  <a:pos x="1180" y="15"/>
                </a:cxn>
                <a:cxn ang="0">
                  <a:pos x="1815" y="15"/>
                </a:cxn>
                <a:cxn ang="0">
                  <a:pos x="1996" y="106"/>
                </a:cxn>
                <a:cxn ang="0">
                  <a:pos x="2087" y="333"/>
                </a:cxn>
                <a:cxn ang="0">
                  <a:pos x="2132" y="514"/>
                </a:cxn>
                <a:cxn ang="0">
                  <a:pos x="2223" y="559"/>
                </a:cxn>
                <a:cxn ang="0">
                  <a:pos x="2314" y="559"/>
                </a:cxn>
              </a:cxnLst>
              <a:rect l="0" t="0" r="r" b="b"/>
              <a:pathLst>
                <a:path w="2314" h="566">
                  <a:moveTo>
                    <a:pt x="0" y="559"/>
                  </a:moveTo>
                  <a:cubicBezTo>
                    <a:pt x="30" y="562"/>
                    <a:pt x="61" y="566"/>
                    <a:pt x="91" y="559"/>
                  </a:cubicBezTo>
                  <a:cubicBezTo>
                    <a:pt x="121" y="552"/>
                    <a:pt x="152" y="544"/>
                    <a:pt x="182" y="514"/>
                  </a:cubicBezTo>
                  <a:cubicBezTo>
                    <a:pt x="212" y="484"/>
                    <a:pt x="235" y="431"/>
                    <a:pt x="273" y="378"/>
                  </a:cubicBezTo>
                  <a:cubicBezTo>
                    <a:pt x="311" y="325"/>
                    <a:pt x="371" y="242"/>
                    <a:pt x="409" y="197"/>
                  </a:cubicBezTo>
                  <a:cubicBezTo>
                    <a:pt x="447" y="152"/>
                    <a:pt x="469" y="129"/>
                    <a:pt x="499" y="106"/>
                  </a:cubicBezTo>
                  <a:cubicBezTo>
                    <a:pt x="529" y="83"/>
                    <a:pt x="545" y="75"/>
                    <a:pt x="590" y="60"/>
                  </a:cubicBezTo>
                  <a:cubicBezTo>
                    <a:pt x="635" y="45"/>
                    <a:pt x="674" y="22"/>
                    <a:pt x="772" y="15"/>
                  </a:cubicBezTo>
                  <a:cubicBezTo>
                    <a:pt x="870" y="8"/>
                    <a:pt x="1006" y="15"/>
                    <a:pt x="1180" y="15"/>
                  </a:cubicBezTo>
                  <a:cubicBezTo>
                    <a:pt x="1354" y="15"/>
                    <a:pt x="1679" y="0"/>
                    <a:pt x="1815" y="15"/>
                  </a:cubicBezTo>
                  <a:cubicBezTo>
                    <a:pt x="1951" y="30"/>
                    <a:pt x="1951" y="53"/>
                    <a:pt x="1996" y="106"/>
                  </a:cubicBezTo>
                  <a:cubicBezTo>
                    <a:pt x="2041" y="159"/>
                    <a:pt x="2064" y="265"/>
                    <a:pt x="2087" y="333"/>
                  </a:cubicBezTo>
                  <a:cubicBezTo>
                    <a:pt x="2110" y="401"/>
                    <a:pt x="2109" y="477"/>
                    <a:pt x="2132" y="514"/>
                  </a:cubicBezTo>
                  <a:cubicBezTo>
                    <a:pt x="2155" y="551"/>
                    <a:pt x="2193" y="552"/>
                    <a:pt x="2223" y="559"/>
                  </a:cubicBezTo>
                  <a:cubicBezTo>
                    <a:pt x="2253" y="566"/>
                    <a:pt x="2299" y="559"/>
                    <a:pt x="2314" y="55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200725" name="Line 21"/>
          <p:cNvSpPr>
            <a:spLocks noChangeShapeType="1"/>
          </p:cNvSpPr>
          <p:nvPr/>
        </p:nvSpPr>
        <p:spPr bwMode="auto">
          <a:xfrm rot="5400000">
            <a:off x="4630738" y="1759855"/>
            <a:ext cx="0" cy="4318000"/>
          </a:xfrm>
          <a:prstGeom prst="line">
            <a:avLst/>
          </a:prstGeom>
          <a:noFill/>
          <a:ln w="3175">
            <a:solidFill>
              <a:srgbClr val="FFFF00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00726" name="Line 22"/>
          <p:cNvSpPr>
            <a:spLocks noChangeShapeType="1"/>
          </p:cNvSpPr>
          <p:nvPr/>
        </p:nvSpPr>
        <p:spPr bwMode="auto">
          <a:xfrm rot="5400000">
            <a:off x="4310482" y="515744"/>
            <a:ext cx="0" cy="4916009"/>
          </a:xfrm>
          <a:prstGeom prst="line">
            <a:avLst/>
          </a:prstGeom>
          <a:noFill/>
          <a:ln w="3175">
            <a:solidFill>
              <a:srgbClr val="FFFF00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364163" y="2642503"/>
            <a:ext cx="1987550" cy="1635122"/>
            <a:chOff x="3379" y="1674"/>
            <a:chExt cx="1252" cy="1030"/>
          </a:xfrm>
        </p:grpSpPr>
        <p:sp>
          <p:nvSpPr>
            <p:cNvPr id="200728" name="Rectangle 24"/>
            <p:cNvSpPr>
              <a:spLocks noChangeArrowheads="1"/>
            </p:cNvSpPr>
            <p:nvPr/>
          </p:nvSpPr>
          <p:spPr bwMode="auto">
            <a:xfrm>
              <a:off x="4268" y="2396"/>
              <a:ext cx="3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10%</a:t>
              </a:r>
              <a:endParaRPr kumimoji="0"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0729" name="Line 25"/>
            <p:cNvSpPr>
              <a:spLocks noChangeShapeType="1"/>
            </p:cNvSpPr>
            <p:nvPr/>
          </p:nvSpPr>
          <p:spPr bwMode="auto">
            <a:xfrm>
              <a:off x="4286" y="2342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0730" name="Line 26"/>
            <p:cNvSpPr>
              <a:spLocks noChangeShapeType="1"/>
            </p:cNvSpPr>
            <p:nvPr/>
          </p:nvSpPr>
          <p:spPr bwMode="auto">
            <a:xfrm rot="10800000">
              <a:off x="4286" y="2568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0731" name="Rectangle 27"/>
            <p:cNvSpPr>
              <a:spLocks noChangeArrowheads="1"/>
            </p:cNvSpPr>
            <p:nvPr/>
          </p:nvSpPr>
          <p:spPr bwMode="auto">
            <a:xfrm>
              <a:off x="4277" y="1764"/>
              <a:ext cx="35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10%</a:t>
              </a:r>
              <a:endParaRPr kumimoji="0"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0732" name="Line 28"/>
            <p:cNvSpPr>
              <a:spLocks noChangeShapeType="1"/>
            </p:cNvSpPr>
            <p:nvPr/>
          </p:nvSpPr>
          <p:spPr bwMode="auto">
            <a:xfrm>
              <a:off x="4295" y="167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0733" name="Line 29"/>
            <p:cNvSpPr>
              <a:spLocks noChangeShapeType="1"/>
            </p:cNvSpPr>
            <p:nvPr/>
          </p:nvSpPr>
          <p:spPr bwMode="auto">
            <a:xfrm rot="10800000">
              <a:off x="4295" y="190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0734" name="Line 30"/>
            <p:cNvSpPr>
              <a:spLocks noChangeShapeType="1"/>
            </p:cNvSpPr>
            <p:nvPr/>
          </p:nvSpPr>
          <p:spPr bwMode="auto">
            <a:xfrm rot="5400000">
              <a:off x="3833" y="1311"/>
              <a:ext cx="0" cy="907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200735" name="Rectangle 31"/>
          <p:cNvSpPr>
            <a:spLocks noChangeArrowheads="1"/>
          </p:cNvSpPr>
          <p:nvPr/>
        </p:nvSpPr>
        <p:spPr bwMode="auto">
          <a:xfrm>
            <a:off x="142844" y="4998356"/>
            <a:ext cx="4817696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rise time </a:t>
            </a:r>
            <a:r>
              <a:rPr lang="en-US" altLang="zh-CN" sz="3200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i="1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r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Fall time </a:t>
            </a:r>
            <a:r>
              <a:rPr lang="en-US" altLang="zh-CN" sz="3200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i="1" baseline="-250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3200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9454" y="1005001"/>
            <a:ext cx="89425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 the digital circuit, the time required for the circuit output to change between the low-state and high-state voltage is named as the “transition time”.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867" y="173002"/>
            <a:ext cx="37864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Transition Time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1692" y="5014229"/>
            <a:ext cx="6389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circuit output </a:t>
            </a:r>
            <a:r>
              <a:rPr lang="en-US" altLang="zh-CN" dirty="0" smtClean="0"/>
              <a:t>from low-state to high-state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1692" y="5633665"/>
            <a:ext cx="6389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circuit output </a:t>
            </a:r>
            <a:r>
              <a:rPr lang="en-US" altLang="zh-CN" dirty="0" smtClean="0"/>
              <a:t>from high-state to low-state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2606" y="2651488"/>
            <a:ext cx="5911850" cy="762000"/>
            <a:chOff x="932" y="1680"/>
            <a:chExt cx="3724" cy="480"/>
          </a:xfrm>
        </p:grpSpPr>
        <p:sp>
          <p:nvSpPr>
            <p:cNvPr id="202756" name="Line 4"/>
            <p:cNvSpPr>
              <a:spLocks noChangeShapeType="1"/>
            </p:cNvSpPr>
            <p:nvPr/>
          </p:nvSpPr>
          <p:spPr bwMode="auto">
            <a:xfrm>
              <a:off x="1344" y="216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57" name="Line 5"/>
            <p:cNvSpPr>
              <a:spLocks noChangeShapeType="1"/>
            </p:cNvSpPr>
            <p:nvPr/>
          </p:nvSpPr>
          <p:spPr bwMode="auto">
            <a:xfrm flipV="1">
              <a:off x="1680" y="1680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58" name="Line 6"/>
            <p:cNvSpPr>
              <a:spLocks noChangeShapeType="1"/>
            </p:cNvSpPr>
            <p:nvPr/>
          </p:nvSpPr>
          <p:spPr bwMode="auto">
            <a:xfrm>
              <a:off x="2160" y="168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59" name="Line 7"/>
            <p:cNvSpPr>
              <a:spLocks noChangeShapeType="1"/>
            </p:cNvSpPr>
            <p:nvPr/>
          </p:nvSpPr>
          <p:spPr bwMode="auto">
            <a:xfrm>
              <a:off x="3216" y="1680"/>
              <a:ext cx="19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60" name="Line 8"/>
            <p:cNvSpPr>
              <a:spLocks noChangeShapeType="1"/>
            </p:cNvSpPr>
            <p:nvPr/>
          </p:nvSpPr>
          <p:spPr bwMode="auto">
            <a:xfrm>
              <a:off x="3408" y="2160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61" name="Text Box 9"/>
            <p:cNvSpPr txBox="1">
              <a:spLocks noChangeArrowheads="1"/>
            </p:cNvSpPr>
            <p:nvPr/>
          </p:nvSpPr>
          <p:spPr bwMode="auto">
            <a:xfrm>
              <a:off x="932" y="1737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18456" y="3870688"/>
            <a:ext cx="6096000" cy="685800"/>
            <a:chOff x="816" y="2448"/>
            <a:chExt cx="3840" cy="432"/>
          </a:xfrm>
        </p:grpSpPr>
        <p:sp>
          <p:nvSpPr>
            <p:cNvPr id="202763" name="Line 11"/>
            <p:cNvSpPr>
              <a:spLocks noChangeShapeType="1"/>
            </p:cNvSpPr>
            <p:nvPr/>
          </p:nvSpPr>
          <p:spPr bwMode="auto">
            <a:xfrm>
              <a:off x="4320" y="24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64" name="Line 12"/>
            <p:cNvSpPr>
              <a:spLocks noChangeShapeType="1"/>
            </p:cNvSpPr>
            <p:nvPr/>
          </p:nvSpPr>
          <p:spPr bwMode="auto">
            <a:xfrm flipV="1">
              <a:off x="3888" y="2448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65" name="Line 13"/>
            <p:cNvSpPr>
              <a:spLocks noChangeShapeType="1"/>
            </p:cNvSpPr>
            <p:nvPr/>
          </p:nvSpPr>
          <p:spPr bwMode="auto">
            <a:xfrm>
              <a:off x="2448" y="2880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66" name="Line 14"/>
            <p:cNvSpPr>
              <a:spLocks noChangeShapeType="1"/>
            </p:cNvSpPr>
            <p:nvPr/>
          </p:nvSpPr>
          <p:spPr bwMode="auto">
            <a:xfrm>
              <a:off x="2256" y="244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67" name="Line 15"/>
            <p:cNvSpPr>
              <a:spLocks noChangeShapeType="1"/>
            </p:cNvSpPr>
            <p:nvPr/>
          </p:nvSpPr>
          <p:spPr bwMode="auto">
            <a:xfrm>
              <a:off x="1344" y="244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68" name="Text Box 16"/>
            <p:cNvSpPr txBox="1">
              <a:spLocks noChangeArrowheads="1"/>
            </p:cNvSpPr>
            <p:nvPr/>
          </p:nvSpPr>
          <p:spPr bwMode="auto">
            <a:xfrm>
              <a:off x="816" y="2457"/>
              <a:ext cx="6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r>
                <a:rPr lang="en-US" altLang="zh-CN" sz="2800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076056" y="2880088"/>
            <a:ext cx="1905000" cy="2438400"/>
            <a:chOff x="3120" y="1824"/>
            <a:chExt cx="1200" cy="1536"/>
          </a:xfrm>
        </p:grpSpPr>
        <p:sp>
          <p:nvSpPr>
            <p:cNvPr id="202770" name="Line 18"/>
            <p:cNvSpPr>
              <a:spLocks noChangeShapeType="1"/>
            </p:cNvSpPr>
            <p:nvPr/>
          </p:nvSpPr>
          <p:spPr bwMode="auto">
            <a:xfrm flipH="1">
              <a:off x="3312" y="1824"/>
              <a:ext cx="0" cy="14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71" name="Line 19"/>
            <p:cNvSpPr>
              <a:spLocks noChangeShapeType="1"/>
            </p:cNvSpPr>
            <p:nvPr/>
          </p:nvSpPr>
          <p:spPr bwMode="auto">
            <a:xfrm>
              <a:off x="3216" y="1920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72" name="Line 20"/>
            <p:cNvSpPr>
              <a:spLocks noChangeShapeType="1"/>
            </p:cNvSpPr>
            <p:nvPr/>
          </p:nvSpPr>
          <p:spPr bwMode="auto">
            <a:xfrm>
              <a:off x="4128" y="2544"/>
              <a:ext cx="0" cy="81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73" name="Line 21"/>
            <p:cNvSpPr>
              <a:spLocks noChangeShapeType="1"/>
            </p:cNvSpPr>
            <p:nvPr/>
          </p:nvSpPr>
          <p:spPr bwMode="auto">
            <a:xfrm>
              <a:off x="4032" y="2640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74" name="Line 22"/>
            <p:cNvSpPr>
              <a:spLocks noChangeShapeType="1"/>
            </p:cNvSpPr>
            <p:nvPr/>
          </p:nvSpPr>
          <p:spPr bwMode="auto">
            <a:xfrm>
              <a:off x="3120" y="316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75" name="Line 23"/>
            <p:cNvSpPr>
              <a:spLocks noChangeShapeType="1"/>
            </p:cNvSpPr>
            <p:nvPr/>
          </p:nvSpPr>
          <p:spPr bwMode="auto">
            <a:xfrm flipH="1">
              <a:off x="4128" y="316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02776" name="Object 24"/>
            <p:cNvGraphicFramePr>
              <a:graphicFrameLocks noChangeAspect="1"/>
            </p:cNvGraphicFramePr>
            <p:nvPr/>
          </p:nvGraphicFramePr>
          <p:xfrm>
            <a:off x="3444" y="2880"/>
            <a:ext cx="55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55" name="Equation" r:id="rId3" imgW="9336600" imgH="7710840" progId="Equation.3">
                    <p:embed/>
                  </p:oleObj>
                </mc:Choice>
                <mc:Fallback>
                  <p:oleObj name="Equation" r:id="rId3" imgW="9336600" imgH="7710840" progId="Equation.3">
                    <p:embed/>
                    <p:pic>
                      <p:nvPicPr>
                        <p:cNvPr id="0" name="Picture 3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" y="2880"/>
                          <a:ext cx="552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018656" y="2903906"/>
            <a:ext cx="990600" cy="2743200"/>
            <a:chOff x="1536" y="1392"/>
            <a:chExt cx="624" cy="1728"/>
          </a:xfrm>
        </p:grpSpPr>
        <p:sp>
          <p:nvSpPr>
            <p:cNvPr id="202778" name="Line 26"/>
            <p:cNvSpPr>
              <a:spLocks noChangeShapeType="1"/>
            </p:cNvSpPr>
            <p:nvPr/>
          </p:nvSpPr>
          <p:spPr bwMode="auto">
            <a:xfrm flipH="1">
              <a:off x="1632" y="1392"/>
              <a:ext cx="0" cy="13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79" name="Line 27"/>
            <p:cNvSpPr>
              <a:spLocks noChangeShapeType="1"/>
            </p:cNvSpPr>
            <p:nvPr/>
          </p:nvSpPr>
          <p:spPr bwMode="auto">
            <a:xfrm>
              <a:off x="2064" y="2064"/>
              <a:ext cx="0" cy="67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80" name="Line 28"/>
            <p:cNvSpPr>
              <a:spLocks noChangeShapeType="1"/>
            </p:cNvSpPr>
            <p:nvPr/>
          </p:nvSpPr>
          <p:spPr bwMode="auto">
            <a:xfrm>
              <a:off x="1968" y="22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2781" name="Line 29"/>
            <p:cNvSpPr>
              <a:spLocks noChangeShapeType="1"/>
            </p:cNvSpPr>
            <p:nvPr/>
          </p:nvSpPr>
          <p:spPr bwMode="auto">
            <a:xfrm>
              <a:off x="1536" y="14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02782" name="Object 30"/>
            <p:cNvGraphicFramePr>
              <a:graphicFrameLocks noChangeAspect="1"/>
            </p:cNvGraphicFramePr>
            <p:nvPr/>
          </p:nvGraphicFramePr>
          <p:xfrm>
            <a:off x="1584" y="2664"/>
            <a:ext cx="528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56" name="Equation" r:id="rId5" imgW="8930160" imgH="7710840" progId="Equation.3">
                    <p:embed/>
                  </p:oleObj>
                </mc:Choice>
                <mc:Fallback>
                  <p:oleObj name="Equation" r:id="rId5" imgW="8930160" imgH="7710840" progId="Equation.3">
                    <p:embed/>
                    <p:pic>
                      <p:nvPicPr>
                        <p:cNvPr id="0" name="Picture 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64"/>
                          <a:ext cx="528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83" name="Line 31"/>
            <p:cNvSpPr>
              <a:spLocks noChangeShapeType="1"/>
            </p:cNvSpPr>
            <p:nvPr/>
          </p:nvSpPr>
          <p:spPr bwMode="auto">
            <a:xfrm>
              <a:off x="1632" y="2640"/>
              <a:ext cx="43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65211" y="1107396"/>
            <a:ext cx="88501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the voltage level of the circuit input changes,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voltage level of the circuit output changes correspondingly, the total time required is named as the “propagation delay”.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5211" y="154596"/>
            <a:ext cx="43989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Propagation Delay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73489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input changes </a:t>
            </a:r>
            <a:r>
              <a:rPr lang="en-US" altLang="zh-CN" sz="2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high, </a:t>
            </a:r>
            <a:r>
              <a:rPr lang="en-US" altLang="zh-CN" sz="2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the output changes </a:t>
            </a:r>
            <a:r>
              <a:rPr lang="en-US" altLang="zh-CN" sz="2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low </a:t>
            </a:r>
            <a:endParaRPr lang="zh-CN" altLang="en-US" sz="2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44008" y="576635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input changes </a:t>
            </a:r>
            <a:r>
              <a:rPr lang="en-US" altLang="zh-CN" sz="2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</a:t>
            </a:r>
            <a:r>
              <a:rPr lang="en-US" altLang="zh-CN" sz="2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low, and the output changes </a:t>
            </a:r>
            <a:r>
              <a:rPr lang="en-US" altLang="zh-CN" sz="2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</a:t>
            </a:r>
            <a:r>
              <a:rPr lang="en-US" altLang="zh-CN" sz="23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</a:t>
            </a:r>
            <a:endParaRPr lang="zh-CN" altLang="en-US" sz="23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137302" y="1651600"/>
            <a:ext cx="1828800" cy="762000"/>
            <a:chOff x="624" y="1296"/>
            <a:chExt cx="1152" cy="480"/>
          </a:xfrm>
        </p:grpSpPr>
        <p:sp>
          <p:nvSpPr>
            <p:cNvPr id="215064" name="AutoShape 24"/>
            <p:cNvSpPr>
              <a:spLocks noChangeArrowheads="1"/>
            </p:cNvSpPr>
            <p:nvPr/>
          </p:nvSpPr>
          <p:spPr bwMode="auto">
            <a:xfrm rot="5400000">
              <a:off x="1080" y="1512"/>
              <a:ext cx="288" cy="24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5065" name="Line 25"/>
            <p:cNvSpPr>
              <a:spLocks noChangeShapeType="1"/>
            </p:cNvSpPr>
            <p:nvPr/>
          </p:nvSpPr>
          <p:spPr bwMode="auto">
            <a:xfrm>
              <a:off x="1344" y="148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5066" name="Line 26"/>
            <p:cNvSpPr>
              <a:spLocks noChangeShapeType="1"/>
            </p:cNvSpPr>
            <p:nvPr/>
          </p:nvSpPr>
          <p:spPr bwMode="auto">
            <a:xfrm>
              <a:off x="1344" y="16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5067" name="Line 27"/>
            <p:cNvSpPr>
              <a:spLocks noChangeShapeType="1"/>
            </p:cNvSpPr>
            <p:nvPr/>
          </p:nvSpPr>
          <p:spPr bwMode="auto">
            <a:xfrm flipH="1">
              <a:off x="816" y="163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5068" name="Text Box 28"/>
            <p:cNvSpPr txBox="1">
              <a:spLocks noChangeArrowheads="1"/>
            </p:cNvSpPr>
            <p:nvPr/>
          </p:nvSpPr>
          <p:spPr bwMode="auto">
            <a:xfrm>
              <a:off x="624" y="1296"/>
              <a:ext cx="34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215069" name="Line 29"/>
            <p:cNvSpPr>
              <a:spLocks noChangeShapeType="1"/>
            </p:cNvSpPr>
            <p:nvPr/>
          </p:nvSpPr>
          <p:spPr bwMode="auto">
            <a:xfrm>
              <a:off x="1632" y="144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544887" y="313055"/>
            <a:ext cx="15953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Diode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5359" y="1890380"/>
            <a:ext cx="1141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Anode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5702" y="1923390"/>
            <a:ext cx="1378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Cathode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4887" y="2963976"/>
            <a:ext cx="8446605" cy="1433535"/>
            <a:chOff x="544887" y="2963976"/>
            <a:chExt cx="8446605" cy="1433535"/>
          </a:xfrm>
        </p:grpSpPr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3206090" y="2963976"/>
              <a:ext cx="2514600" cy="762000"/>
              <a:chOff x="768" y="1584"/>
              <a:chExt cx="1584" cy="480"/>
            </a:xfrm>
          </p:grpSpPr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768" y="1680"/>
                <a:ext cx="1584" cy="384"/>
                <a:chOff x="768" y="1680"/>
                <a:chExt cx="1584" cy="384"/>
              </a:xfrm>
            </p:grpSpPr>
            <p:sp>
              <p:nvSpPr>
                <p:cNvPr id="215073" name="Rectangle 33"/>
                <p:cNvSpPr>
                  <a:spLocks noChangeArrowheads="1"/>
                </p:cNvSpPr>
                <p:nvPr/>
              </p:nvSpPr>
              <p:spPr bwMode="auto">
                <a:xfrm>
                  <a:off x="1152" y="1920"/>
                  <a:ext cx="288" cy="9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74" name="Line 34"/>
                <p:cNvSpPr>
                  <a:spLocks noChangeShapeType="1"/>
                </p:cNvSpPr>
                <p:nvPr/>
              </p:nvSpPr>
              <p:spPr bwMode="auto">
                <a:xfrm>
                  <a:off x="1440" y="19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75" name="Line 35"/>
                <p:cNvSpPr>
                  <a:spLocks noChangeShapeType="1"/>
                </p:cNvSpPr>
                <p:nvPr/>
              </p:nvSpPr>
              <p:spPr bwMode="auto">
                <a:xfrm>
                  <a:off x="1632" y="1872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76" name="Line 36"/>
                <p:cNvSpPr>
                  <a:spLocks noChangeShapeType="1"/>
                </p:cNvSpPr>
                <p:nvPr/>
              </p:nvSpPr>
              <p:spPr bwMode="auto">
                <a:xfrm>
                  <a:off x="1680" y="1920"/>
                  <a:ext cx="0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77" name="Line 37"/>
                <p:cNvSpPr>
                  <a:spLocks noChangeShapeType="1"/>
                </p:cNvSpPr>
                <p:nvPr/>
              </p:nvSpPr>
              <p:spPr bwMode="auto">
                <a:xfrm>
                  <a:off x="1680" y="196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78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824" y="1920"/>
                  <a:ext cx="240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79" name="Line 39"/>
                <p:cNvSpPr>
                  <a:spLocks noChangeShapeType="1"/>
                </p:cNvSpPr>
                <p:nvPr/>
              </p:nvSpPr>
              <p:spPr bwMode="auto">
                <a:xfrm>
                  <a:off x="2016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oval" w="med" len="med"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8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912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08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68" y="1680"/>
                  <a:ext cx="246" cy="33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  <p:sp>
              <p:nvSpPr>
                <p:cNvPr id="215082" name="Line 42"/>
                <p:cNvSpPr>
                  <a:spLocks noChangeShapeType="1"/>
                </p:cNvSpPr>
                <p:nvPr/>
              </p:nvSpPr>
              <p:spPr bwMode="auto">
                <a:xfrm>
                  <a:off x="2256" y="182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5083" name="Text Box 43"/>
              <p:cNvSpPr txBox="1">
                <a:spLocks noChangeArrowheads="1"/>
              </p:cNvSpPr>
              <p:nvPr/>
            </p:nvSpPr>
            <p:spPr bwMode="auto">
              <a:xfrm>
                <a:off x="1152" y="1584"/>
                <a:ext cx="31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R</a:t>
                </a:r>
                <a:r>
                  <a:rPr lang="en-US" altLang="zh-CN" b="1" i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f</a:t>
                </a:r>
                <a:endParaRPr lang="en-US" altLang="zh-CN" sz="2000" b="1" i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5084" name="Text Box 44"/>
              <p:cNvSpPr txBox="1">
                <a:spLocks noChangeArrowheads="1"/>
              </p:cNvSpPr>
              <p:nvPr/>
            </p:nvSpPr>
            <p:spPr bwMode="auto">
              <a:xfrm>
                <a:off x="1516" y="1584"/>
                <a:ext cx="343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b="1" i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V</a:t>
                </a:r>
                <a:r>
                  <a:rPr lang="en-US" altLang="zh-CN" b="1" i="1" baseline="-250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622283" y="3235766"/>
              <a:ext cx="23583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forward-biased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44887" y="3874291"/>
              <a:ext cx="84466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voltage level of anode is higher than that of cathode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4887" y="4976467"/>
            <a:ext cx="8446605" cy="1242685"/>
            <a:chOff x="544887" y="4976467"/>
            <a:chExt cx="8446605" cy="1242685"/>
          </a:xfrm>
        </p:grpSpPr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3216380" y="4976467"/>
              <a:ext cx="1879600" cy="523875"/>
              <a:chOff x="880" y="2832"/>
              <a:chExt cx="1184" cy="330"/>
            </a:xfrm>
          </p:grpSpPr>
          <p:sp>
            <p:nvSpPr>
              <p:cNvPr id="215088" name="Line 48"/>
              <p:cNvSpPr>
                <a:spLocks noChangeShapeType="1"/>
              </p:cNvSpPr>
              <p:nvPr/>
            </p:nvSpPr>
            <p:spPr bwMode="auto">
              <a:xfrm>
                <a:off x="1088" y="312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5089" name="Line 49"/>
              <p:cNvSpPr>
                <a:spLocks noChangeShapeType="1"/>
              </p:cNvSpPr>
              <p:nvPr/>
            </p:nvSpPr>
            <p:spPr bwMode="auto">
              <a:xfrm flipV="1">
                <a:off x="1424" y="3024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5090" name="Line 50"/>
              <p:cNvSpPr>
                <a:spLocks noChangeShapeType="1"/>
              </p:cNvSpPr>
              <p:nvPr/>
            </p:nvSpPr>
            <p:spPr bwMode="auto">
              <a:xfrm>
                <a:off x="1616" y="3120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5091" name="Text Box 51"/>
              <p:cNvSpPr txBox="1">
                <a:spLocks noChangeArrowheads="1"/>
              </p:cNvSpPr>
              <p:nvPr/>
            </p:nvSpPr>
            <p:spPr bwMode="auto">
              <a:xfrm>
                <a:off x="880" y="2832"/>
                <a:ext cx="246" cy="33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15092" name="Line 52"/>
              <p:cNvSpPr>
                <a:spLocks noChangeShapeType="1"/>
              </p:cNvSpPr>
              <p:nvPr/>
            </p:nvSpPr>
            <p:spPr bwMode="auto">
              <a:xfrm>
                <a:off x="1968" y="297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658469" y="5019657"/>
              <a:ext cx="22557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reverse-biased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44887" y="5695932"/>
              <a:ext cx="84466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voltage level of anode is 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lower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than that of cathode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4644008" y="3299378"/>
            <a:ext cx="446628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Gate</a:t>
            </a:r>
            <a:r>
              <a:rPr lang="en-US" altLang="zh-CN" sz="32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=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“0”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NMOS transistor is OFF.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2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Gate</a:t>
            </a:r>
            <a:r>
              <a:rPr lang="en-US" altLang="zh-CN" sz="32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= “1” (high-state)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NMOS transistor is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ON.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14347" y="1832463"/>
            <a:ext cx="2736848" cy="2505073"/>
            <a:chOff x="606" y="1296"/>
            <a:chExt cx="1724" cy="1578"/>
          </a:xfrm>
        </p:grpSpPr>
        <p:cxnSp>
          <p:nvCxnSpPr>
            <p:cNvPr id="155666" name="AutoShape 18"/>
            <p:cNvCxnSpPr>
              <a:cxnSpLocks noChangeShapeType="1"/>
            </p:cNvCxnSpPr>
            <p:nvPr/>
          </p:nvCxnSpPr>
          <p:spPr bwMode="auto">
            <a:xfrm rot="16200000" flipH="1">
              <a:off x="818" y="2125"/>
              <a:ext cx="671" cy="55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</p:cxn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038" y="1584"/>
              <a:ext cx="528" cy="960"/>
              <a:chOff x="1728" y="1680"/>
              <a:chExt cx="528" cy="960"/>
            </a:xfrm>
          </p:grpSpPr>
          <p:sp>
            <p:nvSpPr>
              <p:cNvPr id="155656" name="Line 8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657" name="Line 9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658" name="Line 10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659" name="Line 11"/>
              <p:cNvSpPr>
                <a:spLocks noChangeShapeType="1"/>
              </p:cNvSpPr>
              <p:nvPr/>
            </p:nvSpPr>
            <p:spPr bwMode="auto">
              <a:xfrm flipV="1">
                <a:off x="2256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660" name="Line 12"/>
              <p:cNvSpPr>
                <a:spLocks noChangeShapeType="1"/>
              </p:cNvSpPr>
              <p:nvPr/>
            </p:nvSpPr>
            <p:spPr bwMode="auto">
              <a:xfrm>
                <a:off x="2064" y="225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661" name="Line 13"/>
              <p:cNvSpPr>
                <a:spLocks noChangeShapeType="1"/>
              </p:cNvSpPr>
              <p:nvPr/>
            </p:nvSpPr>
            <p:spPr bwMode="auto">
              <a:xfrm>
                <a:off x="2256" y="225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5662" name="Line 14"/>
              <p:cNvSpPr>
                <a:spLocks noChangeShapeType="1"/>
              </p:cNvSpPr>
              <p:nvPr/>
            </p:nvSpPr>
            <p:spPr bwMode="auto">
              <a:xfrm flipH="1">
                <a:off x="1728" y="21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5663" name="Text Box 15"/>
            <p:cNvSpPr txBox="1">
              <a:spLocks noChangeArrowheads="1"/>
            </p:cNvSpPr>
            <p:nvPr/>
          </p:nvSpPr>
          <p:spPr bwMode="auto">
            <a:xfrm>
              <a:off x="1440" y="1296"/>
              <a:ext cx="75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drain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64" name="Text Box 16"/>
            <p:cNvSpPr txBox="1">
              <a:spLocks noChangeArrowheads="1"/>
            </p:cNvSpPr>
            <p:nvPr/>
          </p:nvSpPr>
          <p:spPr bwMode="auto">
            <a:xfrm>
              <a:off x="1478" y="2544"/>
              <a:ext cx="8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65" name="Text Box 17"/>
            <p:cNvSpPr txBox="1">
              <a:spLocks noChangeArrowheads="1"/>
            </p:cNvSpPr>
            <p:nvPr/>
          </p:nvSpPr>
          <p:spPr bwMode="auto">
            <a:xfrm>
              <a:off x="664" y="1437"/>
              <a:ext cx="51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gate</a:t>
              </a:r>
              <a:endPara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68" name="Text Box 20"/>
            <p:cNvSpPr txBox="1">
              <a:spLocks noChangeArrowheads="1"/>
            </p:cNvSpPr>
            <p:nvPr/>
          </p:nvSpPr>
          <p:spPr bwMode="auto">
            <a:xfrm>
              <a:off x="912" y="2064"/>
              <a:ext cx="24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  <p:sp>
          <p:nvSpPr>
            <p:cNvPr id="155669" name="Line 21"/>
            <p:cNvSpPr>
              <a:spLocks noChangeShapeType="1"/>
            </p:cNvSpPr>
            <p:nvPr/>
          </p:nvSpPr>
          <p:spPr bwMode="auto">
            <a:xfrm>
              <a:off x="1344" y="25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5667" name="Text Box 19"/>
            <p:cNvSpPr txBox="1">
              <a:spLocks noChangeArrowheads="1"/>
            </p:cNvSpPr>
            <p:nvPr/>
          </p:nvSpPr>
          <p:spPr bwMode="auto">
            <a:xfrm>
              <a:off x="606" y="2460"/>
              <a:ext cx="4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i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V</a:t>
              </a:r>
              <a:r>
                <a:rPr lang="en-US" altLang="zh-CN" sz="2800" b="1" i="1" baseline="-250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gs</a:t>
              </a:r>
              <a:endParaRPr lang="en-US" altLang="zh-CN" sz="2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71472" y="1484784"/>
            <a:ext cx="3733800" cy="3143250"/>
          </a:xfrm>
          <a:prstGeom prst="roundRect">
            <a:avLst>
              <a:gd name="adj" fmla="val 11606"/>
            </a:avLst>
          </a:prstGeom>
          <a:noFill/>
          <a:ln w="57150" cmpd="thinThick">
            <a:solidFill>
              <a:schemeClr val="accent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571472" y="357166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NMOS</a:t>
            </a: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Transistor</a:t>
            </a:r>
            <a:endParaRPr lang="zh-CN" altLang="en-US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uiExpand="1" build="p" autoUpdateAnimBg="0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77094" y="1268760"/>
            <a:ext cx="2889251" cy="2808288"/>
            <a:chOff x="453" y="240"/>
            <a:chExt cx="1820" cy="1769"/>
          </a:xfrm>
        </p:grpSpPr>
        <p:sp>
          <p:nvSpPr>
            <p:cNvPr id="216069" name="Rectangle 5"/>
            <p:cNvSpPr>
              <a:spLocks noChangeArrowheads="1"/>
            </p:cNvSpPr>
            <p:nvPr/>
          </p:nvSpPr>
          <p:spPr bwMode="auto">
            <a:xfrm>
              <a:off x="1392" y="720"/>
              <a:ext cx="9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6070" name="Line 6"/>
            <p:cNvSpPr>
              <a:spLocks noChangeShapeType="1"/>
            </p:cNvSpPr>
            <p:nvPr/>
          </p:nvSpPr>
          <p:spPr bwMode="auto">
            <a:xfrm flipV="1">
              <a:off x="1440" y="5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6071" name="Line 7"/>
            <p:cNvSpPr>
              <a:spLocks noChangeShapeType="1"/>
            </p:cNvSpPr>
            <p:nvPr/>
          </p:nvSpPr>
          <p:spPr bwMode="auto">
            <a:xfrm>
              <a:off x="1440" y="1008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72" y="1440"/>
              <a:ext cx="768" cy="192"/>
              <a:chOff x="480" y="2448"/>
              <a:chExt cx="768" cy="192"/>
            </a:xfrm>
          </p:grpSpPr>
          <p:sp>
            <p:nvSpPr>
              <p:cNvPr id="216073" name="AutoShape 9"/>
              <p:cNvSpPr>
                <a:spLocks noChangeArrowheads="1"/>
              </p:cNvSpPr>
              <p:nvPr/>
            </p:nvSpPr>
            <p:spPr bwMode="auto">
              <a:xfrm rot="-5400000">
                <a:off x="768" y="2448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6074" name="Line 10"/>
              <p:cNvSpPr>
                <a:spLocks noChangeShapeType="1"/>
              </p:cNvSpPr>
              <p:nvPr/>
            </p:nvSpPr>
            <p:spPr bwMode="auto">
              <a:xfrm>
                <a:off x="768" y="244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6075" name="Line 11"/>
              <p:cNvSpPr>
                <a:spLocks noChangeShapeType="1"/>
              </p:cNvSpPr>
              <p:nvPr/>
            </p:nvSpPr>
            <p:spPr bwMode="auto">
              <a:xfrm flipH="1">
                <a:off x="480" y="254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6076" name="Line 12"/>
              <p:cNvSpPr>
                <a:spLocks noChangeShapeType="1"/>
              </p:cNvSpPr>
              <p:nvPr/>
            </p:nvSpPr>
            <p:spPr bwMode="auto">
              <a:xfrm>
                <a:off x="960" y="254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672" y="1104"/>
              <a:ext cx="768" cy="192"/>
              <a:chOff x="480" y="2448"/>
              <a:chExt cx="768" cy="192"/>
            </a:xfrm>
          </p:grpSpPr>
          <p:sp>
            <p:nvSpPr>
              <p:cNvPr id="216078" name="AutoShape 14"/>
              <p:cNvSpPr>
                <a:spLocks noChangeArrowheads="1"/>
              </p:cNvSpPr>
              <p:nvPr/>
            </p:nvSpPr>
            <p:spPr bwMode="auto">
              <a:xfrm rot="-5400000">
                <a:off x="768" y="2448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6079" name="Line 15"/>
              <p:cNvSpPr>
                <a:spLocks noChangeShapeType="1"/>
              </p:cNvSpPr>
              <p:nvPr/>
            </p:nvSpPr>
            <p:spPr bwMode="auto">
              <a:xfrm>
                <a:off x="768" y="244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6080" name="Line 16"/>
              <p:cNvSpPr>
                <a:spLocks noChangeShapeType="1"/>
              </p:cNvSpPr>
              <p:nvPr/>
            </p:nvSpPr>
            <p:spPr bwMode="auto">
              <a:xfrm flipH="1">
                <a:off x="480" y="254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6081" name="Line 17"/>
              <p:cNvSpPr>
                <a:spLocks noChangeShapeType="1"/>
              </p:cNvSpPr>
              <p:nvPr/>
            </p:nvSpPr>
            <p:spPr bwMode="auto">
              <a:xfrm>
                <a:off x="960" y="254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082" name="Line 18"/>
            <p:cNvSpPr>
              <a:spLocks noChangeShapeType="1"/>
            </p:cNvSpPr>
            <p:nvPr/>
          </p:nvSpPr>
          <p:spPr bwMode="auto">
            <a:xfrm>
              <a:off x="1440" y="12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6083" name="Text Box 19"/>
            <p:cNvSpPr txBox="1">
              <a:spLocks noChangeArrowheads="1"/>
            </p:cNvSpPr>
            <p:nvPr/>
          </p:nvSpPr>
          <p:spPr bwMode="auto">
            <a:xfrm>
              <a:off x="453" y="1056"/>
              <a:ext cx="280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6084" name="Text Box 20"/>
            <p:cNvSpPr txBox="1">
              <a:spLocks noChangeArrowheads="1"/>
            </p:cNvSpPr>
            <p:nvPr/>
          </p:nvSpPr>
          <p:spPr bwMode="auto">
            <a:xfrm>
              <a:off x="465" y="1392"/>
              <a:ext cx="267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6085" name="Text Box 21"/>
            <p:cNvSpPr txBox="1">
              <a:spLocks noChangeArrowheads="1"/>
            </p:cNvSpPr>
            <p:nvPr/>
          </p:nvSpPr>
          <p:spPr bwMode="auto">
            <a:xfrm>
              <a:off x="894" y="739"/>
              <a:ext cx="356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D</a:t>
              </a:r>
              <a:r>
                <a:rPr lang="en-US" altLang="zh-CN" b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1</a:t>
              </a:r>
              <a:endPara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6086" name="Text Box 22"/>
            <p:cNvSpPr txBox="1">
              <a:spLocks noChangeArrowheads="1"/>
            </p:cNvSpPr>
            <p:nvPr/>
          </p:nvSpPr>
          <p:spPr bwMode="auto">
            <a:xfrm>
              <a:off x="911" y="1679"/>
              <a:ext cx="356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D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6087" name="Text Box 23"/>
            <p:cNvSpPr txBox="1">
              <a:spLocks noChangeArrowheads="1"/>
            </p:cNvSpPr>
            <p:nvPr/>
          </p:nvSpPr>
          <p:spPr bwMode="auto">
            <a:xfrm>
              <a:off x="1467" y="720"/>
              <a:ext cx="280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16088" name="Text Box 24"/>
            <p:cNvSpPr txBox="1">
              <a:spLocks noChangeArrowheads="1"/>
            </p:cNvSpPr>
            <p:nvPr/>
          </p:nvSpPr>
          <p:spPr bwMode="auto">
            <a:xfrm>
              <a:off x="1248" y="240"/>
              <a:ext cx="1025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CC </a:t>
              </a:r>
              <a:r>
                <a:rPr lang="en-US" altLang="zh-CN" b="1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5V</a:t>
              </a:r>
              <a:endParaRPr lang="en-US" altLang="zh-CN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6089" name="Text Box 25"/>
            <p:cNvSpPr txBox="1">
              <a:spLocks noChangeArrowheads="1"/>
            </p:cNvSpPr>
            <p:nvPr/>
          </p:nvSpPr>
          <p:spPr bwMode="auto">
            <a:xfrm>
              <a:off x="1781" y="1056"/>
              <a:ext cx="280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Y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801144" y="2792760"/>
            <a:ext cx="304800" cy="1219200"/>
            <a:chOff x="1632" y="2736"/>
            <a:chExt cx="192" cy="768"/>
          </a:xfrm>
        </p:grpSpPr>
        <p:sp>
          <p:nvSpPr>
            <p:cNvPr id="216091" name="Rectangle 27"/>
            <p:cNvSpPr>
              <a:spLocks noChangeArrowheads="1"/>
            </p:cNvSpPr>
            <p:nvPr/>
          </p:nvSpPr>
          <p:spPr bwMode="auto">
            <a:xfrm>
              <a:off x="1680" y="2976"/>
              <a:ext cx="9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6092" name="Line 28"/>
            <p:cNvSpPr>
              <a:spLocks noChangeShapeType="1"/>
            </p:cNvSpPr>
            <p:nvPr/>
          </p:nvSpPr>
          <p:spPr bwMode="auto">
            <a:xfrm>
              <a:off x="1728" y="27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6093" name="Line 29"/>
            <p:cNvSpPr>
              <a:spLocks noChangeShapeType="1"/>
            </p:cNvSpPr>
            <p:nvPr/>
          </p:nvSpPr>
          <p:spPr bwMode="auto">
            <a:xfrm>
              <a:off x="1728" y="32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6094" name="Line 30"/>
            <p:cNvSpPr>
              <a:spLocks noChangeShapeType="1"/>
            </p:cNvSpPr>
            <p:nvPr/>
          </p:nvSpPr>
          <p:spPr bwMode="auto">
            <a:xfrm>
              <a:off x="1632" y="350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1979712" y="4469160"/>
            <a:ext cx="447128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Input (5V, 5V), output 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≈ 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5V</a:t>
            </a:r>
          </a:p>
          <a:p>
            <a:endParaRPr lang="en-US" altLang="zh-CN" sz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Input (0V, 5V), output = 0.6V</a:t>
            </a:r>
          </a:p>
          <a:p>
            <a:pPr algn="ctr"/>
            <a:endParaRPr lang="en-US" altLang="zh-CN" sz="12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diode-drop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0.6V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4887" y="313055"/>
            <a:ext cx="15953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Diode</a:t>
            </a:r>
            <a:endParaRPr lang="zh-CN" altLang="en-US" sz="4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26461"/>
            <a:ext cx="9289032" cy="677108"/>
          </a:xfrm>
        </p:spPr>
        <p:txBody>
          <a:bodyPr/>
          <a:lstStyle/>
          <a:p>
            <a:r>
              <a:rPr lang="en-US" altLang="zh-CN" sz="3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Bipolar junction transistor</a:t>
            </a:r>
            <a:endParaRPr lang="zh-CN" altLang="en-US" sz="3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6894" y="1660616"/>
            <a:ext cx="2686051" cy="2630488"/>
            <a:chOff x="526" y="1017"/>
            <a:chExt cx="1692" cy="1657"/>
          </a:xfrm>
        </p:grpSpPr>
        <p:sp>
          <p:nvSpPr>
            <p:cNvPr id="217093" name="Line 5"/>
            <p:cNvSpPr>
              <a:spLocks noChangeShapeType="1"/>
            </p:cNvSpPr>
            <p:nvPr/>
          </p:nvSpPr>
          <p:spPr bwMode="auto">
            <a:xfrm>
              <a:off x="1488" y="168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7094" name="Line 6"/>
            <p:cNvSpPr>
              <a:spLocks noChangeShapeType="1"/>
            </p:cNvSpPr>
            <p:nvPr/>
          </p:nvSpPr>
          <p:spPr bwMode="auto">
            <a:xfrm>
              <a:off x="1488" y="192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7095" name="Line 7"/>
            <p:cNvSpPr>
              <a:spLocks noChangeShapeType="1"/>
            </p:cNvSpPr>
            <p:nvPr/>
          </p:nvSpPr>
          <p:spPr bwMode="auto">
            <a:xfrm flipV="1">
              <a:off x="1488" y="168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 flipV="1">
              <a:off x="1728" y="144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7097" name="Line 9"/>
            <p:cNvSpPr>
              <a:spLocks noChangeShapeType="1"/>
            </p:cNvSpPr>
            <p:nvPr/>
          </p:nvSpPr>
          <p:spPr bwMode="auto">
            <a:xfrm>
              <a:off x="1728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auto">
            <a:xfrm flipH="1">
              <a:off x="1152" y="187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7099" name="Text Box 11"/>
            <p:cNvSpPr txBox="1">
              <a:spLocks noChangeArrowheads="1"/>
            </p:cNvSpPr>
            <p:nvPr/>
          </p:nvSpPr>
          <p:spPr bwMode="auto">
            <a:xfrm>
              <a:off x="526" y="1672"/>
              <a:ext cx="51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base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7100" name="Text Box 12"/>
            <p:cNvSpPr txBox="1">
              <a:spLocks noChangeArrowheads="1"/>
            </p:cNvSpPr>
            <p:nvPr/>
          </p:nvSpPr>
          <p:spPr bwMode="auto">
            <a:xfrm>
              <a:off x="1312" y="1017"/>
              <a:ext cx="9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collector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7101" name="Text Box 13"/>
            <p:cNvSpPr txBox="1">
              <a:spLocks noChangeArrowheads="1"/>
            </p:cNvSpPr>
            <p:nvPr/>
          </p:nvSpPr>
          <p:spPr bwMode="auto">
            <a:xfrm>
              <a:off x="1387" y="2344"/>
              <a:ext cx="7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  <a:cs typeface="Times New Roman" panose="02020603050405020304" pitchFamily="18" charset="0"/>
                </a:rPr>
                <a:t>emitter</a:t>
              </a:r>
              <a:endPara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364088" y="1471704"/>
            <a:ext cx="2727326" cy="2819400"/>
            <a:chOff x="517" y="144"/>
            <a:chExt cx="1718" cy="1776"/>
          </a:xfrm>
        </p:grpSpPr>
        <p:sp>
          <p:nvSpPr>
            <p:cNvPr id="217104" name="Text Box 16"/>
            <p:cNvSpPr txBox="1">
              <a:spLocks noChangeArrowheads="1"/>
            </p:cNvSpPr>
            <p:nvPr/>
          </p:nvSpPr>
          <p:spPr bwMode="auto">
            <a:xfrm>
              <a:off x="1397" y="144"/>
              <a:ext cx="389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CC</a:t>
              </a: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768" y="384"/>
              <a:ext cx="1344" cy="1536"/>
              <a:chOff x="768" y="384"/>
              <a:chExt cx="1344" cy="1536"/>
            </a:xfrm>
          </p:grpSpPr>
          <p:sp>
            <p:nvSpPr>
              <p:cNvPr id="217106" name="Line 18"/>
              <p:cNvSpPr>
                <a:spLocks noChangeShapeType="1"/>
              </p:cNvSpPr>
              <p:nvPr/>
            </p:nvSpPr>
            <p:spPr bwMode="auto">
              <a:xfrm>
                <a:off x="1392" y="1152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7107" name="Line 19"/>
              <p:cNvSpPr>
                <a:spLocks noChangeShapeType="1"/>
              </p:cNvSpPr>
              <p:nvPr/>
            </p:nvSpPr>
            <p:spPr bwMode="auto">
              <a:xfrm flipV="1">
                <a:off x="1392" y="110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7108" name="Line 20"/>
              <p:cNvSpPr>
                <a:spLocks noChangeShapeType="1"/>
              </p:cNvSpPr>
              <p:nvPr/>
            </p:nvSpPr>
            <p:spPr bwMode="auto">
              <a:xfrm>
                <a:off x="1392" y="1344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7109" name="Line 21"/>
              <p:cNvSpPr>
                <a:spLocks noChangeShapeType="1"/>
              </p:cNvSpPr>
              <p:nvPr/>
            </p:nvSpPr>
            <p:spPr bwMode="auto">
              <a:xfrm>
                <a:off x="1584" y="1440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7110" name="Line 22"/>
              <p:cNvSpPr>
                <a:spLocks noChangeShapeType="1"/>
              </p:cNvSpPr>
              <p:nvPr/>
            </p:nvSpPr>
            <p:spPr bwMode="auto">
              <a:xfrm flipV="1">
                <a:off x="1584" y="81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7111" name="Rectangle 23"/>
              <p:cNvSpPr>
                <a:spLocks noChangeArrowheads="1"/>
              </p:cNvSpPr>
              <p:nvPr/>
            </p:nvSpPr>
            <p:spPr bwMode="auto">
              <a:xfrm>
                <a:off x="1536" y="576"/>
                <a:ext cx="96" cy="2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7112" name="Line 24"/>
              <p:cNvSpPr>
                <a:spLocks noChangeShapeType="1"/>
              </p:cNvSpPr>
              <p:nvPr/>
            </p:nvSpPr>
            <p:spPr bwMode="auto">
              <a:xfrm flipV="1">
                <a:off x="1584" y="38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7113" name="Line 25"/>
              <p:cNvSpPr>
                <a:spLocks noChangeShapeType="1"/>
              </p:cNvSpPr>
              <p:nvPr/>
            </p:nvSpPr>
            <p:spPr bwMode="auto">
              <a:xfrm>
                <a:off x="1584" y="96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7114" name="Line 26"/>
              <p:cNvSpPr>
                <a:spLocks noChangeShapeType="1"/>
              </p:cNvSpPr>
              <p:nvPr/>
            </p:nvSpPr>
            <p:spPr bwMode="auto">
              <a:xfrm>
                <a:off x="768" y="1728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7115" name="Line 27"/>
              <p:cNvSpPr>
                <a:spLocks noChangeShapeType="1"/>
              </p:cNvSpPr>
              <p:nvPr/>
            </p:nvSpPr>
            <p:spPr bwMode="auto">
              <a:xfrm>
                <a:off x="1584" y="172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7116" name="Line 28"/>
              <p:cNvSpPr>
                <a:spLocks noChangeShapeType="1"/>
              </p:cNvSpPr>
              <p:nvPr/>
            </p:nvSpPr>
            <p:spPr bwMode="auto">
              <a:xfrm>
                <a:off x="1488" y="192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7117" name="Line 29"/>
              <p:cNvSpPr>
                <a:spLocks noChangeShapeType="1"/>
              </p:cNvSpPr>
              <p:nvPr/>
            </p:nvSpPr>
            <p:spPr bwMode="auto">
              <a:xfrm>
                <a:off x="768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7118" name="Rectangle 30"/>
              <p:cNvSpPr>
                <a:spLocks noChangeArrowheads="1"/>
              </p:cNvSpPr>
              <p:nvPr/>
            </p:nvSpPr>
            <p:spPr bwMode="auto">
              <a:xfrm>
                <a:off x="960" y="1248"/>
                <a:ext cx="240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217119" name="Line 31"/>
              <p:cNvSpPr>
                <a:spLocks noChangeShapeType="1"/>
              </p:cNvSpPr>
              <p:nvPr/>
            </p:nvSpPr>
            <p:spPr bwMode="auto">
              <a:xfrm flipH="1">
                <a:off x="1200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7120" name="Text Box 32"/>
            <p:cNvSpPr txBox="1">
              <a:spLocks noChangeArrowheads="1"/>
            </p:cNvSpPr>
            <p:nvPr/>
          </p:nvSpPr>
          <p:spPr bwMode="auto">
            <a:xfrm>
              <a:off x="1915" y="1200"/>
              <a:ext cx="292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i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17121" name="Text Box 33"/>
            <p:cNvSpPr txBox="1">
              <a:spLocks noChangeArrowheads="1"/>
            </p:cNvSpPr>
            <p:nvPr/>
          </p:nvSpPr>
          <p:spPr bwMode="auto">
            <a:xfrm>
              <a:off x="1989" y="890"/>
              <a:ext cx="246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7122" name="Text Box 34"/>
            <p:cNvSpPr txBox="1">
              <a:spLocks noChangeArrowheads="1"/>
            </p:cNvSpPr>
            <p:nvPr/>
          </p:nvSpPr>
          <p:spPr bwMode="auto">
            <a:xfrm>
              <a:off x="2016" y="1488"/>
              <a:ext cx="192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17123" name="Text Box 35"/>
            <p:cNvSpPr txBox="1">
              <a:spLocks noChangeArrowheads="1"/>
            </p:cNvSpPr>
            <p:nvPr/>
          </p:nvSpPr>
          <p:spPr bwMode="auto">
            <a:xfrm>
              <a:off x="521" y="1344"/>
              <a:ext cx="258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i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7124" name="Text Box 36"/>
            <p:cNvSpPr txBox="1">
              <a:spLocks noChangeArrowheads="1"/>
            </p:cNvSpPr>
            <p:nvPr/>
          </p:nvSpPr>
          <p:spPr bwMode="auto">
            <a:xfrm>
              <a:off x="517" y="1178"/>
              <a:ext cx="246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7125" name="Text Box 37"/>
            <p:cNvSpPr txBox="1">
              <a:spLocks noChangeArrowheads="1"/>
            </p:cNvSpPr>
            <p:nvPr/>
          </p:nvSpPr>
          <p:spPr bwMode="auto">
            <a:xfrm>
              <a:off x="534" y="1536"/>
              <a:ext cx="192" cy="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17126" name="Text Box 38"/>
            <p:cNvSpPr txBox="1">
              <a:spLocks noChangeArrowheads="1"/>
            </p:cNvSpPr>
            <p:nvPr/>
          </p:nvSpPr>
          <p:spPr bwMode="auto">
            <a:xfrm>
              <a:off x="924" y="991"/>
              <a:ext cx="305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7127" name="Text Box 39"/>
            <p:cNvSpPr txBox="1">
              <a:spLocks noChangeArrowheads="1"/>
            </p:cNvSpPr>
            <p:nvPr/>
          </p:nvSpPr>
          <p:spPr bwMode="auto">
            <a:xfrm>
              <a:off x="1630" y="566"/>
              <a:ext cx="296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7128" name="Line 40"/>
            <p:cNvSpPr>
              <a:spLocks noChangeShapeType="1"/>
            </p:cNvSpPr>
            <p:nvPr/>
          </p:nvSpPr>
          <p:spPr bwMode="auto">
            <a:xfrm>
              <a:off x="1680" y="11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7129" name="Text Box 41"/>
            <p:cNvSpPr txBox="1">
              <a:spLocks noChangeArrowheads="1"/>
            </p:cNvSpPr>
            <p:nvPr/>
          </p:nvSpPr>
          <p:spPr bwMode="auto">
            <a:xfrm>
              <a:off x="1690" y="991"/>
              <a:ext cx="232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i</a:t>
              </a:r>
              <a:r>
                <a:rPr lang="en-US" altLang="zh-CN" sz="2000" i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747028" y="4754905"/>
            <a:ext cx="2430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NPN Transistor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52020" y="4766244"/>
            <a:ext cx="3746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NPN Transistor Inverter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5587371"/>
            <a:ext cx="10621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if the voltage level of “base” is high, the NPN transistor is </a:t>
            </a:r>
            <a:r>
              <a:rPr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conductive. 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Otherwise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 the NPN transistor is not </a:t>
            </a:r>
            <a:r>
              <a:rPr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conductive.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4644008" y="3299378"/>
            <a:ext cx="430194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Gate</a:t>
            </a:r>
            <a:r>
              <a:rPr lang="en-US" altLang="zh-CN" sz="32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=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“1”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PMOS transistor is OFF.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12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Gate</a:t>
            </a:r>
            <a:r>
              <a:rPr lang="en-US" altLang="zh-CN" sz="3200" i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= “0” (low-state)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PMOS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transistor is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ON.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571472" y="357166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PMOS</a:t>
            </a: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Transistor</a:t>
            </a:r>
            <a:endParaRPr lang="zh-CN" altLang="en-US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Group 4"/>
          <p:cNvGrpSpPr>
            <a:grpSpLocks/>
          </p:cNvGrpSpPr>
          <p:nvPr/>
        </p:nvGrpSpPr>
        <p:grpSpPr bwMode="auto">
          <a:xfrm>
            <a:off x="539552" y="1551657"/>
            <a:ext cx="3733800" cy="3143250"/>
            <a:chOff x="528" y="1152"/>
            <a:chExt cx="2352" cy="1980"/>
          </a:xfrm>
        </p:grpSpPr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528" y="1152"/>
              <a:ext cx="2352" cy="1980"/>
            </a:xfrm>
            <a:prstGeom prst="roundRect">
              <a:avLst>
                <a:gd name="adj" fmla="val 11606"/>
              </a:avLst>
            </a:prstGeom>
            <a:noFill/>
            <a:ln w="57150" cmpd="thinThick">
              <a:solidFill>
                <a:schemeClr val="accent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3" name="Group 6"/>
            <p:cNvGrpSpPr>
              <a:grpSpLocks/>
            </p:cNvGrpSpPr>
            <p:nvPr/>
          </p:nvGrpSpPr>
          <p:grpSpPr bwMode="auto">
            <a:xfrm>
              <a:off x="675" y="1392"/>
              <a:ext cx="1690" cy="1578"/>
              <a:chOff x="2928" y="1248"/>
              <a:chExt cx="1690" cy="1578"/>
            </a:xfrm>
          </p:grpSpPr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>
                <a:off x="3678" y="192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Line 8"/>
              <p:cNvSpPr>
                <a:spLocks noChangeShapeType="1"/>
              </p:cNvSpPr>
              <p:nvPr/>
            </p:nvSpPr>
            <p:spPr bwMode="auto">
              <a:xfrm>
                <a:off x="3774" y="1824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774" y="192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 flipV="1">
                <a:off x="3966" y="1536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>
                <a:off x="3774" y="2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Line 12"/>
              <p:cNvSpPr>
                <a:spLocks noChangeShapeType="1"/>
              </p:cNvSpPr>
              <p:nvPr/>
            </p:nvSpPr>
            <p:spPr bwMode="auto">
              <a:xfrm>
                <a:off x="3966" y="21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 flipH="1">
                <a:off x="3438" y="201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ext Box 14"/>
              <p:cNvSpPr txBox="1">
                <a:spLocks noChangeArrowheads="1"/>
              </p:cNvSpPr>
              <p:nvPr/>
            </p:nvSpPr>
            <p:spPr bwMode="auto">
              <a:xfrm>
                <a:off x="3822" y="1248"/>
                <a:ext cx="79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</a:t>
                </a:r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3878" y="2496"/>
                <a:ext cx="70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drain</a:t>
                </a:r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2928" y="2072"/>
                <a:ext cx="57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gate</a:t>
                </a:r>
              </a:p>
            </p:txBody>
          </p:sp>
          <p:sp>
            <p:nvSpPr>
              <p:cNvPr id="37" name="Text Box 17"/>
              <p:cNvSpPr txBox="1">
                <a:spLocks noChangeArrowheads="1"/>
              </p:cNvSpPr>
              <p:nvPr/>
            </p:nvSpPr>
            <p:spPr bwMode="auto">
              <a:xfrm>
                <a:off x="3296" y="1776"/>
                <a:ext cx="24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38" name="Line 18"/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39" name="AutoShape 19"/>
              <p:cNvCxnSpPr>
                <a:cxnSpLocks noChangeShapeType="1"/>
                <a:stCxn id="36" idx="0"/>
                <a:endCxn id="34" idx="1"/>
              </p:cNvCxnSpPr>
              <p:nvPr/>
            </p:nvCxnSpPr>
            <p:spPr bwMode="auto">
              <a:xfrm rot="5400000" flipH="1" flipV="1">
                <a:off x="3189" y="1439"/>
                <a:ext cx="659" cy="606"/>
              </a:xfrm>
              <a:prstGeom prst="curvedConnector2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 type="triangle" w="med" len="med"/>
              </a:ln>
              <a:effectLst/>
            </p:spPr>
          </p:cxnSp>
          <p:sp>
            <p:nvSpPr>
              <p:cNvPr id="40" name="Text Box 20"/>
              <p:cNvSpPr txBox="1">
                <a:spLocks noChangeArrowheads="1"/>
              </p:cNvSpPr>
              <p:nvPr/>
            </p:nvSpPr>
            <p:spPr bwMode="auto">
              <a:xfrm>
                <a:off x="3096" y="1278"/>
                <a:ext cx="28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V</a:t>
                </a:r>
                <a:r>
                  <a:rPr lang="en-US" altLang="zh-CN" sz="2800" b="1" i="1" baseline="-250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rPr>
                  <a:t>gs</a:t>
                </a:r>
                <a:endParaRPr lang="en-US" altLang="zh-CN" sz="2800" b="1" i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978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5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357166"/>
            <a:ext cx="77724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 CMOS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Gate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2383" y="1196752"/>
            <a:ext cx="5251759" cy="5469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CMOS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Inverter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COMS NAND Gate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COMS NOR Gate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CMOS AND-OR-Inverter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CMOS Buffer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Three-State Buffer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 Transmission Gate</a:t>
            </a:r>
          </a:p>
          <a:p>
            <a:pPr marL="514350" indent="-514350">
              <a:lnSpc>
                <a:spcPct val="110000"/>
              </a:lnSpc>
              <a:buFontTx/>
              <a:buAutoNum type="arabicParenBoth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Schmitt-Trigger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Inverter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buFontTx/>
              <a:buAutoNum type="arabicParenBoth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Open-Drain Output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buFontTx/>
              <a:buAutoNum type="arabicParenBoth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Wired Logic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5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527" y="1721328"/>
            <a:ext cx="4557545" cy="4804016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0.0V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OFF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 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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DD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5.0V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V</a:t>
            </a:r>
            <a:r>
              <a:rPr lang="en-US" altLang="zh-CN" sz="28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DD 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5.0V</a:t>
            </a:r>
            <a:endParaRPr lang="en-US" altLang="zh-CN" sz="2800" b="1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OFF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 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 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0V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8064" y="1412776"/>
            <a:ext cx="3438525" cy="3786189"/>
            <a:chOff x="1834" y="495"/>
            <a:chExt cx="2166" cy="2385"/>
          </a:xfrm>
        </p:grpSpPr>
        <p:sp>
          <p:nvSpPr>
            <p:cNvPr id="161797" name="Line 5"/>
            <p:cNvSpPr>
              <a:spLocks noChangeShapeType="1"/>
            </p:cNvSpPr>
            <p:nvPr/>
          </p:nvSpPr>
          <p:spPr bwMode="auto">
            <a:xfrm flipV="1">
              <a:off x="2976" y="91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88" y="1344"/>
              <a:ext cx="288" cy="384"/>
              <a:chOff x="3825" y="2064"/>
              <a:chExt cx="288" cy="384"/>
            </a:xfrm>
          </p:grpSpPr>
          <p:sp>
            <p:nvSpPr>
              <p:cNvPr id="161799" name="Line 7"/>
              <p:cNvSpPr>
                <a:spLocks noChangeShapeType="1"/>
              </p:cNvSpPr>
              <p:nvPr/>
            </p:nvSpPr>
            <p:spPr bwMode="auto">
              <a:xfrm>
                <a:off x="3825" y="21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161800" name="Line 8"/>
              <p:cNvSpPr>
                <a:spLocks noChangeShapeType="1"/>
              </p:cNvSpPr>
              <p:nvPr/>
            </p:nvSpPr>
            <p:spPr bwMode="auto">
              <a:xfrm>
                <a:off x="3921" y="2064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161801" name="Line 9"/>
              <p:cNvSpPr>
                <a:spLocks noChangeShapeType="1"/>
              </p:cNvSpPr>
              <p:nvPr/>
            </p:nvSpPr>
            <p:spPr bwMode="auto">
              <a:xfrm>
                <a:off x="3921" y="216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161802" name="Line 10"/>
              <p:cNvSpPr>
                <a:spLocks noChangeShapeType="1"/>
              </p:cNvSpPr>
              <p:nvPr/>
            </p:nvSpPr>
            <p:spPr bwMode="auto">
              <a:xfrm>
                <a:off x="3921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1803" name="Line 11"/>
            <p:cNvSpPr>
              <a:spLocks noChangeShapeType="1"/>
            </p:cNvSpPr>
            <p:nvPr/>
          </p:nvSpPr>
          <p:spPr bwMode="auto">
            <a:xfrm>
              <a:off x="2976" y="1632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 flipH="1">
              <a:off x="2448" y="15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61805" name="Line 13"/>
            <p:cNvSpPr>
              <a:spLocks noChangeShapeType="1"/>
            </p:cNvSpPr>
            <p:nvPr/>
          </p:nvSpPr>
          <p:spPr bwMode="auto">
            <a:xfrm flipV="1">
              <a:off x="2976" y="23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688" y="2016"/>
              <a:ext cx="288" cy="384"/>
              <a:chOff x="3840" y="1920"/>
              <a:chExt cx="288" cy="384"/>
            </a:xfrm>
          </p:grpSpPr>
          <p:sp>
            <p:nvSpPr>
              <p:cNvPr id="161807" name="Line 15"/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161808" name="Line 16"/>
              <p:cNvSpPr>
                <a:spLocks noChangeShapeType="1"/>
              </p:cNvSpPr>
              <p:nvPr/>
            </p:nvSpPr>
            <p:spPr bwMode="auto">
              <a:xfrm>
                <a:off x="3936" y="192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161809" name="Line 17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161810" name="Line 18"/>
              <p:cNvSpPr>
                <a:spLocks noChangeShapeType="1"/>
              </p:cNvSpPr>
              <p:nvPr/>
            </p:nvSpPr>
            <p:spPr bwMode="auto">
              <a:xfrm>
                <a:off x="3936" y="220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1811" name="Line 19"/>
            <p:cNvSpPr>
              <a:spLocks noChangeShapeType="1"/>
            </p:cNvSpPr>
            <p:nvPr/>
          </p:nvSpPr>
          <p:spPr bwMode="auto">
            <a:xfrm flipH="1">
              <a:off x="2160" y="220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61812" name="Line 20"/>
            <p:cNvSpPr>
              <a:spLocks noChangeShapeType="1"/>
            </p:cNvSpPr>
            <p:nvPr/>
          </p:nvSpPr>
          <p:spPr bwMode="auto">
            <a:xfrm>
              <a:off x="2976" y="18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61813" name="Line 21"/>
            <p:cNvSpPr>
              <a:spLocks noChangeShapeType="1"/>
            </p:cNvSpPr>
            <p:nvPr/>
          </p:nvSpPr>
          <p:spPr bwMode="auto">
            <a:xfrm>
              <a:off x="2448" y="153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61814" name="AutoShape 22"/>
            <p:cNvSpPr>
              <a:spLocks noChangeArrowheads="1"/>
            </p:cNvSpPr>
            <p:nvPr/>
          </p:nvSpPr>
          <p:spPr bwMode="auto">
            <a:xfrm flipV="1">
              <a:off x="2880" y="2784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61815" name="Line 23"/>
            <p:cNvSpPr>
              <a:spLocks noChangeShapeType="1"/>
            </p:cNvSpPr>
            <p:nvPr/>
          </p:nvSpPr>
          <p:spPr bwMode="auto">
            <a:xfrm>
              <a:off x="2880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61816" name="Text Box 24"/>
            <p:cNvSpPr txBox="1">
              <a:spLocks noChangeArrowheads="1"/>
            </p:cNvSpPr>
            <p:nvPr/>
          </p:nvSpPr>
          <p:spPr bwMode="auto">
            <a:xfrm>
              <a:off x="2496" y="495"/>
              <a:ext cx="12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DD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= +5.0V</a:t>
              </a:r>
            </a:p>
          </p:txBody>
        </p:sp>
        <p:sp>
          <p:nvSpPr>
            <p:cNvPr id="161817" name="Text Box 25"/>
            <p:cNvSpPr txBox="1">
              <a:spLocks noChangeArrowheads="1"/>
            </p:cNvSpPr>
            <p:nvPr/>
          </p:nvSpPr>
          <p:spPr bwMode="auto">
            <a:xfrm>
              <a:off x="3397" y="1728"/>
              <a:ext cx="6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161818" name="Text Box 26"/>
            <p:cNvSpPr txBox="1">
              <a:spLocks noChangeArrowheads="1"/>
            </p:cNvSpPr>
            <p:nvPr/>
          </p:nvSpPr>
          <p:spPr bwMode="auto">
            <a:xfrm>
              <a:off x="1834" y="2064"/>
              <a:ext cx="4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V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161819" name="Text Box 27"/>
            <p:cNvSpPr txBox="1">
              <a:spLocks noChangeArrowheads="1"/>
            </p:cNvSpPr>
            <p:nvPr/>
          </p:nvSpPr>
          <p:spPr bwMode="auto">
            <a:xfrm>
              <a:off x="2976" y="1392"/>
              <a:ext cx="39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Tp</a:t>
              </a:r>
            </a:p>
          </p:txBody>
        </p:sp>
        <p:sp>
          <p:nvSpPr>
            <p:cNvPr id="161820" name="Text Box 28"/>
            <p:cNvSpPr txBox="1">
              <a:spLocks noChangeArrowheads="1"/>
            </p:cNvSpPr>
            <p:nvPr/>
          </p:nvSpPr>
          <p:spPr bwMode="auto">
            <a:xfrm>
              <a:off x="2976" y="2112"/>
              <a:ext cx="39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Tn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41789" y="2303362"/>
            <a:ext cx="1282700" cy="2657475"/>
            <a:chOff x="3792" y="1392"/>
            <a:chExt cx="808" cy="1674"/>
          </a:xfrm>
        </p:grpSpPr>
        <p:sp>
          <p:nvSpPr>
            <p:cNvPr id="161822" name="Text Box 30"/>
            <p:cNvSpPr txBox="1">
              <a:spLocks noChangeArrowheads="1"/>
            </p:cNvSpPr>
            <p:nvPr/>
          </p:nvSpPr>
          <p:spPr bwMode="auto">
            <a:xfrm>
              <a:off x="3792" y="2256"/>
              <a:ext cx="2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61823" name="Text Box 31"/>
            <p:cNvSpPr txBox="1">
              <a:spLocks noChangeArrowheads="1"/>
            </p:cNvSpPr>
            <p:nvPr/>
          </p:nvSpPr>
          <p:spPr bwMode="auto">
            <a:xfrm>
              <a:off x="4320" y="2064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61824" name="Text Box 32"/>
            <p:cNvSpPr txBox="1">
              <a:spLocks noChangeArrowheads="1"/>
            </p:cNvSpPr>
            <p:nvPr/>
          </p:nvSpPr>
          <p:spPr bwMode="auto">
            <a:xfrm>
              <a:off x="4339" y="1392"/>
              <a:ext cx="2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61825" name="Text Box 33"/>
            <p:cNvSpPr txBox="1">
              <a:spLocks noChangeArrowheads="1"/>
            </p:cNvSpPr>
            <p:nvPr/>
          </p:nvSpPr>
          <p:spPr bwMode="auto">
            <a:xfrm>
              <a:off x="4339" y="2736"/>
              <a:ext cx="24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7427863" y="2127128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pmos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75333" y="4604304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cs typeface="Times New Roman" panose="02020603050405020304" pitchFamily="18" charset="0"/>
              </a:rPr>
              <a:t>nmos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571472" y="357166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Inverter</a:t>
            </a:r>
            <a:endParaRPr lang="zh-CN" altLang="en-US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54"/>
          <p:cNvSpPr>
            <a:spLocks noChangeArrowheads="1"/>
          </p:cNvSpPr>
          <p:nvPr/>
        </p:nvSpPr>
        <p:spPr bwMode="auto">
          <a:xfrm>
            <a:off x="5917427" y="5566410"/>
            <a:ext cx="25003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V</a:t>
            </a:r>
            <a:r>
              <a:rPr lang="en-US" altLang="zh-CN" sz="32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OUT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=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V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 flipV="1">
            <a:off x="7308304" y="5588621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02623" y="1143297"/>
            <a:ext cx="3225799" cy="3725863"/>
            <a:chOff x="1834" y="533"/>
            <a:chExt cx="2032" cy="2347"/>
          </a:xfrm>
        </p:grpSpPr>
        <p:sp>
          <p:nvSpPr>
            <p:cNvPr id="162820" name="Line 4"/>
            <p:cNvSpPr>
              <a:spLocks noChangeShapeType="1"/>
            </p:cNvSpPr>
            <p:nvPr/>
          </p:nvSpPr>
          <p:spPr bwMode="auto">
            <a:xfrm flipV="1">
              <a:off x="2976" y="91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88" y="1344"/>
              <a:ext cx="288" cy="384"/>
              <a:chOff x="3825" y="2064"/>
              <a:chExt cx="288" cy="384"/>
            </a:xfrm>
          </p:grpSpPr>
          <p:sp>
            <p:nvSpPr>
              <p:cNvPr id="162822" name="Line 6"/>
              <p:cNvSpPr>
                <a:spLocks noChangeShapeType="1"/>
              </p:cNvSpPr>
              <p:nvPr/>
            </p:nvSpPr>
            <p:spPr bwMode="auto">
              <a:xfrm>
                <a:off x="3825" y="21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23" name="Line 7"/>
              <p:cNvSpPr>
                <a:spLocks noChangeShapeType="1"/>
              </p:cNvSpPr>
              <p:nvPr/>
            </p:nvSpPr>
            <p:spPr bwMode="auto">
              <a:xfrm>
                <a:off x="3921" y="2064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24" name="Line 8"/>
              <p:cNvSpPr>
                <a:spLocks noChangeShapeType="1"/>
              </p:cNvSpPr>
              <p:nvPr/>
            </p:nvSpPr>
            <p:spPr bwMode="auto">
              <a:xfrm>
                <a:off x="3921" y="216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25" name="Line 9"/>
              <p:cNvSpPr>
                <a:spLocks noChangeShapeType="1"/>
              </p:cNvSpPr>
              <p:nvPr/>
            </p:nvSpPr>
            <p:spPr bwMode="auto">
              <a:xfrm>
                <a:off x="3921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2826" name="Line 10"/>
            <p:cNvSpPr>
              <a:spLocks noChangeShapeType="1"/>
            </p:cNvSpPr>
            <p:nvPr/>
          </p:nvSpPr>
          <p:spPr bwMode="auto">
            <a:xfrm>
              <a:off x="2976" y="1632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7" name="Line 11"/>
            <p:cNvSpPr>
              <a:spLocks noChangeShapeType="1"/>
            </p:cNvSpPr>
            <p:nvPr/>
          </p:nvSpPr>
          <p:spPr bwMode="auto">
            <a:xfrm flipH="1">
              <a:off x="2448" y="15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8" name="Line 12"/>
            <p:cNvSpPr>
              <a:spLocks noChangeShapeType="1"/>
            </p:cNvSpPr>
            <p:nvPr/>
          </p:nvSpPr>
          <p:spPr bwMode="auto">
            <a:xfrm flipV="1">
              <a:off x="2976" y="23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688" y="2016"/>
              <a:ext cx="288" cy="384"/>
              <a:chOff x="3840" y="1920"/>
              <a:chExt cx="288" cy="384"/>
            </a:xfrm>
          </p:grpSpPr>
          <p:sp>
            <p:nvSpPr>
              <p:cNvPr id="162830" name="Line 14"/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31" name="Line 15"/>
              <p:cNvSpPr>
                <a:spLocks noChangeShapeType="1"/>
              </p:cNvSpPr>
              <p:nvPr/>
            </p:nvSpPr>
            <p:spPr bwMode="auto">
              <a:xfrm>
                <a:off x="3936" y="192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32" name="Line 16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33" name="Line 17"/>
              <p:cNvSpPr>
                <a:spLocks noChangeShapeType="1"/>
              </p:cNvSpPr>
              <p:nvPr/>
            </p:nvSpPr>
            <p:spPr bwMode="auto">
              <a:xfrm>
                <a:off x="3936" y="220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2834" name="Line 18"/>
            <p:cNvSpPr>
              <a:spLocks noChangeShapeType="1"/>
            </p:cNvSpPr>
            <p:nvPr/>
          </p:nvSpPr>
          <p:spPr bwMode="auto">
            <a:xfrm flipH="1">
              <a:off x="2160" y="2208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5" name="Line 19"/>
            <p:cNvSpPr>
              <a:spLocks noChangeShapeType="1"/>
            </p:cNvSpPr>
            <p:nvPr/>
          </p:nvSpPr>
          <p:spPr bwMode="auto">
            <a:xfrm>
              <a:off x="2976" y="18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6" name="Line 20"/>
            <p:cNvSpPr>
              <a:spLocks noChangeShapeType="1"/>
            </p:cNvSpPr>
            <p:nvPr/>
          </p:nvSpPr>
          <p:spPr bwMode="auto">
            <a:xfrm>
              <a:off x="2448" y="153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7" name="AutoShape 21"/>
            <p:cNvSpPr>
              <a:spLocks noChangeArrowheads="1"/>
            </p:cNvSpPr>
            <p:nvPr/>
          </p:nvSpPr>
          <p:spPr bwMode="auto">
            <a:xfrm flipV="1">
              <a:off x="2880" y="2784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8" name="Line 22"/>
            <p:cNvSpPr>
              <a:spLocks noChangeShapeType="1"/>
            </p:cNvSpPr>
            <p:nvPr/>
          </p:nvSpPr>
          <p:spPr bwMode="auto">
            <a:xfrm>
              <a:off x="2880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9" name="Text Box 23"/>
            <p:cNvSpPr txBox="1">
              <a:spLocks noChangeArrowheads="1"/>
            </p:cNvSpPr>
            <p:nvPr/>
          </p:nvSpPr>
          <p:spPr bwMode="auto">
            <a:xfrm>
              <a:off x="2496" y="533"/>
              <a:ext cx="12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DD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+5.0V</a:t>
              </a:r>
            </a:p>
          </p:txBody>
        </p:sp>
        <p:sp>
          <p:nvSpPr>
            <p:cNvPr id="162840" name="Text Box 24"/>
            <p:cNvSpPr txBox="1">
              <a:spLocks noChangeArrowheads="1"/>
            </p:cNvSpPr>
            <p:nvPr/>
          </p:nvSpPr>
          <p:spPr bwMode="auto">
            <a:xfrm>
              <a:off x="3397" y="1728"/>
              <a:ext cx="46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out</a:t>
              </a:r>
            </a:p>
          </p:txBody>
        </p:sp>
        <p:sp>
          <p:nvSpPr>
            <p:cNvPr id="162841" name="Text Box 25"/>
            <p:cNvSpPr txBox="1">
              <a:spLocks noChangeArrowheads="1"/>
            </p:cNvSpPr>
            <p:nvPr/>
          </p:nvSpPr>
          <p:spPr bwMode="auto">
            <a:xfrm>
              <a:off x="1834" y="2064"/>
              <a:ext cx="3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</a:t>
              </a:r>
            </a:p>
          </p:txBody>
        </p:sp>
        <p:sp>
          <p:nvSpPr>
            <p:cNvPr id="162842" name="Text Box 26"/>
            <p:cNvSpPr txBox="1">
              <a:spLocks noChangeArrowheads="1"/>
            </p:cNvSpPr>
            <p:nvPr/>
          </p:nvSpPr>
          <p:spPr bwMode="auto">
            <a:xfrm>
              <a:off x="2976" y="1392"/>
              <a:ext cx="39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Tp</a:t>
              </a:r>
            </a:p>
          </p:txBody>
        </p:sp>
        <p:sp>
          <p:nvSpPr>
            <p:cNvPr id="162843" name="Text Box 27"/>
            <p:cNvSpPr txBox="1">
              <a:spLocks noChangeArrowheads="1"/>
            </p:cNvSpPr>
            <p:nvPr/>
          </p:nvSpPr>
          <p:spPr bwMode="auto">
            <a:xfrm>
              <a:off x="2976" y="2112"/>
              <a:ext cx="39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Tn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037011" y="1215100"/>
            <a:ext cx="2481263" cy="3582622"/>
            <a:chOff x="3408" y="733"/>
            <a:chExt cx="1563" cy="2339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3648" y="1104"/>
              <a:ext cx="1056" cy="1968"/>
              <a:chOff x="4464" y="624"/>
              <a:chExt cx="1056" cy="1968"/>
            </a:xfrm>
          </p:grpSpPr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4800" y="1056"/>
                <a:ext cx="384" cy="384"/>
                <a:chOff x="2880" y="1008"/>
                <a:chExt cx="384" cy="384"/>
              </a:xfrm>
            </p:grpSpPr>
            <p:sp>
              <p:nvSpPr>
                <p:cNvPr id="162847" name="Line 31"/>
                <p:cNvSpPr>
                  <a:spLocks noChangeShapeType="1"/>
                </p:cNvSpPr>
                <p:nvPr/>
              </p:nvSpPr>
              <p:spPr bwMode="auto">
                <a:xfrm>
                  <a:off x="2976" y="1104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2848" name="Line 32"/>
                <p:cNvSpPr>
                  <a:spLocks noChangeShapeType="1"/>
                </p:cNvSpPr>
                <p:nvPr/>
              </p:nvSpPr>
              <p:spPr bwMode="auto">
                <a:xfrm>
                  <a:off x="3072" y="1008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2849" name="Line 33"/>
                <p:cNvSpPr>
                  <a:spLocks noChangeShapeType="1"/>
                </p:cNvSpPr>
                <p:nvPr/>
              </p:nvSpPr>
              <p:spPr bwMode="auto">
                <a:xfrm>
                  <a:off x="3072" y="110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2850" name="Line 34"/>
                <p:cNvSpPr>
                  <a:spLocks noChangeShapeType="1"/>
                </p:cNvSpPr>
                <p:nvPr/>
              </p:nvSpPr>
              <p:spPr bwMode="auto">
                <a:xfrm>
                  <a:off x="3072" y="12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2851" name="Oval 35"/>
                <p:cNvSpPr>
                  <a:spLocks noChangeArrowheads="1"/>
                </p:cNvSpPr>
                <p:nvPr/>
              </p:nvSpPr>
              <p:spPr bwMode="auto">
                <a:xfrm>
                  <a:off x="2880" y="1152"/>
                  <a:ext cx="73" cy="73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62852" name="Line 36"/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53" name="Line 37"/>
              <p:cNvSpPr>
                <a:spLocks noChangeShapeType="1"/>
              </p:cNvSpPr>
              <p:nvPr/>
            </p:nvSpPr>
            <p:spPr bwMode="auto">
              <a:xfrm>
                <a:off x="5088" y="6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54" name="Line 38"/>
              <p:cNvSpPr>
                <a:spLocks noChangeShapeType="1"/>
              </p:cNvSpPr>
              <p:nvPr/>
            </p:nvSpPr>
            <p:spPr bwMode="auto">
              <a:xfrm>
                <a:off x="5184" y="134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55" name="Line 39"/>
              <p:cNvSpPr>
                <a:spLocks noChangeShapeType="1"/>
              </p:cNvSpPr>
              <p:nvPr/>
            </p:nvSpPr>
            <p:spPr bwMode="auto">
              <a:xfrm flipV="1">
                <a:off x="5184" y="211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56" name="AutoShape 40"/>
              <p:cNvSpPr>
                <a:spLocks noChangeArrowheads="1"/>
              </p:cNvSpPr>
              <p:nvPr/>
            </p:nvSpPr>
            <p:spPr bwMode="auto">
              <a:xfrm flipV="1">
                <a:off x="5088" y="2496"/>
                <a:ext cx="192" cy="9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8" name="Group 41"/>
              <p:cNvGrpSpPr>
                <a:grpSpLocks/>
              </p:cNvGrpSpPr>
              <p:nvPr/>
            </p:nvGrpSpPr>
            <p:grpSpPr bwMode="auto">
              <a:xfrm>
                <a:off x="4896" y="1824"/>
                <a:ext cx="288" cy="384"/>
                <a:chOff x="2976" y="1680"/>
                <a:chExt cx="288" cy="384"/>
              </a:xfrm>
            </p:grpSpPr>
            <p:sp>
              <p:nvSpPr>
                <p:cNvPr id="162858" name="Line 42"/>
                <p:cNvSpPr>
                  <a:spLocks noChangeShapeType="1"/>
                </p:cNvSpPr>
                <p:nvPr/>
              </p:nvSpPr>
              <p:spPr bwMode="auto">
                <a:xfrm>
                  <a:off x="2976" y="177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2859" name="Line 43"/>
                <p:cNvSpPr>
                  <a:spLocks noChangeShapeType="1"/>
                </p:cNvSpPr>
                <p:nvPr/>
              </p:nvSpPr>
              <p:spPr bwMode="auto">
                <a:xfrm>
                  <a:off x="3072" y="1680"/>
                  <a:ext cx="0" cy="38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2860" name="Line 44"/>
                <p:cNvSpPr>
                  <a:spLocks noChangeShapeType="1"/>
                </p:cNvSpPr>
                <p:nvPr/>
              </p:nvSpPr>
              <p:spPr bwMode="auto">
                <a:xfrm>
                  <a:off x="3072" y="177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2861" name="Line 45"/>
                <p:cNvSpPr>
                  <a:spLocks noChangeShapeType="1"/>
                </p:cNvSpPr>
                <p:nvPr/>
              </p:nvSpPr>
              <p:spPr bwMode="auto">
                <a:xfrm>
                  <a:off x="3072" y="196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62862" name="Line 46"/>
              <p:cNvSpPr>
                <a:spLocks noChangeShapeType="1"/>
              </p:cNvSpPr>
              <p:nvPr/>
            </p:nvSpPr>
            <p:spPr bwMode="auto">
              <a:xfrm>
                <a:off x="5184" y="1632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oval" w="med" len="med"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63" name="Line 47"/>
              <p:cNvSpPr>
                <a:spLocks noChangeShapeType="1"/>
              </p:cNvSpPr>
              <p:nvPr/>
            </p:nvSpPr>
            <p:spPr bwMode="auto">
              <a:xfrm flipH="1">
                <a:off x="4656" y="124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64" name="Line 48"/>
              <p:cNvSpPr>
                <a:spLocks noChangeShapeType="1"/>
              </p:cNvSpPr>
              <p:nvPr/>
            </p:nvSpPr>
            <p:spPr bwMode="auto">
              <a:xfrm>
                <a:off x="4656" y="1248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oval" w="med" len="med"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65" name="Line 49"/>
              <p:cNvSpPr>
                <a:spLocks noChangeShapeType="1"/>
              </p:cNvSpPr>
              <p:nvPr/>
            </p:nvSpPr>
            <p:spPr bwMode="auto">
              <a:xfrm flipH="1">
                <a:off x="4464" y="201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2866" name="Text Box 50"/>
            <p:cNvSpPr txBox="1">
              <a:spLocks noChangeArrowheads="1"/>
            </p:cNvSpPr>
            <p:nvPr/>
          </p:nvSpPr>
          <p:spPr bwMode="auto">
            <a:xfrm>
              <a:off x="4065" y="733"/>
              <a:ext cx="54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DD</a:t>
              </a:r>
              <a:endParaRPr lang="zh-CN" alt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67" name="Text Box 51"/>
            <p:cNvSpPr txBox="1">
              <a:spLocks noChangeArrowheads="1"/>
            </p:cNvSpPr>
            <p:nvPr/>
          </p:nvSpPr>
          <p:spPr bwMode="auto">
            <a:xfrm>
              <a:off x="3408" y="2352"/>
              <a:ext cx="28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162868" name="Text Box 52"/>
            <p:cNvSpPr txBox="1">
              <a:spLocks noChangeArrowheads="1"/>
            </p:cNvSpPr>
            <p:nvPr/>
          </p:nvSpPr>
          <p:spPr bwMode="auto">
            <a:xfrm>
              <a:off x="4704" y="1968"/>
              <a:ext cx="267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</a:p>
          </p:txBody>
        </p:sp>
      </p:grpSp>
      <p:sp>
        <p:nvSpPr>
          <p:cNvPr id="162869" name="AutoShape 53"/>
          <p:cNvSpPr>
            <a:spLocks noChangeArrowheads="1"/>
          </p:cNvSpPr>
          <p:nvPr/>
        </p:nvSpPr>
        <p:spPr bwMode="auto">
          <a:xfrm flipH="1">
            <a:off x="3934198" y="3141959"/>
            <a:ext cx="1296987" cy="214313"/>
          </a:xfrm>
          <a:prstGeom prst="rightArrow">
            <a:avLst>
              <a:gd name="adj1" fmla="val 50000"/>
              <a:gd name="adj2" fmla="val 1512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871" name="Line 55"/>
          <p:cNvSpPr>
            <a:spLocks noChangeShapeType="1"/>
          </p:cNvSpPr>
          <p:nvPr/>
        </p:nvSpPr>
        <p:spPr bwMode="auto">
          <a:xfrm flipH="1" flipV="1">
            <a:off x="1773614" y="2276769"/>
            <a:ext cx="217488" cy="360362"/>
          </a:xfrm>
          <a:prstGeom prst="line">
            <a:avLst/>
          </a:prstGeom>
          <a:noFill/>
          <a:ln w="25400">
            <a:solidFill>
              <a:schemeClr val="folHlink"/>
            </a:solidFill>
            <a:miter lim="800000"/>
            <a:headEnd/>
            <a:tailEnd type="stealth" w="lg" len="lg"/>
          </a:ln>
          <a:effectLst/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62874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75701"/>
              </p:ext>
            </p:extLst>
          </p:nvPr>
        </p:nvGraphicFramePr>
        <p:xfrm>
          <a:off x="3214688" y="5157192"/>
          <a:ext cx="2808486" cy="1188720"/>
        </p:xfrm>
        <a:graphic>
          <a:graphicData uri="http://schemas.openxmlformats.org/drawingml/2006/table">
            <a:tbl>
              <a:tblPr/>
              <a:tblGrid>
                <a:gridCol w="1404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out</a:t>
                      </a:r>
                      <a:endParaRPr kumimoji="1" lang="en-US" altLang="zh-CN" sz="20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黑体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1837109" y="2321298"/>
            <a:ext cx="634139" cy="735747"/>
          </a:xfrm>
          <a:prstGeom prst="ellipse">
            <a:avLst/>
          </a:prstGeom>
          <a:noFill/>
          <a:ln w="38100" algn="ctr">
            <a:solidFill>
              <a:srgbClr val="FFFF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2"/>
          <p:cNvSpPr txBox="1">
            <a:spLocks noChangeArrowheads="1"/>
          </p:cNvSpPr>
          <p:nvPr/>
        </p:nvSpPr>
        <p:spPr bwMode="auto">
          <a:xfrm>
            <a:off x="571472" y="357166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Inverter</a:t>
            </a:r>
            <a:endParaRPr lang="zh-CN" altLang="en-US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6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14346" y="1504164"/>
            <a:ext cx="5829336" cy="4661140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 or B is low-state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T1 or T3 is OFF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T2 or T4 is ON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Z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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sz="1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A and B are high-state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T1 and T3 are 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T2 and T4 are OFF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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8793" y="866778"/>
            <a:ext cx="3606801" cy="4643438"/>
            <a:chOff x="3120" y="531"/>
            <a:chExt cx="2272" cy="2925"/>
          </a:xfrm>
        </p:grpSpPr>
        <p:sp>
          <p:nvSpPr>
            <p:cNvPr id="163845" name="Line 5"/>
            <p:cNvSpPr>
              <a:spLocks noChangeShapeType="1"/>
            </p:cNvSpPr>
            <p:nvPr/>
          </p:nvSpPr>
          <p:spPr bwMode="auto">
            <a:xfrm flipV="1">
              <a:off x="4944" y="115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46" name="Line 6"/>
            <p:cNvSpPr>
              <a:spLocks noChangeShapeType="1"/>
            </p:cNvSpPr>
            <p:nvPr/>
          </p:nvSpPr>
          <p:spPr bwMode="auto">
            <a:xfrm>
              <a:off x="4176" y="163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47" name="Line 7"/>
            <p:cNvSpPr>
              <a:spLocks noChangeShapeType="1"/>
            </p:cNvSpPr>
            <p:nvPr/>
          </p:nvSpPr>
          <p:spPr bwMode="auto">
            <a:xfrm flipH="1">
              <a:off x="3504" y="153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48" name="Line 8"/>
            <p:cNvSpPr>
              <a:spLocks noChangeShapeType="1"/>
            </p:cNvSpPr>
            <p:nvPr/>
          </p:nvSpPr>
          <p:spPr bwMode="auto">
            <a:xfrm flipV="1">
              <a:off x="4176" y="297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49" name="Line 9"/>
            <p:cNvSpPr>
              <a:spLocks noChangeShapeType="1"/>
            </p:cNvSpPr>
            <p:nvPr/>
          </p:nvSpPr>
          <p:spPr bwMode="auto">
            <a:xfrm flipH="1">
              <a:off x="3312" y="23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0" name="Line 10"/>
            <p:cNvSpPr>
              <a:spLocks noChangeShapeType="1"/>
            </p:cNvSpPr>
            <p:nvPr/>
          </p:nvSpPr>
          <p:spPr bwMode="auto">
            <a:xfrm>
              <a:off x="4176" y="201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1" name="Line 11"/>
            <p:cNvSpPr>
              <a:spLocks noChangeShapeType="1"/>
            </p:cNvSpPr>
            <p:nvPr/>
          </p:nvSpPr>
          <p:spPr bwMode="auto">
            <a:xfrm>
              <a:off x="3696" y="1824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2" name="AutoShape 12"/>
            <p:cNvSpPr>
              <a:spLocks noChangeArrowheads="1"/>
            </p:cNvSpPr>
            <p:nvPr/>
          </p:nvSpPr>
          <p:spPr bwMode="auto">
            <a:xfrm flipV="1">
              <a:off x="4080" y="3360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3" name="Line 13"/>
            <p:cNvSpPr>
              <a:spLocks noChangeShapeType="1"/>
            </p:cNvSpPr>
            <p:nvPr/>
          </p:nvSpPr>
          <p:spPr bwMode="auto">
            <a:xfrm flipV="1">
              <a:off x="4176" y="912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4" name="Line 14"/>
            <p:cNvSpPr>
              <a:spLocks noChangeShapeType="1"/>
            </p:cNvSpPr>
            <p:nvPr/>
          </p:nvSpPr>
          <p:spPr bwMode="auto">
            <a:xfrm>
              <a:off x="4416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5" name="Line 15"/>
            <p:cNvSpPr>
              <a:spLocks noChangeShapeType="1"/>
            </p:cNvSpPr>
            <p:nvPr/>
          </p:nvSpPr>
          <p:spPr bwMode="auto">
            <a:xfrm flipH="1">
              <a:off x="4416" y="153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6" name="Line 16"/>
            <p:cNvSpPr>
              <a:spLocks noChangeShapeType="1"/>
            </p:cNvSpPr>
            <p:nvPr/>
          </p:nvSpPr>
          <p:spPr bwMode="auto">
            <a:xfrm flipV="1">
              <a:off x="4176" y="24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3888" y="2112"/>
              <a:ext cx="288" cy="384"/>
              <a:chOff x="2976" y="1680"/>
              <a:chExt cx="288" cy="384"/>
            </a:xfrm>
          </p:grpSpPr>
          <p:sp>
            <p:nvSpPr>
              <p:cNvPr id="163858" name="Line 18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59" name="Line 19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60" name="Line 20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61" name="Line 21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3862" name="Line 22"/>
            <p:cNvSpPr>
              <a:spLocks noChangeShapeType="1"/>
            </p:cNvSpPr>
            <p:nvPr/>
          </p:nvSpPr>
          <p:spPr bwMode="auto">
            <a:xfrm flipH="1">
              <a:off x="3312" y="288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63" name="Line 23"/>
            <p:cNvSpPr>
              <a:spLocks noChangeShapeType="1"/>
            </p:cNvSpPr>
            <p:nvPr/>
          </p:nvSpPr>
          <p:spPr bwMode="auto">
            <a:xfrm>
              <a:off x="3696" y="182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64" name="Line 24"/>
            <p:cNvSpPr>
              <a:spLocks noChangeShapeType="1"/>
            </p:cNvSpPr>
            <p:nvPr/>
          </p:nvSpPr>
          <p:spPr bwMode="auto">
            <a:xfrm>
              <a:off x="3504" y="153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65" name="Line 25"/>
            <p:cNvSpPr>
              <a:spLocks noChangeShapeType="1"/>
            </p:cNvSpPr>
            <p:nvPr/>
          </p:nvSpPr>
          <p:spPr bwMode="auto">
            <a:xfrm>
              <a:off x="4080" y="91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4560" y="1344"/>
              <a:ext cx="384" cy="384"/>
              <a:chOff x="2880" y="1008"/>
              <a:chExt cx="384" cy="384"/>
            </a:xfrm>
          </p:grpSpPr>
          <p:sp>
            <p:nvSpPr>
              <p:cNvPr id="163867" name="Line 27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68" name="Line 28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69" name="Line 29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70" name="Line 30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71" name="Oval 31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3792" y="1344"/>
              <a:ext cx="384" cy="384"/>
              <a:chOff x="2880" y="1008"/>
              <a:chExt cx="384" cy="384"/>
            </a:xfrm>
          </p:grpSpPr>
          <p:sp>
            <p:nvSpPr>
              <p:cNvPr id="163873" name="Line 33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74" name="Line 34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75" name="Line 35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76" name="Line 36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77" name="Oval 37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3888" y="2688"/>
              <a:ext cx="288" cy="384"/>
              <a:chOff x="2976" y="1680"/>
              <a:chExt cx="288" cy="384"/>
            </a:xfrm>
          </p:grpSpPr>
          <p:sp>
            <p:nvSpPr>
              <p:cNvPr id="163879" name="Line 39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80" name="Line 40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81" name="Line 41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82" name="Line 42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3883" name="Line 43"/>
            <p:cNvSpPr>
              <a:spLocks noChangeShapeType="1"/>
            </p:cNvSpPr>
            <p:nvPr/>
          </p:nvSpPr>
          <p:spPr bwMode="auto">
            <a:xfrm>
              <a:off x="4944" y="163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84" name="Line 44"/>
            <p:cNvSpPr>
              <a:spLocks noChangeShapeType="1"/>
            </p:cNvSpPr>
            <p:nvPr/>
          </p:nvSpPr>
          <p:spPr bwMode="auto">
            <a:xfrm>
              <a:off x="4176" y="1152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85" name="Text Box 45"/>
            <p:cNvSpPr txBox="1">
              <a:spLocks noChangeArrowheads="1"/>
            </p:cNvSpPr>
            <p:nvPr/>
          </p:nvSpPr>
          <p:spPr bwMode="auto">
            <a:xfrm>
              <a:off x="3696" y="531"/>
              <a:ext cx="12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DD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+5.0V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86" name="Text Box 46"/>
            <p:cNvSpPr txBox="1">
              <a:spLocks noChangeArrowheads="1"/>
            </p:cNvSpPr>
            <p:nvPr/>
          </p:nvSpPr>
          <p:spPr bwMode="auto">
            <a:xfrm>
              <a:off x="5125" y="1872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87" name="Text Box 47"/>
            <p:cNvSpPr txBox="1">
              <a:spLocks noChangeArrowheads="1"/>
            </p:cNvSpPr>
            <p:nvPr/>
          </p:nvSpPr>
          <p:spPr bwMode="auto">
            <a:xfrm>
              <a:off x="3120" y="2160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88" name="Text Box 48"/>
            <p:cNvSpPr txBox="1">
              <a:spLocks noChangeArrowheads="1"/>
            </p:cNvSpPr>
            <p:nvPr/>
          </p:nvSpPr>
          <p:spPr bwMode="auto">
            <a:xfrm>
              <a:off x="3120" y="2736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6858033" y="2195515"/>
            <a:ext cx="1965326" cy="2695575"/>
            <a:chOff x="4086" y="1368"/>
            <a:chExt cx="1238" cy="1698"/>
          </a:xfrm>
        </p:grpSpPr>
        <p:sp>
          <p:nvSpPr>
            <p:cNvPr id="163890" name="Rectangle 50"/>
            <p:cNvSpPr>
              <a:spLocks noChangeArrowheads="1"/>
            </p:cNvSpPr>
            <p:nvPr/>
          </p:nvSpPr>
          <p:spPr bwMode="auto">
            <a:xfrm>
              <a:off x="4176" y="2160"/>
              <a:ext cx="3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T1</a:t>
              </a:r>
              <a:endParaRPr lang="zh-CN" alt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91" name="Rectangle 51"/>
            <p:cNvSpPr>
              <a:spLocks noChangeArrowheads="1"/>
            </p:cNvSpPr>
            <p:nvPr/>
          </p:nvSpPr>
          <p:spPr bwMode="auto">
            <a:xfrm>
              <a:off x="4086" y="1368"/>
              <a:ext cx="3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T2</a:t>
              </a:r>
              <a:endPara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92" name="Rectangle 52"/>
            <p:cNvSpPr>
              <a:spLocks noChangeArrowheads="1"/>
            </p:cNvSpPr>
            <p:nvPr/>
          </p:nvSpPr>
          <p:spPr bwMode="auto">
            <a:xfrm>
              <a:off x="4944" y="1392"/>
              <a:ext cx="3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T4</a:t>
              </a:r>
              <a:endParaRPr lang="zh-CN" alt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93" name="Rectangle 53"/>
            <p:cNvSpPr>
              <a:spLocks noChangeArrowheads="1"/>
            </p:cNvSpPr>
            <p:nvPr/>
          </p:nvSpPr>
          <p:spPr bwMode="auto">
            <a:xfrm>
              <a:off x="4176" y="2736"/>
              <a:ext cx="3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T3</a:t>
              </a:r>
              <a:endParaRPr lang="zh-CN" alt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3894" name="Rectangle 54"/>
          <p:cNvSpPr>
            <a:spLocks noChangeArrowheads="1"/>
          </p:cNvSpPr>
          <p:nvPr/>
        </p:nvSpPr>
        <p:spPr bwMode="auto">
          <a:xfrm>
            <a:off x="5917427" y="5939588"/>
            <a:ext cx="25003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Z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= A·B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571472" y="357166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NAND Gate</a:t>
            </a:r>
            <a:endParaRPr lang="zh-CN" altLang="en-US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 flipH="1" flipV="1">
            <a:off x="6710392" y="5961799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50" y="1491952"/>
            <a:ext cx="5840448" cy="5105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A and B are low-state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T1 and T3 are OFF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T2 and T4 are ON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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 or B is high-state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T1 or T3 is ON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T2 or T4 is OFF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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30788" y="856654"/>
            <a:ext cx="3819524" cy="4300538"/>
            <a:chOff x="1786" y="699"/>
            <a:chExt cx="2406" cy="2709"/>
          </a:xfrm>
        </p:grpSpPr>
        <p:sp>
          <p:nvSpPr>
            <p:cNvPr id="165893" name="Line 5"/>
            <p:cNvSpPr>
              <a:spLocks noChangeShapeType="1"/>
            </p:cNvSpPr>
            <p:nvPr/>
          </p:nvSpPr>
          <p:spPr bwMode="auto">
            <a:xfrm flipV="1">
              <a:off x="3696" y="292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4" name="Line 6"/>
            <p:cNvSpPr>
              <a:spLocks noChangeShapeType="1"/>
            </p:cNvSpPr>
            <p:nvPr/>
          </p:nvSpPr>
          <p:spPr bwMode="auto">
            <a:xfrm>
              <a:off x="2976" y="158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5" name="Line 7"/>
            <p:cNvSpPr>
              <a:spLocks noChangeShapeType="1"/>
            </p:cNvSpPr>
            <p:nvPr/>
          </p:nvSpPr>
          <p:spPr bwMode="auto">
            <a:xfrm flipH="1">
              <a:off x="2016" y="148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6" name="Line 8"/>
            <p:cNvSpPr>
              <a:spLocks noChangeShapeType="1"/>
            </p:cNvSpPr>
            <p:nvPr/>
          </p:nvSpPr>
          <p:spPr bwMode="auto">
            <a:xfrm flipV="1">
              <a:off x="2976" y="292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7" name="Line 9"/>
            <p:cNvSpPr>
              <a:spLocks noChangeShapeType="1"/>
            </p:cNvSpPr>
            <p:nvPr/>
          </p:nvSpPr>
          <p:spPr bwMode="auto">
            <a:xfrm flipH="1">
              <a:off x="2400" y="254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8" name="Line 10"/>
            <p:cNvSpPr>
              <a:spLocks noChangeShapeType="1"/>
            </p:cNvSpPr>
            <p:nvPr/>
          </p:nvSpPr>
          <p:spPr bwMode="auto">
            <a:xfrm>
              <a:off x="2976" y="235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899" name="AutoShape 11"/>
            <p:cNvSpPr>
              <a:spLocks noChangeArrowheads="1"/>
            </p:cNvSpPr>
            <p:nvPr/>
          </p:nvSpPr>
          <p:spPr bwMode="auto">
            <a:xfrm flipV="1">
              <a:off x="2880" y="3312"/>
              <a:ext cx="192" cy="9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00" name="Line 12"/>
            <p:cNvSpPr>
              <a:spLocks noChangeShapeType="1"/>
            </p:cNvSpPr>
            <p:nvPr/>
          </p:nvSpPr>
          <p:spPr bwMode="auto">
            <a:xfrm flipV="1">
              <a:off x="2976" y="10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01" name="Line 13"/>
            <p:cNvSpPr>
              <a:spLocks noChangeShapeType="1"/>
            </p:cNvSpPr>
            <p:nvPr/>
          </p:nvSpPr>
          <p:spPr bwMode="auto">
            <a:xfrm>
              <a:off x="3216" y="254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02" name="Line 14"/>
            <p:cNvSpPr>
              <a:spLocks noChangeShapeType="1"/>
            </p:cNvSpPr>
            <p:nvPr/>
          </p:nvSpPr>
          <p:spPr bwMode="auto">
            <a:xfrm flipH="1" flipV="1">
              <a:off x="2016" y="201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03" name="Line 15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408" y="2640"/>
              <a:ext cx="288" cy="384"/>
              <a:chOff x="2976" y="1680"/>
              <a:chExt cx="288" cy="384"/>
            </a:xfrm>
          </p:grpSpPr>
          <p:sp>
            <p:nvSpPr>
              <p:cNvPr id="165905" name="Line 17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906" name="Line 18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907" name="Line 19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908" name="Line 20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5909" name="Line 21"/>
            <p:cNvSpPr>
              <a:spLocks noChangeShapeType="1"/>
            </p:cNvSpPr>
            <p:nvPr/>
          </p:nvSpPr>
          <p:spPr bwMode="auto">
            <a:xfrm flipH="1">
              <a:off x="2208" y="283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10" name="Line 22"/>
            <p:cNvSpPr>
              <a:spLocks noChangeShapeType="1"/>
            </p:cNvSpPr>
            <p:nvPr/>
          </p:nvSpPr>
          <p:spPr bwMode="auto">
            <a:xfrm>
              <a:off x="2400" y="201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11" name="Line 23"/>
            <p:cNvSpPr>
              <a:spLocks noChangeShapeType="1"/>
            </p:cNvSpPr>
            <p:nvPr/>
          </p:nvSpPr>
          <p:spPr bwMode="auto">
            <a:xfrm>
              <a:off x="2880" y="10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2592" y="1824"/>
              <a:ext cx="384" cy="384"/>
              <a:chOff x="2880" y="1008"/>
              <a:chExt cx="384" cy="384"/>
            </a:xfrm>
          </p:grpSpPr>
          <p:sp>
            <p:nvSpPr>
              <p:cNvPr id="165913" name="Line 25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914" name="Line 26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915" name="Line 2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916" name="Line 28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917" name="Oval 29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" name="Group 30"/>
            <p:cNvGrpSpPr>
              <a:grpSpLocks/>
            </p:cNvGrpSpPr>
            <p:nvPr/>
          </p:nvGrpSpPr>
          <p:grpSpPr bwMode="auto">
            <a:xfrm>
              <a:off x="2592" y="1296"/>
              <a:ext cx="384" cy="384"/>
              <a:chOff x="2880" y="1008"/>
              <a:chExt cx="384" cy="384"/>
            </a:xfrm>
          </p:grpSpPr>
          <p:sp>
            <p:nvSpPr>
              <p:cNvPr id="165919" name="Line 31"/>
              <p:cNvSpPr>
                <a:spLocks noChangeShapeType="1"/>
              </p:cNvSpPr>
              <p:nvPr/>
            </p:nvSpPr>
            <p:spPr bwMode="auto">
              <a:xfrm>
                <a:off x="2976" y="110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920" name="Line 32"/>
              <p:cNvSpPr>
                <a:spLocks noChangeShapeType="1"/>
              </p:cNvSpPr>
              <p:nvPr/>
            </p:nvSpPr>
            <p:spPr bwMode="auto">
              <a:xfrm>
                <a:off x="3072" y="1008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921" name="Line 33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922" name="Line 34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923" name="Oval 35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73" cy="7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2688" y="2640"/>
              <a:ext cx="288" cy="384"/>
              <a:chOff x="2976" y="1680"/>
              <a:chExt cx="288" cy="384"/>
            </a:xfrm>
          </p:grpSpPr>
          <p:sp>
            <p:nvSpPr>
              <p:cNvPr id="165925" name="Line 37"/>
              <p:cNvSpPr>
                <a:spLocks noChangeShapeType="1"/>
              </p:cNvSpPr>
              <p:nvPr/>
            </p:nvSpPr>
            <p:spPr bwMode="auto">
              <a:xfrm>
                <a:off x="2976" y="177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926" name="Line 38"/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927" name="Line 39"/>
              <p:cNvSpPr>
                <a:spLocks noChangeShapeType="1"/>
              </p:cNvSpPr>
              <p:nvPr/>
            </p:nvSpPr>
            <p:spPr bwMode="auto">
              <a:xfrm>
                <a:off x="3072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5928" name="Line 40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5929" name="Line 41"/>
            <p:cNvSpPr>
              <a:spLocks noChangeShapeType="1"/>
            </p:cNvSpPr>
            <p:nvPr/>
          </p:nvSpPr>
          <p:spPr bwMode="auto">
            <a:xfrm>
              <a:off x="2976" y="316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30" name="Text Box 42"/>
            <p:cNvSpPr txBox="1">
              <a:spLocks noChangeArrowheads="1"/>
            </p:cNvSpPr>
            <p:nvPr/>
          </p:nvSpPr>
          <p:spPr bwMode="auto">
            <a:xfrm>
              <a:off x="2496" y="699"/>
              <a:ext cx="129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r>
                <a:rPr lang="en-US" altLang="zh-CN" b="1" baseline="-25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DD </a:t>
              </a:r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 +5.0V</a:t>
              </a:r>
              <a:endPara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31" name="Text Box 43"/>
            <p:cNvSpPr txBox="1">
              <a:spLocks noChangeArrowheads="1"/>
            </p:cNvSpPr>
            <p:nvPr/>
          </p:nvSpPr>
          <p:spPr bwMode="auto">
            <a:xfrm>
              <a:off x="3925" y="2208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32" name="Text Box 44"/>
            <p:cNvSpPr txBox="1">
              <a:spLocks noChangeArrowheads="1"/>
            </p:cNvSpPr>
            <p:nvPr/>
          </p:nvSpPr>
          <p:spPr bwMode="auto">
            <a:xfrm>
              <a:off x="1786" y="1344"/>
              <a:ext cx="2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33" name="Text Box 45"/>
            <p:cNvSpPr txBox="1">
              <a:spLocks noChangeArrowheads="1"/>
            </p:cNvSpPr>
            <p:nvPr/>
          </p:nvSpPr>
          <p:spPr bwMode="auto">
            <a:xfrm>
              <a:off x="1786" y="1872"/>
              <a:ext cx="26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34" name="Line 46"/>
            <p:cNvSpPr>
              <a:spLocks noChangeShapeType="1"/>
            </p:cNvSpPr>
            <p:nvPr/>
          </p:nvSpPr>
          <p:spPr bwMode="auto">
            <a:xfrm flipH="1">
              <a:off x="3216" y="28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35" name="Line 47"/>
            <p:cNvSpPr>
              <a:spLocks noChangeShapeType="1"/>
            </p:cNvSpPr>
            <p:nvPr/>
          </p:nvSpPr>
          <p:spPr bwMode="auto">
            <a:xfrm>
              <a:off x="2208" y="148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36" name="Line 48"/>
            <p:cNvSpPr>
              <a:spLocks noChangeShapeType="1"/>
            </p:cNvSpPr>
            <p:nvPr/>
          </p:nvSpPr>
          <p:spPr bwMode="auto">
            <a:xfrm>
              <a:off x="3696" y="235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6810375" y="1880591"/>
            <a:ext cx="1793875" cy="2671763"/>
            <a:chOff x="4290" y="1392"/>
            <a:chExt cx="1130" cy="1683"/>
          </a:xfrm>
        </p:grpSpPr>
        <p:sp>
          <p:nvSpPr>
            <p:cNvPr id="165938" name="Rectangle 50"/>
            <p:cNvSpPr>
              <a:spLocks noChangeArrowheads="1"/>
            </p:cNvSpPr>
            <p:nvPr/>
          </p:nvSpPr>
          <p:spPr bwMode="auto">
            <a:xfrm>
              <a:off x="4290" y="2745"/>
              <a:ext cx="3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T1</a:t>
              </a:r>
              <a:endPara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39" name="Rectangle 51"/>
            <p:cNvSpPr>
              <a:spLocks noChangeArrowheads="1"/>
            </p:cNvSpPr>
            <p:nvPr/>
          </p:nvSpPr>
          <p:spPr bwMode="auto">
            <a:xfrm>
              <a:off x="4320" y="1392"/>
              <a:ext cx="3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T2</a:t>
              </a:r>
              <a:endParaRPr lang="zh-CN" alt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40" name="Rectangle 52"/>
            <p:cNvSpPr>
              <a:spLocks noChangeArrowheads="1"/>
            </p:cNvSpPr>
            <p:nvPr/>
          </p:nvSpPr>
          <p:spPr bwMode="auto">
            <a:xfrm>
              <a:off x="4320" y="1920"/>
              <a:ext cx="3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T4</a:t>
              </a:r>
              <a:endParaRPr lang="zh-CN" altLang="en-US" b="1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5941" name="Rectangle 53"/>
            <p:cNvSpPr>
              <a:spLocks noChangeArrowheads="1"/>
            </p:cNvSpPr>
            <p:nvPr/>
          </p:nvSpPr>
          <p:spPr bwMode="auto">
            <a:xfrm>
              <a:off x="5040" y="2736"/>
              <a:ext cx="3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T3</a:t>
              </a:r>
              <a:endParaRPr lang="zh-CN" altLang="en-US" b="1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5942" name="Rectangle 54"/>
          <p:cNvSpPr>
            <a:spLocks noChangeArrowheads="1"/>
          </p:cNvSpPr>
          <p:nvPr/>
        </p:nvSpPr>
        <p:spPr bwMode="auto">
          <a:xfrm>
            <a:off x="5746722" y="5743216"/>
            <a:ext cx="284800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Z =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A+B 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8" name="Line 22"/>
          <p:cNvSpPr>
            <a:spLocks noChangeShapeType="1"/>
          </p:cNvSpPr>
          <p:nvPr/>
        </p:nvSpPr>
        <p:spPr bwMode="auto">
          <a:xfrm flipH="1" flipV="1">
            <a:off x="6710392" y="5733256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 bwMode="auto">
          <a:xfrm>
            <a:off x="571472" y="357166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CMOS</a:t>
            </a: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NOR Gate</a:t>
            </a:r>
            <a:endParaRPr lang="zh-CN" altLang="en-US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</p:bld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files\Templates\Presentation Designs\High Voltage.pot</Template>
  <TotalTime>14491</TotalTime>
  <Words>1317</Words>
  <Application>Microsoft Office PowerPoint</Application>
  <PresentationFormat>全屏显示(4:3)</PresentationFormat>
  <Paragraphs>436</Paragraphs>
  <Slides>31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黑体</vt:lpstr>
      <vt:lpstr>华文新魏</vt:lpstr>
      <vt:lpstr>楷体_GB2312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High Voltage</vt:lpstr>
      <vt:lpstr>Visio</vt:lpstr>
      <vt:lpstr>Equation</vt:lpstr>
      <vt:lpstr>公式</vt:lpstr>
      <vt:lpstr>   Chapter 3 Digital Circuit</vt:lpstr>
      <vt:lpstr>3.1 CMOS Transistor</vt:lpstr>
      <vt:lpstr>PowerPoint 演示文稿</vt:lpstr>
      <vt:lpstr>PowerPoint 演示文稿</vt:lpstr>
      <vt:lpstr>3.2 CMOS Gate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Three-state Buffer</vt:lpstr>
      <vt:lpstr>Transmission Gate</vt:lpstr>
      <vt:lpstr> Schmitt-Trigger Inverter</vt:lpstr>
      <vt:lpstr>Open-Drain Output Circuit</vt:lpstr>
      <vt:lpstr>Wired Logic</vt:lpstr>
      <vt:lpstr>Unused inputs of CMOS circuit</vt:lpstr>
      <vt:lpstr>PowerPoint 演示文稿</vt:lpstr>
      <vt:lpstr>PowerPoint 演示文稿</vt:lpstr>
      <vt:lpstr>Fanin</vt:lpstr>
      <vt:lpstr>Fanout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Bipolar junction transistor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逻辑器件(门电路)</dc:title>
  <dc:creator>武庆生</dc:creator>
  <cp:lastModifiedBy>chenjuan</cp:lastModifiedBy>
  <cp:revision>1295</cp:revision>
  <cp:lastPrinted>1601-01-01T00:00:00Z</cp:lastPrinted>
  <dcterms:created xsi:type="dcterms:W3CDTF">2001-12-18T13:54:46Z</dcterms:created>
  <dcterms:modified xsi:type="dcterms:W3CDTF">2022-03-22T05:01:54Z</dcterms:modified>
</cp:coreProperties>
</file>