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av" ContentType="audio/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2.xml" ContentType="application/vnd.openxmlformats-officedocument.presentationml.notesSlide+xml"/>
  <Override PartName="/ppt/tags/tag20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  <p:sldMasterId id="2147483688" r:id="rId2"/>
  </p:sldMasterIdLst>
  <p:notesMasterIdLst>
    <p:notesMasterId r:id="rId44"/>
  </p:notesMasterIdLst>
  <p:sldIdLst>
    <p:sldId id="323" r:id="rId3"/>
    <p:sldId id="460" r:id="rId4"/>
    <p:sldId id="454" r:id="rId5"/>
    <p:sldId id="455" r:id="rId6"/>
    <p:sldId id="457" r:id="rId7"/>
    <p:sldId id="456" r:id="rId8"/>
    <p:sldId id="458" r:id="rId9"/>
    <p:sldId id="459" r:id="rId10"/>
    <p:sldId id="461" r:id="rId11"/>
    <p:sldId id="462" r:id="rId12"/>
    <p:sldId id="463" r:id="rId13"/>
    <p:sldId id="464" r:id="rId14"/>
    <p:sldId id="465" r:id="rId15"/>
    <p:sldId id="449" r:id="rId16"/>
    <p:sldId id="409" r:id="rId17"/>
    <p:sldId id="408" r:id="rId18"/>
    <p:sldId id="410" r:id="rId19"/>
    <p:sldId id="411" r:id="rId20"/>
    <p:sldId id="412" r:id="rId21"/>
    <p:sldId id="413" r:id="rId22"/>
    <p:sldId id="414" r:id="rId23"/>
    <p:sldId id="415" r:id="rId24"/>
    <p:sldId id="450" r:id="rId25"/>
    <p:sldId id="397" r:id="rId26"/>
    <p:sldId id="398" r:id="rId27"/>
    <p:sldId id="385" r:id="rId28"/>
    <p:sldId id="386" r:id="rId29"/>
    <p:sldId id="420" r:id="rId30"/>
    <p:sldId id="419" r:id="rId31"/>
    <p:sldId id="423" r:id="rId32"/>
    <p:sldId id="451" r:id="rId33"/>
    <p:sldId id="426" r:id="rId34"/>
    <p:sldId id="389" r:id="rId35"/>
    <p:sldId id="430" r:id="rId36"/>
    <p:sldId id="432" r:id="rId37"/>
    <p:sldId id="452" r:id="rId38"/>
    <p:sldId id="444" r:id="rId39"/>
    <p:sldId id="393" r:id="rId40"/>
    <p:sldId id="435" r:id="rId41"/>
    <p:sldId id="436" r:id="rId42"/>
    <p:sldId id="440" r:id="rId4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buFont typeface="Arial" charset="0"/>
      <a:defRPr sz="36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charset="0"/>
      <a:defRPr sz="36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charset="0"/>
      <a:defRPr sz="36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charset="0"/>
      <a:defRPr sz="36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charset="0"/>
      <a:defRPr sz="36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36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36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36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36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BAB60A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9050" autoAdjust="0"/>
  </p:normalViewPr>
  <p:slideViewPr>
    <p:cSldViewPr>
      <p:cViewPr varScale="1">
        <p:scale>
          <a:sx n="58" d="100"/>
          <a:sy n="58" d="100"/>
        </p:scale>
        <p:origin x="136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874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页眉占位符 1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Font typeface="Arial" pitchFamily="34" charset="0"/>
              <a:buNone/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075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Font typeface="Arial" pitchFamily="34" charset="0"/>
              <a:buNone/>
              <a:defRPr sz="1200"/>
            </a:lvl1pPr>
          </a:lstStyle>
          <a:p>
            <a:pPr>
              <a:defRPr/>
            </a:pPr>
            <a:fld id="{8404C4FC-DDCC-4A97-8B00-C50CA25BB869}" type="datetimeFigureOut">
              <a:rPr lang="zh-CN" altLang="en-US"/>
              <a:pPr>
                <a:defRPr/>
              </a:pPr>
              <a:t>2021/12/9</a:t>
            </a:fld>
            <a:endParaRPr lang="zh-CN" altLang="en-US"/>
          </a:p>
        </p:txBody>
      </p:sp>
      <p:sp>
        <p:nvSpPr>
          <p:cNvPr id="91140" name="幻灯片图像占位符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sp>
      <p:sp>
        <p:nvSpPr>
          <p:cNvPr id="3077" name="备注占位符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12700" cmpd="sng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3078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buFont typeface="Arial" pitchFamily="34" charset="0"/>
              <a:buNone/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079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buFont typeface="Arial" pitchFamily="34" charset="0"/>
              <a:buNone/>
              <a:defRPr sz="1200"/>
            </a:lvl1pPr>
          </a:lstStyle>
          <a:p>
            <a:pPr>
              <a:defRPr/>
            </a:pPr>
            <a:fld id="{4B6F7CC1-4462-4FD4-A2E5-1A0E496F186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6F7CC1-4462-4FD4-A2E5-1A0E496F186B}" type="slidenum">
              <a:rPr lang="zh-CN" altLang="en-US" smtClean="0"/>
              <a:pPr>
                <a:defRPr/>
              </a:pPr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3534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6F7CC1-4462-4FD4-A2E5-1A0E496F186B}" type="slidenum">
              <a:rPr lang="zh-CN" altLang="en-US" smtClean="0"/>
              <a:pPr>
                <a:defRPr/>
              </a:pPr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81503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6F7CC1-4462-4FD4-A2E5-1A0E496F186B}" type="slidenum">
              <a:rPr lang="zh-CN" altLang="en-US" smtClean="0"/>
              <a:pPr>
                <a:defRPr/>
              </a:pPr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73599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6F7CC1-4462-4FD4-A2E5-1A0E496F186B}" type="slidenum">
              <a:rPr lang="zh-CN" altLang="en-US" smtClean="0"/>
              <a:pPr>
                <a:defRPr/>
              </a:pPr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04607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6F7CC1-4462-4FD4-A2E5-1A0E496F186B}" type="slidenum">
              <a:rPr lang="zh-CN" altLang="en-US" smtClean="0"/>
              <a:pPr>
                <a:defRPr/>
              </a:pPr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4913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6F7CC1-4462-4FD4-A2E5-1A0E496F186B}" type="slidenum">
              <a:rPr lang="zh-CN" altLang="en-US" smtClean="0"/>
              <a:pPr>
                <a:defRPr/>
              </a:pPr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85837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6F7CC1-4462-4FD4-A2E5-1A0E496F186B}" type="slidenum">
              <a:rPr lang="zh-CN" altLang="en-US" smtClean="0"/>
              <a:pPr>
                <a:defRPr/>
              </a:pPr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23139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831020"/>
            <a:ext cx="7772400" cy="76944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189" indent="0" algn="ctr">
              <a:buNone/>
              <a:defRPr/>
            </a:lvl2pPr>
            <a:lvl3pPr marL="914377" indent="0" algn="ctr">
              <a:buNone/>
              <a:defRPr/>
            </a:lvl3pPr>
            <a:lvl4pPr marL="1371566" indent="0" algn="ctr">
              <a:buNone/>
              <a:defRPr/>
            </a:lvl4pPr>
            <a:lvl5pPr marL="1828754" indent="0" algn="ctr">
              <a:buNone/>
              <a:defRPr/>
            </a:lvl5pPr>
            <a:lvl6pPr marL="2285943" indent="0" algn="ctr">
              <a:buNone/>
              <a:defRPr/>
            </a:lvl6pPr>
            <a:lvl7pPr marL="2743131" indent="0" algn="ctr">
              <a:buNone/>
              <a:defRPr/>
            </a:lvl7pPr>
            <a:lvl8pPr marL="3200320" indent="0" algn="ctr">
              <a:buNone/>
              <a:defRPr/>
            </a:lvl8pPr>
            <a:lvl9pPr marL="3657509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3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80CB70-1F20-4257-83E5-0D73FA85332A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3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4B154B-089B-4364-B92F-DC5C4DA1FBA3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953257" y="814388"/>
            <a:ext cx="1538883" cy="52816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066800" y="814388"/>
            <a:ext cx="5734050" cy="52816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3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845B3E-BAF3-4938-A929-0E0BB3CC1E8E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831020"/>
            <a:ext cx="7772400" cy="76944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189" indent="0" algn="ctr">
              <a:buNone/>
              <a:defRPr/>
            </a:lvl2pPr>
            <a:lvl3pPr marL="914377" indent="0" algn="ctr">
              <a:buNone/>
              <a:defRPr/>
            </a:lvl3pPr>
            <a:lvl4pPr marL="1371566" indent="0" algn="ctr">
              <a:buNone/>
              <a:defRPr/>
            </a:lvl4pPr>
            <a:lvl5pPr marL="1828754" indent="0" algn="ctr">
              <a:buNone/>
              <a:defRPr/>
            </a:lvl5pPr>
            <a:lvl6pPr marL="2285943" indent="0" algn="ctr">
              <a:buNone/>
              <a:defRPr/>
            </a:lvl6pPr>
            <a:lvl7pPr marL="2743131" indent="0" algn="ctr">
              <a:buNone/>
              <a:defRPr/>
            </a:lvl7pPr>
            <a:lvl8pPr marL="3200320" indent="0" algn="ctr">
              <a:buNone/>
              <a:defRPr/>
            </a:lvl8pPr>
            <a:lvl9pPr marL="3657509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37"/>
          <p:cNvSpPr>
            <a:spLocks noGrp="1" noChangeArrowheads="1"/>
          </p:cNvSpPr>
          <p:nvPr>
            <p:ph type="dt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6918F5-BEDA-4942-A470-16A90B747538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37"/>
          <p:cNvSpPr>
            <a:spLocks noGrp="1" noChangeArrowheads="1"/>
          </p:cNvSpPr>
          <p:nvPr>
            <p:ph type="dt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7B81B1-B5E6-4427-8B6D-DC42C5733DFF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70788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89" indent="0">
              <a:buNone/>
              <a:defRPr sz="1800"/>
            </a:lvl2pPr>
            <a:lvl3pPr marL="914377" indent="0">
              <a:buNone/>
              <a:defRPr sz="1600"/>
            </a:lvl3pPr>
            <a:lvl4pPr marL="1371566" indent="0">
              <a:buNone/>
              <a:defRPr sz="1400"/>
            </a:lvl4pPr>
            <a:lvl5pPr marL="1828754" indent="0">
              <a:buNone/>
              <a:defRPr sz="1400"/>
            </a:lvl5pPr>
            <a:lvl6pPr marL="2285943" indent="0">
              <a:buNone/>
              <a:defRPr sz="1400"/>
            </a:lvl6pPr>
            <a:lvl7pPr marL="2743131" indent="0">
              <a:buNone/>
              <a:defRPr sz="1400"/>
            </a:lvl7pPr>
            <a:lvl8pPr marL="3200320" indent="0">
              <a:buNone/>
              <a:defRPr sz="1400"/>
            </a:lvl8pPr>
            <a:lvl9pPr marL="3657509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37"/>
          <p:cNvSpPr>
            <a:spLocks noGrp="1" noChangeArrowheads="1"/>
          </p:cNvSpPr>
          <p:nvPr>
            <p:ph type="dt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3BDCF0-8C2F-4D4D-8D7D-C60030DF197F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066800" y="1981200"/>
            <a:ext cx="38481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67300" y="1981200"/>
            <a:ext cx="38481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37"/>
          <p:cNvSpPr>
            <a:spLocks noGrp="1" noChangeArrowheads="1"/>
          </p:cNvSpPr>
          <p:nvPr>
            <p:ph type="dt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3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3168BF-8D1E-4C57-B972-E97BCD60BE1E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48198"/>
            <a:ext cx="8229600" cy="769441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31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31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37"/>
          <p:cNvSpPr>
            <a:spLocks noGrp="1" noChangeArrowheads="1"/>
          </p:cNvSpPr>
          <p:nvPr>
            <p:ph type="dt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3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0A767D-CE56-4DB7-98BE-901EF4C11011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37"/>
          <p:cNvSpPr>
            <a:spLocks noGrp="1" noChangeArrowheads="1"/>
          </p:cNvSpPr>
          <p:nvPr>
            <p:ph type="dt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9BBADA-62DE-47F7-B85F-2A4CDD5B6E5E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7"/>
          <p:cNvSpPr>
            <a:spLocks noGrp="1" noChangeArrowheads="1"/>
          </p:cNvSpPr>
          <p:nvPr>
            <p:ph type="dt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3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01E40E-28BF-480F-8FF2-D0D0F906F873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727215"/>
            <a:ext cx="3008313" cy="707886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6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37"/>
          <p:cNvSpPr>
            <a:spLocks noGrp="1" noChangeArrowheads="1"/>
          </p:cNvSpPr>
          <p:nvPr>
            <p:ph type="dt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3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83492B-1E55-4C18-9D45-7EAF32C6D199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3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7A5DC5-34CA-4949-8884-88011D5D7FA6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967229"/>
            <a:ext cx="5486400" cy="40011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37"/>
          <p:cNvSpPr>
            <a:spLocks noGrp="1" noChangeArrowheads="1"/>
          </p:cNvSpPr>
          <p:nvPr>
            <p:ph type="dt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3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766112-EC91-452B-BF07-903FBA82B46A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37"/>
          <p:cNvSpPr>
            <a:spLocks noGrp="1" noChangeArrowheads="1"/>
          </p:cNvSpPr>
          <p:nvPr>
            <p:ph type="dt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09CC77-A084-428A-B5DE-A0117B12CA89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953257" y="814388"/>
            <a:ext cx="1538883" cy="52816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066800" y="814388"/>
            <a:ext cx="5734050" cy="52816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37"/>
          <p:cNvSpPr>
            <a:spLocks noGrp="1" noChangeArrowheads="1"/>
          </p:cNvSpPr>
          <p:nvPr>
            <p:ph type="dt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CC6DE7-CC66-40DF-BA08-0D78D11F2A35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70788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89" indent="0">
              <a:buNone/>
              <a:defRPr sz="1800"/>
            </a:lvl2pPr>
            <a:lvl3pPr marL="914377" indent="0">
              <a:buNone/>
              <a:defRPr sz="1600"/>
            </a:lvl3pPr>
            <a:lvl4pPr marL="1371566" indent="0">
              <a:buNone/>
              <a:defRPr sz="1400"/>
            </a:lvl4pPr>
            <a:lvl5pPr marL="1828754" indent="0">
              <a:buNone/>
              <a:defRPr sz="1400"/>
            </a:lvl5pPr>
            <a:lvl6pPr marL="2285943" indent="0">
              <a:buNone/>
              <a:defRPr sz="1400"/>
            </a:lvl6pPr>
            <a:lvl7pPr marL="2743131" indent="0">
              <a:buNone/>
              <a:defRPr sz="1400"/>
            </a:lvl7pPr>
            <a:lvl8pPr marL="3200320" indent="0">
              <a:buNone/>
              <a:defRPr sz="1400"/>
            </a:lvl8pPr>
            <a:lvl9pPr marL="3657509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3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73F62D-38D8-4E47-B4D3-C6A420983501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066800" y="1981200"/>
            <a:ext cx="38481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67300" y="1981200"/>
            <a:ext cx="38481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3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3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5DD732-9A5E-47DB-B771-D50089EBF2AD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48198"/>
            <a:ext cx="8229600" cy="769441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31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31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3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3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D1CD77-718E-4E41-AEDA-989F22D14538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3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69E6CD-D457-430B-9B5F-E88B23695767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3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97489F-4C31-4370-B64B-6FDA95532023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727215"/>
            <a:ext cx="3008313" cy="707886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6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3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3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C1E452-3F81-491E-9205-1420A96E28C6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967229"/>
            <a:ext cx="5486400" cy="40011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3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3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5E5E49-8F79-4133-9989-B5E9F73865EE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folHlink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62" name="Group 2"/>
          <p:cNvGrpSpPr>
            <a:grpSpLocks/>
          </p:cNvGrpSpPr>
          <p:nvPr/>
        </p:nvGrpSpPr>
        <p:grpSpPr bwMode="auto">
          <a:xfrm>
            <a:off x="152402" y="314331"/>
            <a:ext cx="847725" cy="6543675"/>
            <a:chOff x="0" y="0"/>
            <a:chExt cx="534" cy="4122"/>
          </a:xfrm>
        </p:grpSpPr>
        <p:sp>
          <p:nvSpPr>
            <p:cNvPr id="1047" name="AutoShape 8"/>
            <p:cNvSpPr>
              <a:spLocks noChangeArrowheads="1"/>
            </p:cNvSpPr>
            <p:nvPr/>
          </p:nvSpPr>
          <p:spPr bwMode="auto">
            <a:xfrm rot="5400000" flipH="1">
              <a:off x="-14" y="1797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 sz="3600"/>
            </a:p>
          </p:txBody>
        </p:sp>
        <p:sp>
          <p:nvSpPr>
            <p:cNvPr id="1048" name="AutoShape 9"/>
            <p:cNvSpPr>
              <a:spLocks noChangeArrowheads="1"/>
            </p:cNvSpPr>
            <p:nvPr/>
          </p:nvSpPr>
          <p:spPr bwMode="auto">
            <a:xfrm rot="5400000" flipH="1">
              <a:off x="-14" y="2391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 sz="3600"/>
            </a:p>
          </p:txBody>
        </p:sp>
        <p:sp>
          <p:nvSpPr>
            <p:cNvPr id="1049" name="AutoShape 10"/>
            <p:cNvSpPr>
              <a:spLocks noChangeArrowheads="1"/>
            </p:cNvSpPr>
            <p:nvPr/>
          </p:nvSpPr>
          <p:spPr bwMode="auto">
            <a:xfrm rot="5400000" flipH="1">
              <a:off x="-15" y="2983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 sz="3600"/>
            </a:p>
          </p:txBody>
        </p:sp>
        <p:sp>
          <p:nvSpPr>
            <p:cNvPr id="1050" name="AutoShape 11"/>
            <p:cNvSpPr>
              <a:spLocks noChangeArrowheads="1"/>
            </p:cNvSpPr>
            <p:nvPr/>
          </p:nvSpPr>
          <p:spPr bwMode="auto">
            <a:xfrm rot="5400000" flipH="1">
              <a:off x="-13" y="3581"/>
              <a:ext cx="558" cy="533"/>
            </a:xfrm>
            <a:prstGeom prst="parallelogram">
              <a:avLst>
                <a:gd name="adj" fmla="val 55437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 sz="3600"/>
            </a:p>
          </p:txBody>
        </p:sp>
        <p:sp>
          <p:nvSpPr>
            <p:cNvPr id="2" name="AutoShape 12"/>
            <p:cNvSpPr>
              <a:spLocks noChangeArrowheads="1"/>
            </p:cNvSpPr>
            <p:nvPr/>
          </p:nvSpPr>
          <p:spPr bwMode="auto">
            <a:xfrm rot="5400000" flipH="1">
              <a:off x="-14" y="15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 sz="3600"/>
            </a:p>
          </p:txBody>
        </p:sp>
        <p:sp>
          <p:nvSpPr>
            <p:cNvPr id="3" name="AutoShape 13"/>
            <p:cNvSpPr>
              <a:spLocks noChangeArrowheads="1"/>
            </p:cNvSpPr>
            <p:nvPr/>
          </p:nvSpPr>
          <p:spPr bwMode="auto">
            <a:xfrm rot="5400000" flipH="1">
              <a:off x="-15" y="605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 sz="3600"/>
            </a:p>
          </p:txBody>
        </p:sp>
        <p:sp>
          <p:nvSpPr>
            <p:cNvPr id="4" name="AutoShape 14"/>
            <p:cNvSpPr>
              <a:spLocks noChangeArrowheads="1"/>
            </p:cNvSpPr>
            <p:nvPr/>
          </p:nvSpPr>
          <p:spPr bwMode="auto">
            <a:xfrm rot="5400000" flipH="1">
              <a:off x="-15" y="1201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 sz="3600"/>
            </a:p>
          </p:txBody>
        </p:sp>
      </p:grpSp>
      <p:sp>
        <p:nvSpPr>
          <p:cNvPr id="1034" name="Rectangle 15"/>
          <p:cNvSpPr>
            <a:spLocks noChangeArrowheads="1"/>
          </p:cNvSpPr>
          <p:nvPr/>
        </p:nvSpPr>
        <p:spPr bwMode="auto">
          <a:xfrm>
            <a:off x="441326" y="0"/>
            <a:ext cx="276225" cy="6858000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50000">
                <a:schemeClr val="bg2"/>
              </a:gs>
              <a:gs pos="100000">
                <a:schemeClr val="folHlink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Font typeface="Arial" pitchFamily="34" charset="0"/>
              <a:buNone/>
              <a:defRPr/>
            </a:pPr>
            <a:endParaRPr lang="zh-CN" altLang="en-US" sz="3600"/>
          </a:p>
        </p:txBody>
      </p:sp>
      <p:sp>
        <p:nvSpPr>
          <p:cNvPr id="1035" name="AutoShape 16"/>
          <p:cNvSpPr>
            <a:spLocks noChangeArrowheads="1"/>
          </p:cNvSpPr>
          <p:nvPr/>
        </p:nvSpPr>
        <p:spPr bwMode="auto">
          <a:xfrm flipH="1">
            <a:off x="547689" y="1703388"/>
            <a:ext cx="8596312" cy="254000"/>
          </a:xfrm>
          <a:prstGeom prst="homePlate">
            <a:avLst>
              <a:gd name="adj" fmla="val 58913"/>
            </a:avLst>
          </a:prstGeom>
          <a:gradFill rotWithShape="0">
            <a:gsLst>
              <a:gs pos="0">
                <a:schemeClr val="bg2"/>
              </a:gs>
              <a:gs pos="50000">
                <a:schemeClr val="folHlink"/>
              </a:gs>
              <a:gs pos="100000">
                <a:schemeClr val="bg2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Font typeface="Arial" pitchFamily="34" charset="0"/>
              <a:buNone/>
              <a:defRPr/>
            </a:pPr>
            <a:endParaRPr lang="zh-CN" altLang="en-US" sz="3600"/>
          </a:p>
        </p:txBody>
      </p:sp>
      <p:sp>
        <p:nvSpPr>
          <p:cNvPr id="1036" name="Oval 17"/>
          <p:cNvSpPr>
            <a:spLocks noChangeArrowheads="1"/>
          </p:cNvSpPr>
          <p:nvPr/>
        </p:nvSpPr>
        <p:spPr bwMode="auto">
          <a:xfrm>
            <a:off x="460376" y="1706571"/>
            <a:ext cx="295275" cy="274637"/>
          </a:xfrm>
          <a:prstGeom prst="ellipse">
            <a:avLst/>
          </a:prstGeom>
          <a:gradFill rotWithShape="0">
            <a:gsLst>
              <a:gs pos="0">
                <a:srgbClr val="FEFFFF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endParaRPr lang="zh-CN" altLang="en-US" sz="3600"/>
          </a:p>
        </p:txBody>
      </p:sp>
      <p:sp>
        <p:nvSpPr>
          <p:cNvPr id="1030" name="Rectangle 18"/>
          <p:cNvSpPr>
            <a:spLocks noChangeArrowheads="1"/>
          </p:cNvSpPr>
          <p:nvPr/>
        </p:nvSpPr>
        <p:spPr bwMode="auto">
          <a:xfrm>
            <a:off x="463550" y="1912938"/>
            <a:ext cx="190500" cy="467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endParaRPr lang="zh-CN" altLang="en-US" sz="3600"/>
          </a:p>
        </p:txBody>
      </p:sp>
      <p:sp>
        <p:nvSpPr>
          <p:cNvPr id="1038" name="Oval 19"/>
          <p:cNvSpPr>
            <a:spLocks noChangeArrowheads="1"/>
          </p:cNvSpPr>
          <p:nvPr/>
        </p:nvSpPr>
        <p:spPr bwMode="auto">
          <a:xfrm>
            <a:off x="9209088" y="1676400"/>
            <a:ext cx="304800" cy="274638"/>
          </a:xfrm>
          <a:prstGeom prst="ellipse">
            <a:avLst/>
          </a:prstGeom>
          <a:gradFill rotWithShape="0">
            <a:gsLst>
              <a:gs pos="0">
                <a:srgbClr val="FEFFFF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endParaRPr lang="zh-CN" altLang="en-US" sz="3600"/>
          </a:p>
        </p:txBody>
      </p:sp>
      <p:sp>
        <p:nvSpPr>
          <p:cNvPr id="1032" name="Rectangle 20"/>
          <p:cNvSpPr>
            <a:spLocks noChangeArrowheads="1"/>
          </p:cNvSpPr>
          <p:nvPr/>
        </p:nvSpPr>
        <p:spPr bwMode="auto">
          <a:xfrm>
            <a:off x="457200" y="1739900"/>
            <a:ext cx="8751888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endParaRPr lang="zh-CN" altLang="en-US" sz="3600"/>
          </a:p>
        </p:txBody>
      </p:sp>
      <p:grpSp>
        <p:nvGrpSpPr>
          <p:cNvPr id="15369" name="Group 16"/>
          <p:cNvGrpSpPr>
            <a:grpSpLocks/>
          </p:cNvGrpSpPr>
          <p:nvPr/>
        </p:nvGrpSpPr>
        <p:grpSpPr bwMode="auto">
          <a:xfrm>
            <a:off x="150813" y="0"/>
            <a:ext cx="849312" cy="6858000"/>
            <a:chOff x="0" y="0"/>
            <a:chExt cx="535" cy="4320"/>
          </a:xfrm>
        </p:grpSpPr>
        <p:sp>
          <p:nvSpPr>
            <p:cNvPr id="1039" name="AutoShape 22"/>
            <p:cNvSpPr>
              <a:spLocks noChangeArrowheads="1"/>
            </p:cNvSpPr>
            <p:nvPr/>
          </p:nvSpPr>
          <p:spPr bwMode="auto">
            <a:xfrm rot="-5400000">
              <a:off x="-13" y="2291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 sz="3600"/>
            </a:p>
          </p:txBody>
        </p:sp>
        <p:sp>
          <p:nvSpPr>
            <p:cNvPr id="1040" name="AutoShape 23"/>
            <p:cNvSpPr>
              <a:spLocks noChangeArrowheads="1"/>
            </p:cNvSpPr>
            <p:nvPr/>
          </p:nvSpPr>
          <p:spPr bwMode="auto">
            <a:xfrm rot="-5400000">
              <a:off x="-15" y="2885"/>
              <a:ext cx="565" cy="533"/>
            </a:xfrm>
            <a:prstGeom prst="parallelogram">
              <a:avLst>
                <a:gd name="adj" fmla="val 56133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 sz="3600"/>
            </a:p>
          </p:txBody>
        </p:sp>
        <p:sp>
          <p:nvSpPr>
            <p:cNvPr id="1041" name="AutoShape 24"/>
            <p:cNvSpPr>
              <a:spLocks noChangeArrowheads="1"/>
            </p:cNvSpPr>
            <p:nvPr/>
          </p:nvSpPr>
          <p:spPr bwMode="auto">
            <a:xfrm rot="-5400000">
              <a:off x="-15" y="3479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 sz="3600"/>
            </a:p>
          </p:txBody>
        </p:sp>
        <p:sp>
          <p:nvSpPr>
            <p:cNvPr id="1042" name="AutoShape 25"/>
            <p:cNvSpPr>
              <a:spLocks noChangeArrowheads="1"/>
            </p:cNvSpPr>
            <p:nvPr/>
          </p:nvSpPr>
          <p:spPr bwMode="auto">
            <a:xfrm rot="-5400000">
              <a:off x="-15" y="507"/>
              <a:ext cx="565" cy="533"/>
            </a:xfrm>
            <a:prstGeom prst="parallelogram">
              <a:avLst>
                <a:gd name="adj" fmla="val 56133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 sz="3600"/>
            </a:p>
          </p:txBody>
        </p:sp>
        <p:sp>
          <p:nvSpPr>
            <p:cNvPr id="1043" name="AutoShape 26"/>
            <p:cNvSpPr>
              <a:spLocks noChangeArrowheads="1"/>
            </p:cNvSpPr>
            <p:nvPr/>
          </p:nvSpPr>
          <p:spPr bwMode="auto">
            <a:xfrm rot="-5400000">
              <a:off x="-15" y="1101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 sz="3600"/>
            </a:p>
          </p:txBody>
        </p:sp>
        <p:sp>
          <p:nvSpPr>
            <p:cNvPr id="1044" name="AutoShape 27"/>
            <p:cNvSpPr>
              <a:spLocks noChangeArrowheads="1"/>
            </p:cNvSpPr>
            <p:nvPr/>
          </p:nvSpPr>
          <p:spPr bwMode="auto">
            <a:xfrm rot="-5400000">
              <a:off x="-15" y="1697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 sz="3600"/>
            </a:p>
          </p:txBody>
        </p:sp>
        <p:sp>
          <p:nvSpPr>
            <p:cNvPr id="1045" name="Freeform 28"/>
            <p:cNvSpPr>
              <a:spLocks noChangeArrowheads="1"/>
            </p:cNvSpPr>
            <p:nvPr/>
          </p:nvSpPr>
          <p:spPr bwMode="auto">
            <a:xfrm>
              <a:off x="3" y="0"/>
              <a:ext cx="532" cy="465"/>
            </a:xfrm>
            <a:custGeom>
              <a:avLst/>
              <a:gdLst>
                <a:gd name="T0" fmla="*/ 1 w 532"/>
                <a:gd name="T1" fmla="*/ 0 h 465"/>
                <a:gd name="T2" fmla="*/ 0 w 532"/>
                <a:gd name="T3" fmla="*/ 166 h 465"/>
                <a:gd name="T4" fmla="*/ 532 w 532"/>
                <a:gd name="T5" fmla="*/ 465 h 465"/>
                <a:gd name="T6" fmla="*/ 532 w 532"/>
                <a:gd name="T7" fmla="*/ 201 h 465"/>
                <a:gd name="T8" fmla="*/ 172 w 532"/>
                <a:gd name="T9" fmla="*/ 0 h 465"/>
                <a:gd name="T10" fmla="*/ 1 w 532"/>
                <a:gd name="T11" fmla="*/ 0 h 46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32"/>
                <a:gd name="T19" fmla="*/ 0 h 465"/>
                <a:gd name="T20" fmla="*/ 532 w 532"/>
                <a:gd name="T21" fmla="*/ 465 h 46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32" h="465">
                  <a:moveTo>
                    <a:pt x="1" y="0"/>
                  </a:moveTo>
                  <a:lnTo>
                    <a:pt x="0" y="166"/>
                  </a:lnTo>
                  <a:lnTo>
                    <a:pt x="532" y="465"/>
                  </a:lnTo>
                  <a:lnTo>
                    <a:pt x="532" y="201"/>
                  </a:lnTo>
                  <a:lnTo>
                    <a:pt x="172" y="0"/>
                  </a:lnTo>
                  <a:lnTo>
                    <a:pt x="1" y="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 sz="3600"/>
            </a:p>
          </p:txBody>
        </p:sp>
        <p:sp>
          <p:nvSpPr>
            <p:cNvPr id="1046" name="Freeform 29"/>
            <p:cNvSpPr>
              <a:spLocks noChangeArrowheads="1"/>
            </p:cNvSpPr>
            <p:nvPr/>
          </p:nvSpPr>
          <p:spPr bwMode="auto">
            <a:xfrm>
              <a:off x="0" y="4060"/>
              <a:ext cx="457" cy="260"/>
            </a:xfrm>
            <a:custGeom>
              <a:avLst/>
              <a:gdLst>
                <a:gd name="T0" fmla="*/ 457 w 457"/>
                <a:gd name="T1" fmla="*/ 256 h 264"/>
                <a:gd name="T2" fmla="*/ 1 w 457"/>
                <a:gd name="T3" fmla="*/ 0 h 264"/>
                <a:gd name="T4" fmla="*/ 0 w 457"/>
                <a:gd name="T5" fmla="*/ 260 h 264"/>
                <a:gd name="T6" fmla="*/ 457 w 457"/>
                <a:gd name="T7" fmla="*/ 256 h 26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57"/>
                <a:gd name="T13" fmla="*/ 0 h 264"/>
                <a:gd name="T14" fmla="*/ 457 w 457"/>
                <a:gd name="T15" fmla="*/ 264 h 26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57" h="264">
                  <a:moveTo>
                    <a:pt x="457" y="260"/>
                  </a:moveTo>
                  <a:lnTo>
                    <a:pt x="1" y="0"/>
                  </a:lnTo>
                  <a:lnTo>
                    <a:pt x="0" y="264"/>
                  </a:lnTo>
                  <a:lnTo>
                    <a:pt x="457" y="26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 sz="3600"/>
            </a:p>
          </p:txBody>
        </p:sp>
      </p:grpSp>
      <p:sp>
        <p:nvSpPr>
          <p:cNvPr id="15370" name="Rectangle 32"/>
          <p:cNvSpPr>
            <a:spLocks noGrp="1" noChangeArrowheads="1"/>
          </p:cNvSpPr>
          <p:nvPr>
            <p:ph type="title"/>
          </p:nvPr>
        </p:nvSpPr>
        <p:spPr bwMode="auto">
          <a:xfrm>
            <a:off x="1143000" y="806954"/>
            <a:ext cx="77724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5371" name="Rectangle 3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6800" y="1981200"/>
            <a:ext cx="78486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51" name="Rectangle 3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54113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Font typeface="Arial" pitchFamily="34" charset="0"/>
              <a:buNone/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52" name="Rectangle 3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92513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buFont typeface="Arial" pitchFamily="34" charset="0"/>
              <a:buNone/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53" name="Rectangle 3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21513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Font typeface="Arial" pitchFamily="34" charset="0"/>
              <a:buNone/>
              <a:defRPr sz="1400"/>
            </a:lvl1pPr>
          </a:lstStyle>
          <a:p>
            <a:pPr>
              <a:defRPr/>
            </a:pPr>
            <a:fld id="{CDFFC3A4-F224-43E4-A589-77DE71AB4A2F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"/>
                                            </p:cond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6" grpId="0" animBg="1" autoUpdateAnimBg="0"/>
      <p:bldP spid="1038" grpId="0" animBg="1" autoUpdateAnimBg="0"/>
    </p:bld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  <a:ea typeface="宋体" pitchFamily="2" charset="-122"/>
        </a:defRPr>
      </a:lvl5pPr>
      <a:lvl6pPr marL="457189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  <a:ea typeface="宋体" pitchFamily="2" charset="-122"/>
        </a:defRPr>
      </a:lvl6pPr>
      <a:lvl7pPr marL="914377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  <a:ea typeface="宋体" pitchFamily="2" charset="-122"/>
        </a:defRPr>
      </a:lvl7pPr>
      <a:lvl8pPr marL="1371566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  <a:ea typeface="宋体" pitchFamily="2" charset="-122"/>
        </a:defRPr>
      </a:lvl8pPr>
      <a:lvl9pPr marL="1828754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  <a:ea typeface="宋体" pitchFamily="2" charset="-122"/>
        </a:defRPr>
      </a:lvl9pPr>
    </p:titleStyle>
    <p:bodyStyle>
      <a:lvl1pPr marL="342891" indent="-342891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2971" indent="-228594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160" indent="-228594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349" indent="-228594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537" indent="-228594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726" indent="-228594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8914" indent="-228594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103" indent="-228594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folHlink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86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2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5760" cy="535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 sz="3600"/>
            </a:p>
          </p:txBody>
        </p:sp>
        <p:sp>
          <p:nvSpPr>
            <p:cNvPr id="3" name="Rectangle 4"/>
            <p:cNvSpPr>
              <a:spLocks noChangeArrowheads="1"/>
            </p:cNvSpPr>
            <p:nvPr/>
          </p:nvSpPr>
          <p:spPr bwMode="auto">
            <a:xfrm>
              <a:off x="0" y="3147"/>
              <a:ext cx="5760" cy="1173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folHlink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 sz="3600"/>
            </a:p>
          </p:txBody>
        </p:sp>
      </p:grpSp>
      <p:grpSp>
        <p:nvGrpSpPr>
          <p:cNvPr id="16387" name="Group 5"/>
          <p:cNvGrpSpPr>
            <a:grpSpLocks/>
          </p:cNvGrpSpPr>
          <p:nvPr/>
        </p:nvGrpSpPr>
        <p:grpSpPr bwMode="auto">
          <a:xfrm>
            <a:off x="152402" y="314331"/>
            <a:ext cx="847725" cy="6543675"/>
            <a:chOff x="0" y="0"/>
            <a:chExt cx="534" cy="4122"/>
          </a:xfrm>
        </p:grpSpPr>
        <p:sp>
          <p:nvSpPr>
            <p:cNvPr id="2072" name="AutoShape 11"/>
            <p:cNvSpPr>
              <a:spLocks noChangeArrowheads="1"/>
            </p:cNvSpPr>
            <p:nvPr/>
          </p:nvSpPr>
          <p:spPr bwMode="auto">
            <a:xfrm rot="5400000" flipH="1">
              <a:off x="-14" y="1797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 sz="3600"/>
            </a:p>
          </p:txBody>
        </p:sp>
        <p:sp>
          <p:nvSpPr>
            <p:cNvPr id="2073" name="AutoShape 12"/>
            <p:cNvSpPr>
              <a:spLocks noChangeArrowheads="1"/>
            </p:cNvSpPr>
            <p:nvPr/>
          </p:nvSpPr>
          <p:spPr bwMode="auto">
            <a:xfrm rot="5400000" flipH="1">
              <a:off x="-14" y="2391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 sz="3600"/>
            </a:p>
          </p:txBody>
        </p:sp>
        <p:sp>
          <p:nvSpPr>
            <p:cNvPr id="2074" name="AutoShape 13"/>
            <p:cNvSpPr>
              <a:spLocks noChangeArrowheads="1"/>
            </p:cNvSpPr>
            <p:nvPr/>
          </p:nvSpPr>
          <p:spPr bwMode="auto">
            <a:xfrm rot="5400000" flipH="1">
              <a:off x="-15" y="2983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 sz="3600"/>
            </a:p>
          </p:txBody>
        </p:sp>
        <p:sp>
          <p:nvSpPr>
            <p:cNvPr id="2075" name="AutoShape 14"/>
            <p:cNvSpPr>
              <a:spLocks noChangeArrowheads="1"/>
            </p:cNvSpPr>
            <p:nvPr/>
          </p:nvSpPr>
          <p:spPr bwMode="auto">
            <a:xfrm rot="5400000" flipH="1">
              <a:off x="-13" y="3581"/>
              <a:ext cx="558" cy="533"/>
            </a:xfrm>
            <a:prstGeom prst="parallelogram">
              <a:avLst>
                <a:gd name="adj" fmla="val 55437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 sz="3600"/>
            </a:p>
          </p:txBody>
        </p:sp>
        <p:sp>
          <p:nvSpPr>
            <p:cNvPr id="2076" name="AutoShape 15"/>
            <p:cNvSpPr>
              <a:spLocks noChangeArrowheads="1"/>
            </p:cNvSpPr>
            <p:nvPr/>
          </p:nvSpPr>
          <p:spPr bwMode="auto">
            <a:xfrm rot="5400000" flipH="1">
              <a:off x="-14" y="15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 sz="3600"/>
            </a:p>
          </p:txBody>
        </p:sp>
        <p:sp>
          <p:nvSpPr>
            <p:cNvPr id="2077" name="AutoShape 16"/>
            <p:cNvSpPr>
              <a:spLocks noChangeArrowheads="1"/>
            </p:cNvSpPr>
            <p:nvPr/>
          </p:nvSpPr>
          <p:spPr bwMode="auto">
            <a:xfrm rot="5400000" flipH="1">
              <a:off x="-15" y="605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 sz="3600"/>
            </a:p>
          </p:txBody>
        </p:sp>
        <p:sp>
          <p:nvSpPr>
            <p:cNvPr id="4" name="AutoShape 17"/>
            <p:cNvSpPr>
              <a:spLocks noChangeArrowheads="1"/>
            </p:cNvSpPr>
            <p:nvPr/>
          </p:nvSpPr>
          <p:spPr bwMode="auto">
            <a:xfrm rot="5400000" flipH="1">
              <a:off x="-15" y="1201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 sz="3600"/>
            </a:p>
          </p:txBody>
        </p:sp>
      </p:grpSp>
      <p:sp>
        <p:nvSpPr>
          <p:cNvPr id="2061" name="Rectangle 18"/>
          <p:cNvSpPr>
            <a:spLocks noChangeArrowheads="1"/>
          </p:cNvSpPr>
          <p:nvPr/>
        </p:nvSpPr>
        <p:spPr bwMode="auto">
          <a:xfrm>
            <a:off x="441326" y="0"/>
            <a:ext cx="276225" cy="6858000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50000">
                <a:schemeClr val="bg2"/>
              </a:gs>
              <a:gs pos="100000">
                <a:schemeClr val="folHlink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Font typeface="Arial" pitchFamily="34" charset="0"/>
              <a:buNone/>
              <a:defRPr/>
            </a:pPr>
            <a:endParaRPr lang="zh-CN" altLang="en-US" sz="3600"/>
          </a:p>
        </p:txBody>
      </p:sp>
      <p:sp>
        <p:nvSpPr>
          <p:cNvPr id="2062" name="AutoShape 19"/>
          <p:cNvSpPr>
            <a:spLocks noChangeArrowheads="1"/>
          </p:cNvSpPr>
          <p:nvPr/>
        </p:nvSpPr>
        <p:spPr bwMode="auto">
          <a:xfrm flipH="1">
            <a:off x="547689" y="2717800"/>
            <a:ext cx="8596312" cy="254000"/>
          </a:xfrm>
          <a:prstGeom prst="homePlate">
            <a:avLst>
              <a:gd name="adj" fmla="val 58913"/>
            </a:avLst>
          </a:prstGeom>
          <a:gradFill rotWithShape="0">
            <a:gsLst>
              <a:gs pos="0">
                <a:schemeClr val="bg2"/>
              </a:gs>
              <a:gs pos="50000">
                <a:schemeClr val="folHlink"/>
              </a:gs>
              <a:gs pos="100000">
                <a:schemeClr val="bg2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Font typeface="Arial" pitchFamily="34" charset="0"/>
              <a:buNone/>
              <a:defRPr/>
            </a:pPr>
            <a:endParaRPr lang="zh-CN" altLang="en-US" sz="3600"/>
          </a:p>
        </p:txBody>
      </p:sp>
      <p:sp>
        <p:nvSpPr>
          <p:cNvPr id="2063" name="Oval 20"/>
          <p:cNvSpPr>
            <a:spLocks noChangeArrowheads="1"/>
          </p:cNvSpPr>
          <p:nvPr/>
        </p:nvSpPr>
        <p:spPr bwMode="auto">
          <a:xfrm>
            <a:off x="433388" y="2697175"/>
            <a:ext cx="295275" cy="274637"/>
          </a:xfrm>
          <a:prstGeom prst="ellipse">
            <a:avLst/>
          </a:prstGeom>
          <a:gradFill rotWithShape="0">
            <a:gsLst>
              <a:gs pos="0">
                <a:srgbClr val="FEFFFF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endParaRPr lang="zh-CN" altLang="en-US" sz="3600"/>
          </a:p>
        </p:txBody>
      </p:sp>
      <p:sp>
        <p:nvSpPr>
          <p:cNvPr id="2055" name="Rectangle 21"/>
          <p:cNvSpPr>
            <a:spLocks noChangeArrowheads="1"/>
          </p:cNvSpPr>
          <p:nvPr/>
        </p:nvSpPr>
        <p:spPr bwMode="auto">
          <a:xfrm>
            <a:off x="463550" y="2700338"/>
            <a:ext cx="161925" cy="415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endParaRPr lang="zh-CN" altLang="en-US" sz="3600"/>
          </a:p>
        </p:txBody>
      </p:sp>
      <p:sp>
        <p:nvSpPr>
          <p:cNvPr id="2065" name="Oval 22"/>
          <p:cNvSpPr>
            <a:spLocks noChangeArrowheads="1"/>
          </p:cNvSpPr>
          <p:nvPr/>
        </p:nvSpPr>
        <p:spPr bwMode="auto">
          <a:xfrm>
            <a:off x="9236075" y="2697175"/>
            <a:ext cx="304800" cy="274637"/>
          </a:xfrm>
          <a:prstGeom prst="ellipse">
            <a:avLst/>
          </a:prstGeom>
          <a:gradFill rotWithShape="0">
            <a:gsLst>
              <a:gs pos="0">
                <a:srgbClr val="FEFFFF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endParaRPr lang="zh-CN" altLang="en-US" sz="3600"/>
          </a:p>
        </p:txBody>
      </p:sp>
      <p:sp>
        <p:nvSpPr>
          <p:cNvPr id="2057" name="Rectangle 23"/>
          <p:cNvSpPr>
            <a:spLocks noChangeArrowheads="1"/>
          </p:cNvSpPr>
          <p:nvPr/>
        </p:nvSpPr>
        <p:spPr bwMode="auto">
          <a:xfrm>
            <a:off x="484194" y="2760663"/>
            <a:ext cx="8751887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endParaRPr lang="zh-CN" altLang="en-US" sz="3600"/>
          </a:p>
        </p:txBody>
      </p:sp>
      <p:grpSp>
        <p:nvGrpSpPr>
          <p:cNvPr id="16394" name="Group 19"/>
          <p:cNvGrpSpPr>
            <a:grpSpLocks/>
          </p:cNvGrpSpPr>
          <p:nvPr/>
        </p:nvGrpSpPr>
        <p:grpSpPr bwMode="auto">
          <a:xfrm>
            <a:off x="150813" y="0"/>
            <a:ext cx="849312" cy="6858000"/>
            <a:chOff x="0" y="0"/>
            <a:chExt cx="535" cy="4320"/>
          </a:xfrm>
        </p:grpSpPr>
        <p:sp>
          <p:nvSpPr>
            <p:cNvPr id="2064" name="AutoShape 25"/>
            <p:cNvSpPr>
              <a:spLocks noChangeArrowheads="1"/>
            </p:cNvSpPr>
            <p:nvPr/>
          </p:nvSpPr>
          <p:spPr bwMode="auto">
            <a:xfrm rot="-5400000">
              <a:off x="-13" y="2291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 sz="3600"/>
            </a:p>
          </p:txBody>
        </p:sp>
        <p:sp>
          <p:nvSpPr>
            <p:cNvPr id="5" name="AutoShape 26"/>
            <p:cNvSpPr>
              <a:spLocks noChangeArrowheads="1"/>
            </p:cNvSpPr>
            <p:nvPr/>
          </p:nvSpPr>
          <p:spPr bwMode="auto">
            <a:xfrm rot="-5400000">
              <a:off x="-15" y="2885"/>
              <a:ext cx="565" cy="533"/>
            </a:xfrm>
            <a:prstGeom prst="parallelogram">
              <a:avLst>
                <a:gd name="adj" fmla="val 56133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 sz="3600"/>
            </a:p>
          </p:txBody>
        </p:sp>
        <p:sp>
          <p:nvSpPr>
            <p:cNvPr id="2066" name="AutoShape 27"/>
            <p:cNvSpPr>
              <a:spLocks noChangeArrowheads="1"/>
            </p:cNvSpPr>
            <p:nvPr/>
          </p:nvSpPr>
          <p:spPr bwMode="auto">
            <a:xfrm rot="-5400000">
              <a:off x="-15" y="3479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 sz="3600"/>
            </a:p>
          </p:txBody>
        </p:sp>
        <p:sp>
          <p:nvSpPr>
            <p:cNvPr id="2067" name="AutoShape 28"/>
            <p:cNvSpPr>
              <a:spLocks noChangeArrowheads="1"/>
            </p:cNvSpPr>
            <p:nvPr/>
          </p:nvSpPr>
          <p:spPr bwMode="auto">
            <a:xfrm rot="-5400000">
              <a:off x="-15" y="507"/>
              <a:ext cx="565" cy="533"/>
            </a:xfrm>
            <a:prstGeom prst="parallelogram">
              <a:avLst>
                <a:gd name="adj" fmla="val 56133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 sz="3600"/>
            </a:p>
          </p:txBody>
        </p:sp>
        <p:sp>
          <p:nvSpPr>
            <p:cNvPr id="2068" name="AutoShape 29"/>
            <p:cNvSpPr>
              <a:spLocks noChangeArrowheads="1"/>
            </p:cNvSpPr>
            <p:nvPr/>
          </p:nvSpPr>
          <p:spPr bwMode="auto">
            <a:xfrm rot="-5400000">
              <a:off x="-15" y="1101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 sz="3600"/>
            </a:p>
          </p:txBody>
        </p:sp>
        <p:sp>
          <p:nvSpPr>
            <p:cNvPr id="2069" name="AutoShape 30"/>
            <p:cNvSpPr>
              <a:spLocks noChangeArrowheads="1"/>
            </p:cNvSpPr>
            <p:nvPr/>
          </p:nvSpPr>
          <p:spPr bwMode="auto">
            <a:xfrm rot="-5400000">
              <a:off x="-15" y="1697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 sz="3600"/>
            </a:p>
          </p:txBody>
        </p:sp>
        <p:sp>
          <p:nvSpPr>
            <p:cNvPr id="2070" name="Freeform 31"/>
            <p:cNvSpPr>
              <a:spLocks noChangeArrowheads="1"/>
            </p:cNvSpPr>
            <p:nvPr/>
          </p:nvSpPr>
          <p:spPr bwMode="auto">
            <a:xfrm>
              <a:off x="3" y="0"/>
              <a:ext cx="532" cy="465"/>
            </a:xfrm>
            <a:custGeom>
              <a:avLst/>
              <a:gdLst>
                <a:gd name="T0" fmla="*/ 1 w 532"/>
                <a:gd name="T1" fmla="*/ 0 h 465"/>
                <a:gd name="T2" fmla="*/ 0 w 532"/>
                <a:gd name="T3" fmla="*/ 166 h 465"/>
                <a:gd name="T4" fmla="*/ 532 w 532"/>
                <a:gd name="T5" fmla="*/ 465 h 465"/>
                <a:gd name="T6" fmla="*/ 532 w 532"/>
                <a:gd name="T7" fmla="*/ 201 h 465"/>
                <a:gd name="T8" fmla="*/ 172 w 532"/>
                <a:gd name="T9" fmla="*/ 0 h 465"/>
                <a:gd name="T10" fmla="*/ 1 w 532"/>
                <a:gd name="T11" fmla="*/ 0 h 46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32"/>
                <a:gd name="T19" fmla="*/ 0 h 465"/>
                <a:gd name="T20" fmla="*/ 532 w 532"/>
                <a:gd name="T21" fmla="*/ 465 h 46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32" h="465">
                  <a:moveTo>
                    <a:pt x="1" y="0"/>
                  </a:moveTo>
                  <a:lnTo>
                    <a:pt x="0" y="166"/>
                  </a:lnTo>
                  <a:lnTo>
                    <a:pt x="532" y="465"/>
                  </a:lnTo>
                  <a:lnTo>
                    <a:pt x="532" y="201"/>
                  </a:lnTo>
                  <a:lnTo>
                    <a:pt x="172" y="0"/>
                  </a:lnTo>
                  <a:lnTo>
                    <a:pt x="1" y="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 sz="3600"/>
            </a:p>
          </p:txBody>
        </p:sp>
        <p:sp>
          <p:nvSpPr>
            <p:cNvPr id="2071" name="Freeform 32"/>
            <p:cNvSpPr>
              <a:spLocks noChangeArrowheads="1"/>
            </p:cNvSpPr>
            <p:nvPr/>
          </p:nvSpPr>
          <p:spPr bwMode="auto">
            <a:xfrm>
              <a:off x="0" y="4060"/>
              <a:ext cx="457" cy="260"/>
            </a:xfrm>
            <a:custGeom>
              <a:avLst/>
              <a:gdLst>
                <a:gd name="T0" fmla="*/ 457 w 457"/>
                <a:gd name="T1" fmla="*/ 256 h 264"/>
                <a:gd name="T2" fmla="*/ 1 w 457"/>
                <a:gd name="T3" fmla="*/ 0 h 264"/>
                <a:gd name="T4" fmla="*/ 0 w 457"/>
                <a:gd name="T5" fmla="*/ 260 h 264"/>
                <a:gd name="T6" fmla="*/ 457 w 457"/>
                <a:gd name="T7" fmla="*/ 256 h 26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57"/>
                <a:gd name="T13" fmla="*/ 0 h 264"/>
                <a:gd name="T14" fmla="*/ 457 w 457"/>
                <a:gd name="T15" fmla="*/ 264 h 26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57" h="264">
                  <a:moveTo>
                    <a:pt x="457" y="260"/>
                  </a:moveTo>
                  <a:lnTo>
                    <a:pt x="1" y="0"/>
                  </a:lnTo>
                  <a:lnTo>
                    <a:pt x="0" y="264"/>
                  </a:lnTo>
                  <a:lnTo>
                    <a:pt x="457" y="26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 sz="3600"/>
            </a:p>
          </p:txBody>
        </p:sp>
      </p:grpSp>
      <p:sp>
        <p:nvSpPr>
          <p:cNvPr id="16395" name="Rectangle 32"/>
          <p:cNvSpPr>
            <a:spLocks noGrp="1" noChangeArrowheads="1"/>
          </p:cNvSpPr>
          <p:nvPr>
            <p:ph type="title"/>
          </p:nvPr>
        </p:nvSpPr>
        <p:spPr bwMode="auto">
          <a:xfrm>
            <a:off x="1143000" y="806954"/>
            <a:ext cx="77724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6396" name="Rectangle 3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6800" y="1981200"/>
            <a:ext cx="78486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078" name="Rectangle 37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1119188" y="63182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Font typeface="Arial" pitchFamily="34" charset="0"/>
              <a:buNone/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9" name="Rectangle 3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57588" y="631825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buFont typeface="Arial" pitchFamily="34" charset="0"/>
              <a:buNone/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80" name="Rectangle 3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86588" y="63182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Font typeface="Arial" pitchFamily="34" charset="0"/>
              <a:buNone/>
              <a:defRPr sz="1400"/>
            </a:lvl1pPr>
          </a:lstStyle>
          <a:p>
            <a:pPr>
              <a:defRPr/>
            </a:pPr>
            <a:fld id="{CDC14EE5-B6A4-43DA-945D-8F76949E30D1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"/>
                                            </p:cond>
                                          </p:stCondLst>
                                        </p:cTn>
                                        <p:tgtEl>
                                          <p:spTgt spid="2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3" grpId="0" animBg="1" autoUpdateAnimBg="0"/>
      <p:bldP spid="2065" grpId="0" animBg="1" autoUpdateAnimBg="0"/>
    </p:bld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  <a:ea typeface="宋体" pitchFamily="2" charset="-122"/>
        </a:defRPr>
      </a:lvl5pPr>
      <a:lvl6pPr marL="457189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  <a:ea typeface="宋体" pitchFamily="2" charset="-122"/>
        </a:defRPr>
      </a:lvl6pPr>
      <a:lvl7pPr marL="914377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  <a:ea typeface="宋体" pitchFamily="2" charset="-122"/>
        </a:defRPr>
      </a:lvl7pPr>
      <a:lvl8pPr marL="1371566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  <a:ea typeface="宋体" pitchFamily="2" charset="-122"/>
        </a:defRPr>
      </a:lvl8pPr>
      <a:lvl9pPr marL="1828754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  <a:ea typeface="宋体" pitchFamily="2" charset="-122"/>
        </a:defRPr>
      </a:lvl9pPr>
    </p:titleStyle>
    <p:bodyStyle>
      <a:lvl1pPr marL="342891" indent="-342891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2971" indent="-228594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160" indent="-228594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349" indent="-228594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537" indent="-228594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726" indent="-228594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8914" indent="-228594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103" indent="-228594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e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.xml"/><Relationship Id="rId1" Type="http://schemas.openxmlformats.org/officeDocument/2006/relationships/tags" Target="../tags/tag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.wm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4.emf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4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11.xml"/><Relationship Id="rId4" Type="http://schemas.openxmlformats.org/officeDocument/2006/relationships/tags" Target="../tags/tag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3.xml"/><Relationship Id="rId1" Type="http://schemas.openxmlformats.org/officeDocument/2006/relationships/tags" Target="../tags/tag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10189" y="85855"/>
            <a:ext cx="9402383" cy="1477328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Chapter 7 Verilog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Implementation of Logic Circuit</a:t>
            </a:r>
            <a:endParaRPr lang="zh-CN" alt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itchFamily="49" charset="-122"/>
              <a:cs typeface="Times New Roman" panose="02020603050405020304" pitchFamily="18" charset="0"/>
            </a:endParaRPr>
          </a:p>
        </p:txBody>
      </p:sp>
      <p:sp>
        <p:nvSpPr>
          <p:cNvPr id="4099" name="Rectangle 3"/>
          <p:cNvSpPr txBox="1">
            <a:spLocks noChangeArrowheads="1"/>
          </p:cNvSpPr>
          <p:nvPr/>
        </p:nvSpPr>
        <p:spPr bwMode="auto">
          <a:xfrm>
            <a:off x="35496" y="2185840"/>
            <a:ext cx="9841008" cy="4483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891" indent="-34289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7.1 Verilog Implementation of Logic Gates</a:t>
            </a:r>
          </a:p>
          <a:p>
            <a:pPr marL="342891" indent="-34289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7.2 Verilog Implementation of Combinational Logic </a:t>
            </a:r>
            <a:r>
              <a:rPr lang="en-US" altLang="zh-CN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Circuit</a:t>
            </a:r>
            <a:endParaRPr lang="en-US" altLang="zh-CN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  <a:p>
            <a:pPr marL="342891" indent="-34289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7.3 Verilog Implementation of Flip-Flop</a:t>
            </a:r>
          </a:p>
          <a:p>
            <a:pPr marL="342891" indent="-34289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7.4 Verilog Implementation of Synchronous Sequential Logic Circuit</a:t>
            </a:r>
            <a:endParaRPr lang="zh-CN" alt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uiExpand="1" build="p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71653" y="1967236"/>
            <a:ext cx="794773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Yes, the output variable always comes first in the built-in logic gates.</a:t>
            </a:r>
            <a:endParaRPr lang="zh-CN" altLang="en-US" sz="32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323528" y="332656"/>
            <a:ext cx="8640960" cy="963571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altLang="zh-CN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Microsoft Yahei" panose="020B0503020204020204" pitchFamily="34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Is there a priority of parameter order in the built-in logic gates of Verilog?</a:t>
            </a:r>
            <a:endParaRPr lang="zh-CN" alt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Microsoft Yahei" panose="020B0503020204020204" pitchFamily="34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70140" y="4601163"/>
            <a:ext cx="836635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But for the module, you can put the variables in any order.</a:t>
            </a:r>
            <a:endParaRPr lang="zh-CN" altLang="en-US" sz="32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185960" y="3455330"/>
            <a:ext cx="239597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not U3 (</a:t>
            </a:r>
            <a:r>
              <a:rPr lang="en-US" altLang="zh-CN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F</a:t>
            </a: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,A);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4525820" y="3390819"/>
            <a:ext cx="2391905" cy="649286"/>
            <a:chOff x="6269038" y="1357313"/>
            <a:chExt cx="2391904" cy="649287"/>
          </a:xfrm>
        </p:grpSpPr>
        <p:sp>
          <p:nvSpPr>
            <p:cNvPr id="7" name="Line 7"/>
            <p:cNvSpPr>
              <a:spLocks noChangeShapeType="1"/>
            </p:cNvSpPr>
            <p:nvPr/>
          </p:nvSpPr>
          <p:spPr bwMode="auto">
            <a:xfrm flipH="1">
              <a:off x="6700838" y="1701800"/>
              <a:ext cx="4572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endParaRPr>
            </a:p>
          </p:txBody>
        </p:sp>
        <p:sp>
          <p:nvSpPr>
            <p:cNvPr id="8" name="Line 8"/>
            <p:cNvSpPr>
              <a:spLocks noChangeShapeType="1"/>
            </p:cNvSpPr>
            <p:nvPr/>
          </p:nvSpPr>
          <p:spPr bwMode="auto">
            <a:xfrm>
              <a:off x="7853363" y="1701800"/>
              <a:ext cx="360362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endParaRPr>
            </a:p>
          </p:txBody>
        </p:sp>
        <p:sp>
          <p:nvSpPr>
            <p:cNvPr id="9" name="Rectangle 9"/>
            <p:cNvSpPr>
              <a:spLocks noChangeArrowheads="1"/>
            </p:cNvSpPr>
            <p:nvPr/>
          </p:nvSpPr>
          <p:spPr bwMode="auto">
            <a:xfrm>
              <a:off x="7105650" y="1389062"/>
              <a:ext cx="287258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FontTx/>
                <a:buNone/>
              </a:pPr>
              <a:r>
                <a:rPr lang="en-US" altLang="zh-CN" sz="320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itchFamily="49" charset="-122"/>
                  <a:cs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10" name="Rectangle 11"/>
            <p:cNvSpPr>
              <a:spLocks noChangeArrowheads="1"/>
            </p:cNvSpPr>
            <p:nvPr/>
          </p:nvSpPr>
          <p:spPr bwMode="auto">
            <a:xfrm>
              <a:off x="8248650" y="1362074"/>
              <a:ext cx="412292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FontTx/>
                <a:buNone/>
              </a:pPr>
              <a:r>
                <a:rPr lang="en-US" altLang="zh-CN" sz="32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itchFamily="49" charset="-122"/>
                  <a:cs typeface="Times New Roman" panose="02020603050405020304" pitchFamily="18" charset="0"/>
                </a:rPr>
                <a:t>F</a:t>
              </a:r>
            </a:p>
          </p:txBody>
        </p:sp>
        <p:sp>
          <p:nvSpPr>
            <p:cNvPr id="11" name="Rectangle 14"/>
            <p:cNvSpPr>
              <a:spLocks noChangeArrowheads="1"/>
            </p:cNvSpPr>
            <p:nvPr/>
          </p:nvSpPr>
          <p:spPr bwMode="auto">
            <a:xfrm>
              <a:off x="6269038" y="1412874"/>
              <a:ext cx="481222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FontTx/>
                <a:buNone/>
              </a:pPr>
              <a:r>
                <a:rPr lang="en-US" altLang="zh-CN" sz="32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itchFamily="49" charset="-122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12" name="Oval 15"/>
            <p:cNvSpPr>
              <a:spLocks noChangeArrowheads="1"/>
            </p:cNvSpPr>
            <p:nvPr/>
          </p:nvSpPr>
          <p:spPr bwMode="auto">
            <a:xfrm>
              <a:off x="7708900" y="1630363"/>
              <a:ext cx="144462" cy="14446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buFontTx/>
                <a:buNone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endParaRPr>
            </a:p>
          </p:txBody>
        </p:sp>
        <p:sp>
          <p:nvSpPr>
            <p:cNvPr id="13" name="AutoShape 36"/>
            <p:cNvSpPr>
              <a:spLocks noChangeArrowheads="1"/>
            </p:cNvSpPr>
            <p:nvPr/>
          </p:nvSpPr>
          <p:spPr bwMode="auto">
            <a:xfrm rot="5400000">
              <a:off x="7135813" y="1422400"/>
              <a:ext cx="649287" cy="519113"/>
            </a:xfrm>
            <a:prstGeom prst="triangle">
              <a:avLst>
                <a:gd name="adj" fmla="val 50000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endParaRPr>
            </a:p>
          </p:txBody>
        </p:sp>
      </p:grpSp>
      <p:sp>
        <p:nvSpPr>
          <p:cNvPr id="14" name="矩形 13"/>
          <p:cNvSpPr/>
          <p:nvPr/>
        </p:nvSpPr>
        <p:spPr>
          <a:xfrm>
            <a:off x="1166770" y="5886437"/>
            <a:ext cx="418415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module  NOT_G (A</a:t>
            </a:r>
            <a:r>
              <a:rPr lang="en-US" altLang="zh-CN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32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F</a:t>
            </a: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310398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  <p:bldP spid="3" grpId="0"/>
      <p:bldP spid="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483093" y="908720"/>
            <a:ext cx="8640960" cy="963571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altLang="zh-CN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Microsoft Yahei" panose="020B0503020204020204" pitchFamily="34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How to define numbers in Verilog?</a:t>
            </a:r>
            <a:endParaRPr lang="zh-CN" alt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Microsoft Yahei" panose="020B0503020204020204" pitchFamily="34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57306" y="2420888"/>
            <a:ext cx="597952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2’</a:t>
            </a:r>
            <a:r>
              <a:rPr lang="en-US" altLang="zh-CN" sz="32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00: 2-bit </a:t>
            </a:r>
            <a:r>
              <a:rPr lang="en-US" altLang="zh-CN" sz="32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binary</a:t>
            </a:r>
            <a:r>
              <a:rPr lang="en-US" altLang="zh-CN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 number “00”</a:t>
            </a:r>
            <a:endParaRPr lang="zh-CN" altLang="en-US" sz="3200" dirty="0"/>
          </a:p>
        </p:txBody>
      </p:sp>
      <p:sp>
        <p:nvSpPr>
          <p:cNvPr id="5" name="矩形 4"/>
          <p:cNvSpPr/>
          <p:nvPr/>
        </p:nvSpPr>
        <p:spPr>
          <a:xfrm>
            <a:off x="576078" y="3298050"/>
            <a:ext cx="665278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6’</a:t>
            </a:r>
            <a:r>
              <a:rPr lang="en-US" altLang="zh-CN" sz="32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o</a:t>
            </a:r>
            <a:r>
              <a:rPr lang="en-US" altLang="zh-CN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00: 6-bit </a:t>
            </a:r>
            <a:r>
              <a:rPr lang="en-US" altLang="zh-CN" sz="32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octal</a:t>
            </a:r>
            <a:r>
              <a:rPr lang="en-US" altLang="zh-CN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 number “000 000”</a:t>
            </a:r>
            <a:endParaRPr lang="zh-CN" altLang="en-US" sz="3200" dirty="0"/>
          </a:p>
        </p:txBody>
      </p:sp>
      <p:sp>
        <p:nvSpPr>
          <p:cNvPr id="6" name="矩形 5"/>
          <p:cNvSpPr/>
          <p:nvPr/>
        </p:nvSpPr>
        <p:spPr>
          <a:xfrm>
            <a:off x="539552" y="4175212"/>
            <a:ext cx="834074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8’</a:t>
            </a:r>
            <a:r>
              <a:rPr lang="en-US" altLang="zh-CN" sz="32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h</a:t>
            </a:r>
            <a:r>
              <a:rPr lang="en-US" altLang="zh-CN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00: 8-bit </a:t>
            </a:r>
            <a:r>
              <a:rPr lang="en-US" altLang="zh-CN" sz="32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hexadecimal</a:t>
            </a:r>
            <a:r>
              <a:rPr lang="en-US" altLang="zh-CN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 number “0000 0000”</a:t>
            </a:r>
            <a:endParaRPr lang="zh-CN" altLang="en-US" sz="3200" dirty="0"/>
          </a:p>
        </p:txBody>
      </p:sp>
      <p:sp>
        <p:nvSpPr>
          <p:cNvPr id="7" name="矩形 6"/>
          <p:cNvSpPr/>
          <p:nvPr/>
        </p:nvSpPr>
        <p:spPr>
          <a:xfrm>
            <a:off x="566604" y="5232887"/>
            <a:ext cx="623119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3’</a:t>
            </a:r>
            <a:r>
              <a:rPr lang="en-US" altLang="zh-CN" sz="32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d</a:t>
            </a:r>
            <a:r>
              <a:rPr lang="en-US" altLang="zh-CN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0: 3-bit </a:t>
            </a:r>
            <a:r>
              <a:rPr lang="en-US" altLang="zh-CN" sz="32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decimal</a:t>
            </a:r>
            <a:r>
              <a:rPr lang="en-US" altLang="zh-CN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 number “000”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101386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  <p:bldP spid="6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483093" y="476672"/>
            <a:ext cx="8640960" cy="963571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altLang="zh-CN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Microsoft Yahei" panose="020B0503020204020204" pitchFamily="34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How to define the signed number in Verilog?</a:t>
            </a:r>
            <a:endParaRPr lang="zh-CN" alt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Microsoft Yahei" panose="020B0503020204020204" pitchFamily="34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11560" y="1844824"/>
            <a:ext cx="770255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3’</a:t>
            </a:r>
            <a:r>
              <a:rPr lang="en-US" altLang="zh-CN" sz="32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b101: 3-bit </a:t>
            </a:r>
            <a:r>
              <a:rPr lang="en-US" altLang="zh-CN" sz="32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signed</a:t>
            </a:r>
            <a:r>
              <a:rPr lang="en-US" altLang="zh-CN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 binary number “101”</a:t>
            </a:r>
            <a:endParaRPr lang="zh-CN" altLang="en-US" sz="3200" dirty="0"/>
          </a:p>
        </p:txBody>
      </p:sp>
      <p:sp>
        <p:nvSpPr>
          <p:cNvPr id="4" name="矩形 3"/>
          <p:cNvSpPr/>
          <p:nvPr/>
        </p:nvSpPr>
        <p:spPr>
          <a:xfrm>
            <a:off x="1017294" y="2996952"/>
            <a:ext cx="648072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Two’s Complement: </a:t>
            </a:r>
            <a:r>
              <a:rPr lang="en-US" altLang="zh-CN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</a:t>
            </a:r>
            <a:r>
              <a:rPr lang="en-US" altLang="zh-CN" sz="32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en-US" altLang="zh-CN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01]</a:t>
            </a:r>
            <a:r>
              <a:rPr lang="en-US" altLang="zh-CN" sz="3200" baseline="-2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TC</a:t>
            </a:r>
            <a:endParaRPr lang="zh-CN" altLang="en-US" sz="3200" baseline="-25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47300" y="4716433"/>
            <a:ext cx="648072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Signed Magnitude: [</a:t>
            </a:r>
            <a:r>
              <a:rPr lang="en-US" altLang="zh-CN" sz="32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en-US" altLang="zh-CN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11]</a:t>
            </a:r>
            <a:r>
              <a:rPr lang="en-US" altLang="zh-CN" sz="3200" baseline="-2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SM</a:t>
            </a:r>
            <a:endParaRPr lang="zh-CN" altLang="en-US" sz="3200" baseline="-25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1041601" y="5796553"/>
            <a:ext cx="648072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True Value: [−11]</a:t>
            </a:r>
            <a:r>
              <a:rPr lang="en-US" altLang="zh-CN" sz="3200" baseline="-2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    </a:t>
            </a:r>
            <a:endParaRPr lang="zh-CN" altLang="en-US" sz="3200" baseline="-25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矩形 7"/>
          <p:cNvSpPr/>
          <p:nvPr/>
        </p:nvSpPr>
        <p:spPr>
          <a:xfrm>
            <a:off x="5652120" y="5796552"/>
            <a:ext cx="123463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</a:t>
            </a:r>
            <a:r>
              <a:rPr lang="en-US" altLang="zh-CN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−3]</a:t>
            </a:r>
            <a:r>
              <a:rPr lang="en-US" altLang="zh-CN" sz="3200" baseline="-2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 </a:t>
            </a:r>
            <a:endParaRPr lang="zh-CN" altLang="en-US" sz="3200" dirty="0"/>
          </a:p>
        </p:txBody>
      </p:sp>
      <p:sp>
        <p:nvSpPr>
          <p:cNvPr id="9" name="矩形 8"/>
          <p:cNvSpPr/>
          <p:nvPr/>
        </p:nvSpPr>
        <p:spPr>
          <a:xfrm>
            <a:off x="2013322" y="3839270"/>
            <a:ext cx="279025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en-US" altLang="zh-CN" sz="3200" dirty="0" smtClean="0">
                <a:solidFill>
                  <a:schemeClr val="accent1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01</a:t>
            </a:r>
            <a:r>
              <a:rPr lang="en-US" altLang="zh-CN" sz="3200" dirty="0" smtClean="0">
                <a:solidFill>
                  <a:schemeClr val="accent1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</a:t>
            </a:r>
            <a:r>
              <a:rPr lang="en-US" altLang="zh-CN" sz="32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1</a:t>
            </a:r>
            <a:r>
              <a:rPr lang="en-US" altLang="zh-CN" sz="3200" dirty="0" smtClean="0">
                <a:solidFill>
                  <a:schemeClr val="accent1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10</a:t>
            </a:r>
            <a:r>
              <a:rPr lang="en-US" altLang="zh-CN" sz="32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1</a:t>
            </a:r>
            <a:r>
              <a:rPr lang="en-US" altLang="zh-CN" sz="3200" dirty="0" smtClean="0">
                <a:solidFill>
                  <a:schemeClr val="accent1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11</a:t>
            </a:r>
            <a:endParaRPr lang="zh-CN" altLang="en-US" sz="3200" dirty="0">
              <a:solidFill>
                <a:schemeClr val="accent1">
                  <a:lumMod val="9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97477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/>
      <p:bldP spid="8" grpId="0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95536" y="2394262"/>
            <a:ext cx="346101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input  </a:t>
            </a:r>
            <a:r>
              <a:rPr lang="en-US" altLang="zh-CN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[3:0] </a:t>
            </a: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A, B;</a:t>
            </a:r>
            <a:endParaRPr lang="zh-CN" alt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323528" y="548680"/>
            <a:ext cx="8640960" cy="963571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altLang="zh-CN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Microsoft Yahei" panose="020B0503020204020204" pitchFamily="34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How to define the bit width of variables in Verilog?</a:t>
            </a:r>
            <a:endParaRPr lang="zh-CN" alt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Microsoft Yahei" panose="020B0503020204020204" pitchFamily="34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95536" y="3861048"/>
            <a:ext cx="849694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are B are both </a:t>
            </a:r>
            <a:r>
              <a:rPr lang="en-US" altLang="zh-CN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4-bit</a:t>
            </a: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wire type </a:t>
            </a:r>
            <a:r>
              <a:rPr lang="en-US" altLang="zh-CN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input variables</a:t>
            </a: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zh-CN" alt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19596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10189" y="85855"/>
            <a:ext cx="9402383" cy="1477328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7.1 Verilog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Implementation of Logic </a:t>
            </a: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Gates</a:t>
            </a:r>
            <a:endParaRPr lang="zh-CN" alt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itchFamily="49" charset="-122"/>
              <a:cs typeface="Times New Roman" panose="02020603050405020304" pitchFamily="18" charset="0"/>
            </a:endParaRPr>
          </a:p>
        </p:txBody>
      </p:sp>
      <p:sp>
        <p:nvSpPr>
          <p:cNvPr id="4099" name="Rectangle 3"/>
          <p:cNvSpPr txBox="1">
            <a:spLocks noChangeArrowheads="1"/>
          </p:cNvSpPr>
          <p:nvPr/>
        </p:nvSpPr>
        <p:spPr bwMode="auto">
          <a:xfrm>
            <a:off x="453668" y="1844835"/>
            <a:ext cx="8915400" cy="4483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891" indent="-342891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(1) AND Gate</a:t>
            </a:r>
          </a:p>
          <a:p>
            <a:pPr marL="342891" indent="-342891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(2) OR Gate</a:t>
            </a:r>
          </a:p>
          <a:p>
            <a:pPr marL="342891" indent="-342891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(3) NOT Gate</a:t>
            </a:r>
          </a:p>
          <a:p>
            <a:pPr marL="342891" indent="-342891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(4) NAND Gate</a:t>
            </a:r>
          </a:p>
          <a:p>
            <a:pPr marL="342891" indent="-342891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(5) NOR Gate</a:t>
            </a:r>
          </a:p>
          <a:p>
            <a:pPr marL="342891" indent="-342891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(6) Buffer</a:t>
            </a:r>
          </a:p>
          <a:p>
            <a:pPr marL="342891" indent="-342891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(7) AND-OR-Inverter</a:t>
            </a:r>
          </a:p>
          <a:p>
            <a:pPr marL="342891" indent="-342891"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zh-CN" alt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897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uiExpand="1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3"/>
          <p:cNvSpPr>
            <a:spLocks noChangeArrowheads="1"/>
          </p:cNvSpPr>
          <p:nvPr/>
        </p:nvSpPr>
        <p:spPr bwMode="auto">
          <a:xfrm>
            <a:off x="338828" y="465992"/>
            <a:ext cx="218521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AND gate 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49" charset="-122"/>
              <a:cs typeface="Times New Roman" panose="02020603050405020304" pitchFamily="18" charset="0"/>
            </a:endParaRPr>
          </a:p>
        </p:txBody>
      </p:sp>
      <p:sp>
        <p:nvSpPr>
          <p:cNvPr id="38928" name="Rectangle 16"/>
          <p:cNvSpPr>
            <a:spLocks noChangeArrowheads="1"/>
          </p:cNvSpPr>
          <p:nvPr/>
        </p:nvSpPr>
        <p:spPr bwMode="auto">
          <a:xfrm>
            <a:off x="3261501" y="1425219"/>
            <a:ext cx="5111751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module  AND_G(A, B, F);</a:t>
            </a:r>
            <a:endParaRPr lang="zh-CN" alt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49" charset="-122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        input  A, B;</a:t>
            </a:r>
            <a:endParaRPr lang="zh-CN" alt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49" charset="-122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        output  F;</a:t>
            </a:r>
            <a:endParaRPr lang="zh-CN" alt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49" charset="-122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        </a:t>
            </a:r>
            <a:r>
              <a:rPr lang="en-US" altLang="zh-CN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and  U1(F, A, B);</a:t>
            </a:r>
            <a:endParaRPr lang="zh-CN" altLang="en-US" sz="32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49" charset="-122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en-US" altLang="zh-CN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endmodule</a:t>
            </a:r>
            <a:endParaRPr lang="zh-CN" alt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49" charset="-122"/>
              <a:cs typeface="Times New Roman" panose="02020603050405020304" pitchFamily="18" charset="0"/>
            </a:endParaRPr>
          </a:p>
        </p:txBody>
      </p:sp>
      <p:sp>
        <p:nvSpPr>
          <p:cNvPr id="38929" name="Rectangle 17"/>
          <p:cNvSpPr>
            <a:spLocks noChangeArrowheads="1"/>
          </p:cNvSpPr>
          <p:nvPr/>
        </p:nvSpPr>
        <p:spPr bwMode="auto">
          <a:xfrm>
            <a:off x="592113" y="1676533"/>
            <a:ext cx="2008883" cy="1077218"/>
          </a:xfrm>
          <a:prstGeom prst="rect">
            <a:avLst/>
          </a:prstGeom>
          <a:noFill/>
          <a:ln w="38100">
            <a:solidFill>
              <a:srgbClr val="FF99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Gate level </a:t>
            </a:r>
          </a:p>
          <a:p>
            <a:pPr>
              <a:buFontTx/>
              <a:buNone/>
            </a:pP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description</a:t>
            </a:r>
            <a:endParaRPr lang="zh-CN" alt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49" charset="-122"/>
              <a:cs typeface="Times New Roman" panose="02020603050405020304" pitchFamily="18" charset="0"/>
            </a:endParaRPr>
          </a:p>
        </p:txBody>
      </p:sp>
      <p:sp>
        <p:nvSpPr>
          <p:cNvPr id="38930" name="Rectangle 18"/>
          <p:cNvSpPr>
            <a:spLocks noChangeArrowheads="1"/>
          </p:cNvSpPr>
          <p:nvPr/>
        </p:nvSpPr>
        <p:spPr bwMode="auto">
          <a:xfrm>
            <a:off x="317269" y="4394031"/>
            <a:ext cx="2606767" cy="1077218"/>
          </a:xfrm>
          <a:prstGeom prst="rect">
            <a:avLst/>
          </a:prstGeom>
          <a:noFill/>
          <a:ln w="38100">
            <a:solidFill>
              <a:srgbClr val="FF99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Dataflow level</a:t>
            </a:r>
          </a:p>
          <a:p>
            <a:pPr>
              <a:buFontTx/>
              <a:buNone/>
            </a:pP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description</a:t>
            </a:r>
            <a:endParaRPr lang="zh-CN" alt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49" charset="-122"/>
              <a:cs typeface="Times New Roman" panose="02020603050405020304" pitchFamily="18" charset="0"/>
            </a:endParaRPr>
          </a:p>
        </p:txBody>
      </p:sp>
      <p:sp>
        <p:nvSpPr>
          <p:cNvPr id="38931" name="Rectangle 19"/>
          <p:cNvSpPr>
            <a:spLocks noChangeArrowheads="1"/>
          </p:cNvSpPr>
          <p:nvPr/>
        </p:nvSpPr>
        <p:spPr bwMode="auto">
          <a:xfrm>
            <a:off x="3275864" y="4193986"/>
            <a:ext cx="5761039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module  AND_G (A,B,F);</a:t>
            </a:r>
          </a:p>
          <a:p>
            <a:pPr>
              <a:buFontTx/>
              <a:buNone/>
            </a:pP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        input  A,B;</a:t>
            </a:r>
          </a:p>
          <a:p>
            <a:pPr>
              <a:buFontTx/>
              <a:buNone/>
            </a:pP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        output F;</a:t>
            </a:r>
          </a:p>
          <a:p>
            <a:pPr>
              <a:buFontTx/>
              <a:buNone/>
            </a:pP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        </a:t>
            </a:r>
            <a:r>
              <a:rPr lang="en-US" altLang="zh-CN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assign F=A&amp;B</a:t>
            </a:r>
            <a:r>
              <a:rPr lang="zh-CN" altLang="en-US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；</a:t>
            </a:r>
          </a:p>
          <a:p>
            <a:pPr>
              <a:buFontTx/>
              <a:buNone/>
            </a:pPr>
            <a:r>
              <a:rPr lang="en-US" altLang="zh-CN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endmodule</a:t>
            </a:r>
            <a:endParaRPr lang="en-US" altLang="zh-CN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3762236" y="188642"/>
            <a:ext cx="2393493" cy="1126114"/>
            <a:chOff x="3762226" y="188640"/>
            <a:chExt cx="2393492" cy="1126114"/>
          </a:xfrm>
        </p:grpSpPr>
        <p:sp>
          <p:nvSpPr>
            <p:cNvPr id="52238" name="Line 6"/>
            <p:cNvSpPr>
              <a:spLocks noChangeShapeType="1"/>
            </p:cNvSpPr>
            <p:nvPr/>
          </p:nvSpPr>
          <p:spPr bwMode="auto">
            <a:xfrm flipH="1">
              <a:off x="4219426" y="517253"/>
              <a:ext cx="457200" cy="15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endParaRPr>
            </a:p>
          </p:txBody>
        </p:sp>
        <p:sp>
          <p:nvSpPr>
            <p:cNvPr id="52239" name="Line 7"/>
            <p:cNvSpPr>
              <a:spLocks noChangeShapeType="1"/>
            </p:cNvSpPr>
            <p:nvPr/>
          </p:nvSpPr>
          <p:spPr bwMode="auto">
            <a:xfrm flipH="1">
              <a:off x="4219426" y="842870"/>
              <a:ext cx="457200" cy="15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endParaRPr>
            </a:p>
          </p:txBody>
        </p:sp>
        <p:sp>
          <p:nvSpPr>
            <p:cNvPr id="52240" name="Line 8"/>
            <p:cNvSpPr>
              <a:spLocks noChangeShapeType="1"/>
            </p:cNvSpPr>
            <p:nvPr/>
          </p:nvSpPr>
          <p:spPr bwMode="auto">
            <a:xfrm>
              <a:off x="5210026" y="745853"/>
              <a:ext cx="609600" cy="15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endParaRPr>
            </a:p>
          </p:txBody>
        </p:sp>
        <p:sp>
          <p:nvSpPr>
            <p:cNvPr id="52241" name="Rectangle 9"/>
            <p:cNvSpPr>
              <a:spLocks noChangeArrowheads="1"/>
            </p:cNvSpPr>
            <p:nvPr/>
          </p:nvSpPr>
          <p:spPr bwMode="auto">
            <a:xfrm>
              <a:off x="4600426" y="452165"/>
              <a:ext cx="287258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FontTx/>
                <a:buNone/>
              </a:pPr>
              <a:r>
                <a:rPr lang="en-US" altLang="zh-CN" sz="320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itchFamily="49" charset="-122"/>
                  <a:cs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52242" name="Rectangle 10"/>
            <p:cNvSpPr>
              <a:spLocks noChangeArrowheads="1"/>
            </p:cNvSpPr>
            <p:nvPr/>
          </p:nvSpPr>
          <p:spPr bwMode="auto">
            <a:xfrm>
              <a:off x="3762226" y="729979"/>
              <a:ext cx="458780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FontTx/>
                <a:buNone/>
              </a:pPr>
              <a:r>
                <a:rPr lang="en-US" altLang="zh-CN" sz="32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itchFamily="49" charset="-122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52243" name="Rectangle 12"/>
            <p:cNvSpPr>
              <a:spLocks noChangeArrowheads="1"/>
            </p:cNvSpPr>
            <p:nvPr/>
          </p:nvSpPr>
          <p:spPr bwMode="auto">
            <a:xfrm>
              <a:off x="5743426" y="425179"/>
              <a:ext cx="412292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FontTx/>
                <a:buNone/>
              </a:pPr>
              <a:r>
                <a:rPr lang="en-US" altLang="zh-CN" sz="3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itchFamily="49" charset="-122"/>
                  <a:cs typeface="Times New Roman" panose="02020603050405020304" pitchFamily="18" charset="0"/>
                </a:rPr>
                <a:t>F</a:t>
              </a:r>
            </a:p>
          </p:txBody>
        </p:sp>
        <p:sp>
          <p:nvSpPr>
            <p:cNvPr id="52246" name="Rectangle 15"/>
            <p:cNvSpPr>
              <a:spLocks noChangeArrowheads="1"/>
            </p:cNvSpPr>
            <p:nvPr/>
          </p:nvSpPr>
          <p:spPr bwMode="auto">
            <a:xfrm>
              <a:off x="3763814" y="188640"/>
              <a:ext cx="481222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FontTx/>
                <a:buNone/>
              </a:pPr>
              <a:r>
                <a:rPr lang="en-US" altLang="zh-CN" sz="32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itchFamily="49" charset="-122"/>
                  <a:cs typeface="Times New Roman" panose="02020603050405020304" pitchFamily="18" charset="0"/>
                </a:rPr>
                <a:t>A</a:t>
              </a:r>
            </a:p>
          </p:txBody>
        </p:sp>
        <p:grpSp>
          <p:nvGrpSpPr>
            <p:cNvPr id="52233" name="组合 40"/>
            <p:cNvGrpSpPr>
              <a:grpSpLocks/>
            </p:cNvGrpSpPr>
            <p:nvPr/>
          </p:nvGrpSpPr>
          <p:grpSpPr bwMode="auto">
            <a:xfrm>
              <a:off x="4660751" y="418828"/>
              <a:ext cx="571500" cy="630237"/>
              <a:chOff x="7177088" y="3041650"/>
              <a:chExt cx="768350" cy="630238"/>
            </a:xfrm>
          </p:grpSpPr>
          <p:sp>
            <p:nvSpPr>
              <p:cNvPr id="52234" name="Arc 92"/>
              <p:cNvSpPr>
                <a:spLocks/>
              </p:cNvSpPr>
              <p:nvPr/>
            </p:nvSpPr>
            <p:spPr bwMode="auto">
              <a:xfrm>
                <a:off x="7558088" y="3041650"/>
                <a:ext cx="387350" cy="628650"/>
              </a:xfrm>
              <a:custGeom>
                <a:avLst/>
                <a:gdLst>
                  <a:gd name="T0" fmla="*/ 0 w 21600"/>
                  <a:gd name="T1" fmla="*/ 0 h 43179"/>
                  <a:gd name="T2" fmla="*/ 306473 w 21600"/>
                  <a:gd name="T3" fmla="*/ 9152617 h 43179"/>
                  <a:gd name="T4" fmla="*/ 0 w 21600"/>
                  <a:gd name="T5" fmla="*/ 4578536 h 43179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43179"/>
                  <a:gd name="T11" fmla="*/ 21600 w 21600"/>
                  <a:gd name="T12" fmla="*/ 43179 h 4317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43179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3158"/>
                      <a:pt x="12500" y="42668"/>
                      <a:pt x="952" y="43178"/>
                    </a:cubicBezTo>
                  </a:path>
                  <a:path w="21600" h="43179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3158"/>
                      <a:pt x="12500" y="42668"/>
                      <a:pt x="952" y="43178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Times New Roman" panose="02020603050405020304" pitchFamily="18" charset="0"/>
                </a:endParaRPr>
              </a:p>
            </p:txBody>
          </p:sp>
          <p:sp>
            <p:nvSpPr>
              <p:cNvPr id="52235" name="Line 94"/>
              <p:cNvSpPr>
                <a:spLocks noChangeShapeType="1"/>
              </p:cNvSpPr>
              <p:nvPr/>
            </p:nvSpPr>
            <p:spPr bwMode="auto">
              <a:xfrm flipH="1">
                <a:off x="7177088" y="3041650"/>
                <a:ext cx="387350" cy="15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Times New Roman" panose="02020603050405020304" pitchFamily="18" charset="0"/>
                </a:endParaRPr>
              </a:p>
            </p:txBody>
          </p:sp>
          <p:sp>
            <p:nvSpPr>
              <p:cNvPr id="52236" name="Line 95"/>
              <p:cNvSpPr>
                <a:spLocks noChangeShapeType="1"/>
              </p:cNvSpPr>
              <p:nvPr/>
            </p:nvSpPr>
            <p:spPr bwMode="auto">
              <a:xfrm flipH="1">
                <a:off x="7177088" y="3662482"/>
                <a:ext cx="465137" cy="8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Times New Roman" panose="02020603050405020304" pitchFamily="18" charset="0"/>
                </a:endParaRPr>
              </a:p>
            </p:txBody>
          </p:sp>
          <p:sp>
            <p:nvSpPr>
              <p:cNvPr id="52237" name="Line 96"/>
              <p:cNvSpPr>
                <a:spLocks noChangeShapeType="1"/>
              </p:cNvSpPr>
              <p:nvPr/>
            </p:nvSpPr>
            <p:spPr bwMode="auto">
              <a:xfrm>
                <a:off x="7177088" y="3041650"/>
                <a:ext cx="1588" cy="63023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Times New Roman" panose="02020603050405020304" pitchFamily="18" charset="0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9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9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38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8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38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893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5" grpId="0" autoUpdateAnimBg="0"/>
      <p:bldP spid="38928" grpId="0" autoUpdateAnimBg="0"/>
      <p:bldP spid="38929" grpId="0" animBg="1" autoUpdateAnimBg="0"/>
      <p:bldP spid="38930" grpId="0" animBg="1" autoUpdateAnimBg="0"/>
      <p:bldP spid="38931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52" name="Rectangle 16"/>
          <p:cNvSpPr>
            <a:spLocks noChangeArrowheads="1"/>
          </p:cNvSpPr>
          <p:nvPr/>
        </p:nvSpPr>
        <p:spPr bwMode="auto">
          <a:xfrm>
            <a:off x="3533857" y="1599659"/>
            <a:ext cx="5111751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module  OR_G (A,B,F);</a:t>
            </a:r>
          </a:p>
          <a:p>
            <a:pPr>
              <a:buFontTx/>
              <a:buNone/>
            </a:pP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        input  A,B;</a:t>
            </a:r>
          </a:p>
          <a:p>
            <a:pPr>
              <a:buFontTx/>
              <a:buNone/>
            </a:pP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        output F;</a:t>
            </a:r>
          </a:p>
          <a:p>
            <a:pPr>
              <a:buFontTx/>
              <a:buNone/>
            </a:pP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        </a:t>
            </a:r>
            <a:r>
              <a:rPr lang="en-US" altLang="zh-CN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or U2 (F,A,B);</a:t>
            </a:r>
          </a:p>
          <a:p>
            <a:pPr>
              <a:buFontTx/>
              <a:buNone/>
            </a:pPr>
            <a:r>
              <a:rPr lang="en-US" altLang="zh-CN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endmodule</a:t>
            </a:r>
            <a:endParaRPr lang="en-US" altLang="zh-CN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49" charset="-122"/>
              <a:cs typeface="Times New Roman" panose="02020603050405020304" pitchFamily="18" charset="0"/>
            </a:endParaRPr>
          </a:p>
        </p:txBody>
      </p:sp>
      <p:sp>
        <p:nvSpPr>
          <p:cNvPr id="39955" name="Rectangle 19"/>
          <p:cNvSpPr>
            <a:spLocks noChangeArrowheads="1"/>
          </p:cNvSpPr>
          <p:nvPr/>
        </p:nvSpPr>
        <p:spPr bwMode="auto">
          <a:xfrm>
            <a:off x="3552906" y="4186834"/>
            <a:ext cx="5761039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module  OR_G (A,B,F);</a:t>
            </a:r>
          </a:p>
          <a:p>
            <a:pPr>
              <a:buFontTx/>
              <a:buNone/>
            </a:pP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        input  A,B;</a:t>
            </a:r>
          </a:p>
          <a:p>
            <a:pPr>
              <a:buFontTx/>
              <a:buNone/>
            </a:pP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        output F;</a:t>
            </a:r>
          </a:p>
          <a:p>
            <a:pPr>
              <a:buFontTx/>
              <a:buNone/>
            </a:pP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        </a:t>
            </a:r>
            <a:r>
              <a:rPr lang="en-US" altLang="zh-CN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assign F=A|B</a:t>
            </a:r>
            <a:r>
              <a:rPr lang="zh-CN" altLang="en-US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；</a:t>
            </a:r>
          </a:p>
          <a:p>
            <a:pPr>
              <a:buFontTx/>
              <a:buNone/>
            </a:pPr>
            <a:r>
              <a:rPr lang="en-US" altLang="zh-CN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endmodule</a:t>
            </a:r>
            <a:endParaRPr lang="en-US" altLang="zh-CN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4283977" y="260653"/>
            <a:ext cx="2393493" cy="1126114"/>
            <a:chOff x="3095699" y="317922"/>
            <a:chExt cx="2393492" cy="1126114"/>
          </a:xfrm>
        </p:grpSpPr>
        <p:sp>
          <p:nvSpPr>
            <p:cNvPr id="53260" name="Line 6"/>
            <p:cNvSpPr>
              <a:spLocks noChangeShapeType="1"/>
            </p:cNvSpPr>
            <p:nvPr/>
          </p:nvSpPr>
          <p:spPr bwMode="auto">
            <a:xfrm flipH="1">
              <a:off x="3552899" y="646535"/>
              <a:ext cx="457200" cy="15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endParaRPr>
            </a:p>
          </p:txBody>
        </p:sp>
        <p:sp>
          <p:nvSpPr>
            <p:cNvPr id="53261" name="Line 7"/>
            <p:cNvSpPr>
              <a:spLocks noChangeShapeType="1"/>
            </p:cNvSpPr>
            <p:nvPr/>
          </p:nvSpPr>
          <p:spPr bwMode="auto">
            <a:xfrm flipH="1">
              <a:off x="3552899" y="1103735"/>
              <a:ext cx="457200" cy="15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endParaRPr>
            </a:p>
          </p:txBody>
        </p:sp>
        <p:sp>
          <p:nvSpPr>
            <p:cNvPr id="53262" name="Line 8"/>
            <p:cNvSpPr>
              <a:spLocks noChangeShapeType="1"/>
            </p:cNvSpPr>
            <p:nvPr/>
          </p:nvSpPr>
          <p:spPr bwMode="auto">
            <a:xfrm>
              <a:off x="4543499" y="875135"/>
              <a:ext cx="609600" cy="15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endParaRPr>
            </a:p>
          </p:txBody>
        </p:sp>
        <p:sp>
          <p:nvSpPr>
            <p:cNvPr id="53263" name="Rectangle 9"/>
            <p:cNvSpPr>
              <a:spLocks noChangeArrowheads="1"/>
            </p:cNvSpPr>
            <p:nvPr/>
          </p:nvSpPr>
          <p:spPr bwMode="auto">
            <a:xfrm>
              <a:off x="3933899" y="581447"/>
              <a:ext cx="287258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FontTx/>
                <a:buNone/>
              </a:pPr>
              <a:r>
                <a:rPr lang="en-US" altLang="zh-CN" sz="320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itchFamily="49" charset="-122"/>
                  <a:cs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53264" name="Rectangle 10"/>
            <p:cNvSpPr>
              <a:spLocks noChangeArrowheads="1"/>
            </p:cNvSpPr>
            <p:nvPr/>
          </p:nvSpPr>
          <p:spPr bwMode="auto">
            <a:xfrm>
              <a:off x="3095699" y="859261"/>
              <a:ext cx="458780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FontTx/>
                <a:buNone/>
              </a:pPr>
              <a:r>
                <a:rPr lang="en-US" altLang="zh-CN" sz="32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itchFamily="49" charset="-122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53265" name="Rectangle 12"/>
            <p:cNvSpPr>
              <a:spLocks noChangeArrowheads="1"/>
            </p:cNvSpPr>
            <p:nvPr/>
          </p:nvSpPr>
          <p:spPr bwMode="auto">
            <a:xfrm>
              <a:off x="5076899" y="554461"/>
              <a:ext cx="412292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FontTx/>
                <a:buNone/>
              </a:pPr>
              <a:r>
                <a:rPr lang="en-US" altLang="zh-CN" sz="32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itchFamily="49" charset="-122"/>
                  <a:cs typeface="Times New Roman" panose="02020603050405020304" pitchFamily="18" charset="0"/>
                </a:rPr>
                <a:t>F</a:t>
              </a:r>
            </a:p>
          </p:txBody>
        </p:sp>
        <p:sp>
          <p:nvSpPr>
            <p:cNvPr id="53268" name="Rectangle 15"/>
            <p:cNvSpPr>
              <a:spLocks noChangeArrowheads="1"/>
            </p:cNvSpPr>
            <p:nvPr/>
          </p:nvSpPr>
          <p:spPr bwMode="auto">
            <a:xfrm>
              <a:off x="3097287" y="317922"/>
              <a:ext cx="481222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FontTx/>
                <a:buNone/>
              </a:pPr>
              <a:r>
                <a:rPr lang="en-US" altLang="zh-CN" sz="32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itchFamily="49" charset="-122"/>
                  <a:cs typeface="Times New Roman" panose="02020603050405020304" pitchFamily="18" charset="0"/>
                </a:rPr>
                <a:t>A</a:t>
              </a:r>
            </a:p>
          </p:txBody>
        </p:sp>
        <p:grpSp>
          <p:nvGrpSpPr>
            <p:cNvPr id="53257" name="组合 48"/>
            <p:cNvGrpSpPr>
              <a:grpSpLocks/>
            </p:cNvGrpSpPr>
            <p:nvPr/>
          </p:nvGrpSpPr>
          <p:grpSpPr bwMode="auto">
            <a:xfrm>
              <a:off x="3779912" y="476672"/>
              <a:ext cx="785812" cy="762000"/>
              <a:chOff x="7154863" y="2908300"/>
              <a:chExt cx="950912" cy="762000"/>
            </a:xfrm>
          </p:grpSpPr>
          <p:sp>
            <p:nvSpPr>
              <p:cNvPr id="53258" name="Arc 76"/>
              <p:cNvSpPr>
                <a:spLocks/>
              </p:cNvSpPr>
              <p:nvPr/>
            </p:nvSpPr>
            <p:spPr bwMode="auto">
              <a:xfrm>
                <a:off x="7154863" y="2908300"/>
                <a:ext cx="304800" cy="762000"/>
              </a:xfrm>
              <a:custGeom>
                <a:avLst/>
                <a:gdLst>
                  <a:gd name="T0" fmla="*/ 0 w 21600"/>
                  <a:gd name="T1" fmla="*/ 0 h 43091"/>
                  <a:gd name="T2" fmla="*/ 430699 w 21600"/>
                  <a:gd name="T3" fmla="*/ 13474832 h 43091"/>
                  <a:gd name="T4" fmla="*/ 0 w 21600"/>
                  <a:gd name="T5" fmla="*/ 6754463 h 43091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43091"/>
                  <a:gd name="T11" fmla="*/ 21600 w 21600"/>
                  <a:gd name="T12" fmla="*/ 43091 h 4309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43091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2691"/>
                      <a:pt x="13199" y="41980"/>
                      <a:pt x="2163" y="43091"/>
                    </a:cubicBezTo>
                  </a:path>
                  <a:path w="21600" h="43091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2691"/>
                      <a:pt x="13199" y="41980"/>
                      <a:pt x="2163" y="43091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Times New Roman" panose="02020603050405020304" pitchFamily="18" charset="0"/>
                </a:endParaRPr>
              </a:p>
            </p:txBody>
          </p:sp>
          <p:sp>
            <p:nvSpPr>
              <p:cNvPr id="53259" name="Arc 77"/>
              <p:cNvSpPr>
                <a:spLocks/>
              </p:cNvSpPr>
              <p:nvPr/>
            </p:nvSpPr>
            <p:spPr bwMode="auto">
              <a:xfrm>
                <a:off x="7162800" y="2911475"/>
                <a:ext cx="942975" cy="758825"/>
              </a:xfrm>
              <a:custGeom>
                <a:avLst/>
                <a:gdLst>
                  <a:gd name="T0" fmla="*/ 0 w 28102"/>
                  <a:gd name="T1" fmla="*/ 309169 h 43200"/>
                  <a:gd name="T2" fmla="*/ 167777 w 28102"/>
                  <a:gd name="T3" fmla="*/ 13034400 h 43200"/>
                  <a:gd name="T4" fmla="*/ 7321025 w 28102"/>
                  <a:gd name="T5" fmla="*/ 6664538 h 43200"/>
                  <a:gd name="T6" fmla="*/ 0 60000 65536"/>
                  <a:gd name="T7" fmla="*/ 0 60000 65536"/>
                  <a:gd name="T8" fmla="*/ 0 60000 65536"/>
                  <a:gd name="T9" fmla="*/ 0 w 28102"/>
                  <a:gd name="T10" fmla="*/ 0 h 43200"/>
                  <a:gd name="T11" fmla="*/ 28102 w 28102"/>
                  <a:gd name="T12" fmla="*/ 43200 h 432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102" h="43200" fill="none" extrusionOk="0">
                    <a:moveTo>
                      <a:pt x="-1" y="1001"/>
                    </a:moveTo>
                    <a:cubicBezTo>
                      <a:pt x="2103" y="337"/>
                      <a:pt x="4296" y="-1"/>
                      <a:pt x="6502" y="0"/>
                    </a:cubicBezTo>
                    <a:cubicBezTo>
                      <a:pt x="18431" y="0"/>
                      <a:pt x="28102" y="9670"/>
                      <a:pt x="28102" y="21600"/>
                    </a:cubicBezTo>
                    <a:cubicBezTo>
                      <a:pt x="28102" y="33529"/>
                      <a:pt x="18431" y="43200"/>
                      <a:pt x="6502" y="43200"/>
                    </a:cubicBezTo>
                    <a:cubicBezTo>
                      <a:pt x="4348" y="43200"/>
                      <a:pt x="2207" y="42877"/>
                      <a:pt x="149" y="42244"/>
                    </a:cubicBezTo>
                  </a:path>
                  <a:path w="28102" h="43200" stroke="0" extrusionOk="0">
                    <a:moveTo>
                      <a:pt x="-1" y="1001"/>
                    </a:moveTo>
                    <a:cubicBezTo>
                      <a:pt x="2103" y="337"/>
                      <a:pt x="4296" y="-1"/>
                      <a:pt x="6502" y="0"/>
                    </a:cubicBezTo>
                    <a:cubicBezTo>
                      <a:pt x="18431" y="0"/>
                      <a:pt x="28102" y="9670"/>
                      <a:pt x="28102" y="21600"/>
                    </a:cubicBezTo>
                    <a:cubicBezTo>
                      <a:pt x="28102" y="33529"/>
                      <a:pt x="18431" y="43200"/>
                      <a:pt x="6502" y="43200"/>
                    </a:cubicBezTo>
                    <a:cubicBezTo>
                      <a:pt x="4348" y="43200"/>
                      <a:pt x="2207" y="42877"/>
                      <a:pt x="149" y="42244"/>
                    </a:cubicBezTo>
                    <a:lnTo>
                      <a:pt x="6502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23" name="Rectangle 3"/>
          <p:cNvSpPr>
            <a:spLocks noChangeArrowheads="1"/>
          </p:cNvSpPr>
          <p:nvPr/>
        </p:nvSpPr>
        <p:spPr bwMode="auto">
          <a:xfrm>
            <a:off x="338838" y="465992"/>
            <a:ext cx="1826141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OR gate 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49" charset="-122"/>
              <a:cs typeface="Times New Roman" panose="02020603050405020304" pitchFamily="18" charset="0"/>
            </a:endParaRPr>
          </a:p>
        </p:txBody>
      </p:sp>
      <p:sp>
        <p:nvSpPr>
          <p:cNvPr id="24" name="Rectangle 17"/>
          <p:cNvSpPr>
            <a:spLocks noChangeArrowheads="1"/>
          </p:cNvSpPr>
          <p:nvPr/>
        </p:nvSpPr>
        <p:spPr bwMode="auto">
          <a:xfrm>
            <a:off x="592113" y="1676533"/>
            <a:ext cx="2008883" cy="1077218"/>
          </a:xfrm>
          <a:prstGeom prst="rect">
            <a:avLst/>
          </a:prstGeom>
          <a:noFill/>
          <a:ln w="38100">
            <a:solidFill>
              <a:srgbClr val="FF99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Gate level </a:t>
            </a:r>
          </a:p>
          <a:p>
            <a:pPr>
              <a:buFontTx/>
              <a:buNone/>
            </a:pP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description</a:t>
            </a:r>
            <a:endParaRPr lang="zh-CN" alt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49" charset="-122"/>
              <a:cs typeface="Times New Roman" panose="02020603050405020304" pitchFamily="18" charset="0"/>
            </a:endParaRPr>
          </a:p>
        </p:txBody>
      </p:sp>
      <p:sp>
        <p:nvSpPr>
          <p:cNvPr id="25" name="Rectangle 18"/>
          <p:cNvSpPr>
            <a:spLocks noChangeArrowheads="1"/>
          </p:cNvSpPr>
          <p:nvPr/>
        </p:nvSpPr>
        <p:spPr bwMode="auto">
          <a:xfrm>
            <a:off x="317269" y="4394031"/>
            <a:ext cx="2606767" cy="1077218"/>
          </a:xfrm>
          <a:prstGeom prst="rect">
            <a:avLst/>
          </a:prstGeom>
          <a:noFill/>
          <a:ln w="38100">
            <a:solidFill>
              <a:srgbClr val="FF99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Dataflow level</a:t>
            </a:r>
          </a:p>
          <a:p>
            <a:pPr>
              <a:buFontTx/>
              <a:buNone/>
            </a:pP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description</a:t>
            </a:r>
            <a:endParaRPr lang="zh-CN" alt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9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995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52" grpId="0" autoUpdateAnimBg="0"/>
      <p:bldP spid="39955" grpId="0" autoUpdateAnimBg="0"/>
      <p:bldP spid="23" grpId="0" autoUpdateAnimBg="0"/>
      <p:bldP spid="24" grpId="0" animBg="1" autoUpdateAnimBg="0"/>
      <p:bldP spid="25" grpId="0" animBg="1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4" name="Rectangle 16"/>
          <p:cNvSpPr>
            <a:spLocks noChangeArrowheads="1"/>
          </p:cNvSpPr>
          <p:nvPr/>
        </p:nvSpPr>
        <p:spPr bwMode="auto">
          <a:xfrm>
            <a:off x="4032257" y="1412783"/>
            <a:ext cx="5111751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module  NOT_G (A,F);</a:t>
            </a:r>
          </a:p>
          <a:p>
            <a:pPr>
              <a:buFontTx/>
              <a:buNone/>
            </a:pP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        input  A;</a:t>
            </a:r>
          </a:p>
          <a:p>
            <a:pPr>
              <a:buFontTx/>
              <a:buNone/>
            </a:pP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        output F;</a:t>
            </a:r>
          </a:p>
          <a:p>
            <a:pPr>
              <a:buFontTx/>
              <a:buNone/>
            </a:pP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        </a:t>
            </a:r>
            <a:r>
              <a:rPr lang="en-US" altLang="zh-CN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not U3 (F,A);</a:t>
            </a:r>
          </a:p>
          <a:p>
            <a:pPr>
              <a:buFontTx/>
              <a:buNone/>
            </a:pPr>
            <a:r>
              <a:rPr lang="en-US" altLang="zh-CN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endmodule</a:t>
            </a:r>
            <a:endParaRPr lang="en-US" altLang="zh-CN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49" charset="-122"/>
              <a:cs typeface="Times New Roman" panose="02020603050405020304" pitchFamily="18" charset="0"/>
            </a:endParaRPr>
          </a:p>
        </p:txBody>
      </p:sp>
      <p:sp>
        <p:nvSpPr>
          <p:cNvPr id="40967" name="Rectangle 19"/>
          <p:cNvSpPr>
            <a:spLocks noChangeArrowheads="1"/>
          </p:cNvSpPr>
          <p:nvPr/>
        </p:nvSpPr>
        <p:spPr bwMode="auto">
          <a:xfrm>
            <a:off x="4051308" y="4042818"/>
            <a:ext cx="5761039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module  NOT_G (A,F);</a:t>
            </a:r>
          </a:p>
          <a:p>
            <a:pPr>
              <a:buFontTx/>
              <a:buNone/>
            </a:pP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        input  A;</a:t>
            </a:r>
          </a:p>
          <a:p>
            <a:pPr>
              <a:buFontTx/>
              <a:buNone/>
            </a:pP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        output F;</a:t>
            </a:r>
          </a:p>
          <a:p>
            <a:pPr>
              <a:buFontTx/>
              <a:buNone/>
            </a:pP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        </a:t>
            </a:r>
            <a:r>
              <a:rPr lang="en-US" altLang="zh-CN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assign  F=~A;</a:t>
            </a:r>
          </a:p>
          <a:p>
            <a:pPr>
              <a:buFontTx/>
              <a:buNone/>
            </a:pPr>
            <a:r>
              <a:rPr lang="en-US" altLang="zh-CN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endmodule</a:t>
            </a:r>
            <a:endParaRPr lang="en-US" altLang="zh-CN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4248160" y="404667"/>
            <a:ext cx="2391905" cy="649286"/>
            <a:chOff x="6269038" y="1357313"/>
            <a:chExt cx="2391904" cy="649287"/>
          </a:xfrm>
        </p:grpSpPr>
        <p:sp>
          <p:nvSpPr>
            <p:cNvPr id="54282" name="Line 7"/>
            <p:cNvSpPr>
              <a:spLocks noChangeShapeType="1"/>
            </p:cNvSpPr>
            <p:nvPr/>
          </p:nvSpPr>
          <p:spPr bwMode="auto">
            <a:xfrm flipH="1">
              <a:off x="6700838" y="1701800"/>
              <a:ext cx="4572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endParaRPr>
            </a:p>
          </p:txBody>
        </p:sp>
        <p:sp>
          <p:nvSpPr>
            <p:cNvPr id="54283" name="Line 8"/>
            <p:cNvSpPr>
              <a:spLocks noChangeShapeType="1"/>
            </p:cNvSpPr>
            <p:nvPr/>
          </p:nvSpPr>
          <p:spPr bwMode="auto">
            <a:xfrm>
              <a:off x="7853363" y="1701800"/>
              <a:ext cx="360362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endParaRPr>
            </a:p>
          </p:txBody>
        </p:sp>
        <p:sp>
          <p:nvSpPr>
            <p:cNvPr id="54284" name="Rectangle 9"/>
            <p:cNvSpPr>
              <a:spLocks noChangeArrowheads="1"/>
            </p:cNvSpPr>
            <p:nvPr/>
          </p:nvSpPr>
          <p:spPr bwMode="auto">
            <a:xfrm>
              <a:off x="7105650" y="1389062"/>
              <a:ext cx="287258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FontTx/>
                <a:buNone/>
              </a:pPr>
              <a:r>
                <a:rPr lang="en-US" altLang="zh-CN" sz="320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itchFamily="49" charset="-122"/>
                  <a:cs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54285" name="Rectangle 11"/>
            <p:cNvSpPr>
              <a:spLocks noChangeArrowheads="1"/>
            </p:cNvSpPr>
            <p:nvPr/>
          </p:nvSpPr>
          <p:spPr bwMode="auto">
            <a:xfrm>
              <a:off x="8248650" y="1362074"/>
              <a:ext cx="412292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FontTx/>
                <a:buNone/>
              </a:pPr>
              <a:r>
                <a:rPr lang="en-US" altLang="zh-CN" sz="32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itchFamily="49" charset="-122"/>
                  <a:cs typeface="Times New Roman" panose="02020603050405020304" pitchFamily="18" charset="0"/>
                </a:rPr>
                <a:t>F</a:t>
              </a:r>
            </a:p>
          </p:txBody>
        </p:sp>
        <p:sp>
          <p:nvSpPr>
            <p:cNvPr id="54288" name="Rectangle 14"/>
            <p:cNvSpPr>
              <a:spLocks noChangeArrowheads="1"/>
            </p:cNvSpPr>
            <p:nvPr/>
          </p:nvSpPr>
          <p:spPr bwMode="auto">
            <a:xfrm>
              <a:off x="6269038" y="1412874"/>
              <a:ext cx="481222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FontTx/>
                <a:buNone/>
              </a:pPr>
              <a:r>
                <a:rPr lang="en-US" altLang="zh-CN" sz="32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itchFamily="49" charset="-122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54289" name="Oval 15"/>
            <p:cNvSpPr>
              <a:spLocks noChangeArrowheads="1"/>
            </p:cNvSpPr>
            <p:nvPr/>
          </p:nvSpPr>
          <p:spPr bwMode="auto">
            <a:xfrm>
              <a:off x="7708900" y="1630363"/>
              <a:ext cx="144462" cy="14446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buFontTx/>
                <a:buNone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endParaRPr>
            </a:p>
          </p:txBody>
        </p:sp>
        <p:sp>
          <p:nvSpPr>
            <p:cNvPr id="54281" name="AutoShape 36"/>
            <p:cNvSpPr>
              <a:spLocks noChangeArrowheads="1"/>
            </p:cNvSpPr>
            <p:nvPr/>
          </p:nvSpPr>
          <p:spPr bwMode="auto">
            <a:xfrm rot="5400000">
              <a:off x="7135813" y="1422400"/>
              <a:ext cx="649287" cy="519113"/>
            </a:xfrm>
            <a:prstGeom prst="triangle">
              <a:avLst>
                <a:gd name="adj" fmla="val 50000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Rectangle 3"/>
          <p:cNvSpPr>
            <a:spLocks noChangeArrowheads="1"/>
          </p:cNvSpPr>
          <p:nvPr/>
        </p:nvSpPr>
        <p:spPr bwMode="auto">
          <a:xfrm>
            <a:off x="338828" y="465992"/>
            <a:ext cx="212558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NOT gate 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49" charset="-122"/>
              <a:cs typeface="Times New Roman" panose="02020603050405020304" pitchFamily="18" charset="0"/>
            </a:endParaRPr>
          </a:p>
        </p:txBody>
      </p:sp>
      <p:sp>
        <p:nvSpPr>
          <p:cNvPr id="21" name="Rectangle 17"/>
          <p:cNvSpPr>
            <a:spLocks noChangeArrowheads="1"/>
          </p:cNvSpPr>
          <p:nvPr/>
        </p:nvSpPr>
        <p:spPr bwMode="auto">
          <a:xfrm>
            <a:off x="592113" y="1676533"/>
            <a:ext cx="2008883" cy="1077218"/>
          </a:xfrm>
          <a:prstGeom prst="rect">
            <a:avLst/>
          </a:prstGeom>
          <a:noFill/>
          <a:ln w="38100">
            <a:solidFill>
              <a:srgbClr val="FF99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Gate level </a:t>
            </a:r>
          </a:p>
          <a:p>
            <a:pPr>
              <a:buFontTx/>
              <a:buNone/>
            </a:pP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description</a:t>
            </a:r>
            <a:endParaRPr lang="zh-CN" alt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49" charset="-122"/>
              <a:cs typeface="Times New Roman" panose="02020603050405020304" pitchFamily="18" charset="0"/>
            </a:endParaRPr>
          </a:p>
        </p:txBody>
      </p:sp>
      <p:sp>
        <p:nvSpPr>
          <p:cNvPr id="22" name="Rectangle 18"/>
          <p:cNvSpPr>
            <a:spLocks noChangeArrowheads="1"/>
          </p:cNvSpPr>
          <p:nvPr/>
        </p:nvSpPr>
        <p:spPr bwMode="auto">
          <a:xfrm>
            <a:off x="317269" y="4394031"/>
            <a:ext cx="2606767" cy="1077218"/>
          </a:xfrm>
          <a:prstGeom prst="rect">
            <a:avLst/>
          </a:prstGeom>
          <a:noFill/>
          <a:ln w="38100">
            <a:solidFill>
              <a:srgbClr val="FF99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Dataflow level</a:t>
            </a:r>
          </a:p>
          <a:p>
            <a:pPr>
              <a:buFontTx/>
              <a:buNone/>
            </a:pP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description</a:t>
            </a:r>
            <a:endParaRPr lang="zh-CN" alt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0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096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4" grpId="0" autoUpdateAnimBg="0"/>
      <p:bldP spid="40967" grpId="0" autoUpdateAnimBg="0"/>
      <p:bldP spid="20" grpId="0" autoUpdateAnimBg="0"/>
      <p:bldP spid="21" grpId="0" animBg="1" autoUpdateAnimBg="0"/>
      <p:bldP spid="22" grpId="0" animBg="1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Rectangle 16"/>
          <p:cNvSpPr>
            <a:spLocks noChangeArrowheads="1"/>
          </p:cNvSpPr>
          <p:nvPr/>
        </p:nvSpPr>
        <p:spPr bwMode="auto">
          <a:xfrm>
            <a:off x="3696161" y="1478878"/>
            <a:ext cx="5111751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module NAND_G(A,B,F);</a:t>
            </a:r>
          </a:p>
          <a:p>
            <a:pPr>
              <a:buFontTx/>
              <a:buNone/>
            </a:pP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       input  A,B;</a:t>
            </a:r>
          </a:p>
          <a:p>
            <a:pPr>
              <a:buFontTx/>
              <a:buNone/>
            </a:pP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       output F;</a:t>
            </a:r>
          </a:p>
          <a:p>
            <a:pPr>
              <a:buFontTx/>
              <a:buNone/>
            </a:pP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       </a:t>
            </a:r>
            <a:r>
              <a:rPr lang="en-US" altLang="zh-CN" sz="320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nand</a:t>
            </a:r>
            <a:r>
              <a:rPr lang="en-US" altLang="zh-CN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  U4(F,A,B);</a:t>
            </a:r>
          </a:p>
          <a:p>
            <a:pPr>
              <a:buFontTx/>
              <a:buNone/>
            </a:pPr>
            <a:r>
              <a:rPr lang="en-US" altLang="zh-CN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endmodule</a:t>
            </a:r>
            <a:endParaRPr lang="en-US" altLang="zh-CN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49" charset="-122"/>
              <a:cs typeface="Times New Roman" panose="02020603050405020304" pitchFamily="18" charset="0"/>
            </a:endParaRPr>
          </a:p>
        </p:txBody>
      </p:sp>
      <p:sp>
        <p:nvSpPr>
          <p:cNvPr id="41991" name="Rectangle 19"/>
          <p:cNvSpPr>
            <a:spLocks noChangeArrowheads="1"/>
          </p:cNvSpPr>
          <p:nvPr/>
        </p:nvSpPr>
        <p:spPr bwMode="auto">
          <a:xfrm>
            <a:off x="3686764" y="4197283"/>
            <a:ext cx="5761039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module  NAND_G(A,B,F);</a:t>
            </a:r>
          </a:p>
          <a:p>
            <a:pPr>
              <a:buFontTx/>
              <a:buNone/>
            </a:pP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        input  A,B;</a:t>
            </a:r>
          </a:p>
          <a:p>
            <a:pPr>
              <a:buFontTx/>
              <a:buNone/>
            </a:pP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        output F;</a:t>
            </a:r>
          </a:p>
          <a:p>
            <a:pPr>
              <a:buFontTx/>
              <a:buNone/>
            </a:pP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        </a:t>
            </a:r>
            <a:r>
              <a:rPr lang="en-US" altLang="zh-CN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assign  F= ~(A &amp; B);</a:t>
            </a:r>
          </a:p>
          <a:p>
            <a:pPr>
              <a:buFontTx/>
              <a:buNone/>
            </a:pPr>
            <a:r>
              <a:rPr lang="en-US" altLang="zh-CN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endmodule</a:t>
            </a:r>
            <a:endParaRPr lang="en-US" altLang="zh-CN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4270840" y="188640"/>
            <a:ext cx="2393493" cy="1126112"/>
            <a:chOff x="6445250" y="982663"/>
            <a:chExt cx="2393492" cy="1126112"/>
          </a:xfrm>
        </p:grpSpPr>
        <p:sp>
          <p:nvSpPr>
            <p:cNvPr id="55310" name="Line 4"/>
            <p:cNvSpPr>
              <a:spLocks noChangeShapeType="1"/>
            </p:cNvSpPr>
            <p:nvPr/>
          </p:nvSpPr>
          <p:spPr bwMode="auto">
            <a:xfrm flipH="1">
              <a:off x="6902450" y="1311275"/>
              <a:ext cx="4572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endParaRPr>
            </a:p>
          </p:txBody>
        </p:sp>
        <p:sp>
          <p:nvSpPr>
            <p:cNvPr id="55311" name="Line 5"/>
            <p:cNvSpPr>
              <a:spLocks noChangeShapeType="1"/>
            </p:cNvSpPr>
            <p:nvPr/>
          </p:nvSpPr>
          <p:spPr bwMode="auto">
            <a:xfrm flipH="1">
              <a:off x="6902450" y="1768475"/>
              <a:ext cx="4572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endParaRPr>
            </a:p>
          </p:txBody>
        </p:sp>
        <p:sp>
          <p:nvSpPr>
            <p:cNvPr id="55312" name="Line 6"/>
            <p:cNvSpPr>
              <a:spLocks noChangeShapeType="1"/>
            </p:cNvSpPr>
            <p:nvPr/>
          </p:nvSpPr>
          <p:spPr bwMode="auto">
            <a:xfrm>
              <a:off x="8031163" y="1558925"/>
              <a:ext cx="360362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endParaRPr>
            </a:p>
          </p:txBody>
        </p:sp>
        <p:sp>
          <p:nvSpPr>
            <p:cNvPr id="55313" name="Rectangle 7"/>
            <p:cNvSpPr>
              <a:spLocks noChangeArrowheads="1"/>
            </p:cNvSpPr>
            <p:nvPr/>
          </p:nvSpPr>
          <p:spPr bwMode="auto">
            <a:xfrm>
              <a:off x="7283450" y="1246188"/>
              <a:ext cx="287258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FontTx/>
                <a:buNone/>
              </a:pPr>
              <a:r>
                <a:rPr lang="en-US" altLang="zh-CN" sz="320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itchFamily="49" charset="-122"/>
                  <a:cs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55314" name="Rectangle 8"/>
            <p:cNvSpPr>
              <a:spLocks noChangeArrowheads="1"/>
            </p:cNvSpPr>
            <p:nvPr/>
          </p:nvSpPr>
          <p:spPr bwMode="auto">
            <a:xfrm>
              <a:off x="6445250" y="1524000"/>
              <a:ext cx="458780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FontTx/>
                <a:buNone/>
              </a:pPr>
              <a:r>
                <a:rPr lang="en-US" altLang="zh-CN" sz="32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itchFamily="49" charset="-122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55315" name="Rectangle 10"/>
            <p:cNvSpPr>
              <a:spLocks noChangeArrowheads="1"/>
            </p:cNvSpPr>
            <p:nvPr/>
          </p:nvSpPr>
          <p:spPr bwMode="auto">
            <a:xfrm>
              <a:off x="8426450" y="1219200"/>
              <a:ext cx="412292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FontTx/>
                <a:buNone/>
              </a:pPr>
              <a:r>
                <a:rPr lang="en-US" altLang="zh-CN" sz="32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itchFamily="49" charset="-122"/>
                  <a:cs typeface="Times New Roman" panose="02020603050405020304" pitchFamily="18" charset="0"/>
                </a:rPr>
                <a:t>F</a:t>
              </a:r>
            </a:p>
          </p:txBody>
        </p:sp>
        <p:sp>
          <p:nvSpPr>
            <p:cNvPr id="55318" name="Rectangle 13"/>
            <p:cNvSpPr>
              <a:spLocks noChangeArrowheads="1"/>
            </p:cNvSpPr>
            <p:nvPr/>
          </p:nvSpPr>
          <p:spPr bwMode="auto">
            <a:xfrm>
              <a:off x="6446838" y="982663"/>
              <a:ext cx="481222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FontTx/>
                <a:buNone/>
              </a:pPr>
              <a:r>
                <a:rPr lang="en-US" altLang="zh-CN" sz="32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itchFamily="49" charset="-122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55319" name="Oval 14"/>
            <p:cNvSpPr>
              <a:spLocks noChangeArrowheads="1"/>
            </p:cNvSpPr>
            <p:nvPr/>
          </p:nvSpPr>
          <p:spPr bwMode="auto">
            <a:xfrm>
              <a:off x="7886700" y="1487488"/>
              <a:ext cx="144462" cy="14446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buFontTx/>
                <a:buNone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endParaRPr>
            </a:p>
          </p:txBody>
        </p:sp>
        <p:grpSp>
          <p:nvGrpSpPr>
            <p:cNvPr id="55305" name="组合 40"/>
            <p:cNvGrpSpPr>
              <a:grpSpLocks/>
            </p:cNvGrpSpPr>
            <p:nvPr/>
          </p:nvGrpSpPr>
          <p:grpSpPr bwMode="auto">
            <a:xfrm>
              <a:off x="7358063" y="1214438"/>
              <a:ext cx="500062" cy="630237"/>
              <a:chOff x="7177088" y="3041650"/>
              <a:chExt cx="768350" cy="630238"/>
            </a:xfrm>
          </p:grpSpPr>
          <p:sp>
            <p:nvSpPr>
              <p:cNvPr id="55306" name="Arc 92"/>
              <p:cNvSpPr>
                <a:spLocks/>
              </p:cNvSpPr>
              <p:nvPr/>
            </p:nvSpPr>
            <p:spPr bwMode="auto">
              <a:xfrm>
                <a:off x="7558088" y="3041650"/>
                <a:ext cx="387350" cy="628650"/>
              </a:xfrm>
              <a:custGeom>
                <a:avLst/>
                <a:gdLst>
                  <a:gd name="T0" fmla="*/ 0 w 21600"/>
                  <a:gd name="T1" fmla="*/ 0 h 43179"/>
                  <a:gd name="T2" fmla="*/ 306473 w 21600"/>
                  <a:gd name="T3" fmla="*/ 9152617 h 43179"/>
                  <a:gd name="T4" fmla="*/ 0 w 21600"/>
                  <a:gd name="T5" fmla="*/ 4578536 h 43179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43179"/>
                  <a:gd name="T11" fmla="*/ 21600 w 21600"/>
                  <a:gd name="T12" fmla="*/ 43179 h 4317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43179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3158"/>
                      <a:pt x="12500" y="42668"/>
                      <a:pt x="952" y="43178"/>
                    </a:cubicBezTo>
                  </a:path>
                  <a:path w="21600" h="43179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3158"/>
                      <a:pt x="12500" y="42668"/>
                      <a:pt x="952" y="43178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Times New Roman" panose="02020603050405020304" pitchFamily="18" charset="0"/>
                </a:endParaRPr>
              </a:p>
            </p:txBody>
          </p:sp>
          <p:sp>
            <p:nvSpPr>
              <p:cNvPr id="55307" name="Line 94"/>
              <p:cNvSpPr>
                <a:spLocks noChangeShapeType="1"/>
              </p:cNvSpPr>
              <p:nvPr/>
            </p:nvSpPr>
            <p:spPr bwMode="auto">
              <a:xfrm flipH="1">
                <a:off x="7177088" y="3041650"/>
                <a:ext cx="387350" cy="15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Times New Roman" panose="02020603050405020304" pitchFamily="18" charset="0"/>
                </a:endParaRPr>
              </a:p>
            </p:txBody>
          </p:sp>
          <p:sp>
            <p:nvSpPr>
              <p:cNvPr id="55308" name="Line 95"/>
              <p:cNvSpPr>
                <a:spLocks noChangeShapeType="1"/>
              </p:cNvSpPr>
              <p:nvPr/>
            </p:nvSpPr>
            <p:spPr bwMode="auto">
              <a:xfrm flipH="1">
                <a:off x="7177088" y="3651250"/>
                <a:ext cx="465138" cy="15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Times New Roman" panose="02020603050405020304" pitchFamily="18" charset="0"/>
                </a:endParaRPr>
              </a:p>
            </p:txBody>
          </p:sp>
          <p:sp>
            <p:nvSpPr>
              <p:cNvPr id="55309" name="Line 96"/>
              <p:cNvSpPr>
                <a:spLocks noChangeShapeType="1"/>
              </p:cNvSpPr>
              <p:nvPr/>
            </p:nvSpPr>
            <p:spPr bwMode="auto">
              <a:xfrm>
                <a:off x="7177088" y="3041650"/>
                <a:ext cx="1588" cy="63023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26" name="Rectangle 3"/>
          <p:cNvSpPr>
            <a:spLocks noChangeArrowheads="1"/>
          </p:cNvSpPr>
          <p:nvPr/>
        </p:nvSpPr>
        <p:spPr bwMode="auto">
          <a:xfrm>
            <a:off x="338828" y="465992"/>
            <a:ext cx="251863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NAND gate 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49" charset="-122"/>
              <a:cs typeface="Times New Roman" panose="02020603050405020304" pitchFamily="18" charset="0"/>
            </a:endParaRPr>
          </a:p>
        </p:txBody>
      </p:sp>
      <p:sp>
        <p:nvSpPr>
          <p:cNvPr id="27" name="Rectangle 17"/>
          <p:cNvSpPr>
            <a:spLocks noChangeArrowheads="1"/>
          </p:cNvSpPr>
          <p:nvPr/>
        </p:nvSpPr>
        <p:spPr bwMode="auto">
          <a:xfrm>
            <a:off x="592113" y="1676533"/>
            <a:ext cx="2008883" cy="1077218"/>
          </a:xfrm>
          <a:prstGeom prst="rect">
            <a:avLst/>
          </a:prstGeom>
          <a:noFill/>
          <a:ln w="38100">
            <a:solidFill>
              <a:srgbClr val="FF99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Gate level </a:t>
            </a:r>
          </a:p>
          <a:p>
            <a:pPr>
              <a:buFontTx/>
              <a:buNone/>
            </a:pP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description</a:t>
            </a:r>
            <a:endParaRPr lang="zh-CN" alt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49" charset="-122"/>
              <a:cs typeface="Times New Roman" panose="02020603050405020304" pitchFamily="18" charset="0"/>
            </a:endParaRPr>
          </a:p>
        </p:txBody>
      </p:sp>
      <p:sp>
        <p:nvSpPr>
          <p:cNvPr id="28" name="Rectangle 18"/>
          <p:cNvSpPr>
            <a:spLocks noChangeArrowheads="1"/>
          </p:cNvSpPr>
          <p:nvPr/>
        </p:nvSpPr>
        <p:spPr bwMode="auto">
          <a:xfrm>
            <a:off x="317269" y="4394031"/>
            <a:ext cx="2606767" cy="1077218"/>
          </a:xfrm>
          <a:prstGeom prst="rect">
            <a:avLst/>
          </a:prstGeom>
          <a:noFill/>
          <a:ln w="38100">
            <a:solidFill>
              <a:srgbClr val="FF99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Dataflow level</a:t>
            </a:r>
          </a:p>
          <a:p>
            <a:pPr>
              <a:buFontTx/>
              <a:buNone/>
            </a:pP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description</a:t>
            </a:r>
            <a:endParaRPr lang="zh-CN" alt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1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199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8" grpId="0" autoUpdateAnimBg="0"/>
      <p:bldP spid="41991" grpId="0" autoUpdateAnimBg="0"/>
      <p:bldP spid="26" grpId="0" autoUpdateAnimBg="0"/>
      <p:bldP spid="27" grpId="0" animBg="1" autoUpdateAnimBg="0"/>
      <p:bldP spid="28" grpId="0" animBg="1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16"/>
          <p:cNvSpPr>
            <a:spLocks noChangeArrowheads="1"/>
          </p:cNvSpPr>
          <p:nvPr/>
        </p:nvSpPr>
        <p:spPr bwMode="auto">
          <a:xfrm>
            <a:off x="3834737" y="1533175"/>
            <a:ext cx="5111751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module NOR_G (A,B,F);</a:t>
            </a:r>
          </a:p>
          <a:p>
            <a:pPr>
              <a:buFontTx/>
              <a:buNone/>
            </a:pP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       input  A,B;</a:t>
            </a:r>
          </a:p>
          <a:p>
            <a:pPr>
              <a:buFontTx/>
              <a:buNone/>
            </a:pP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       output F;</a:t>
            </a:r>
          </a:p>
          <a:p>
            <a:pPr>
              <a:buFontTx/>
              <a:buNone/>
            </a:pP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       </a:t>
            </a:r>
            <a:r>
              <a:rPr lang="en-US" altLang="zh-CN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nor U5 (F,A,B);</a:t>
            </a:r>
          </a:p>
          <a:p>
            <a:pPr>
              <a:buFontTx/>
              <a:buNone/>
            </a:pPr>
            <a:r>
              <a:rPr lang="en-US" altLang="zh-CN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endmodule</a:t>
            </a:r>
            <a:endParaRPr lang="en-US" altLang="zh-CN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49" charset="-122"/>
              <a:cs typeface="Times New Roman" panose="02020603050405020304" pitchFamily="18" charset="0"/>
            </a:endParaRPr>
          </a:p>
        </p:txBody>
      </p:sp>
      <p:sp>
        <p:nvSpPr>
          <p:cNvPr id="43015" name="Rectangle 19"/>
          <p:cNvSpPr>
            <a:spLocks noChangeArrowheads="1"/>
          </p:cNvSpPr>
          <p:nvPr/>
        </p:nvSpPr>
        <p:spPr bwMode="auto">
          <a:xfrm>
            <a:off x="3834737" y="4227854"/>
            <a:ext cx="5761039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module NOR_G (A,B,F);</a:t>
            </a:r>
          </a:p>
          <a:p>
            <a:pPr>
              <a:buFontTx/>
              <a:buNone/>
            </a:pP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       input  A,B;</a:t>
            </a:r>
          </a:p>
          <a:p>
            <a:pPr>
              <a:buFontTx/>
              <a:buNone/>
            </a:pP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       output F;</a:t>
            </a:r>
          </a:p>
          <a:p>
            <a:pPr>
              <a:buFontTx/>
              <a:buNone/>
            </a:pP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       </a:t>
            </a:r>
            <a:r>
              <a:rPr lang="en-US" altLang="zh-CN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assign  F= ~(A | B); </a:t>
            </a:r>
          </a:p>
          <a:p>
            <a:pPr>
              <a:buFontTx/>
              <a:buNone/>
            </a:pPr>
            <a:r>
              <a:rPr lang="en-US" altLang="zh-CN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endmodule</a:t>
            </a:r>
            <a:endParaRPr lang="en-US" altLang="zh-CN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4788034" y="260653"/>
            <a:ext cx="2393493" cy="1126114"/>
            <a:chOff x="6445250" y="1196975"/>
            <a:chExt cx="2393492" cy="1126114"/>
          </a:xfrm>
        </p:grpSpPr>
        <p:sp>
          <p:nvSpPr>
            <p:cNvPr id="56332" name="Line 7"/>
            <p:cNvSpPr>
              <a:spLocks noChangeShapeType="1"/>
            </p:cNvSpPr>
            <p:nvPr/>
          </p:nvSpPr>
          <p:spPr bwMode="auto">
            <a:xfrm flipH="1">
              <a:off x="6902450" y="1525588"/>
              <a:ext cx="457200" cy="15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endParaRPr>
            </a:p>
          </p:txBody>
        </p:sp>
        <p:sp>
          <p:nvSpPr>
            <p:cNvPr id="56333" name="Line 8"/>
            <p:cNvSpPr>
              <a:spLocks noChangeShapeType="1"/>
            </p:cNvSpPr>
            <p:nvPr/>
          </p:nvSpPr>
          <p:spPr bwMode="auto">
            <a:xfrm flipH="1">
              <a:off x="6902450" y="1982788"/>
              <a:ext cx="457200" cy="15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endParaRPr>
            </a:p>
          </p:txBody>
        </p:sp>
        <p:sp>
          <p:nvSpPr>
            <p:cNvPr id="56334" name="Line 9"/>
            <p:cNvSpPr>
              <a:spLocks noChangeShapeType="1"/>
            </p:cNvSpPr>
            <p:nvPr/>
          </p:nvSpPr>
          <p:spPr bwMode="auto">
            <a:xfrm>
              <a:off x="8031163" y="1773238"/>
              <a:ext cx="360362" cy="15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endParaRPr>
            </a:p>
          </p:txBody>
        </p:sp>
        <p:sp>
          <p:nvSpPr>
            <p:cNvPr id="56335" name="Rectangle 10"/>
            <p:cNvSpPr>
              <a:spLocks noChangeArrowheads="1"/>
            </p:cNvSpPr>
            <p:nvPr/>
          </p:nvSpPr>
          <p:spPr bwMode="auto">
            <a:xfrm>
              <a:off x="7283450" y="1460500"/>
              <a:ext cx="287258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FontTx/>
                <a:buNone/>
              </a:pPr>
              <a:r>
                <a:rPr lang="en-US" altLang="zh-CN" sz="320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itchFamily="49" charset="-122"/>
                  <a:cs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56336" name="Rectangle 11"/>
            <p:cNvSpPr>
              <a:spLocks noChangeArrowheads="1"/>
            </p:cNvSpPr>
            <p:nvPr/>
          </p:nvSpPr>
          <p:spPr bwMode="auto">
            <a:xfrm>
              <a:off x="6445250" y="1738314"/>
              <a:ext cx="458780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FontTx/>
                <a:buNone/>
              </a:pPr>
              <a:r>
                <a:rPr lang="en-US" altLang="zh-CN" sz="32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itchFamily="49" charset="-122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56337" name="Rectangle 13"/>
            <p:cNvSpPr>
              <a:spLocks noChangeArrowheads="1"/>
            </p:cNvSpPr>
            <p:nvPr/>
          </p:nvSpPr>
          <p:spPr bwMode="auto">
            <a:xfrm>
              <a:off x="8426450" y="1433514"/>
              <a:ext cx="412292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FontTx/>
                <a:buNone/>
              </a:pPr>
              <a:r>
                <a:rPr lang="en-US" altLang="zh-CN" sz="32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itchFamily="49" charset="-122"/>
                  <a:cs typeface="Times New Roman" panose="02020603050405020304" pitchFamily="18" charset="0"/>
                </a:rPr>
                <a:t>F</a:t>
              </a:r>
            </a:p>
          </p:txBody>
        </p:sp>
        <p:sp>
          <p:nvSpPr>
            <p:cNvPr id="56340" name="Rectangle 16"/>
            <p:cNvSpPr>
              <a:spLocks noChangeArrowheads="1"/>
            </p:cNvSpPr>
            <p:nvPr/>
          </p:nvSpPr>
          <p:spPr bwMode="auto">
            <a:xfrm>
              <a:off x="6446838" y="1196975"/>
              <a:ext cx="481222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FontTx/>
                <a:buNone/>
              </a:pPr>
              <a:r>
                <a:rPr lang="en-US" altLang="zh-CN" sz="32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itchFamily="49" charset="-122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56341" name="Oval 17"/>
            <p:cNvSpPr>
              <a:spLocks noChangeArrowheads="1"/>
            </p:cNvSpPr>
            <p:nvPr/>
          </p:nvSpPr>
          <p:spPr bwMode="auto">
            <a:xfrm>
              <a:off x="7886700" y="1701800"/>
              <a:ext cx="144462" cy="14446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buFontTx/>
                <a:buNone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endParaRPr>
            </a:p>
          </p:txBody>
        </p:sp>
        <p:grpSp>
          <p:nvGrpSpPr>
            <p:cNvPr id="56329" name="组合 48"/>
            <p:cNvGrpSpPr>
              <a:grpSpLocks/>
            </p:cNvGrpSpPr>
            <p:nvPr/>
          </p:nvGrpSpPr>
          <p:grpSpPr bwMode="auto">
            <a:xfrm>
              <a:off x="7121525" y="1357313"/>
              <a:ext cx="785813" cy="762000"/>
              <a:chOff x="7154863" y="2908300"/>
              <a:chExt cx="950912" cy="762000"/>
            </a:xfrm>
          </p:grpSpPr>
          <p:sp>
            <p:nvSpPr>
              <p:cNvPr id="56330" name="Arc 76"/>
              <p:cNvSpPr>
                <a:spLocks/>
              </p:cNvSpPr>
              <p:nvPr/>
            </p:nvSpPr>
            <p:spPr bwMode="auto">
              <a:xfrm>
                <a:off x="7154863" y="2908300"/>
                <a:ext cx="304800" cy="762000"/>
              </a:xfrm>
              <a:custGeom>
                <a:avLst/>
                <a:gdLst>
                  <a:gd name="T0" fmla="*/ 0 w 21600"/>
                  <a:gd name="T1" fmla="*/ 0 h 43091"/>
                  <a:gd name="T2" fmla="*/ 430699 w 21600"/>
                  <a:gd name="T3" fmla="*/ 13474832 h 43091"/>
                  <a:gd name="T4" fmla="*/ 0 w 21600"/>
                  <a:gd name="T5" fmla="*/ 6754463 h 43091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43091"/>
                  <a:gd name="T11" fmla="*/ 21600 w 21600"/>
                  <a:gd name="T12" fmla="*/ 43091 h 4309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43091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2691"/>
                      <a:pt x="13199" y="41980"/>
                      <a:pt x="2163" y="43091"/>
                    </a:cubicBezTo>
                  </a:path>
                  <a:path w="21600" h="43091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2691"/>
                      <a:pt x="13199" y="41980"/>
                      <a:pt x="2163" y="43091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Times New Roman" panose="02020603050405020304" pitchFamily="18" charset="0"/>
                </a:endParaRPr>
              </a:p>
            </p:txBody>
          </p:sp>
          <p:sp>
            <p:nvSpPr>
              <p:cNvPr id="56331" name="Arc 77"/>
              <p:cNvSpPr>
                <a:spLocks/>
              </p:cNvSpPr>
              <p:nvPr/>
            </p:nvSpPr>
            <p:spPr bwMode="auto">
              <a:xfrm>
                <a:off x="7162800" y="2911475"/>
                <a:ext cx="942975" cy="758825"/>
              </a:xfrm>
              <a:custGeom>
                <a:avLst/>
                <a:gdLst>
                  <a:gd name="T0" fmla="*/ 0 w 28102"/>
                  <a:gd name="T1" fmla="*/ 309169 h 43200"/>
                  <a:gd name="T2" fmla="*/ 167777 w 28102"/>
                  <a:gd name="T3" fmla="*/ 13034400 h 43200"/>
                  <a:gd name="T4" fmla="*/ 7321025 w 28102"/>
                  <a:gd name="T5" fmla="*/ 6664538 h 43200"/>
                  <a:gd name="T6" fmla="*/ 0 60000 65536"/>
                  <a:gd name="T7" fmla="*/ 0 60000 65536"/>
                  <a:gd name="T8" fmla="*/ 0 60000 65536"/>
                  <a:gd name="T9" fmla="*/ 0 w 28102"/>
                  <a:gd name="T10" fmla="*/ 0 h 43200"/>
                  <a:gd name="T11" fmla="*/ 28102 w 28102"/>
                  <a:gd name="T12" fmla="*/ 43200 h 432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102" h="43200" fill="none" extrusionOk="0">
                    <a:moveTo>
                      <a:pt x="-1" y="1001"/>
                    </a:moveTo>
                    <a:cubicBezTo>
                      <a:pt x="2103" y="337"/>
                      <a:pt x="4296" y="-1"/>
                      <a:pt x="6502" y="0"/>
                    </a:cubicBezTo>
                    <a:cubicBezTo>
                      <a:pt x="18431" y="0"/>
                      <a:pt x="28102" y="9670"/>
                      <a:pt x="28102" y="21600"/>
                    </a:cubicBezTo>
                    <a:cubicBezTo>
                      <a:pt x="28102" y="33529"/>
                      <a:pt x="18431" y="43200"/>
                      <a:pt x="6502" y="43200"/>
                    </a:cubicBezTo>
                    <a:cubicBezTo>
                      <a:pt x="4348" y="43200"/>
                      <a:pt x="2207" y="42877"/>
                      <a:pt x="149" y="42244"/>
                    </a:cubicBezTo>
                  </a:path>
                  <a:path w="28102" h="43200" stroke="0" extrusionOk="0">
                    <a:moveTo>
                      <a:pt x="-1" y="1001"/>
                    </a:moveTo>
                    <a:cubicBezTo>
                      <a:pt x="2103" y="337"/>
                      <a:pt x="4296" y="-1"/>
                      <a:pt x="6502" y="0"/>
                    </a:cubicBezTo>
                    <a:cubicBezTo>
                      <a:pt x="18431" y="0"/>
                      <a:pt x="28102" y="9670"/>
                      <a:pt x="28102" y="21600"/>
                    </a:cubicBezTo>
                    <a:cubicBezTo>
                      <a:pt x="28102" y="33529"/>
                      <a:pt x="18431" y="43200"/>
                      <a:pt x="6502" y="43200"/>
                    </a:cubicBezTo>
                    <a:cubicBezTo>
                      <a:pt x="4348" y="43200"/>
                      <a:pt x="2207" y="42877"/>
                      <a:pt x="149" y="42244"/>
                    </a:cubicBezTo>
                    <a:lnTo>
                      <a:pt x="6502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24" name="Rectangle 3"/>
          <p:cNvSpPr>
            <a:spLocks noChangeArrowheads="1"/>
          </p:cNvSpPr>
          <p:nvPr/>
        </p:nvSpPr>
        <p:spPr bwMode="auto">
          <a:xfrm>
            <a:off x="338828" y="465992"/>
            <a:ext cx="215956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NOR gate 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49" charset="-122"/>
              <a:cs typeface="Times New Roman" panose="02020603050405020304" pitchFamily="18" charset="0"/>
            </a:endParaRPr>
          </a:p>
        </p:txBody>
      </p:sp>
      <p:sp>
        <p:nvSpPr>
          <p:cNvPr id="25" name="Rectangle 17"/>
          <p:cNvSpPr>
            <a:spLocks noChangeArrowheads="1"/>
          </p:cNvSpPr>
          <p:nvPr/>
        </p:nvSpPr>
        <p:spPr bwMode="auto">
          <a:xfrm>
            <a:off x="592113" y="1676533"/>
            <a:ext cx="2008883" cy="1077218"/>
          </a:xfrm>
          <a:prstGeom prst="rect">
            <a:avLst/>
          </a:prstGeom>
          <a:noFill/>
          <a:ln w="38100">
            <a:solidFill>
              <a:srgbClr val="FF99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Gate level </a:t>
            </a:r>
          </a:p>
          <a:p>
            <a:pPr>
              <a:buFontTx/>
              <a:buNone/>
            </a:pP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description</a:t>
            </a:r>
            <a:endParaRPr lang="zh-CN" alt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49" charset="-122"/>
              <a:cs typeface="Times New Roman" panose="02020603050405020304" pitchFamily="18" charset="0"/>
            </a:endParaRPr>
          </a:p>
        </p:txBody>
      </p:sp>
      <p:sp>
        <p:nvSpPr>
          <p:cNvPr id="26" name="Rectangle 18"/>
          <p:cNvSpPr>
            <a:spLocks noChangeArrowheads="1"/>
          </p:cNvSpPr>
          <p:nvPr/>
        </p:nvSpPr>
        <p:spPr bwMode="auto">
          <a:xfrm>
            <a:off x="317269" y="4394031"/>
            <a:ext cx="2606767" cy="1077218"/>
          </a:xfrm>
          <a:prstGeom prst="rect">
            <a:avLst/>
          </a:prstGeom>
          <a:noFill/>
          <a:ln w="38100">
            <a:solidFill>
              <a:srgbClr val="FF99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Dataflow level</a:t>
            </a:r>
          </a:p>
          <a:p>
            <a:pPr>
              <a:buFontTx/>
              <a:buNone/>
            </a:pP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description</a:t>
            </a:r>
            <a:endParaRPr lang="zh-CN" alt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3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30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2" grpId="0" autoUpdateAnimBg="0"/>
      <p:bldP spid="43015" grpId="0" autoUpdateAnimBg="0"/>
      <p:bldP spid="24" grpId="0" autoUpdateAnimBg="0"/>
      <p:bldP spid="25" grpId="0" animBg="1" autoUpdateAnimBg="0"/>
      <p:bldP spid="26" grpId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827584" y="2420888"/>
            <a:ext cx="7315200" cy="963571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Microsoft Yahei" panose="020B0503020204020204" pitchFamily="34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Essential Questions About Verilog Grammar</a:t>
            </a:r>
            <a:endParaRPr lang="zh-CN" altLang="en-US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Microsoft Yahei" panose="020B0503020204020204" pitchFamily="34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02001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6" name="Rectangle 16"/>
          <p:cNvSpPr>
            <a:spLocks noChangeArrowheads="1"/>
          </p:cNvSpPr>
          <p:nvPr/>
        </p:nvSpPr>
        <p:spPr bwMode="auto">
          <a:xfrm>
            <a:off x="4048901" y="1470479"/>
            <a:ext cx="5111751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module  BUF_G (A,F);</a:t>
            </a:r>
          </a:p>
          <a:p>
            <a:pPr>
              <a:buFontTx/>
              <a:buNone/>
            </a:pP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        input  A;</a:t>
            </a:r>
          </a:p>
          <a:p>
            <a:pPr>
              <a:buFontTx/>
              <a:buNone/>
            </a:pP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        output F;</a:t>
            </a:r>
          </a:p>
          <a:p>
            <a:pPr>
              <a:buFontTx/>
              <a:buNone/>
            </a:pP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        </a:t>
            </a:r>
            <a:r>
              <a:rPr lang="en-US" altLang="zh-CN" sz="320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buf</a:t>
            </a:r>
            <a:r>
              <a:rPr lang="en-US" altLang="zh-CN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 U6 (F,A);</a:t>
            </a:r>
          </a:p>
          <a:p>
            <a:pPr>
              <a:buFontTx/>
              <a:buNone/>
            </a:pPr>
            <a:r>
              <a:rPr lang="en-US" altLang="zh-CN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endmodule</a:t>
            </a:r>
            <a:endParaRPr lang="en-US" altLang="zh-CN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49" charset="-122"/>
              <a:cs typeface="Times New Roman" panose="02020603050405020304" pitchFamily="18" charset="0"/>
            </a:endParaRPr>
          </a:p>
        </p:txBody>
      </p:sp>
      <p:sp>
        <p:nvSpPr>
          <p:cNvPr id="44039" name="Rectangle 19"/>
          <p:cNvSpPr>
            <a:spLocks noChangeArrowheads="1"/>
          </p:cNvSpPr>
          <p:nvPr/>
        </p:nvSpPr>
        <p:spPr bwMode="auto">
          <a:xfrm>
            <a:off x="4048901" y="4149088"/>
            <a:ext cx="5761039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module  BUF_G (A,F);</a:t>
            </a:r>
          </a:p>
          <a:p>
            <a:pPr>
              <a:buFontTx/>
              <a:buNone/>
            </a:pP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        input  A;</a:t>
            </a:r>
          </a:p>
          <a:p>
            <a:pPr>
              <a:buFontTx/>
              <a:buNone/>
            </a:pP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        output F;</a:t>
            </a:r>
          </a:p>
          <a:p>
            <a:pPr>
              <a:buFontTx/>
              <a:buNone/>
            </a:pP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        </a:t>
            </a:r>
            <a:r>
              <a:rPr lang="en-US" altLang="zh-CN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assign F=A;</a:t>
            </a:r>
          </a:p>
          <a:p>
            <a:pPr>
              <a:buFontTx/>
              <a:buNone/>
            </a:pPr>
            <a:r>
              <a:rPr lang="en-US" altLang="zh-CN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endmodule</a:t>
            </a:r>
            <a:endParaRPr lang="en-US" altLang="zh-CN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4248161" y="404673"/>
            <a:ext cx="2393493" cy="719139"/>
            <a:chOff x="6445250" y="1339850"/>
            <a:chExt cx="2393492" cy="719138"/>
          </a:xfrm>
        </p:grpSpPr>
        <p:sp>
          <p:nvSpPr>
            <p:cNvPr id="57353" name="Line 6"/>
            <p:cNvSpPr>
              <a:spLocks noChangeShapeType="1"/>
            </p:cNvSpPr>
            <p:nvPr/>
          </p:nvSpPr>
          <p:spPr bwMode="auto">
            <a:xfrm flipH="1">
              <a:off x="6877050" y="1701800"/>
              <a:ext cx="4572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endParaRPr>
            </a:p>
          </p:txBody>
        </p:sp>
        <p:sp>
          <p:nvSpPr>
            <p:cNvPr id="57354" name="Line 7"/>
            <p:cNvSpPr>
              <a:spLocks noChangeShapeType="1"/>
            </p:cNvSpPr>
            <p:nvPr/>
          </p:nvSpPr>
          <p:spPr bwMode="auto">
            <a:xfrm>
              <a:off x="7885113" y="1701800"/>
              <a:ext cx="506412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endParaRPr>
            </a:p>
          </p:txBody>
        </p:sp>
        <p:sp>
          <p:nvSpPr>
            <p:cNvPr id="57355" name="Rectangle 8"/>
            <p:cNvSpPr>
              <a:spLocks noChangeArrowheads="1"/>
            </p:cNvSpPr>
            <p:nvPr/>
          </p:nvSpPr>
          <p:spPr bwMode="auto">
            <a:xfrm>
              <a:off x="7283450" y="1389063"/>
              <a:ext cx="287258" cy="5847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FontTx/>
                <a:buNone/>
              </a:pPr>
              <a:r>
                <a:rPr lang="en-US" altLang="zh-CN" sz="320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itchFamily="49" charset="-122"/>
                  <a:cs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57356" name="Rectangle 9"/>
            <p:cNvSpPr>
              <a:spLocks noChangeArrowheads="1"/>
            </p:cNvSpPr>
            <p:nvPr/>
          </p:nvSpPr>
          <p:spPr bwMode="auto">
            <a:xfrm>
              <a:off x="8426450" y="1362075"/>
              <a:ext cx="412292" cy="5847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FontTx/>
                <a:buNone/>
              </a:pPr>
              <a:r>
                <a:rPr lang="en-US" altLang="zh-CN" sz="32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itchFamily="49" charset="-122"/>
                  <a:cs typeface="Times New Roman" panose="02020603050405020304" pitchFamily="18" charset="0"/>
                </a:rPr>
                <a:t>F</a:t>
              </a:r>
            </a:p>
          </p:txBody>
        </p:sp>
        <p:sp>
          <p:nvSpPr>
            <p:cNvPr id="57359" name="Rectangle 12"/>
            <p:cNvSpPr>
              <a:spLocks noChangeArrowheads="1"/>
            </p:cNvSpPr>
            <p:nvPr/>
          </p:nvSpPr>
          <p:spPr bwMode="auto">
            <a:xfrm>
              <a:off x="6445250" y="1412875"/>
              <a:ext cx="481222" cy="5847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FontTx/>
                <a:buNone/>
              </a:pPr>
              <a:r>
                <a:rPr lang="en-US" altLang="zh-CN" sz="32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itchFamily="49" charset="-122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57360" name="AutoShape 13"/>
            <p:cNvSpPr>
              <a:spLocks noChangeArrowheads="1"/>
            </p:cNvSpPr>
            <p:nvPr/>
          </p:nvSpPr>
          <p:spPr bwMode="auto">
            <a:xfrm rot="5400000">
              <a:off x="7235825" y="1411288"/>
              <a:ext cx="719138" cy="576262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FontTx/>
                <a:buNone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endParaRPr>
            </a:p>
          </p:txBody>
        </p:sp>
      </p:grpSp>
      <p:sp>
        <p:nvSpPr>
          <p:cNvPr id="19" name="Rectangle 3"/>
          <p:cNvSpPr>
            <a:spLocks noChangeArrowheads="1"/>
          </p:cNvSpPr>
          <p:nvPr/>
        </p:nvSpPr>
        <p:spPr bwMode="auto">
          <a:xfrm>
            <a:off x="755587" y="400793"/>
            <a:ext cx="138178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Buffer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49" charset="-122"/>
              <a:cs typeface="Times New Roman" panose="02020603050405020304" pitchFamily="18" charset="0"/>
            </a:endParaRPr>
          </a:p>
        </p:txBody>
      </p:sp>
      <p:sp>
        <p:nvSpPr>
          <p:cNvPr id="20" name="Rectangle 17"/>
          <p:cNvSpPr>
            <a:spLocks noChangeArrowheads="1"/>
          </p:cNvSpPr>
          <p:nvPr/>
        </p:nvSpPr>
        <p:spPr bwMode="auto">
          <a:xfrm>
            <a:off x="592113" y="1676533"/>
            <a:ext cx="2008883" cy="1077218"/>
          </a:xfrm>
          <a:prstGeom prst="rect">
            <a:avLst/>
          </a:prstGeom>
          <a:noFill/>
          <a:ln w="38100">
            <a:solidFill>
              <a:srgbClr val="FF99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Gate level </a:t>
            </a:r>
          </a:p>
          <a:p>
            <a:pPr>
              <a:buFontTx/>
              <a:buNone/>
            </a:pP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description</a:t>
            </a:r>
            <a:endParaRPr lang="zh-CN" alt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49" charset="-122"/>
              <a:cs typeface="Times New Roman" panose="02020603050405020304" pitchFamily="18" charset="0"/>
            </a:endParaRPr>
          </a:p>
        </p:txBody>
      </p:sp>
      <p:sp>
        <p:nvSpPr>
          <p:cNvPr id="21" name="Rectangle 18"/>
          <p:cNvSpPr>
            <a:spLocks noChangeArrowheads="1"/>
          </p:cNvSpPr>
          <p:nvPr/>
        </p:nvSpPr>
        <p:spPr bwMode="auto">
          <a:xfrm>
            <a:off x="317269" y="4394031"/>
            <a:ext cx="2606767" cy="1077218"/>
          </a:xfrm>
          <a:prstGeom prst="rect">
            <a:avLst/>
          </a:prstGeom>
          <a:noFill/>
          <a:ln w="38100">
            <a:solidFill>
              <a:srgbClr val="FF99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Dataflow level</a:t>
            </a:r>
          </a:p>
          <a:p>
            <a:pPr>
              <a:buFontTx/>
              <a:buNone/>
            </a:pP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description</a:t>
            </a:r>
            <a:endParaRPr lang="zh-CN" alt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4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403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6" grpId="0" autoUpdateAnimBg="0"/>
      <p:bldP spid="44039" grpId="0" autoUpdateAnimBg="0"/>
      <p:bldP spid="19" grpId="0" autoUpdateAnimBg="0"/>
      <p:bldP spid="20" grpId="0" animBg="1" autoUpdateAnimBg="0"/>
      <p:bldP spid="21" grpId="0" animBg="1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0" name="Rectangle 16"/>
          <p:cNvSpPr>
            <a:spLocks noChangeArrowheads="1"/>
          </p:cNvSpPr>
          <p:nvPr/>
        </p:nvSpPr>
        <p:spPr bwMode="auto">
          <a:xfrm>
            <a:off x="1896013" y="2567338"/>
            <a:ext cx="7451725" cy="4031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module  ANDORNOT_G(A, B, C, D, F);</a:t>
            </a:r>
            <a:endParaRPr lang="zh-CN" alt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      		input  A, B, C, D;</a:t>
            </a:r>
            <a:endParaRPr lang="zh-CN" alt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      		output  F;</a:t>
            </a:r>
            <a:endParaRPr lang="zh-CN" alt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     		</a:t>
            </a:r>
            <a:r>
              <a:rPr lang="en-US" altLang="zh-CN" sz="32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wire  </a:t>
            </a:r>
            <a:r>
              <a:rPr lang="en-US" altLang="zh-CN" sz="3200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AandB</a:t>
            </a:r>
            <a:r>
              <a:rPr lang="en-US" altLang="zh-CN" sz="32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, </a:t>
            </a:r>
            <a:r>
              <a:rPr lang="en-US" altLang="zh-CN" sz="3200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CandD</a:t>
            </a:r>
            <a:r>
              <a:rPr lang="en-US" altLang="zh-CN" sz="32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;</a:t>
            </a:r>
            <a:endParaRPr lang="zh-CN" altLang="en-US" sz="3200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      		and  U1(</a:t>
            </a:r>
            <a:r>
              <a:rPr lang="en-US" altLang="zh-CN" sz="320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AandB</a:t>
            </a: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, A, B);</a:t>
            </a:r>
            <a:endParaRPr lang="zh-CN" alt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      		and  U2(</a:t>
            </a:r>
            <a:r>
              <a:rPr lang="en-US" altLang="zh-CN" sz="320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CandD</a:t>
            </a: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, C, D);</a:t>
            </a:r>
            <a:endParaRPr lang="zh-CN" alt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      		nor  U3(F, </a:t>
            </a:r>
            <a:r>
              <a:rPr lang="en-US" altLang="zh-CN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AandB</a:t>
            </a: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, </a:t>
            </a:r>
            <a:r>
              <a:rPr lang="en-US" altLang="zh-CN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CandD</a:t>
            </a: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);</a:t>
            </a:r>
            <a:endParaRPr lang="zh-CN" alt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en-US" altLang="zh-CN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endmodule</a:t>
            </a:r>
            <a:endParaRPr lang="en-US" altLang="zh-CN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4440520" y="260660"/>
            <a:ext cx="3443859" cy="1956375"/>
            <a:chOff x="130628" y="2857500"/>
            <a:chExt cx="3443859" cy="1956375"/>
          </a:xfrm>
        </p:grpSpPr>
        <p:sp>
          <p:nvSpPr>
            <p:cNvPr id="58390" name="Line 10"/>
            <p:cNvSpPr>
              <a:spLocks noChangeShapeType="1"/>
            </p:cNvSpPr>
            <p:nvPr/>
          </p:nvSpPr>
          <p:spPr bwMode="auto">
            <a:xfrm flipH="1">
              <a:off x="816429" y="3347357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endParaRPr>
            </a:p>
          </p:txBody>
        </p:sp>
        <p:sp>
          <p:nvSpPr>
            <p:cNvPr id="58391" name="Line 11"/>
            <p:cNvSpPr>
              <a:spLocks noChangeShapeType="1"/>
            </p:cNvSpPr>
            <p:nvPr/>
          </p:nvSpPr>
          <p:spPr bwMode="auto">
            <a:xfrm flipH="1">
              <a:off x="816429" y="3586842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endParaRPr>
            </a:p>
          </p:txBody>
        </p:sp>
        <p:sp>
          <p:nvSpPr>
            <p:cNvPr id="58392" name="Line 12"/>
            <p:cNvSpPr>
              <a:spLocks noChangeShapeType="1"/>
            </p:cNvSpPr>
            <p:nvPr/>
          </p:nvSpPr>
          <p:spPr bwMode="auto">
            <a:xfrm flipH="1">
              <a:off x="816429" y="4149080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endParaRPr>
            </a:p>
          </p:txBody>
        </p:sp>
        <p:sp>
          <p:nvSpPr>
            <p:cNvPr id="58393" name="Oval 13"/>
            <p:cNvSpPr>
              <a:spLocks noChangeArrowheads="1"/>
            </p:cNvSpPr>
            <p:nvPr/>
          </p:nvSpPr>
          <p:spPr bwMode="auto">
            <a:xfrm>
              <a:off x="2888687" y="3739242"/>
              <a:ext cx="228600" cy="228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buFontTx/>
                <a:buNone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endParaRPr>
            </a:p>
          </p:txBody>
        </p:sp>
        <p:sp>
          <p:nvSpPr>
            <p:cNvPr id="58394" name="Line 14"/>
            <p:cNvSpPr>
              <a:spLocks noChangeShapeType="1"/>
            </p:cNvSpPr>
            <p:nvPr/>
          </p:nvSpPr>
          <p:spPr bwMode="auto">
            <a:xfrm>
              <a:off x="3117287" y="3815442"/>
              <a:ext cx="457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endParaRPr>
            </a:p>
          </p:txBody>
        </p:sp>
        <p:sp>
          <p:nvSpPr>
            <p:cNvPr id="58395" name="Rectangle 15"/>
            <p:cNvSpPr>
              <a:spLocks noChangeArrowheads="1"/>
            </p:cNvSpPr>
            <p:nvPr/>
          </p:nvSpPr>
          <p:spPr bwMode="auto">
            <a:xfrm>
              <a:off x="206829" y="2857500"/>
              <a:ext cx="481222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FontTx/>
                <a:buNone/>
              </a:pPr>
              <a:r>
                <a:rPr lang="en-US" altLang="zh-CN" sz="32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itchFamily="49" charset="-122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58396" name="Rectangle 16"/>
            <p:cNvSpPr>
              <a:spLocks noChangeArrowheads="1"/>
            </p:cNvSpPr>
            <p:nvPr/>
          </p:nvSpPr>
          <p:spPr bwMode="auto">
            <a:xfrm>
              <a:off x="228600" y="3314700"/>
              <a:ext cx="458780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FontTx/>
                <a:buNone/>
              </a:pPr>
              <a:r>
                <a:rPr lang="en-US" altLang="zh-CN" sz="32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itchFamily="49" charset="-122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58397" name="Rectangle 17"/>
            <p:cNvSpPr>
              <a:spLocks noChangeArrowheads="1"/>
            </p:cNvSpPr>
            <p:nvPr/>
          </p:nvSpPr>
          <p:spPr bwMode="auto">
            <a:xfrm>
              <a:off x="130628" y="3771900"/>
              <a:ext cx="561372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FontTx/>
                <a:buNone/>
              </a:pPr>
              <a:r>
                <a:rPr lang="en-US" altLang="zh-CN" sz="3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itchFamily="49" charset="-122"/>
                  <a:cs typeface="Times New Roman" panose="02020603050405020304" pitchFamily="18" charset="0"/>
                </a:rPr>
                <a:t> C</a:t>
              </a:r>
            </a:p>
          </p:txBody>
        </p:sp>
        <p:sp>
          <p:nvSpPr>
            <p:cNvPr id="58398" name="Rectangle 18"/>
            <p:cNvSpPr>
              <a:spLocks noChangeArrowheads="1"/>
            </p:cNvSpPr>
            <p:nvPr/>
          </p:nvSpPr>
          <p:spPr bwMode="auto">
            <a:xfrm>
              <a:off x="228600" y="4229100"/>
              <a:ext cx="481222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FontTx/>
                <a:buNone/>
              </a:pPr>
              <a:r>
                <a:rPr lang="en-US" altLang="zh-CN" sz="32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itchFamily="49" charset="-122"/>
                  <a:cs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58399" name="Rectangle 19"/>
            <p:cNvSpPr>
              <a:spLocks noChangeArrowheads="1"/>
            </p:cNvSpPr>
            <p:nvPr/>
          </p:nvSpPr>
          <p:spPr bwMode="auto">
            <a:xfrm>
              <a:off x="2888687" y="3282043"/>
              <a:ext cx="47481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FontTx/>
                <a:buNone/>
              </a:pPr>
              <a:r>
                <a:rPr lang="en-US" altLang="zh-CN" sz="28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Times New Roman" panose="02020603050405020304" pitchFamily="18" charset="0"/>
                </a:rPr>
                <a:t> F</a:t>
              </a:r>
            </a:p>
          </p:txBody>
        </p:sp>
        <p:sp>
          <p:nvSpPr>
            <p:cNvPr id="58400" name="Line 22"/>
            <p:cNvSpPr>
              <a:spLocks noChangeShapeType="1"/>
            </p:cNvSpPr>
            <p:nvPr/>
          </p:nvSpPr>
          <p:spPr bwMode="auto">
            <a:xfrm>
              <a:off x="1714500" y="3436938"/>
              <a:ext cx="4092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endParaRPr>
            </a:p>
          </p:txBody>
        </p:sp>
        <p:sp>
          <p:nvSpPr>
            <p:cNvPr id="58401" name="Line 23"/>
            <p:cNvSpPr>
              <a:spLocks noChangeShapeType="1"/>
            </p:cNvSpPr>
            <p:nvPr/>
          </p:nvSpPr>
          <p:spPr bwMode="auto">
            <a:xfrm flipH="1">
              <a:off x="811667" y="4387850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endParaRPr>
            </a:p>
          </p:txBody>
        </p:sp>
        <p:grpSp>
          <p:nvGrpSpPr>
            <p:cNvPr id="58375" name="组合 40"/>
            <p:cNvGrpSpPr>
              <a:grpSpLocks/>
            </p:cNvGrpSpPr>
            <p:nvPr/>
          </p:nvGrpSpPr>
          <p:grpSpPr bwMode="auto">
            <a:xfrm>
              <a:off x="1357313" y="3143250"/>
              <a:ext cx="357187" cy="630234"/>
              <a:chOff x="7177088" y="3041650"/>
              <a:chExt cx="768350" cy="630238"/>
            </a:xfrm>
          </p:grpSpPr>
          <p:sp>
            <p:nvSpPr>
              <p:cNvPr id="58384" name="Arc 92"/>
              <p:cNvSpPr>
                <a:spLocks/>
              </p:cNvSpPr>
              <p:nvPr/>
            </p:nvSpPr>
            <p:spPr bwMode="auto">
              <a:xfrm>
                <a:off x="7558088" y="3041650"/>
                <a:ext cx="387350" cy="628650"/>
              </a:xfrm>
              <a:custGeom>
                <a:avLst/>
                <a:gdLst>
                  <a:gd name="T0" fmla="*/ 0 w 21600"/>
                  <a:gd name="T1" fmla="*/ 0 h 43179"/>
                  <a:gd name="T2" fmla="*/ 306473 w 21600"/>
                  <a:gd name="T3" fmla="*/ 9152617 h 43179"/>
                  <a:gd name="T4" fmla="*/ 0 w 21600"/>
                  <a:gd name="T5" fmla="*/ 4578536 h 43179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43179"/>
                  <a:gd name="T11" fmla="*/ 21600 w 21600"/>
                  <a:gd name="T12" fmla="*/ 43179 h 4317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43179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3158"/>
                      <a:pt x="12500" y="42668"/>
                      <a:pt x="952" y="43178"/>
                    </a:cubicBezTo>
                  </a:path>
                  <a:path w="21600" h="43179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3158"/>
                      <a:pt x="12500" y="42668"/>
                      <a:pt x="952" y="43178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Times New Roman" panose="02020603050405020304" pitchFamily="18" charset="0"/>
                </a:endParaRPr>
              </a:p>
            </p:txBody>
          </p:sp>
          <p:sp>
            <p:nvSpPr>
              <p:cNvPr id="58385" name="Line 94"/>
              <p:cNvSpPr>
                <a:spLocks noChangeShapeType="1"/>
              </p:cNvSpPr>
              <p:nvPr/>
            </p:nvSpPr>
            <p:spPr bwMode="auto">
              <a:xfrm flipH="1">
                <a:off x="7177088" y="3041650"/>
                <a:ext cx="387350" cy="15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Times New Roman" panose="02020603050405020304" pitchFamily="18" charset="0"/>
                </a:endParaRPr>
              </a:p>
            </p:txBody>
          </p:sp>
          <p:sp>
            <p:nvSpPr>
              <p:cNvPr id="58386" name="Line 95"/>
              <p:cNvSpPr>
                <a:spLocks noChangeShapeType="1"/>
              </p:cNvSpPr>
              <p:nvPr/>
            </p:nvSpPr>
            <p:spPr bwMode="auto">
              <a:xfrm flipH="1">
                <a:off x="7177088" y="3661232"/>
                <a:ext cx="465138" cy="15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Times New Roman" panose="02020603050405020304" pitchFamily="18" charset="0"/>
                </a:endParaRPr>
              </a:p>
            </p:txBody>
          </p:sp>
          <p:sp>
            <p:nvSpPr>
              <p:cNvPr id="58387" name="Line 96"/>
              <p:cNvSpPr>
                <a:spLocks noChangeShapeType="1"/>
              </p:cNvSpPr>
              <p:nvPr/>
            </p:nvSpPr>
            <p:spPr bwMode="auto">
              <a:xfrm>
                <a:off x="7177088" y="3041650"/>
                <a:ext cx="1588" cy="63023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8376" name="组合 40"/>
            <p:cNvGrpSpPr>
              <a:grpSpLocks/>
            </p:cNvGrpSpPr>
            <p:nvPr/>
          </p:nvGrpSpPr>
          <p:grpSpPr bwMode="auto">
            <a:xfrm>
              <a:off x="1357313" y="3929063"/>
              <a:ext cx="357187" cy="630233"/>
              <a:chOff x="7177088" y="3041650"/>
              <a:chExt cx="768350" cy="630238"/>
            </a:xfrm>
          </p:grpSpPr>
          <p:sp>
            <p:nvSpPr>
              <p:cNvPr id="58380" name="Arc 92"/>
              <p:cNvSpPr>
                <a:spLocks/>
              </p:cNvSpPr>
              <p:nvPr/>
            </p:nvSpPr>
            <p:spPr bwMode="auto">
              <a:xfrm>
                <a:off x="7558088" y="3041650"/>
                <a:ext cx="387350" cy="628650"/>
              </a:xfrm>
              <a:custGeom>
                <a:avLst/>
                <a:gdLst>
                  <a:gd name="T0" fmla="*/ 0 w 21600"/>
                  <a:gd name="T1" fmla="*/ 0 h 43179"/>
                  <a:gd name="T2" fmla="*/ 306473 w 21600"/>
                  <a:gd name="T3" fmla="*/ 9152617 h 43179"/>
                  <a:gd name="T4" fmla="*/ 0 w 21600"/>
                  <a:gd name="T5" fmla="*/ 4578536 h 43179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43179"/>
                  <a:gd name="T11" fmla="*/ 21600 w 21600"/>
                  <a:gd name="T12" fmla="*/ 43179 h 4317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43179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3158"/>
                      <a:pt x="12500" y="42668"/>
                      <a:pt x="952" y="43178"/>
                    </a:cubicBezTo>
                  </a:path>
                  <a:path w="21600" h="43179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3158"/>
                      <a:pt x="12500" y="42668"/>
                      <a:pt x="952" y="43178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Times New Roman" panose="02020603050405020304" pitchFamily="18" charset="0"/>
                </a:endParaRPr>
              </a:p>
            </p:txBody>
          </p:sp>
          <p:sp>
            <p:nvSpPr>
              <p:cNvPr id="58381" name="Line 94"/>
              <p:cNvSpPr>
                <a:spLocks noChangeShapeType="1"/>
              </p:cNvSpPr>
              <p:nvPr/>
            </p:nvSpPr>
            <p:spPr bwMode="auto">
              <a:xfrm flipH="1">
                <a:off x="7177088" y="3041650"/>
                <a:ext cx="387350" cy="15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Times New Roman" panose="02020603050405020304" pitchFamily="18" charset="0"/>
                </a:endParaRPr>
              </a:p>
            </p:txBody>
          </p:sp>
          <p:sp>
            <p:nvSpPr>
              <p:cNvPr id="58382" name="Line 95"/>
              <p:cNvSpPr>
                <a:spLocks noChangeShapeType="1"/>
              </p:cNvSpPr>
              <p:nvPr/>
            </p:nvSpPr>
            <p:spPr bwMode="auto">
              <a:xfrm flipH="1">
                <a:off x="7177088" y="3661232"/>
                <a:ext cx="465138" cy="15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Times New Roman" panose="02020603050405020304" pitchFamily="18" charset="0"/>
                </a:endParaRPr>
              </a:p>
            </p:txBody>
          </p:sp>
          <p:sp>
            <p:nvSpPr>
              <p:cNvPr id="58383" name="Line 96"/>
              <p:cNvSpPr>
                <a:spLocks noChangeShapeType="1"/>
              </p:cNvSpPr>
              <p:nvPr/>
            </p:nvSpPr>
            <p:spPr bwMode="auto">
              <a:xfrm>
                <a:off x="7177088" y="3041650"/>
                <a:ext cx="1588" cy="63023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8377" name="组合 48"/>
            <p:cNvGrpSpPr>
              <a:grpSpLocks/>
            </p:cNvGrpSpPr>
            <p:nvPr/>
          </p:nvGrpSpPr>
          <p:grpSpPr bwMode="auto">
            <a:xfrm>
              <a:off x="2357330" y="3467780"/>
              <a:ext cx="522287" cy="762000"/>
              <a:chOff x="7154863" y="2908300"/>
              <a:chExt cx="950912" cy="762000"/>
            </a:xfrm>
          </p:grpSpPr>
          <p:sp>
            <p:nvSpPr>
              <p:cNvPr id="58378" name="Arc 76"/>
              <p:cNvSpPr>
                <a:spLocks/>
              </p:cNvSpPr>
              <p:nvPr/>
            </p:nvSpPr>
            <p:spPr bwMode="auto">
              <a:xfrm>
                <a:off x="7154863" y="2908300"/>
                <a:ext cx="304800" cy="762000"/>
              </a:xfrm>
              <a:custGeom>
                <a:avLst/>
                <a:gdLst>
                  <a:gd name="T0" fmla="*/ 0 w 21600"/>
                  <a:gd name="T1" fmla="*/ 0 h 43091"/>
                  <a:gd name="T2" fmla="*/ 430699 w 21600"/>
                  <a:gd name="T3" fmla="*/ 13474832 h 43091"/>
                  <a:gd name="T4" fmla="*/ 0 w 21600"/>
                  <a:gd name="T5" fmla="*/ 6754463 h 43091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43091"/>
                  <a:gd name="T11" fmla="*/ 21600 w 21600"/>
                  <a:gd name="T12" fmla="*/ 43091 h 4309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43091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2691"/>
                      <a:pt x="13199" y="41980"/>
                      <a:pt x="2163" y="43091"/>
                    </a:cubicBezTo>
                  </a:path>
                  <a:path w="21600" h="43091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2691"/>
                      <a:pt x="13199" y="41980"/>
                      <a:pt x="2163" y="43091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Times New Roman" panose="02020603050405020304" pitchFamily="18" charset="0"/>
                </a:endParaRPr>
              </a:p>
            </p:txBody>
          </p:sp>
          <p:sp>
            <p:nvSpPr>
              <p:cNvPr id="58379" name="Arc 77"/>
              <p:cNvSpPr>
                <a:spLocks/>
              </p:cNvSpPr>
              <p:nvPr/>
            </p:nvSpPr>
            <p:spPr bwMode="auto">
              <a:xfrm>
                <a:off x="7162800" y="2911475"/>
                <a:ext cx="942975" cy="758825"/>
              </a:xfrm>
              <a:custGeom>
                <a:avLst/>
                <a:gdLst>
                  <a:gd name="T0" fmla="*/ 0 w 28102"/>
                  <a:gd name="T1" fmla="*/ 309169 h 43200"/>
                  <a:gd name="T2" fmla="*/ 167777 w 28102"/>
                  <a:gd name="T3" fmla="*/ 13034400 h 43200"/>
                  <a:gd name="T4" fmla="*/ 7321025 w 28102"/>
                  <a:gd name="T5" fmla="*/ 6664538 h 43200"/>
                  <a:gd name="T6" fmla="*/ 0 60000 65536"/>
                  <a:gd name="T7" fmla="*/ 0 60000 65536"/>
                  <a:gd name="T8" fmla="*/ 0 60000 65536"/>
                  <a:gd name="T9" fmla="*/ 0 w 28102"/>
                  <a:gd name="T10" fmla="*/ 0 h 43200"/>
                  <a:gd name="T11" fmla="*/ 28102 w 28102"/>
                  <a:gd name="T12" fmla="*/ 43200 h 432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102" h="43200" fill="none" extrusionOk="0">
                    <a:moveTo>
                      <a:pt x="-1" y="1001"/>
                    </a:moveTo>
                    <a:cubicBezTo>
                      <a:pt x="2103" y="337"/>
                      <a:pt x="4296" y="-1"/>
                      <a:pt x="6502" y="0"/>
                    </a:cubicBezTo>
                    <a:cubicBezTo>
                      <a:pt x="18431" y="0"/>
                      <a:pt x="28102" y="9670"/>
                      <a:pt x="28102" y="21600"/>
                    </a:cubicBezTo>
                    <a:cubicBezTo>
                      <a:pt x="28102" y="33529"/>
                      <a:pt x="18431" y="43200"/>
                      <a:pt x="6502" y="43200"/>
                    </a:cubicBezTo>
                    <a:cubicBezTo>
                      <a:pt x="4348" y="43200"/>
                      <a:pt x="2207" y="42877"/>
                      <a:pt x="149" y="42244"/>
                    </a:cubicBezTo>
                  </a:path>
                  <a:path w="28102" h="43200" stroke="0" extrusionOk="0">
                    <a:moveTo>
                      <a:pt x="-1" y="1001"/>
                    </a:moveTo>
                    <a:cubicBezTo>
                      <a:pt x="2103" y="337"/>
                      <a:pt x="4296" y="-1"/>
                      <a:pt x="6502" y="0"/>
                    </a:cubicBezTo>
                    <a:cubicBezTo>
                      <a:pt x="18431" y="0"/>
                      <a:pt x="28102" y="9670"/>
                      <a:pt x="28102" y="21600"/>
                    </a:cubicBezTo>
                    <a:cubicBezTo>
                      <a:pt x="28102" y="33529"/>
                      <a:pt x="18431" y="43200"/>
                      <a:pt x="6502" y="43200"/>
                    </a:cubicBezTo>
                    <a:cubicBezTo>
                      <a:pt x="4348" y="43200"/>
                      <a:pt x="2207" y="42877"/>
                      <a:pt x="149" y="42244"/>
                    </a:cubicBezTo>
                    <a:lnTo>
                      <a:pt x="6502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5" name="Line 22"/>
            <p:cNvSpPr>
              <a:spLocks noChangeShapeType="1"/>
            </p:cNvSpPr>
            <p:nvPr/>
          </p:nvSpPr>
          <p:spPr bwMode="auto">
            <a:xfrm>
              <a:off x="1714500" y="4229100"/>
              <a:ext cx="4092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endParaRPr>
            </a:p>
          </p:txBody>
        </p:sp>
        <p:cxnSp>
          <p:nvCxnSpPr>
            <p:cNvPr id="6" name="直接连接符 5"/>
            <p:cNvCxnSpPr/>
            <p:nvPr/>
          </p:nvCxnSpPr>
          <p:spPr bwMode="auto">
            <a:xfrm>
              <a:off x="2123728" y="3442059"/>
              <a:ext cx="0" cy="314323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直接连接符 39"/>
            <p:cNvCxnSpPr/>
            <p:nvPr/>
          </p:nvCxnSpPr>
          <p:spPr bwMode="auto">
            <a:xfrm>
              <a:off x="2112841" y="3924343"/>
              <a:ext cx="0" cy="314323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Line 22"/>
            <p:cNvSpPr>
              <a:spLocks noChangeShapeType="1"/>
            </p:cNvSpPr>
            <p:nvPr/>
          </p:nvSpPr>
          <p:spPr bwMode="auto">
            <a:xfrm>
              <a:off x="2123728" y="3756382"/>
              <a:ext cx="4092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endParaRPr>
            </a:p>
          </p:txBody>
        </p:sp>
        <p:sp>
          <p:nvSpPr>
            <p:cNvPr id="42" name="Line 22"/>
            <p:cNvSpPr>
              <a:spLocks noChangeShapeType="1"/>
            </p:cNvSpPr>
            <p:nvPr/>
          </p:nvSpPr>
          <p:spPr bwMode="auto">
            <a:xfrm>
              <a:off x="2112841" y="3936039"/>
              <a:ext cx="4092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endParaRPr>
            </a:p>
          </p:txBody>
        </p:sp>
      </p:grpSp>
      <p:sp>
        <p:nvSpPr>
          <p:cNvPr id="44" name="Rectangle 3"/>
          <p:cNvSpPr>
            <a:spLocks noChangeArrowheads="1"/>
          </p:cNvSpPr>
          <p:nvPr/>
        </p:nvSpPr>
        <p:spPr bwMode="auto">
          <a:xfrm>
            <a:off x="338828" y="465992"/>
            <a:ext cx="371127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AND-OR-Inverter 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49" charset="-122"/>
              <a:cs typeface="Times New Roman" panose="02020603050405020304" pitchFamily="18" charset="0"/>
            </a:endParaRPr>
          </a:p>
        </p:txBody>
      </p:sp>
      <p:sp>
        <p:nvSpPr>
          <p:cNvPr id="45" name="Rectangle 17"/>
          <p:cNvSpPr>
            <a:spLocks noChangeArrowheads="1"/>
          </p:cNvSpPr>
          <p:nvPr/>
        </p:nvSpPr>
        <p:spPr bwMode="auto">
          <a:xfrm>
            <a:off x="465474" y="3933056"/>
            <a:ext cx="2008883" cy="1077218"/>
          </a:xfrm>
          <a:prstGeom prst="rect">
            <a:avLst/>
          </a:prstGeom>
          <a:noFill/>
          <a:ln w="38100">
            <a:solidFill>
              <a:srgbClr val="FF99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Gate level </a:t>
            </a:r>
          </a:p>
          <a:p>
            <a:pPr>
              <a:buFontTx/>
              <a:buNone/>
            </a:pP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description</a:t>
            </a:r>
            <a:endParaRPr lang="zh-CN" alt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506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60" grpId="0" autoUpdateAnimBg="0"/>
      <p:bldP spid="44" grpId="0" autoUpdateAnimBg="0"/>
      <p:bldP spid="45" grpId="0" animBg="1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4" name="Rectangle 16"/>
          <p:cNvSpPr>
            <a:spLocks noChangeArrowheads="1"/>
          </p:cNvSpPr>
          <p:nvPr/>
        </p:nvSpPr>
        <p:spPr bwMode="auto">
          <a:xfrm>
            <a:off x="1692286" y="3500448"/>
            <a:ext cx="7451725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en-US" altLang="zh-CN" sz="3200" dirty="0"/>
              <a:t>module  ANDORNOT_G(A, B, C, D, F);</a:t>
            </a:r>
            <a:endParaRPr lang="zh-CN" altLang="en-US" sz="3200" dirty="0"/>
          </a:p>
          <a:p>
            <a:pPr>
              <a:buFontTx/>
              <a:buNone/>
            </a:pPr>
            <a:r>
              <a:rPr lang="en-US" altLang="zh-CN" sz="3200" dirty="0"/>
              <a:t>      		input  A, B, C, D;</a:t>
            </a:r>
            <a:endParaRPr lang="zh-CN" altLang="en-US" sz="3200" dirty="0"/>
          </a:p>
          <a:p>
            <a:pPr>
              <a:buFontTx/>
              <a:buNone/>
            </a:pPr>
            <a:r>
              <a:rPr lang="en-US" altLang="zh-CN" sz="3200" dirty="0"/>
              <a:t>      		output  F;</a:t>
            </a:r>
            <a:endParaRPr lang="zh-CN" altLang="en-US" sz="3200" dirty="0"/>
          </a:p>
          <a:p>
            <a:pPr>
              <a:buFontTx/>
              <a:buNone/>
            </a:pPr>
            <a:r>
              <a:rPr lang="en-US" altLang="zh-CN" sz="3200" dirty="0"/>
              <a:t>      		</a:t>
            </a:r>
            <a:r>
              <a:rPr lang="en-US" altLang="zh-CN" sz="3200" dirty="0">
                <a:solidFill>
                  <a:srgbClr val="FFFF00"/>
                </a:solidFill>
              </a:rPr>
              <a:t>assign  F = ~ ((A&amp;B)|(C&amp;D));</a:t>
            </a:r>
            <a:endParaRPr lang="zh-CN" altLang="en-US" sz="3200" dirty="0">
              <a:solidFill>
                <a:srgbClr val="FFFF00"/>
              </a:solidFill>
            </a:endParaRPr>
          </a:p>
          <a:p>
            <a:pPr>
              <a:buFontTx/>
              <a:buNone/>
            </a:pPr>
            <a:r>
              <a:rPr lang="en-US" altLang="zh-CN" sz="3200" dirty="0" err="1"/>
              <a:t>endmodule</a:t>
            </a:r>
            <a:endParaRPr lang="en-US" altLang="zh-CN" sz="32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5" name="Rectangle 18"/>
          <p:cNvSpPr>
            <a:spLocks noChangeArrowheads="1"/>
          </p:cNvSpPr>
          <p:nvPr/>
        </p:nvSpPr>
        <p:spPr bwMode="auto">
          <a:xfrm>
            <a:off x="368058" y="2611307"/>
            <a:ext cx="4543149" cy="584775"/>
          </a:xfrm>
          <a:prstGeom prst="rect">
            <a:avLst/>
          </a:prstGeom>
          <a:noFill/>
          <a:ln w="38100">
            <a:solidFill>
              <a:srgbClr val="FF99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Dataflow level description</a:t>
            </a:r>
            <a:endParaRPr lang="zh-CN" alt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36" name="组合 35"/>
          <p:cNvGrpSpPr/>
          <p:nvPr/>
        </p:nvGrpSpPr>
        <p:grpSpPr>
          <a:xfrm>
            <a:off x="4572011" y="290584"/>
            <a:ext cx="3443859" cy="1956375"/>
            <a:chOff x="130628" y="2857500"/>
            <a:chExt cx="3443859" cy="1956375"/>
          </a:xfrm>
        </p:grpSpPr>
        <p:sp>
          <p:nvSpPr>
            <p:cNvPr id="37" name="Line 10"/>
            <p:cNvSpPr>
              <a:spLocks noChangeShapeType="1"/>
            </p:cNvSpPr>
            <p:nvPr/>
          </p:nvSpPr>
          <p:spPr bwMode="auto">
            <a:xfrm flipH="1">
              <a:off x="816429" y="3347357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endParaRPr>
            </a:p>
          </p:txBody>
        </p:sp>
        <p:sp>
          <p:nvSpPr>
            <p:cNvPr id="38" name="Line 11"/>
            <p:cNvSpPr>
              <a:spLocks noChangeShapeType="1"/>
            </p:cNvSpPr>
            <p:nvPr/>
          </p:nvSpPr>
          <p:spPr bwMode="auto">
            <a:xfrm flipH="1">
              <a:off x="816429" y="3586842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endParaRPr>
            </a:p>
          </p:txBody>
        </p:sp>
        <p:sp>
          <p:nvSpPr>
            <p:cNvPr id="39" name="Line 12"/>
            <p:cNvSpPr>
              <a:spLocks noChangeShapeType="1"/>
            </p:cNvSpPr>
            <p:nvPr/>
          </p:nvSpPr>
          <p:spPr bwMode="auto">
            <a:xfrm flipH="1">
              <a:off x="816429" y="4149080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endParaRPr>
            </a:p>
          </p:txBody>
        </p:sp>
        <p:sp>
          <p:nvSpPr>
            <p:cNvPr id="40" name="Oval 13"/>
            <p:cNvSpPr>
              <a:spLocks noChangeArrowheads="1"/>
            </p:cNvSpPr>
            <p:nvPr/>
          </p:nvSpPr>
          <p:spPr bwMode="auto">
            <a:xfrm>
              <a:off x="2888687" y="3739242"/>
              <a:ext cx="228600" cy="228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buFontTx/>
                <a:buNone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endParaRPr>
            </a:p>
          </p:txBody>
        </p:sp>
        <p:sp>
          <p:nvSpPr>
            <p:cNvPr id="41" name="Line 14"/>
            <p:cNvSpPr>
              <a:spLocks noChangeShapeType="1"/>
            </p:cNvSpPr>
            <p:nvPr/>
          </p:nvSpPr>
          <p:spPr bwMode="auto">
            <a:xfrm>
              <a:off x="3117287" y="3815442"/>
              <a:ext cx="457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endParaRPr>
            </a:p>
          </p:txBody>
        </p:sp>
        <p:sp>
          <p:nvSpPr>
            <p:cNvPr id="42" name="Rectangle 15"/>
            <p:cNvSpPr>
              <a:spLocks noChangeArrowheads="1"/>
            </p:cNvSpPr>
            <p:nvPr/>
          </p:nvSpPr>
          <p:spPr bwMode="auto">
            <a:xfrm>
              <a:off x="206829" y="2857500"/>
              <a:ext cx="481222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FontTx/>
                <a:buNone/>
              </a:pPr>
              <a:r>
                <a:rPr lang="en-US" altLang="zh-CN" sz="32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itchFamily="49" charset="-122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43" name="Rectangle 16"/>
            <p:cNvSpPr>
              <a:spLocks noChangeArrowheads="1"/>
            </p:cNvSpPr>
            <p:nvPr/>
          </p:nvSpPr>
          <p:spPr bwMode="auto">
            <a:xfrm>
              <a:off x="228600" y="3314700"/>
              <a:ext cx="458780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FontTx/>
                <a:buNone/>
              </a:pPr>
              <a:r>
                <a:rPr lang="en-US" altLang="zh-CN" sz="32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itchFamily="49" charset="-122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44" name="Rectangle 17"/>
            <p:cNvSpPr>
              <a:spLocks noChangeArrowheads="1"/>
            </p:cNvSpPr>
            <p:nvPr/>
          </p:nvSpPr>
          <p:spPr bwMode="auto">
            <a:xfrm>
              <a:off x="130628" y="3771900"/>
              <a:ext cx="561372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FontTx/>
                <a:buNone/>
              </a:pPr>
              <a:r>
                <a:rPr lang="en-US" altLang="zh-CN" sz="3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itchFamily="49" charset="-122"/>
                  <a:cs typeface="Times New Roman" panose="02020603050405020304" pitchFamily="18" charset="0"/>
                </a:rPr>
                <a:t> C</a:t>
              </a:r>
            </a:p>
          </p:txBody>
        </p:sp>
        <p:sp>
          <p:nvSpPr>
            <p:cNvPr id="45" name="Rectangle 18"/>
            <p:cNvSpPr>
              <a:spLocks noChangeArrowheads="1"/>
            </p:cNvSpPr>
            <p:nvPr/>
          </p:nvSpPr>
          <p:spPr bwMode="auto">
            <a:xfrm>
              <a:off x="228600" y="4229100"/>
              <a:ext cx="481222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FontTx/>
                <a:buNone/>
              </a:pPr>
              <a:r>
                <a:rPr lang="en-US" altLang="zh-CN" sz="32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itchFamily="49" charset="-122"/>
                  <a:cs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46" name="Rectangle 19"/>
            <p:cNvSpPr>
              <a:spLocks noChangeArrowheads="1"/>
            </p:cNvSpPr>
            <p:nvPr/>
          </p:nvSpPr>
          <p:spPr bwMode="auto">
            <a:xfrm>
              <a:off x="2888687" y="3282043"/>
              <a:ext cx="47481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FontTx/>
                <a:buNone/>
              </a:pPr>
              <a:r>
                <a:rPr lang="en-US" altLang="zh-CN" sz="28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Times New Roman" panose="02020603050405020304" pitchFamily="18" charset="0"/>
                </a:rPr>
                <a:t> F</a:t>
              </a:r>
            </a:p>
          </p:txBody>
        </p:sp>
        <p:sp>
          <p:nvSpPr>
            <p:cNvPr id="47" name="Line 22"/>
            <p:cNvSpPr>
              <a:spLocks noChangeShapeType="1"/>
            </p:cNvSpPr>
            <p:nvPr/>
          </p:nvSpPr>
          <p:spPr bwMode="auto">
            <a:xfrm>
              <a:off x="1714500" y="3436938"/>
              <a:ext cx="4092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endParaRPr>
            </a:p>
          </p:txBody>
        </p:sp>
        <p:sp>
          <p:nvSpPr>
            <p:cNvPr id="48" name="Line 23"/>
            <p:cNvSpPr>
              <a:spLocks noChangeShapeType="1"/>
            </p:cNvSpPr>
            <p:nvPr/>
          </p:nvSpPr>
          <p:spPr bwMode="auto">
            <a:xfrm flipH="1">
              <a:off x="811667" y="4387850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endParaRPr>
            </a:p>
          </p:txBody>
        </p:sp>
        <p:grpSp>
          <p:nvGrpSpPr>
            <p:cNvPr id="49" name="组合 40"/>
            <p:cNvGrpSpPr>
              <a:grpSpLocks/>
            </p:cNvGrpSpPr>
            <p:nvPr/>
          </p:nvGrpSpPr>
          <p:grpSpPr bwMode="auto">
            <a:xfrm>
              <a:off x="1357313" y="3143250"/>
              <a:ext cx="357187" cy="630234"/>
              <a:chOff x="7177088" y="3041650"/>
              <a:chExt cx="768350" cy="630238"/>
            </a:xfrm>
          </p:grpSpPr>
          <p:sp>
            <p:nvSpPr>
              <p:cNvPr id="63" name="Arc 92"/>
              <p:cNvSpPr>
                <a:spLocks/>
              </p:cNvSpPr>
              <p:nvPr/>
            </p:nvSpPr>
            <p:spPr bwMode="auto">
              <a:xfrm>
                <a:off x="7558088" y="3041650"/>
                <a:ext cx="387350" cy="628650"/>
              </a:xfrm>
              <a:custGeom>
                <a:avLst/>
                <a:gdLst>
                  <a:gd name="T0" fmla="*/ 0 w 21600"/>
                  <a:gd name="T1" fmla="*/ 0 h 43179"/>
                  <a:gd name="T2" fmla="*/ 306473 w 21600"/>
                  <a:gd name="T3" fmla="*/ 9152617 h 43179"/>
                  <a:gd name="T4" fmla="*/ 0 w 21600"/>
                  <a:gd name="T5" fmla="*/ 4578536 h 43179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43179"/>
                  <a:gd name="T11" fmla="*/ 21600 w 21600"/>
                  <a:gd name="T12" fmla="*/ 43179 h 4317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43179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3158"/>
                      <a:pt x="12500" y="42668"/>
                      <a:pt x="952" y="43178"/>
                    </a:cubicBezTo>
                  </a:path>
                  <a:path w="21600" h="43179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3158"/>
                      <a:pt x="12500" y="42668"/>
                      <a:pt x="952" y="43178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Times New Roman" panose="02020603050405020304" pitchFamily="18" charset="0"/>
                </a:endParaRPr>
              </a:p>
            </p:txBody>
          </p:sp>
          <p:sp>
            <p:nvSpPr>
              <p:cNvPr id="64" name="Line 94"/>
              <p:cNvSpPr>
                <a:spLocks noChangeShapeType="1"/>
              </p:cNvSpPr>
              <p:nvPr/>
            </p:nvSpPr>
            <p:spPr bwMode="auto">
              <a:xfrm flipH="1">
                <a:off x="7177088" y="3041650"/>
                <a:ext cx="387350" cy="15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Times New Roman" panose="02020603050405020304" pitchFamily="18" charset="0"/>
                </a:endParaRPr>
              </a:p>
            </p:txBody>
          </p:sp>
          <p:sp>
            <p:nvSpPr>
              <p:cNvPr id="65" name="Line 95"/>
              <p:cNvSpPr>
                <a:spLocks noChangeShapeType="1"/>
              </p:cNvSpPr>
              <p:nvPr/>
            </p:nvSpPr>
            <p:spPr bwMode="auto">
              <a:xfrm flipH="1">
                <a:off x="7177088" y="3661232"/>
                <a:ext cx="465138" cy="15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Times New Roman" panose="02020603050405020304" pitchFamily="18" charset="0"/>
                </a:endParaRPr>
              </a:p>
            </p:txBody>
          </p:sp>
          <p:sp>
            <p:nvSpPr>
              <p:cNvPr id="66" name="Line 96"/>
              <p:cNvSpPr>
                <a:spLocks noChangeShapeType="1"/>
              </p:cNvSpPr>
              <p:nvPr/>
            </p:nvSpPr>
            <p:spPr bwMode="auto">
              <a:xfrm>
                <a:off x="7177088" y="3041650"/>
                <a:ext cx="1588" cy="63023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0" name="组合 40"/>
            <p:cNvGrpSpPr>
              <a:grpSpLocks/>
            </p:cNvGrpSpPr>
            <p:nvPr/>
          </p:nvGrpSpPr>
          <p:grpSpPr bwMode="auto">
            <a:xfrm>
              <a:off x="1357313" y="3929063"/>
              <a:ext cx="357187" cy="630233"/>
              <a:chOff x="7177088" y="3041650"/>
              <a:chExt cx="768350" cy="630238"/>
            </a:xfrm>
          </p:grpSpPr>
          <p:sp>
            <p:nvSpPr>
              <p:cNvPr id="59" name="Arc 92"/>
              <p:cNvSpPr>
                <a:spLocks/>
              </p:cNvSpPr>
              <p:nvPr/>
            </p:nvSpPr>
            <p:spPr bwMode="auto">
              <a:xfrm>
                <a:off x="7558088" y="3041650"/>
                <a:ext cx="387350" cy="628650"/>
              </a:xfrm>
              <a:custGeom>
                <a:avLst/>
                <a:gdLst>
                  <a:gd name="T0" fmla="*/ 0 w 21600"/>
                  <a:gd name="T1" fmla="*/ 0 h 43179"/>
                  <a:gd name="T2" fmla="*/ 306473 w 21600"/>
                  <a:gd name="T3" fmla="*/ 9152617 h 43179"/>
                  <a:gd name="T4" fmla="*/ 0 w 21600"/>
                  <a:gd name="T5" fmla="*/ 4578536 h 43179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43179"/>
                  <a:gd name="T11" fmla="*/ 21600 w 21600"/>
                  <a:gd name="T12" fmla="*/ 43179 h 4317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43179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3158"/>
                      <a:pt x="12500" y="42668"/>
                      <a:pt x="952" y="43178"/>
                    </a:cubicBezTo>
                  </a:path>
                  <a:path w="21600" h="43179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3158"/>
                      <a:pt x="12500" y="42668"/>
                      <a:pt x="952" y="43178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Times New Roman" panose="02020603050405020304" pitchFamily="18" charset="0"/>
                </a:endParaRPr>
              </a:p>
            </p:txBody>
          </p:sp>
          <p:sp>
            <p:nvSpPr>
              <p:cNvPr id="60" name="Line 94"/>
              <p:cNvSpPr>
                <a:spLocks noChangeShapeType="1"/>
              </p:cNvSpPr>
              <p:nvPr/>
            </p:nvSpPr>
            <p:spPr bwMode="auto">
              <a:xfrm flipH="1">
                <a:off x="7177088" y="3041650"/>
                <a:ext cx="387350" cy="15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Times New Roman" panose="02020603050405020304" pitchFamily="18" charset="0"/>
                </a:endParaRPr>
              </a:p>
            </p:txBody>
          </p:sp>
          <p:sp>
            <p:nvSpPr>
              <p:cNvPr id="61" name="Line 95"/>
              <p:cNvSpPr>
                <a:spLocks noChangeShapeType="1"/>
              </p:cNvSpPr>
              <p:nvPr/>
            </p:nvSpPr>
            <p:spPr bwMode="auto">
              <a:xfrm flipH="1">
                <a:off x="7177088" y="3661232"/>
                <a:ext cx="465138" cy="15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Times New Roman" panose="02020603050405020304" pitchFamily="18" charset="0"/>
                </a:endParaRPr>
              </a:p>
            </p:txBody>
          </p:sp>
          <p:sp>
            <p:nvSpPr>
              <p:cNvPr id="62" name="Line 96"/>
              <p:cNvSpPr>
                <a:spLocks noChangeShapeType="1"/>
              </p:cNvSpPr>
              <p:nvPr/>
            </p:nvSpPr>
            <p:spPr bwMode="auto">
              <a:xfrm>
                <a:off x="7177088" y="3041650"/>
                <a:ext cx="1588" cy="63023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1" name="组合 48"/>
            <p:cNvGrpSpPr>
              <a:grpSpLocks/>
            </p:cNvGrpSpPr>
            <p:nvPr/>
          </p:nvGrpSpPr>
          <p:grpSpPr bwMode="auto">
            <a:xfrm>
              <a:off x="2357330" y="3467780"/>
              <a:ext cx="522287" cy="762000"/>
              <a:chOff x="7154863" y="2908300"/>
              <a:chExt cx="950912" cy="762000"/>
            </a:xfrm>
          </p:grpSpPr>
          <p:sp>
            <p:nvSpPr>
              <p:cNvPr id="57" name="Arc 76"/>
              <p:cNvSpPr>
                <a:spLocks/>
              </p:cNvSpPr>
              <p:nvPr/>
            </p:nvSpPr>
            <p:spPr bwMode="auto">
              <a:xfrm>
                <a:off x="7154863" y="2908300"/>
                <a:ext cx="304800" cy="762000"/>
              </a:xfrm>
              <a:custGeom>
                <a:avLst/>
                <a:gdLst>
                  <a:gd name="T0" fmla="*/ 0 w 21600"/>
                  <a:gd name="T1" fmla="*/ 0 h 43091"/>
                  <a:gd name="T2" fmla="*/ 430699 w 21600"/>
                  <a:gd name="T3" fmla="*/ 13474832 h 43091"/>
                  <a:gd name="T4" fmla="*/ 0 w 21600"/>
                  <a:gd name="T5" fmla="*/ 6754463 h 43091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43091"/>
                  <a:gd name="T11" fmla="*/ 21600 w 21600"/>
                  <a:gd name="T12" fmla="*/ 43091 h 4309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43091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2691"/>
                      <a:pt x="13199" y="41980"/>
                      <a:pt x="2163" y="43091"/>
                    </a:cubicBezTo>
                  </a:path>
                  <a:path w="21600" h="43091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2691"/>
                      <a:pt x="13199" y="41980"/>
                      <a:pt x="2163" y="43091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Times New Roman" panose="02020603050405020304" pitchFamily="18" charset="0"/>
                </a:endParaRPr>
              </a:p>
            </p:txBody>
          </p:sp>
          <p:sp>
            <p:nvSpPr>
              <p:cNvPr id="58" name="Arc 77"/>
              <p:cNvSpPr>
                <a:spLocks/>
              </p:cNvSpPr>
              <p:nvPr/>
            </p:nvSpPr>
            <p:spPr bwMode="auto">
              <a:xfrm>
                <a:off x="7162800" y="2911475"/>
                <a:ext cx="942975" cy="758825"/>
              </a:xfrm>
              <a:custGeom>
                <a:avLst/>
                <a:gdLst>
                  <a:gd name="T0" fmla="*/ 0 w 28102"/>
                  <a:gd name="T1" fmla="*/ 309169 h 43200"/>
                  <a:gd name="T2" fmla="*/ 167777 w 28102"/>
                  <a:gd name="T3" fmla="*/ 13034400 h 43200"/>
                  <a:gd name="T4" fmla="*/ 7321025 w 28102"/>
                  <a:gd name="T5" fmla="*/ 6664538 h 43200"/>
                  <a:gd name="T6" fmla="*/ 0 60000 65536"/>
                  <a:gd name="T7" fmla="*/ 0 60000 65536"/>
                  <a:gd name="T8" fmla="*/ 0 60000 65536"/>
                  <a:gd name="T9" fmla="*/ 0 w 28102"/>
                  <a:gd name="T10" fmla="*/ 0 h 43200"/>
                  <a:gd name="T11" fmla="*/ 28102 w 28102"/>
                  <a:gd name="T12" fmla="*/ 43200 h 432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102" h="43200" fill="none" extrusionOk="0">
                    <a:moveTo>
                      <a:pt x="-1" y="1001"/>
                    </a:moveTo>
                    <a:cubicBezTo>
                      <a:pt x="2103" y="337"/>
                      <a:pt x="4296" y="-1"/>
                      <a:pt x="6502" y="0"/>
                    </a:cubicBezTo>
                    <a:cubicBezTo>
                      <a:pt x="18431" y="0"/>
                      <a:pt x="28102" y="9670"/>
                      <a:pt x="28102" y="21600"/>
                    </a:cubicBezTo>
                    <a:cubicBezTo>
                      <a:pt x="28102" y="33529"/>
                      <a:pt x="18431" y="43200"/>
                      <a:pt x="6502" y="43200"/>
                    </a:cubicBezTo>
                    <a:cubicBezTo>
                      <a:pt x="4348" y="43200"/>
                      <a:pt x="2207" y="42877"/>
                      <a:pt x="149" y="42244"/>
                    </a:cubicBezTo>
                  </a:path>
                  <a:path w="28102" h="43200" stroke="0" extrusionOk="0">
                    <a:moveTo>
                      <a:pt x="-1" y="1001"/>
                    </a:moveTo>
                    <a:cubicBezTo>
                      <a:pt x="2103" y="337"/>
                      <a:pt x="4296" y="-1"/>
                      <a:pt x="6502" y="0"/>
                    </a:cubicBezTo>
                    <a:cubicBezTo>
                      <a:pt x="18431" y="0"/>
                      <a:pt x="28102" y="9670"/>
                      <a:pt x="28102" y="21600"/>
                    </a:cubicBezTo>
                    <a:cubicBezTo>
                      <a:pt x="28102" y="33529"/>
                      <a:pt x="18431" y="43200"/>
                      <a:pt x="6502" y="43200"/>
                    </a:cubicBezTo>
                    <a:cubicBezTo>
                      <a:pt x="4348" y="43200"/>
                      <a:pt x="2207" y="42877"/>
                      <a:pt x="149" y="42244"/>
                    </a:cubicBezTo>
                    <a:lnTo>
                      <a:pt x="6502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52" name="Line 22"/>
            <p:cNvSpPr>
              <a:spLocks noChangeShapeType="1"/>
            </p:cNvSpPr>
            <p:nvPr/>
          </p:nvSpPr>
          <p:spPr bwMode="auto">
            <a:xfrm>
              <a:off x="1714500" y="4229100"/>
              <a:ext cx="4092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endParaRPr>
            </a:p>
          </p:txBody>
        </p:sp>
        <p:cxnSp>
          <p:nvCxnSpPr>
            <p:cNvPr id="53" name="直接连接符 52"/>
            <p:cNvCxnSpPr/>
            <p:nvPr/>
          </p:nvCxnSpPr>
          <p:spPr bwMode="auto">
            <a:xfrm>
              <a:off x="2123728" y="3442059"/>
              <a:ext cx="0" cy="314323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4" name="直接连接符 53"/>
            <p:cNvCxnSpPr/>
            <p:nvPr/>
          </p:nvCxnSpPr>
          <p:spPr bwMode="auto">
            <a:xfrm>
              <a:off x="2112841" y="3924343"/>
              <a:ext cx="0" cy="314323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5" name="Line 22"/>
            <p:cNvSpPr>
              <a:spLocks noChangeShapeType="1"/>
            </p:cNvSpPr>
            <p:nvPr/>
          </p:nvSpPr>
          <p:spPr bwMode="auto">
            <a:xfrm>
              <a:off x="2123728" y="3756382"/>
              <a:ext cx="4092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endParaRPr>
            </a:p>
          </p:txBody>
        </p:sp>
        <p:sp>
          <p:nvSpPr>
            <p:cNvPr id="56" name="Line 22"/>
            <p:cNvSpPr>
              <a:spLocks noChangeShapeType="1"/>
            </p:cNvSpPr>
            <p:nvPr/>
          </p:nvSpPr>
          <p:spPr bwMode="auto">
            <a:xfrm>
              <a:off x="2112841" y="3936039"/>
              <a:ext cx="4092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endParaRPr>
            </a:p>
          </p:txBody>
        </p:sp>
      </p:grpSp>
      <p:sp>
        <p:nvSpPr>
          <p:cNvPr id="67" name="Rectangle 3"/>
          <p:cNvSpPr>
            <a:spLocks noChangeArrowheads="1"/>
          </p:cNvSpPr>
          <p:nvPr/>
        </p:nvSpPr>
        <p:spPr bwMode="auto">
          <a:xfrm>
            <a:off x="338828" y="622441"/>
            <a:ext cx="371127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AND-OR-Inverter 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608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4" grpId="0" autoUpdateAnimBg="0"/>
      <p:bldP spid="35" grpId="0" animBg="1" autoUpdateAnimBg="0"/>
      <p:bldP spid="67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10189" y="85855"/>
            <a:ext cx="9402383" cy="1477328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7.2 Verilog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Implementation of </a:t>
            </a: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Combinational Logic Circuit</a:t>
            </a:r>
            <a:endParaRPr lang="zh-CN" alt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itchFamily="49" charset="-122"/>
              <a:cs typeface="Times New Roman" panose="02020603050405020304" pitchFamily="18" charset="0"/>
            </a:endParaRPr>
          </a:p>
        </p:txBody>
      </p:sp>
      <p:sp>
        <p:nvSpPr>
          <p:cNvPr id="4099" name="Rectangle 3"/>
          <p:cNvSpPr txBox="1">
            <a:spLocks noChangeArrowheads="1"/>
          </p:cNvSpPr>
          <p:nvPr/>
        </p:nvSpPr>
        <p:spPr bwMode="auto">
          <a:xfrm>
            <a:off x="203601" y="2060859"/>
            <a:ext cx="8915400" cy="4483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891" indent="-34289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(1) 4-to-1 Line Data Selector</a:t>
            </a:r>
          </a:p>
          <a:p>
            <a:pPr marL="342891" indent="-34289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(2) 4-Bit Numerical Comparator</a:t>
            </a:r>
          </a:p>
          <a:p>
            <a:pPr marL="342891" indent="-34289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(3) 8-3 Encoder</a:t>
            </a:r>
          </a:p>
          <a:p>
            <a:pPr marL="342891" indent="-34289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(4) 3-8 Decoder</a:t>
            </a:r>
            <a:endParaRPr lang="zh-CN" alt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3356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uiExpand="1" build="p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018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3954357"/>
              </p:ext>
            </p:extLst>
          </p:nvPr>
        </p:nvGraphicFramePr>
        <p:xfrm>
          <a:off x="1598613" y="1107464"/>
          <a:ext cx="6299200" cy="6286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2" r:id="rId3" imgW="4039560" imgH="393840" progId="Equation.DSMT4">
                  <p:embed/>
                </p:oleObj>
              </mc:Choice>
              <mc:Fallback>
                <p:oleObj r:id="rId3" imgW="4039560" imgH="3938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8613" y="1107464"/>
                        <a:ext cx="6299200" cy="6286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81" name="Rectangle 26"/>
          <p:cNvSpPr>
            <a:spLocks noChangeArrowheads="1"/>
          </p:cNvSpPr>
          <p:nvPr/>
        </p:nvSpPr>
        <p:spPr bwMode="auto">
          <a:xfrm>
            <a:off x="106821" y="2645141"/>
            <a:ext cx="5184775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en-US" altLang="zh-CN" sz="3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module </a:t>
            </a: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MUX4_1(Y,D0,D1,D2,     </a:t>
            </a:r>
          </a:p>
          <a:p>
            <a:pPr>
              <a:buFontTx/>
              <a:buNone/>
            </a:pP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               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109984" y="3112730"/>
            <a:ext cx="8926512" cy="3361804"/>
            <a:chOff x="109984" y="3112726"/>
            <a:chExt cx="8926512" cy="3361804"/>
          </a:xfrm>
        </p:grpSpPr>
        <p:sp>
          <p:nvSpPr>
            <p:cNvPr id="50182" name="Rectangle 27"/>
            <p:cNvSpPr>
              <a:spLocks noChangeArrowheads="1"/>
            </p:cNvSpPr>
            <p:nvPr/>
          </p:nvSpPr>
          <p:spPr bwMode="auto">
            <a:xfrm>
              <a:off x="1526035" y="4449496"/>
              <a:ext cx="3558988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FontTx/>
                <a:buNone/>
              </a:pPr>
              <a:r>
                <a:rPr lang="en-US" altLang="zh-CN" sz="3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itchFamily="49" charset="-122"/>
                  <a:cs typeface="Times New Roman" panose="02020603050405020304" pitchFamily="18" charset="0"/>
                </a:rPr>
                <a:t>input D0,D1,D2,D3;</a:t>
              </a:r>
            </a:p>
          </p:txBody>
        </p:sp>
        <p:sp>
          <p:nvSpPr>
            <p:cNvPr id="50183" name="Rectangle 28"/>
            <p:cNvSpPr>
              <a:spLocks noChangeArrowheads="1"/>
            </p:cNvSpPr>
            <p:nvPr/>
          </p:nvSpPr>
          <p:spPr bwMode="auto">
            <a:xfrm>
              <a:off x="1529209" y="3585897"/>
              <a:ext cx="1730730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FontTx/>
                <a:buNone/>
              </a:pPr>
              <a:r>
                <a:rPr lang="en-US" altLang="zh-CN" sz="3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itchFamily="49" charset="-122"/>
                  <a:cs typeface="Times New Roman" panose="02020603050405020304" pitchFamily="18" charset="0"/>
                </a:rPr>
                <a:t>output Y;</a:t>
              </a:r>
            </a:p>
          </p:txBody>
        </p:sp>
        <p:sp>
          <p:nvSpPr>
            <p:cNvPr id="50184" name="Rectangle 29"/>
            <p:cNvSpPr>
              <a:spLocks noChangeArrowheads="1"/>
            </p:cNvSpPr>
            <p:nvPr/>
          </p:nvSpPr>
          <p:spPr bwMode="auto">
            <a:xfrm>
              <a:off x="1526035" y="4020872"/>
              <a:ext cx="2327688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FontTx/>
                <a:buNone/>
              </a:pPr>
              <a:r>
                <a:rPr lang="en-US" altLang="zh-CN" sz="3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itchFamily="49" charset="-122"/>
                  <a:cs typeface="Times New Roman" panose="02020603050405020304" pitchFamily="18" charset="0"/>
                </a:rPr>
                <a:t>input A0,A1;</a:t>
              </a:r>
            </a:p>
          </p:txBody>
        </p:sp>
        <p:sp>
          <p:nvSpPr>
            <p:cNvPr id="50186" name="Rectangle 31"/>
            <p:cNvSpPr>
              <a:spLocks noChangeArrowheads="1"/>
            </p:cNvSpPr>
            <p:nvPr/>
          </p:nvSpPr>
          <p:spPr bwMode="auto">
            <a:xfrm>
              <a:off x="109984" y="5889755"/>
              <a:ext cx="2008883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FontTx/>
                <a:buNone/>
              </a:pPr>
              <a:r>
                <a:rPr lang="en-US" altLang="zh-CN" sz="3200" dirty="0" err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itchFamily="49" charset="-122"/>
                  <a:cs typeface="Times New Roman" panose="02020603050405020304" pitchFamily="18" charset="0"/>
                </a:rPr>
                <a:t>endmodule</a:t>
              </a:r>
              <a:endParaRPr lang="en-US" altLang="zh-CN" sz="3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50187" name="Rectangle 32"/>
            <p:cNvSpPr>
              <a:spLocks noChangeArrowheads="1"/>
            </p:cNvSpPr>
            <p:nvPr/>
          </p:nvSpPr>
          <p:spPr bwMode="auto">
            <a:xfrm>
              <a:off x="973584" y="5028934"/>
              <a:ext cx="8062912" cy="1077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buFontTx/>
                <a:buNone/>
              </a:pPr>
              <a:r>
                <a:rPr lang="en-US" altLang="zh-CN" sz="32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itchFamily="49" charset="-122"/>
                  <a:cs typeface="Times New Roman" panose="02020603050405020304" pitchFamily="18" charset="0"/>
                </a:rPr>
                <a:t>assign</a:t>
              </a:r>
              <a:r>
                <a:rPr lang="en-US" altLang="zh-CN" sz="3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itchFamily="49" charset="-122"/>
                  <a:cs typeface="Times New Roman" panose="02020603050405020304" pitchFamily="18" charset="0"/>
                </a:rPr>
                <a:t> Y=((~A1)&amp;(~A0)&amp;D0)|((~A1)&amp;A0&amp;D1)</a:t>
              </a:r>
            </a:p>
            <a:p>
              <a:pPr>
                <a:buFontTx/>
                <a:buNone/>
              </a:pPr>
              <a:r>
                <a:rPr lang="en-US" altLang="zh-CN" sz="3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itchFamily="49" charset="-122"/>
                  <a:cs typeface="Times New Roman" panose="02020603050405020304" pitchFamily="18" charset="0"/>
                </a:rPr>
                <a:t>         |(A1&amp;(~A0)&amp;D2)|(A1&amp;A0&amp;D3);</a:t>
              </a:r>
            </a:p>
          </p:txBody>
        </p:sp>
        <p:sp>
          <p:nvSpPr>
            <p:cNvPr id="13" name="矩形 12"/>
            <p:cNvSpPr>
              <a:spLocks noChangeArrowheads="1"/>
            </p:cNvSpPr>
            <p:nvPr/>
          </p:nvSpPr>
          <p:spPr bwMode="auto">
            <a:xfrm>
              <a:off x="4002607" y="3112726"/>
              <a:ext cx="2390398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FontTx/>
                <a:buNone/>
              </a:pPr>
              <a:r>
                <a:rPr lang="en-US" altLang="zh-CN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itchFamily="49" charset="-122"/>
                  <a:cs typeface="Times New Roman" panose="02020603050405020304" pitchFamily="18" charset="0"/>
                </a:rPr>
                <a:t>D3,A0,A1);</a:t>
              </a:r>
              <a:endPara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endParaRPr>
            </a:p>
          </p:txBody>
        </p:sp>
      </p:grpSp>
      <p:sp>
        <p:nvSpPr>
          <p:cNvPr id="16" name="Rectangle 18"/>
          <p:cNvSpPr>
            <a:spLocks noChangeArrowheads="1"/>
          </p:cNvSpPr>
          <p:nvPr/>
        </p:nvSpPr>
        <p:spPr bwMode="auto">
          <a:xfrm>
            <a:off x="211653" y="1988851"/>
            <a:ext cx="4511021" cy="584775"/>
          </a:xfrm>
          <a:prstGeom prst="rect">
            <a:avLst/>
          </a:prstGeom>
          <a:noFill/>
          <a:ln w="38100">
            <a:solidFill>
              <a:srgbClr val="FF99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Dataflow level description</a:t>
            </a:r>
            <a:endParaRPr lang="zh-CN" alt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6439" y="114442"/>
            <a:ext cx="585090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4-to-1 Line Data Selector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0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0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50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81" grpId="0"/>
      <p:bldP spid="1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5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1598264"/>
              </p:ext>
            </p:extLst>
          </p:nvPr>
        </p:nvGraphicFramePr>
        <p:xfrm>
          <a:off x="899592" y="124448"/>
          <a:ext cx="6299200" cy="6286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6" r:id="rId3" imgW="4039560" imgH="393840" progId="Equation.3">
                  <p:embed/>
                </p:oleObj>
              </mc:Choice>
              <mc:Fallback>
                <p:oleObj r:id="rId3" imgW="4039560" imgH="3938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124448"/>
                        <a:ext cx="6299200" cy="6286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1"/>
          <p:cNvGrpSpPr/>
          <p:nvPr/>
        </p:nvGrpSpPr>
        <p:grpSpPr>
          <a:xfrm>
            <a:off x="179399" y="1433914"/>
            <a:ext cx="8797925" cy="5456812"/>
            <a:chOff x="179388" y="1433909"/>
            <a:chExt cx="8797925" cy="5456813"/>
          </a:xfrm>
        </p:grpSpPr>
        <p:sp>
          <p:nvSpPr>
            <p:cNvPr id="51203" name="Rectangle 3"/>
            <p:cNvSpPr>
              <a:spLocks noChangeArrowheads="1"/>
            </p:cNvSpPr>
            <p:nvPr/>
          </p:nvSpPr>
          <p:spPr bwMode="auto">
            <a:xfrm>
              <a:off x="179388" y="1433909"/>
              <a:ext cx="7993062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buFontTx/>
                <a:buNone/>
              </a:pPr>
              <a:r>
                <a:rPr lang="en-US" altLang="zh-CN" sz="320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itchFamily="49" charset="-122"/>
                  <a:cs typeface="Times New Roman" panose="02020603050405020304" pitchFamily="18" charset="0"/>
                </a:rPr>
                <a:t>module </a:t>
              </a:r>
              <a:r>
                <a:rPr lang="en-US" altLang="zh-CN" sz="32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itchFamily="49" charset="-122"/>
                  <a:cs typeface="Times New Roman" panose="02020603050405020304" pitchFamily="18" charset="0"/>
                </a:rPr>
                <a:t>MUX4_1(Y,D0,D1,D2,D3,A0,A1);</a:t>
              </a:r>
            </a:p>
          </p:txBody>
        </p:sp>
        <p:sp>
          <p:nvSpPr>
            <p:cNvPr id="51204" name="Rectangle 4"/>
            <p:cNvSpPr>
              <a:spLocks noChangeArrowheads="1"/>
            </p:cNvSpPr>
            <p:nvPr/>
          </p:nvSpPr>
          <p:spPr bwMode="auto">
            <a:xfrm>
              <a:off x="1544639" y="2729309"/>
              <a:ext cx="3558988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FontTx/>
                <a:buNone/>
              </a:pPr>
              <a:r>
                <a:rPr lang="en-US" altLang="zh-CN" sz="3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itchFamily="49" charset="-122"/>
                  <a:cs typeface="Times New Roman" panose="02020603050405020304" pitchFamily="18" charset="0"/>
                </a:rPr>
                <a:t>input D0,D1,D2,D3;</a:t>
              </a:r>
            </a:p>
          </p:txBody>
        </p:sp>
        <p:sp>
          <p:nvSpPr>
            <p:cNvPr id="51205" name="Rectangle 5"/>
            <p:cNvSpPr>
              <a:spLocks noChangeArrowheads="1"/>
            </p:cNvSpPr>
            <p:nvPr/>
          </p:nvSpPr>
          <p:spPr bwMode="auto">
            <a:xfrm>
              <a:off x="1547813" y="1865709"/>
              <a:ext cx="1730730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FontTx/>
                <a:buNone/>
              </a:pPr>
              <a:r>
                <a:rPr lang="en-US" altLang="zh-CN" sz="32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itchFamily="49" charset="-122"/>
                  <a:cs typeface="Times New Roman" panose="02020603050405020304" pitchFamily="18" charset="0"/>
                </a:rPr>
                <a:t>output Y;</a:t>
              </a:r>
            </a:p>
          </p:txBody>
        </p:sp>
        <p:sp>
          <p:nvSpPr>
            <p:cNvPr id="51206" name="Rectangle 6"/>
            <p:cNvSpPr>
              <a:spLocks noChangeArrowheads="1"/>
            </p:cNvSpPr>
            <p:nvPr/>
          </p:nvSpPr>
          <p:spPr bwMode="auto">
            <a:xfrm>
              <a:off x="1544639" y="2300684"/>
              <a:ext cx="2327688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FontTx/>
                <a:buNone/>
              </a:pPr>
              <a:r>
                <a:rPr lang="en-US" altLang="zh-CN" sz="3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itchFamily="49" charset="-122"/>
                  <a:cs typeface="Times New Roman" panose="02020603050405020304" pitchFamily="18" charset="0"/>
                </a:rPr>
                <a:t>input A0,A1;</a:t>
              </a:r>
            </a:p>
          </p:txBody>
        </p:sp>
        <p:sp>
          <p:nvSpPr>
            <p:cNvPr id="51208" name="Rectangle 8"/>
            <p:cNvSpPr>
              <a:spLocks noChangeArrowheads="1"/>
            </p:cNvSpPr>
            <p:nvPr/>
          </p:nvSpPr>
          <p:spPr bwMode="auto">
            <a:xfrm>
              <a:off x="182563" y="6305947"/>
              <a:ext cx="2008883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FontTx/>
                <a:buNone/>
              </a:pPr>
              <a:r>
                <a:rPr lang="en-US" altLang="zh-CN" sz="320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itchFamily="49" charset="-122"/>
                  <a:cs typeface="Times New Roman" panose="02020603050405020304" pitchFamily="18" charset="0"/>
                </a:rPr>
                <a:t>endmodule</a:t>
              </a:r>
            </a:p>
          </p:txBody>
        </p:sp>
        <p:sp>
          <p:nvSpPr>
            <p:cNvPr id="51209" name="Rectangle 9"/>
            <p:cNvSpPr>
              <a:spLocks noChangeArrowheads="1"/>
            </p:cNvSpPr>
            <p:nvPr/>
          </p:nvSpPr>
          <p:spPr bwMode="auto">
            <a:xfrm>
              <a:off x="1622425" y="3615135"/>
              <a:ext cx="7342188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buFontTx/>
                <a:buNone/>
              </a:pPr>
              <a:r>
                <a:rPr lang="en-US" altLang="zh-CN" sz="3200" dirty="0">
                  <a:solidFill>
                    <a:srgbClr val="00B0F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itchFamily="49" charset="-122"/>
                  <a:cs typeface="Times New Roman" panose="02020603050405020304" pitchFamily="18" charset="0"/>
                </a:rPr>
                <a:t>not</a:t>
              </a:r>
              <a:r>
                <a:rPr lang="en-US" altLang="zh-CN" sz="3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itchFamily="49" charset="-122"/>
                  <a:cs typeface="Times New Roman" panose="02020603050405020304" pitchFamily="18" charset="0"/>
                </a:rPr>
                <a:t> U1(A0n,A0);</a:t>
              </a:r>
            </a:p>
          </p:txBody>
        </p:sp>
        <p:sp>
          <p:nvSpPr>
            <p:cNvPr id="51210" name="Rectangle 10"/>
            <p:cNvSpPr>
              <a:spLocks noChangeArrowheads="1"/>
            </p:cNvSpPr>
            <p:nvPr/>
          </p:nvSpPr>
          <p:spPr bwMode="auto">
            <a:xfrm>
              <a:off x="1620839" y="3162697"/>
              <a:ext cx="7343774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buFontTx/>
                <a:buNone/>
              </a:pPr>
              <a:r>
                <a:rPr lang="en-US" altLang="zh-CN" sz="32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itchFamily="49" charset="-122"/>
                  <a:cs typeface="Times New Roman" panose="02020603050405020304" pitchFamily="18" charset="0"/>
                </a:rPr>
                <a:t>wire</a:t>
              </a:r>
              <a:r>
                <a:rPr lang="en-US" altLang="zh-CN" sz="3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itchFamily="49" charset="-122"/>
                  <a:cs typeface="Times New Roman" panose="02020603050405020304" pitchFamily="18" charset="0"/>
                </a:rPr>
                <a:t> A0n,A1n,and1,and2,and3,and4;</a:t>
              </a:r>
            </a:p>
          </p:txBody>
        </p:sp>
        <p:sp>
          <p:nvSpPr>
            <p:cNvPr id="51211" name="Rectangle 11"/>
            <p:cNvSpPr>
              <a:spLocks noChangeArrowheads="1"/>
            </p:cNvSpPr>
            <p:nvPr/>
          </p:nvSpPr>
          <p:spPr bwMode="auto">
            <a:xfrm>
              <a:off x="1631951" y="4412059"/>
              <a:ext cx="7343774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buFontTx/>
                <a:buNone/>
              </a:pPr>
              <a:r>
                <a:rPr lang="en-US" altLang="zh-CN" sz="32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itchFamily="49" charset="-122"/>
                  <a:cs typeface="Times New Roman" panose="02020603050405020304" pitchFamily="18" charset="0"/>
                </a:rPr>
                <a:t>and</a:t>
              </a:r>
              <a:r>
                <a:rPr lang="en-US" altLang="zh-CN" sz="3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itchFamily="49" charset="-122"/>
                  <a:cs typeface="Times New Roman" panose="02020603050405020304" pitchFamily="18" charset="0"/>
                </a:rPr>
                <a:t> U3(and1,</a:t>
              </a:r>
              <a:r>
                <a:rPr lang="en-US" altLang="zh-CN" sz="3200" dirty="0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itchFamily="49" charset="-122"/>
                  <a:cs typeface="Times New Roman" panose="02020603050405020304" pitchFamily="18" charset="0"/>
                </a:rPr>
                <a:t>A1n,A0n</a:t>
              </a:r>
              <a:r>
                <a:rPr lang="en-US" altLang="zh-CN" sz="3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itchFamily="49" charset="-122"/>
                  <a:cs typeface="Times New Roman" panose="02020603050405020304" pitchFamily="18" charset="0"/>
                </a:rPr>
                <a:t>,D0);</a:t>
              </a:r>
            </a:p>
          </p:txBody>
        </p:sp>
        <p:sp>
          <p:nvSpPr>
            <p:cNvPr id="51212" name="Rectangle 12"/>
            <p:cNvSpPr>
              <a:spLocks noChangeArrowheads="1"/>
            </p:cNvSpPr>
            <p:nvPr/>
          </p:nvSpPr>
          <p:spPr bwMode="auto">
            <a:xfrm>
              <a:off x="1631951" y="4026297"/>
              <a:ext cx="7342188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buFontTx/>
                <a:buNone/>
              </a:pPr>
              <a:r>
                <a:rPr lang="en-US" altLang="zh-CN" sz="3200" dirty="0">
                  <a:solidFill>
                    <a:srgbClr val="00B0F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itchFamily="49" charset="-122"/>
                  <a:cs typeface="Times New Roman" panose="02020603050405020304" pitchFamily="18" charset="0"/>
                </a:rPr>
                <a:t>not</a:t>
              </a:r>
              <a:r>
                <a:rPr lang="en-US" altLang="zh-CN" sz="3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itchFamily="49" charset="-122"/>
                  <a:cs typeface="Times New Roman" panose="02020603050405020304" pitchFamily="18" charset="0"/>
                </a:rPr>
                <a:t> U2(A1n,A1);</a:t>
              </a:r>
            </a:p>
          </p:txBody>
        </p:sp>
        <p:sp>
          <p:nvSpPr>
            <p:cNvPr id="51213" name="Rectangle 13"/>
            <p:cNvSpPr>
              <a:spLocks noChangeArrowheads="1"/>
            </p:cNvSpPr>
            <p:nvPr/>
          </p:nvSpPr>
          <p:spPr bwMode="auto">
            <a:xfrm>
              <a:off x="1631951" y="4815284"/>
              <a:ext cx="7343774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buFontTx/>
                <a:buNone/>
              </a:pPr>
              <a:r>
                <a:rPr lang="en-US" altLang="zh-CN" sz="32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itchFamily="49" charset="-122"/>
                  <a:cs typeface="Times New Roman" panose="02020603050405020304" pitchFamily="18" charset="0"/>
                </a:rPr>
                <a:t>and</a:t>
              </a:r>
              <a:r>
                <a:rPr lang="en-US" altLang="zh-CN" sz="3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itchFamily="49" charset="-122"/>
                  <a:cs typeface="Times New Roman" panose="02020603050405020304" pitchFamily="18" charset="0"/>
                </a:rPr>
                <a:t> U4(and2,</a:t>
              </a:r>
              <a:r>
                <a:rPr lang="en-US" altLang="zh-CN" sz="3200" dirty="0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itchFamily="49" charset="-122"/>
                  <a:cs typeface="Times New Roman" panose="02020603050405020304" pitchFamily="18" charset="0"/>
                </a:rPr>
                <a:t>A1n,A0</a:t>
              </a:r>
              <a:r>
                <a:rPr lang="en-US" altLang="zh-CN" sz="3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itchFamily="49" charset="-122"/>
                  <a:cs typeface="Times New Roman" panose="02020603050405020304" pitchFamily="18" charset="0"/>
                </a:rPr>
                <a:t>,D1);</a:t>
              </a:r>
            </a:p>
          </p:txBody>
        </p:sp>
        <p:sp>
          <p:nvSpPr>
            <p:cNvPr id="51214" name="Rectangle 14"/>
            <p:cNvSpPr>
              <a:spLocks noChangeArrowheads="1"/>
            </p:cNvSpPr>
            <p:nvPr/>
          </p:nvSpPr>
          <p:spPr bwMode="auto">
            <a:xfrm>
              <a:off x="1631951" y="5224859"/>
              <a:ext cx="7343774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buFontTx/>
                <a:buNone/>
              </a:pPr>
              <a:r>
                <a:rPr lang="en-US" altLang="zh-CN" sz="32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itchFamily="49" charset="-122"/>
                  <a:cs typeface="Times New Roman" panose="02020603050405020304" pitchFamily="18" charset="0"/>
                </a:rPr>
                <a:t>and</a:t>
              </a:r>
              <a:r>
                <a:rPr lang="en-US" altLang="zh-CN" sz="3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itchFamily="49" charset="-122"/>
                  <a:cs typeface="Times New Roman" panose="02020603050405020304" pitchFamily="18" charset="0"/>
                </a:rPr>
                <a:t> U5(and3,</a:t>
              </a:r>
              <a:r>
                <a:rPr lang="en-US" altLang="zh-CN" sz="3200" dirty="0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itchFamily="49" charset="-122"/>
                  <a:cs typeface="Times New Roman" panose="02020603050405020304" pitchFamily="18" charset="0"/>
                </a:rPr>
                <a:t>A1,A0n</a:t>
              </a:r>
              <a:r>
                <a:rPr lang="en-US" altLang="zh-CN" sz="3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itchFamily="49" charset="-122"/>
                  <a:cs typeface="Times New Roman" panose="02020603050405020304" pitchFamily="18" charset="0"/>
                </a:rPr>
                <a:t>,D2);</a:t>
              </a:r>
            </a:p>
          </p:txBody>
        </p:sp>
        <p:sp>
          <p:nvSpPr>
            <p:cNvPr id="51215" name="Rectangle 15"/>
            <p:cNvSpPr>
              <a:spLocks noChangeArrowheads="1"/>
            </p:cNvSpPr>
            <p:nvPr/>
          </p:nvSpPr>
          <p:spPr bwMode="auto">
            <a:xfrm>
              <a:off x="1631951" y="5597923"/>
              <a:ext cx="7343774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buFontTx/>
                <a:buNone/>
              </a:pPr>
              <a:r>
                <a:rPr lang="en-US" altLang="zh-CN" sz="32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itchFamily="49" charset="-122"/>
                  <a:cs typeface="Times New Roman" panose="02020603050405020304" pitchFamily="18" charset="0"/>
                </a:rPr>
                <a:t>and</a:t>
              </a:r>
              <a:r>
                <a:rPr lang="en-US" altLang="zh-CN" sz="3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itchFamily="49" charset="-122"/>
                  <a:cs typeface="Times New Roman" panose="02020603050405020304" pitchFamily="18" charset="0"/>
                </a:rPr>
                <a:t> U6(and4,</a:t>
              </a:r>
              <a:r>
                <a:rPr lang="en-US" altLang="zh-CN" sz="3200" dirty="0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itchFamily="49" charset="-122"/>
                  <a:cs typeface="Times New Roman" panose="02020603050405020304" pitchFamily="18" charset="0"/>
                </a:rPr>
                <a:t>A1,A0</a:t>
              </a:r>
              <a:r>
                <a:rPr lang="en-US" altLang="zh-CN" sz="3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itchFamily="49" charset="-122"/>
                  <a:cs typeface="Times New Roman" panose="02020603050405020304" pitchFamily="18" charset="0"/>
                </a:rPr>
                <a:t>,D3);</a:t>
              </a:r>
            </a:p>
          </p:txBody>
        </p:sp>
        <p:sp>
          <p:nvSpPr>
            <p:cNvPr id="51216" name="Rectangle 16"/>
            <p:cNvSpPr>
              <a:spLocks noChangeArrowheads="1"/>
            </p:cNvSpPr>
            <p:nvPr/>
          </p:nvSpPr>
          <p:spPr bwMode="auto">
            <a:xfrm>
              <a:off x="1633539" y="5983684"/>
              <a:ext cx="7343774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buFontTx/>
                <a:buNone/>
              </a:pPr>
              <a:r>
                <a:rPr lang="en-US" altLang="zh-CN" sz="3200" dirty="0">
                  <a:solidFill>
                    <a:srgbClr val="00B0F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itchFamily="49" charset="-122"/>
                  <a:cs typeface="Times New Roman" panose="02020603050405020304" pitchFamily="18" charset="0"/>
                </a:rPr>
                <a:t>or</a:t>
              </a:r>
              <a:r>
                <a:rPr lang="en-US" altLang="zh-CN" sz="3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itchFamily="49" charset="-122"/>
                  <a:cs typeface="Times New Roman" panose="02020603050405020304" pitchFamily="18" charset="0"/>
                </a:rPr>
                <a:t>  U7(Y,</a:t>
              </a:r>
              <a:r>
                <a:rPr lang="en-US" altLang="zh-CN" sz="3200" dirty="0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itchFamily="49" charset="-122"/>
                  <a:cs typeface="Times New Roman" panose="02020603050405020304" pitchFamily="18" charset="0"/>
                </a:rPr>
                <a:t>and1,and2,and3,and4</a:t>
              </a:r>
              <a:r>
                <a:rPr lang="en-US" altLang="zh-CN" sz="3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itchFamily="49" charset="-122"/>
                  <a:cs typeface="Times New Roman" panose="02020603050405020304" pitchFamily="18" charset="0"/>
                </a:rPr>
                <a:t>);</a:t>
              </a:r>
            </a:p>
          </p:txBody>
        </p:sp>
      </p:grp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292310" y="869783"/>
            <a:ext cx="3806427" cy="584775"/>
          </a:xfrm>
          <a:prstGeom prst="rect">
            <a:avLst/>
          </a:prstGeom>
          <a:noFill/>
          <a:ln w="38100">
            <a:solidFill>
              <a:srgbClr val="FF99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Gate level description</a:t>
            </a:r>
            <a:endParaRPr lang="zh-CN" alt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14321" y="1341442"/>
            <a:ext cx="7993063" cy="5340924"/>
            <a:chOff x="214313" y="1341438"/>
            <a:chExt cx="7993062" cy="5340925"/>
          </a:xfrm>
        </p:grpSpPr>
        <p:sp>
          <p:nvSpPr>
            <p:cNvPr id="55298" name="Rectangle 2"/>
            <p:cNvSpPr>
              <a:spLocks noChangeArrowheads="1"/>
            </p:cNvSpPr>
            <p:nvPr/>
          </p:nvSpPr>
          <p:spPr bwMode="auto">
            <a:xfrm>
              <a:off x="2027238" y="4389438"/>
              <a:ext cx="2485745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FontTx/>
                <a:buNone/>
              </a:pPr>
              <a:r>
                <a:rPr lang="en-US" altLang="zh-CN" sz="32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itchFamily="49" charset="-122"/>
                  <a:cs typeface="Times New Roman" panose="02020603050405020304" pitchFamily="18" charset="0"/>
                </a:rPr>
                <a:t>2’b01: Y=D1;</a:t>
              </a:r>
            </a:p>
          </p:txBody>
        </p:sp>
        <p:sp>
          <p:nvSpPr>
            <p:cNvPr id="55299" name="Rectangle 3"/>
            <p:cNvSpPr>
              <a:spLocks noChangeArrowheads="1"/>
            </p:cNvSpPr>
            <p:nvPr/>
          </p:nvSpPr>
          <p:spPr bwMode="auto">
            <a:xfrm>
              <a:off x="1622425" y="3498850"/>
              <a:ext cx="1564852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FontTx/>
                <a:buNone/>
              </a:pPr>
              <a:r>
                <a:rPr lang="en-US" altLang="zh-CN" sz="32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itchFamily="49" charset="-122"/>
                  <a:cs typeface="Times New Roman" panose="02020603050405020304" pitchFamily="18" charset="0"/>
                </a:rPr>
                <a:t>case (A)</a:t>
              </a:r>
            </a:p>
          </p:txBody>
        </p:sp>
        <p:sp>
          <p:nvSpPr>
            <p:cNvPr id="55300" name="Rectangle 4"/>
            <p:cNvSpPr>
              <a:spLocks noChangeArrowheads="1"/>
            </p:cNvSpPr>
            <p:nvPr/>
          </p:nvSpPr>
          <p:spPr bwMode="auto">
            <a:xfrm>
              <a:off x="2027238" y="3960813"/>
              <a:ext cx="2485745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FontTx/>
                <a:buNone/>
              </a:pPr>
              <a:r>
                <a:rPr lang="en-US" altLang="zh-CN" sz="3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itchFamily="49" charset="-122"/>
                  <a:cs typeface="Times New Roman" panose="02020603050405020304" pitchFamily="18" charset="0"/>
                </a:rPr>
                <a:t>2’b00: Y=D0;</a:t>
              </a:r>
            </a:p>
          </p:txBody>
        </p:sp>
        <p:sp>
          <p:nvSpPr>
            <p:cNvPr id="55301" name="Rectangle 5"/>
            <p:cNvSpPr>
              <a:spLocks noChangeArrowheads="1"/>
            </p:cNvSpPr>
            <p:nvPr/>
          </p:nvSpPr>
          <p:spPr bwMode="auto">
            <a:xfrm>
              <a:off x="254000" y="6097588"/>
              <a:ext cx="2008883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FontTx/>
                <a:buNone/>
              </a:pPr>
              <a:r>
                <a:rPr lang="en-US" altLang="zh-CN" sz="320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itchFamily="49" charset="-122"/>
                  <a:cs typeface="Times New Roman" panose="02020603050405020304" pitchFamily="18" charset="0"/>
                </a:rPr>
                <a:t>endmodule</a:t>
              </a:r>
            </a:p>
          </p:txBody>
        </p:sp>
        <p:sp>
          <p:nvSpPr>
            <p:cNvPr id="55302" name="Rectangle 6"/>
            <p:cNvSpPr>
              <a:spLocks noChangeArrowheads="1"/>
            </p:cNvSpPr>
            <p:nvPr/>
          </p:nvSpPr>
          <p:spPr bwMode="auto">
            <a:xfrm>
              <a:off x="2030413" y="5224464"/>
              <a:ext cx="2470485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FontTx/>
                <a:buNone/>
              </a:pPr>
              <a:r>
                <a:rPr lang="en-US" altLang="zh-CN" sz="32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itchFamily="49" charset="-122"/>
                  <a:cs typeface="Times New Roman" panose="02020603050405020304" pitchFamily="18" charset="0"/>
                </a:rPr>
                <a:t>2’b11: Y=D3;</a:t>
              </a:r>
            </a:p>
          </p:txBody>
        </p:sp>
        <p:sp>
          <p:nvSpPr>
            <p:cNvPr id="55303" name="Rectangle 7"/>
            <p:cNvSpPr>
              <a:spLocks noChangeArrowheads="1"/>
            </p:cNvSpPr>
            <p:nvPr/>
          </p:nvSpPr>
          <p:spPr bwMode="auto">
            <a:xfrm>
              <a:off x="2030413" y="4795838"/>
              <a:ext cx="2485745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FontTx/>
                <a:buNone/>
              </a:pPr>
              <a:r>
                <a:rPr lang="en-US" altLang="zh-CN" sz="32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itchFamily="49" charset="-122"/>
                  <a:cs typeface="Times New Roman" panose="02020603050405020304" pitchFamily="18" charset="0"/>
                </a:rPr>
                <a:t>2’b10: Y=D2;</a:t>
              </a:r>
            </a:p>
          </p:txBody>
        </p:sp>
        <p:sp>
          <p:nvSpPr>
            <p:cNvPr id="55304" name="Rectangle 8"/>
            <p:cNvSpPr>
              <a:spLocks noChangeArrowheads="1"/>
            </p:cNvSpPr>
            <p:nvPr/>
          </p:nvSpPr>
          <p:spPr bwMode="auto">
            <a:xfrm>
              <a:off x="1622425" y="5595939"/>
              <a:ext cx="1486304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FontTx/>
                <a:buNone/>
              </a:pPr>
              <a:r>
                <a:rPr lang="en-US" altLang="zh-CN" sz="32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itchFamily="49" charset="-122"/>
                  <a:cs typeface="Times New Roman" panose="02020603050405020304" pitchFamily="18" charset="0"/>
                </a:rPr>
                <a:t>endcase</a:t>
              </a:r>
            </a:p>
          </p:txBody>
        </p:sp>
        <p:sp>
          <p:nvSpPr>
            <p:cNvPr id="55306" name="Rectangle 10"/>
            <p:cNvSpPr>
              <a:spLocks noChangeArrowheads="1"/>
            </p:cNvSpPr>
            <p:nvPr/>
          </p:nvSpPr>
          <p:spPr bwMode="auto">
            <a:xfrm>
              <a:off x="214313" y="1341438"/>
              <a:ext cx="7993062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buFontTx/>
                <a:buNone/>
              </a:pPr>
              <a:r>
                <a:rPr lang="en-US" altLang="zh-CN" sz="32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itchFamily="49" charset="-122"/>
                  <a:cs typeface="Times New Roman" panose="02020603050405020304" pitchFamily="18" charset="0"/>
                </a:rPr>
                <a:t>module </a:t>
              </a:r>
              <a:r>
                <a:rPr lang="en-US" altLang="zh-CN" sz="3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itchFamily="49" charset="-122"/>
                  <a:cs typeface="Times New Roman" panose="02020603050405020304" pitchFamily="18" charset="0"/>
                </a:rPr>
                <a:t>MUX4_1(Y,D0,D1,D2,D3,A);</a:t>
              </a:r>
            </a:p>
          </p:txBody>
        </p:sp>
        <p:sp>
          <p:nvSpPr>
            <p:cNvPr id="55307" name="Rectangle 11"/>
            <p:cNvSpPr>
              <a:spLocks noChangeArrowheads="1"/>
            </p:cNvSpPr>
            <p:nvPr/>
          </p:nvSpPr>
          <p:spPr bwMode="auto">
            <a:xfrm>
              <a:off x="1579564" y="2636838"/>
              <a:ext cx="3558988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FontTx/>
                <a:buNone/>
              </a:pPr>
              <a:r>
                <a:rPr lang="en-US" altLang="zh-CN" sz="3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itchFamily="49" charset="-122"/>
                  <a:cs typeface="Times New Roman" panose="02020603050405020304" pitchFamily="18" charset="0"/>
                </a:rPr>
                <a:t>input D0,D1,D2,D3;</a:t>
              </a:r>
            </a:p>
          </p:txBody>
        </p:sp>
        <p:sp>
          <p:nvSpPr>
            <p:cNvPr id="55308" name="Rectangle 12"/>
            <p:cNvSpPr>
              <a:spLocks noChangeArrowheads="1"/>
            </p:cNvSpPr>
            <p:nvPr/>
          </p:nvSpPr>
          <p:spPr bwMode="auto">
            <a:xfrm>
              <a:off x="1582738" y="1773238"/>
              <a:ext cx="2357505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FontTx/>
                <a:buNone/>
              </a:pPr>
              <a:r>
                <a:rPr lang="en-US" altLang="zh-CN" sz="3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itchFamily="49" charset="-122"/>
                  <a:cs typeface="Times New Roman" panose="02020603050405020304" pitchFamily="18" charset="0"/>
                </a:rPr>
                <a:t>output </a:t>
              </a:r>
              <a:r>
                <a:rPr lang="en-US" altLang="zh-CN" sz="3200" dirty="0" err="1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itchFamily="49" charset="-122"/>
                  <a:cs typeface="Times New Roman" panose="02020603050405020304" pitchFamily="18" charset="0"/>
                </a:rPr>
                <a:t>reg</a:t>
              </a:r>
              <a:r>
                <a:rPr lang="en-US" altLang="zh-CN" sz="3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itchFamily="49" charset="-122"/>
                  <a:cs typeface="Times New Roman" panose="02020603050405020304" pitchFamily="18" charset="0"/>
                </a:rPr>
                <a:t> Y;</a:t>
              </a:r>
            </a:p>
          </p:txBody>
        </p:sp>
        <p:sp>
          <p:nvSpPr>
            <p:cNvPr id="55309" name="Rectangle 13"/>
            <p:cNvSpPr>
              <a:spLocks noChangeArrowheads="1"/>
            </p:cNvSpPr>
            <p:nvPr/>
          </p:nvSpPr>
          <p:spPr bwMode="auto">
            <a:xfrm>
              <a:off x="1579564" y="2208213"/>
              <a:ext cx="2417457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FontTx/>
                <a:buNone/>
              </a:pPr>
              <a:r>
                <a:rPr lang="en-US" altLang="zh-CN" sz="3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itchFamily="49" charset="-122"/>
                  <a:cs typeface="Times New Roman" panose="02020603050405020304" pitchFamily="18" charset="0"/>
                </a:rPr>
                <a:t>input [1:0] A;</a:t>
              </a:r>
            </a:p>
          </p:txBody>
        </p:sp>
        <p:sp>
          <p:nvSpPr>
            <p:cNvPr id="55310" name="Rectangle 14"/>
            <p:cNvSpPr>
              <a:spLocks noChangeArrowheads="1"/>
            </p:cNvSpPr>
            <p:nvPr/>
          </p:nvSpPr>
          <p:spPr bwMode="auto">
            <a:xfrm>
              <a:off x="1582738" y="3073400"/>
              <a:ext cx="6444199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FontTx/>
                <a:buNone/>
              </a:pPr>
              <a:r>
                <a:rPr lang="en-US" altLang="zh-CN" sz="32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itchFamily="49" charset="-122"/>
                  <a:cs typeface="Times New Roman" panose="02020603050405020304" pitchFamily="18" charset="0"/>
                </a:rPr>
                <a:t>always@</a:t>
              </a:r>
              <a:r>
                <a:rPr lang="en-US" altLang="zh-CN" sz="3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itchFamily="49" charset="-122"/>
                  <a:cs typeface="Times New Roman" panose="02020603050405020304" pitchFamily="18" charset="0"/>
                </a:rPr>
                <a:t>(D0 </a:t>
              </a:r>
              <a:r>
                <a:rPr lang="en-US" altLang="zh-CN" sz="32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itchFamily="49" charset="-122"/>
                  <a:cs typeface="Times New Roman" panose="02020603050405020304" pitchFamily="18" charset="0"/>
                </a:rPr>
                <a:t>or</a:t>
              </a:r>
              <a:r>
                <a:rPr lang="en-US" altLang="zh-CN" sz="3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itchFamily="49" charset="-122"/>
                  <a:cs typeface="Times New Roman" panose="02020603050405020304" pitchFamily="18" charset="0"/>
                </a:rPr>
                <a:t> D1 </a:t>
              </a:r>
              <a:r>
                <a:rPr lang="en-US" altLang="zh-CN" sz="32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itchFamily="49" charset="-122"/>
                  <a:cs typeface="Times New Roman" panose="02020603050405020304" pitchFamily="18" charset="0"/>
                </a:rPr>
                <a:t>or</a:t>
              </a:r>
              <a:r>
                <a:rPr lang="en-US" altLang="zh-CN" sz="3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itchFamily="49" charset="-122"/>
                  <a:cs typeface="Times New Roman" panose="02020603050405020304" pitchFamily="18" charset="0"/>
                </a:rPr>
                <a:t> D2 </a:t>
              </a:r>
              <a:r>
                <a:rPr lang="en-US" altLang="zh-CN" sz="32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itchFamily="49" charset="-122"/>
                  <a:cs typeface="Times New Roman" panose="02020603050405020304" pitchFamily="18" charset="0"/>
                </a:rPr>
                <a:t>or</a:t>
              </a:r>
              <a:r>
                <a:rPr lang="en-US" altLang="zh-CN" sz="3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itchFamily="49" charset="-122"/>
                  <a:cs typeface="Times New Roman" panose="02020603050405020304" pitchFamily="18" charset="0"/>
                </a:rPr>
                <a:t> D3 </a:t>
              </a:r>
              <a:r>
                <a:rPr lang="en-US" altLang="zh-CN" sz="32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itchFamily="49" charset="-122"/>
                  <a:cs typeface="Times New Roman" panose="02020603050405020304" pitchFamily="18" charset="0"/>
                </a:rPr>
                <a:t>or</a:t>
              </a:r>
              <a:r>
                <a:rPr lang="en-US" altLang="zh-CN" sz="3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itchFamily="49" charset="-122"/>
                  <a:cs typeface="Times New Roman" panose="02020603050405020304" pitchFamily="18" charset="0"/>
                </a:rPr>
                <a:t> A)</a:t>
              </a:r>
            </a:p>
          </p:txBody>
        </p:sp>
      </p:grpSp>
      <p:sp>
        <p:nvSpPr>
          <p:cNvPr id="55311" name="Rectangle 15"/>
          <p:cNvSpPr>
            <a:spLocks noChangeArrowheads="1"/>
          </p:cNvSpPr>
          <p:nvPr/>
        </p:nvSpPr>
        <p:spPr bwMode="auto">
          <a:xfrm>
            <a:off x="179389" y="833449"/>
            <a:ext cx="705690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Use “case” statement</a:t>
            </a:r>
            <a:endParaRPr lang="zh-CN" alt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49" charset="-122"/>
              <a:cs typeface="Times New Roman" panose="02020603050405020304" pitchFamily="18" charset="0"/>
            </a:endParaRPr>
          </a:p>
        </p:txBody>
      </p:sp>
      <p:sp>
        <p:nvSpPr>
          <p:cNvPr id="17" name="Rectangle 17"/>
          <p:cNvSpPr>
            <a:spLocks noChangeArrowheads="1"/>
          </p:cNvSpPr>
          <p:nvPr/>
        </p:nvSpPr>
        <p:spPr bwMode="auto">
          <a:xfrm>
            <a:off x="217272" y="192099"/>
            <a:ext cx="4570763" cy="584775"/>
          </a:xfrm>
          <a:prstGeom prst="rect">
            <a:avLst/>
          </a:prstGeom>
          <a:noFill/>
          <a:ln w="38100">
            <a:solidFill>
              <a:srgbClr val="FF99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Behavior level description</a:t>
            </a:r>
            <a:endParaRPr lang="zh-CN" alt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53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53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11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ChangeArrowheads="1"/>
          </p:cNvSpPr>
          <p:nvPr/>
        </p:nvSpPr>
        <p:spPr bwMode="auto">
          <a:xfrm>
            <a:off x="179389" y="835880"/>
            <a:ext cx="619281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Use “</a:t>
            </a:r>
            <a:r>
              <a:rPr lang="en-US" altLang="zh-CN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if_else</a:t>
            </a: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” statement</a:t>
            </a:r>
            <a:endParaRPr lang="zh-CN" alt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50833" y="1405785"/>
            <a:ext cx="7993063" cy="5340924"/>
            <a:chOff x="250825" y="1405780"/>
            <a:chExt cx="7993063" cy="5340925"/>
          </a:xfrm>
        </p:grpSpPr>
        <p:sp>
          <p:nvSpPr>
            <p:cNvPr id="56323" name="Rectangle 3"/>
            <p:cNvSpPr>
              <a:spLocks noChangeArrowheads="1"/>
            </p:cNvSpPr>
            <p:nvPr/>
          </p:nvSpPr>
          <p:spPr bwMode="auto">
            <a:xfrm>
              <a:off x="1658938" y="4012455"/>
              <a:ext cx="4165692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FontTx/>
                <a:buNone/>
              </a:pPr>
              <a:r>
                <a:rPr lang="en-US" altLang="zh-CN" sz="32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itchFamily="49" charset="-122"/>
                  <a:cs typeface="Times New Roman" panose="02020603050405020304" pitchFamily="18" charset="0"/>
                </a:rPr>
                <a:t>if (A==2’b00)     Y=D0;</a:t>
              </a:r>
            </a:p>
          </p:txBody>
        </p:sp>
        <p:sp>
          <p:nvSpPr>
            <p:cNvPr id="56324" name="Rectangle 4"/>
            <p:cNvSpPr>
              <a:spLocks noChangeArrowheads="1"/>
            </p:cNvSpPr>
            <p:nvPr/>
          </p:nvSpPr>
          <p:spPr bwMode="auto">
            <a:xfrm>
              <a:off x="1692274" y="4536330"/>
              <a:ext cx="4394921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FontTx/>
                <a:buNone/>
              </a:pPr>
              <a:r>
                <a:rPr lang="en-US" altLang="zh-CN" sz="32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itchFamily="49" charset="-122"/>
                  <a:cs typeface="Times New Roman" panose="02020603050405020304" pitchFamily="18" charset="0"/>
                </a:rPr>
                <a:t>else if(A==2’b01) Y=D1;</a:t>
              </a:r>
            </a:p>
          </p:txBody>
        </p:sp>
        <p:sp>
          <p:nvSpPr>
            <p:cNvPr id="56325" name="Rectangle 5"/>
            <p:cNvSpPr>
              <a:spLocks noChangeArrowheads="1"/>
            </p:cNvSpPr>
            <p:nvPr/>
          </p:nvSpPr>
          <p:spPr bwMode="auto">
            <a:xfrm>
              <a:off x="290513" y="6161930"/>
              <a:ext cx="2008883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FontTx/>
                <a:buNone/>
              </a:pPr>
              <a:r>
                <a:rPr lang="en-US" altLang="zh-CN" sz="320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itchFamily="49" charset="-122"/>
                  <a:cs typeface="Times New Roman" panose="02020603050405020304" pitchFamily="18" charset="0"/>
                </a:rPr>
                <a:t>endmodule</a:t>
              </a:r>
            </a:p>
          </p:txBody>
        </p:sp>
        <p:sp>
          <p:nvSpPr>
            <p:cNvPr id="56326" name="Rectangle 6"/>
            <p:cNvSpPr>
              <a:spLocks noChangeArrowheads="1"/>
            </p:cNvSpPr>
            <p:nvPr/>
          </p:nvSpPr>
          <p:spPr bwMode="auto">
            <a:xfrm>
              <a:off x="1658938" y="5638055"/>
              <a:ext cx="3388235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FontTx/>
                <a:buNone/>
              </a:pPr>
              <a:r>
                <a:rPr lang="en-US" altLang="zh-CN" sz="32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itchFamily="49" charset="-122"/>
                  <a:cs typeface="Times New Roman" panose="02020603050405020304" pitchFamily="18" charset="0"/>
                </a:rPr>
                <a:t>else              Y=D3;</a:t>
              </a:r>
            </a:p>
          </p:txBody>
        </p:sp>
        <p:sp>
          <p:nvSpPr>
            <p:cNvPr id="56327" name="Rectangle 7"/>
            <p:cNvSpPr>
              <a:spLocks noChangeArrowheads="1"/>
            </p:cNvSpPr>
            <p:nvPr/>
          </p:nvSpPr>
          <p:spPr bwMode="auto">
            <a:xfrm>
              <a:off x="1695450" y="5088780"/>
              <a:ext cx="4394921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FontTx/>
                <a:buNone/>
              </a:pPr>
              <a:r>
                <a:rPr lang="en-US" altLang="zh-CN" sz="32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itchFamily="49" charset="-122"/>
                  <a:cs typeface="Times New Roman" panose="02020603050405020304" pitchFamily="18" charset="0"/>
                </a:rPr>
                <a:t>else if(A==2’b10) Y=D2;</a:t>
              </a:r>
            </a:p>
          </p:txBody>
        </p:sp>
        <p:sp>
          <p:nvSpPr>
            <p:cNvPr id="56328" name="Rectangle 8"/>
            <p:cNvSpPr>
              <a:spLocks noChangeArrowheads="1"/>
            </p:cNvSpPr>
            <p:nvPr/>
          </p:nvSpPr>
          <p:spPr bwMode="auto">
            <a:xfrm>
              <a:off x="250825" y="1405780"/>
              <a:ext cx="7993063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buFontTx/>
                <a:buNone/>
              </a:pPr>
              <a:r>
                <a:rPr lang="en-US" altLang="zh-CN" sz="32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itchFamily="49" charset="-122"/>
                  <a:cs typeface="Times New Roman" panose="02020603050405020304" pitchFamily="18" charset="0"/>
                </a:rPr>
                <a:t>module </a:t>
              </a:r>
              <a:r>
                <a:rPr lang="en-US" altLang="zh-CN" sz="3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itchFamily="49" charset="-122"/>
                  <a:cs typeface="Times New Roman" panose="02020603050405020304" pitchFamily="18" charset="0"/>
                </a:rPr>
                <a:t>MUX4_1(Y,D0,D1,D2,D3,A);</a:t>
              </a:r>
            </a:p>
          </p:txBody>
        </p:sp>
        <p:sp>
          <p:nvSpPr>
            <p:cNvPr id="56329" name="Rectangle 9"/>
            <p:cNvSpPr>
              <a:spLocks noChangeArrowheads="1"/>
            </p:cNvSpPr>
            <p:nvPr/>
          </p:nvSpPr>
          <p:spPr bwMode="auto">
            <a:xfrm>
              <a:off x="1616074" y="2923430"/>
              <a:ext cx="3558988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FontTx/>
                <a:buNone/>
              </a:pPr>
              <a:r>
                <a:rPr lang="en-US" altLang="zh-CN" sz="3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itchFamily="49" charset="-122"/>
                  <a:cs typeface="Times New Roman" panose="02020603050405020304" pitchFamily="18" charset="0"/>
                </a:rPr>
                <a:t>input D0,D1,D2,D3;</a:t>
              </a:r>
            </a:p>
          </p:txBody>
        </p:sp>
        <p:sp>
          <p:nvSpPr>
            <p:cNvPr id="56330" name="Rectangle 10"/>
            <p:cNvSpPr>
              <a:spLocks noChangeArrowheads="1"/>
            </p:cNvSpPr>
            <p:nvPr/>
          </p:nvSpPr>
          <p:spPr bwMode="auto">
            <a:xfrm>
              <a:off x="1619250" y="1916955"/>
              <a:ext cx="2357505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FontTx/>
                <a:buNone/>
              </a:pPr>
              <a:r>
                <a:rPr lang="en-US" altLang="zh-CN" sz="3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itchFamily="49" charset="-122"/>
                  <a:cs typeface="Times New Roman" panose="02020603050405020304" pitchFamily="18" charset="0"/>
                </a:rPr>
                <a:t>output </a:t>
              </a:r>
              <a:r>
                <a:rPr lang="en-US" altLang="zh-CN" sz="3200" dirty="0" err="1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itchFamily="49" charset="-122"/>
                  <a:cs typeface="Times New Roman" panose="02020603050405020304" pitchFamily="18" charset="0"/>
                </a:rPr>
                <a:t>reg</a:t>
              </a:r>
              <a:r>
                <a:rPr lang="en-US" altLang="zh-CN" sz="3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itchFamily="49" charset="-122"/>
                  <a:cs typeface="Times New Roman" panose="02020603050405020304" pitchFamily="18" charset="0"/>
                </a:rPr>
                <a:t> Y;</a:t>
              </a:r>
            </a:p>
          </p:txBody>
        </p:sp>
        <p:sp>
          <p:nvSpPr>
            <p:cNvPr id="56331" name="Rectangle 11"/>
            <p:cNvSpPr>
              <a:spLocks noChangeArrowheads="1"/>
            </p:cNvSpPr>
            <p:nvPr/>
          </p:nvSpPr>
          <p:spPr bwMode="auto">
            <a:xfrm>
              <a:off x="1616074" y="2423368"/>
              <a:ext cx="2417457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FontTx/>
                <a:buNone/>
              </a:pPr>
              <a:r>
                <a:rPr lang="en-US" altLang="zh-CN" sz="32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itchFamily="49" charset="-122"/>
                  <a:cs typeface="Times New Roman" panose="02020603050405020304" pitchFamily="18" charset="0"/>
                </a:rPr>
                <a:t>input [1:0] A;</a:t>
              </a:r>
            </a:p>
          </p:txBody>
        </p:sp>
        <p:sp>
          <p:nvSpPr>
            <p:cNvPr id="56332" name="Rectangle 12"/>
            <p:cNvSpPr>
              <a:spLocks noChangeArrowheads="1"/>
            </p:cNvSpPr>
            <p:nvPr/>
          </p:nvSpPr>
          <p:spPr bwMode="auto">
            <a:xfrm>
              <a:off x="1619250" y="3433018"/>
              <a:ext cx="6444200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FontTx/>
                <a:buNone/>
              </a:pPr>
              <a:r>
                <a:rPr lang="en-US" altLang="zh-CN" sz="32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itchFamily="49" charset="-122"/>
                  <a:cs typeface="Times New Roman" panose="02020603050405020304" pitchFamily="18" charset="0"/>
                </a:rPr>
                <a:t>always@</a:t>
              </a:r>
              <a:r>
                <a:rPr lang="en-US" altLang="zh-CN" sz="3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itchFamily="49" charset="-122"/>
                  <a:cs typeface="Times New Roman" panose="02020603050405020304" pitchFamily="18" charset="0"/>
                </a:rPr>
                <a:t>(D0 </a:t>
              </a:r>
              <a:r>
                <a:rPr lang="en-US" altLang="zh-CN" sz="32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itchFamily="49" charset="-122"/>
                  <a:cs typeface="Times New Roman" panose="02020603050405020304" pitchFamily="18" charset="0"/>
                </a:rPr>
                <a:t>or</a:t>
              </a:r>
              <a:r>
                <a:rPr lang="en-US" altLang="zh-CN" sz="3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itchFamily="49" charset="-122"/>
                  <a:cs typeface="Times New Roman" panose="02020603050405020304" pitchFamily="18" charset="0"/>
                </a:rPr>
                <a:t> D1 </a:t>
              </a:r>
              <a:r>
                <a:rPr lang="en-US" altLang="zh-CN" sz="32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itchFamily="49" charset="-122"/>
                  <a:cs typeface="Times New Roman" panose="02020603050405020304" pitchFamily="18" charset="0"/>
                </a:rPr>
                <a:t>or</a:t>
              </a:r>
              <a:r>
                <a:rPr lang="en-US" altLang="zh-CN" sz="3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itchFamily="49" charset="-122"/>
                  <a:cs typeface="Times New Roman" panose="02020603050405020304" pitchFamily="18" charset="0"/>
                </a:rPr>
                <a:t> D2 </a:t>
              </a:r>
              <a:r>
                <a:rPr lang="en-US" altLang="zh-CN" sz="32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itchFamily="49" charset="-122"/>
                  <a:cs typeface="Times New Roman" panose="02020603050405020304" pitchFamily="18" charset="0"/>
                </a:rPr>
                <a:t>or</a:t>
              </a:r>
              <a:r>
                <a:rPr lang="en-US" altLang="zh-CN" sz="3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itchFamily="49" charset="-122"/>
                  <a:cs typeface="Times New Roman" panose="02020603050405020304" pitchFamily="18" charset="0"/>
                </a:rPr>
                <a:t> D3 </a:t>
              </a:r>
              <a:r>
                <a:rPr lang="en-US" altLang="zh-CN" sz="32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itchFamily="49" charset="-122"/>
                  <a:cs typeface="Times New Roman" panose="02020603050405020304" pitchFamily="18" charset="0"/>
                </a:rPr>
                <a:t>or</a:t>
              </a:r>
              <a:r>
                <a:rPr lang="en-US" altLang="zh-CN" sz="3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itchFamily="49" charset="-122"/>
                  <a:cs typeface="Times New Roman" panose="02020603050405020304" pitchFamily="18" charset="0"/>
                </a:rPr>
                <a:t> A)</a:t>
              </a:r>
            </a:p>
          </p:txBody>
        </p:sp>
      </p:grpSp>
      <p:sp>
        <p:nvSpPr>
          <p:cNvPr id="14" name="Rectangle 17"/>
          <p:cNvSpPr>
            <a:spLocks noChangeArrowheads="1"/>
          </p:cNvSpPr>
          <p:nvPr/>
        </p:nvSpPr>
        <p:spPr bwMode="auto">
          <a:xfrm>
            <a:off x="217272" y="192099"/>
            <a:ext cx="4570763" cy="584775"/>
          </a:xfrm>
          <a:prstGeom prst="rect">
            <a:avLst/>
          </a:prstGeom>
          <a:noFill/>
          <a:ln w="38100">
            <a:solidFill>
              <a:srgbClr val="FF99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Behavior level description</a:t>
            </a:r>
            <a:endParaRPr lang="zh-CN" alt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63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63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2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95536" y="1050707"/>
            <a:ext cx="11161240" cy="5262979"/>
          </a:xfrm>
          <a:prstGeom prst="rect">
            <a:avLst/>
          </a:prstGeom>
          <a:noFill/>
          <a:ln w="19050">
            <a:noFill/>
          </a:ln>
        </p:spPr>
        <p:txBody>
          <a:bodyPr wrap="square" numCol="2">
            <a:spAutoFit/>
          </a:bodyPr>
          <a:lstStyle/>
          <a:p>
            <a:pPr>
              <a:buFont typeface="Arial" pitchFamily="34" charset="0"/>
              <a:buNone/>
              <a:defRPr/>
            </a:pPr>
            <a:r>
              <a:rPr lang="en-US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module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COMP(A, B, LG, EQ, SM);</a:t>
            </a:r>
            <a:endParaRPr lang="zh-CN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 typeface="Arial" pitchFamily="34" charset="0"/>
              <a:buNone/>
              <a:defRPr/>
            </a:pP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input  [3:0] </a:t>
            </a:r>
            <a:r>
              <a:rPr lang="en-US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A, B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</a:t>
            </a:r>
            <a:endParaRPr lang="zh-CN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 typeface="Arial" pitchFamily="34" charset="0"/>
              <a:buNone/>
              <a:defRPr/>
            </a:pP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output  </a:t>
            </a:r>
            <a:r>
              <a:rPr lang="en-US" sz="2800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n-US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LG, EQ, SM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   </a:t>
            </a:r>
            <a:endParaRPr lang="zh-CN" altLang="en-US" sz="2800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 typeface="Arial" pitchFamily="34" charset="0"/>
              <a:buNone/>
              <a:defRPr/>
            </a:pP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</a:t>
            </a:r>
            <a:r>
              <a:rPr lang="en-US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always @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(A </a:t>
            </a:r>
            <a:r>
              <a:rPr lang="en-US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B)</a:t>
            </a:r>
            <a:endParaRPr lang="zh-CN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 typeface="Arial" pitchFamily="34" charset="0"/>
              <a:buNone/>
              <a:defRPr/>
            </a:pPr>
            <a:r>
              <a:rPr lang="en-US" sz="28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(A &gt; B)       </a:t>
            </a:r>
            <a:endParaRPr lang="zh-CN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 typeface="Arial" pitchFamily="34" charset="0"/>
              <a:buNone/>
              <a:defRPr/>
            </a:pP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en-US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begin</a:t>
            </a:r>
            <a:endParaRPr lang="zh-CN" altLang="en-US" sz="28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 typeface="Arial" pitchFamily="34" charset="0"/>
              <a:buNone/>
              <a:defRPr/>
            </a:pP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LG = 1;</a:t>
            </a:r>
            <a:endParaRPr lang="zh-CN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 typeface="Arial" pitchFamily="34" charset="0"/>
              <a:buNone/>
              <a:defRPr/>
            </a:pP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EQ = 0;</a:t>
            </a:r>
            <a:endParaRPr lang="zh-CN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 typeface="Arial" pitchFamily="34" charset="0"/>
              <a:buNone/>
              <a:defRPr/>
            </a:pP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SM = 0;</a:t>
            </a:r>
            <a:endParaRPr lang="zh-CN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 typeface="Arial" pitchFamily="34" charset="0"/>
              <a:buNone/>
              <a:defRPr/>
            </a:pP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en-US" sz="28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end</a:t>
            </a: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 typeface="Arial" pitchFamily="34" charset="0"/>
              <a:buNone/>
              <a:defRPr/>
            </a:pPr>
            <a:r>
              <a:rPr lang="en-US" sz="28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else  if 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(A == B</a:t>
            </a: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pPr>
              <a:buFont typeface="Arial" pitchFamily="34" charset="0"/>
              <a:buNone/>
              <a:defRPr/>
            </a:pPr>
            <a:endParaRPr lang="zh-CN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 typeface="Arial" pitchFamily="34" charset="0"/>
              <a:buNone/>
              <a:defRPr/>
            </a:pP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</a:t>
            </a:r>
            <a:r>
              <a:rPr lang="en-US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begin</a:t>
            </a:r>
            <a:endParaRPr lang="zh-CN" altLang="en-US" sz="28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 typeface="Arial" pitchFamily="34" charset="0"/>
              <a:buNone/>
              <a:defRPr/>
            </a:pP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LG = 0;</a:t>
            </a:r>
            <a:endParaRPr lang="zh-CN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 typeface="Arial" pitchFamily="34" charset="0"/>
              <a:buNone/>
              <a:defRPr/>
            </a:pP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EQ = 1;</a:t>
            </a:r>
            <a:endParaRPr lang="zh-CN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 typeface="Arial" pitchFamily="34" charset="0"/>
              <a:buNone/>
              <a:defRPr/>
            </a:pP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SM = 0;</a:t>
            </a:r>
            <a:endParaRPr lang="zh-CN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 typeface="Arial" pitchFamily="34" charset="0"/>
              <a:buNone/>
              <a:defRPr/>
            </a:pP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</a:t>
            </a:r>
            <a:r>
              <a:rPr lang="en-US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end</a:t>
            </a:r>
            <a:endParaRPr lang="zh-CN" altLang="en-US" sz="28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 typeface="Arial" pitchFamily="34" charset="0"/>
              <a:buNone/>
              <a:defRPr/>
            </a:pPr>
            <a:r>
              <a:rPr lang="en-US" sz="28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else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</a:t>
            </a:r>
            <a:endParaRPr lang="zh-CN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 typeface="Arial" pitchFamily="34" charset="0"/>
              <a:buNone/>
              <a:defRPr/>
            </a:pP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</a:t>
            </a:r>
            <a:r>
              <a:rPr lang="en-US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begin</a:t>
            </a:r>
            <a:endParaRPr lang="zh-CN" altLang="en-US" sz="28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 typeface="Arial" pitchFamily="34" charset="0"/>
              <a:buNone/>
              <a:defRPr/>
            </a:pP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LG = 0;</a:t>
            </a:r>
            <a:endParaRPr lang="zh-CN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 typeface="Arial" pitchFamily="34" charset="0"/>
              <a:buNone/>
              <a:defRPr/>
            </a:pP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EQ = 0;</a:t>
            </a:r>
            <a:endParaRPr lang="zh-CN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 typeface="Arial" pitchFamily="34" charset="0"/>
              <a:buNone/>
              <a:defRPr/>
            </a:pP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SM = 1;</a:t>
            </a:r>
            <a:endParaRPr lang="zh-CN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 typeface="Arial" pitchFamily="34" charset="0"/>
              <a:buNone/>
              <a:defRPr/>
            </a:pP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</a:t>
            </a:r>
            <a:r>
              <a:rPr lang="en-US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end</a:t>
            </a:r>
            <a:endParaRPr lang="zh-CN" altLang="en-US" sz="28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 typeface="Arial" pitchFamily="34" charset="0"/>
              <a:buNone/>
              <a:defRPr/>
            </a:pPr>
            <a:r>
              <a:rPr lang="en-US" sz="28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endmodule</a:t>
            </a:r>
            <a:endParaRPr lang="zh-CN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" name="Rectangle 17"/>
          <p:cNvSpPr>
            <a:spLocks noChangeArrowheads="1"/>
          </p:cNvSpPr>
          <p:nvPr/>
        </p:nvSpPr>
        <p:spPr bwMode="auto">
          <a:xfrm>
            <a:off x="251531" y="6021299"/>
            <a:ext cx="4570763" cy="584775"/>
          </a:xfrm>
          <a:prstGeom prst="rect">
            <a:avLst/>
          </a:prstGeom>
          <a:noFill/>
          <a:ln w="38100">
            <a:solidFill>
              <a:srgbClr val="FF99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Behavior level description</a:t>
            </a:r>
            <a:endParaRPr lang="zh-CN" alt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49" charset="-122"/>
              <a:cs typeface="Times New Roman" panose="02020603050405020304" pitchFamily="18" charset="0"/>
            </a:endParaRPr>
          </a:p>
        </p:txBody>
      </p:sp>
      <p:sp>
        <p:nvSpPr>
          <p:cNvPr id="9" name="Rectangle 15"/>
          <p:cNvSpPr>
            <a:spLocks noChangeArrowheads="1"/>
          </p:cNvSpPr>
          <p:nvPr/>
        </p:nvSpPr>
        <p:spPr bwMode="auto">
          <a:xfrm>
            <a:off x="323529" y="207325"/>
            <a:ext cx="705690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4-Bit Numerical Comparator</a:t>
            </a:r>
            <a:endParaRPr lang="zh-CN" alt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7" grpId="0" animBg="1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TextBox 2"/>
          <p:cNvSpPr txBox="1">
            <a:spLocks noChangeArrowheads="1"/>
          </p:cNvSpPr>
          <p:nvPr/>
        </p:nvSpPr>
        <p:spPr bwMode="auto">
          <a:xfrm>
            <a:off x="3491880" y="548680"/>
            <a:ext cx="5544616" cy="6093976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en-US" altLang="zh-CN" sz="2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module</a:t>
            </a:r>
            <a:r>
              <a:rPr lang="en-US" altLang="zh-CN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ENC8_3(I, Y);</a:t>
            </a:r>
            <a:endParaRPr lang="zh-CN" altLang="en-US" sz="2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Tx/>
              <a:buNone/>
            </a:pPr>
            <a:r>
              <a:rPr lang="en-US" altLang="zh-CN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input  [7:0]  I;</a:t>
            </a:r>
            <a:endParaRPr lang="zh-CN" altLang="en-US" sz="2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Tx/>
              <a:buNone/>
            </a:pPr>
            <a:r>
              <a:rPr lang="en-US" altLang="zh-CN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output  </a:t>
            </a:r>
            <a:r>
              <a:rPr lang="en-US" altLang="zh-CN" sz="2600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</a:t>
            </a:r>
            <a:r>
              <a:rPr lang="en-US" altLang="zh-CN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[2:0]  Y;</a:t>
            </a:r>
            <a:endParaRPr lang="zh-CN" altLang="en-US" sz="2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Tx/>
              <a:buNone/>
            </a:pPr>
            <a:r>
              <a:rPr lang="en-US" altLang="zh-CN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</a:t>
            </a:r>
            <a:r>
              <a:rPr lang="en-US" altLang="zh-CN" sz="26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always @</a:t>
            </a:r>
            <a:r>
              <a:rPr lang="en-US" altLang="zh-CN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(I)</a:t>
            </a:r>
            <a:endParaRPr lang="zh-CN" altLang="en-US" sz="2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Tx/>
              <a:buNone/>
            </a:pPr>
            <a:r>
              <a:rPr lang="en-US" altLang="zh-CN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</a:t>
            </a:r>
            <a:r>
              <a:rPr lang="en-US" altLang="zh-CN" sz="26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case</a:t>
            </a:r>
            <a:r>
              <a:rPr lang="en-US" altLang="zh-CN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(I)</a:t>
            </a:r>
            <a:endParaRPr lang="zh-CN" altLang="en-US" sz="2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Tx/>
              <a:buNone/>
            </a:pPr>
            <a:r>
              <a:rPr lang="en-US" altLang="zh-CN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8’b11111110: Y = 3’b000;</a:t>
            </a:r>
            <a:endParaRPr lang="zh-CN" altLang="en-US" sz="2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Tx/>
              <a:buNone/>
            </a:pPr>
            <a:r>
              <a:rPr lang="en-US" altLang="zh-CN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8’b11111101: Y = 3’b001;</a:t>
            </a:r>
            <a:endParaRPr lang="zh-CN" altLang="en-US" sz="2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Tx/>
              <a:buNone/>
            </a:pPr>
            <a:r>
              <a:rPr lang="en-US" altLang="zh-CN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8’b11111011: Y = 3’b010;</a:t>
            </a:r>
            <a:endParaRPr lang="zh-CN" altLang="en-US" sz="2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Tx/>
              <a:buNone/>
            </a:pPr>
            <a:r>
              <a:rPr lang="en-US" altLang="zh-CN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8’b11110111: Y = 3’b011;</a:t>
            </a:r>
          </a:p>
          <a:p>
            <a:pPr>
              <a:buFontTx/>
              <a:buNone/>
            </a:pPr>
            <a:r>
              <a:rPr lang="en-US" altLang="zh-CN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8’b11101111: Y = 3’b100;</a:t>
            </a:r>
          </a:p>
          <a:p>
            <a:pPr>
              <a:buFontTx/>
              <a:buNone/>
            </a:pPr>
            <a:r>
              <a:rPr lang="en-US" altLang="zh-CN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8’b11011111: Y = 3’b101;</a:t>
            </a:r>
          </a:p>
          <a:p>
            <a:pPr>
              <a:buFontTx/>
              <a:buNone/>
            </a:pPr>
            <a:r>
              <a:rPr lang="en-US" altLang="zh-CN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8’b10111111: Y = 3’b110;</a:t>
            </a:r>
          </a:p>
          <a:p>
            <a:pPr>
              <a:buFontTx/>
              <a:buNone/>
            </a:pPr>
            <a:r>
              <a:rPr lang="en-US" altLang="zh-CN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8’b01111111: Y = 3’b111;</a:t>
            </a:r>
            <a:endParaRPr lang="zh-CN" altLang="en-US" sz="2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Tx/>
              <a:buNone/>
            </a:pPr>
            <a:r>
              <a:rPr lang="en-US" altLang="zh-CN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</a:t>
            </a:r>
            <a:r>
              <a:rPr lang="en-US" altLang="zh-CN" sz="260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endcase</a:t>
            </a:r>
            <a:endParaRPr lang="zh-CN" altLang="en-US" sz="26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Tx/>
              <a:buNone/>
            </a:pPr>
            <a:r>
              <a:rPr lang="en-US" altLang="zh-CN" sz="26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endmodule</a:t>
            </a:r>
            <a:endParaRPr lang="zh-CN" altLang="en-US" sz="26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tangle 17"/>
          <p:cNvSpPr>
            <a:spLocks noChangeArrowheads="1"/>
          </p:cNvSpPr>
          <p:nvPr/>
        </p:nvSpPr>
        <p:spPr bwMode="auto">
          <a:xfrm>
            <a:off x="590059" y="3284985"/>
            <a:ext cx="2592288" cy="1077218"/>
          </a:xfrm>
          <a:prstGeom prst="rect">
            <a:avLst/>
          </a:prstGeom>
          <a:noFill/>
          <a:ln w="38100">
            <a:solidFill>
              <a:srgbClr val="FF99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Behavior level </a:t>
            </a:r>
          </a:p>
          <a:p>
            <a:pPr>
              <a:buFontTx/>
              <a:buNone/>
            </a:pP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description</a:t>
            </a:r>
            <a:endParaRPr lang="zh-CN" alt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Rectangle 15"/>
          <p:cNvSpPr>
            <a:spLocks noChangeArrowheads="1"/>
          </p:cNvSpPr>
          <p:nvPr/>
        </p:nvSpPr>
        <p:spPr bwMode="auto">
          <a:xfrm>
            <a:off x="280527" y="179940"/>
            <a:ext cx="705690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8-3 Encoder</a:t>
            </a:r>
            <a:endParaRPr lang="zh-CN" alt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93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93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5" grpId="0"/>
      <p:bldP spid="6" grpId="0" animBg="1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827584" y="1052736"/>
            <a:ext cx="7315200" cy="963571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altLang="zh-CN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Microsoft Yahei" panose="020B0503020204020204" pitchFamily="34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Is the Verilog identifier case-sensitive?</a:t>
            </a:r>
            <a:endParaRPr lang="zh-CN" alt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Microsoft Yahei" panose="020B0503020204020204" pitchFamily="34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</p:txBody>
      </p:sp>
      <p:sp>
        <p:nvSpPr>
          <p:cNvPr id="13" name="文本框 12"/>
          <p:cNvSpPr txBox="1"/>
          <p:nvPr>
            <p:custDataLst>
              <p:tags r:id="rId2"/>
            </p:custDataLst>
          </p:nvPr>
        </p:nvSpPr>
        <p:spPr>
          <a:xfrm>
            <a:off x="971600" y="2996952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Microsoft Yahei" panose="020B0503020204020204" pitchFamily="34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Yes, “A” and “a” are different.</a:t>
            </a:r>
            <a:endParaRPr lang="zh-CN" altLang="en-US" sz="32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Microsoft Yahei" panose="020B0503020204020204" pitchFamily="34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63854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TextBox 2"/>
          <p:cNvSpPr txBox="1">
            <a:spLocks noChangeArrowheads="1"/>
          </p:cNvSpPr>
          <p:nvPr/>
        </p:nvSpPr>
        <p:spPr bwMode="auto">
          <a:xfrm>
            <a:off x="3059843" y="742331"/>
            <a:ext cx="6056213" cy="6093976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en-US" altLang="zh-CN" sz="2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module</a:t>
            </a:r>
            <a:r>
              <a:rPr lang="en-US" altLang="zh-CN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  DEC3_8(IN, OUT);</a:t>
            </a:r>
            <a:endParaRPr lang="zh-CN" altLang="en-US" sz="2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49" charset="-122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en-US" altLang="zh-CN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        input  [2:0]  IN;</a:t>
            </a:r>
            <a:endParaRPr lang="zh-CN" altLang="en-US" sz="2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49" charset="-122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en-US" altLang="zh-CN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        output  </a:t>
            </a:r>
            <a:r>
              <a:rPr lang="en-US" altLang="zh-CN" sz="2600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reg</a:t>
            </a:r>
            <a:r>
              <a:rPr lang="en-US" altLang="zh-CN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  [7:0] OUT;</a:t>
            </a:r>
            <a:endParaRPr lang="zh-CN" altLang="en-US" sz="2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49" charset="-122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en-US" altLang="zh-CN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        </a:t>
            </a:r>
            <a:r>
              <a:rPr lang="en-US" altLang="zh-CN" sz="26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always @</a:t>
            </a:r>
            <a:r>
              <a:rPr lang="en-US" altLang="zh-CN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(IN)</a:t>
            </a:r>
            <a:endParaRPr lang="zh-CN" altLang="en-US" sz="2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49" charset="-122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en-US" altLang="zh-CN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          </a:t>
            </a:r>
            <a:r>
              <a:rPr lang="en-US" altLang="zh-CN" sz="26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case</a:t>
            </a:r>
            <a:r>
              <a:rPr lang="en-US" altLang="zh-CN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 (IN)</a:t>
            </a:r>
            <a:endParaRPr lang="zh-CN" altLang="en-US" sz="2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49" charset="-122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en-US" altLang="zh-CN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            3’b000: OUT = 8’b11111110;</a:t>
            </a:r>
            <a:endParaRPr lang="zh-CN" altLang="en-US" sz="2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49" charset="-122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en-US" altLang="zh-CN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            3’b001: OUT = 8’b11111101;</a:t>
            </a:r>
            <a:endParaRPr lang="zh-CN" altLang="en-US" sz="2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49" charset="-122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en-US" altLang="zh-CN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            3’b010: OUT = 8’b11111011;</a:t>
            </a:r>
            <a:endParaRPr lang="zh-CN" altLang="en-US" sz="2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49" charset="-122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en-US" altLang="zh-CN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            3’b011: OUT = 8’b11110111;</a:t>
            </a:r>
            <a:endParaRPr lang="zh-CN" altLang="en-US" sz="2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49" charset="-122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en-US" altLang="zh-CN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            3’b100: OUT = 8’b11101111;</a:t>
            </a:r>
            <a:endParaRPr lang="zh-CN" altLang="en-US" sz="2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49" charset="-122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en-US" altLang="zh-CN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            3’b101: OUT = 8’b11011111;</a:t>
            </a:r>
            <a:endParaRPr lang="zh-CN" altLang="en-US" sz="2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49" charset="-122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en-US" altLang="zh-CN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            3’b110: OUT = 8’b10111111;</a:t>
            </a:r>
            <a:endParaRPr lang="zh-CN" altLang="en-US" sz="2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49" charset="-122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en-US" altLang="zh-CN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            3’b111: OUT = 8’b01111111;</a:t>
            </a:r>
            <a:endParaRPr lang="zh-CN" altLang="en-US" sz="2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49" charset="-122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en-US" altLang="zh-CN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          </a:t>
            </a:r>
            <a:r>
              <a:rPr lang="en-US" altLang="zh-CN" sz="260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endcase</a:t>
            </a:r>
            <a:endParaRPr lang="zh-CN" altLang="en-US" sz="26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49" charset="-122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en-US" altLang="zh-CN" sz="26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endmodule</a:t>
            </a:r>
            <a:endParaRPr lang="zh-CN" altLang="en-US" sz="26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Rectangle 17"/>
          <p:cNvSpPr>
            <a:spLocks noChangeArrowheads="1"/>
          </p:cNvSpPr>
          <p:nvPr/>
        </p:nvSpPr>
        <p:spPr bwMode="auto">
          <a:xfrm>
            <a:off x="395536" y="2996953"/>
            <a:ext cx="2592288" cy="1077218"/>
          </a:xfrm>
          <a:prstGeom prst="rect">
            <a:avLst/>
          </a:prstGeom>
          <a:noFill/>
          <a:ln w="38100">
            <a:solidFill>
              <a:srgbClr val="FF99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Behavior level </a:t>
            </a:r>
          </a:p>
          <a:p>
            <a:pPr>
              <a:buFontTx/>
              <a:buNone/>
            </a:pP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description</a:t>
            </a:r>
            <a:endParaRPr lang="zh-CN" alt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Rectangle 15"/>
          <p:cNvSpPr>
            <a:spLocks noChangeArrowheads="1"/>
          </p:cNvSpPr>
          <p:nvPr/>
        </p:nvSpPr>
        <p:spPr bwMode="auto">
          <a:xfrm>
            <a:off x="280527" y="179940"/>
            <a:ext cx="705690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3-8 Encoder</a:t>
            </a:r>
            <a:endParaRPr lang="zh-CN" alt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93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93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5" grpId="0"/>
      <p:bldP spid="5" grpId="0" animBg="1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95548" y="128827"/>
            <a:ext cx="7632847" cy="1477328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7.3 Verilog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Implementation of </a:t>
            </a: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Flip-Flop</a:t>
            </a:r>
            <a:endParaRPr lang="zh-CN" alt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itchFamily="49" charset="-122"/>
              <a:cs typeface="Times New Roman" panose="02020603050405020304" pitchFamily="18" charset="0"/>
            </a:endParaRPr>
          </a:p>
        </p:txBody>
      </p:sp>
      <p:sp>
        <p:nvSpPr>
          <p:cNvPr id="4099" name="Rectangle 3"/>
          <p:cNvSpPr txBox="1">
            <a:spLocks noChangeArrowheads="1"/>
          </p:cNvSpPr>
          <p:nvPr/>
        </p:nvSpPr>
        <p:spPr bwMode="auto">
          <a:xfrm>
            <a:off x="203601" y="2060859"/>
            <a:ext cx="8915400" cy="4483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891" indent="-34289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(1) Rising-Edge Triggered D Flip-Flop</a:t>
            </a:r>
          </a:p>
          <a:p>
            <a:pPr marL="342891" indent="-34289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(2) Integrated D Flip-Flop</a:t>
            </a:r>
          </a:p>
          <a:p>
            <a:pPr marL="342891" indent="-34289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(3) Falling-Edge Triggered J-K Flip-Flop</a:t>
            </a:r>
          </a:p>
          <a:p>
            <a:pPr marL="342891" indent="-34289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(4) Integrated J-K Flip-Flop</a:t>
            </a:r>
            <a:endParaRPr lang="zh-CN" alt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798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uiExpand="1" build="p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7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7328186"/>
              </p:ext>
            </p:extLst>
          </p:nvPr>
        </p:nvGraphicFramePr>
        <p:xfrm>
          <a:off x="3275857" y="1482452"/>
          <a:ext cx="1605252" cy="6496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02" name="Equation" r:id="rId3" imgW="532937" imgH="215713" progId="Equation.DSMT4">
                  <p:embed/>
                </p:oleObj>
              </mc:Choice>
              <mc:Fallback>
                <p:oleObj name="Equation" r:id="rId3" imgW="532937" imgH="215713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5857" y="1482452"/>
                        <a:ext cx="1605252" cy="64962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755576" y="2543397"/>
            <a:ext cx="9721080" cy="3970318"/>
          </a:xfrm>
          <a:prstGeom prst="rect">
            <a:avLst/>
          </a:prstGeom>
          <a:noFill/>
          <a:ln w="28575">
            <a:noFill/>
          </a:ln>
        </p:spPr>
        <p:txBody>
          <a:bodyPr wrap="square" numCol="2">
            <a:spAutoFit/>
          </a:bodyPr>
          <a:lstStyle/>
          <a:p>
            <a:pPr>
              <a:buFont typeface="Arial" pitchFamily="34" charset="0"/>
              <a:buNone/>
              <a:defRPr/>
            </a:pPr>
            <a:r>
              <a:rPr lang="en-US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module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D_ff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 (D, CLK, Q, </a:t>
            </a:r>
            <a:r>
              <a:rPr lang="en-U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Qn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);</a:t>
            </a:r>
            <a:endParaRPr lang="zh-CN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49" charset="-122"/>
              <a:cs typeface="Times New Roman" panose="02020603050405020304" pitchFamily="18" charset="0"/>
            </a:endParaRPr>
          </a:p>
          <a:p>
            <a:pPr>
              <a:buFont typeface="Arial" pitchFamily="34" charset="0"/>
              <a:buNone/>
              <a:defRPr/>
            </a:pP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        input  D, CLK;</a:t>
            </a:r>
            <a:endParaRPr lang="zh-CN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49" charset="-122"/>
              <a:cs typeface="Times New Roman" panose="02020603050405020304" pitchFamily="18" charset="0"/>
            </a:endParaRPr>
          </a:p>
          <a:p>
            <a:pPr>
              <a:buFont typeface="Arial" pitchFamily="34" charset="0"/>
              <a:buNone/>
              <a:defRPr/>
            </a:pP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        output  </a:t>
            </a:r>
            <a:r>
              <a:rPr lang="en-US" sz="2800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reg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  Q, </a:t>
            </a:r>
            <a:r>
              <a:rPr lang="en-U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Qn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;</a:t>
            </a:r>
            <a:endParaRPr lang="zh-CN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49" charset="-122"/>
              <a:cs typeface="Times New Roman" panose="02020603050405020304" pitchFamily="18" charset="0"/>
            </a:endParaRPr>
          </a:p>
          <a:p>
            <a:pPr>
              <a:buFont typeface="Arial" pitchFamily="34" charset="0"/>
              <a:buNone/>
              <a:defRPr/>
            </a:pP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        </a:t>
            </a:r>
            <a:r>
              <a:rPr lang="en-US" sz="28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always @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(</a:t>
            </a:r>
            <a:r>
              <a:rPr lang="en-US" sz="280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posedge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 CLK)         </a:t>
            </a:r>
          </a:p>
          <a:p>
            <a:pPr>
              <a:buFont typeface="Arial" pitchFamily="34" charset="0"/>
              <a:buNone/>
              <a:defRPr/>
            </a:pP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          </a:t>
            </a:r>
            <a:r>
              <a:rPr lang="en-US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begin</a:t>
            </a:r>
            <a:endParaRPr lang="zh-CN" altLang="en-US" sz="28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49" charset="-122"/>
              <a:cs typeface="Times New Roman" panose="02020603050405020304" pitchFamily="18" charset="0"/>
            </a:endParaRPr>
          </a:p>
          <a:p>
            <a:pPr>
              <a:buFont typeface="Arial" pitchFamily="34" charset="0"/>
              <a:buNone/>
              <a:defRPr/>
            </a:pP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            Q &lt;= D;</a:t>
            </a:r>
            <a:endParaRPr lang="zh-CN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49" charset="-122"/>
              <a:cs typeface="Times New Roman" panose="02020603050405020304" pitchFamily="18" charset="0"/>
            </a:endParaRPr>
          </a:p>
          <a:p>
            <a:pPr>
              <a:buFont typeface="Arial" pitchFamily="34" charset="0"/>
              <a:buNone/>
              <a:defRPr/>
            </a:pP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            </a:t>
            </a:r>
            <a:r>
              <a:rPr lang="en-U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Qn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 &lt;= ~D;</a:t>
            </a:r>
            <a:endParaRPr lang="zh-CN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49" charset="-122"/>
              <a:cs typeface="Times New Roman" panose="02020603050405020304" pitchFamily="18" charset="0"/>
            </a:endParaRPr>
          </a:p>
          <a:p>
            <a:pPr>
              <a:buFont typeface="Arial" pitchFamily="34" charset="0"/>
              <a:buNone/>
              <a:defRPr/>
            </a:pP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          </a:t>
            </a:r>
            <a:r>
              <a:rPr lang="en-US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end</a:t>
            </a:r>
            <a:endParaRPr lang="zh-CN" altLang="en-US" sz="28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49" charset="-122"/>
              <a:cs typeface="Times New Roman" panose="02020603050405020304" pitchFamily="18" charset="0"/>
            </a:endParaRPr>
          </a:p>
          <a:p>
            <a:pPr>
              <a:buFont typeface="Arial" pitchFamily="34" charset="0"/>
              <a:buNone/>
              <a:defRPr/>
            </a:pPr>
            <a:r>
              <a:rPr lang="en-US" sz="28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endmodule</a:t>
            </a:r>
            <a:endParaRPr lang="zh-CN" altLang="en-US" sz="28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49" charset="-122"/>
              <a:cs typeface="Times New Roman" panose="02020603050405020304" pitchFamily="18" charset="0"/>
            </a:endParaRPr>
          </a:p>
          <a:p>
            <a:pPr>
              <a:buFont typeface="Arial" pitchFamily="34" charset="0"/>
              <a:buNone/>
              <a:defRPr/>
            </a:pPr>
            <a:endParaRPr lang="zh-CN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23528" y="230731"/>
            <a:ext cx="784887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Rising-Edge Triggered D Flip-Flop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142877" y="1231007"/>
            <a:ext cx="12205988" cy="507831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square" numCol="2">
            <a:spAutoFit/>
          </a:bodyPr>
          <a:lstStyle/>
          <a:p>
            <a:pPr>
              <a:buFont typeface="Arial" pitchFamily="34" charset="0"/>
              <a:buNone/>
              <a:defRPr/>
            </a:pPr>
            <a:r>
              <a:rPr lang="en-US" sz="27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module</a:t>
            </a:r>
            <a:r>
              <a:rPr lang="en-US" sz="2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  </a:t>
            </a:r>
            <a:r>
              <a:rPr lang="en-US" sz="2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D_Int_ff</a:t>
            </a:r>
            <a:r>
              <a:rPr lang="en-US" sz="2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 (D, CLK, Q, </a:t>
            </a:r>
            <a:r>
              <a:rPr lang="en-US" sz="2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Qn</a:t>
            </a:r>
            <a:r>
              <a:rPr lang="en-US" sz="2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, Set, Reset);</a:t>
            </a:r>
            <a:endParaRPr lang="zh-CN" altLang="en-US" sz="27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49" charset="-122"/>
              <a:cs typeface="Times New Roman" panose="02020603050405020304" pitchFamily="18" charset="0"/>
            </a:endParaRPr>
          </a:p>
          <a:p>
            <a:pPr>
              <a:buFont typeface="Arial" pitchFamily="34" charset="0"/>
              <a:buNone/>
              <a:defRPr/>
            </a:pPr>
            <a:r>
              <a:rPr lang="en-US" sz="2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        input  D, CLK, Set, Reset;</a:t>
            </a:r>
            <a:endParaRPr lang="zh-CN" altLang="en-US" sz="27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49" charset="-122"/>
              <a:cs typeface="Times New Roman" panose="02020603050405020304" pitchFamily="18" charset="0"/>
            </a:endParaRPr>
          </a:p>
          <a:p>
            <a:pPr>
              <a:buFont typeface="Arial" pitchFamily="34" charset="0"/>
              <a:buNone/>
              <a:defRPr/>
            </a:pPr>
            <a:r>
              <a:rPr lang="en-US" sz="2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        output  </a:t>
            </a:r>
            <a:r>
              <a:rPr lang="en-US" sz="2700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reg</a:t>
            </a:r>
            <a:r>
              <a:rPr lang="en-US" sz="2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  Q, </a:t>
            </a:r>
            <a:r>
              <a:rPr lang="en-US" sz="2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Qn</a:t>
            </a:r>
            <a:r>
              <a:rPr lang="en-US" sz="2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;</a:t>
            </a:r>
            <a:endParaRPr lang="zh-CN" altLang="en-US" sz="27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49" charset="-122"/>
              <a:cs typeface="Times New Roman" panose="02020603050405020304" pitchFamily="18" charset="0"/>
            </a:endParaRPr>
          </a:p>
          <a:p>
            <a:pPr>
              <a:buFont typeface="Arial" pitchFamily="34" charset="0"/>
              <a:buNone/>
              <a:defRPr/>
            </a:pPr>
            <a:r>
              <a:rPr lang="en-US" sz="2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        </a:t>
            </a:r>
            <a:r>
              <a:rPr lang="en-US" sz="27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always @</a:t>
            </a:r>
            <a:r>
              <a:rPr lang="en-US" sz="2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(</a:t>
            </a:r>
            <a:r>
              <a:rPr lang="en-US" sz="2700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posedge</a:t>
            </a:r>
            <a:r>
              <a:rPr lang="en-US" sz="2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 CLK  </a:t>
            </a:r>
            <a:r>
              <a:rPr lang="en-US" sz="27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or</a:t>
            </a:r>
            <a:r>
              <a:rPr lang="en-US" sz="2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  </a:t>
            </a:r>
            <a:r>
              <a:rPr lang="en-US" sz="2700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negedge</a:t>
            </a:r>
            <a:r>
              <a:rPr lang="en-US" sz="2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 </a:t>
            </a:r>
            <a:r>
              <a:rPr lang="en-US" sz="27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Reset  </a:t>
            </a:r>
            <a:r>
              <a:rPr lang="en-US" sz="27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or</a:t>
            </a:r>
            <a:r>
              <a:rPr lang="en-US" sz="2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  </a:t>
            </a:r>
            <a:r>
              <a:rPr lang="en-US" sz="2700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negedge</a:t>
            </a:r>
            <a:r>
              <a:rPr lang="en-US" sz="2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 Set)</a:t>
            </a:r>
            <a:endParaRPr lang="zh-CN" altLang="en-US" sz="27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49" charset="-122"/>
              <a:cs typeface="Times New Roman" panose="02020603050405020304" pitchFamily="18" charset="0"/>
            </a:endParaRPr>
          </a:p>
          <a:p>
            <a:pPr>
              <a:buFont typeface="Arial" pitchFamily="34" charset="0"/>
              <a:buNone/>
              <a:defRPr/>
            </a:pPr>
            <a:r>
              <a:rPr lang="en-US" sz="2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          </a:t>
            </a:r>
            <a:r>
              <a:rPr lang="en-US" sz="27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if</a:t>
            </a:r>
            <a:r>
              <a:rPr lang="en-US" sz="2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  (!Set)</a:t>
            </a:r>
            <a:endParaRPr lang="zh-CN" altLang="en-US" sz="27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49" charset="-122"/>
              <a:cs typeface="Times New Roman" panose="02020603050405020304" pitchFamily="18" charset="0"/>
            </a:endParaRPr>
          </a:p>
          <a:p>
            <a:pPr>
              <a:buFont typeface="Arial" pitchFamily="34" charset="0"/>
              <a:buNone/>
              <a:defRPr/>
            </a:pPr>
            <a:r>
              <a:rPr lang="en-US" sz="2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            </a:t>
            </a:r>
            <a:r>
              <a:rPr lang="en-US" sz="27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begin</a:t>
            </a:r>
            <a:endParaRPr lang="zh-CN" altLang="en-US" sz="27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49" charset="-122"/>
              <a:cs typeface="Times New Roman" panose="02020603050405020304" pitchFamily="18" charset="0"/>
            </a:endParaRPr>
          </a:p>
          <a:p>
            <a:pPr>
              <a:buFont typeface="Arial" pitchFamily="34" charset="0"/>
              <a:buNone/>
              <a:defRPr/>
            </a:pPr>
            <a:r>
              <a:rPr lang="en-US" sz="2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              Q &lt;= 1’b1;</a:t>
            </a:r>
            <a:endParaRPr lang="zh-CN" altLang="en-US" sz="27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49" charset="-122"/>
              <a:cs typeface="Times New Roman" panose="02020603050405020304" pitchFamily="18" charset="0"/>
            </a:endParaRPr>
          </a:p>
          <a:p>
            <a:pPr>
              <a:buFont typeface="Arial" pitchFamily="34" charset="0"/>
              <a:buNone/>
              <a:defRPr/>
            </a:pPr>
            <a:r>
              <a:rPr lang="en-US" sz="2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              </a:t>
            </a:r>
            <a:r>
              <a:rPr lang="en-US" sz="2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Qn</a:t>
            </a:r>
            <a:r>
              <a:rPr lang="en-US" sz="2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 &lt;=1’b0;</a:t>
            </a:r>
            <a:endParaRPr lang="zh-CN" altLang="en-US" sz="27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49" charset="-122"/>
              <a:cs typeface="Times New Roman" panose="02020603050405020304" pitchFamily="18" charset="0"/>
            </a:endParaRPr>
          </a:p>
          <a:p>
            <a:pPr>
              <a:buFont typeface="Arial" pitchFamily="34" charset="0"/>
              <a:buNone/>
              <a:defRPr/>
            </a:pPr>
            <a:r>
              <a:rPr lang="en-US" sz="2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            </a:t>
            </a:r>
            <a:r>
              <a:rPr lang="en-US" sz="27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end</a:t>
            </a:r>
            <a:endParaRPr lang="zh-CN" altLang="en-US" sz="27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49" charset="-122"/>
              <a:cs typeface="Times New Roman" panose="02020603050405020304" pitchFamily="18" charset="0"/>
            </a:endParaRPr>
          </a:p>
          <a:p>
            <a:pPr>
              <a:buFont typeface="Arial" pitchFamily="34" charset="0"/>
              <a:buNone/>
              <a:defRPr/>
            </a:pPr>
            <a:r>
              <a:rPr lang="en-US" sz="2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          </a:t>
            </a:r>
            <a:r>
              <a:rPr lang="en-US" sz="27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else if  </a:t>
            </a:r>
            <a:r>
              <a:rPr lang="en-US" sz="2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(!Reset)</a:t>
            </a:r>
            <a:endParaRPr lang="zh-CN" altLang="en-US" sz="27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49" charset="-122"/>
              <a:cs typeface="Times New Roman" panose="02020603050405020304" pitchFamily="18" charset="0"/>
            </a:endParaRPr>
          </a:p>
          <a:p>
            <a:pPr>
              <a:buFont typeface="Arial" pitchFamily="34" charset="0"/>
              <a:buNone/>
              <a:defRPr/>
            </a:pPr>
            <a:r>
              <a:rPr lang="en-US" sz="2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            </a:t>
            </a:r>
            <a:r>
              <a:rPr lang="en-US" sz="27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begin</a:t>
            </a:r>
            <a:endParaRPr lang="zh-CN" altLang="en-US" sz="27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49" charset="-122"/>
              <a:cs typeface="Times New Roman" panose="02020603050405020304" pitchFamily="18" charset="0"/>
            </a:endParaRPr>
          </a:p>
          <a:p>
            <a:pPr>
              <a:buFont typeface="Arial" pitchFamily="34" charset="0"/>
              <a:buNone/>
              <a:defRPr/>
            </a:pPr>
            <a:r>
              <a:rPr lang="en-US" sz="2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              Q &lt;= 1’b0;</a:t>
            </a:r>
            <a:endParaRPr lang="zh-CN" altLang="en-US" sz="27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49" charset="-122"/>
              <a:cs typeface="Times New Roman" panose="02020603050405020304" pitchFamily="18" charset="0"/>
            </a:endParaRPr>
          </a:p>
          <a:p>
            <a:pPr>
              <a:buFont typeface="Arial" pitchFamily="34" charset="0"/>
              <a:buNone/>
              <a:defRPr/>
            </a:pPr>
            <a:r>
              <a:rPr lang="en-US" sz="2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         </a:t>
            </a:r>
            <a:r>
              <a:rPr lang="en-US" sz="2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Qn</a:t>
            </a:r>
            <a:r>
              <a:rPr lang="en-US" sz="2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 &lt;= 1’b1;</a:t>
            </a:r>
            <a:endParaRPr lang="zh-CN" altLang="en-US" sz="27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49" charset="-122"/>
              <a:cs typeface="Times New Roman" panose="02020603050405020304" pitchFamily="18" charset="0"/>
            </a:endParaRPr>
          </a:p>
          <a:p>
            <a:pPr>
              <a:buFont typeface="Arial" pitchFamily="34" charset="0"/>
              <a:buNone/>
              <a:defRPr/>
            </a:pPr>
            <a:r>
              <a:rPr lang="en-US" sz="2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       </a:t>
            </a:r>
            <a:r>
              <a:rPr lang="en-US" sz="27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end</a:t>
            </a:r>
            <a:endParaRPr lang="zh-CN" altLang="en-US" sz="27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49" charset="-122"/>
              <a:cs typeface="Times New Roman" panose="02020603050405020304" pitchFamily="18" charset="0"/>
            </a:endParaRPr>
          </a:p>
          <a:p>
            <a:pPr>
              <a:buFont typeface="Arial" pitchFamily="34" charset="0"/>
              <a:buNone/>
              <a:defRPr/>
            </a:pPr>
            <a:r>
              <a:rPr lang="en-US" sz="2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     </a:t>
            </a:r>
            <a:r>
              <a:rPr lang="en-US" sz="27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else</a:t>
            </a:r>
            <a:endParaRPr lang="zh-CN" altLang="en-US" sz="2700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49" charset="-122"/>
              <a:cs typeface="Times New Roman" panose="02020603050405020304" pitchFamily="18" charset="0"/>
            </a:endParaRPr>
          </a:p>
          <a:p>
            <a:pPr>
              <a:buFont typeface="Arial" pitchFamily="34" charset="0"/>
              <a:buNone/>
              <a:defRPr/>
            </a:pPr>
            <a:r>
              <a:rPr lang="en-US" sz="2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        </a:t>
            </a:r>
            <a:r>
              <a:rPr lang="en-US" sz="27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begin</a:t>
            </a:r>
            <a:endParaRPr lang="zh-CN" altLang="en-US" sz="27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49" charset="-122"/>
              <a:cs typeface="Times New Roman" panose="02020603050405020304" pitchFamily="18" charset="0"/>
            </a:endParaRPr>
          </a:p>
          <a:p>
            <a:pPr>
              <a:buFont typeface="Arial" pitchFamily="34" charset="0"/>
              <a:buNone/>
              <a:defRPr/>
            </a:pPr>
            <a:r>
              <a:rPr lang="en-US" sz="2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          Q &lt;= D;</a:t>
            </a:r>
            <a:endParaRPr lang="zh-CN" altLang="en-US" sz="27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49" charset="-122"/>
              <a:cs typeface="Times New Roman" panose="02020603050405020304" pitchFamily="18" charset="0"/>
            </a:endParaRPr>
          </a:p>
          <a:p>
            <a:pPr>
              <a:buFont typeface="Arial" pitchFamily="34" charset="0"/>
              <a:buNone/>
              <a:defRPr/>
            </a:pPr>
            <a:r>
              <a:rPr lang="en-US" sz="2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          </a:t>
            </a:r>
            <a:r>
              <a:rPr lang="en-US" sz="2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Qn</a:t>
            </a:r>
            <a:r>
              <a:rPr lang="en-US" sz="2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 &lt;= ~D;</a:t>
            </a:r>
            <a:endParaRPr lang="zh-CN" altLang="en-US" sz="27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49" charset="-122"/>
              <a:cs typeface="Times New Roman" panose="02020603050405020304" pitchFamily="18" charset="0"/>
            </a:endParaRPr>
          </a:p>
          <a:p>
            <a:pPr>
              <a:buFont typeface="Arial" pitchFamily="34" charset="0"/>
              <a:buNone/>
              <a:defRPr/>
            </a:pPr>
            <a:r>
              <a:rPr lang="en-US" sz="2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        </a:t>
            </a:r>
            <a:r>
              <a:rPr lang="en-US" sz="27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end</a:t>
            </a:r>
            <a:endParaRPr lang="zh-CN" altLang="en-US" sz="27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49" charset="-122"/>
              <a:cs typeface="Times New Roman" panose="02020603050405020304" pitchFamily="18" charset="0"/>
            </a:endParaRPr>
          </a:p>
          <a:p>
            <a:pPr>
              <a:buFont typeface="Arial" pitchFamily="34" charset="0"/>
              <a:buNone/>
              <a:defRPr/>
            </a:pPr>
            <a:r>
              <a:rPr lang="en-US" sz="27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endmodule</a:t>
            </a:r>
            <a:endParaRPr lang="zh-CN" altLang="en-US" sz="27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42877" y="116632"/>
            <a:ext cx="784887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Integrated D Flip-Flop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899593" y="1164135"/>
            <a:ext cx="11053860" cy="57600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square" numCol="2">
            <a:spAutoFit/>
          </a:bodyPr>
          <a:lstStyle/>
          <a:p>
            <a:pPr>
              <a:buFont typeface="Arial" pitchFamily="34" charset="0"/>
              <a:buNone/>
              <a:defRPr/>
            </a:pPr>
            <a:r>
              <a:rPr lang="en-US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module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JK_ff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 (J, K, CLK, Q, </a:t>
            </a:r>
            <a:r>
              <a:rPr lang="en-U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Qn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);</a:t>
            </a:r>
            <a:endParaRPr lang="zh-CN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49" charset="-122"/>
              <a:cs typeface="Times New Roman" panose="02020603050405020304" pitchFamily="18" charset="0"/>
            </a:endParaRPr>
          </a:p>
          <a:p>
            <a:pPr>
              <a:buFont typeface="Arial" pitchFamily="34" charset="0"/>
              <a:buNone/>
              <a:defRPr/>
            </a:pP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  input  J, K, CLK;</a:t>
            </a:r>
            <a:endParaRPr lang="zh-CN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49" charset="-122"/>
              <a:cs typeface="Times New Roman" panose="02020603050405020304" pitchFamily="18" charset="0"/>
            </a:endParaRPr>
          </a:p>
          <a:p>
            <a:pPr>
              <a:buFont typeface="Arial" pitchFamily="34" charset="0"/>
              <a:buNone/>
              <a:defRPr/>
            </a:pP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  output  Q, </a:t>
            </a:r>
            <a:r>
              <a:rPr lang="en-U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Qn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;</a:t>
            </a:r>
            <a:endParaRPr lang="zh-CN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49" charset="-122"/>
              <a:cs typeface="Times New Roman" panose="02020603050405020304" pitchFamily="18" charset="0"/>
            </a:endParaRPr>
          </a:p>
          <a:p>
            <a:pPr>
              <a:buFont typeface="Arial" pitchFamily="34" charset="0"/>
              <a:buNone/>
              <a:defRPr/>
            </a:pP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reg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  Q;</a:t>
            </a:r>
            <a:endParaRPr lang="zh-CN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49" charset="-122"/>
              <a:cs typeface="Times New Roman" panose="02020603050405020304" pitchFamily="18" charset="0"/>
            </a:endParaRPr>
          </a:p>
          <a:p>
            <a:pPr>
              <a:buFont typeface="Arial" pitchFamily="34" charset="0"/>
              <a:buNone/>
              <a:defRPr/>
            </a:pP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  </a:t>
            </a:r>
            <a:r>
              <a:rPr lang="en-US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assign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Qn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 = ~Q;</a:t>
            </a:r>
            <a:endParaRPr lang="zh-CN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49" charset="-122"/>
              <a:cs typeface="Times New Roman" panose="02020603050405020304" pitchFamily="18" charset="0"/>
            </a:endParaRPr>
          </a:p>
          <a:p>
            <a:pPr>
              <a:buFont typeface="Arial" pitchFamily="34" charset="0"/>
              <a:buNone/>
              <a:defRPr/>
            </a:pP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  </a:t>
            </a:r>
            <a:r>
              <a:rPr lang="en-US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always @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(</a:t>
            </a:r>
            <a:r>
              <a:rPr lang="en-US" sz="2800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negedge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 CLK)        </a:t>
            </a:r>
            <a:endParaRPr lang="zh-CN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49" charset="-122"/>
              <a:cs typeface="Times New Roman" panose="02020603050405020304" pitchFamily="18" charset="0"/>
            </a:endParaRPr>
          </a:p>
          <a:p>
            <a:pPr>
              <a:buFont typeface="Arial" pitchFamily="34" charset="0"/>
              <a:buNone/>
              <a:defRPr/>
            </a:pP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     </a:t>
            </a:r>
            <a:r>
              <a:rPr lang="en-US" sz="28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case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 ({J, K})                </a:t>
            </a:r>
            <a:endParaRPr lang="zh-CN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49" charset="-122"/>
              <a:cs typeface="Times New Roman" panose="02020603050405020304" pitchFamily="18" charset="0"/>
            </a:endParaRPr>
          </a:p>
          <a:p>
            <a:pPr>
              <a:buFont typeface="Arial" pitchFamily="34" charset="0"/>
              <a:buNone/>
              <a:defRPr/>
            </a:pP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       2’b00: Q &lt;= Q;            </a:t>
            </a:r>
          </a:p>
          <a:p>
            <a:pPr>
              <a:buFont typeface="Arial" pitchFamily="34" charset="0"/>
              <a:buNone/>
              <a:defRPr/>
            </a:pP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       2’b01: Q &lt;= </a:t>
            </a: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0;</a:t>
            </a:r>
            <a:endParaRPr lang="zh-CN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49" charset="-122"/>
              <a:cs typeface="Times New Roman" panose="02020603050405020304" pitchFamily="18" charset="0"/>
            </a:endParaRPr>
          </a:p>
          <a:p>
            <a:pPr>
              <a:buFont typeface="Arial" pitchFamily="34" charset="0"/>
              <a:buNone/>
              <a:defRPr/>
            </a:pP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       2’b10: Q &lt;= </a:t>
            </a: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1;</a:t>
            </a:r>
            <a:endParaRPr lang="zh-CN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49" charset="-122"/>
              <a:cs typeface="Times New Roman" panose="02020603050405020304" pitchFamily="18" charset="0"/>
            </a:endParaRPr>
          </a:p>
          <a:p>
            <a:pPr>
              <a:buFont typeface="Arial" pitchFamily="34" charset="0"/>
              <a:buNone/>
              <a:defRPr/>
            </a:pP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       2’b11: Q &lt;= ~Q;           </a:t>
            </a:r>
            <a:endParaRPr lang="zh-CN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49" charset="-122"/>
              <a:cs typeface="Times New Roman" panose="02020603050405020304" pitchFamily="18" charset="0"/>
            </a:endParaRPr>
          </a:p>
          <a:p>
            <a:pPr>
              <a:buFont typeface="Arial" pitchFamily="34" charset="0"/>
              <a:buNone/>
              <a:defRPr/>
            </a:pP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   </a:t>
            </a:r>
            <a:r>
              <a:rPr lang="en-US" sz="2800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endcase</a:t>
            </a:r>
            <a:endParaRPr lang="zh-CN" altLang="en-US" sz="2800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49" charset="-122"/>
              <a:cs typeface="Times New Roman" panose="02020603050405020304" pitchFamily="18" charset="0"/>
            </a:endParaRPr>
          </a:p>
          <a:p>
            <a:pPr>
              <a:buFont typeface="Arial" pitchFamily="34" charset="0"/>
              <a:buNone/>
              <a:defRPr/>
            </a:pPr>
            <a:r>
              <a:rPr lang="en-US" sz="28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49" charset="-122"/>
                <a:cs typeface="Times New Roman" panose="02020603050405020304" pitchFamily="18" charset="0"/>
              </a:rPr>
              <a:t>endmodule</a:t>
            </a:r>
            <a:endParaRPr lang="zh-CN" altLang="en-US" sz="28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0514778"/>
              </p:ext>
            </p:extLst>
          </p:nvPr>
        </p:nvGraphicFramePr>
        <p:xfrm>
          <a:off x="5796144" y="4437120"/>
          <a:ext cx="2876551" cy="7175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17" name="Equation" r:id="rId3" imgW="2876365" imgH="717725" progId="Equation.DSMT4">
                  <p:embed/>
                </p:oleObj>
              </mc:Choice>
              <mc:Fallback>
                <p:oleObj name="Equation" r:id="rId3" imgW="2876365" imgH="717725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796144" y="4437120"/>
                        <a:ext cx="2876551" cy="7175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/>
          <p:cNvSpPr/>
          <p:nvPr/>
        </p:nvSpPr>
        <p:spPr>
          <a:xfrm>
            <a:off x="107504" y="87878"/>
            <a:ext cx="784887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Falling-Edge Triggered J-K Flip-Flop</a:t>
            </a:r>
          </a:p>
        </p:txBody>
      </p:sp>
      <p:sp>
        <p:nvSpPr>
          <p:cNvPr id="8" name="矩形 7"/>
          <p:cNvSpPr/>
          <p:nvPr/>
        </p:nvSpPr>
        <p:spPr bwMode="auto">
          <a:xfrm>
            <a:off x="5652120" y="4293096"/>
            <a:ext cx="3240360" cy="1080120"/>
          </a:xfrm>
          <a:prstGeom prst="rect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107504" y="1443885"/>
            <a:ext cx="10513168" cy="50400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square" numCol="2">
            <a:spAutoFit/>
          </a:bodyPr>
          <a:lstStyle/>
          <a:p>
            <a:pPr>
              <a:buFont typeface="Arial" pitchFamily="34" charset="0"/>
              <a:buNone/>
              <a:defRPr/>
            </a:pPr>
            <a:r>
              <a:rPr lang="en-US" sz="2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module</a:t>
            </a:r>
            <a:r>
              <a:rPr lang="en-US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n-US" sz="2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JK_Int_ff</a:t>
            </a:r>
            <a:r>
              <a:rPr lang="en-US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(J, K, CLK, Q, </a:t>
            </a:r>
            <a:r>
              <a:rPr lang="en-US" sz="2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Qn</a:t>
            </a:r>
            <a:r>
              <a:rPr lang="en-US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Set, Reset);</a:t>
            </a:r>
            <a:endParaRPr lang="zh-CN" altLang="en-US" sz="2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 typeface="Arial" pitchFamily="34" charset="0"/>
              <a:buNone/>
              <a:defRPr/>
            </a:pPr>
            <a:r>
              <a:rPr lang="en-US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input  J, K, CLK, Set, Reset;</a:t>
            </a:r>
            <a:endParaRPr lang="zh-CN" altLang="en-US" sz="2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 typeface="Arial" pitchFamily="34" charset="0"/>
              <a:buNone/>
              <a:defRPr/>
            </a:pPr>
            <a:r>
              <a:rPr lang="en-US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output  Q, </a:t>
            </a:r>
            <a:r>
              <a:rPr lang="en-US" sz="2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Qn</a:t>
            </a:r>
            <a:r>
              <a:rPr lang="en-US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</a:t>
            </a:r>
            <a:endParaRPr lang="zh-CN" altLang="en-US" sz="2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 typeface="Arial" pitchFamily="34" charset="0"/>
              <a:buNone/>
              <a:defRPr/>
            </a:pPr>
            <a:r>
              <a:rPr lang="en-US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</a:t>
            </a:r>
            <a:r>
              <a:rPr lang="en-US" sz="2600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</a:t>
            </a:r>
            <a:r>
              <a:rPr lang="en-US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Q;</a:t>
            </a:r>
            <a:endParaRPr lang="zh-CN" altLang="en-US" sz="2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 typeface="Arial" pitchFamily="34" charset="0"/>
              <a:buNone/>
              <a:defRPr/>
            </a:pPr>
            <a:r>
              <a:rPr lang="en-US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</a:t>
            </a:r>
            <a:r>
              <a:rPr lang="en-US" sz="26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assign</a:t>
            </a:r>
            <a:r>
              <a:rPr lang="en-US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n-US" sz="2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Qn</a:t>
            </a:r>
            <a:r>
              <a:rPr lang="en-US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~Q;</a:t>
            </a:r>
            <a:endParaRPr lang="zh-CN" altLang="en-US" sz="2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 typeface="Arial" pitchFamily="34" charset="0"/>
              <a:buNone/>
              <a:defRPr/>
            </a:pPr>
            <a:r>
              <a:rPr lang="en-US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</a:t>
            </a:r>
            <a:r>
              <a:rPr lang="en-US" sz="26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always @</a:t>
            </a:r>
            <a:r>
              <a:rPr lang="en-US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sz="2600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negedge</a:t>
            </a:r>
            <a:r>
              <a:rPr lang="en-US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CLK  or  </a:t>
            </a:r>
            <a:r>
              <a:rPr lang="en-US" sz="2600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negedge</a:t>
            </a:r>
            <a:r>
              <a:rPr lang="en-US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Reset  or  </a:t>
            </a:r>
            <a:r>
              <a:rPr lang="en-US" sz="2600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negedge</a:t>
            </a:r>
            <a:r>
              <a:rPr lang="en-US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Set)      </a:t>
            </a:r>
            <a:endParaRPr lang="zh-CN" altLang="en-US" sz="2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 typeface="Arial" pitchFamily="34" charset="0"/>
              <a:buNone/>
              <a:defRPr/>
            </a:pPr>
            <a:r>
              <a:rPr lang="en-US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</a:t>
            </a:r>
            <a:r>
              <a:rPr lang="en-US" sz="26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</a:t>
            </a:r>
            <a:r>
              <a:rPr lang="en-US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(!Set)</a:t>
            </a:r>
            <a:endParaRPr lang="zh-CN" altLang="en-US" sz="2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 typeface="Arial" pitchFamily="34" charset="0"/>
              <a:buNone/>
              <a:defRPr/>
            </a:pPr>
            <a:r>
              <a:rPr lang="en-US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Q &lt;= 1;</a:t>
            </a:r>
            <a:endParaRPr lang="zh-CN" altLang="en-US" sz="2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 typeface="Arial" pitchFamily="34" charset="0"/>
              <a:buNone/>
              <a:defRPr/>
            </a:pPr>
            <a:r>
              <a:rPr lang="en-US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</a:t>
            </a:r>
            <a:r>
              <a:rPr lang="en-US" sz="26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else if  </a:t>
            </a:r>
            <a:r>
              <a:rPr lang="en-US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(!Reset)</a:t>
            </a:r>
            <a:endParaRPr lang="zh-CN" altLang="en-US" sz="2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 typeface="Arial" pitchFamily="34" charset="0"/>
              <a:buNone/>
              <a:defRPr/>
            </a:pPr>
            <a:r>
              <a:rPr lang="en-US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Q &lt;= 0;</a:t>
            </a:r>
            <a:endParaRPr lang="zh-CN" altLang="en-US" sz="2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 typeface="Arial" pitchFamily="34" charset="0"/>
              <a:buNone/>
              <a:defRPr/>
            </a:pPr>
            <a:r>
              <a:rPr lang="en-US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</a:t>
            </a:r>
            <a:r>
              <a:rPr lang="en-US" sz="26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else</a:t>
            </a:r>
            <a:endParaRPr lang="zh-CN" altLang="en-US" sz="2600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 typeface="Arial" pitchFamily="34" charset="0"/>
              <a:buNone/>
              <a:defRPr/>
            </a:pPr>
            <a:r>
              <a:rPr lang="en-US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</a:t>
            </a:r>
            <a:r>
              <a:rPr lang="en-US" sz="26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case</a:t>
            </a:r>
            <a:r>
              <a:rPr lang="en-US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({J, K})</a:t>
            </a:r>
            <a:endParaRPr lang="zh-CN" altLang="en-US" sz="2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 typeface="Arial" pitchFamily="34" charset="0"/>
              <a:buNone/>
              <a:defRPr/>
            </a:pPr>
            <a:r>
              <a:rPr lang="en-US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2’b00: Q &lt;= Q;        </a:t>
            </a:r>
          </a:p>
          <a:p>
            <a:pPr>
              <a:buFont typeface="Arial" pitchFamily="34" charset="0"/>
              <a:buNone/>
              <a:defRPr/>
            </a:pPr>
            <a:r>
              <a:rPr lang="en-US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2’b01: Q &lt;= 0;          </a:t>
            </a:r>
          </a:p>
          <a:p>
            <a:pPr>
              <a:buFont typeface="Arial" pitchFamily="34" charset="0"/>
              <a:buNone/>
              <a:defRPr/>
            </a:pPr>
            <a:r>
              <a:rPr lang="en-US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2’b10: Q &lt;= 1;          </a:t>
            </a:r>
          </a:p>
          <a:p>
            <a:pPr>
              <a:buFont typeface="Arial" pitchFamily="34" charset="0"/>
              <a:buNone/>
              <a:defRPr/>
            </a:pPr>
            <a:r>
              <a:rPr lang="en-US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2’b11: Q &lt;= ~Q;         </a:t>
            </a:r>
          </a:p>
          <a:p>
            <a:pPr>
              <a:buFont typeface="Arial" pitchFamily="34" charset="0"/>
              <a:buNone/>
              <a:defRPr/>
            </a:pPr>
            <a:r>
              <a:rPr lang="en-US" sz="26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</a:t>
            </a:r>
            <a:r>
              <a:rPr lang="en-US" sz="260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endcase</a:t>
            </a:r>
            <a:endParaRPr lang="zh-CN" altLang="en-US" sz="26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 typeface="Arial" pitchFamily="34" charset="0"/>
              <a:buNone/>
              <a:defRPr/>
            </a:pPr>
            <a:r>
              <a:rPr lang="en-US" sz="2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</a:t>
            </a:r>
            <a:r>
              <a:rPr lang="en-US" sz="26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endmodule</a:t>
            </a:r>
            <a:endParaRPr lang="zh-CN" altLang="en-US" sz="26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矩形 6"/>
          <p:cNvSpPr/>
          <p:nvPr/>
        </p:nvSpPr>
        <p:spPr>
          <a:xfrm>
            <a:off x="323528" y="116632"/>
            <a:ext cx="784887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Integrated J-K Flip-Flop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51520" y="157863"/>
            <a:ext cx="8352928" cy="1477328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7.4 Verilog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Implementation of </a:t>
            </a: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Synchronous Sequential Circuit</a:t>
            </a:r>
            <a:endParaRPr lang="zh-CN" alt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itchFamily="49" charset="-122"/>
              <a:cs typeface="Times New Roman" panose="02020603050405020304" pitchFamily="18" charset="0"/>
            </a:endParaRPr>
          </a:p>
        </p:txBody>
      </p:sp>
      <p:sp>
        <p:nvSpPr>
          <p:cNvPr id="4099" name="Rectangle 3"/>
          <p:cNvSpPr txBox="1">
            <a:spLocks noChangeArrowheads="1"/>
          </p:cNvSpPr>
          <p:nvPr/>
        </p:nvSpPr>
        <p:spPr bwMode="auto">
          <a:xfrm>
            <a:off x="203601" y="2060859"/>
            <a:ext cx="8915400" cy="4483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891" indent="-34289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(1) 3-Bit Left Shift Register</a:t>
            </a:r>
          </a:p>
          <a:p>
            <a:pPr marL="342891" indent="-34289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(2) 4-Bit Binary Addition Counter</a:t>
            </a:r>
          </a:p>
          <a:p>
            <a:pPr marL="342891" indent="-34289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(3) Sequence Detector of Binary Numbers “111”</a:t>
            </a:r>
            <a:endParaRPr lang="zh-CN" alt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6697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uiExpand="1" build="p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899592" y="1916832"/>
            <a:ext cx="10081120" cy="43200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square" numCol="2">
            <a:spAutoFit/>
          </a:bodyPr>
          <a:lstStyle/>
          <a:p>
            <a:pPr>
              <a:buFont typeface="Arial" pitchFamily="34" charset="0"/>
              <a:buNone/>
              <a:defRPr/>
            </a:pPr>
            <a:r>
              <a:rPr lang="en-US" sz="2800" dirty="0">
                <a:solidFill>
                  <a:srgbClr val="FF0000"/>
                </a:solidFill>
              </a:rPr>
              <a:t>module</a:t>
            </a:r>
            <a:r>
              <a:rPr lang="en-US" sz="2800" dirty="0"/>
              <a:t>  </a:t>
            </a:r>
            <a:r>
              <a:rPr lang="en-US" sz="2800" dirty="0" err="1"/>
              <a:t>left_shifter</a:t>
            </a:r>
            <a:r>
              <a:rPr lang="en-US" sz="2800" dirty="0"/>
              <a:t>(x, CP, Q);</a:t>
            </a:r>
            <a:endParaRPr lang="zh-CN" altLang="en-US" sz="2800" dirty="0"/>
          </a:p>
          <a:p>
            <a:pPr>
              <a:buFont typeface="Arial" pitchFamily="34" charset="0"/>
              <a:buNone/>
              <a:defRPr/>
            </a:pPr>
            <a:r>
              <a:rPr lang="en-US" sz="2800" dirty="0"/>
              <a:t>        input  x, CP;</a:t>
            </a:r>
            <a:endParaRPr lang="zh-CN" altLang="en-US" sz="2800" dirty="0"/>
          </a:p>
          <a:p>
            <a:pPr>
              <a:buFont typeface="Arial" pitchFamily="34" charset="0"/>
              <a:buNone/>
              <a:defRPr/>
            </a:pPr>
            <a:r>
              <a:rPr lang="en-US" sz="2800" dirty="0"/>
              <a:t>        output  </a:t>
            </a:r>
            <a:r>
              <a:rPr lang="en-US" sz="2800" dirty="0" err="1">
                <a:solidFill>
                  <a:schemeClr val="accent1"/>
                </a:solidFill>
              </a:rPr>
              <a:t>reg</a:t>
            </a:r>
            <a:r>
              <a:rPr lang="en-US" sz="2800" dirty="0"/>
              <a:t> [2:0] Q;</a:t>
            </a:r>
            <a:endParaRPr lang="zh-CN" altLang="en-US" sz="2800" dirty="0"/>
          </a:p>
          <a:p>
            <a:pPr>
              <a:buFont typeface="Arial" pitchFamily="34" charset="0"/>
              <a:buNone/>
              <a:defRPr/>
            </a:pPr>
            <a:r>
              <a:rPr lang="en-US" sz="2800" dirty="0"/>
              <a:t>        </a:t>
            </a:r>
            <a:r>
              <a:rPr lang="en-US" sz="2800" dirty="0">
                <a:solidFill>
                  <a:srgbClr val="FFFF00"/>
                </a:solidFill>
              </a:rPr>
              <a:t>always @</a:t>
            </a:r>
            <a:r>
              <a:rPr lang="en-US" sz="2800" dirty="0"/>
              <a:t>(</a:t>
            </a:r>
            <a:r>
              <a:rPr lang="en-US" sz="2800" dirty="0" err="1">
                <a:solidFill>
                  <a:schemeClr val="accent1"/>
                </a:solidFill>
              </a:rPr>
              <a:t>negedge</a:t>
            </a:r>
            <a:r>
              <a:rPr lang="en-US" sz="2800" dirty="0"/>
              <a:t> CP)</a:t>
            </a:r>
            <a:endParaRPr lang="zh-CN" altLang="en-US" sz="2800" dirty="0"/>
          </a:p>
          <a:p>
            <a:pPr>
              <a:buFont typeface="Arial" pitchFamily="34" charset="0"/>
              <a:buNone/>
              <a:defRPr/>
            </a:pPr>
            <a:r>
              <a:rPr lang="en-US" sz="2800" dirty="0"/>
              <a:t>          </a:t>
            </a:r>
            <a:r>
              <a:rPr lang="en-US" sz="2800" dirty="0">
                <a:solidFill>
                  <a:schemeClr val="accent1"/>
                </a:solidFill>
              </a:rPr>
              <a:t>begin</a:t>
            </a:r>
            <a:endParaRPr lang="zh-CN" altLang="en-US" sz="2800" dirty="0">
              <a:solidFill>
                <a:schemeClr val="accent1"/>
              </a:solidFill>
            </a:endParaRPr>
          </a:p>
          <a:p>
            <a:pPr>
              <a:buFont typeface="Arial" pitchFamily="34" charset="0"/>
              <a:buNone/>
              <a:defRPr/>
            </a:pPr>
            <a:r>
              <a:rPr lang="en-US" sz="2800" dirty="0"/>
              <a:t>               Q = Q &lt;&lt; 1;         </a:t>
            </a:r>
          </a:p>
          <a:p>
            <a:pPr>
              <a:buFont typeface="Arial" pitchFamily="34" charset="0"/>
              <a:buNone/>
              <a:defRPr/>
            </a:pPr>
            <a:r>
              <a:rPr lang="en-US" sz="2800" dirty="0"/>
              <a:t>               Q[0] = x;           </a:t>
            </a:r>
          </a:p>
          <a:p>
            <a:pPr>
              <a:buFont typeface="Arial" pitchFamily="34" charset="0"/>
              <a:buNone/>
              <a:defRPr/>
            </a:pPr>
            <a:r>
              <a:rPr lang="en-US" sz="2800" dirty="0">
                <a:solidFill>
                  <a:schemeClr val="accent1"/>
                </a:solidFill>
              </a:rPr>
              <a:t>          end</a:t>
            </a:r>
            <a:endParaRPr lang="zh-CN" altLang="en-US" sz="2800" dirty="0">
              <a:solidFill>
                <a:schemeClr val="accent1"/>
              </a:solidFill>
            </a:endParaRPr>
          </a:p>
          <a:p>
            <a:pPr>
              <a:buFont typeface="Arial" pitchFamily="34" charset="0"/>
              <a:buNone/>
              <a:defRPr/>
            </a:pPr>
            <a:r>
              <a:rPr lang="en-US" sz="2800" dirty="0" err="1">
                <a:solidFill>
                  <a:srgbClr val="FF0000"/>
                </a:solidFill>
              </a:rPr>
              <a:t>endmodule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504462" y="548692"/>
            <a:ext cx="60573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3-Bit Left Shift Register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467544" y="1196755"/>
            <a:ext cx="13033448" cy="526297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square" numCol="2">
            <a:spAutoFit/>
          </a:bodyPr>
          <a:lstStyle/>
          <a:p>
            <a:pPr>
              <a:buFont typeface="Arial" pitchFamily="34" charset="0"/>
              <a:buNone/>
              <a:defRPr/>
            </a:pPr>
            <a:r>
              <a:rPr lang="en-US" sz="2800" dirty="0">
                <a:solidFill>
                  <a:srgbClr val="FF0000"/>
                </a:solidFill>
              </a:rPr>
              <a:t>module</a:t>
            </a:r>
            <a:r>
              <a:rPr lang="en-US" sz="2800" dirty="0"/>
              <a:t>  </a:t>
            </a:r>
            <a:r>
              <a:rPr lang="en-US" sz="2800" dirty="0" err="1"/>
              <a:t>left_shifter_clr</a:t>
            </a:r>
            <a:r>
              <a:rPr lang="en-US" sz="2800" dirty="0"/>
              <a:t>(x, CP, </a:t>
            </a:r>
            <a:r>
              <a:rPr lang="en-US" sz="2800" dirty="0" err="1"/>
              <a:t>clr</a:t>
            </a:r>
            <a:r>
              <a:rPr lang="en-US" sz="2800" dirty="0"/>
              <a:t>, Q);</a:t>
            </a:r>
            <a:endParaRPr lang="zh-CN" altLang="en-US" sz="2800" dirty="0"/>
          </a:p>
          <a:p>
            <a:pPr>
              <a:buFont typeface="Arial" pitchFamily="34" charset="0"/>
              <a:buNone/>
              <a:defRPr/>
            </a:pPr>
            <a:r>
              <a:rPr lang="en-US" sz="2800" dirty="0"/>
              <a:t>        input  x, CP, </a:t>
            </a:r>
            <a:r>
              <a:rPr lang="en-US" sz="2800" dirty="0" err="1"/>
              <a:t>clr</a:t>
            </a:r>
            <a:r>
              <a:rPr lang="en-US" sz="2800" dirty="0"/>
              <a:t>;</a:t>
            </a:r>
            <a:endParaRPr lang="zh-CN" altLang="en-US" sz="2800" dirty="0"/>
          </a:p>
          <a:p>
            <a:pPr>
              <a:buFont typeface="Arial" pitchFamily="34" charset="0"/>
              <a:buNone/>
              <a:defRPr/>
            </a:pPr>
            <a:r>
              <a:rPr lang="en-US" sz="2800" dirty="0"/>
              <a:t>        output  </a:t>
            </a:r>
            <a:r>
              <a:rPr lang="en-US" sz="2800" dirty="0" err="1">
                <a:solidFill>
                  <a:schemeClr val="accent1"/>
                </a:solidFill>
              </a:rPr>
              <a:t>reg</a:t>
            </a:r>
            <a:r>
              <a:rPr lang="en-US" sz="2800" dirty="0"/>
              <a:t> </a:t>
            </a:r>
            <a:r>
              <a:rPr lang="en-US" sz="2800" dirty="0" smtClean="0"/>
              <a:t>[2:0</a:t>
            </a:r>
            <a:r>
              <a:rPr lang="en-US" sz="2800" dirty="0"/>
              <a:t>] Q;</a:t>
            </a:r>
            <a:endParaRPr lang="zh-CN" altLang="en-US" sz="2800" dirty="0"/>
          </a:p>
          <a:p>
            <a:pPr>
              <a:buFont typeface="Arial" pitchFamily="34" charset="0"/>
              <a:buNone/>
              <a:defRPr/>
            </a:pPr>
            <a:r>
              <a:rPr lang="en-US" sz="2800" dirty="0"/>
              <a:t>        </a:t>
            </a:r>
            <a:r>
              <a:rPr lang="en-US" sz="2800" dirty="0">
                <a:solidFill>
                  <a:srgbClr val="FFFF00"/>
                </a:solidFill>
              </a:rPr>
              <a:t>always @</a:t>
            </a:r>
            <a:r>
              <a:rPr lang="en-US" sz="2800" dirty="0"/>
              <a:t>(</a:t>
            </a:r>
            <a:r>
              <a:rPr lang="en-US" sz="2800" dirty="0" err="1">
                <a:solidFill>
                  <a:schemeClr val="accent1"/>
                </a:solidFill>
              </a:rPr>
              <a:t>posedge</a:t>
            </a:r>
            <a:r>
              <a:rPr lang="en-US" sz="2800" dirty="0"/>
              <a:t> CP </a:t>
            </a:r>
            <a:r>
              <a:rPr lang="en-US" sz="2800" dirty="0">
                <a:solidFill>
                  <a:srgbClr val="FFFF00"/>
                </a:solidFill>
              </a:rPr>
              <a:t>or</a:t>
            </a:r>
            <a:r>
              <a:rPr lang="en-US" sz="2800" dirty="0"/>
              <a:t> </a:t>
            </a:r>
            <a:r>
              <a:rPr lang="en-US" sz="2800" dirty="0" err="1">
                <a:solidFill>
                  <a:schemeClr val="accent1"/>
                </a:solidFill>
              </a:rPr>
              <a:t>negedge</a:t>
            </a:r>
            <a:r>
              <a:rPr lang="en-US" sz="2800" dirty="0"/>
              <a:t> </a:t>
            </a:r>
            <a:r>
              <a:rPr lang="en-US" sz="2800" dirty="0" err="1"/>
              <a:t>clr</a:t>
            </a:r>
            <a:r>
              <a:rPr lang="en-US" sz="2800" dirty="0"/>
              <a:t>)</a:t>
            </a:r>
            <a:endParaRPr lang="zh-CN" altLang="en-US" sz="2800" dirty="0"/>
          </a:p>
          <a:p>
            <a:pPr>
              <a:buFont typeface="Arial" pitchFamily="34" charset="0"/>
              <a:buNone/>
              <a:defRPr/>
            </a:pPr>
            <a:r>
              <a:rPr lang="en-US" sz="2800" dirty="0"/>
              <a:t>          </a:t>
            </a:r>
            <a:r>
              <a:rPr lang="en-US" sz="2800" dirty="0">
                <a:solidFill>
                  <a:schemeClr val="accent1"/>
                </a:solidFill>
              </a:rPr>
              <a:t>if</a:t>
            </a:r>
            <a:r>
              <a:rPr lang="en-US" sz="2800" dirty="0"/>
              <a:t>  (!</a:t>
            </a:r>
            <a:r>
              <a:rPr lang="en-US" sz="2800" dirty="0" err="1"/>
              <a:t>clr</a:t>
            </a:r>
            <a:r>
              <a:rPr lang="en-US" sz="2800" dirty="0"/>
              <a:t>)</a:t>
            </a:r>
            <a:endParaRPr lang="zh-CN" altLang="en-US" sz="2800" dirty="0"/>
          </a:p>
          <a:p>
            <a:pPr>
              <a:buFont typeface="Arial" pitchFamily="34" charset="0"/>
              <a:buNone/>
              <a:defRPr/>
            </a:pPr>
            <a:r>
              <a:rPr lang="en-US" sz="2800" dirty="0"/>
              <a:t>            Q = </a:t>
            </a:r>
            <a:r>
              <a:rPr lang="en-US" sz="2800" dirty="0" smtClean="0"/>
              <a:t>3’b000</a:t>
            </a:r>
            <a:r>
              <a:rPr lang="en-US" sz="2800" dirty="0"/>
              <a:t>;        </a:t>
            </a:r>
          </a:p>
          <a:p>
            <a:pPr>
              <a:buFont typeface="Arial" pitchFamily="34" charset="0"/>
              <a:buNone/>
              <a:defRPr/>
            </a:pPr>
            <a:r>
              <a:rPr lang="en-US" sz="2800" dirty="0">
                <a:solidFill>
                  <a:schemeClr val="accent1"/>
                </a:solidFill>
              </a:rPr>
              <a:t>          else</a:t>
            </a:r>
            <a:endParaRPr lang="zh-CN" altLang="en-US" sz="2800" dirty="0">
              <a:solidFill>
                <a:schemeClr val="accent1"/>
              </a:solidFill>
            </a:endParaRPr>
          </a:p>
          <a:p>
            <a:pPr>
              <a:buFont typeface="Arial" pitchFamily="34" charset="0"/>
              <a:buNone/>
              <a:defRPr/>
            </a:pPr>
            <a:r>
              <a:rPr lang="en-US" sz="2800" dirty="0"/>
              <a:t>             </a:t>
            </a:r>
            <a:r>
              <a:rPr lang="en-US" sz="2800" dirty="0">
                <a:solidFill>
                  <a:srgbClr val="FFFF00"/>
                </a:solidFill>
              </a:rPr>
              <a:t>begin</a:t>
            </a:r>
            <a:endParaRPr lang="zh-CN" altLang="en-US" sz="2800" dirty="0">
              <a:solidFill>
                <a:srgbClr val="FFFF00"/>
              </a:solidFill>
            </a:endParaRPr>
          </a:p>
          <a:p>
            <a:pPr>
              <a:buFont typeface="Arial" pitchFamily="34" charset="0"/>
              <a:buNone/>
              <a:defRPr/>
            </a:pPr>
            <a:r>
              <a:rPr lang="en-US" sz="2800" dirty="0"/>
              <a:t>                Q = Q &lt;&lt; 1;       </a:t>
            </a:r>
          </a:p>
          <a:p>
            <a:pPr>
              <a:buFont typeface="Arial" pitchFamily="34" charset="0"/>
              <a:buNone/>
              <a:defRPr/>
            </a:pPr>
            <a:r>
              <a:rPr lang="en-US" sz="2800" dirty="0"/>
              <a:t>                Q[0] = x;         </a:t>
            </a:r>
          </a:p>
          <a:p>
            <a:pPr>
              <a:buFont typeface="Arial" pitchFamily="34" charset="0"/>
              <a:buNone/>
              <a:defRPr/>
            </a:pPr>
            <a:r>
              <a:rPr lang="en-US" sz="2800" dirty="0">
                <a:solidFill>
                  <a:srgbClr val="FFFF00"/>
                </a:solidFill>
              </a:rPr>
              <a:t>             end</a:t>
            </a:r>
            <a:endParaRPr lang="zh-CN" altLang="en-US" sz="2800" dirty="0">
              <a:solidFill>
                <a:srgbClr val="FFFF00"/>
              </a:solidFill>
            </a:endParaRPr>
          </a:p>
          <a:p>
            <a:pPr>
              <a:buFont typeface="Arial" pitchFamily="34" charset="0"/>
              <a:buNone/>
              <a:defRPr/>
            </a:pPr>
            <a:r>
              <a:rPr lang="en-US" sz="2800" dirty="0" err="1">
                <a:solidFill>
                  <a:srgbClr val="FF0000"/>
                </a:solidFill>
              </a:rPr>
              <a:t>endmodule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323539" y="188652"/>
            <a:ext cx="83160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3-Bit Left Shift Register with Input “Reset”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899592" y="1124744"/>
            <a:ext cx="13825536" cy="54000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square" numCol="2">
            <a:spAutoFit/>
          </a:bodyPr>
          <a:lstStyle/>
          <a:p>
            <a:pPr>
              <a:buFont typeface="Arial" pitchFamily="34" charset="0"/>
              <a:buNone/>
              <a:defRPr/>
            </a:pPr>
            <a:r>
              <a:rPr lang="en-US" sz="2400" dirty="0">
                <a:solidFill>
                  <a:srgbClr val="FF0000"/>
                </a:solidFill>
              </a:rPr>
              <a:t>module</a:t>
            </a:r>
            <a:r>
              <a:rPr lang="en-US" sz="2400" dirty="0"/>
              <a:t>  counter(D, CLK, CR, LD, </a:t>
            </a:r>
            <a:r>
              <a:rPr lang="en-US" sz="2400" dirty="0" err="1"/>
              <a:t>CTt</a:t>
            </a:r>
            <a:r>
              <a:rPr lang="en-US" sz="2400" dirty="0"/>
              <a:t>, </a:t>
            </a:r>
            <a:r>
              <a:rPr lang="en-US" sz="2400" dirty="0" err="1"/>
              <a:t>CTp</a:t>
            </a:r>
            <a:r>
              <a:rPr lang="en-US" sz="2400" dirty="0"/>
              <a:t>, Q);</a:t>
            </a:r>
            <a:endParaRPr lang="zh-CN" altLang="en-US" sz="2400" dirty="0"/>
          </a:p>
          <a:p>
            <a:pPr>
              <a:buFont typeface="Arial" pitchFamily="34" charset="0"/>
              <a:buNone/>
              <a:defRPr/>
            </a:pPr>
            <a:r>
              <a:rPr lang="en-US" sz="2400" dirty="0"/>
              <a:t>        input  [3:0] D;</a:t>
            </a:r>
            <a:endParaRPr lang="zh-CN" altLang="en-US" sz="2400" dirty="0"/>
          </a:p>
          <a:p>
            <a:pPr>
              <a:buFont typeface="Arial" pitchFamily="34" charset="0"/>
              <a:buNone/>
              <a:defRPr/>
            </a:pPr>
            <a:r>
              <a:rPr lang="en-US" sz="2400" dirty="0"/>
              <a:t>        input CLK, CR, LD, </a:t>
            </a:r>
            <a:r>
              <a:rPr lang="en-US" sz="2400" dirty="0" err="1"/>
              <a:t>CTt</a:t>
            </a:r>
            <a:r>
              <a:rPr lang="en-US" sz="2400" dirty="0"/>
              <a:t>, </a:t>
            </a:r>
            <a:r>
              <a:rPr lang="en-US" sz="2400" dirty="0" err="1"/>
              <a:t>CTp</a:t>
            </a:r>
            <a:r>
              <a:rPr lang="en-US" sz="2400" dirty="0"/>
              <a:t>;</a:t>
            </a:r>
            <a:endParaRPr lang="zh-CN" altLang="en-US" sz="2400" dirty="0"/>
          </a:p>
          <a:p>
            <a:pPr>
              <a:buFont typeface="Arial" pitchFamily="34" charset="0"/>
              <a:buNone/>
              <a:defRPr/>
            </a:pPr>
            <a:r>
              <a:rPr lang="en-US" sz="2400" dirty="0"/>
              <a:t>        output  </a:t>
            </a:r>
            <a:r>
              <a:rPr lang="en-US" sz="2400" dirty="0" err="1">
                <a:solidFill>
                  <a:schemeClr val="accent1"/>
                </a:solidFill>
              </a:rPr>
              <a:t>reg</a:t>
            </a:r>
            <a:r>
              <a:rPr lang="en-US" sz="2400" dirty="0"/>
              <a:t>  [3:0] Q;</a:t>
            </a:r>
            <a:endParaRPr lang="zh-CN" altLang="en-US" sz="2400" dirty="0"/>
          </a:p>
          <a:p>
            <a:pPr>
              <a:buFont typeface="Arial" pitchFamily="34" charset="0"/>
              <a:buNone/>
              <a:defRPr/>
            </a:pPr>
            <a:r>
              <a:rPr lang="en-US" sz="2400" dirty="0"/>
              <a:t>        </a:t>
            </a:r>
            <a:r>
              <a:rPr lang="en-US" sz="2400" dirty="0">
                <a:solidFill>
                  <a:srgbClr val="FFFF00"/>
                </a:solidFill>
              </a:rPr>
              <a:t>always @</a:t>
            </a:r>
            <a:r>
              <a:rPr lang="en-US" sz="2400" dirty="0"/>
              <a:t>(</a:t>
            </a:r>
            <a:r>
              <a:rPr lang="en-US" sz="2400" dirty="0" err="1">
                <a:solidFill>
                  <a:schemeClr val="accent1"/>
                </a:solidFill>
              </a:rPr>
              <a:t>posedge</a:t>
            </a:r>
            <a:r>
              <a:rPr lang="en-US" sz="2400" dirty="0"/>
              <a:t> CLK </a:t>
            </a:r>
            <a:r>
              <a:rPr lang="en-US" sz="2400" dirty="0">
                <a:solidFill>
                  <a:srgbClr val="FFFF00"/>
                </a:solidFill>
              </a:rPr>
              <a:t>or</a:t>
            </a:r>
            <a:r>
              <a:rPr lang="en-US" sz="2400" dirty="0"/>
              <a:t> </a:t>
            </a:r>
            <a:r>
              <a:rPr lang="en-US" sz="2400" dirty="0" err="1">
                <a:solidFill>
                  <a:schemeClr val="accent1"/>
                </a:solidFill>
              </a:rPr>
              <a:t>negedge</a:t>
            </a:r>
            <a:r>
              <a:rPr lang="en-US" sz="2400" dirty="0"/>
              <a:t> CR)</a:t>
            </a:r>
            <a:endParaRPr lang="zh-CN" altLang="en-US" sz="2400" dirty="0"/>
          </a:p>
          <a:p>
            <a:pPr>
              <a:buFont typeface="Arial" pitchFamily="34" charset="0"/>
              <a:buNone/>
              <a:defRPr/>
            </a:pPr>
            <a:r>
              <a:rPr lang="en-US" sz="2400" dirty="0"/>
              <a:t>          </a:t>
            </a:r>
            <a:r>
              <a:rPr lang="en-US" sz="2400" dirty="0">
                <a:solidFill>
                  <a:schemeClr val="accent1"/>
                </a:solidFill>
              </a:rPr>
              <a:t>if </a:t>
            </a:r>
            <a:r>
              <a:rPr lang="en-US" sz="2400" dirty="0"/>
              <a:t> (!CR)</a:t>
            </a:r>
            <a:endParaRPr lang="zh-CN" altLang="en-US" sz="2400" dirty="0"/>
          </a:p>
          <a:p>
            <a:pPr>
              <a:buFont typeface="Arial" pitchFamily="34" charset="0"/>
              <a:buNone/>
              <a:defRPr/>
            </a:pPr>
            <a:r>
              <a:rPr lang="en-US" sz="2400" dirty="0"/>
              <a:t>            Q = 0;         </a:t>
            </a:r>
            <a:endParaRPr lang="zh-CN" altLang="en-US" sz="2400" dirty="0"/>
          </a:p>
          <a:p>
            <a:pPr>
              <a:buFont typeface="Arial" pitchFamily="34" charset="0"/>
              <a:buNone/>
              <a:defRPr/>
            </a:pPr>
            <a:r>
              <a:rPr lang="en-US" sz="2400" dirty="0">
                <a:solidFill>
                  <a:schemeClr val="accent1"/>
                </a:solidFill>
              </a:rPr>
              <a:t>          else if  </a:t>
            </a:r>
            <a:r>
              <a:rPr lang="en-US" sz="2400" dirty="0"/>
              <a:t>(!LD)</a:t>
            </a:r>
            <a:endParaRPr lang="zh-CN" altLang="en-US" sz="2400" dirty="0"/>
          </a:p>
          <a:p>
            <a:pPr>
              <a:buFont typeface="Arial" pitchFamily="34" charset="0"/>
              <a:buNone/>
              <a:defRPr/>
            </a:pPr>
            <a:r>
              <a:rPr lang="en-US" sz="2400" dirty="0"/>
              <a:t>            Q = D;      </a:t>
            </a:r>
            <a:endParaRPr lang="zh-CN" altLang="en-US" sz="2400" dirty="0"/>
          </a:p>
          <a:p>
            <a:pPr>
              <a:buFont typeface="Arial" pitchFamily="34" charset="0"/>
              <a:buNone/>
              <a:defRPr/>
            </a:pPr>
            <a:r>
              <a:rPr lang="en-US" sz="2400" dirty="0"/>
              <a:t>          </a:t>
            </a:r>
            <a:r>
              <a:rPr lang="en-US" sz="2400" dirty="0">
                <a:solidFill>
                  <a:schemeClr val="accent1"/>
                </a:solidFill>
              </a:rPr>
              <a:t>else if  </a:t>
            </a:r>
            <a:r>
              <a:rPr lang="en-US" sz="2400" dirty="0"/>
              <a:t>(</a:t>
            </a:r>
            <a:r>
              <a:rPr lang="en-US" sz="2400" dirty="0" err="1"/>
              <a:t>CTt</a:t>
            </a:r>
            <a:r>
              <a:rPr lang="en-US" sz="2400" dirty="0"/>
              <a:t> = =1 &amp;&amp; </a:t>
            </a:r>
            <a:r>
              <a:rPr lang="en-US" sz="2400" dirty="0" err="1"/>
              <a:t>CTp</a:t>
            </a:r>
            <a:r>
              <a:rPr lang="en-US" sz="2400" dirty="0"/>
              <a:t> = =1)</a:t>
            </a:r>
            <a:endParaRPr lang="zh-CN" altLang="en-US" sz="2400" dirty="0"/>
          </a:p>
          <a:p>
            <a:pPr>
              <a:buFont typeface="Arial" pitchFamily="34" charset="0"/>
              <a:buNone/>
              <a:defRPr/>
            </a:pPr>
            <a:r>
              <a:rPr lang="en-US" sz="2400" dirty="0"/>
              <a:t>            Q = Q+1;  </a:t>
            </a:r>
            <a:endParaRPr lang="zh-CN" altLang="en-US" sz="2400" dirty="0"/>
          </a:p>
          <a:p>
            <a:pPr>
              <a:buFont typeface="Arial" pitchFamily="34" charset="0"/>
              <a:buNone/>
              <a:defRPr/>
            </a:pPr>
            <a:r>
              <a:rPr lang="en-US" sz="2400" dirty="0"/>
              <a:t>          </a:t>
            </a:r>
            <a:r>
              <a:rPr lang="en-US" sz="2400" dirty="0">
                <a:solidFill>
                  <a:schemeClr val="accent1"/>
                </a:solidFill>
              </a:rPr>
              <a:t>else</a:t>
            </a:r>
            <a:endParaRPr lang="zh-CN" altLang="en-US" sz="2400" dirty="0">
              <a:solidFill>
                <a:schemeClr val="accent1"/>
              </a:solidFill>
            </a:endParaRPr>
          </a:p>
          <a:p>
            <a:pPr>
              <a:buFont typeface="Arial" pitchFamily="34" charset="0"/>
              <a:buNone/>
              <a:defRPr/>
            </a:pPr>
            <a:r>
              <a:rPr lang="en-US" sz="2400" dirty="0"/>
              <a:t>            Q = Q; </a:t>
            </a:r>
            <a:endParaRPr lang="zh-CN" altLang="en-US" sz="2400" dirty="0"/>
          </a:p>
          <a:p>
            <a:pPr>
              <a:buFont typeface="Arial" pitchFamily="34" charset="0"/>
              <a:buNone/>
              <a:defRPr/>
            </a:pPr>
            <a:r>
              <a:rPr lang="en-US" sz="2400" dirty="0" err="1">
                <a:solidFill>
                  <a:srgbClr val="FF0000"/>
                </a:solidFill>
              </a:rPr>
              <a:t>endmodule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323539" y="188652"/>
            <a:ext cx="83160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4-Bit Binary Addition Counter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683568" y="836712"/>
            <a:ext cx="7920880" cy="963571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altLang="zh-CN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Microsoft Yahei" panose="020B0503020204020204" pitchFamily="34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What is the first character of the identifier of Verilog?</a:t>
            </a:r>
            <a:endParaRPr lang="zh-CN" alt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Microsoft Yahei" panose="020B0503020204020204" pitchFamily="34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</p:txBody>
      </p:sp>
      <p:sp>
        <p:nvSpPr>
          <p:cNvPr id="13" name="文本框 12"/>
          <p:cNvSpPr txBox="1"/>
          <p:nvPr>
            <p:custDataLst>
              <p:tags r:id="rId2"/>
            </p:custDataLst>
          </p:nvPr>
        </p:nvSpPr>
        <p:spPr>
          <a:xfrm>
            <a:off x="827584" y="3140968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Microsoft Yahei" panose="020B0503020204020204" pitchFamily="34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Letter  (“A”, “a”, “c”, …)</a:t>
            </a:r>
            <a:endParaRPr lang="zh-CN" altLang="en-US" sz="32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Microsoft Yahei" panose="020B0503020204020204" pitchFamily="34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</p:txBody>
      </p:sp>
      <p:sp>
        <p:nvSpPr>
          <p:cNvPr id="14" name="文本框 13"/>
          <p:cNvSpPr txBox="1"/>
          <p:nvPr>
            <p:custDataLst>
              <p:tags r:id="rId3"/>
            </p:custDataLst>
          </p:nvPr>
        </p:nvSpPr>
        <p:spPr>
          <a:xfrm>
            <a:off x="827584" y="4221088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Microsoft Yahei" panose="020B0503020204020204" pitchFamily="34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Underline (“_”)</a:t>
            </a:r>
            <a:endParaRPr lang="zh-CN" altLang="en-US" sz="32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Microsoft Yahei" panose="020B0503020204020204" pitchFamily="34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62504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3" grpId="0"/>
      <p:bldP spid="14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179512" y="1052748"/>
            <a:ext cx="9937104" cy="50400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square" numCol="2">
            <a:spAutoFit/>
          </a:bodyPr>
          <a:lstStyle/>
          <a:p>
            <a:pPr>
              <a:buFont typeface="Arial" pitchFamily="34" charset="0"/>
              <a:buNone/>
              <a:defRPr/>
            </a:pPr>
            <a:r>
              <a:rPr lang="en-US" sz="2600" dirty="0">
                <a:solidFill>
                  <a:srgbClr val="FF0000"/>
                </a:solidFill>
              </a:rPr>
              <a:t>module</a:t>
            </a:r>
            <a:r>
              <a:rPr lang="en-US" sz="2600" dirty="0"/>
              <a:t>  </a:t>
            </a:r>
            <a:r>
              <a:rPr lang="en-US" sz="2600" dirty="0" err="1"/>
              <a:t>seqdet</a:t>
            </a:r>
            <a:r>
              <a:rPr lang="en-US" sz="2600" dirty="0"/>
              <a:t>(</a:t>
            </a:r>
            <a:r>
              <a:rPr lang="en-US" sz="2600" dirty="0" err="1"/>
              <a:t>datain</a:t>
            </a:r>
            <a:r>
              <a:rPr lang="en-US" sz="2600" dirty="0"/>
              <a:t>, </a:t>
            </a:r>
            <a:r>
              <a:rPr lang="en-US" sz="2600" dirty="0" err="1"/>
              <a:t>clk</a:t>
            </a:r>
            <a:r>
              <a:rPr lang="en-US" sz="2600" dirty="0"/>
              <a:t>, reset, </a:t>
            </a:r>
            <a:r>
              <a:rPr lang="en-US" sz="2600" dirty="0" err="1"/>
              <a:t>dataout</a:t>
            </a:r>
            <a:r>
              <a:rPr lang="en-US" sz="2600" dirty="0"/>
              <a:t>);</a:t>
            </a:r>
            <a:endParaRPr lang="zh-CN" altLang="en-US" sz="2600" dirty="0"/>
          </a:p>
          <a:p>
            <a:pPr>
              <a:buFont typeface="Arial" pitchFamily="34" charset="0"/>
              <a:buNone/>
              <a:defRPr/>
            </a:pPr>
            <a:r>
              <a:rPr lang="en-US" sz="2600" dirty="0"/>
              <a:t>        input  </a:t>
            </a:r>
            <a:r>
              <a:rPr lang="en-US" sz="2600" dirty="0" err="1"/>
              <a:t>datain</a:t>
            </a:r>
            <a:r>
              <a:rPr lang="en-US" sz="2600" dirty="0"/>
              <a:t>, </a:t>
            </a:r>
            <a:r>
              <a:rPr lang="en-US" sz="2600" dirty="0" err="1"/>
              <a:t>clk</a:t>
            </a:r>
            <a:r>
              <a:rPr lang="en-US" sz="2600" dirty="0"/>
              <a:t>, reset;</a:t>
            </a:r>
            <a:endParaRPr lang="zh-CN" altLang="en-US" sz="2600" dirty="0"/>
          </a:p>
          <a:p>
            <a:pPr>
              <a:buFont typeface="Arial" pitchFamily="34" charset="0"/>
              <a:buNone/>
              <a:defRPr/>
            </a:pPr>
            <a:r>
              <a:rPr lang="en-US" sz="2600" dirty="0"/>
              <a:t>        output  </a:t>
            </a:r>
            <a:r>
              <a:rPr lang="en-US" sz="2600" dirty="0" err="1"/>
              <a:t>dataout</a:t>
            </a:r>
            <a:r>
              <a:rPr lang="en-US" sz="2600" dirty="0"/>
              <a:t>;</a:t>
            </a:r>
            <a:endParaRPr lang="zh-CN" altLang="en-US" sz="2600" dirty="0"/>
          </a:p>
          <a:p>
            <a:pPr>
              <a:buFont typeface="Arial" pitchFamily="34" charset="0"/>
              <a:buNone/>
              <a:defRPr/>
            </a:pPr>
            <a:r>
              <a:rPr lang="en-US" sz="2600" dirty="0"/>
              <a:t>        </a:t>
            </a:r>
            <a:r>
              <a:rPr lang="en-US" sz="2600" dirty="0" err="1">
                <a:solidFill>
                  <a:schemeClr val="accent1"/>
                </a:solidFill>
              </a:rPr>
              <a:t>reg</a:t>
            </a:r>
            <a:r>
              <a:rPr lang="en-US" sz="2600" dirty="0"/>
              <a:t>  [1:0] </a:t>
            </a:r>
            <a:r>
              <a:rPr lang="en-US" sz="2600" dirty="0" err="1"/>
              <a:t>state_reg</a:t>
            </a:r>
            <a:r>
              <a:rPr lang="en-US" sz="2600" dirty="0"/>
              <a:t>,              </a:t>
            </a:r>
          </a:p>
          <a:p>
            <a:pPr>
              <a:buFont typeface="Arial" pitchFamily="34" charset="0"/>
              <a:buNone/>
              <a:defRPr/>
            </a:pPr>
            <a:r>
              <a:rPr lang="en-US" sz="2600" dirty="0"/>
              <a:t>                        </a:t>
            </a:r>
            <a:r>
              <a:rPr lang="en-US" sz="2600" dirty="0" err="1"/>
              <a:t>state_next</a:t>
            </a:r>
            <a:r>
              <a:rPr lang="en-US" sz="2600" dirty="0"/>
              <a:t>; </a:t>
            </a:r>
          </a:p>
          <a:p>
            <a:pPr>
              <a:buFont typeface="Arial" pitchFamily="34" charset="0"/>
              <a:buNone/>
              <a:defRPr/>
            </a:pPr>
            <a:r>
              <a:rPr lang="en-US" sz="2600" dirty="0"/>
              <a:t>        </a:t>
            </a:r>
            <a:r>
              <a:rPr lang="en-US" sz="2600" dirty="0" err="1"/>
              <a:t>localparam</a:t>
            </a:r>
            <a:r>
              <a:rPr lang="en-US" sz="2600" dirty="0"/>
              <a:t>  A = 2’b00,</a:t>
            </a:r>
            <a:endParaRPr lang="zh-CN" altLang="en-US" sz="2600" dirty="0"/>
          </a:p>
          <a:p>
            <a:pPr>
              <a:buFont typeface="Arial" pitchFamily="34" charset="0"/>
              <a:buNone/>
              <a:defRPr/>
            </a:pPr>
            <a:r>
              <a:rPr lang="en-US" sz="2600" dirty="0"/>
              <a:t>                            B = 2’b01,</a:t>
            </a:r>
            <a:endParaRPr lang="zh-CN" altLang="en-US" sz="2600" dirty="0"/>
          </a:p>
          <a:p>
            <a:pPr>
              <a:buFont typeface="Arial" pitchFamily="34" charset="0"/>
              <a:buNone/>
              <a:defRPr/>
            </a:pPr>
            <a:r>
              <a:rPr lang="en-US" sz="2600" dirty="0"/>
              <a:t>                            </a:t>
            </a:r>
            <a:r>
              <a:rPr lang="de-DE" sz="2600" dirty="0"/>
              <a:t>C = 2’b10;</a:t>
            </a:r>
            <a:endParaRPr lang="zh-CN" altLang="en-US" sz="2600" dirty="0"/>
          </a:p>
          <a:p>
            <a:pPr>
              <a:buFont typeface="Arial" pitchFamily="34" charset="0"/>
              <a:buNone/>
              <a:defRPr/>
            </a:pPr>
            <a:r>
              <a:rPr lang="en-US" sz="2600" dirty="0">
                <a:solidFill>
                  <a:srgbClr val="FFFF00"/>
                </a:solidFill>
              </a:rPr>
              <a:t>        assign</a:t>
            </a:r>
            <a:r>
              <a:rPr lang="en-US" sz="2600" dirty="0"/>
              <a:t>  </a:t>
            </a:r>
            <a:r>
              <a:rPr lang="en-US" sz="2600" dirty="0" err="1"/>
              <a:t>dataout</a:t>
            </a:r>
            <a:r>
              <a:rPr lang="en-US" sz="2600" dirty="0"/>
              <a:t> = (</a:t>
            </a:r>
            <a:r>
              <a:rPr lang="en-US" sz="2600" dirty="0" err="1"/>
              <a:t>state_reg</a:t>
            </a:r>
            <a:r>
              <a:rPr lang="en-US" sz="2600" dirty="0"/>
              <a:t> = = C &amp;&amp; </a:t>
            </a:r>
            <a:r>
              <a:rPr lang="en-US" sz="2600" dirty="0" err="1"/>
              <a:t>datain</a:t>
            </a:r>
            <a:r>
              <a:rPr lang="en-US" sz="2600" dirty="0"/>
              <a:t> = = 1’b1)? 1’b1 : 1’b0;</a:t>
            </a:r>
          </a:p>
          <a:p>
            <a:pPr>
              <a:buFont typeface="Arial" pitchFamily="34" charset="0"/>
              <a:buNone/>
              <a:defRPr/>
            </a:pPr>
            <a:endParaRPr lang="zh-CN" altLang="en-US" sz="2600" dirty="0"/>
          </a:p>
          <a:p>
            <a:pPr>
              <a:buFont typeface="Arial" pitchFamily="34" charset="0"/>
              <a:buNone/>
              <a:defRPr/>
            </a:pPr>
            <a:r>
              <a:rPr lang="en-US" sz="2600" dirty="0">
                <a:solidFill>
                  <a:srgbClr val="FFFF00"/>
                </a:solidFill>
              </a:rPr>
              <a:t>     always @</a:t>
            </a:r>
            <a:r>
              <a:rPr lang="en-US" sz="2600" dirty="0"/>
              <a:t>(</a:t>
            </a:r>
            <a:r>
              <a:rPr lang="en-US" sz="2600" dirty="0" err="1">
                <a:solidFill>
                  <a:schemeClr val="accent1"/>
                </a:solidFill>
              </a:rPr>
              <a:t>negedge</a:t>
            </a:r>
            <a:r>
              <a:rPr lang="en-US" sz="2600" dirty="0"/>
              <a:t> </a:t>
            </a:r>
            <a:r>
              <a:rPr lang="en-US" sz="2600" dirty="0" err="1"/>
              <a:t>clk</a:t>
            </a:r>
            <a:r>
              <a:rPr lang="en-US" sz="2600" dirty="0"/>
              <a:t> </a:t>
            </a:r>
            <a:r>
              <a:rPr lang="en-US" sz="2600" dirty="0">
                <a:solidFill>
                  <a:srgbClr val="FFFF00"/>
                </a:solidFill>
              </a:rPr>
              <a:t>or</a:t>
            </a:r>
            <a:r>
              <a:rPr lang="en-US" sz="2600" dirty="0"/>
              <a:t> </a:t>
            </a:r>
            <a:r>
              <a:rPr lang="en-US" sz="2600" dirty="0" err="1">
                <a:solidFill>
                  <a:schemeClr val="accent1"/>
                </a:solidFill>
              </a:rPr>
              <a:t>negedge</a:t>
            </a:r>
            <a:r>
              <a:rPr lang="en-US" sz="2600" dirty="0"/>
              <a:t> reset)</a:t>
            </a:r>
            <a:endParaRPr lang="zh-CN" altLang="en-US" sz="2600" dirty="0"/>
          </a:p>
          <a:p>
            <a:pPr>
              <a:buFont typeface="Arial" pitchFamily="34" charset="0"/>
              <a:buNone/>
              <a:defRPr/>
            </a:pPr>
            <a:r>
              <a:rPr lang="en-US" sz="2600" dirty="0"/>
              <a:t>  </a:t>
            </a:r>
            <a:r>
              <a:rPr lang="en-US" sz="2600" dirty="0">
                <a:solidFill>
                  <a:schemeClr val="accent1"/>
                </a:solidFill>
              </a:rPr>
              <a:t>if</a:t>
            </a:r>
            <a:r>
              <a:rPr lang="en-US" sz="2600" dirty="0"/>
              <a:t>  (!reset)</a:t>
            </a:r>
            <a:endParaRPr lang="zh-CN" altLang="en-US" sz="2600" dirty="0"/>
          </a:p>
          <a:p>
            <a:pPr>
              <a:buFont typeface="Arial" pitchFamily="34" charset="0"/>
              <a:buNone/>
              <a:defRPr/>
            </a:pPr>
            <a:r>
              <a:rPr lang="en-US" sz="2600" dirty="0"/>
              <a:t>      </a:t>
            </a:r>
            <a:r>
              <a:rPr lang="en-US" sz="2600" dirty="0" err="1"/>
              <a:t>state_reg</a:t>
            </a:r>
            <a:r>
              <a:rPr lang="en-US" sz="2600" dirty="0"/>
              <a:t> &lt;= A;</a:t>
            </a:r>
            <a:endParaRPr lang="zh-CN" altLang="en-US" sz="2600" dirty="0"/>
          </a:p>
          <a:p>
            <a:pPr>
              <a:buFont typeface="Arial" pitchFamily="34" charset="0"/>
              <a:buNone/>
              <a:defRPr/>
            </a:pPr>
            <a:r>
              <a:rPr lang="en-US" sz="2600" dirty="0"/>
              <a:t>   </a:t>
            </a:r>
            <a:r>
              <a:rPr lang="en-US" sz="2600" dirty="0">
                <a:solidFill>
                  <a:schemeClr val="accent1"/>
                </a:solidFill>
              </a:rPr>
              <a:t>else </a:t>
            </a:r>
            <a:endParaRPr lang="zh-CN" altLang="en-US" sz="2600" dirty="0">
              <a:solidFill>
                <a:schemeClr val="accent1"/>
              </a:solidFill>
            </a:endParaRPr>
          </a:p>
          <a:p>
            <a:pPr>
              <a:buFont typeface="Arial" pitchFamily="34" charset="0"/>
              <a:buNone/>
              <a:defRPr/>
            </a:pPr>
            <a:r>
              <a:rPr lang="en-US" sz="2600" dirty="0"/>
              <a:t>      </a:t>
            </a:r>
            <a:r>
              <a:rPr lang="en-US" sz="2600" dirty="0" err="1"/>
              <a:t>state_reg</a:t>
            </a:r>
            <a:r>
              <a:rPr lang="en-US" sz="2600" dirty="0"/>
              <a:t> &lt;= </a:t>
            </a:r>
            <a:r>
              <a:rPr lang="en-US" sz="2600" dirty="0" err="1"/>
              <a:t>state_next</a:t>
            </a:r>
            <a:r>
              <a:rPr lang="en-US" sz="2600" dirty="0"/>
              <a:t>;</a:t>
            </a:r>
          </a:p>
          <a:p>
            <a:pPr>
              <a:buFont typeface="Arial" pitchFamily="34" charset="0"/>
              <a:buNone/>
              <a:defRPr/>
            </a:pPr>
            <a:endParaRPr lang="en-US" sz="2600" dirty="0"/>
          </a:p>
        </p:txBody>
      </p:sp>
      <p:sp>
        <p:nvSpPr>
          <p:cNvPr id="6" name="矩形 5"/>
          <p:cNvSpPr/>
          <p:nvPr/>
        </p:nvSpPr>
        <p:spPr>
          <a:xfrm>
            <a:off x="323539" y="188652"/>
            <a:ext cx="83160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Sequence Detector of Binary Numbers “111”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754280" y="476672"/>
            <a:ext cx="8858280" cy="6124754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numCol="2">
            <a:spAutoFit/>
          </a:bodyPr>
          <a:lstStyle/>
          <a:p>
            <a:pPr>
              <a:buFont typeface="Arial" pitchFamily="34" charset="0"/>
              <a:buNone/>
              <a:defRPr/>
            </a:pPr>
            <a:r>
              <a:rPr lang="en-US" sz="2800" dirty="0">
                <a:solidFill>
                  <a:srgbClr val="FFFF00"/>
                </a:solidFill>
              </a:rPr>
              <a:t>always @</a:t>
            </a:r>
            <a:r>
              <a:rPr lang="en-US" sz="2800" dirty="0"/>
              <a:t>(</a:t>
            </a:r>
            <a:r>
              <a:rPr lang="en-US" sz="2800" dirty="0" err="1"/>
              <a:t>state_reg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FFFF00"/>
                </a:solidFill>
              </a:rPr>
              <a:t>or</a:t>
            </a:r>
            <a:r>
              <a:rPr lang="en-US" sz="2800" dirty="0"/>
              <a:t> </a:t>
            </a:r>
            <a:r>
              <a:rPr lang="en-US" sz="2800" dirty="0" err="1"/>
              <a:t>datain</a:t>
            </a:r>
            <a:r>
              <a:rPr lang="en-US" sz="2800" dirty="0"/>
              <a:t>)</a:t>
            </a:r>
            <a:endParaRPr lang="zh-CN" altLang="en-US" sz="2800" dirty="0"/>
          </a:p>
          <a:p>
            <a:pPr>
              <a:buFont typeface="Arial" pitchFamily="34" charset="0"/>
              <a:buNone/>
              <a:defRPr/>
            </a:pPr>
            <a:r>
              <a:rPr lang="en-US" sz="2800" dirty="0">
                <a:solidFill>
                  <a:srgbClr val="FFFF00"/>
                </a:solidFill>
              </a:rPr>
              <a:t>     case</a:t>
            </a:r>
            <a:r>
              <a:rPr lang="en-US" sz="2800" dirty="0"/>
              <a:t> (</a:t>
            </a:r>
            <a:r>
              <a:rPr lang="en-US" sz="2800" dirty="0" err="1"/>
              <a:t>state_reg</a:t>
            </a:r>
            <a:r>
              <a:rPr lang="en-US" sz="2800" dirty="0"/>
              <a:t>)</a:t>
            </a:r>
            <a:endParaRPr lang="zh-CN" altLang="en-US" sz="2800" dirty="0"/>
          </a:p>
          <a:p>
            <a:pPr>
              <a:buFont typeface="Arial" pitchFamily="34" charset="0"/>
              <a:buNone/>
              <a:defRPr/>
            </a:pPr>
            <a:r>
              <a:rPr lang="en-US" sz="2800" dirty="0"/>
              <a:t>           A: </a:t>
            </a:r>
            <a:r>
              <a:rPr lang="en-US" sz="2800" dirty="0">
                <a:solidFill>
                  <a:schemeClr val="accent1"/>
                </a:solidFill>
              </a:rPr>
              <a:t>if</a:t>
            </a:r>
            <a:r>
              <a:rPr lang="en-US" sz="2800" dirty="0"/>
              <a:t> (</a:t>
            </a:r>
            <a:r>
              <a:rPr lang="en-US" sz="2800" dirty="0" err="1"/>
              <a:t>datain</a:t>
            </a:r>
            <a:r>
              <a:rPr lang="en-US" sz="2800" dirty="0"/>
              <a:t> = = 1’b0)</a:t>
            </a:r>
            <a:endParaRPr lang="zh-CN" altLang="en-US" sz="2800" dirty="0"/>
          </a:p>
          <a:p>
            <a:pPr>
              <a:buFont typeface="Arial" pitchFamily="34" charset="0"/>
              <a:buNone/>
              <a:defRPr/>
            </a:pPr>
            <a:r>
              <a:rPr lang="en-US" sz="2800" dirty="0"/>
              <a:t>                    </a:t>
            </a:r>
            <a:r>
              <a:rPr lang="en-US" sz="2800" dirty="0" err="1"/>
              <a:t>state_next</a:t>
            </a:r>
            <a:r>
              <a:rPr lang="en-US" sz="2800" dirty="0"/>
              <a:t> = A;</a:t>
            </a:r>
            <a:endParaRPr lang="zh-CN" altLang="en-US" sz="2800" dirty="0"/>
          </a:p>
          <a:p>
            <a:pPr>
              <a:buFont typeface="Arial" pitchFamily="34" charset="0"/>
              <a:buNone/>
              <a:defRPr/>
            </a:pPr>
            <a:r>
              <a:rPr lang="en-US" sz="2800" dirty="0"/>
              <a:t>                </a:t>
            </a:r>
            <a:r>
              <a:rPr lang="en-US" sz="2800" dirty="0">
                <a:solidFill>
                  <a:schemeClr val="accent1"/>
                </a:solidFill>
              </a:rPr>
              <a:t>else</a:t>
            </a:r>
            <a:r>
              <a:rPr lang="en-US" sz="2800" dirty="0"/>
              <a:t>  </a:t>
            </a:r>
            <a:r>
              <a:rPr lang="en-US" sz="2800" dirty="0" err="1"/>
              <a:t>state_next</a:t>
            </a:r>
            <a:r>
              <a:rPr lang="en-US" sz="2800" dirty="0"/>
              <a:t> = B;</a:t>
            </a:r>
            <a:endParaRPr lang="zh-CN" altLang="en-US" sz="2800" dirty="0"/>
          </a:p>
          <a:p>
            <a:pPr>
              <a:buFont typeface="Arial" pitchFamily="34" charset="0"/>
              <a:buNone/>
              <a:defRPr/>
            </a:pPr>
            <a:r>
              <a:rPr lang="en-US" sz="2800" dirty="0"/>
              <a:t>           B: </a:t>
            </a:r>
            <a:r>
              <a:rPr lang="en-US" sz="2800" dirty="0">
                <a:solidFill>
                  <a:schemeClr val="accent1"/>
                </a:solidFill>
              </a:rPr>
              <a:t>if</a:t>
            </a:r>
            <a:r>
              <a:rPr lang="en-US" sz="2800" dirty="0"/>
              <a:t> (</a:t>
            </a:r>
            <a:r>
              <a:rPr lang="en-US" sz="2800" dirty="0" err="1"/>
              <a:t>datain</a:t>
            </a:r>
            <a:r>
              <a:rPr lang="en-US" sz="2800" dirty="0"/>
              <a:t> = = 1’b0)</a:t>
            </a:r>
            <a:endParaRPr lang="zh-CN" altLang="en-US" sz="2800" dirty="0"/>
          </a:p>
          <a:p>
            <a:pPr>
              <a:buFont typeface="Arial" pitchFamily="34" charset="0"/>
              <a:buNone/>
              <a:defRPr/>
            </a:pPr>
            <a:r>
              <a:rPr lang="en-US" sz="2800" dirty="0"/>
              <a:t>                    </a:t>
            </a:r>
            <a:r>
              <a:rPr lang="en-US" sz="2800" dirty="0" err="1"/>
              <a:t>state_next</a:t>
            </a:r>
            <a:r>
              <a:rPr lang="en-US" sz="2800" dirty="0"/>
              <a:t> = A;</a:t>
            </a:r>
            <a:endParaRPr lang="zh-CN" altLang="en-US" sz="2800" dirty="0"/>
          </a:p>
          <a:p>
            <a:pPr>
              <a:buFont typeface="Arial" pitchFamily="34" charset="0"/>
              <a:buNone/>
              <a:defRPr/>
            </a:pPr>
            <a:r>
              <a:rPr lang="en-US" sz="2800" dirty="0"/>
              <a:t>                </a:t>
            </a:r>
            <a:r>
              <a:rPr lang="en-US" sz="2800" dirty="0">
                <a:solidFill>
                  <a:schemeClr val="accent1"/>
                </a:solidFill>
              </a:rPr>
              <a:t>else</a:t>
            </a:r>
            <a:r>
              <a:rPr lang="en-US" sz="2800" dirty="0"/>
              <a:t>  </a:t>
            </a:r>
            <a:r>
              <a:rPr lang="en-US" sz="2800" dirty="0" err="1"/>
              <a:t>state_next</a:t>
            </a:r>
            <a:r>
              <a:rPr lang="en-US" sz="2800" dirty="0"/>
              <a:t> = C;</a:t>
            </a:r>
            <a:endParaRPr lang="zh-CN" altLang="en-US" sz="2800" dirty="0"/>
          </a:p>
          <a:p>
            <a:pPr>
              <a:buFont typeface="Arial" pitchFamily="34" charset="0"/>
              <a:buNone/>
              <a:defRPr/>
            </a:pPr>
            <a:r>
              <a:rPr lang="en-US" sz="2800" dirty="0"/>
              <a:t>           C: </a:t>
            </a:r>
            <a:r>
              <a:rPr lang="en-US" sz="2800" dirty="0">
                <a:solidFill>
                  <a:schemeClr val="accent1"/>
                </a:solidFill>
              </a:rPr>
              <a:t>if</a:t>
            </a:r>
            <a:r>
              <a:rPr lang="en-US" sz="2800" dirty="0"/>
              <a:t> (</a:t>
            </a:r>
            <a:r>
              <a:rPr lang="en-US" sz="2800" dirty="0" err="1"/>
              <a:t>datain</a:t>
            </a:r>
            <a:r>
              <a:rPr lang="en-US" sz="2800" dirty="0"/>
              <a:t> = = 1’b0)</a:t>
            </a:r>
            <a:endParaRPr lang="zh-CN" altLang="en-US" sz="2800" dirty="0"/>
          </a:p>
          <a:p>
            <a:pPr>
              <a:buFont typeface="Arial" pitchFamily="34" charset="0"/>
              <a:buNone/>
              <a:defRPr/>
            </a:pPr>
            <a:r>
              <a:rPr lang="en-US" sz="2800" dirty="0"/>
              <a:t>                    </a:t>
            </a:r>
            <a:r>
              <a:rPr lang="en-US" sz="2800" dirty="0" err="1"/>
              <a:t>state_next</a:t>
            </a:r>
            <a:r>
              <a:rPr lang="en-US" sz="2800" dirty="0"/>
              <a:t> = A;</a:t>
            </a:r>
            <a:endParaRPr lang="zh-CN" altLang="en-US" sz="2800" dirty="0"/>
          </a:p>
          <a:p>
            <a:pPr>
              <a:buFont typeface="Arial" pitchFamily="34" charset="0"/>
              <a:buNone/>
              <a:defRPr/>
            </a:pPr>
            <a:r>
              <a:rPr lang="en-US" sz="2800" dirty="0">
                <a:solidFill>
                  <a:schemeClr val="accent1"/>
                </a:solidFill>
              </a:rPr>
              <a:t>                else  </a:t>
            </a:r>
            <a:r>
              <a:rPr lang="en-US" sz="2800" dirty="0" err="1"/>
              <a:t>state_next</a:t>
            </a:r>
            <a:r>
              <a:rPr lang="en-US" sz="2800" dirty="0"/>
              <a:t> = C;</a:t>
            </a:r>
            <a:endParaRPr lang="zh-CN" altLang="en-US" sz="2800" dirty="0"/>
          </a:p>
          <a:p>
            <a:pPr>
              <a:buFont typeface="Arial" pitchFamily="34" charset="0"/>
              <a:buNone/>
              <a:defRPr/>
            </a:pPr>
            <a:r>
              <a:rPr lang="en-US" sz="2800" dirty="0">
                <a:solidFill>
                  <a:srgbClr val="FFC000"/>
                </a:solidFill>
              </a:rPr>
              <a:t>           default</a:t>
            </a:r>
            <a:r>
              <a:rPr lang="en-US" sz="2800" dirty="0"/>
              <a:t>: </a:t>
            </a:r>
            <a:r>
              <a:rPr lang="en-US" sz="2800" dirty="0" err="1"/>
              <a:t>state_next</a:t>
            </a:r>
            <a:r>
              <a:rPr lang="en-US" sz="2800" dirty="0"/>
              <a:t> = A;</a:t>
            </a:r>
            <a:endParaRPr lang="zh-CN" altLang="en-US" sz="2800" dirty="0"/>
          </a:p>
          <a:p>
            <a:pPr>
              <a:buFont typeface="Arial" pitchFamily="34" charset="0"/>
              <a:buNone/>
              <a:defRPr/>
            </a:pPr>
            <a:r>
              <a:rPr lang="en-US" sz="2800" dirty="0"/>
              <a:t>     </a:t>
            </a:r>
            <a:r>
              <a:rPr lang="en-US" sz="2800" dirty="0" err="1">
                <a:solidFill>
                  <a:srgbClr val="FFFF00"/>
                </a:solidFill>
              </a:rPr>
              <a:t>endcase</a:t>
            </a:r>
            <a:endParaRPr lang="zh-CN" altLang="en-US" sz="2800" dirty="0">
              <a:solidFill>
                <a:srgbClr val="FFFF00"/>
              </a:solidFill>
            </a:endParaRPr>
          </a:p>
          <a:p>
            <a:pPr>
              <a:buFont typeface="Arial" pitchFamily="34" charset="0"/>
              <a:buNone/>
              <a:defRPr/>
            </a:pPr>
            <a:r>
              <a:rPr lang="en-US" sz="2800" dirty="0" err="1">
                <a:solidFill>
                  <a:srgbClr val="FF0000"/>
                </a:solidFill>
              </a:rPr>
              <a:t>endmodule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683568" y="836712"/>
            <a:ext cx="7920880" cy="963571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altLang="zh-CN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Microsoft Yahei" panose="020B0503020204020204" pitchFamily="34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What is the identifier composed of ?</a:t>
            </a:r>
            <a:endParaRPr lang="zh-CN" alt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Microsoft Yahei" panose="020B0503020204020204" pitchFamily="34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</p:txBody>
      </p:sp>
      <p:sp>
        <p:nvSpPr>
          <p:cNvPr id="13" name="文本框 12"/>
          <p:cNvSpPr txBox="1"/>
          <p:nvPr>
            <p:custDataLst>
              <p:tags r:id="rId2"/>
            </p:custDataLst>
          </p:nvPr>
        </p:nvSpPr>
        <p:spPr>
          <a:xfrm>
            <a:off x="827584" y="2276872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Microsoft Yahei" panose="020B0503020204020204" pitchFamily="34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Letter  (“A”, “a”, “c”, …)</a:t>
            </a:r>
            <a:endParaRPr lang="zh-CN" altLang="en-US" sz="32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Microsoft Yahei" panose="020B0503020204020204" pitchFamily="34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</p:txBody>
      </p:sp>
      <p:sp>
        <p:nvSpPr>
          <p:cNvPr id="14" name="文本框 13"/>
          <p:cNvSpPr txBox="1"/>
          <p:nvPr>
            <p:custDataLst>
              <p:tags r:id="rId3"/>
            </p:custDataLst>
          </p:nvPr>
        </p:nvSpPr>
        <p:spPr>
          <a:xfrm>
            <a:off x="827584" y="3356992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Microsoft Yahei" panose="020B0503020204020204" pitchFamily="34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Underline (“_”)</a:t>
            </a:r>
            <a:endParaRPr lang="zh-CN" altLang="en-US" sz="32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Microsoft Yahei" panose="020B0503020204020204" pitchFamily="34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</p:txBody>
      </p:sp>
      <p:sp>
        <p:nvSpPr>
          <p:cNvPr id="5" name="文本框 4"/>
          <p:cNvSpPr txBox="1"/>
          <p:nvPr>
            <p:custDataLst>
              <p:tags r:id="rId4"/>
            </p:custDataLst>
          </p:nvPr>
        </p:nvSpPr>
        <p:spPr>
          <a:xfrm>
            <a:off x="799478" y="4437112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Microsoft Yahei" panose="020B0503020204020204" pitchFamily="34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Number (“1”, “2”, “3”, …)</a:t>
            </a:r>
            <a:endParaRPr lang="zh-CN" altLang="en-US" sz="32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Microsoft Yahei" panose="020B0503020204020204" pitchFamily="34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5"/>
            </p:custDataLst>
          </p:nvPr>
        </p:nvSpPr>
        <p:spPr>
          <a:xfrm>
            <a:off x="799478" y="5517232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Microsoft Yahei" panose="020B0503020204020204" pitchFamily="34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“$” Sign</a:t>
            </a:r>
            <a:endParaRPr lang="zh-CN" altLang="en-US" sz="32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Microsoft Yahei" panose="020B0503020204020204" pitchFamily="34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39911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3" grpId="0"/>
      <p:bldP spid="14" grpId="0"/>
      <p:bldP spid="5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683568" y="836712"/>
            <a:ext cx="7920880" cy="963571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altLang="zh-CN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Microsoft Yahei" panose="020B0503020204020204" pitchFamily="34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Which sign did you put to specify the end of each statement in Verilog?</a:t>
            </a:r>
            <a:endParaRPr lang="zh-CN" alt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Microsoft Yahei" panose="020B0503020204020204" pitchFamily="34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</p:txBody>
      </p:sp>
      <p:sp>
        <p:nvSpPr>
          <p:cNvPr id="13" name="文本框 12"/>
          <p:cNvSpPr txBox="1"/>
          <p:nvPr>
            <p:custDataLst>
              <p:tags r:id="rId2"/>
            </p:custDataLst>
          </p:nvPr>
        </p:nvSpPr>
        <p:spPr>
          <a:xfrm>
            <a:off x="827584" y="3068960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Microsoft Yahei" panose="020B0503020204020204" pitchFamily="34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Semicolon ( “ ; ” )</a:t>
            </a:r>
            <a:endParaRPr lang="zh-CN" altLang="en-US" sz="32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Microsoft Yahei" panose="020B0503020204020204" pitchFamily="34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93676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67544" y="2924944"/>
            <a:ext cx="817082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Z: </a:t>
            </a:r>
            <a:r>
              <a:rPr lang="zh-CN" altLang="en-US" sz="32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High resistance </a:t>
            </a:r>
            <a:r>
              <a:rPr lang="en-US" altLang="zh-CN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(when it is an open circuit)</a:t>
            </a:r>
            <a:endParaRPr lang="zh-CN" alt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67544" y="4418356"/>
            <a:ext cx="757611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X: Unknown value </a:t>
            </a:r>
            <a:r>
              <a:rPr lang="en-US" altLang="zh-CN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(without initialization)</a:t>
            </a:r>
            <a:endParaRPr lang="zh-CN" alt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323528" y="980728"/>
            <a:ext cx="8640960" cy="963571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altLang="zh-CN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Microsoft Yahei" panose="020B0503020204020204" pitchFamily="34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What are the special values of variables in Verilog?</a:t>
            </a:r>
            <a:endParaRPr lang="zh-CN" alt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Microsoft Yahei" panose="020B0503020204020204" pitchFamily="34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45784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84705" y="2852936"/>
            <a:ext cx="794773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wire: </a:t>
            </a:r>
            <a:r>
              <a:rPr lang="en-US" altLang="zh-CN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commonly used in the combinational logic circuit (like a wire connection)</a:t>
            </a:r>
            <a:endParaRPr lang="zh-CN" alt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84705" y="4346348"/>
            <a:ext cx="845179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reg</a:t>
            </a:r>
            <a:r>
              <a:rPr lang="en-US" altLang="zh-CN" sz="32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: </a:t>
            </a:r>
            <a:r>
              <a:rPr lang="en-US" altLang="zh-CN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commonly used in the sequential logic circuit (like a register)</a:t>
            </a:r>
            <a:endParaRPr lang="zh-CN" alt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323528" y="980728"/>
            <a:ext cx="8640960" cy="963571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altLang="zh-CN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Microsoft Yahei" panose="020B0503020204020204" pitchFamily="34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What are the most commonly used variable types in Verilog?</a:t>
            </a:r>
            <a:endParaRPr lang="zh-CN" alt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Microsoft Yahei" panose="020B0503020204020204" pitchFamily="34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18272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84705" y="2852936"/>
            <a:ext cx="794773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wire: by default</a:t>
            </a:r>
            <a:endParaRPr lang="zh-CN" altLang="en-US" sz="32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323528" y="980728"/>
            <a:ext cx="8640960" cy="963571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altLang="zh-CN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Microsoft Yahei" panose="020B0503020204020204" pitchFamily="34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What is the variable type if you forget to define it?</a:t>
            </a:r>
            <a:endParaRPr lang="zh-CN" alt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Microsoft Yahei" panose="020B0503020204020204" pitchFamily="34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80817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heme/theme1.xml><?xml version="1.0" encoding="utf-8"?>
<a:theme xmlns:a="http://schemas.openxmlformats.org/drawingml/2006/main" name="High Voltage">
  <a:themeElements>
    <a:clrScheme name="High Voltage 1">
      <a:dk1>
        <a:srgbClr val="001932"/>
      </a:dk1>
      <a:lt1>
        <a:srgbClr val="FFFFFF"/>
      </a:lt1>
      <a:dk2>
        <a:srgbClr val="2181B7"/>
      </a:dk2>
      <a:lt2>
        <a:srgbClr val="CCFFFF"/>
      </a:lt2>
      <a:accent1>
        <a:srgbClr val="99FFCC"/>
      </a:accent1>
      <a:accent2>
        <a:srgbClr val="01B0FF"/>
      </a:accent2>
      <a:accent3>
        <a:srgbClr val="ABC1D8"/>
      </a:accent3>
      <a:accent4>
        <a:srgbClr val="DADADA"/>
      </a:accent4>
      <a:accent5>
        <a:srgbClr val="CAFFE2"/>
      </a:accent5>
      <a:accent6>
        <a:srgbClr val="019FE7"/>
      </a:accent6>
      <a:hlink>
        <a:srgbClr val="6666FF"/>
      </a:hlink>
      <a:folHlink>
        <a:srgbClr val="1C6D9A"/>
      </a:folHlink>
    </a:clrScheme>
    <a:fontScheme name="High Voltage">
      <a:majorFont>
        <a:latin typeface="Arial Black"/>
        <a:ea typeface="宋体"/>
        <a:cs typeface=""/>
      </a:majorFont>
      <a:minorFont>
        <a:latin typeface="Arial Black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High Voltage 1">
        <a:dk1>
          <a:srgbClr val="001932"/>
        </a:dk1>
        <a:lt1>
          <a:srgbClr val="FFFFFF"/>
        </a:lt1>
        <a:dk2>
          <a:srgbClr val="2181B7"/>
        </a:dk2>
        <a:lt2>
          <a:srgbClr val="CCFFFF"/>
        </a:lt2>
        <a:accent1>
          <a:srgbClr val="99FFCC"/>
        </a:accent1>
        <a:accent2>
          <a:srgbClr val="01B0FF"/>
        </a:accent2>
        <a:accent3>
          <a:srgbClr val="ABC1D8"/>
        </a:accent3>
        <a:accent4>
          <a:srgbClr val="DADADA"/>
        </a:accent4>
        <a:accent5>
          <a:srgbClr val="CAFFE2"/>
        </a:accent5>
        <a:accent6>
          <a:srgbClr val="019FE7"/>
        </a:accent6>
        <a:hlink>
          <a:srgbClr val="6666FF"/>
        </a:hlink>
        <a:folHlink>
          <a:srgbClr val="1C6D9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igh Voltage 2">
        <a:dk1>
          <a:srgbClr val="000000"/>
        </a:dk1>
        <a:lt1>
          <a:srgbClr val="FFFFFF"/>
        </a:lt1>
        <a:dk2>
          <a:srgbClr val="000066"/>
        </a:dk2>
        <a:lt2>
          <a:srgbClr val="969696"/>
        </a:lt2>
        <a:accent1>
          <a:srgbClr val="666699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B8B8CA"/>
        </a:accent5>
        <a:accent6>
          <a:srgbClr val="B9B9E7"/>
        </a:accent6>
        <a:hlink>
          <a:srgbClr val="CC00CC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igh Voltage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igh Voltage 4">
        <a:dk1>
          <a:srgbClr val="000000"/>
        </a:dk1>
        <a:lt1>
          <a:srgbClr val="FFFFCC"/>
        </a:lt1>
        <a:dk2>
          <a:srgbClr val="FF6600"/>
        </a:dk2>
        <a:lt2>
          <a:srgbClr val="333300"/>
        </a:lt2>
        <a:accent1>
          <a:srgbClr val="800000"/>
        </a:accent1>
        <a:accent2>
          <a:srgbClr val="CC6600"/>
        </a:accent2>
        <a:accent3>
          <a:srgbClr val="FFFFE2"/>
        </a:accent3>
        <a:accent4>
          <a:srgbClr val="000000"/>
        </a:accent4>
        <a:accent5>
          <a:srgbClr val="C0AAAA"/>
        </a:accent5>
        <a:accent6>
          <a:srgbClr val="B95C00"/>
        </a:accent6>
        <a:hlink>
          <a:srgbClr val="808000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igh Voltage 5">
        <a:dk1>
          <a:srgbClr val="1C3956"/>
        </a:dk1>
        <a:lt1>
          <a:srgbClr val="FFFFFF"/>
        </a:lt1>
        <a:dk2>
          <a:srgbClr val="003366"/>
        </a:dk2>
        <a:lt2>
          <a:srgbClr val="DDDDDD"/>
        </a:lt2>
        <a:accent1>
          <a:srgbClr val="3D7CBB"/>
        </a:accent1>
        <a:accent2>
          <a:srgbClr val="00152A"/>
        </a:accent2>
        <a:accent3>
          <a:srgbClr val="AAADB8"/>
        </a:accent3>
        <a:accent4>
          <a:srgbClr val="DADADA"/>
        </a:accent4>
        <a:accent5>
          <a:srgbClr val="AFBFDA"/>
        </a:accent5>
        <a:accent6>
          <a:srgbClr val="001225"/>
        </a:accent6>
        <a:hlink>
          <a:srgbClr val="33CCCC"/>
        </a:hlink>
        <a:folHlink>
          <a:srgbClr val="96B9D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igh Voltage 6">
        <a:dk1>
          <a:srgbClr val="000000"/>
        </a:dk1>
        <a:lt1>
          <a:srgbClr val="FFFFFF"/>
        </a:lt1>
        <a:dk2>
          <a:srgbClr val="440044"/>
        </a:dk2>
        <a:lt2>
          <a:srgbClr val="491D49"/>
        </a:lt2>
        <a:accent1>
          <a:srgbClr val="9D9DBD"/>
        </a:accent1>
        <a:accent2>
          <a:srgbClr val="14213C"/>
        </a:accent2>
        <a:accent3>
          <a:srgbClr val="FFFFFF"/>
        </a:accent3>
        <a:accent4>
          <a:srgbClr val="000000"/>
        </a:accent4>
        <a:accent5>
          <a:srgbClr val="CCCCDB"/>
        </a:accent5>
        <a:accent6>
          <a:srgbClr val="111D35"/>
        </a:accent6>
        <a:hlink>
          <a:srgbClr val="666699"/>
        </a:hlink>
        <a:folHlink>
          <a:srgbClr val="DBDBF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igh Voltage 7">
        <a:dk1>
          <a:srgbClr val="000000"/>
        </a:dk1>
        <a:lt1>
          <a:srgbClr val="FFFFFF"/>
        </a:lt1>
        <a:dk2>
          <a:srgbClr val="000000"/>
        </a:dk2>
        <a:lt2>
          <a:srgbClr val="001A00"/>
        </a:lt2>
        <a:accent1>
          <a:srgbClr val="339966"/>
        </a:accent1>
        <a:accent2>
          <a:srgbClr val="003300"/>
        </a:accent2>
        <a:accent3>
          <a:srgbClr val="FFFFFF"/>
        </a:accent3>
        <a:accent4>
          <a:srgbClr val="000000"/>
        </a:accent4>
        <a:accent5>
          <a:srgbClr val="ADCAB8"/>
        </a:accent5>
        <a:accent6>
          <a:srgbClr val="002D00"/>
        </a:accent6>
        <a:hlink>
          <a:srgbClr val="FF9933"/>
        </a:hlink>
        <a:folHlink>
          <a:srgbClr val="AFE9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High Voltage">
  <a:themeElements>
    <a:clrScheme name="1_High Voltage 1">
      <a:dk1>
        <a:srgbClr val="001932"/>
      </a:dk1>
      <a:lt1>
        <a:srgbClr val="FFFFFF"/>
      </a:lt1>
      <a:dk2>
        <a:srgbClr val="2181B7"/>
      </a:dk2>
      <a:lt2>
        <a:srgbClr val="CCFFFF"/>
      </a:lt2>
      <a:accent1>
        <a:srgbClr val="99FFCC"/>
      </a:accent1>
      <a:accent2>
        <a:srgbClr val="01B0FF"/>
      </a:accent2>
      <a:accent3>
        <a:srgbClr val="ABC1D8"/>
      </a:accent3>
      <a:accent4>
        <a:srgbClr val="DADADA"/>
      </a:accent4>
      <a:accent5>
        <a:srgbClr val="CAFFE2"/>
      </a:accent5>
      <a:accent6>
        <a:srgbClr val="019FE7"/>
      </a:accent6>
      <a:hlink>
        <a:srgbClr val="6666FF"/>
      </a:hlink>
      <a:folHlink>
        <a:srgbClr val="1C6D9A"/>
      </a:folHlink>
    </a:clrScheme>
    <a:fontScheme name="1_High Voltage">
      <a:majorFont>
        <a:latin typeface="Arial Black"/>
        <a:ea typeface="宋体"/>
        <a:cs typeface=""/>
      </a:majorFont>
      <a:minorFont>
        <a:latin typeface="Arial Black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1_High Voltage 1">
        <a:dk1>
          <a:srgbClr val="001932"/>
        </a:dk1>
        <a:lt1>
          <a:srgbClr val="FFFFFF"/>
        </a:lt1>
        <a:dk2>
          <a:srgbClr val="2181B7"/>
        </a:dk2>
        <a:lt2>
          <a:srgbClr val="CCFFFF"/>
        </a:lt2>
        <a:accent1>
          <a:srgbClr val="99FFCC"/>
        </a:accent1>
        <a:accent2>
          <a:srgbClr val="01B0FF"/>
        </a:accent2>
        <a:accent3>
          <a:srgbClr val="ABC1D8"/>
        </a:accent3>
        <a:accent4>
          <a:srgbClr val="DADADA"/>
        </a:accent4>
        <a:accent5>
          <a:srgbClr val="CAFFE2"/>
        </a:accent5>
        <a:accent6>
          <a:srgbClr val="019FE7"/>
        </a:accent6>
        <a:hlink>
          <a:srgbClr val="6666FF"/>
        </a:hlink>
        <a:folHlink>
          <a:srgbClr val="1C6D9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High Voltage 2">
        <a:dk1>
          <a:srgbClr val="000000"/>
        </a:dk1>
        <a:lt1>
          <a:srgbClr val="FFFFFF"/>
        </a:lt1>
        <a:dk2>
          <a:srgbClr val="000066"/>
        </a:dk2>
        <a:lt2>
          <a:srgbClr val="969696"/>
        </a:lt2>
        <a:accent1>
          <a:srgbClr val="666699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B8B8CA"/>
        </a:accent5>
        <a:accent6>
          <a:srgbClr val="B9B9E7"/>
        </a:accent6>
        <a:hlink>
          <a:srgbClr val="CC00CC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High Voltage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High Voltage 4">
        <a:dk1>
          <a:srgbClr val="000000"/>
        </a:dk1>
        <a:lt1>
          <a:srgbClr val="FFFFCC"/>
        </a:lt1>
        <a:dk2>
          <a:srgbClr val="FF6600"/>
        </a:dk2>
        <a:lt2>
          <a:srgbClr val="333300"/>
        </a:lt2>
        <a:accent1>
          <a:srgbClr val="800000"/>
        </a:accent1>
        <a:accent2>
          <a:srgbClr val="CC6600"/>
        </a:accent2>
        <a:accent3>
          <a:srgbClr val="FFFFE2"/>
        </a:accent3>
        <a:accent4>
          <a:srgbClr val="000000"/>
        </a:accent4>
        <a:accent5>
          <a:srgbClr val="C0AAAA"/>
        </a:accent5>
        <a:accent6>
          <a:srgbClr val="B95C00"/>
        </a:accent6>
        <a:hlink>
          <a:srgbClr val="808000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High Voltage 5">
        <a:dk1>
          <a:srgbClr val="1C3956"/>
        </a:dk1>
        <a:lt1>
          <a:srgbClr val="FFFFFF"/>
        </a:lt1>
        <a:dk2>
          <a:srgbClr val="003366"/>
        </a:dk2>
        <a:lt2>
          <a:srgbClr val="DDDDDD"/>
        </a:lt2>
        <a:accent1>
          <a:srgbClr val="3D7CBB"/>
        </a:accent1>
        <a:accent2>
          <a:srgbClr val="00152A"/>
        </a:accent2>
        <a:accent3>
          <a:srgbClr val="AAADB8"/>
        </a:accent3>
        <a:accent4>
          <a:srgbClr val="DADADA"/>
        </a:accent4>
        <a:accent5>
          <a:srgbClr val="AFBFDA"/>
        </a:accent5>
        <a:accent6>
          <a:srgbClr val="001225"/>
        </a:accent6>
        <a:hlink>
          <a:srgbClr val="33CCCC"/>
        </a:hlink>
        <a:folHlink>
          <a:srgbClr val="96B9D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High Voltage 6">
        <a:dk1>
          <a:srgbClr val="000000"/>
        </a:dk1>
        <a:lt1>
          <a:srgbClr val="FFFFFF"/>
        </a:lt1>
        <a:dk2>
          <a:srgbClr val="440044"/>
        </a:dk2>
        <a:lt2>
          <a:srgbClr val="491D49"/>
        </a:lt2>
        <a:accent1>
          <a:srgbClr val="9D9DBD"/>
        </a:accent1>
        <a:accent2>
          <a:srgbClr val="14213C"/>
        </a:accent2>
        <a:accent3>
          <a:srgbClr val="FFFFFF"/>
        </a:accent3>
        <a:accent4>
          <a:srgbClr val="000000"/>
        </a:accent4>
        <a:accent5>
          <a:srgbClr val="CCCCDB"/>
        </a:accent5>
        <a:accent6>
          <a:srgbClr val="111D35"/>
        </a:accent6>
        <a:hlink>
          <a:srgbClr val="666699"/>
        </a:hlink>
        <a:folHlink>
          <a:srgbClr val="DBDBF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High Voltage 7">
        <a:dk1>
          <a:srgbClr val="000000"/>
        </a:dk1>
        <a:lt1>
          <a:srgbClr val="FFFFFF"/>
        </a:lt1>
        <a:dk2>
          <a:srgbClr val="000000"/>
        </a:dk2>
        <a:lt2>
          <a:srgbClr val="001A00"/>
        </a:lt2>
        <a:accent1>
          <a:srgbClr val="339966"/>
        </a:accent1>
        <a:accent2>
          <a:srgbClr val="003300"/>
        </a:accent2>
        <a:accent3>
          <a:srgbClr val="FFFFFF"/>
        </a:accent3>
        <a:accent4>
          <a:srgbClr val="000000"/>
        </a:accent4>
        <a:accent5>
          <a:srgbClr val="ADCAB8"/>
        </a:accent5>
        <a:accent6>
          <a:srgbClr val="002D00"/>
        </a:accent6>
        <a:hlink>
          <a:srgbClr val="FF9933"/>
        </a:hlink>
        <a:folHlink>
          <a:srgbClr val="AFE9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D:\program files\Templates\Presentation Designs\High Voltage.pot</Template>
  <TotalTime>1101</TotalTime>
  <Pages>0</Pages>
  <Words>2256</Words>
  <Characters>0</Characters>
  <Application>Microsoft Office PowerPoint</Application>
  <DocSecurity>0</DocSecurity>
  <PresentationFormat>全屏显示(4:3)</PresentationFormat>
  <Lines>0</Lines>
  <Paragraphs>463</Paragraphs>
  <Slides>41</Slides>
  <Notes>7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41</vt:i4>
      </vt:variant>
    </vt:vector>
  </HeadingPairs>
  <TitlesOfParts>
    <vt:vector size="54" baseType="lpstr">
      <vt:lpstr>Microsoft Yahei</vt:lpstr>
      <vt:lpstr>黑体</vt:lpstr>
      <vt:lpstr>宋体</vt:lpstr>
      <vt:lpstr>Arial</vt:lpstr>
      <vt:lpstr>Arial Black</vt:lpstr>
      <vt:lpstr>Calibri</vt:lpstr>
      <vt:lpstr>Times New Roman</vt:lpstr>
      <vt:lpstr>Wingdings</vt:lpstr>
      <vt:lpstr>High Voltage</vt:lpstr>
      <vt:lpstr>1_High Voltage</vt:lpstr>
      <vt:lpstr>MathType 7.0 Equation</vt:lpstr>
      <vt:lpstr>Equation.3</vt:lpstr>
      <vt:lpstr>Equation</vt:lpstr>
      <vt:lpstr>Chapter 7 Verilog Implementation of Logic Circuit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7.1 Verilog Implementation of Logic Gates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7.2 Verilog Implementation of Combinational Logic Circuit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7.3 Verilog Implementation of Flip-Flop</vt:lpstr>
      <vt:lpstr>PowerPoint 演示文稿</vt:lpstr>
      <vt:lpstr>PowerPoint 演示文稿</vt:lpstr>
      <vt:lpstr>PowerPoint 演示文稿</vt:lpstr>
      <vt:lpstr>PowerPoint 演示文稿</vt:lpstr>
      <vt:lpstr>7.4 Verilog Implementation of Synchronous Sequential Circuit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电子科大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第八章 采用中、大规模集成电路的逻辑设计</dc:title>
  <dc:creator>武庆生</dc:creator>
  <cp:lastModifiedBy>chenjuan</cp:lastModifiedBy>
  <cp:revision>778</cp:revision>
  <dcterms:created xsi:type="dcterms:W3CDTF">2002-02-04T05:49:51Z</dcterms:created>
  <dcterms:modified xsi:type="dcterms:W3CDTF">2021-12-09T04:16:40Z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2052-9.1.0.4468</vt:lpwstr>
  </property>
</Properties>
</file>