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6"/>
  </p:notesMasterIdLst>
  <p:sldIdLst>
    <p:sldId id="356" r:id="rId2"/>
    <p:sldId id="357" r:id="rId3"/>
    <p:sldId id="284" r:id="rId4"/>
    <p:sldId id="285" r:id="rId5"/>
    <p:sldId id="286" r:id="rId6"/>
    <p:sldId id="287" r:id="rId7"/>
    <p:sldId id="289" r:id="rId8"/>
    <p:sldId id="327" r:id="rId9"/>
    <p:sldId id="292" r:id="rId10"/>
    <p:sldId id="293" r:id="rId11"/>
    <p:sldId id="360" r:id="rId12"/>
    <p:sldId id="359" r:id="rId13"/>
    <p:sldId id="361" r:id="rId14"/>
    <p:sldId id="348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2" autoAdjust="0"/>
    <p:restoredTop sz="86859" autoAdjust="0"/>
  </p:normalViewPr>
  <p:slideViewPr>
    <p:cSldViewPr>
      <p:cViewPr varScale="1">
        <p:scale>
          <a:sx n="62" d="100"/>
          <a:sy n="62" d="100"/>
        </p:scale>
        <p:origin x="122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FE717-1ED7-464A-B5B3-252F46EF4A6A}" type="datetimeFigureOut">
              <a:rPr lang="zh-CN" altLang="en-US" smtClean="0"/>
              <a:pPr/>
              <a:t>2021/1/31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C2B99-8F89-4EAB-B217-97604C9931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123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C2B99-8F89-4EAB-B217-97604C9931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35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C2B99-8F89-4EAB-B217-97604C9931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435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C2B99-8F89-4EAB-B217-97604C9931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252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C2B99-8F89-4EAB-B217-97604C9931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11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C2B99-8F89-4EAB-B217-97604C9931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034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C2B99-8F89-4EAB-B217-97604C9931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6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3083" name="AutoShape 11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6" name="AutoShape 14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8" name="AutoShape 16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AutoShape 17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092" name="Oval 20"/>
          <p:cNvSpPr>
            <a:spLocks noChangeArrowheads="1"/>
          </p:cNvSpPr>
          <p:nvPr/>
        </p:nvSpPr>
        <p:spPr bwMode="auto">
          <a:xfrm>
            <a:off x="433388" y="26971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094" name="Oval 22"/>
          <p:cNvSpPr>
            <a:spLocks noChangeArrowheads="1"/>
          </p:cNvSpPr>
          <p:nvPr/>
        </p:nvSpPr>
        <p:spPr bwMode="auto">
          <a:xfrm>
            <a:off x="9236075" y="2697163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484188" y="2760663"/>
            <a:ext cx="87518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3096" name="Group 24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3097" name="AutoShape 25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" name="AutoShape 26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AutoShape 27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AutoShape 28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AutoShape 29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2" name="AutoShape 30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1154113" y="1881188"/>
            <a:ext cx="7772400" cy="76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1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71575" y="3124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109" name="Rectangle 37"/>
          <p:cNvSpPr>
            <a:spLocks noGrp="1" noChangeArrowheads="1"/>
          </p:cNvSpPr>
          <p:nvPr>
            <p:ph type="dt" sz="quarter" idx="2"/>
          </p:nvPr>
        </p:nvSpPr>
        <p:spPr>
          <a:xfrm>
            <a:off x="1119188" y="6318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10" name="Rectangle 38"/>
          <p:cNvSpPr>
            <a:spLocks noGrp="1" noChangeArrowheads="1"/>
          </p:cNvSpPr>
          <p:nvPr>
            <p:ph type="ftr" sz="quarter" idx="3"/>
          </p:nvPr>
        </p:nvSpPr>
        <p:spPr>
          <a:xfrm>
            <a:off x="3557588" y="63182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11" name="Rectangle 3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86588" y="6318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117CA1E-8797-41A1-B26B-18FAEF5F01F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nimBg="1" autoUpdateAnimBg="0"/>
      <p:bldP spid="309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389D0-73EA-492D-A9A5-A852BC88ED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0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814388"/>
            <a:ext cx="1962150" cy="52816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14388"/>
            <a:ext cx="5734050" cy="52816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CBA28-16CF-4619-993F-1CD556B5E78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9157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814388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481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67300" y="1981200"/>
            <a:ext cx="38481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67300" y="4114800"/>
            <a:ext cx="38481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1541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5925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215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AE1DAF3-F94D-4B86-9E8C-D42AD526DC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38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E1275-3DF1-45B7-B022-F0A59DFE15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84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083E5-8E36-478B-BCDC-D0B77F1F490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95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3C256-EC68-4B95-AF1A-38331BC0007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0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C42A60-E502-4474-85A2-23C209CA55A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41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14EF5-0B5D-4358-8299-74B79AB20D0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461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DEE82A-4FC5-4157-A90D-BBDC8A7F87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816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AF7D5-622D-4125-8518-D54E5658598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78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3ACB1C-ADAC-46EB-AC88-42F46A6A249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69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" name="AutoShape 11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" name="AutoShape 12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" name="AutoShape 13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" name="AutoShape 14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 flipH="1">
            <a:off x="547688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460375" y="17065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067" name="Oval 19"/>
          <p:cNvSpPr>
            <a:spLocks noChangeArrowheads="1"/>
          </p:cNvSpPr>
          <p:nvPr/>
        </p:nvSpPr>
        <p:spPr bwMode="auto">
          <a:xfrm>
            <a:off x="9209088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2069" name="Group 21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2070" name="AutoShape 22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AutoShape 23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2" name="AutoShape 24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3" name="AutoShape 25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AutoShape 26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5" name="AutoShape 27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80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814388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82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41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2083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2513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2084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C22900EF-2B76-450F-863B-E68200C4998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 animBg="1" autoUpdateAnimBg="0"/>
      <p:bldP spid="2067" grpId="0" animBg="1" autoUpdateAnimBg="0"/>
    </p:bld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audio" Target="../media/audio4.wav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3.wav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.emf"/><Relationship Id="rId18" Type="http://schemas.openxmlformats.org/officeDocument/2006/relationships/oleObject" Target="../embeddings/oleObject7.bin"/><Relationship Id="rId3" Type="http://schemas.openxmlformats.org/officeDocument/2006/relationships/audio" Target="../media/audio1.wav"/><Relationship Id="rId21" Type="http://schemas.openxmlformats.org/officeDocument/2006/relationships/image" Target="../media/image8.emf"/><Relationship Id="rId7" Type="http://schemas.openxmlformats.org/officeDocument/2006/relationships/image" Target="../media/image1.e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emf"/><Relationship Id="rId5" Type="http://schemas.openxmlformats.org/officeDocument/2006/relationships/audio" Target="../media/audio3.wav"/><Relationship Id="rId15" Type="http://schemas.openxmlformats.org/officeDocument/2006/relationships/image" Target="../media/image5.e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7.emf"/><Relationship Id="rId4" Type="http://schemas.openxmlformats.org/officeDocument/2006/relationships/audio" Target="../media/audio4.wav"/><Relationship Id="rId9" Type="http://schemas.openxmlformats.org/officeDocument/2006/relationships/image" Target="../media/image2.emf"/><Relationship Id="rId1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3.wav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audio" Target="../media/audio3.wav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e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88640"/>
            <a:ext cx="8915400" cy="1446550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Chapter 8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Memory and Programmable Logic Device</a:t>
            </a:r>
            <a:endParaRPr lang="zh-CN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2636912"/>
            <a:ext cx="8051800" cy="2516683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8.1 </a:t>
            </a:r>
            <a:r>
              <a:rPr lang="en-US" altLang="zh-CN" sz="40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Logic Device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8.2 </a:t>
            </a:r>
            <a:r>
              <a:rPr lang="en-US" altLang="zh-CN" sz="40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Memory</a:t>
            </a:r>
            <a:endParaRPr lang="zh-CN" altLang="en-US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8.3 </a:t>
            </a:r>
            <a:r>
              <a:rPr lang="en-US" altLang="zh-CN" sz="40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Random-Access </a:t>
            </a:r>
            <a:r>
              <a:rPr lang="en-US" altLang="zh-CN" sz="400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altLang="zh-CN" sz="4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1631504" y="685800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1555304" y="1219200"/>
            <a:ext cx="6629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1631504" y="1752600"/>
            <a:ext cx="6629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1707704" y="2362200"/>
            <a:ext cx="6629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707704" y="2895600"/>
            <a:ext cx="6629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1707704" y="3505200"/>
            <a:ext cx="6629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2317304" y="304800"/>
            <a:ext cx="0" cy="609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2774504" y="304800"/>
            <a:ext cx="0" cy="609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3460304" y="304800"/>
            <a:ext cx="0" cy="609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4069904" y="304800"/>
            <a:ext cx="0" cy="609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4679504" y="304800"/>
            <a:ext cx="0" cy="609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>
            <a:off x="5441504" y="304800"/>
            <a:ext cx="0" cy="609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>
            <a:off x="6127304" y="228600"/>
            <a:ext cx="0" cy="609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>
            <a:off x="6889304" y="228600"/>
            <a:ext cx="0" cy="609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81" name="Rectangle 21"/>
          <p:cNvSpPr>
            <a:spLocks noChangeArrowheads="1"/>
          </p:cNvSpPr>
          <p:nvPr/>
        </p:nvSpPr>
        <p:spPr bwMode="auto">
          <a:xfrm>
            <a:off x="1174304" y="828675"/>
            <a:ext cx="4812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6582" name="Rectangle 22"/>
          <p:cNvSpPr>
            <a:spLocks noChangeArrowheads="1"/>
          </p:cNvSpPr>
          <p:nvPr/>
        </p:nvSpPr>
        <p:spPr bwMode="auto">
          <a:xfrm>
            <a:off x="1174304" y="295275"/>
            <a:ext cx="4812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1174304" y="1362075"/>
            <a:ext cx="4587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1174304" y="1971675"/>
            <a:ext cx="4587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</a:t>
            </a: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585" name="Rectangle 25"/>
          <p:cNvSpPr>
            <a:spLocks noChangeArrowheads="1"/>
          </p:cNvSpPr>
          <p:nvPr/>
        </p:nvSpPr>
        <p:spPr bwMode="auto">
          <a:xfrm>
            <a:off x="1174304" y="2505075"/>
            <a:ext cx="4587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C</a:t>
            </a: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1174304" y="3190875"/>
            <a:ext cx="4587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C</a:t>
            </a: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590" name="Line 30"/>
          <p:cNvSpPr>
            <a:spLocks noChangeShapeType="1"/>
          </p:cNvSpPr>
          <p:nvPr/>
        </p:nvSpPr>
        <p:spPr bwMode="auto">
          <a:xfrm>
            <a:off x="1281326" y="914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91" name="Line 31"/>
          <p:cNvSpPr>
            <a:spLocks noChangeShapeType="1"/>
          </p:cNvSpPr>
          <p:nvPr/>
        </p:nvSpPr>
        <p:spPr bwMode="auto">
          <a:xfrm>
            <a:off x="1250504" y="2057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92" name="Line 32"/>
          <p:cNvSpPr>
            <a:spLocks noChangeShapeType="1"/>
          </p:cNvSpPr>
          <p:nvPr/>
        </p:nvSpPr>
        <p:spPr bwMode="auto">
          <a:xfrm>
            <a:off x="1271052" y="325605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93" name="Oval 33"/>
          <p:cNvSpPr>
            <a:spLocks noChangeArrowheads="1"/>
          </p:cNvSpPr>
          <p:nvPr/>
        </p:nvSpPr>
        <p:spPr bwMode="auto">
          <a:xfrm>
            <a:off x="2241104" y="1143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94" name="Oval 34"/>
          <p:cNvSpPr>
            <a:spLocks noChangeArrowheads="1"/>
          </p:cNvSpPr>
          <p:nvPr/>
        </p:nvSpPr>
        <p:spPr bwMode="auto">
          <a:xfrm>
            <a:off x="2241104" y="2286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95" name="Oval 35"/>
          <p:cNvSpPr>
            <a:spLocks noChangeArrowheads="1"/>
          </p:cNvSpPr>
          <p:nvPr/>
        </p:nvSpPr>
        <p:spPr bwMode="auto">
          <a:xfrm>
            <a:off x="2241104" y="3429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96" name="Oval 36"/>
          <p:cNvSpPr>
            <a:spLocks noChangeArrowheads="1"/>
          </p:cNvSpPr>
          <p:nvPr/>
        </p:nvSpPr>
        <p:spPr bwMode="auto">
          <a:xfrm>
            <a:off x="2698304" y="1143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97" name="Oval 37"/>
          <p:cNvSpPr>
            <a:spLocks noChangeArrowheads="1"/>
          </p:cNvSpPr>
          <p:nvPr/>
        </p:nvSpPr>
        <p:spPr bwMode="auto">
          <a:xfrm>
            <a:off x="2698304" y="2286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98" name="Oval 38"/>
          <p:cNvSpPr>
            <a:spLocks noChangeArrowheads="1"/>
          </p:cNvSpPr>
          <p:nvPr/>
        </p:nvSpPr>
        <p:spPr bwMode="auto">
          <a:xfrm>
            <a:off x="2698304" y="28194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599" name="Oval 39"/>
          <p:cNvSpPr>
            <a:spLocks noChangeArrowheads="1"/>
          </p:cNvSpPr>
          <p:nvPr/>
        </p:nvSpPr>
        <p:spPr bwMode="auto">
          <a:xfrm>
            <a:off x="3384104" y="1143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00" name="Oval 40"/>
          <p:cNvSpPr>
            <a:spLocks noChangeArrowheads="1"/>
          </p:cNvSpPr>
          <p:nvPr/>
        </p:nvSpPr>
        <p:spPr bwMode="auto">
          <a:xfrm>
            <a:off x="3384104" y="16764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01" name="Oval 41"/>
          <p:cNvSpPr>
            <a:spLocks noChangeArrowheads="1"/>
          </p:cNvSpPr>
          <p:nvPr/>
        </p:nvSpPr>
        <p:spPr bwMode="auto">
          <a:xfrm>
            <a:off x="3384104" y="3429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02" name="Oval 42"/>
          <p:cNvSpPr>
            <a:spLocks noChangeArrowheads="1"/>
          </p:cNvSpPr>
          <p:nvPr/>
        </p:nvSpPr>
        <p:spPr bwMode="auto">
          <a:xfrm>
            <a:off x="3993704" y="1143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03" name="Oval 43"/>
          <p:cNvSpPr>
            <a:spLocks noChangeArrowheads="1"/>
          </p:cNvSpPr>
          <p:nvPr/>
        </p:nvSpPr>
        <p:spPr bwMode="auto">
          <a:xfrm>
            <a:off x="3993704" y="16764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04" name="Oval 44"/>
          <p:cNvSpPr>
            <a:spLocks noChangeArrowheads="1"/>
          </p:cNvSpPr>
          <p:nvPr/>
        </p:nvSpPr>
        <p:spPr bwMode="auto">
          <a:xfrm>
            <a:off x="3993704" y="28194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05" name="Oval 45"/>
          <p:cNvSpPr>
            <a:spLocks noChangeArrowheads="1"/>
          </p:cNvSpPr>
          <p:nvPr/>
        </p:nvSpPr>
        <p:spPr bwMode="auto">
          <a:xfrm>
            <a:off x="4603304" y="609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06" name="Oval 46"/>
          <p:cNvSpPr>
            <a:spLocks noChangeArrowheads="1"/>
          </p:cNvSpPr>
          <p:nvPr/>
        </p:nvSpPr>
        <p:spPr bwMode="auto">
          <a:xfrm>
            <a:off x="4603304" y="2286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07" name="Oval 47"/>
          <p:cNvSpPr>
            <a:spLocks noChangeArrowheads="1"/>
          </p:cNvSpPr>
          <p:nvPr/>
        </p:nvSpPr>
        <p:spPr bwMode="auto">
          <a:xfrm>
            <a:off x="4603304" y="3429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08" name="Oval 48"/>
          <p:cNvSpPr>
            <a:spLocks noChangeArrowheads="1"/>
          </p:cNvSpPr>
          <p:nvPr/>
        </p:nvSpPr>
        <p:spPr bwMode="auto">
          <a:xfrm>
            <a:off x="5365304" y="609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09" name="Oval 49"/>
          <p:cNvSpPr>
            <a:spLocks noChangeArrowheads="1"/>
          </p:cNvSpPr>
          <p:nvPr/>
        </p:nvSpPr>
        <p:spPr bwMode="auto">
          <a:xfrm>
            <a:off x="5365304" y="2286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10" name="Oval 50"/>
          <p:cNvSpPr>
            <a:spLocks noChangeArrowheads="1"/>
          </p:cNvSpPr>
          <p:nvPr/>
        </p:nvSpPr>
        <p:spPr bwMode="auto">
          <a:xfrm>
            <a:off x="5365304" y="28194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11" name="Oval 51"/>
          <p:cNvSpPr>
            <a:spLocks noChangeArrowheads="1"/>
          </p:cNvSpPr>
          <p:nvPr/>
        </p:nvSpPr>
        <p:spPr bwMode="auto">
          <a:xfrm>
            <a:off x="6051104" y="609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12" name="Oval 52"/>
          <p:cNvSpPr>
            <a:spLocks noChangeArrowheads="1"/>
          </p:cNvSpPr>
          <p:nvPr/>
        </p:nvSpPr>
        <p:spPr bwMode="auto">
          <a:xfrm>
            <a:off x="6051104" y="16764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13" name="Oval 53"/>
          <p:cNvSpPr>
            <a:spLocks noChangeArrowheads="1"/>
          </p:cNvSpPr>
          <p:nvPr/>
        </p:nvSpPr>
        <p:spPr bwMode="auto">
          <a:xfrm>
            <a:off x="6051104" y="3429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14" name="Oval 54"/>
          <p:cNvSpPr>
            <a:spLocks noChangeArrowheads="1"/>
          </p:cNvSpPr>
          <p:nvPr/>
        </p:nvSpPr>
        <p:spPr bwMode="auto">
          <a:xfrm>
            <a:off x="6813104" y="609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15" name="Oval 55"/>
          <p:cNvSpPr>
            <a:spLocks noChangeArrowheads="1"/>
          </p:cNvSpPr>
          <p:nvPr/>
        </p:nvSpPr>
        <p:spPr bwMode="auto">
          <a:xfrm>
            <a:off x="6813104" y="16764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6616" name="Oval 56"/>
          <p:cNvSpPr>
            <a:spLocks noChangeArrowheads="1"/>
          </p:cNvSpPr>
          <p:nvPr/>
        </p:nvSpPr>
        <p:spPr bwMode="auto">
          <a:xfrm>
            <a:off x="6813104" y="28194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grpSp>
        <p:nvGrpSpPr>
          <p:cNvPr id="66629" name="Group 69"/>
          <p:cNvGrpSpPr>
            <a:grpSpLocks/>
          </p:cNvGrpSpPr>
          <p:nvPr/>
        </p:nvGrpSpPr>
        <p:grpSpPr bwMode="auto">
          <a:xfrm>
            <a:off x="1783904" y="3962403"/>
            <a:ext cx="6999290" cy="617538"/>
            <a:chOff x="1056" y="2496"/>
            <a:chExt cx="4409" cy="389"/>
          </a:xfrm>
        </p:grpSpPr>
        <p:sp>
          <p:nvSpPr>
            <p:cNvPr id="66578" name="Line 18"/>
            <p:cNvSpPr>
              <a:spLocks noChangeShapeType="1"/>
            </p:cNvSpPr>
            <p:nvPr/>
          </p:nvSpPr>
          <p:spPr bwMode="auto">
            <a:xfrm>
              <a:off x="1056" y="2736"/>
              <a:ext cx="408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6587" name="Rectangle 27"/>
            <p:cNvSpPr>
              <a:spLocks noChangeArrowheads="1"/>
            </p:cNvSpPr>
            <p:nvPr/>
          </p:nvSpPr>
          <p:spPr bwMode="auto">
            <a:xfrm>
              <a:off x="5119" y="2496"/>
              <a:ext cx="3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617" name="Rectangle 57"/>
            <p:cNvSpPr>
              <a:spLocks noChangeArrowheads="1"/>
            </p:cNvSpPr>
            <p:nvPr/>
          </p:nvSpPr>
          <p:spPr bwMode="auto">
            <a:xfrm>
              <a:off x="1200" y="2517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618" name="Rectangle 58"/>
            <p:cNvSpPr>
              <a:spLocks noChangeArrowheads="1"/>
            </p:cNvSpPr>
            <p:nvPr/>
          </p:nvSpPr>
          <p:spPr bwMode="auto">
            <a:xfrm>
              <a:off x="1920" y="2517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619" name="Rectangle 59"/>
            <p:cNvSpPr>
              <a:spLocks noChangeArrowheads="1"/>
            </p:cNvSpPr>
            <p:nvPr/>
          </p:nvSpPr>
          <p:spPr bwMode="auto">
            <a:xfrm>
              <a:off x="3600" y="2517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630" name="Group 70"/>
          <p:cNvGrpSpPr>
            <a:grpSpLocks/>
          </p:cNvGrpSpPr>
          <p:nvPr/>
        </p:nvGrpSpPr>
        <p:grpSpPr bwMode="auto">
          <a:xfrm>
            <a:off x="1783904" y="4638679"/>
            <a:ext cx="6999289" cy="617538"/>
            <a:chOff x="1056" y="2922"/>
            <a:chExt cx="4409" cy="389"/>
          </a:xfrm>
        </p:grpSpPr>
        <p:sp>
          <p:nvSpPr>
            <p:cNvPr id="66579" name="Line 19"/>
            <p:cNvSpPr>
              <a:spLocks noChangeShapeType="1"/>
            </p:cNvSpPr>
            <p:nvPr/>
          </p:nvSpPr>
          <p:spPr bwMode="auto">
            <a:xfrm>
              <a:off x="1056" y="3168"/>
              <a:ext cx="40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6588" name="Rectangle 28"/>
            <p:cNvSpPr>
              <a:spLocks noChangeArrowheads="1"/>
            </p:cNvSpPr>
            <p:nvPr/>
          </p:nvSpPr>
          <p:spPr bwMode="auto">
            <a:xfrm>
              <a:off x="5119" y="2922"/>
              <a:ext cx="3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620" name="Rectangle 60"/>
            <p:cNvSpPr>
              <a:spLocks noChangeArrowheads="1"/>
            </p:cNvSpPr>
            <p:nvPr/>
          </p:nvSpPr>
          <p:spPr bwMode="auto">
            <a:xfrm>
              <a:off x="2688" y="2943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621" name="Rectangle 61"/>
            <p:cNvSpPr>
              <a:spLocks noChangeArrowheads="1"/>
            </p:cNvSpPr>
            <p:nvPr/>
          </p:nvSpPr>
          <p:spPr bwMode="auto">
            <a:xfrm>
              <a:off x="3168" y="2943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622" name="Rectangle 62"/>
            <p:cNvSpPr>
              <a:spLocks noChangeArrowheads="1"/>
            </p:cNvSpPr>
            <p:nvPr/>
          </p:nvSpPr>
          <p:spPr bwMode="auto">
            <a:xfrm>
              <a:off x="4080" y="2943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631" name="Group 71"/>
          <p:cNvGrpSpPr>
            <a:grpSpLocks/>
          </p:cNvGrpSpPr>
          <p:nvPr/>
        </p:nvGrpSpPr>
        <p:grpSpPr bwMode="auto">
          <a:xfrm>
            <a:off x="1783904" y="5410200"/>
            <a:ext cx="7045326" cy="665163"/>
            <a:chOff x="1056" y="3408"/>
            <a:chExt cx="4438" cy="419"/>
          </a:xfrm>
        </p:grpSpPr>
        <p:sp>
          <p:nvSpPr>
            <p:cNvPr id="66580" name="Line 20"/>
            <p:cNvSpPr>
              <a:spLocks noChangeShapeType="1"/>
            </p:cNvSpPr>
            <p:nvPr/>
          </p:nvSpPr>
          <p:spPr bwMode="auto">
            <a:xfrm>
              <a:off x="1056" y="3648"/>
              <a:ext cx="403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6589" name="Rectangle 29"/>
            <p:cNvSpPr>
              <a:spLocks noChangeArrowheads="1"/>
            </p:cNvSpPr>
            <p:nvPr/>
          </p:nvSpPr>
          <p:spPr bwMode="auto">
            <a:xfrm>
              <a:off x="5148" y="3408"/>
              <a:ext cx="3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623" name="Rectangle 63"/>
            <p:cNvSpPr>
              <a:spLocks noChangeArrowheads="1"/>
            </p:cNvSpPr>
            <p:nvPr/>
          </p:nvSpPr>
          <p:spPr bwMode="auto">
            <a:xfrm>
              <a:off x="1920" y="3429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624" name="Rectangle 64"/>
            <p:cNvSpPr>
              <a:spLocks noChangeArrowheads="1"/>
            </p:cNvSpPr>
            <p:nvPr/>
          </p:nvSpPr>
          <p:spPr bwMode="auto">
            <a:xfrm>
              <a:off x="2304" y="3462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625" name="Rectangle 65"/>
            <p:cNvSpPr>
              <a:spLocks noChangeArrowheads="1"/>
            </p:cNvSpPr>
            <p:nvPr/>
          </p:nvSpPr>
          <p:spPr bwMode="auto">
            <a:xfrm>
              <a:off x="3168" y="3429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626" name="Rectangle 66"/>
            <p:cNvSpPr>
              <a:spLocks noChangeArrowheads="1"/>
            </p:cNvSpPr>
            <p:nvPr/>
          </p:nvSpPr>
          <p:spPr bwMode="auto">
            <a:xfrm>
              <a:off x="4080" y="3429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8944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634868"/>
              </p:ext>
            </p:extLst>
          </p:nvPr>
        </p:nvGraphicFramePr>
        <p:xfrm>
          <a:off x="107504" y="4292609"/>
          <a:ext cx="303688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09" name="Equation" r:id="rId4" imgW="42262200" imgH="6897960" progId="Equation.DSMT4">
                  <p:embed/>
                </p:oleObj>
              </mc:Choice>
              <mc:Fallback>
                <p:oleObj name="Equation" r:id="rId4" imgW="42262200" imgH="689796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292609"/>
                        <a:ext cx="3036888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691020"/>
              </p:ext>
            </p:extLst>
          </p:nvPr>
        </p:nvGraphicFramePr>
        <p:xfrm>
          <a:off x="107504" y="5192729"/>
          <a:ext cx="306546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10" name="Equation" r:id="rId6" imgW="42668640" imgH="7304400" progId="Equation.DSMT4">
                  <p:embed/>
                </p:oleObj>
              </mc:Choice>
              <mc:Fallback>
                <p:oleObj name="Equation" r:id="rId6" imgW="42668640" imgH="73044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192729"/>
                        <a:ext cx="3065463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783233"/>
              </p:ext>
            </p:extLst>
          </p:nvPr>
        </p:nvGraphicFramePr>
        <p:xfrm>
          <a:off x="107504" y="6192861"/>
          <a:ext cx="39116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11" name="Equation" r:id="rId8" imgW="54456840" imgH="7304400" progId="Equation.DSMT4">
                  <p:embed/>
                </p:oleObj>
              </mc:Choice>
              <mc:Fallback>
                <p:oleObj name="Equation" r:id="rId8" imgW="54456840" imgH="73044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192861"/>
                        <a:ext cx="3911600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9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9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9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9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0153" y="476672"/>
            <a:ext cx="89107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ea typeface="宋体" panose="02010600030101010101" pitchFamily="2" charset="-122"/>
              </a:rPr>
              <a:t>Suppose that the capacity of ROM is “64MB”. Calculate the number of input variables of </a:t>
            </a:r>
            <a:r>
              <a:rPr lang="en-US" altLang="zh-CN" sz="3200" dirty="0" smtClean="0">
                <a:ea typeface="宋体" panose="02010600030101010101" pitchFamily="2" charset="-122"/>
              </a:rPr>
              <a:t>ROM.</a:t>
            </a:r>
            <a:endParaRPr lang="zh-CN" altLang="en-US" sz="32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348880"/>
            <a:ext cx="7915275" cy="1028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293096"/>
            <a:ext cx="8775819" cy="179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6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908720"/>
            <a:ext cx="8915400" cy="769441"/>
          </a:xfrm>
        </p:spPr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8.3 </a:t>
            </a: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Random-Access Memory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26270" y="2636912"/>
            <a:ext cx="8208714" cy="1368152"/>
          </a:xfrm>
          <a:prstGeom prst="rect">
            <a:avLst/>
          </a:prstGeom>
        </p:spPr>
        <p:txBody>
          <a:bodyPr/>
          <a:lstStyle/>
          <a:p>
            <a:pPr marL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(1) </a:t>
            </a: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Static Random-Access Memory (SRAM)</a:t>
            </a:r>
            <a:endParaRPr lang="zh-CN" altLang="zh-CN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Dynamic Random-Access Memory (DRAM</a:t>
            </a:r>
            <a:r>
              <a:rPr lang="en-US" altLang="zh-CN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16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8705850" cy="49053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3528" y="260648"/>
            <a:ext cx="102971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ea typeface="宋体" panose="02010600030101010101" pitchFamily="2" charset="-122"/>
              </a:rPr>
              <a:t>SRAM </a:t>
            </a:r>
            <a:r>
              <a:rPr lang="en-US" altLang="zh-CN" sz="3200" dirty="0" smtClean="0">
                <a:ea typeface="宋体" panose="02010600030101010101" pitchFamily="2" charset="-122"/>
              </a:rPr>
              <a:t>composed </a:t>
            </a:r>
            <a:r>
              <a:rPr lang="en-US" altLang="zh-CN" sz="3200" dirty="0">
                <a:ea typeface="宋体" panose="02010600030101010101" pitchFamily="2" charset="-122"/>
              </a:rPr>
              <a:t>of </a:t>
            </a:r>
            <a:r>
              <a:rPr lang="en-US" altLang="zh-CN" sz="3200" dirty="0" smtClean="0">
                <a:ea typeface="宋体" panose="02010600030101010101" pitchFamily="2" charset="-122"/>
              </a:rPr>
              <a:t>D flip-flop </a:t>
            </a:r>
            <a:r>
              <a:rPr lang="en-US" altLang="zh-CN" sz="3200" dirty="0">
                <a:ea typeface="宋体" panose="02010600030101010101" pitchFamily="2" charset="-122"/>
              </a:rPr>
              <a:t>and </a:t>
            </a:r>
            <a:r>
              <a:rPr lang="en-US" altLang="zh-CN" sz="3200" dirty="0" smtClean="0">
                <a:ea typeface="宋体" panose="02010600030101010101" pitchFamily="2" charset="-122"/>
              </a:rPr>
              <a:t>buffer </a:t>
            </a:r>
            <a:r>
              <a:rPr lang="en-US" altLang="zh-CN" sz="3200" dirty="0">
                <a:ea typeface="宋体" panose="02010600030101010101" pitchFamily="2" charset="-122"/>
              </a:rPr>
              <a:t>circuits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9247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357836" y="2466202"/>
            <a:ext cx="3238500" cy="2698750"/>
            <a:chOff x="1927" y="1661"/>
            <a:chExt cx="2040" cy="1700"/>
          </a:xfrm>
        </p:grpSpPr>
        <p:sp>
          <p:nvSpPr>
            <p:cNvPr id="28691" name="Rectangle 37"/>
            <p:cNvSpPr>
              <a:spLocks noChangeArrowheads="1"/>
            </p:cNvSpPr>
            <p:nvPr/>
          </p:nvSpPr>
          <p:spPr bwMode="auto">
            <a:xfrm>
              <a:off x="2203" y="1948"/>
              <a:ext cx="1316" cy="12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8692" name="Line 13"/>
            <p:cNvSpPr>
              <a:spLocks noChangeShapeType="1"/>
            </p:cNvSpPr>
            <p:nvPr/>
          </p:nvSpPr>
          <p:spPr bwMode="auto">
            <a:xfrm rot="5400000">
              <a:off x="2345" y="2699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8693" name="Line 15"/>
            <p:cNvSpPr>
              <a:spLocks noChangeShapeType="1"/>
            </p:cNvSpPr>
            <p:nvPr/>
          </p:nvSpPr>
          <p:spPr bwMode="auto">
            <a:xfrm rot="5400000">
              <a:off x="2239" y="296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8694" name="Line 16"/>
            <p:cNvSpPr>
              <a:spLocks noChangeShapeType="1"/>
            </p:cNvSpPr>
            <p:nvPr/>
          </p:nvSpPr>
          <p:spPr bwMode="auto">
            <a:xfrm rot="5400000">
              <a:off x="2239" y="268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8695" name="Line 18"/>
            <p:cNvSpPr>
              <a:spLocks noChangeShapeType="1"/>
            </p:cNvSpPr>
            <p:nvPr/>
          </p:nvSpPr>
          <p:spPr bwMode="auto">
            <a:xfrm>
              <a:off x="1927" y="2059"/>
              <a:ext cx="2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8696" name="Line 19"/>
            <p:cNvSpPr>
              <a:spLocks noChangeShapeType="1"/>
            </p:cNvSpPr>
            <p:nvPr/>
          </p:nvSpPr>
          <p:spPr bwMode="auto">
            <a:xfrm>
              <a:off x="3398" y="1661"/>
              <a:ext cx="0" cy="1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8697" name="Line 20"/>
            <p:cNvSpPr>
              <a:spLocks noChangeShapeType="1"/>
            </p:cNvSpPr>
            <p:nvPr/>
          </p:nvSpPr>
          <p:spPr bwMode="auto">
            <a:xfrm flipV="1">
              <a:off x="2879" y="205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grpSp>
          <p:nvGrpSpPr>
            <p:cNvPr id="28698" name="Group 21"/>
            <p:cNvGrpSpPr>
              <a:grpSpLocks/>
            </p:cNvGrpSpPr>
            <p:nvPr/>
          </p:nvGrpSpPr>
          <p:grpSpPr bwMode="auto">
            <a:xfrm rot="5400000">
              <a:off x="2719" y="2248"/>
              <a:ext cx="288" cy="384"/>
              <a:chOff x="2976" y="1680"/>
              <a:chExt cx="288" cy="384"/>
            </a:xfrm>
          </p:grpSpPr>
          <p:sp>
            <p:nvSpPr>
              <p:cNvPr id="28703" name="Line 22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8704" name="Line 23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8705" name="Line 24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8706" name="Line 25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699" name="Line 26"/>
            <p:cNvSpPr>
              <a:spLocks noChangeShapeType="1"/>
            </p:cNvSpPr>
            <p:nvPr/>
          </p:nvSpPr>
          <p:spPr bwMode="auto">
            <a:xfrm rot="10800000">
              <a:off x="2334" y="258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8700" name="Line 28"/>
            <p:cNvSpPr>
              <a:spLocks noChangeShapeType="1"/>
            </p:cNvSpPr>
            <p:nvPr/>
          </p:nvSpPr>
          <p:spPr bwMode="auto">
            <a:xfrm rot="10800000" flipH="1">
              <a:off x="2958" y="258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8701" name="Line 35"/>
            <p:cNvSpPr>
              <a:spLocks noChangeShapeType="1"/>
            </p:cNvSpPr>
            <p:nvPr/>
          </p:nvSpPr>
          <p:spPr bwMode="auto">
            <a:xfrm rot="5400000">
              <a:off x="2340" y="277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8702" name="AutoShape 36"/>
            <p:cNvSpPr>
              <a:spLocks noChangeArrowheads="1"/>
            </p:cNvSpPr>
            <p:nvPr/>
          </p:nvSpPr>
          <p:spPr bwMode="auto">
            <a:xfrm rot="10800000">
              <a:off x="2264" y="3063"/>
              <a:ext cx="136" cy="90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2298850" y="2338135"/>
            <a:ext cx="2193928" cy="671513"/>
            <a:chOff x="630" y="1513"/>
            <a:chExt cx="1382" cy="423"/>
          </a:xfrm>
        </p:grpSpPr>
        <p:sp>
          <p:nvSpPr>
            <p:cNvPr id="28689" name="Rectangle 39"/>
            <p:cNvSpPr>
              <a:spLocks noChangeArrowheads="1"/>
            </p:cNvSpPr>
            <p:nvPr/>
          </p:nvSpPr>
          <p:spPr bwMode="auto">
            <a:xfrm>
              <a:off x="630" y="1513"/>
              <a:ext cx="113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Word line</a:t>
              </a:r>
              <a:endPara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0" name="Freeform 41"/>
            <p:cNvSpPr>
              <a:spLocks/>
            </p:cNvSpPr>
            <p:nvPr/>
          </p:nvSpPr>
          <p:spPr bwMode="auto">
            <a:xfrm>
              <a:off x="1762" y="1755"/>
              <a:ext cx="250" cy="181"/>
            </a:xfrm>
            <a:custGeom>
              <a:avLst/>
              <a:gdLst>
                <a:gd name="T0" fmla="*/ 0 w 317"/>
                <a:gd name="T1" fmla="*/ 0 h 227"/>
                <a:gd name="T2" fmla="*/ 113 w 317"/>
                <a:gd name="T3" fmla="*/ 29 h 227"/>
                <a:gd name="T4" fmla="*/ 170 w 317"/>
                <a:gd name="T5" fmla="*/ 86 h 227"/>
                <a:gd name="T6" fmla="*/ 197 w 317"/>
                <a:gd name="T7" fmla="*/ 144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7"/>
                <a:gd name="T13" fmla="*/ 0 h 227"/>
                <a:gd name="T14" fmla="*/ 317 w 317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7" h="227">
                  <a:moveTo>
                    <a:pt x="0" y="0"/>
                  </a:moveTo>
                  <a:cubicBezTo>
                    <a:pt x="68" y="11"/>
                    <a:pt x="136" y="22"/>
                    <a:pt x="181" y="45"/>
                  </a:cubicBezTo>
                  <a:cubicBezTo>
                    <a:pt x="226" y="68"/>
                    <a:pt x="249" y="106"/>
                    <a:pt x="272" y="136"/>
                  </a:cubicBezTo>
                  <a:cubicBezTo>
                    <a:pt x="295" y="166"/>
                    <a:pt x="310" y="212"/>
                    <a:pt x="317" y="227"/>
                  </a:cubicBezTo>
                </a:path>
              </a:pathLst>
            </a:custGeom>
            <a:noFill/>
            <a:ln w="25400" cap="flat" cmpd="sng">
              <a:solidFill>
                <a:srgbClr val="FFFF99"/>
              </a:solidFill>
              <a:prstDash val="solid"/>
              <a:miter lim="800000"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5141615" y="1628800"/>
            <a:ext cx="1530352" cy="773111"/>
            <a:chOff x="2409" y="993"/>
            <a:chExt cx="964" cy="487"/>
          </a:xfrm>
        </p:grpSpPr>
        <p:sp>
          <p:nvSpPr>
            <p:cNvPr id="28685" name="Rectangle 45"/>
            <p:cNvSpPr>
              <a:spLocks noChangeArrowheads="1"/>
            </p:cNvSpPr>
            <p:nvPr/>
          </p:nvSpPr>
          <p:spPr bwMode="auto">
            <a:xfrm>
              <a:off x="2409" y="993"/>
              <a:ext cx="88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Bit line</a:t>
              </a:r>
              <a:endPara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86" name="Freeform 46"/>
            <p:cNvSpPr>
              <a:spLocks/>
            </p:cNvSpPr>
            <p:nvPr/>
          </p:nvSpPr>
          <p:spPr bwMode="auto">
            <a:xfrm>
              <a:off x="3055" y="1344"/>
              <a:ext cx="318" cy="136"/>
            </a:xfrm>
            <a:custGeom>
              <a:avLst/>
              <a:gdLst>
                <a:gd name="T0" fmla="*/ 0 w 317"/>
                <a:gd name="T1" fmla="*/ 0 h 227"/>
                <a:gd name="T2" fmla="*/ 183 w 317"/>
                <a:gd name="T3" fmla="*/ 16 h 227"/>
                <a:gd name="T4" fmla="*/ 274 w 317"/>
                <a:gd name="T5" fmla="*/ 49 h 227"/>
                <a:gd name="T6" fmla="*/ 319 w 317"/>
                <a:gd name="T7" fmla="*/ 81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7"/>
                <a:gd name="T13" fmla="*/ 0 h 227"/>
                <a:gd name="T14" fmla="*/ 317 w 317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7" h="227">
                  <a:moveTo>
                    <a:pt x="0" y="0"/>
                  </a:moveTo>
                  <a:cubicBezTo>
                    <a:pt x="68" y="11"/>
                    <a:pt x="136" y="22"/>
                    <a:pt x="181" y="45"/>
                  </a:cubicBezTo>
                  <a:cubicBezTo>
                    <a:pt x="226" y="68"/>
                    <a:pt x="249" y="106"/>
                    <a:pt x="272" y="136"/>
                  </a:cubicBezTo>
                  <a:cubicBezTo>
                    <a:pt x="295" y="166"/>
                    <a:pt x="310" y="212"/>
                    <a:pt x="317" y="227"/>
                  </a:cubicBezTo>
                </a:path>
              </a:pathLst>
            </a:custGeom>
            <a:noFill/>
            <a:ln w="25400" cap="flat" cmpd="sng">
              <a:solidFill>
                <a:srgbClr val="00FFFF"/>
              </a:solidFill>
              <a:prstDash val="solid"/>
              <a:miter lim="800000"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201179" y="173261"/>
            <a:ext cx="87384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DRAM </a:t>
            </a:r>
            <a:r>
              <a:rPr lang="en-US" altLang="zh-CN" sz="3200" dirty="0" smtClean="0"/>
              <a:t>composed </a:t>
            </a:r>
            <a:r>
              <a:rPr lang="en-US" altLang="zh-CN" sz="3200" dirty="0"/>
              <a:t>of one NMOS transistor </a:t>
            </a:r>
            <a:r>
              <a:rPr lang="en-US" altLang="zh-CN" sz="3200" dirty="0" smtClean="0"/>
              <a:t>and </a:t>
            </a:r>
            <a:r>
              <a:rPr lang="en-US" altLang="zh-CN" sz="3200" dirty="0"/>
              <a:t>one capacitor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563167" y="3350001"/>
            <a:ext cx="35057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Word line high state </a:t>
            </a:r>
            <a:r>
              <a:rPr lang="en-US" altLang="zh-CN" sz="2400" dirty="0" smtClean="0">
                <a:sym typeface="Wingdings" panose="05000000000000000000" pitchFamily="2" charset="2"/>
              </a:rPr>
              <a:t>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400" dirty="0" smtClean="0"/>
              <a:t>“</a:t>
            </a:r>
            <a:r>
              <a:rPr lang="en-US" altLang="zh-CN" sz="2400" dirty="0"/>
              <a:t>gate” </a:t>
            </a:r>
            <a:r>
              <a:rPr lang="en-US" altLang="zh-CN" sz="2400" dirty="0" smtClean="0"/>
              <a:t>high state</a:t>
            </a:r>
            <a:r>
              <a:rPr lang="en-US" altLang="zh-CN" sz="2400" dirty="0" smtClean="0">
                <a:sym typeface="Wingdings" panose="05000000000000000000" pitchFamily="2" charset="2"/>
              </a:rPr>
              <a:t>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400" dirty="0" smtClean="0"/>
              <a:t>NMOS </a:t>
            </a:r>
            <a:r>
              <a:rPr lang="en-US" altLang="zh-CN" sz="2400" dirty="0"/>
              <a:t>transistor </a:t>
            </a:r>
            <a:r>
              <a:rPr lang="en-US" altLang="zh-CN" sz="2400" dirty="0" smtClean="0"/>
              <a:t>“ON” </a:t>
            </a:r>
            <a:r>
              <a:rPr lang="en-US" altLang="zh-CN" sz="2400" dirty="0" smtClean="0">
                <a:sym typeface="Wingdings" panose="05000000000000000000" pitchFamily="2" charset="2"/>
              </a:rPr>
              <a:t> </a:t>
            </a:r>
            <a:r>
              <a:rPr lang="en-US" altLang="zh-CN" sz="2400" dirty="0" smtClean="0"/>
              <a:t>DRAM </a:t>
            </a:r>
            <a:r>
              <a:rPr lang="en-US" altLang="zh-CN" sz="2400" dirty="0"/>
              <a:t>selected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242431" y="5379186"/>
            <a:ext cx="8697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</a:rPr>
              <a:t>Bit </a:t>
            </a:r>
            <a:r>
              <a:rPr lang="en-US" altLang="zh-CN" sz="2400" dirty="0">
                <a:solidFill>
                  <a:srgbClr val="FFFF00"/>
                </a:solidFill>
              </a:rPr>
              <a:t>line </a:t>
            </a:r>
            <a:r>
              <a:rPr lang="en-US" altLang="zh-CN" sz="2400" dirty="0" smtClean="0">
                <a:solidFill>
                  <a:srgbClr val="FFFF00"/>
                </a:solidFill>
              </a:rPr>
              <a:t>high state </a:t>
            </a:r>
            <a:r>
              <a:rPr lang="en-US" altLang="zh-CN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>
                <a:solidFill>
                  <a:srgbClr val="FFFF00"/>
                </a:solidFill>
              </a:rPr>
              <a:t>capacitor </a:t>
            </a:r>
            <a:r>
              <a:rPr lang="en-US" altLang="zh-CN" sz="2400" dirty="0" smtClean="0">
                <a:solidFill>
                  <a:srgbClr val="FFFF00"/>
                </a:solidFill>
              </a:rPr>
              <a:t> charging </a:t>
            </a:r>
            <a:r>
              <a:rPr lang="en-US" altLang="zh-CN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en-US" altLang="zh-CN" sz="2400" dirty="0" smtClean="0">
                <a:solidFill>
                  <a:srgbClr val="FFFF00"/>
                </a:solidFill>
              </a:rPr>
              <a:t>“</a:t>
            </a:r>
            <a:r>
              <a:rPr lang="en-US" altLang="zh-CN" sz="2400" dirty="0">
                <a:solidFill>
                  <a:srgbClr val="FFFF00"/>
                </a:solidFill>
              </a:rPr>
              <a:t>1” </a:t>
            </a:r>
            <a:r>
              <a:rPr lang="en-US" altLang="zh-CN" sz="2400" dirty="0" smtClean="0">
                <a:solidFill>
                  <a:srgbClr val="FFFF00"/>
                </a:solidFill>
              </a:rPr>
              <a:t>stored </a:t>
            </a:r>
            <a:r>
              <a:rPr lang="en-US" altLang="zh-CN" sz="2400" dirty="0">
                <a:solidFill>
                  <a:srgbClr val="FFFF00"/>
                </a:solidFill>
              </a:rPr>
              <a:t>on </a:t>
            </a:r>
            <a:r>
              <a:rPr lang="en-US" altLang="zh-CN" sz="2400" dirty="0" smtClean="0">
                <a:solidFill>
                  <a:srgbClr val="FFFF00"/>
                </a:solidFill>
              </a:rPr>
              <a:t>DRAM 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2431" y="5932115"/>
            <a:ext cx="8697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</a:rPr>
              <a:t>Bit </a:t>
            </a:r>
            <a:r>
              <a:rPr lang="en-US" altLang="zh-CN" sz="2400" dirty="0">
                <a:solidFill>
                  <a:srgbClr val="FFFF00"/>
                </a:solidFill>
              </a:rPr>
              <a:t>line </a:t>
            </a:r>
            <a:r>
              <a:rPr lang="en-US" altLang="zh-CN" sz="2400" dirty="0" smtClean="0">
                <a:solidFill>
                  <a:srgbClr val="FFFF00"/>
                </a:solidFill>
              </a:rPr>
              <a:t>low state </a:t>
            </a:r>
            <a:r>
              <a:rPr lang="en-US" altLang="zh-CN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>
                <a:solidFill>
                  <a:srgbClr val="FFFF00"/>
                </a:solidFill>
              </a:rPr>
              <a:t>capacitor </a:t>
            </a:r>
            <a:r>
              <a:rPr lang="en-US" altLang="zh-CN" sz="2400" dirty="0" smtClean="0">
                <a:solidFill>
                  <a:srgbClr val="FFFF00"/>
                </a:solidFill>
              </a:rPr>
              <a:t> discharging </a:t>
            </a:r>
            <a:r>
              <a:rPr lang="en-US" altLang="zh-CN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en-US" altLang="zh-CN" sz="2400" dirty="0" smtClean="0">
                <a:solidFill>
                  <a:srgbClr val="FFFF00"/>
                </a:solidFill>
              </a:rPr>
              <a:t>“0” stored </a:t>
            </a:r>
            <a:r>
              <a:rPr lang="en-US" altLang="zh-CN" sz="2400" dirty="0">
                <a:solidFill>
                  <a:srgbClr val="FFFF00"/>
                </a:solidFill>
              </a:rPr>
              <a:t>on </a:t>
            </a:r>
            <a:r>
              <a:rPr lang="en-US" altLang="zh-CN" sz="2400" dirty="0" smtClean="0">
                <a:solidFill>
                  <a:srgbClr val="FFFF00"/>
                </a:solidFill>
              </a:rPr>
              <a:t>DRAM 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99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854" y="865749"/>
            <a:ext cx="8915400" cy="769441"/>
          </a:xfrm>
        </p:spPr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8.1 </a:t>
            </a: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Logic </a:t>
            </a:r>
            <a:r>
              <a:rPr lang="en-US" altLang="zh-CN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Device (PLD)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7299" y="2526594"/>
            <a:ext cx="8944367" cy="3134654"/>
            <a:chOff x="-36512" y="2492896"/>
            <a:chExt cx="8944367" cy="3134654"/>
          </a:xfrm>
        </p:grpSpPr>
        <p:sp>
          <p:nvSpPr>
            <p:cNvPr id="5" name="Line 1030"/>
            <p:cNvSpPr>
              <a:spLocks noChangeShapeType="1"/>
            </p:cNvSpPr>
            <p:nvPr/>
          </p:nvSpPr>
          <p:spPr bwMode="auto">
            <a:xfrm>
              <a:off x="1475656" y="2492896"/>
              <a:ext cx="0" cy="3124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" name="Rectangle 1028"/>
            <p:cNvSpPr>
              <a:spLocks noChangeArrowheads="1"/>
            </p:cNvSpPr>
            <p:nvPr/>
          </p:nvSpPr>
          <p:spPr bwMode="auto">
            <a:xfrm>
              <a:off x="89128" y="2492896"/>
              <a:ext cx="8679541" cy="3124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7" name="Line 1029"/>
            <p:cNvSpPr>
              <a:spLocks noChangeShapeType="1"/>
            </p:cNvSpPr>
            <p:nvPr/>
          </p:nvSpPr>
          <p:spPr bwMode="auto">
            <a:xfrm flipV="1">
              <a:off x="78421" y="3304803"/>
              <a:ext cx="8690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8" name="Line 1031"/>
            <p:cNvSpPr>
              <a:spLocks noChangeShapeType="1"/>
            </p:cNvSpPr>
            <p:nvPr/>
          </p:nvSpPr>
          <p:spPr bwMode="auto">
            <a:xfrm>
              <a:off x="3923928" y="2503350"/>
              <a:ext cx="0" cy="3124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9" name="Line 1032"/>
            <p:cNvSpPr>
              <a:spLocks noChangeShapeType="1"/>
            </p:cNvSpPr>
            <p:nvPr/>
          </p:nvSpPr>
          <p:spPr bwMode="auto">
            <a:xfrm>
              <a:off x="6516216" y="2495862"/>
              <a:ext cx="0" cy="3124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1036"/>
            <p:cNvSpPr>
              <a:spLocks noChangeArrowheads="1"/>
            </p:cNvSpPr>
            <p:nvPr/>
          </p:nvSpPr>
          <p:spPr bwMode="auto">
            <a:xfrm>
              <a:off x="166936" y="2675012"/>
              <a:ext cx="874091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PLD</a:t>
              </a:r>
              <a:r>
                <a:rPr lang="zh-CN" altLang="en-US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       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AND array</a:t>
              </a:r>
              <a:r>
                <a:rPr lang="zh-CN" altLang="en-US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          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OR array</a:t>
              </a:r>
              <a:r>
                <a:rPr lang="zh-CN" altLang="en-US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            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Output circuit</a:t>
              </a:r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37"/>
            <p:cNvSpPr>
              <a:spLocks noChangeArrowheads="1"/>
            </p:cNvSpPr>
            <p:nvPr/>
          </p:nvSpPr>
          <p:spPr bwMode="auto">
            <a:xfrm>
              <a:off x="192089" y="3437012"/>
              <a:ext cx="7732723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PROM   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Fixed                   Programmable </a:t>
              </a:r>
              <a:r>
                <a:rPr lang="zh-CN" altLang="en-US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Fixed</a:t>
              </a:r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038"/>
            <p:cNvSpPr>
              <a:spLocks noChangeArrowheads="1"/>
            </p:cNvSpPr>
            <p:nvPr/>
          </p:nvSpPr>
          <p:spPr bwMode="auto">
            <a:xfrm>
              <a:off x="192089" y="3932312"/>
              <a:ext cx="75034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PLA 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      Programmable</a:t>
              </a:r>
              <a:r>
                <a:rPr lang="zh-CN" altLang="en-US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    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Programmable     Fixed</a:t>
              </a:r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039"/>
            <p:cNvSpPr>
              <a:spLocks noChangeArrowheads="1"/>
            </p:cNvSpPr>
            <p:nvPr/>
          </p:nvSpPr>
          <p:spPr bwMode="auto">
            <a:xfrm>
              <a:off x="192089" y="4465712"/>
              <a:ext cx="7797811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PAL 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      Programmable</a:t>
              </a:r>
              <a:r>
                <a:rPr lang="zh-CN" altLang="en-US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     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Fixed                   </a:t>
              </a:r>
              <a:r>
                <a:rPr lang="en-US" altLang="zh-CN" sz="28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Fixed</a:t>
              </a:r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040"/>
            <p:cNvSpPr>
              <a:spLocks noChangeArrowheads="1"/>
            </p:cNvSpPr>
            <p:nvPr/>
          </p:nvSpPr>
          <p:spPr bwMode="auto">
            <a:xfrm>
              <a:off x="-36512" y="4961012"/>
              <a:ext cx="878586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GAL        Programmable      Fixed</a:t>
              </a:r>
              <a:r>
                <a:rPr lang="zh-CN" altLang="en-US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                 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Configurable</a:t>
              </a:r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02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60" name="Group 40"/>
          <p:cNvGrpSpPr>
            <a:grpSpLocks/>
          </p:cNvGrpSpPr>
          <p:nvPr/>
        </p:nvGrpSpPr>
        <p:grpSpPr bwMode="auto">
          <a:xfrm>
            <a:off x="899592" y="1843236"/>
            <a:ext cx="7585078" cy="4610100"/>
            <a:chOff x="912" y="1128"/>
            <a:chExt cx="4778" cy="2904"/>
          </a:xfrm>
        </p:grpSpPr>
        <p:sp>
          <p:nvSpPr>
            <p:cNvPr id="56324" name="Rectangle 4"/>
            <p:cNvSpPr>
              <a:spLocks noChangeArrowheads="1"/>
            </p:cNvSpPr>
            <p:nvPr/>
          </p:nvSpPr>
          <p:spPr bwMode="auto">
            <a:xfrm>
              <a:off x="1872" y="1344"/>
              <a:ext cx="2400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25" name="Rectangle 5"/>
            <p:cNvSpPr>
              <a:spLocks noChangeArrowheads="1"/>
            </p:cNvSpPr>
            <p:nvPr/>
          </p:nvSpPr>
          <p:spPr bwMode="auto">
            <a:xfrm>
              <a:off x="1920" y="2880"/>
              <a:ext cx="2400" cy="11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26" name="Line 6"/>
            <p:cNvSpPr>
              <a:spLocks noChangeShapeType="1"/>
            </p:cNvSpPr>
            <p:nvPr/>
          </p:nvSpPr>
          <p:spPr bwMode="auto">
            <a:xfrm>
              <a:off x="2160" y="2064"/>
              <a:ext cx="0" cy="81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27" name="Line 7"/>
            <p:cNvSpPr>
              <a:spLocks noChangeShapeType="1"/>
            </p:cNvSpPr>
            <p:nvPr/>
          </p:nvSpPr>
          <p:spPr bwMode="auto">
            <a:xfrm>
              <a:off x="3984" y="2064"/>
              <a:ext cx="0" cy="81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>
              <a:off x="1392" y="1440"/>
              <a:ext cx="48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>
              <a:off x="1392" y="1968"/>
              <a:ext cx="48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>
              <a:off x="1584" y="144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>
              <a:off x="1584" y="163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>
              <a:off x="1584" y="177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>
              <a:off x="2160" y="24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>
              <a:off x="2400" y="24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>
              <a:off x="2640" y="24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>
              <a:off x="2880" y="24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3120" y="24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>
              <a:off x="3360" y="249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3552" y="24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>
              <a:off x="3792" y="24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>
              <a:off x="4320" y="3024"/>
              <a:ext cx="62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>
              <a:off x="4320" y="3840"/>
              <a:ext cx="62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>
              <a:off x="4656" y="312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>
              <a:off x="4656" y="331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>
              <a:off x="4656" y="350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>
              <a:off x="4656" y="364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47" name="Rectangle 27"/>
            <p:cNvSpPr>
              <a:spLocks noChangeArrowheads="1"/>
            </p:cNvSpPr>
            <p:nvPr/>
          </p:nvSpPr>
          <p:spPr bwMode="auto">
            <a:xfrm>
              <a:off x="1008" y="1128"/>
              <a:ext cx="38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0</a:t>
              </a:r>
              <a:endPara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349" name="Rectangle 29"/>
            <p:cNvSpPr>
              <a:spLocks noChangeArrowheads="1"/>
            </p:cNvSpPr>
            <p:nvPr/>
          </p:nvSpPr>
          <p:spPr bwMode="auto">
            <a:xfrm>
              <a:off x="4944" y="2808"/>
              <a:ext cx="3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350" name="Rectangle 30"/>
            <p:cNvSpPr>
              <a:spLocks noChangeArrowheads="1"/>
            </p:cNvSpPr>
            <p:nvPr/>
          </p:nvSpPr>
          <p:spPr bwMode="auto">
            <a:xfrm>
              <a:off x="912" y="1680"/>
              <a:ext cx="54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n-1</a:t>
              </a:r>
              <a:endParaRPr lang="zh-CN" altLang="en-US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351" name="Rectangle 31"/>
            <p:cNvSpPr>
              <a:spLocks noChangeArrowheads="1"/>
            </p:cNvSpPr>
            <p:nvPr/>
          </p:nvSpPr>
          <p:spPr bwMode="auto">
            <a:xfrm>
              <a:off x="4896" y="3624"/>
              <a:ext cx="53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m-1</a:t>
              </a:r>
              <a:endParaRPr lang="zh-CN" altLang="en-US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352" name="Rectangle 32"/>
            <p:cNvSpPr>
              <a:spLocks noChangeArrowheads="1"/>
            </p:cNvSpPr>
            <p:nvPr/>
          </p:nvSpPr>
          <p:spPr bwMode="auto">
            <a:xfrm>
              <a:off x="1592" y="2241"/>
              <a:ext cx="553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6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353" name="Rectangle 33"/>
            <p:cNvSpPr>
              <a:spLocks noChangeArrowheads="1"/>
            </p:cNvSpPr>
            <p:nvPr/>
          </p:nvSpPr>
          <p:spPr bwMode="auto">
            <a:xfrm>
              <a:off x="3984" y="2340"/>
              <a:ext cx="98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3200" baseline="-25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3200" baseline="30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n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-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3200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354" name="Rectangle 34"/>
            <p:cNvSpPr>
              <a:spLocks noChangeArrowheads="1"/>
            </p:cNvSpPr>
            <p:nvPr/>
          </p:nvSpPr>
          <p:spPr bwMode="auto">
            <a:xfrm>
              <a:off x="2561" y="1500"/>
              <a:ext cx="99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Decoder</a:t>
              </a:r>
              <a:endParaRPr lang="zh-CN" alt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355" name="Rectangle 35"/>
            <p:cNvSpPr>
              <a:spLocks noChangeArrowheads="1"/>
            </p:cNvSpPr>
            <p:nvPr/>
          </p:nvSpPr>
          <p:spPr bwMode="auto">
            <a:xfrm>
              <a:off x="2640" y="3264"/>
              <a:ext cx="100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Memory</a:t>
              </a:r>
              <a:endParaRPr lang="zh-CN" alt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356" name="Rectangle 36"/>
            <p:cNvSpPr>
              <a:spLocks noChangeArrowheads="1"/>
            </p:cNvSpPr>
            <p:nvPr/>
          </p:nvSpPr>
          <p:spPr bwMode="auto">
            <a:xfrm>
              <a:off x="2480" y="2096"/>
              <a:ext cx="123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Word lines</a:t>
              </a:r>
              <a:endPara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357" name="Rectangle 37"/>
            <p:cNvSpPr>
              <a:spLocks noChangeArrowheads="1"/>
            </p:cNvSpPr>
            <p:nvPr/>
          </p:nvSpPr>
          <p:spPr bwMode="auto">
            <a:xfrm>
              <a:off x="4704" y="3216"/>
              <a:ext cx="98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Bit lines</a:t>
              </a:r>
              <a:endPara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6358" name="Rectangle 38"/>
          <p:cNvSpPr>
            <a:spLocks noChangeArrowheads="1"/>
          </p:cNvSpPr>
          <p:nvPr/>
        </p:nvSpPr>
        <p:spPr bwMode="auto">
          <a:xfrm>
            <a:off x="1979092" y="1178674"/>
            <a:ext cx="51331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ROM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with capacity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aseline="30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×m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bit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693" y="141234"/>
            <a:ext cx="8915400" cy="769441"/>
          </a:xfrm>
        </p:spPr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8.2 </a:t>
            </a: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Read-Only </a:t>
            </a:r>
            <a:r>
              <a:rPr lang="en-US" altLang="zh-CN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Memory (ROM)</a:t>
            </a:r>
            <a:endParaRPr lang="zh-CN" altLang="en-US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2286000" y="228600"/>
            <a:ext cx="5181600" cy="685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2971800" y="914400"/>
            <a:ext cx="0" cy="556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4191000" y="914400"/>
            <a:ext cx="0" cy="556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5486400" y="914400"/>
            <a:ext cx="0" cy="556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6553200" y="914400"/>
            <a:ext cx="0" cy="548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914400" y="1447800"/>
            <a:ext cx="647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2971800" y="1905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276600" y="1676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 flipV="1">
            <a:off x="3276600" y="1600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3276600" y="19050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 flipV="1">
            <a:off x="3581400" y="1447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3581400" y="2133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4191000" y="1905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>
            <a:off x="4495800" y="1676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 flipV="1">
            <a:off x="4495800" y="1600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4495800" y="19050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4800600" y="1447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>
            <a:off x="4800600" y="2133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91" name="Line 23"/>
          <p:cNvSpPr>
            <a:spLocks noChangeShapeType="1"/>
          </p:cNvSpPr>
          <p:nvPr/>
        </p:nvSpPr>
        <p:spPr bwMode="auto">
          <a:xfrm>
            <a:off x="5791200" y="1676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 flipV="1">
            <a:off x="5791200" y="1600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93" name="Line 25"/>
          <p:cNvSpPr>
            <a:spLocks noChangeShapeType="1"/>
          </p:cNvSpPr>
          <p:nvPr/>
        </p:nvSpPr>
        <p:spPr bwMode="auto">
          <a:xfrm>
            <a:off x="5791200" y="19050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94" name="Line 26"/>
          <p:cNvSpPr>
            <a:spLocks noChangeShapeType="1"/>
          </p:cNvSpPr>
          <p:nvPr/>
        </p:nvSpPr>
        <p:spPr bwMode="auto">
          <a:xfrm flipV="1">
            <a:off x="6096000" y="1447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>
            <a:off x="6096000" y="2133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>
            <a:off x="6858000" y="1676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98" name="Line 30"/>
          <p:cNvSpPr>
            <a:spLocks noChangeShapeType="1"/>
          </p:cNvSpPr>
          <p:nvPr/>
        </p:nvSpPr>
        <p:spPr bwMode="auto">
          <a:xfrm flipV="1">
            <a:off x="6858000" y="1600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399" name="Line 31"/>
          <p:cNvSpPr>
            <a:spLocks noChangeShapeType="1"/>
          </p:cNvSpPr>
          <p:nvPr/>
        </p:nvSpPr>
        <p:spPr bwMode="auto">
          <a:xfrm>
            <a:off x="6858000" y="19050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00" name="Line 32"/>
          <p:cNvSpPr>
            <a:spLocks noChangeShapeType="1"/>
          </p:cNvSpPr>
          <p:nvPr/>
        </p:nvSpPr>
        <p:spPr bwMode="auto">
          <a:xfrm flipV="1">
            <a:off x="7162800" y="1447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7162800" y="2133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02" name="Line 34"/>
          <p:cNvSpPr>
            <a:spLocks noChangeShapeType="1"/>
          </p:cNvSpPr>
          <p:nvPr/>
        </p:nvSpPr>
        <p:spPr bwMode="auto">
          <a:xfrm flipH="1">
            <a:off x="2667000" y="2286000"/>
            <a:ext cx="487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03" name="Line 35"/>
          <p:cNvSpPr>
            <a:spLocks noChangeShapeType="1"/>
          </p:cNvSpPr>
          <p:nvPr/>
        </p:nvSpPr>
        <p:spPr bwMode="auto">
          <a:xfrm>
            <a:off x="1371600" y="2743200"/>
            <a:ext cx="601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04" name="Line 36"/>
          <p:cNvSpPr>
            <a:spLocks noChangeShapeType="1"/>
          </p:cNvSpPr>
          <p:nvPr/>
        </p:nvSpPr>
        <p:spPr bwMode="auto">
          <a:xfrm>
            <a:off x="2971800" y="3200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05" name="Line 37"/>
          <p:cNvSpPr>
            <a:spLocks noChangeShapeType="1"/>
          </p:cNvSpPr>
          <p:nvPr/>
        </p:nvSpPr>
        <p:spPr bwMode="auto">
          <a:xfrm>
            <a:off x="3276600" y="29718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06" name="Line 38"/>
          <p:cNvSpPr>
            <a:spLocks noChangeShapeType="1"/>
          </p:cNvSpPr>
          <p:nvPr/>
        </p:nvSpPr>
        <p:spPr bwMode="auto">
          <a:xfrm flipV="1">
            <a:off x="3276600" y="28956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07" name="Line 39"/>
          <p:cNvSpPr>
            <a:spLocks noChangeShapeType="1"/>
          </p:cNvSpPr>
          <p:nvPr/>
        </p:nvSpPr>
        <p:spPr bwMode="auto">
          <a:xfrm>
            <a:off x="3276600" y="32004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08" name="Line 40"/>
          <p:cNvSpPr>
            <a:spLocks noChangeShapeType="1"/>
          </p:cNvSpPr>
          <p:nvPr/>
        </p:nvSpPr>
        <p:spPr bwMode="auto">
          <a:xfrm flipV="1">
            <a:off x="3581400" y="2743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09" name="Line 41"/>
          <p:cNvSpPr>
            <a:spLocks noChangeShapeType="1"/>
          </p:cNvSpPr>
          <p:nvPr/>
        </p:nvSpPr>
        <p:spPr bwMode="auto">
          <a:xfrm>
            <a:off x="3581400" y="3429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10" name="Line 42"/>
          <p:cNvSpPr>
            <a:spLocks noChangeShapeType="1"/>
          </p:cNvSpPr>
          <p:nvPr/>
        </p:nvSpPr>
        <p:spPr bwMode="auto">
          <a:xfrm>
            <a:off x="5486400" y="4495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11" name="Line 43"/>
          <p:cNvSpPr>
            <a:spLocks noChangeShapeType="1"/>
          </p:cNvSpPr>
          <p:nvPr/>
        </p:nvSpPr>
        <p:spPr bwMode="auto">
          <a:xfrm>
            <a:off x="4495800" y="29718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12" name="Line 44"/>
          <p:cNvSpPr>
            <a:spLocks noChangeShapeType="1"/>
          </p:cNvSpPr>
          <p:nvPr/>
        </p:nvSpPr>
        <p:spPr bwMode="auto">
          <a:xfrm flipV="1">
            <a:off x="4495800" y="28956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13" name="Line 45"/>
          <p:cNvSpPr>
            <a:spLocks noChangeShapeType="1"/>
          </p:cNvSpPr>
          <p:nvPr/>
        </p:nvSpPr>
        <p:spPr bwMode="auto">
          <a:xfrm>
            <a:off x="4495800" y="32004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14" name="Line 46"/>
          <p:cNvSpPr>
            <a:spLocks noChangeShapeType="1"/>
          </p:cNvSpPr>
          <p:nvPr/>
        </p:nvSpPr>
        <p:spPr bwMode="auto">
          <a:xfrm flipV="1">
            <a:off x="4800600" y="2743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15" name="Line 47"/>
          <p:cNvSpPr>
            <a:spLocks noChangeShapeType="1"/>
          </p:cNvSpPr>
          <p:nvPr/>
        </p:nvSpPr>
        <p:spPr bwMode="auto">
          <a:xfrm>
            <a:off x="4800600" y="3429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16" name="Line 48"/>
          <p:cNvSpPr>
            <a:spLocks noChangeShapeType="1"/>
          </p:cNvSpPr>
          <p:nvPr/>
        </p:nvSpPr>
        <p:spPr bwMode="auto">
          <a:xfrm>
            <a:off x="5791200" y="29718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17" name="Line 49"/>
          <p:cNvSpPr>
            <a:spLocks noChangeShapeType="1"/>
          </p:cNvSpPr>
          <p:nvPr/>
        </p:nvSpPr>
        <p:spPr bwMode="auto">
          <a:xfrm flipV="1">
            <a:off x="5791200" y="28956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18" name="Line 50"/>
          <p:cNvSpPr>
            <a:spLocks noChangeShapeType="1"/>
          </p:cNvSpPr>
          <p:nvPr/>
        </p:nvSpPr>
        <p:spPr bwMode="auto">
          <a:xfrm>
            <a:off x="5791200" y="32004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19" name="Line 51"/>
          <p:cNvSpPr>
            <a:spLocks noChangeShapeType="1"/>
          </p:cNvSpPr>
          <p:nvPr/>
        </p:nvSpPr>
        <p:spPr bwMode="auto">
          <a:xfrm flipV="1">
            <a:off x="6096000" y="2743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20" name="Line 52"/>
          <p:cNvSpPr>
            <a:spLocks noChangeShapeType="1"/>
          </p:cNvSpPr>
          <p:nvPr/>
        </p:nvSpPr>
        <p:spPr bwMode="auto">
          <a:xfrm>
            <a:off x="6096000" y="3429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21" name="Line 53"/>
          <p:cNvSpPr>
            <a:spLocks noChangeShapeType="1"/>
          </p:cNvSpPr>
          <p:nvPr/>
        </p:nvSpPr>
        <p:spPr bwMode="auto">
          <a:xfrm>
            <a:off x="6858000" y="29718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22" name="Line 54"/>
          <p:cNvSpPr>
            <a:spLocks noChangeShapeType="1"/>
          </p:cNvSpPr>
          <p:nvPr/>
        </p:nvSpPr>
        <p:spPr bwMode="auto">
          <a:xfrm flipV="1">
            <a:off x="6858000" y="28956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23" name="Line 55"/>
          <p:cNvSpPr>
            <a:spLocks noChangeShapeType="1"/>
          </p:cNvSpPr>
          <p:nvPr/>
        </p:nvSpPr>
        <p:spPr bwMode="auto">
          <a:xfrm>
            <a:off x="6858000" y="32004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24" name="Line 56"/>
          <p:cNvSpPr>
            <a:spLocks noChangeShapeType="1"/>
          </p:cNvSpPr>
          <p:nvPr/>
        </p:nvSpPr>
        <p:spPr bwMode="auto">
          <a:xfrm flipV="1">
            <a:off x="7162800" y="2743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25" name="Line 57"/>
          <p:cNvSpPr>
            <a:spLocks noChangeShapeType="1"/>
          </p:cNvSpPr>
          <p:nvPr/>
        </p:nvSpPr>
        <p:spPr bwMode="auto">
          <a:xfrm>
            <a:off x="7162800" y="3429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26" name="Line 58"/>
          <p:cNvSpPr>
            <a:spLocks noChangeShapeType="1"/>
          </p:cNvSpPr>
          <p:nvPr/>
        </p:nvSpPr>
        <p:spPr bwMode="auto">
          <a:xfrm flipH="1">
            <a:off x="2667000" y="3581400"/>
            <a:ext cx="487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27" name="Line 59"/>
          <p:cNvSpPr>
            <a:spLocks noChangeShapeType="1"/>
          </p:cNvSpPr>
          <p:nvPr/>
        </p:nvSpPr>
        <p:spPr bwMode="auto">
          <a:xfrm>
            <a:off x="1331913" y="4038600"/>
            <a:ext cx="6059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28" name="Line 60"/>
          <p:cNvSpPr>
            <a:spLocks noChangeShapeType="1"/>
          </p:cNvSpPr>
          <p:nvPr/>
        </p:nvSpPr>
        <p:spPr bwMode="auto">
          <a:xfrm>
            <a:off x="2971800" y="4495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29" name="Line 61"/>
          <p:cNvSpPr>
            <a:spLocks noChangeShapeType="1"/>
          </p:cNvSpPr>
          <p:nvPr/>
        </p:nvSpPr>
        <p:spPr bwMode="auto">
          <a:xfrm>
            <a:off x="3276600" y="4267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30" name="Line 62"/>
          <p:cNvSpPr>
            <a:spLocks noChangeShapeType="1"/>
          </p:cNvSpPr>
          <p:nvPr/>
        </p:nvSpPr>
        <p:spPr bwMode="auto">
          <a:xfrm flipV="1">
            <a:off x="3276600" y="41910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31" name="Line 63"/>
          <p:cNvSpPr>
            <a:spLocks noChangeShapeType="1"/>
          </p:cNvSpPr>
          <p:nvPr/>
        </p:nvSpPr>
        <p:spPr bwMode="auto">
          <a:xfrm>
            <a:off x="3276600" y="44958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32" name="Line 64"/>
          <p:cNvSpPr>
            <a:spLocks noChangeShapeType="1"/>
          </p:cNvSpPr>
          <p:nvPr/>
        </p:nvSpPr>
        <p:spPr bwMode="auto">
          <a:xfrm flipV="1">
            <a:off x="3581400" y="4038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33" name="Line 65"/>
          <p:cNvSpPr>
            <a:spLocks noChangeShapeType="1"/>
          </p:cNvSpPr>
          <p:nvPr/>
        </p:nvSpPr>
        <p:spPr bwMode="auto">
          <a:xfrm>
            <a:off x="3581400" y="4724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34" name="Line 66"/>
          <p:cNvSpPr>
            <a:spLocks noChangeShapeType="1"/>
          </p:cNvSpPr>
          <p:nvPr/>
        </p:nvSpPr>
        <p:spPr bwMode="auto">
          <a:xfrm>
            <a:off x="4191000" y="4495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35" name="Line 67"/>
          <p:cNvSpPr>
            <a:spLocks noChangeShapeType="1"/>
          </p:cNvSpPr>
          <p:nvPr/>
        </p:nvSpPr>
        <p:spPr bwMode="auto">
          <a:xfrm>
            <a:off x="4495800" y="4267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36" name="Line 68"/>
          <p:cNvSpPr>
            <a:spLocks noChangeShapeType="1"/>
          </p:cNvSpPr>
          <p:nvPr/>
        </p:nvSpPr>
        <p:spPr bwMode="auto">
          <a:xfrm flipV="1">
            <a:off x="4495800" y="41910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37" name="Line 69"/>
          <p:cNvSpPr>
            <a:spLocks noChangeShapeType="1"/>
          </p:cNvSpPr>
          <p:nvPr/>
        </p:nvSpPr>
        <p:spPr bwMode="auto">
          <a:xfrm>
            <a:off x="4495800" y="44958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38" name="Line 70"/>
          <p:cNvSpPr>
            <a:spLocks noChangeShapeType="1"/>
          </p:cNvSpPr>
          <p:nvPr/>
        </p:nvSpPr>
        <p:spPr bwMode="auto">
          <a:xfrm flipV="1">
            <a:off x="4800600" y="4038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39" name="Line 71"/>
          <p:cNvSpPr>
            <a:spLocks noChangeShapeType="1"/>
          </p:cNvSpPr>
          <p:nvPr/>
        </p:nvSpPr>
        <p:spPr bwMode="auto">
          <a:xfrm>
            <a:off x="4800600" y="4724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40" name="Line 72"/>
          <p:cNvSpPr>
            <a:spLocks noChangeShapeType="1"/>
          </p:cNvSpPr>
          <p:nvPr/>
        </p:nvSpPr>
        <p:spPr bwMode="auto">
          <a:xfrm>
            <a:off x="5791200" y="4267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41" name="Line 73"/>
          <p:cNvSpPr>
            <a:spLocks noChangeShapeType="1"/>
          </p:cNvSpPr>
          <p:nvPr/>
        </p:nvSpPr>
        <p:spPr bwMode="auto">
          <a:xfrm flipV="1">
            <a:off x="5791200" y="41910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42" name="Line 74"/>
          <p:cNvSpPr>
            <a:spLocks noChangeShapeType="1"/>
          </p:cNvSpPr>
          <p:nvPr/>
        </p:nvSpPr>
        <p:spPr bwMode="auto">
          <a:xfrm>
            <a:off x="5791200" y="44958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43" name="Line 75"/>
          <p:cNvSpPr>
            <a:spLocks noChangeShapeType="1"/>
          </p:cNvSpPr>
          <p:nvPr/>
        </p:nvSpPr>
        <p:spPr bwMode="auto">
          <a:xfrm flipV="1">
            <a:off x="6096000" y="4038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44" name="Line 76"/>
          <p:cNvSpPr>
            <a:spLocks noChangeShapeType="1"/>
          </p:cNvSpPr>
          <p:nvPr/>
        </p:nvSpPr>
        <p:spPr bwMode="auto">
          <a:xfrm>
            <a:off x="6096000" y="4724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45" name="Line 77"/>
          <p:cNvSpPr>
            <a:spLocks noChangeShapeType="1"/>
          </p:cNvSpPr>
          <p:nvPr/>
        </p:nvSpPr>
        <p:spPr bwMode="auto">
          <a:xfrm>
            <a:off x="6858000" y="4267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46" name="Line 78"/>
          <p:cNvSpPr>
            <a:spLocks noChangeShapeType="1"/>
          </p:cNvSpPr>
          <p:nvPr/>
        </p:nvSpPr>
        <p:spPr bwMode="auto">
          <a:xfrm flipV="1">
            <a:off x="6858000" y="41910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47" name="Line 79"/>
          <p:cNvSpPr>
            <a:spLocks noChangeShapeType="1"/>
          </p:cNvSpPr>
          <p:nvPr/>
        </p:nvSpPr>
        <p:spPr bwMode="auto">
          <a:xfrm>
            <a:off x="6858000" y="44958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48" name="Line 80"/>
          <p:cNvSpPr>
            <a:spLocks noChangeShapeType="1"/>
          </p:cNvSpPr>
          <p:nvPr/>
        </p:nvSpPr>
        <p:spPr bwMode="auto">
          <a:xfrm flipV="1">
            <a:off x="7162800" y="4038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49" name="Line 81"/>
          <p:cNvSpPr>
            <a:spLocks noChangeShapeType="1"/>
          </p:cNvSpPr>
          <p:nvPr/>
        </p:nvSpPr>
        <p:spPr bwMode="auto">
          <a:xfrm>
            <a:off x="7162800" y="4724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50" name="Line 82"/>
          <p:cNvSpPr>
            <a:spLocks noChangeShapeType="1"/>
          </p:cNvSpPr>
          <p:nvPr/>
        </p:nvSpPr>
        <p:spPr bwMode="auto">
          <a:xfrm flipH="1">
            <a:off x="2667000" y="4876800"/>
            <a:ext cx="487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51" name="Line 83"/>
          <p:cNvSpPr>
            <a:spLocks noChangeShapeType="1"/>
          </p:cNvSpPr>
          <p:nvPr/>
        </p:nvSpPr>
        <p:spPr bwMode="auto">
          <a:xfrm>
            <a:off x="1371600" y="5334000"/>
            <a:ext cx="601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52" name="Line 84"/>
          <p:cNvSpPr>
            <a:spLocks noChangeShapeType="1"/>
          </p:cNvSpPr>
          <p:nvPr/>
        </p:nvSpPr>
        <p:spPr bwMode="auto">
          <a:xfrm>
            <a:off x="5486400" y="5791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53" name="Line 85"/>
          <p:cNvSpPr>
            <a:spLocks noChangeShapeType="1"/>
          </p:cNvSpPr>
          <p:nvPr/>
        </p:nvSpPr>
        <p:spPr bwMode="auto">
          <a:xfrm>
            <a:off x="3276600" y="5562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54" name="Line 86"/>
          <p:cNvSpPr>
            <a:spLocks noChangeShapeType="1"/>
          </p:cNvSpPr>
          <p:nvPr/>
        </p:nvSpPr>
        <p:spPr bwMode="auto">
          <a:xfrm flipV="1">
            <a:off x="3276600" y="54864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55" name="Line 87"/>
          <p:cNvSpPr>
            <a:spLocks noChangeShapeType="1"/>
          </p:cNvSpPr>
          <p:nvPr/>
        </p:nvSpPr>
        <p:spPr bwMode="auto">
          <a:xfrm>
            <a:off x="3276600" y="5791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56" name="Line 88"/>
          <p:cNvSpPr>
            <a:spLocks noChangeShapeType="1"/>
          </p:cNvSpPr>
          <p:nvPr/>
        </p:nvSpPr>
        <p:spPr bwMode="auto">
          <a:xfrm flipV="1">
            <a:off x="3581400" y="5334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57" name="Line 89"/>
          <p:cNvSpPr>
            <a:spLocks noChangeShapeType="1"/>
          </p:cNvSpPr>
          <p:nvPr/>
        </p:nvSpPr>
        <p:spPr bwMode="auto">
          <a:xfrm>
            <a:off x="3581400" y="6019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58" name="Line 90"/>
          <p:cNvSpPr>
            <a:spLocks noChangeShapeType="1"/>
          </p:cNvSpPr>
          <p:nvPr/>
        </p:nvSpPr>
        <p:spPr bwMode="auto">
          <a:xfrm>
            <a:off x="4191000" y="5791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59" name="Line 91"/>
          <p:cNvSpPr>
            <a:spLocks noChangeShapeType="1"/>
          </p:cNvSpPr>
          <p:nvPr/>
        </p:nvSpPr>
        <p:spPr bwMode="auto">
          <a:xfrm>
            <a:off x="4495800" y="5562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60" name="Line 92"/>
          <p:cNvSpPr>
            <a:spLocks noChangeShapeType="1"/>
          </p:cNvSpPr>
          <p:nvPr/>
        </p:nvSpPr>
        <p:spPr bwMode="auto">
          <a:xfrm flipV="1">
            <a:off x="4495800" y="54864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61" name="Line 93"/>
          <p:cNvSpPr>
            <a:spLocks noChangeShapeType="1"/>
          </p:cNvSpPr>
          <p:nvPr/>
        </p:nvSpPr>
        <p:spPr bwMode="auto">
          <a:xfrm>
            <a:off x="4495800" y="5791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62" name="Line 94"/>
          <p:cNvSpPr>
            <a:spLocks noChangeShapeType="1"/>
          </p:cNvSpPr>
          <p:nvPr/>
        </p:nvSpPr>
        <p:spPr bwMode="auto">
          <a:xfrm flipV="1">
            <a:off x="4800600" y="5334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63" name="Line 95"/>
          <p:cNvSpPr>
            <a:spLocks noChangeShapeType="1"/>
          </p:cNvSpPr>
          <p:nvPr/>
        </p:nvSpPr>
        <p:spPr bwMode="auto">
          <a:xfrm>
            <a:off x="4800600" y="6019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64" name="Line 96"/>
          <p:cNvSpPr>
            <a:spLocks noChangeShapeType="1"/>
          </p:cNvSpPr>
          <p:nvPr/>
        </p:nvSpPr>
        <p:spPr bwMode="auto">
          <a:xfrm>
            <a:off x="5791200" y="5562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65" name="Line 97"/>
          <p:cNvSpPr>
            <a:spLocks noChangeShapeType="1"/>
          </p:cNvSpPr>
          <p:nvPr/>
        </p:nvSpPr>
        <p:spPr bwMode="auto">
          <a:xfrm flipV="1">
            <a:off x="5791200" y="54864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66" name="Line 98"/>
          <p:cNvSpPr>
            <a:spLocks noChangeShapeType="1"/>
          </p:cNvSpPr>
          <p:nvPr/>
        </p:nvSpPr>
        <p:spPr bwMode="auto">
          <a:xfrm>
            <a:off x="5791200" y="5791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67" name="Line 99"/>
          <p:cNvSpPr>
            <a:spLocks noChangeShapeType="1"/>
          </p:cNvSpPr>
          <p:nvPr/>
        </p:nvSpPr>
        <p:spPr bwMode="auto">
          <a:xfrm flipV="1">
            <a:off x="6096000" y="5334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68" name="Line 100"/>
          <p:cNvSpPr>
            <a:spLocks noChangeShapeType="1"/>
          </p:cNvSpPr>
          <p:nvPr/>
        </p:nvSpPr>
        <p:spPr bwMode="auto">
          <a:xfrm>
            <a:off x="6096000" y="6019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69" name="Line 101"/>
          <p:cNvSpPr>
            <a:spLocks noChangeShapeType="1"/>
          </p:cNvSpPr>
          <p:nvPr/>
        </p:nvSpPr>
        <p:spPr bwMode="auto">
          <a:xfrm>
            <a:off x="6858000" y="5562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70" name="Line 102"/>
          <p:cNvSpPr>
            <a:spLocks noChangeShapeType="1"/>
          </p:cNvSpPr>
          <p:nvPr/>
        </p:nvSpPr>
        <p:spPr bwMode="auto">
          <a:xfrm flipV="1">
            <a:off x="6858000" y="54864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71" name="Line 103"/>
          <p:cNvSpPr>
            <a:spLocks noChangeShapeType="1"/>
          </p:cNvSpPr>
          <p:nvPr/>
        </p:nvSpPr>
        <p:spPr bwMode="auto">
          <a:xfrm>
            <a:off x="6858000" y="5791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72" name="Line 104"/>
          <p:cNvSpPr>
            <a:spLocks noChangeShapeType="1"/>
          </p:cNvSpPr>
          <p:nvPr/>
        </p:nvSpPr>
        <p:spPr bwMode="auto">
          <a:xfrm flipV="1">
            <a:off x="7162800" y="5334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73" name="Line 105"/>
          <p:cNvSpPr>
            <a:spLocks noChangeShapeType="1"/>
          </p:cNvSpPr>
          <p:nvPr/>
        </p:nvSpPr>
        <p:spPr bwMode="auto">
          <a:xfrm>
            <a:off x="7162800" y="6019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74" name="Line 106"/>
          <p:cNvSpPr>
            <a:spLocks noChangeShapeType="1"/>
          </p:cNvSpPr>
          <p:nvPr/>
        </p:nvSpPr>
        <p:spPr bwMode="auto">
          <a:xfrm flipH="1">
            <a:off x="2667000" y="6172200"/>
            <a:ext cx="487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75" name="Line 107"/>
          <p:cNvSpPr>
            <a:spLocks noChangeShapeType="1"/>
          </p:cNvSpPr>
          <p:nvPr/>
        </p:nvSpPr>
        <p:spPr bwMode="auto">
          <a:xfrm flipH="1">
            <a:off x="6553200" y="4495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76" name="Line 108"/>
          <p:cNvSpPr>
            <a:spLocks noChangeShapeType="1"/>
          </p:cNvSpPr>
          <p:nvPr/>
        </p:nvSpPr>
        <p:spPr bwMode="auto">
          <a:xfrm flipH="1">
            <a:off x="6553200" y="5791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77" name="Rectangle 109"/>
          <p:cNvSpPr>
            <a:spLocks noChangeArrowheads="1"/>
          </p:cNvSpPr>
          <p:nvPr/>
        </p:nvSpPr>
        <p:spPr bwMode="auto">
          <a:xfrm>
            <a:off x="2133600" y="2209800"/>
            <a:ext cx="533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78" name="Rectangle 110"/>
          <p:cNvSpPr>
            <a:spLocks noChangeArrowheads="1"/>
          </p:cNvSpPr>
          <p:nvPr/>
        </p:nvSpPr>
        <p:spPr bwMode="auto">
          <a:xfrm>
            <a:off x="2133600" y="3505200"/>
            <a:ext cx="533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79" name="Rectangle 111"/>
          <p:cNvSpPr>
            <a:spLocks noChangeArrowheads="1"/>
          </p:cNvSpPr>
          <p:nvPr/>
        </p:nvSpPr>
        <p:spPr bwMode="auto">
          <a:xfrm>
            <a:off x="2133600" y="4800600"/>
            <a:ext cx="533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80" name="Rectangle 112"/>
          <p:cNvSpPr>
            <a:spLocks noChangeArrowheads="1"/>
          </p:cNvSpPr>
          <p:nvPr/>
        </p:nvSpPr>
        <p:spPr bwMode="auto">
          <a:xfrm>
            <a:off x="2133600" y="6096000"/>
            <a:ext cx="533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81" name="Line 113"/>
          <p:cNvSpPr>
            <a:spLocks noChangeShapeType="1"/>
          </p:cNvSpPr>
          <p:nvPr/>
        </p:nvSpPr>
        <p:spPr bwMode="auto">
          <a:xfrm flipH="1">
            <a:off x="1828800" y="2286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82" name="Line 114"/>
          <p:cNvSpPr>
            <a:spLocks noChangeShapeType="1"/>
          </p:cNvSpPr>
          <p:nvPr/>
        </p:nvSpPr>
        <p:spPr bwMode="auto">
          <a:xfrm>
            <a:off x="1828800" y="2286000"/>
            <a:ext cx="0" cy="426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83" name="Line 115"/>
          <p:cNvSpPr>
            <a:spLocks noChangeShapeType="1"/>
          </p:cNvSpPr>
          <p:nvPr/>
        </p:nvSpPr>
        <p:spPr bwMode="auto">
          <a:xfrm>
            <a:off x="1447800" y="65532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84" name="Line 116"/>
          <p:cNvSpPr>
            <a:spLocks noChangeShapeType="1"/>
          </p:cNvSpPr>
          <p:nvPr/>
        </p:nvSpPr>
        <p:spPr bwMode="auto">
          <a:xfrm flipH="1">
            <a:off x="1828800" y="6172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85" name="Line 117"/>
          <p:cNvSpPr>
            <a:spLocks noChangeShapeType="1"/>
          </p:cNvSpPr>
          <p:nvPr/>
        </p:nvSpPr>
        <p:spPr bwMode="auto">
          <a:xfrm flipH="1">
            <a:off x="1828800" y="4876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86" name="Line 118"/>
          <p:cNvSpPr>
            <a:spLocks noChangeShapeType="1"/>
          </p:cNvSpPr>
          <p:nvPr/>
        </p:nvSpPr>
        <p:spPr bwMode="auto">
          <a:xfrm flipH="1">
            <a:off x="1828800" y="3581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87" name="Line 119"/>
          <p:cNvSpPr>
            <a:spLocks noChangeShapeType="1"/>
          </p:cNvSpPr>
          <p:nvPr/>
        </p:nvSpPr>
        <p:spPr bwMode="auto">
          <a:xfrm flipV="1">
            <a:off x="1371600" y="1447800"/>
            <a:ext cx="0" cy="388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88" name="Line 120"/>
          <p:cNvSpPr>
            <a:spLocks noChangeShapeType="1"/>
          </p:cNvSpPr>
          <p:nvPr/>
        </p:nvSpPr>
        <p:spPr bwMode="auto">
          <a:xfrm>
            <a:off x="1981200" y="457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89" name="Line 121"/>
          <p:cNvSpPr>
            <a:spLocks noChangeShapeType="1"/>
          </p:cNvSpPr>
          <p:nvPr/>
        </p:nvSpPr>
        <p:spPr bwMode="auto">
          <a:xfrm>
            <a:off x="1981200" y="762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90" name="Rectangle 122"/>
          <p:cNvSpPr>
            <a:spLocks noChangeArrowheads="1"/>
          </p:cNvSpPr>
          <p:nvPr/>
        </p:nvSpPr>
        <p:spPr bwMode="auto">
          <a:xfrm>
            <a:off x="1447800" y="-85725"/>
            <a:ext cx="617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  <a:endParaRPr lang="en-US" altLang="zh-CN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491" name="Rectangle 123"/>
          <p:cNvSpPr>
            <a:spLocks noChangeArrowheads="1"/>
          </p:cNvSpPr>
          <p:nvPr/>
        </p:nvSpPr>
        <p:spPr bwMode="auto">
          <a:xfrm>
            <a:off x="1447800" y="295275"/>
            <a:ext cx="617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  <a:endParaRPr lang="zh-CN" alt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492" name="Rectangle 124"/>
          <p:cNvSpPr>
            <a:spLocks noChangeArrowheads="1"/>
          </p:cNvSpPr>
          <p:nvPr/>
        </p:nvSpPr>
        <p:spPr bwMode="auto">
          <a:xfrm>
            <a:off x="304800" y="685800"/>
            <a:ext cx="8755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CC</a:t>
            </a:r>
            <a:endParaRPr lang="zh-CN" alt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493" name="Rectangle 125"/>
          <p:cNvSpPr>
            <a:spLocks noChangeArrowheads="1"/>
          </p:cNvSpPr>
          <p:nvPr/>
        </p:nvSpPr>
        <p:spPr bwMode="auto">
          <a:xfrm>
            <a:off x="3733800" y="252413"/>
            <a:ext cx="22942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2-4 Decoder</a:t>
            </a:r>
            <a:endParaRPr lang="zh-CN" altLang="en-US" sz="3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494" name="Rectangle 126"/>
          <p:cNvSpPr>
            <a:spLocks noChangeArrowheads="1"/>
          </p:cNvSpPr>
          <p:nvPr/>
        </p:nvSpPr>
        <p:spPr bwMode="auto">
          <a:xfrm>
            <a:off x="2267744" y="814119"/>
            <a:ext cx="7312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  <a:endParaRPr lang="zh-CN" altLang="en-US" sz="3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495" name="Rectangle 127"/>
          <p:cNvSpPr>
            <a:spLocks noChangeArrowheads="1"/>
          </p:cNvSpPr>
          <p:nvPr/>
        </p:nvSpPr>
        <p:spPr bwMode="auto">
          <a:xfrm>
            <a:off x="3491880" y="814119"/>
            <a:ext cx="7312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  <a:endParaRPr lang="zh-CN" altLang="en-US" sz="3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496" name="Rectangle 128"/>
          <p:cNvSpPr>
            <a:spLocks noChangeArrowheads="1"/>
          </p:cNvSpPr>
          <p:nvPr/>
        </p:nvSpPr>
        <p:spPr bwMode="auto">
          <a:xfrm>
            <a:off x="4800600" y="828675"/>
            <a:ext cx="7312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2</a:t>
            </a:r>
            <a:endParaRPr lang="zh-CN" alt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497" name="Rectangle 129"/>
          <p:cNvSpPr>
            <a:spLocks noChangeArrowheads="1"/>
          </p:cNvSpPr>
          <p:nvPr/>
        </p:nvSpPr>
        <p:spPr bwMode="auto">
          <a:xfrm>
            <a:off x="5867400" y="828675"/>
            <a:ext cx="7312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3</a:t>
            </a:r>
            <a:endParaRPr lang="zh-CN" alt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498" name="Oval 130"/>
          <p:cNvSpPr>
            <a:spLocks noChangeArrowheads="1"/>
          </p:cNvSpPr>
          <p:nvPr/>
        </p:nvSpPr>
        <p:spPr bwMode="auto">
          <a:xfrm>
            <a:off x="7543800" y="22098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499" name="Oval 131"/>
          <p:cNvSpPr>
            <a:spLocks noChangeArrowheads="1"/>
          </p:cNvSpPr>
          <p:nvPr/>
        </p:nvSpPr>
        <p:spPr bwMode="auto">
          <a:xfrm>
            <a:off x="7543800" y="35052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00" name="Oval 132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01" name="Oval 133"/>
          <p:cNvSpPr>
            <a:spLocks noChangeArrowheads="1"/>
          </p:cNvSpPr>
          <p:nvPr/>
        </p:nvSpPr>
        <p:spPr bwMode="auto">
          <a:xfrm>
            <a:off x="7543800" y="60960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03" name="Rectangle 135"/>
          <p:cNvSpPr>
            <a:spLocks noChangeArrowheads="1"/>
          </p:cNvSpPr>
          <p:nvPr/>
        </p:nvSpPr>
        <p:spPr bwMode="auto">
          <a:xfrm>
            <a:off x="7696200" y="1895475"/>
            <a:ext cx="5485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  <a:endParaRPr lang="zh-CN" alt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04" name="Rectangle 136"/>
          <p:cNvSpPr>
            <a:spLocks noChangeArrowheads="1"/>
          </p:cNvSpPr>
          <p:nvPr/>
        </p:nvSpPr>
        <p:spPr bwMode="auto">
          <a:xfrm>
            <a:off x="7696200" y="3190875"/>
            <a:ext cx="5485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  <a:endParaRPr lang="zh-CN" alt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05" name="Rectangle 137"/>
          <p:cNvSpPr>
            <a:spLocks noChangeArrowheads="1"/>
          </p:cNvSpPr>
          <p:nvPr/>
        </p:nvSpPr>
        <p:spPr bwMode="auto">
          <a:xfrm>
            <a:off x="7696200" y="4486275"/>
            <a:ext cx="5485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2</a:t>
            </a:r>
            <a:endParaRPr lang="zh-CN" alt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06" name="Rectangle 138"/>
          <p:cNvSpPr>
            <a:spLocks noChangeArrowheads="1"/>
          </p:cNvSpPr>
          <p:nvPr/>
        </p:nvSpPr>
        <p:spPr bwMode="auto">
          <a:xfrm>
            <a:off x="7696200" y="5781675"/>
            <a:ext cx="5485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3</a:t>
            </a:r>
            <a:endParaRPr lang="zh-CN" alt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07" name="Rectangle 139"/>
          <p:cNvSpPr>
            <a:spLocks noChangeArrowheads="1"/>
          </p:cNvSpPr>
          <p:nvPr/>
        </p:nvSpPr>
        <p:spPr bwMode="auto">
          <a:xfrm>
            <a:off x="4724400" y="1514475"/>
            <a:ext cx="617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  <a:endParaRPr lang="zh-CN" alt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08" name="Rectangle 140"/>
          <p:cNvSpPr>
            <a:spLocks noChangeArrowheads="1"/>
          </p:cNvSpPr>
          <p:nvPr/>
        </p:nvSpPr>
        <p:spPr bwMode="auto">
          <a:xfrm>
            <a:off x="4800600" y="2809875"/>
            <a:ext cx="617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  <a:endParaRPr lang="zh-CN" alt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09" name="Rectangle 141"/>
          <p:cNvSpPr>
            <a:spLocks noChangeArrowheads="1"/>
          </p:cNvSpPr>
          <p:nvPr/>
        </p:nvSpPr>
        <p:spPr bwMode="auto">
          <a:xfrm>
            <a:off x="4800600" y="4105275"/>
            <a:ext cx="617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2</a:t>
            </a:r>
            <a:endParaRPr lang="zh-CN" alt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10" name="Rectangle 142"/>
          <p:cNvSpPr>
            <a:spLocks noChangeArrowheads="1"/>
          </p:cNvSpPr>
          <p:nvPr/>
        </p:nvSpPr>
        <p:spPr bwMode="auto">
          <a:xfrm>
            <a:off x="4724400" y="5400675"/>
            <a:ext cx="617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3</a:t>
            </a:r>
            <a:endParaRPr lang="zh-CN" alt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11" name="Rectangle 143"/>
          <p:cNvSpPr>
            <a:spLocks noChangeArrowheads="1"/>
          </p:cNvSpPr>
          <p:nvPr/>
        </p:nvSpPr>
        <p:spPr bwMode="auto">
          <a:xfrm>
            <a:off x="2971800" y="828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  <a:endParaRPr lang="zh-CN" altLang="en-US" sz="32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12" name="Rectangle 144"/>
          <p:cNvSpPr>
            <a:spLocks noChangeArrowheads="1"/>
          </p:cNvSpPr>
          <p:nvPr/>
        </p:nvSpPr>
        <p:spPr bwMode="auto">
          <a:xfrm>
            <a:off x="4191000" y="828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  <a:endParaRPr lang="zh-CN" altLang="en-US" sz="32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13" name="Rectangle 145"/>
          <p:cNvSpPr>
            <a:spLocks noChangeArrowheads="1"/>
          </p:cNvSpPr>
          <p:nvPr/>
        </p:nvSpPr>
        <p:spPr bwMode="auto">
          <a:xfrm>
            <a:off x="5486400" y="828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  <a:endParaRPr lang="zh-CN" altLang="en-US" sz="32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14" name="Rectangle 146"/>
          <p:cNvSpPr>
            <a:spLocks noChangeArrowheads="1"/>
          </p:cNvSpPr>
          <p:nvPr/>
        </p:nvSpPr>
        <p:spPr bwMode="auto">
          <a:xfrm>
            <a:off x="6553200" y="828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  <a:endParaRPr lang="zh-CN" altLang="en-US" sz="32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15" name="Rectangle 147"/>
          <p:cNvSpPr>
            <a:spLocks noChangeArrowheads="1"/>
          </p:cNvSpPr>
          <p:nvPr/>
        </p:nvSpPr>
        <p:spPr bwMode="auto">
          <a:xfrm>
            <a:off x="8153400" y="1895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  <a:endParaRPr lang="zh-CN" altLang="en-US" sz="32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16" name="Rectangle 148"/>
          <p:cNvSpPr>
            <a:spLocks noChangeArrowheads="1"/>
          </p:cNvSpPr>
          <p:nvPr/>
        </p:nvSpPr>
        <p:spPr bwMode="auto">
          <a:xfrm>
            <a:off x="8153400" y="5781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  <a:endParaRPr lang="zh-CN" altLang="en-US" sz="32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17" name="Rectangle 149"/>
          <p:cNvSpPr>
            <a:spLocks noChangeArrowheads="1"/>
          </p:cNvSpPr>
          <p:nvPr/>
        </p:nvSpPr>
        <p:spPr bwMode="auto">
          <a:xfrm>
            <a:off x="8153400" y="4486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  <a:endParaRPr lang="zh-CN" altLang="en-US" sz="32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18" name="Rectangle 150"/>
          <p:cNvSpPr>
            <a:spLocks noChangeArrowheads="1"/>
          </p:cNvSpPr>
          <p:nvPr/>
        </p:nvSpPr>
        <p:spPr bwMode="auto">
          <a:xfrm>
            <a:off x="8153400" y="3190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  <a:endParaRPr lang="zh-CN" altLang="en-US" sz="32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523" name="Oval 155"/>
          <p:cNvSpPr>
            <a:spLocks noChangeArrowheads="1"/>
          </p:cNvSpPr>
          <p:nvPr/>
        </p:nvSpPr>
        <p:spPr bwMode="auto">
          <a:xfrm>
            <a:off x="762000" y="13716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24" name="Oval 156"/>
          <p:cNvSpPr>
            <a:spLocks noChangeArrowheads="1"/>
          </p:cNvSpPr>
          <p:nvPr/>
        </p:nvSpPr>
        <p:spPr bwMode="auto">
          <a:xfrm>
            <a:off x="1331913" y="40052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25" name="Oval 157"/>
          <p:cNvSpPr>
            <a:spLocks noChangeArrowheads="1"/>
          </p:cNvSpPr>
          <p:nvPr/>
        </p:nvSpPr>
        <p:spPr bwMode="auto">
          <a:xfrm>
            <a:off x="1331913" y="2708275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26" name="Oval 158"/>
          <p:cNvSpPr>
            <a:spLocks noChangeArrowheads="1"/>
          </p:cNvSpPr>
          <p:nvPr/>
        </p:nvSpPr>
        <p:spPr bwMode="auto">
          <a:xfrm>
            <a:off x="1331913" y="1412875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27" name="Oval 159"/>
          <p:cNvSpPr>
            <a:spLocks noChangeArrowheads="1"/>
          </p:cNvSpPr>
          <p:nvPr/>
        </p:nvSpPr>
        <p:spPr bwMode="auto">
          <a:xfrm>
            <a:off x="2916238" y="1844675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28" name="Oval 160"/>
          <p:cNvSpPr>
            <a:spLocks noChangeArrowheads="1"/>
          </p:cNvSpPr>
          <p:nvPr/>
        </p:nvSpPr>
        <p:spPr bwMode="auto">
          <a:xfrm>
            <a:off x="4140200" y="1844675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29" name="Oval 161"/>
          <p:cNvSpPr>
            <a:spLocks noChangeArrowheads="1"/>
          </p:cNvSpPr>
          <p:nvPr/>
        </p:nvSpPr>
        <p:spPr bwMode="auto">
          <a:xfrm>
            <a:off x="2916238" y="31416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30" name="Oval 162"/>
          <p:cNvSpPr>
            <a:spLocks noChangeArrowheads="1"/>
          </p:cNvSpPr>
          <p:nvPr/>
        </p:nvSpPr>
        <p:spPr bwMode="auto">
          <a:xfrm>
            <a:off x="2916238" y="44370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31" name="Oval 163"/>
          <p:cNvSpPr>
            <a:spLocks noChangeArrowheads="1"/>
          </p:cNvSpPr>
          <p:nvPr/>
        </p:nvSpPr>
        <p:spPr bwMode="auto">
          <a:xfrm>
            <a:off x="4140200" y="44370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32" name="Oval 164"/>
          <p:cNvSpPr>
            <a:spLocks noChangeArrowheads="1"/>
          </p:cNvSpPr>
          <p:nvPr/>
        </p:nvSpPr>
        <p:spPr bwMode="auto">
          <a:xfrm>
            <a:off x="5435600" y="44370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33" name="Oval 165"/>
          <p:cNvSpPr>
            <a:spLocks noChangeArrowheads="1"/>
          </p:cNvSpPr>
          <p:nvPr/>
        </p:nvSpPr>
        <p:spPr bwMode="auto">
          <a:xfrm>
            <a:off x="6516688" y="44370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34" name="Oval 166"/>
          <p:cNvSpPr>
            <a:spLocks noChangeArrowheads="1"/>
          </p:cNvSpPr>
          <p:nvPr/>
        </p:nvSpPr>
        <p:spPr bwMode="auto">
          <a:xfrm>
            <a:off x="4140200" y="573405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35" name="Oval 167"/>
          <p:cNvSpPr>
            <a:spLocks noChangeArrowheads="1"/>
          </p:cNvSpPr>
          <p:nvPr/>
        </p:nvSpPr>
        <p:spPr bwMode="auto">
          <a:xfrm>
            <a:off x="5435600" y="573405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8536" name="Oval 168"/>
          <p:cNvSpPr>
            <a:spLocks noChangeArrowheads="1"/>
          </p:cNvSpPr>
          <p:nvPr/>
        </p:nvSpPr>
        <p:spPr bwMode="auto">
          <a:xfrm>
            <a:off x="6516688" y="57340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60" name="Oval 39"/>
          <p:cNvSpPr>
            <a:spLocks noChangeArrowheads="1"/>
          </p:cNvSpPr>
          <p:nvPr/>
        </p:nvSpPr>
        <p:spPr bwMode="auto">
          <a:xfrm>
            <a:off x="4174827" y="2561456"/>
            <a:ext cx="1261269" cy="1371600"/>
          </a:xfrm>
          <a:prstGeom prst="ellipse">
            <a:avLst/>
          </a:prstGeom>
          <a:noFill/>
          <a:ln w="4445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61" name="Oval 39"/>
          <p:cNvSpPr>
            <a:spLocks noChangeArrowheads="1"/>
          </p:cNvSpPr>
          <p:nvPr/>
        </p:nvSpPr>
        <p:spPr bwMode="auto">
          <a:xfrm>
            <a:off x="-1637" y="545232"/>
            <a:ext cx="1261269" cy="1371600"/>
          </a:xfrm>
          <a:prstGeom prst="ellipse">
            <a:avLst/>
          </a:prstGeom>
          <a:noFill/>
          <a:ln w="4445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62" name="Oval 39"/>
          <p:cNvSpPr>
            <a:spLocks noChangeArrowheads="1"/>
          </p:cNvSpPr>
          <p:nvPr/>
        </p:nvSpPr>
        <p:spPr bwMode="auto">
          <a:xfrm>
            <a:off x="1259632" y="5994176"/>
            <a:ext cx="1008112" cy="891208"/>
          </a:xfrm>
          <a:prstGeom prst="ellipse">
            <a:avLst/>
          </a:prstGeom>
          <a:noFill/>
          <a:ln w="4445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64" name="Rectangle 143"/>
          <p:cNvSpPr>
            <a:spLocks noChangeArrowheads="1"/>
          </p:cNvSpPr>
          <p:nvPr/>
        </p:nvSpPr>
        <p:spPr bwMode="auto">
          <a:xfrm>
            <a:off x="1142976" y="-7143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  <a:endParaRPr lang="zh-CN" altLang="en-US" sz="32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5" name="Rectangle 143"/>
          <p:cNvSpPr>
            <a:spLocks noChangeArrowheads="1"/>
          </p:cNvSpPr>
          <p:nvPr/>
        </p:nvSpPr>
        <p:spPr bwMode="auto">
          <a:xfrm>
            <a:off x="1142976" y="34923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1683668" y="1988840"/>
            <a:ext cx="205857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=W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1683668" y="3127883"/>
            <a:ext cx="130356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=W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1683668" y="4217715"/>
            <a:ext cx="35686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=W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3</a:t>
            </a:r>
            <a:endParaRPr lang="zh-CN" altLang="en-US" sz="3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1683668" y="5517232"/>
            <a:ext cx="28135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=W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+W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+W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3</a:t>
            </a:r>
            <a:endParaRPr lang="zh-CN" alt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5908" y="622429"/>
            <a:ext cx="30957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Logic functions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1" grpId="0" build="p" autoUpdateAnimBg="0"/>
      <p:bldP spid="59402" grpId="0" build="p" autoUpdateAnimBg="0"/>
      <p:bldP spid="59403" grpId="0" build="p" autoUpdateAnimBg="0"/>
      <p:bldP spid="5940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58" name="Group 42"/>
          <p:cNvGrpSpPr>
            <a:grpSpLocks/>
          </p:cNvGrpSpPr>
          <p:nvPr/>
        </p:nvGrpSpPr>
        <p:grpSpPr bwMode="auto">
          <a:xfrm>
            <a:off x="457200" y="990600"/>
            <a:ext cx="8024813" cy="658813"/>
            <a:chOff x="288" y="624"/>
            <a:chExt cx="5055" cy="415"/>
          </a:xfrm>
        </p:grpSpPr>
        <p:graphicFrame>
          <p:nvGraphicFramePr>
            <p:cNvPr id="60449" name="Object 33"/>
            <p:cNvGraphicFramePr>
              <a:graphicFrameLocks noChangeAspect="1"/>
            </p:cNvGraphicFramePr>
            <p:nvPr/>
          </p:nvGraphicFramePr>
          <p:xfrm>
            <a:off x="288" y="672"/>
            <a:ext cx="1141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03" name="Equation" r:id="rId6" imgW="1244880" imgH="393840" progId="Equation.3">
                    <p:embed/>
                  </p:oleObj>
                </mc:Choice>
                <mc:Fallback>
                  <p:oleObj name="Equation" r:id="rId6" imgW="1244880" imgH="393840" progId="Equation.3">
                    <p:embed/>
                    <p:pic>
                      <p:nvPicPr>
                        <p:cNvPr id="0" name="Picture 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672"/>
                          <a:ext cx="1141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50" name="Object 34"/>
            <p:cNvGraphicFramePr>
              <a:graphicFrameLocks noChangeAspect="1"/>
            </p:cNvGraphicFramePr>
            <p:nvPr/>
          </p:nvGraphicFramePr>
          <p:xfrm>
            <a:off x="1824" y="672"/>
            <a:ext cx="956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04" name="Equation" r:id="rId8" imgW="1041480" imgH="393840" progId="Equation.3">
                    <p:embed/>
                  </p:oleObj>
                </mc:Choice>
                <mc:Fallback>
                  <p:oleObj name="Equation" r:id="rId8" imgW="1041480" imgH="393840" progId="Equation.3">
                    <p:embed/>
                    <p:pic>
                      <p:nvPicPr>
                        <p:cNvPr id="0" name="Picture 2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672"/>
                          <a:ext cx="956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51" name="Object 35"/>
            <p:cNvGraphicFramePr>
              <a:graphicFrameLocks noChangeAspect="1"/>
            </p:cNvGraphicFramePr>
            <p:nvPr/>
          </p:nvGraphicFramePr>
          <p:xfrm>
            <a:off x="3072" y="624"/>
            <a:ext cx="1031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05" name="Equation" r:id="rId10" imgW="1117800" imgH="393840" progId="Equation.3">
                    <p:embed/>
                  </p:oleObj>
                </mc:Choice>
                <mc:Fallback>
                  <p:oleObj name="Equation" r:id="rId10" imgW="1117800" imgH="393840" progId="Equation.3">
                    <p:embed/>
                    <p:pic>
                      <p:nvPicPr>
                        <p:cNvPr id="0" name="Picture 2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624"/>
                          <a:ext cx="1031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52" name="Object 36"/>
            <p:cNvGraphicFramePr>
              <a:graphicFrameLocks noChangeAspect="1"/>
            </p:cNvGraphicFramePr>
            <p:nvPr/>
          </p:nvGraphicFramePr>
          <p:xfrm>
            <a:off x="4368" y="624"/>
            <a:ext cx="975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06" name="Equation" r:id="rId12" imgW="1067040" imgH="355680" progId="Equation.3">
                    <p:embed/>
                  </p:oleObj>
                </mc:Choice>
                <mc:Fallback>
                  <p:oleObj name="Equation" r:id="rId12" imgW="1067040" imgH="355680" progId="Equation.3">
                    <p:embed/>
                    <p:pic>
                      <p:nvPicPr>
                        <p:cNvPr id="0" name="Picture 2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624"/>
                          <a:ext cx="975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5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111180"/>
              </p:ext>
            </p:extLst>
          </p:nvPr>
        </p:nvGraphicFramePr>
        <p:xfrm>
          <a:off x="2138794" y="2790800"/>
          <a:ext cx="27463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07" name="Equation" r:id="rId14" imgW="1892880" imgH="393840" progId="Equation.3">
                  <p:embed/>
                </p:oleObj>
              </mc:Choice>
              <mc:Fallback>
                <p:oleObj name="Equation" r:id="rId14" imgW="1892880" imgH="393840" progId="Equation.3">
                  <p:embed/>
                  <p:pic>
                    <p:nvPicPr>
                      <p:cNvPr id="0" name="Picture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794" y="2790800"/>
                        <a:ext cx="2746375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136409"/>
              </p:ext>
            </p:extLst>
          </p:nvPr>
        </p:nvGraphicFramePr>
        <p:xfrm>
          <a:off x="2138794" y="3629000"/>
          <a:ext cx="17224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08" name="Equation" r:id="rId16" imgW="1181520" imgH="393840" progId="Equation.3">
                  <p:embed/>
                </p:oleObj>
              </mc:Choice>
              <mc:Fallback>
                <p:oleObj name="Equation" r:id="rId16" imgW="1181520" imgH="393840" progId="Equation.3">
                  <p:embed/>
                  <p:pic>
                    <p:nvPicPr>
                      <p:cNvPr id="0" name="Picture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794" y="3629000"/>
                        <a:ext cx="172243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926270"/>
              </p:ext>
            </p:extLst>
          </p:nvPr>
        </p:nvGraphicFramePr>
        <p:xfrm>
          <a:off x="2062594" y="4391000"/>
          <a:ext cx="48498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09" name="Equation" r:id="rId18" imgW="3353400" imgH="393840" progId="Equation.3">
                  <p:embed/>
                </p:oleObj>
              </mc:Choice>
              <mc:Fallback>
                <p:oleObj name="Equation" r:id="rId18" imgW="3353400" imgH="393840" progId="Equation.3">
                  <p:embed/>
                  <p:pic>
                    <p:nvPicPr>
                      <p:cNvPr id="0" name="Picture 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594" y="4391000"/>
                        <a:ext cx="48498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562271"/>
              </p:ext>
            </p:extLst>
          </p:nvPr>
        </p:nvGraphicFramePr>
        <p:xfrm>
          <a:off x="2062594" y="5229200"/>
          <a:ext cx="35941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10" name="Equation" r:id="rId20" imgW="2477160" imgH="393840" progId="Equation.3">
                  <p:embed/>
                </p:oleObj>
              </mc:Choice>
              <mc:Fallback>
                <p:oleObj name="Equation" r:id="rId20" imgW="2477160" imgH="393840" progId="Equation.3">
                  <p:embed/>
                  <p:pic>
                    <p:nvPicPr>
                      <p:cNvPr id="0" name="Picture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594" y="5229200"/>
                        <a:ext cx="35941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25" name="Group 61"/>
          <p:cNvGrpSpPr>
            <a:grpSpLocks/>
          </p:cNvGrpSpPr>
          <p:nvPr/>
        </p:nvGrpSpPr>
        <p:grpSpPr bwMode="auto">
          <a:xfrm>
            <a:off x="1310804" y="791870"/>
            <a:ext cx="6797675" cy="5791200"/>
            <a:chOff x="816" y="576"/>
            <a:chExt cx="4282" cy="3648"/>
          </a:xfrm>
        </p:grpSpPr>
        <p:sp>
          <p:nvSpPr>
            <p:cNvPr id="62468" name="Line 4"/>
            <p:cNvSpPr>
              <a:spLocks noChangeShapeType="1"/>
            </p:cNvSpPr>
            <p:nvPr/>
          </p:nvSpPr>
          <p:spPr bwMode="auto">
            <a:xfrm>
              <a:off x="1152" y="960"/>
              <a:ext cx="35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69" name="Line 5"/>
            <p:cNvSpPr>
              <a:spLocks noChangeShapeType="1"/>
            </p:cNvSpPr>
            <p:nvPr/>
          </p:nvSpPr>
          <p:spPr bwMode="auto">
            <a:xfrm>
              <a:off x="1152" y="1440"/>
              <a:ext cx="35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70" name="Line 6"/>
            <p:cNvSpPr>
              <a:spLocks noChangeShapeType="1"/>
            </p:cNvSpPr>
            <p:nvPr/>
          </p:nvSpPr>
          <p:spPr bwMode="auto">
            <a:xfrm>
              <a:off x="1152" y="1872"/>
              <a:ext cx="3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71" name="Line 7"/>
            <p:cNvSpPr>
              <a:spLocks noChangeShapeType="1"/>
            </p:cNvSpPr>
            <p:nvPr/>
          </p:nvSpPr>
          <p:spPr bwMode="auto">
            <a:xfrm>
              <a:off x="1152" y="2400"/>
              <a:ext cx="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72" name="Line 8"/>
            <p:cNvSpPr>
              <a:spLocks noChangeShapeType="1"/>
            </p:cNvSpPr>
            <p:nvPr/>
          </p:nvSpPr>
          <p:spPr bwMode="auto">
            <a:xfrm>
              <a:off x="1728" y="720"/>
              <a:ext cx="0" cy="3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73" name="Line 9"/>
            <p:cNvSpPr>
              <a:spLocks noChangeShapeType="1"/>
            </p:cNvSpPr>
            <p:nvPr/>
          </p:nvSpPr>
          <p:spPr bwMode="auto">
            <a:xfrm>
              <a:off x="2496" y="672"/>
              <a:ext cx="0" cy="3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74" name="Line 10"/>
            <p:cNvSpPr>
              <a:spLocks noChangeShapeType="1"/>
            </p:cNvSpPr>
            <p:nvPr/>
          </p:nvSpPr>
          <p:spPr bwMode="auto">
            <a:xfrm>
              <a:off x="3216" y="624"/>
              <a:ext cx="0" cy="3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75" name="Line 11"/>
            <p:cNvSpPr>
              <a:spLocks noChangeShapeType="1"/>
            </p:cNvSpPr>
            <p:nvPr/>
          </p:nvSpPr>
          <p:spPr bwMode="auto">
            <a:xfrm>
              <a:off x="3888" y="576"/>
              <a:ext cx="0" cy="3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>
              <a:off x="1200" y="2880"/>
              <a:ext cx="35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77" name="Line 13"/>
            <p:cNvSpPr>
              <a:spLocks noChangeShapeType="1"/>
            </p:cNvSpPr>
            <p:nvPr/>
          </p:nvSpPr>
          <p:spPr bwMode="auto">
            <a:xfrm>
              <a:off x="1200" y="3216"/>
              <a:ext cx="3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78" name="Line 14"/>
            <p:cNvSpPr>
              <a:spLocks noChangeShapeType="1"/>
            </p:cNvSpPr>
            <p:nvPr/>
          </p:nvSpPr>
          <p:spPr bwMode="auto">
            <a:xfrm>
              <a:off x="1200" y="3552"/>
              <a:ext cx="3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79" name="Line 15"/>
            <p:cNvSpPr>
              <a:spLocks noChangeShapeType="1"/>
            </p:cNvSpPr>
            <p:nvPr/>
          </p:nvSpPr>
          <p:spPr bwMode="auto">
            <a:xfrm>
              <a:off x="1200" y="3936"/>
              <a:ext cx="3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80" name="Rectangle 16"/>
            <p:cNvSpPr>
              <a:spLocks noChangeArrowheads="1"/>
            </p:cNvSpPr>
            <p:nvPr/>
          </p:nvSpPr>
          <p:spPr bwMode="auto">
            <a:xfrm>
              <a:off x="816" y="714"/>
              <a:ext cx="38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81" name="Rectangle 17"/>
            <p:cNvSpPr>
              <a:spLocks noChangeArrowheads="1"/>
            </p:cNvSpPr>
            <p:nvPr/>
          </p:nvSpPr>
          <p:spPr bwMode="auto">
            <a:xfrm>
              <a:off x="816" y="1146"/>
              <a:ext cx="38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82" name="Rectangle 18"/>
            <p:cNvSpPr>
              <a:spLocks noChangeArrowheads="1"/>
            </p:cNvSpPr>
            <p:nvPr/>
          </p:nvSpPr>
          <p:spPr bwMode="auto">
            <a:xfrm>
              <a:off x="816" y="1578"/>
              <a:ext cx="38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83" name="Rectangle 19"/>
            <p:cNvSpPr>
              <a:spLocks noChangeArrowheads="1"/>
            </p:cNvSpPr>
            <p:nvPr/>
          </p:nvSpPr>
          <p:spPr bwMode="auto">
            <a:xfrm>
              <a:off x="816" y="2058"/>
              <a:ext cx="38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84" name="Rectangle 20"/>
            <p:cNvSpPr>
              <a:spLocks noChangeArrowheads="1"/>
            </p:cNvSpPr>
            <p:nvPr/>
          </p:nvSpPr>
          <p:spPr bwMode="auto">
            <a:xfrm>
              <a:off x="1776" y="2352"/>
              <a:ext cx="46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85" name="Rectangle 21"/>
            <p:cNvSpPr>
              <a:spLocks noChangeArrowheads="1"/>
            </p:cNvSpPr>
            <p:nvPr/>
          </p:nvSpPr>
          <p:spPr bwMode="auto">
            <a:xfrm>
              <a:off x="2544" y="2352"/>
              <a:ext cx="46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86" name="Rectangle 22"/>
            <p:cNvSpPr>
              <a:spLocks noChangeArrowheads="1"/>
            </p:cNvSpPr>
            <p:nvPr/>
          </p:nvSpPr>
          <p:spPr bwMode="auto">
            <a:xfrm>
              <a:off x="3264" y="2352"/>
              <a:ext cx="46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87" name="Rectangle 23"/>
            <p:cNvSpPr>
              <a:spLocks noChangeArrowheads="1"/>
            </p:cNvSpPr>
            <p:nvPr/>
          </p:nvSpPr>
          <p:spPr bwMode="auto">
            <a:xfrm>
              <a:off x="3936" y="2352"/>
              <a:ext cx="46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88" name="Rectangle 24"/>
            <p:cNvSpPr>
              <a:spLocks noChangeArrowheads="1"/>
            </p:cNvSpPr>
            <p:nvPr/>
          </p:nvSpPr>
          <p:spPr bwMode="auto">
            <a:xfrm>
              <a:off x="4656" y="2682"/>
              <a:ext cx="3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89" name="Rectangle 25"/>
            <p:cNvSpPr>
              <a:spLocks noChangeArrowheads="1"/>
            </p:cNvSpPr>
            <p:nvPr/>
          </p:nvSpPr>
          <p:spPr bwMode="auto">
            <a:xfrm>
              <a:off x="4704" y="3018"/>
              <a:ext cx="3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90" name="Rectangle 26"/>
            <p:cNvSpPr>
              <a:spLocks noChangeArrowheads="1"/>
            </p:cNvSpPr>
            <p:nvPr/>
          </p:nvSpPr>
          <p:spPr bwMode="auto">
            <a:xfrm>
              <a:off x="4704" y="3363"/>
              <a:ext cx="3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91" name="Rectangle 27"/>
            <p:cNvSpPr>
              <a:spLocks noChangeArrowheads="1"/>
            </p:cNvSpPr>
            <p:nvPr/>
          </p:nvSpPr>
          <p:spPr bwMode="auto">
            <a:xfrm>
              <a:off x="4752" y="3690"/>
              <a:ext cx="3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32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92" name="Oval 28"/>
            <p:cNvSpPr>
              <a:spLocks noChangeArrowheads="1"/>
            </p:cNvSpPr>
            <p:nvPr/>
          </p:nvSpPr>
          <p:spPr bwMode="auto">
            <a:xfrm>
              <a:off x="1680" y="91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93" name="Line 29"/>
            <p:cNvSpPr>
              <a:spLocks noChangeShapeType="1"/>
            </p:cNvSpPr>
            <p:nvPr/>
          </p:nvSpPr>
          <p:spPr bwMode="auto">
            <a:xfrm>
              <a:off x="885" y="7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94" name="Line 30"/>
            <p:cNvSpPr>
              <a:spLocks noChangeShapeType="1"/>
            </p:cNvSpPr>
            <p:nvPr/>
          </p:nvSpPr>
          <p:spPr bwMode="auto">
            <a:xfrm>
              <a:off x="873" y="163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95" name="Oval 31"/>
            <p:cNvSpPr>
              <a:spLocks noChangeArrowheads="1"/>
            </p:cNvSpPr>
            <p:nvPr/>
          </p:nvSpPr>
          <p:spPr bwMode="auto">
            <a:xfrm>
              <a:off x="1680" y="1824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96" name="Oval 32"/>
            <p:cNvSpPr>
              <a:spLocks noChangeArrowheads="1"/>
            </p:cNvSpPr>
            <p:nvPr/>
          </p:nvSpPr>
          <p:spPr bwMode="auto">
            <a:xfrm>
              <a:off x="2448" y="91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97" name="Oval 33"/>
            <p:cNvSpPr>
              <a:spLocks noChangeArrowheads="1"/>
            </p:cNvSpPr>
            <p:nvPr/>
          </p:nvSpPr>
          <p:spPr bwMode="auto">
            <a:xfrm>
              <a:off x="2448" y="235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98" name="Oval 34"/>
            <p:cNvSpPr>
              <a:spLocks noChangeArrowheads="1"/>
            </p:cNvSpPr>
            <p:nvPr/>
          </p:nvSpPr>
          <p:spPr bwMode="auto">
            <a:xfrm>
              <a:off x="3168" y="139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499" name="Oval 35"/>
            <p:cNvSpPr>
              <a:spLocks noChangeArrowheads="1"/>
            </p:cNvSpPr>
            <p:nvPr/>
          </p:nvSpPr>
          <p:spPr bwMode="auto">
            <a:xfrm>
              <a:off x="3168" y="1824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500" name="Oval 36"/>
            <p:cNvSpPr>
              <a:spLocks noChangeArrowheads="1"/>
            </p:cNvSpPr>
            <p:nvPr/>
          </p:nvSpPr>
          <p:spPr bwMode="auto">
            <a:xfrm>
              <a:off x="3840" y="139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501" name="Oval 37"/>
            <p:cNvSpPr>
              <a:spLocks noChangeArrowheads="1"/>
            </p:cNvSpPr>
            <p:nvPr/>
          </p:nvSpPr>
          <p:spPr bwMode="auto">
            <a:xfrm>
              <a:off x="3840" y="235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503" name="Rectangle 39"/>
            <p:cNvSpPr>
              <a:spLocks noChangeArrowheads="1"/>
            </p:cNvSpPr>
            <p:nvPr/>
          </p:nvSpPr>
          <p:spPr bwMode="auto">
            <a:xfrm>
              <a:off x="1536" y="2655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04" name="Rectangle 40"/>
            <p:cNvSpPr>
              <a:spLocks noChangeArrowheads="1"/>
            </p:cNvSpPr>
            <p:nvPr/>
          </p:nvSpPr>
          <p:spPr bwMode="auto">
            <a:xfrm>
              <a:off x="2304" y="2655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05" name="Rectangle 41"/>
            <p:cNvSpPr>
              <a:spLocks noChangeArrowheads="1"/>
            </p:cNvSpPr>
            <p:nvPr/>
          </p:nvSpPr>
          <p:spPr bwMode="auto">
            <a:xfrm>
              <a:off x="1536" y="2991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06" name="Rectangle 42"/>
            <p:cNvSpPr>
              <a:spLocks noChangeArrowheads="1"/>
            </p:cNvSpPr>
            <p:nvPr/>
          </p:nvSpPr>
          <p:spPr bwMode="auto">
            <a:xfrm>
              <a:off x="1536" y="3327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07" name="Rectangle 43"/>
            <p:cNvSpPr>
              <a:spLocks noChangeArrowheads="1"/>
            </p:cNvSpPr>
            <p:nvPr/>
          </p:nvSpPr>
          <p:spPr bwMode="auto">
            <a:xfrm>
              <a:off x="2304" y="3327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08" name="Rectangle 44"/>
            <p:cNvSpPr>
              <a:spLocks noChangeArrowheads="1"/>
            </p:cNvSpPr>
            <p:nvPr/>
          </p:nvSpPr>
          <p:spPr bwMode="auto">
            <a:xfrm>
              <a:off x="3024" y="3327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09" name="Rectangle 45"/>
            <p:cNvSpPr>
              <a:spLocks noChangeArrowheads="1"/>
            </p:cNvSpPr>
            <p:nvPr/>
          </p:nvSpPr>
          <p:spPr bwMode="auto">
            <a:xfrm>
              <a:off x="3696" y="3327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10" name="Rectangle 46"/>
            <p:cNvSpPr>
              <a:spLocks noChangeArrowheads="1"/>
            </p:cNvSpPr>
            <p:nvPr/>
          </p:nvSpPr>
          <p:spPr bwMode="auto">
            <a:xfrm>
              <a:off x="2304" y="3711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11" name="Rectangle 47"/>
            <p:cNvSpPr>
              <a:spLocks noChangeArrowheads="1"/>
            </p:cNvSpPr>
            <p:nvPr/>
          </p:nvSpPr>
          <p:spPr bwMode="auto">
            <a:xfrm>
              <a:off x="3024" y="3711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512" name="Rectangle 48"/>
            <p:cNvSpPr>
              <a:spLocks noChangeArrowheads="1"/>
            </p:cNvSpPr>
            <p:nvPr/>
          </p:nvSpPr>
          <p:spPr bwMode="auto">
            <a:xfrm>
              <a:off x="3696" y="3711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2530" name="Oval 66"/>
          <p:cNvSpPr>
            <a:spLocks noChangeArrowheads="1"/>
          </p:cNvSpPr>
          <p:nvPr/>
        </p:nvSpPr>
        <p:spPr bwMode="auto">
          <a:xfrm>
            <a:off x="2355379" y="1074445"/>
            <a:ext cx="827088" cy="2879725"/>
          </a:xfrm>
          <a:prstGeom prst="ellips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2531" name="Oval 67"/>
          <p:cNvSpPr>
            <a:spLocks noChangeArrowheads="1"/>
          </p:cNvSpPr>
          <p:nvPr/>
        </p:nvSpPr>
        <p:spPr bwMode="auto">
          <a:xfrm>
            <a:off x="3579342" y="1074445"/>
            <a:ext cx="827087" cy="2879725"/>
          </a:xfrm>
          <a:prstGeom prst="ellips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2532" name="Oval 68"/>
          <p:cNvSpPr>
            <a:spLocks noChangeArrowheads="1"/>
          </p:cNvSpPr>
          <p:nvPr/>
        </p:nvSpPr>
        <p:spPr bwMode="auto">
          <a:xfrm>
            <a:off x="4731867" y="1147470"/>
            <a:ext cx="827087" cy="2879725"/>
          </a:xfrm>
          <a:prstGeom prst="ellips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2533" name="Oval 69"/>
          <p:cNvSpPr>
            <a:spLocks noChangeArrowheads="1"/>
          </p:cNvSpPr>
          <p:nvPr/>
        </p:nvSpPr>
        <p:spPr bwMode="auto">
          <a:xfrm>
            <a:off x="5776442" y="1145883"/>
            <a:ext cx="827087" cy="2879725"/>
          </a:xfrm>
          <a:prstGeom prst="ellips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2534" name="Oval 70"/>
          <p:cNvSpPr>
            <a:spLocks noChangeArrowheads="1"/>
          </p:cNvSpPr>
          <p:nvPr/>
        </p:nvSpPr>
        <p:spPr bwMode="auto">
          <a:xfrm>
            <a:off x="2209329" y="4170070"/>
            <a:ext cx="4465638" cy="431800"/>
          </a:xfrm>
          <a:prstGeom prst="ellips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2535" name="Oval 71"/>
          <p:cNvSpPr>
            <a:spLocks noChangeArrowheads="1"/>
          </p:cNvSpPr>
          <p:nvPr/>
        </p:nvSpPr>
        <p:spPr bwMode="auto">
          <a:xfrm>
            <a:off x="2209329" y="4746333"/>
            <a:ext cx="4465638" cy="431800"/>
          </a:xfrm>
          <a:prstGeom prst="ellips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2536" name="Oval 72"/>
          <p:cNvSpPr>
            <a:spLocks noChangeArrowheads="1"/>
          </p:cNvSpPr>
          <p:nvPr/>
        </p:nvSpPr>
        <p:spPr bwMode="auto">
          <a:xfrm>
            <a:off x="2209329" y="5251158"/>
            <a:ext cx="4465638" cy="431800"/>
          </a:xfrm>
          <a:prstGeom prst="ellips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2537" name="Oval 73"/>
          <p:cNvSpPr>
            <a:spLocks noChangeArrowheads="1"/>
          </p:cNvSpPr>
          <p:nvPr/>
        </p:nvSpPr>
        <p:spPr bwMode="auto">
          <a:xfrm>
            <a:off x="2282354" y="5898858"/>
            <a:ext cx="4465638" cy="431800"/>
          </a:xfrm>
          <a:prstGeom prst="ellips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5" name="Rectangle 9"/>
          <p:cNvSpPr>
            <a:spLocks noChangeArrowheads="1"/>
          </p:cNvSpPr>
          <p:nvPr/>
        </p:nvSpPr>
        <p:spPr bwMode="auto">
          <a:xfrm>
            <a:off x="49144" y="4205005"/>
            <a:ext cx="213231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=W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6" name="Rectangle 10"/>
          <p:cNvSpPr>
            <a:spLocks noChangeArrowheads="1"/>
          </p:cNvSpPr>
          <p:nvPr/>
        </p:nvSpPr>
        <p:spPr bwMode="auto">
          <a:xfrm>
            <a:off x="49144" y="4847947"/>
            <a:ext cx="135165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=W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7" name="Rectangle 11"/>
          <p:cNvSpPr>
            <a:spLocks noChangeArrowheads="1"/>
          </p:cNvSpPr>
          <p:nvPr/>
        </p:nvSpPr>
        <p:spPr bwMode="auto">
          <a:xfrm>
            <a:off x="35496" y="5441677"/>
            <a:ext cx="3693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=W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3</a:t>
            </a:r>
            <a:endParaRPr lang="zh-CN" altLang="en-US" sz="3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Rectangle 12"/>
          <p:cNvSpPr>
            <a:spLocks noChangeArrowheads="1"/>
          </p:cNvSpPr>
          <p:nvPr/>
        </p:nvSpPr>
        <p:spPr bwMode="auto">
          <a:xfrm>
            <a:off x="38726" y="6084619"/>
            <a:ext cx="291297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=W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3</a:t>
            </a:r>
            <a:endParaRPr lang="zh-CN" altLang="en-US" sz="3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50227" y="44624"/>
            <a:ext cx="2249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AND array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035454" y="4604956"/>
            <a:ext cx="11336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OR </a:t>
            </a:r>
          </a:p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array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5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25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30" grpId="0" animBg="1"/>
      <p:bldP spid="62531" grpId="0" animBg="1"/>
      <p:bldP spid="62532" grpId="0" animBg="1"/>
      <p:bldP spid="62533" grpId="0" animBg="1"/>
      <p:bldP spid="62534" grpId="0" animBg="1"/>
      <p:bldP spid="62535" grpId="0" animBg="1"/>
      <p:bldP spid="62536" grpId="0" animBg="1"/>
      <p:bldP spid="62537" grpId="0" animBg="1"/>
      <p:bldP spid="65" grpId="0"/>
      <p:bldP spid="66" grpId="0"/>
      <p:bldP spid="67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51" name="Group 7"/>
          <p:cNvGrpSpPr>
            <a:grpSpLocks/>
          </p:cNvGrpSpPr>
          <p:nvPr/>
        </p:nvGrpSpPr>
        <p:grpSpPr bwMode="auto">
          <a:xfrm>
            <a:off x="2051720" y="2924944"/>
            <a:ext cx="3421261" cy="2541265"/>
            <a:chOff x="192" y="2592"/>
            <a:chExt cx="1648" cy="1374"/>
          </a:xfrm>
        </p:grpSpPr>
        <p:graphicFrame>
          <p:nvGraphicFramePr>
            <p:cNvPr id="185352" name="Object 8"/>
            <p:cNvGraphicFramePr>
              <a:graphicFrameLocks noChangeAspect="1"/>
            </p:cNvGraphicFramePr>
            <p:nvPr/>
          </p:nvGraphicFramePr>
          <p:xfrm>
            <a:off x="240" y="2592"/>
            <a:ext cx="1600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34" name="Equation" r:id="rId4" imgW="1752840" imgH="368280" progId="Equation.3">
                    <p:embed/>
                  </p:oleObj>
                </mc:Choice>
                <mc:Fallback>
                  <p:oleObj name="Equation" r:id="rId4" imgW="1752840" imgH="368280" progId="Equation.3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592"/>
                          <a:ext cx="1600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353" name="Object 9"/>
            <p:cNvGraphicFramePr>
              <a:graphicFrameLocks noChangeAspect="1"/>
            </p:cNvGraphicFramePr>
            <p:nvPr/>
          </p:nvGraphicFramePr>
          <p:xfrm>
            <a:off x="192" y="3120"/>
            <a:ext cx="1490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35" name="Equation" r:id="rId6" imgW="1626120" imgH="368280" progId="Equation.3">
                    <p:embed/>
                  </p:oleObj>
                </mc:Choice>
                <mc:Fallback>
                  <p:oleObj name="Equation" r:id="rId6" imgW="1626120" imgH="368280" progId="Equation.3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3120"/>
                          <a:ext cx="1490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354" name="Object 10"/>
            <p:cNvGraphicFramePr>
              <a:graphicFrameLocks noChangeAspect="1"/>
            </p:cNvGraphicFramePr>
            <p:nvPr/>
          </p:nvGraphicFramePr>
          <p:xfrm>
            <a:off x="192" y="3600"/>
            <a:ext cx="1325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36" name="Equation" r:id="rId8" imgW="1448280" imgH="393840" progId="Equation.3">
                    <p:embed/>
                  </p:oleObj>
                </mc:Choice>
                <mc:Fallback>
                  <p:oleObj name="Equation" r:id="rId8" imgW="1448280" imgH="393840" progId="Equation.3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3600"/>
                          <a:ext cx="1325" cy="3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矩形 2"/>
          <p:cNvSpPr/>
          <p:nvPr/>
        </p:nvSpPr>
        <p:spPr>
          <a:xfrm>
            <a:off x="251520" y="692696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Implement the following logic functions by the “AND-OR” array of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ROM.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79" name="Object 43"/>
          <p:cNvGraphicFramePr>
            <a:graphicFrameLocks noChangeAspect="1"/>
          </p:cNvGraphicFramePr>
          <p:nvPr/>
        </p:nvGraphicFramePr>
        <p:xfrm>
          <a:off x="762000" y="1066800"/>
          <a:ext cx="71532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71" name="Equation" r:id="rId5" imgW="4953960" imgH="762120" progId="Equation.3">
                  <p:embed/>
                </p:oleObj>
              </mc:Choice>
              <mc:Fallback>
                <p:oleObj name="Equation" r:id="rId5" imgW="4953960" imgH="76212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66800"/>
                        <a:ext cx="7153275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80" name="Object 44"/>
          <p:cNvGraphicFramePr>
            <a:graphicFrameLocks noChangeAspect="1"/>
          </p:cNvGraphicFramePr>
          <p:nvPr/>
        </p:nvGraphicFramePr>
        <p:xfrm>
          <a:off x="671513" y="2438400"/>
          <a:ext cx="6802437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72" name="Equation" r:id="rId7" imgW="4712760" imgH="762120" progId="Equation.3">
                  <p:embed/>
                </p:oleObj>
              </mc:Choice>
              <mc:Fallback>
                <p:oleObj name="Equation" r:id="rId7" imgW="4712760" imgH="76212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2438400"/>
                        <a:ext cx="6802437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81" name="Object 45"/>
          <p:cNvGraphicFramePr>
            <a:graphicFrameLocks noChangeAspect="1"/>
          </p:cNvGraphicFramePr>
          <p:nvPr/>
        </p:nvGraphicFramePr>
        <p:xfrm>
          <a:off x="533400" y="3810000"/>
          <a:ext cx="84074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73" name="Equation" r:id="rId9" imgW="5830560" imgH="762120" progId="Equation.3">
                  <p:embed/>
                </p:oleObj>
              </mc:Choice>
              <mc:Fallback>
                <p:oleObj name="Equation" r:id="rId9" imgW="5830560" imgH="76212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0000"/>
                        <a:ext cx="84074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5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55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igh Voltage">
  <a:themeElements>
    <a:clrScheme name="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Arial Black"/>
        <a:ea typeface="宋体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5226</TotalTime>
  <Words>284</Words>
  <Application>Microsoft Office PowerPoint</Application>
  <PresentationFormat>全屏显示(4:3)</PresentationFormat>
  <Paragraphs>121</Paragraphs>
  <Slides>14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黑体</vt:lpstr>
      <vt:lpstr>宋体</vt:lpstr>
      <vt:lpstr>Arial Black</vt:lpstr>
      <vt:lpstr>Calibri</vt:lpstr>
      <vt:lpstr>Georgia</vt:lpstr>
      <vt:lpstr>Times New Roman</vt:lpstr>
      <vt:lpstr>Wingdings</vt:lpstr>
      <vt:lpstr>High Voltage</vt:lpstr>
      <vt:lpstr>Equation</vt:lpstr>
      <vt:lpstr>Chapter 8 Memory and Programmable Logic Device</vt:lpstr>
      <vt:lpstr>8.1 Programmable Logic Device (PLD)</vt:lpstr>
      <vt:lpstr>8.2 Read-Only Memory (ROM)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8.3 Random-Access Memory</vt:lpstr>
      <vt:lpstr>PowerPoint 演示文稿</vt:lpstr>
      <vt:lpstr>PowerPoint 演示文稿</vt:lpstr>
    </vt:vector>
  </TitlesOfParts>
  <Company>电子科大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采用中、大规模集成电路的逻辑设计</dc:title>
  <dc:creator>武庆生</dc:creator>
  <cp:lastModifiedBy>chenjuan</cp:lastModifiedBy>
  <cp:revision>374</cp:revision>
  <cp:lastPrinted>1601-01-01T00:00:00Z</cp:lastPrinted>
  <dcterms:created xsi:type="dcterms:W3CDTF">2002-02-04T05:49:51Z</dcterms:created>
  <dcterms:modified xsi:type="dcterms:W3CDTF">2021-01-31T11:06:19Z</dcterms:modified>
</cp:coreProperties>
</file>