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18"/>
  </p:notesMasterIdLst>
  <p:handoutMasterIdLst>
    <p:handoutMasterId r:id="rId119"/>
  </p:handoutMasterIdLst>
  <p:sldIdLst>
    <p:sldId id="334" r:id="rId2"/>
    <p:sldId id="412" r:id="rId3"/>
    <p:sldId id="413" r:id="rId4"/>
    <p:sldId id="421" r:id="rId5"/>
    <p:sldId id="414" r:id="rId6"/>
    <p:sldId id="415" r:id="rId7"/>
    <p:sldId id="416" r:id="rId8"/>
    <p:sldId id="417" r:id="rId9"/>
    <p:sldId id="418" r:id="rId10"/>
    <p:sldId id="419" r:id="rId11"/>
    <p:sldId id="422" r:id="rId12"/>
    <p:sldId id="423" r:id="rId13"/>
    <p:sldId id="424" r:id="rId14"/>
    <p:sldId id="425" r:id="rId15"/>
    <p:sldId id="426" r:id="rId16"/>
    <p:sldId id="314" r:id="rId17"/>
    <p:sldId id="369" r:id="rId18"/>
    <p:sldId id="371" r:id="rId19"/>
    <p:sldId id="407" r:id="rId20"/>
    <p:sldId id="408" r:id="rId21"/>
    <p:sldId id="409" r:id="rId22"/>
    <p:sldId id="315" r:id="rId23"/>
    <p:sldId id="340" r:id="rId24"/>
    <p:sldId id="317" r:id="rId25"/>
    <p:sldId id="318" r:id="rId26"/>
    <p:sldId id="319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258" r:id="rId35"/>
    <p:sldId id="320" r:id="rId36"/>
    <p:sldId id="341" r:id="rId37"/>
    <p:sldId id="321" r:id="rId38"/>
    <p:sldId id="260" r:id="rId39"/>
    <p:sldId id="322" r:id="rId40"/>
    <p:sldId id="261" r:id="rId41"/>
    <p:sldId id="323" r:id="rId42"/>
    <p:sldId id="391" r:id="rId43"/>
    <p:sldId id="262" r:id="rId44"/>
    <p:sldId id="324" r:id="rId45"/>
    <p:sldId id="347" r:id="rId46"/>
    <p:sldId id="348" r:id="rId47"/>
    <p:sldId id="349" r:id="rId48"/>
    <p:sldId id="263" r:id="rId49"/>
    <p:sldId id="387" r:id="rId50"/>
    <p:sldId id="397" r:id="rId51"/>
    <p:sldId id="331" r:id="rId52"/>
    <p:sldId id="388" r:id="rId53"/>
    <p:sldId id="265" r:id="rId54"/>
    <p:sldId id="325" r:id="rId55"/>
    <p:sldId id="389" r:id="rId56"/>
    <p:sldId id="390" r:id="rId57"/>
    <p:sldId id="392" r:id="rId58"/>
    <p:sldId id="393" r:id="rId59"/>
    <p:sldId id="266" r:id="rId60"/>
    <p:sldId id="350" r:id="rId61"/>
    <p:sldId id="351" r:id="rId62"/>
    <p:sldId id="394" r:id="rId63"/>
    <p:sldId id="395" r:id="rId64"/>
    <p:sldId id="396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376" r:id="rId74"/>
    <p:sldId id="267" r:id="rId75"/>
    <p:sldId id="268" r:id="rId76"/>
    <p:sldId id="269" r:id="rId77"/>
    <p:sldId id="270" r:id="rId78"/>
    <p:sldId id="271" r:id="rId79"/>
    <p:sldId id="410" r:id="rId80"/>
    <p:sldId id="272" r:id="rId81"/>
    <p:sldId id="273" r:id="rId82"/>
    <p:sldId id="373" r:id="rId83"/>
    <p:sldId id="274" r:id="rId84"/>
    <p:sldId id="352" r:id="rId85"/>
    <p:sldId id="275" r:id="rId86"/>
    <p:sldId id="326" r:id="rId87"/>
    <p:sldId id="276" r:id="rId88"/>
    <p:sldId id="277" r:id="rId89"/>
    <p:sldId id="278" r:id="rId90"/>
    <p:sldId id="279" r:id="rId91"/>
    <p:sldId id="353" r:id="rId92"/>
    <p:sldId id="280" r:id="rId93"/>
    <p:sldId id="281" r:id="rId94"/>
    <p:sldId id="282" r:id="rId95"/>
    <p:sldId id="332" r:id="rId96"/>
    <p:sldId id="283" r:id="rId97"/>
    <p:sldId id="372" r:id="rId98"/>
    <p:sldId id="327" r:id="rId99"/>
    <p:sldId id="385" r:id="rId100"/>
    <p:sldId id="284" r:id="rId101"/>
    <p:sldId id="333" r:id="rId102"/>
    <p:sldId id="285" r:id="rId103"/>
    <p:sldId id="286" r:id="rId104"/>
    <p:sldId id="302" r:id="rId105"/>
    <p:sldId id="303" r:id="rId106"/>
    <p:sldId id="304" r:id="rId107"/>
    <p:sldId id="306" r:id="rId108"/>
    <p:sldId id="330" r:id="rId109"/>
    <p:sldId id="307" r:id="rId110"/>
    <p:sldId id="308" r:id="rId111"/>
    <p:sldId id="309" r:id="rId112"/>
    <p:sldId id="384" r:id="rId113"/>
    <p:sldId id="310" r:id="rId114"/>
    <p:sldId id="311" r:id="rId115"/>
    <p:sldId id="312" r:id="rId116"/>
    <p:sldId id="313" r:id="rId1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728" autoAdjust="0"/>
  </p:normalViewPr>
  <p:slideViewPr>
    <p:cSldViewPr>
      <p:cViewPr varScale="1">
        <p:scale>
          <a:sx n="74" d="100"/>
          <a:sy n="74" d="100"/>
        </p:scale>
        <p:origin x="11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2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7BDC6-6138-4809-89D7-35BABD54CFDB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9AAB-CD23-491D-8121-6CA753B948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57D1F-2FD3-470E-A00D-2DC0996830FA}" type="datetimeFigureOut">
              <a:rPr lang="zh-CN" altLang="en-US" smtClean="0"/>
              <a:pPr/>
              <a:t>2022/7/7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7A3EF-38A0-4F30-B4F0-88FFD236FF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30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42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4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999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50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 rot="5400000" flipH="1">
              <a:off x="83" y="3776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b="0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b="0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AutoShape 25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8684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1154113" y="1211263"/>
            <a:ext cx="7772400" cy="1431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98685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71575" y="3124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dt" sz="quarter" idx="10"/>
          </p:nvPr>
        </p:nvSpPr>
        <p:spPr>
          <a:xfrm>
            <a:off x="11191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7588" y="63182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65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DDA2E-1BB1-4C31-A4B7-09FEF768F4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0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9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F24DB-69A2-4BA5-A163-F3263F757C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10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144463"/>
            <a:ext cx="1962150" cy="59515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144463"/>
            <a:ext cx="5734050" cy="59515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68016-4B68-4BBB-9CFE-B478AD231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9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6EE9D-D8B8-4789-BE2C-0396205D644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448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F7B71-2B25-48EE-904A-C555C37064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811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6CD7A-0948-4C5F-B231-3578633574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7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82CEA-F90C-4AC7-8EB9-129F7E9B5D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0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59DE8-F72D-4194-AC79-1C903356E4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61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89FA0-BC9C-4400-9612-7DB55BFE57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68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FF8AE-DAB2-4618-BFD5-FB905D6C51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78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86BD4-566B-4612-8BA3-FEC3C00656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0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197635" name="AutoShape 3"/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36" name="AutoShape 4"/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37" name="AutoShape 5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38" name="AutoShape 6"/>
            <p:cNvSpPr>
              <a:spLocks noChangeArrowheads="1"/>
            </p:cNvSpPr>
            <p:nvPr/>
          </p:nvSpPr>
          <p:spPr bwMode="auto">
            <a:xfrm rot="5400000" flipH="1">
              <a:off x="83" y="3776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39" name="AutoShape 7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40" name="AutoShape 8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41" name="AutoShape 9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b="0"/>
          </a:p>
        </p:txBody>
      </p:sp>
      <p:sp>
        <p:nvSpPr>
          <p:cNvPr id="197643" name="AutoShape 11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b="0"/>
          </a:p>
        </p:txBody>
      </p:sp>
      <p:sp>
        <p:nvSpPr>
          <p:cNvPr id="197644" name="Oval 12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97646" name="Oval 14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grpSp>
        <p:nvGrpSpPr>
          <p:cNvPr id="1033" name="Group 16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197649" name="AutoShape 17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0" name="AutoShape 18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1" name="AutoShape 19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2" name="AutoShape 20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3" name="AutoShape 21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4" name="AutoShape 22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5" name="Freeform 23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6" name="Freeform 24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765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44463"/>
            <a:ext cx="7772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765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765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6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6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effectLst/>
              </a:defRPr>
            </a:lvl1pPr>
          </a:lstStyle>
          <a:p>
            <a:pPr>
              <a:defRPr/>
            </a:pPr>
            <a:fld id="{96823FCD-89DB-4D45-A745-AC03AAEFA6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4" grpId="0" animBg="1" autoUpdateAnimBg="0"/>
      <p:bldP spid="197646" grpId="0" animBg="1" autoUpdateAnimBg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2.wav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audio" Target="../media/audio2.wav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audio" Target="../media/audio2.wav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4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28800"/>
            <a:ext cx="8915400" cy="100647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/>
              <a:t>  </a:t>
            </a:r>
            <a:r>
              <a:rPr lang="zh-CN" altLang="en-US" sz="6000" dirty="0" smtClean="0">
                <a:latin typeface="黑体" pitchFamily="49" charset="-122"/>
                <a:ea typeface="黑体" pitchFamily="49" charset="-122"/>
              </a:rPr>
              <a:t>数   字   逻   辑</a:t>
            </a:r>
            <a:r>
              <a:rPr lang="zh-CN" altLang="en-US" dirty="0" smtClean="0"/>
              <a:t>        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2668815" y="3717032"/>
            <a:ext cx="37753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主讲</a:t>
            </a:r>
            <a:r>
              <a:rPr lang="zh-CN" altLang="en-US" sz="4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教师：陈娟</a:t>
            </a:r>
            <a:endParaRPr lang="en-US" altLang="zh-CN" sz="40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93744" y="4581128"/>
            <a:ext cx="32624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博士，副教授</a:t>
            </a:r>
            <a:endParaRPr lang="en-US" altLang="zh-CN" sz="40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数字逻辑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的学习旅程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2646" y="1397731"/>
            <a:ext cx="3867306" cy="1440740"/>
            <a:chOff x="272646" y="1397731"/>
            <a:chExt cx="3867306" cy="1440740"/>
          </a:xfrm>
        </p:grpSpPr>
        <p:sp>
          <p:nvSpPr>
            <p:cNvPr id="4" name="矩形 3"/>
            <p:cNvSpPr/>
            <p:nvPr/>
          </p:nvSpPr>
          <p:spPr>
            <a:xfrm>
              <a:off x="755576" y="1555862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第三段旅程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</a:p>
            <a:p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数字电路</a:t>
              </a:r>
            </a:p>
          </p:txBody>
        </p:sp>
        <p:sp>
          <p:nvSpPr>
            <p:cNvPr id="3" name="椭圆 2"/>
            <p:cNvSpPr/>
            <p:nvPr/>
          </p:nvSpPr>
          <p:spPr bwMode="auto">
            <a:xfrm>
              <a:off x="272646" y="1397731"/>
              <a:ext cx="3435258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3568" y="4193207"/>
            <a:ext cx="7848269" cy="1201148"/>
            <a:chOff x="683568" y="4193207"/>
            <a:chExt cx="7848269" cy="1201148"/>
          </a:xfrm>
        </p:grpSpPr>
        <p:sp>
          <p:nvSpPr>
            <p:cNvPr id="21" name="右箭头 20"/>
            <p:cNvSpPr/>
            <p:nvPr/>
          </p:nvSpPr>
          <p:spPr bwMode="auto">
            <a:xfrm>
              <a:off x="683568" y="4539853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686919" y="4340674"/>
              <a:ext cx="51125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硬件实现：</a:t>
              </a:r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CMOS</a:t>
              </a:r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晶体管</a:t>
              </a:r>
              <a:endParaRPr lang="zh-CN" altLang="en-US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4288" y="4193207"/>
              <a:ext cx="1367549" cy="1201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682765" y="2910920"/>
            <a:ext cx="7903478" cy="1066617"/>
            <a:chOff x="682765" y="2910920"/>
            <a:chExt cx="7903478" cy="1066617"/>
          </a:xfrm>
        </p:grpSpPr>
        <p:sp>
          <p:nvSpPr>
            <p:cNvPr id="36" name="右箭头 35"/>
            <p:cNvSpPr/>
            <p:nvPr/>
          </p:nvSpPr>
          <p:spPr bwMode="auto">
            <a:xfrm>
              <a:off x="682765" y="3238138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763688" y="3029926"/>
              <a:ext cx="58649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软件仿真：</a:t>
              </a:r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Verilog</a:t>
              </a:r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编程</a:t>
              </a:r>
              <a:endParaRPr lang="zh-CN" altLang="en-US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64288" y="2910920"/>
              <a:ext cx="1421955" cy="1066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组合 10"/>
          <p:cNvGrpSpPr/>
          <p:nvPr/>
        </p:nvGrpSpPr>
        <p:grpSpPr>
          <a:xfrm>
            <a:off x="539552" y="2838471"/>
            <a:ext cx="8101573" cy="3974952"/>
            <a:chOff x="539552" y="2838471"/>
            <a:chExt cx="8101573" cy="3974952"/>
          </a:xfrm>
        </p:grpSpPr>
        <p:sp>
          <p:nvSpPr>
            <p:cNvPr id="38" name="直角上箭头 37"/>
            <p:cNvSpPr/>
            <p:nvPr/>
          </p:nvSpPr>
          <p:spPr bwMode="auto">
            <a:xfrm rot="5400000">
              <a:off x="-655813" y="4033836"/>
              <a:ext cx="3182817" cy="792088"/>
            </a:xfrm>
            <a:prstGeom prst="bentUpArrow">
              <a:avLst>
                <a:gd name="adj1" fmla="val 16802"/>
                <a:gd name="adj2" fmla="val 16801"/>
                <a:gd name="adj3" fmla="val 27733"/>
              </a:avLst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65262" y="5651423"/>
              <a:ext cx="1475863" cy="11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矩形 24"/>
            <p:cNvSpPr/>
            <p:nvPr/>
          </p:nvSpPr>
          <p:spPr>
            <a:xfrm>
              <a:off x="1763688" y="5560779"/>
              <a:ext cx="511256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工业产品：</a:t>
              </a:r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存储器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可编程逻辑器件，</a:t>
              </a:r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  <a:cs typeface="Times New Roman" panose="02020603050405020304" pitchFamily="18" charset="0"/>
                </a:rPr>
                <a:t>FPGA</a:t>
              </a:r>
              <a:endParaRPr lang="zh-CN" altLang="en-US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26142" y="1099731"/>
            <a:ext cx="5974450" cy="1448353"/>
            <a:chOff x="3926142" y="1099731"/>
            <a:chExt cx="6262482" cy="1681197"/>
          </a:xfrm>
        </p:grpSpPr>
        <p:sp>
          <p:nvSpPr>
            <p:cNvPr id="26" name="矩形 25"/>
            <p:cNvSpPr/>
            <p:nvPr/>
          </p:nvSpPr>
          <p:spPr>
            <a:xfrm>
              <a:off x="4855036" y="1333184"/>
              <a:ext cx="4572000" cy="964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如何演示任务结果？</a:t>
              </a:r>
              <a:endPara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云形 26"/>
            <p:cNvSpPr/>
            <p:nvPr/>
          </p:nvSpPr>
          <p:spPr bwMode="auto">
            <a:xfrm>
              <a:off x="3926142" y="1099731"/>
              <a:ext cx="6262482" cy="1681197"/>
            </a:xfrm>
            <a:prstGeom prst="cloud">
              <a:avLst/>
            </a:prstGeom>
            <a:noFill/>
            <a:ln w="50800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128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457200" y="176213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三、反码运算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304800" y="1143000"/>
            <a:ext cx="7080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运算规则：[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X1＋X2]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2362200" y="2057400"/>
            <a:ext cx="5454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X1－X2]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＋[－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</a:p>
        </p:txBody>
      </p:sp>
      <p:grpSp>
        <p:nvGrpSpPr>
          <p:cNvPr id="137230" name="Group 14"/>
          <p:cNvGrpSpPr>
            <a:grpSpLocks/>
          </p:cNvGrpSpPr>
          <p:nvPr/>
        </p:nvGrpSpPr>
        <p:grpSpPr bwMode="auto">
          <a:xfrm>
            <a:off x="0" y="3276600"/>
            <a:ext cx="9212263" cy="1798638"/>
            <a:chOff x="0" y="2064"/>
            <a:chExt cx="5803" cy="1133"/>
          </a:xfrm>
        </p:grpSpPr>
        <p:sp>
          <p:nvSpPr>
            <p:cNvPr id="137224" name="Rectangle 8"/>
            <p:cNvSpPr>
              <a:spLocks noChangeArrowheads="1"/>
            </p:cNvSpPr>
            <p:nvPr/>
          </p:nvSpPr>
          <p:spPr bwMode="auto">
            <a:xfrm>
              <a:off x="268" y="2064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运算时，符号位参加运算，如果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符号位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产生了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进</a:t>
              </a:r>
            </a:p>
          </p:txBody>
        </p:sp>
        <p:sp>
          <p:nvSpPr>
            <p:cNvPr id="137225" name="Rectangle 9"/>
            <p:cNvSpPr>
              <a:spLocks noChangeArrowheads="1"/>
            </p:cNvSpPr>
            <p:nvPr/>
          </p:nvSpPr>
          <p:spPr bwMode="auto">
            <a:xfrm>
              <a:off x="0" y="2448"/>
              <a:ext cx="58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位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，则该进位应该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加到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和数的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最低位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，称之为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循</a:t>
              </a:r>
            </a:p>
          </p:txBody>
        </p:sp>
        <p:sp>
          <p:nvSpPr>
            <p:cNvPr id="137226" name="Rectangle 10"/>
            <p:cNvSpPr>
              <a:spLocks noChangeArrowheads="1"/>
            </p:cNvSpPr>
            <p:nvPr/>
          </p:nvSpPr>
          <p:spPr bwMode="auto">
            <a:xfrm>
              <a:off x="0" y="2832"/>
              <a:ext cx="125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环进位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grpSp>
        <p:nvGrpSpPr>
          <p:cNvPr id="137231" name="Group 15"/>
          <p:cNvGrpSpPr>
            <a:grpSpLocks/>
          </p:cNvGrpSpPr>
          <p:nvPr/>
        </p:nvGrpSpPr>
        <p:grpSpPr bwMode="auto">
          <a:xfrm>
            <a:off x="0" y="5334000"/>
            <a:ext cx="8940800" cy="1189038"/>
            <a:chOff x="0" y="3360"/>
            <a:chExt cx="5632" cy="749"/>
          </a:xfrm>
        </p:grpSpPr>
        <p:sp>
          <p:nvSpPr>
            <p:cNvPr id="137227" name="Rectangle 11"/>
            <p:cNvSpPr>
              <a:spLocks noChangeArrowheads="1"/>
            </p:cNvSpPr>
            <p:nvPr/>
          </p:nvSpPr>
          <p:spPr bwMode="auto">
            <a:xfrm>
              <a:off x="140" y="3360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运算结果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符号位为0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时，说明是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正数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的反码，其</a:t>
              </a:r>
            </a:p>
          </p:txBody>
        </p:sp>
        <p:sp>
          <p:nvSpPr>
            <p:cNvPr id="137228" name="Rectangle 12"/>
            <p:cNvSpPr>
              <a:spLocks noChangeArrowheads="1"/>
            </p:cNvSpPr>
            <p:nvPr/>
          </p:nvSpPr>
          <p:spPr bwMode="auto">
            <a:xfrm>
              <a:off x="0" y="3744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与原码相同。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build="p" autoUpdateAnimBg="0"/>
      <p:bldP spid="137223" grpId="0" build="p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222250" y="304800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若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符号位为1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，说明是负数的反码，应对结果再</a:t>
            </a:r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0" y="9906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求反码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才得到原码。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52400" y="304800"/>
            <a:ext cx="6165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X1＝0.1100     X2＝0.0010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228600" y="1219200"/>
            <a:ext cx="6064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求：[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X1＋X2]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 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和  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X1－X2]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</a:p>
        </p:txBody>
      </p:sp>
      <p:grpSp>
        <p:nvGrpSpPr>
          <p:cNvPr id="140299" name="Group 11"/>
          <p:cNvGrpSpPr>
            <a:grpSpLocks/>
          </p:cNvGrpSpPr>
          <p:nvPr/>
        </p:nvGrpSpPr>
        <p:grpSpPr bwMode="auto">
          <a:xfrm>
            <a:off x="0" y="2133600"/>
            <a:ext cx="7715250" cy="1417638"/>
            <a:chOff x="0" y="1344"/>
            <a:chExt cx="4860" cy="893"/>
          </a:xfrm>
        </p:grpSpPr>
        <p:sp>
          <p:nvSpPr>
            <p:cNvPr id="140295" name="Rectangle 7"/>
            <p:cNvSpPr>
              <a:spLocks noChangeArrowheads="1"/>
            </p:cNvSpPr>
            <p:nvPr/>
          </p:nvSpPr>
          <p:spPr bwMode="auto">
            <a:xfrm>
              <a:off x="144" y="1344"/>
              <a:ext cx="47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解：[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X1＋X2]</a:t>
              </a:r>
              <a:r>
                <a:rPr lang="zh-CN" altLang="en-US" sz="3200" b="0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反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＝[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X1]</a:t>
              </a:r>
              <a:r>
                <a:rPr lang="zh-CN" altLang="en-US" sz="3200" b="0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反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＋[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X2]</a:t>
              </a:r>
              <a:r>
                <a:rPr lang="zh-CN" altLang="en-US" sz="3200" b="0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反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＝0.1100</a:t>
              </a:r>
            </a:p>
          </p:txBody>
        </p:sp>
        <p:sp>
          <p:nvSpPr>
            <p:cNvPr id="140296" name="Rectangle 8"/>
            <p:cNvSpPr>
              <a:spLocks noChangeArrowheads="1"/>
            </p:cNvSpPr>
            <p:nvPr/>
          </p:nvSpPr>
          <p:spPr bwMode="auto">
            <a:xfrm>
              <a:off x="0" y="1872"/>
              <a:ext cx="21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＋0.0010＝0.1110</a:t>
              </a:r>
            </a:p>
          </p:txBody>
        </p:sp>
      </p:grpSp>
      <p:grpSp>
        <p:nvGrpSpPr>
          <p:cNvPr id="140304" name="Group 16"/>
          <p:cNvGrpSpPr>
            <a:grpSpLocks/>
          </p:cNvGrpSpPr>
          <p:nvPr/>
        </p:nvGrpSpPr>
        <p:grpSpPr bwMode="auto">
          <a:xfrm>
            <a:off x="468313" y="3933825"/>
            <a:ext cx="2016125" cy="1554163"/>
            <a:chOff x="295" y="2478"/>
            <a:chExt cx="1270" cy="979"/>
          </a:xfrm>
        </p:grpSpPr>
        <p:sp>
          <p:nvSpPr>
            <p:cNvPr id="140301" name="Rectangle 13"/>
            <p:cNvSpPr>
              <a:spLocks noChangeArrowheads="1"/>
            </p:cNvSpPr>
            <p:nvPr/>
          </p:nvSpPr>
          <p:spPr bwMode="auto">
            <a:xfrm>
              <a:off x="340" y="2478"/>
              <a:ext cx="1156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0.1100</a:t>
              </a: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+ 0.0010</a:t>
              </a: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0.1110</a:t>
              </a:r>
            </a:p>
          </p:txBody>
        </p:sp>
        <p:sp>
          <p:nvSpPr>
            <p:cNvPr id="140302" name="Line 14"/>
            <p:cNvSpPr>
              <a:spLocks noChangeShapeType="1"/>
            </p:cNvSpPr>
            <p:nvPr/>
          </p:nvSpPr>
          <p:spPr bwMode="auto">
            <a:xfrm>
              <a:off x="295" y="3158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250825" y="5805488"/>
            <a:ext cx="506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其真值：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X1＋X2＝＋0.1110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0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40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4" grpId="0" build="p" autoUpdateAnimBg="0"/>
      <p:bldP spid="140303" grpId="0" build="p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34" name="Group 22"/>
          <p:cNvGrpSpPr>
            <a:grpSpLocks/>
          </p:cNvGrpSpPr>
          <p:nvPr/>
        </p:nvGrpSpPr>
        <p:grpSpPr bwMode="auto">
          <a:xfrm>
            <a:off x="611188" y="3500438"/>
            <a:ext cx="2286000" cy="2865437"/>
            <a:chOff x="1248" y="1440"/>
            <a:chExt cx="1440" cy="1805"/>
          </a:xfrm>
        </p:grpSpPr>
        <p:sp>
          <p:nvSpPr>
            <p:cNvPr id="141316" name="Line 4"/>
            <p:cNvSpPr>
              <a:spLocks noChangeShapeType="1"/>
            </p:cNvSpPr>
            <p:nvPr/>
          </p:nvSpPr>
          <p:spPr bwMode="auto">
            <a:xfrm>
              <a:off x="1248" y="2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18" name="Line 6"/>
            <p:cNvSpPr>
              <a:spLocks noChangeShapeType="1"/>
            </p:cNvSpPr>
            <p:nvPr/>
          </p:nvSpPr>
          <p:spPr bwMode="auto">
            <a:xfrm>
              <a:off x="1248" y="212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0" name="Line 8"/>
            <p:cNvSpPr>
              <a:spLocks noChangeShapeType="1"/>
            </p:cNvSpPr>
            <p:nvPr/>
          </p:nvSpPr>
          <p:spPr bwMode="auto">
            <a:xfrm>
              <a:off x="1488" y="25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1" name="Line 9"/>
            <p:cNvSpPr>
              <a:spLocks noChangeShapeType="1"/>
            </p:cNvSpPr>
            <p:nvPr/>
          </p:nvSpPr>
          <p:spPr bwMode="auto">
            <a:xfrm>
              <a:off x="1488" y="2698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90" name="Rectangle 10"/>
            <p:cNvSpPr>
              <a:spLocks noChangeArrowheads="1"/>
            </p:cNvSpPr>
            <p:nvPr/>
          </p:nvSpPr>
          <p:spPr bwMode="auto">
            <a:xfrm>
              <a:off x="1632" y="144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>
                  <a:latin typeface="黑体" pitchFamily="49" charset="-122"/>
                  <a:ea typeface="黑体" pitchFamily="49" charset="-122"/>
                </a:rPr>
                <a:t>0.1100</a:t>
              </a:r>
            </a:p>
          </p:txBody>
        </p:sp>
        <p:sp>
          <p:nvSpPr>
            <p:cNvPr id="71691" name="Rectangle 11"/>
            <p:cNvSpPr>
              <a:spLocks noChangeArrowheads="1"/>
            </p:cNvSpPr>
            <p:nvPr/>
          </p:nvSpPr>
          <p:spPr bwMode="auto">
            <a:xfrm>
              <a:off x="1392" y="1738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>
                  <a:latin typeface="黑体" pitchFamily="49" charset="-122"/>
                  <a:ea typeface="黑体" pitchFamily="49" charset="-122"/>
                </a:rPr>
                <a:t>+ 1.1101</a:t>
              </a:r>
            </a:p>
          </p:txBody>
        </p:sp>
        <p:sp>
          <p:nvSpPr>
            <p:cNvPr id="71692" name="Rectangle 12"/>
            <p:cNvSpPr>
              <a:spLocks noChangeArrowheads="1"/>
            </p:cNvSpPr>
            <p:nvPr/>
          </p:nvSpPr>
          <p:spPr bwMode="auto">
            <a:xfrm>
              <a:off x="1296" y="2112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>
                  <a:latin typeface="黑体" pitchFamily="49" charset="-122"/>
                  <a:ea typeface="黑体" pitchFamily="49" charset="-122"/>
                </a:rPr>
                <a:t>[1]0.1001</a:t>
              </a:r>
            </a:p>
          </p:txBody>
        </p:sp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2304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71694" name="Rectangle 14"/>
            <p:cNvSpPr>
              <a:spLocks noChangeArrowheads="1"/>
            </p:cNvSpPr>
            <p:nvPr/>
          </p:nvSpPr>
          <p:spPr bwMode="auto">
            <a:xfrm>
              <a:off x="1680" y="288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>
                  <a:latin typeface="黑体" pitchFamily="49" charset="-122"/>
                  <a:ea typeface="黑体" pitchFamily="49" charset="-122"/>
                </a:rPr>
                <a:t>0.1010</a:t>
              </a:r>
            </a:p>
          </p:txBody>
        </p:sp>
      </p:grp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755650" y="2420938"/>
            <a:ext cx="688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=0.1100＋1.1101＝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10.1001 = 0.1010</a:t>
            </a:r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250825" y="1557338"/>
            <a:ext cx="6673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又：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[X1－X2]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＋[－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</a:p>
        </p:txBody>
      </p:sp>
      <p:sp>
        <p:nvSpPr>
          <p:cNvPr id="141337" name="Rectangle 25"/>
          <p:cNvSpPr>
            <a:spLocks noChangeArrowheads="1"/>
          </p:cNvSpPr>
          <p:nvPr/>
        </p:nvSpPr>
        <p:spPr bwMode="auto">
          <a:xfrm>
            <a:off x="152400" y="304800"/>
            <a:ext cx="657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原值：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X1＝0.1100     X2＝0.0010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4.1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十进制数的二进制编码</a:t>
            </a: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144463" y="2921000"/>
            <a:ext cx="8999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Binary Coded Decimal (BCD)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常见的编码形式如下:</a:t>
            </a:r>
          </a:p>
        </p:txBody>
      </p:sp>
      <p:grpSp>
        <p:nvGrpSpPr>
          <p:cNvPr id="157719" name="Group 23"/>
          <p:cNvGrpSpPr>
            <a:grpSpLocks/>
          </p:cNvGrpSpPr>
          <p:nvPr/>
        </p:nvGrpSpPr>
        <p:grpSpPr bwMode="auto">
          <a:xfrm>
            <a:off x="869950" y="3582988"/>
            <a:ext cx="7245350" cy="3314700"/>
            <a:chOff x="548" y="2257"/>
            <a:chExt cx="4564" cy="2088"/>
          </a:xfrm>
        </p:grpSpPr>
        <p:sp>
          <p:nvSpPr>
            <p:cNvPr id="157701" name="Line 5"/>
            <p:cNvSpPr>
              <a:spLocks noChangeShapeType="1"/>
            </p:cNvSpPr>
            <p:nvPr/>
          </p:nvSpPr>
          <p:spPr bwMode="auto">
            <a:xfrm>
              <a:off x="1700" y="2377"/>
              <a:ext cx="0" cy="1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3" name="Line 7"/>
            <p:cNvSpPr>
              <a:spLocks noChangeShapeType="1"/>
            </p:cNvSpPr>
            <p:nvPr/>
          </p:nvSpPr>
          <p:spPr bwMode="auto">
            <a:xfrm>
              <a:off x="2948" y="2377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4" name="Line 8"/>
            <p:cNvSpPr>
              <a:spLocks noChangeShapeType="1"/>
            </p:cNvSpPr>
            <p:nvPr/>
          </p:nvSpPr>
          <p:spPr bwMode="auto">
            <a:xfrm>
              <a:off x="4004" y="2377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548" y="2257"/>
              <a:ext cx="44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十进制数  8421码   余3码    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5421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码</a:t>
              </a:r>
            </a:p>
          </p:txBody>
        </p:sp>
        <p:sp>
          <p:nvSpPr>
            <p:cNvPr id="157709" name="Line 13"/>
            <p:cNvSpPr>
              <a:spLocks noChangeShapeType="1"/>
            </p:cNvSpPr>
            <p:nvPr/>
          </p:nvSpPr>
          <p:spPr bwMode="auto">
            <a:xfrm>
              <a:off x="644" y="2665"/>
              <a:ext cx="4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740" y="2629"/>
              <a:ext cx="4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0      0000     0011     0000  </a:t>
              </a: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884" y="290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1      0001     0100     0001 </a:t>
              </a: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884" y="314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2      0010     0101     0010 </a:t>
              </a: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884" y="338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3      0011     0110     0011 </a:t>
              </a: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884" y="368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4      0100     0111     0100  </a:t>
              </a: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884" y="395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5      0101     1000     10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  </a:t>
              </a:r>
            </a:p>
          </p:txBody>
        </p:sp>
      </p:grpSp>
      <p:sp>
        <p:nvSpPr>
          <p:cNvPr id="157718" name="Rectangle 22"/>
          <p:cNvSpPr>
            <a:spLocks noChangeArrowheads="1"/>
          </p:cNvSpPr>
          <p:nvPr/>
        </p:nvSpPr>
        <p:spPr bwMode="auto">
          <a:xfrm>
            <a:off x="0" y="1268413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   由于人们习惯使用十进制数，而电路单元最适宜于二进制操作，于是出现了一种用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二进制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码编写的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十进制码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，即二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—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十进码，或称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BCD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。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7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7" grpId="0" build="p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950913" y="785813"/>
            <a:ext cx="7115175" cy="158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>
            <a:off x="2703513" y="328613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4684713" y="404813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>
            <a:off x="6437313" y="404813"/>
            <a:ext cx="0" cy="2209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798513" y="252413"/>
            <a:ext cx="7451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十进制数   8421码   余3码  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5421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码 </a:t>
            </a:r>
          </a:p>
        </p:txBody>
      </p:sp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0" y="3249613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一、8421码</a:t>
            </a:r>
          </a:p>
        </p:txBody>
      </p:sp>
      <p:grpSp>
        <p:nvGrpSpPr>
          <p:cNvPr id="158744" name="Group 24"/>
          <p:cNvGrpSpPr>
            <a:grpSpLocks/>
          </p:cNvGrpSpPr>
          <p:nvPr/>
        </p:nvGrpSpPr>
        <p:grpSpPr bwMode="auto">
          <a:xfrm>
            <a:off x="0" y="4800600"/>
            <a:ext cx="9144000" cy="1330325"/>
            <a:chOff x="0" y="3024"/>
            <a:chExt cx="5760" cy="838"/>
          </a:xfrm>
        </p:grpSpPr>
        <p:sp>
          <p:nvSpPr>
            <p:cNvPr id="73742" name="Rectangle 14"/>
            <p:cNvSpPr>
              <a:spLocks noChangeArrowheads="1"/>
            </p:cNvSpPr>
            <p:nvPr/>
          </p:nvSpPr>
          <p:spPr bwMode="auto">
            <a:xfrm>
              <a:off x="0" y="3024"/>
              <a:ext cx="57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sym typeface="Wingdings" pitchFamily="2" charset="2"/>
                </a:rPr>
                <a:t>(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1)权位分别为8－4－2－1，其按自然二进制数的</a:t>
              </a:r>
            </a:p>
          </p:txBody>
        </p:sp>
        <p:sp>
          <p:nvSpPr>
            <p:cNvPr id="73743" name="Rectangle 15"/>
            <p:cNvSpPr>
              <a:spLocks noChangeArrowheads="1"/>
            </p:cNvSpPr>
            <p:nvPr/>
          </p:nvSpPr>
          <p:spPr bwMode="auto">
            <a:xfrm>
              <a:off x="0" y="3494"/>
              <a:ext cx="57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规律排列，不允许出现1010～1111这6种代码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  <a:endPara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8736" name="Rectangle 16"/>
          <p:cNvSpPr>
            <a:spLocks noChangeArrowheads="1"/>
          </p:cNvSpPr>
          <p:nvPr/>
        </p:nvSpPr>
        <p:spPr bwMode="auto">
          <a:xfrm>
            <a:off x="457200" y="3962400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特点:</a:t>
            </a:r>
          </a:p>
        </p:txBody>
      </p:sp>
      <p:sp>
        <p:nvSpPr>
          <p:cNvPr id="158740" name="Rectangle 20"/>
          <p:cNvSpPr>
            <a:spLocks noChangeArrowheads="1"/>
          </p:cNvSpPr>
          <p:nvPr/>
        </p:nvSpPr>
        <p:spPr bwMode="auto">
          <a:xfrm>
            <a:off x="1331913" y="785813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6        0110     1001     1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158741" name="Rectangle 21"/>
          <p:cNvSpPr>
            <a:spLocks noChangeArrowheads="1"/>
          </p:cNvSpPr>
          <p:nvPr/>
        </p:nvSpPr>
        <p:spPr bwMode="auto">
          <a:xfrm>
            <a:off x="1331913" y="1243013"/>
            <a:ext cx="668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7        0111     1010     1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 </a:t>
            </a:r>
          </a:p>
        </p:txBody>
      </p:sp>
      <p:sp>
        <p:nvSpPr>
          <p:cNvPr id="158742" name="Rectangle 22"/>
          <p:cNvSpPr>
            <a:spLocks noChangeArrowheads="1"/>
          </p:cNvSpPr>
          <p:nvPr/>
        </p:nvSpPr>
        <p:spPr bwMode="auto">
          <a:xfrm>
            <a:off x="1331913" y="1700213"/>
            <a:ext cx="668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8        1000     1011     1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 </a:t>
            </a:r>
          </a:p>
        </p:txBody>
      </p:sp>
      <p:sp>
        <p:nvSpPr>
          <p:cNvPr id="158743" name="Rectangle 23"/>
          <p:cNvSpPr>
            <a:spLocks noChangeArrowheads="1"/>
          </p:cNvSpPr>
          <p:nvPr/>
        </p:nvSpPr>
        <p:spPr bwMode="auto">
          <a:xfrm>
            <a:off x="1331913" y="2157413"/>
            <a:ext cx="668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9        1001     1100     11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 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8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58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8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3" grpId="0" build="p" autoUpdateAnimBg="0"/>
      <p:bldP spid="158736" grpId="0" build="p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914400"/>
            <a:ext cx="701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代码的最低位为1，为偶数时则为0。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0" y="1905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具有奇偶特性，当十进制数为奇数时，对应的</a:t>
            </a:r>
          </a:p>
        </p:txBody>
      </p:sp>
      <p:grpSp>
        <p:nvGrpSpPr>
          <p:cNvPr id="159763" name="Group 19"/>
          <p:cNvGrpSpPr>
            <a:grpSpLocks/>
          </p:cNvGrpSpPr>
          <p:nvPr/>
        </p:nvGrpSpPr>
        <p:grpSpPr bwMode="auto">
          <a:xfrm>
            <a:off x="457200" y="5078413"/>
            <a:ext cx="7296150" cy="579437"/>
            <a:chOff x="288" y="3199"/>
            <a:chExt cx="4596" cy="365"/>
          </a:xfrm>
        </p:grpSpPr>
        <p:sp>
          <p:nvSpPr>
            <p:cNvPr id="159750" name="Line 6"/>
            <p:cNvSpPr>
              <a:spLocks noChangeShapeType="1"/>
            </p:cNvSpPr>
            <p:nvPr/>
          </p:nvSpPr>
          <p:spPr bwMode="auto">
            <a:xfrm>
              <a:off x="960" y="340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763" name="Rectangle 7"/>
            <p:cNvSpPr>
              <a:spLocks noChangeArrowheads="1"/>
            </p:cNvSpPr>
            <p:nvPr/>
          </p:nvSpPr>
          <p:spPr bwMode="auto">
            <a:xfrm>
              <a:off x="288" y="3199"/>
              <a:ext cx="45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168        0010  0001  0110   1000</a:t>
              </a:r>
            </a:p>
          </p:txBody>
        </p:sp>
      </p:grp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533400" y="3962400"/>
            <a:ext cx="688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例：把十进制数变成8421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BCD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码数串。</a:t>
            </a:r>
          </a:p>
        </p:txBody>
      </p:sp>
      <p:grpSp>
        <p:nvGrpSpPr>
          <p:cNvPr id="159761" name="Group 17"/>
          <p:cNvGrpSpPr>
            <a:grpSpLocks/>
          </p:cNvGrpSpPr>
          <p:nvPr/>
        </p:nvGrpSpPr>
        <p:grpSpPr bwMode="auto">
          <a:xfrm>
            <a:off x="0" y="1752600"/>
            <a:ext cx="10188575" cy="1722438"/>
            <a:chOff x="0" y="1104"/>
            <a:chExt cx="6048" cy="1085"/>
          </a:xfrm>
        </p:grpSpPr>
        <p:sp>
          <p:nvSpPr>
            <p:cNvPr id="7475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42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或从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BCD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到字符的转换操作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  <a:endPara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4760" name="Rectangle 10"/>
            <p:cNvSpPr>
              <a:spLocks noChangeArrowheads="1"/>
            </p:cNvSpPr>
            <p:nvPr/>
          </p:nvSpPr>
          <p:spPr bwMode="auto">
            <a:xfrm>
              <a:off x="0" y="1488"/>
              <a:ext cx="57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相同。有利于简化输入输出过程中，从字符到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BCD</a:t>
              </a:r>
              <a:endPara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4761" name="Rectangle 11"/>
            <p:cNvSpPr>
              <a:spLocks noChangeArrowheads="1"/>
            </p:cNvSpPr>
            <p:nvPr/>
          </p:nvSpPr>
          <p:spPr bwMode="auto">
            <a:xfrm>
              <a:off x="0" y="1104"/>
              <a:ext cx="60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(3) 8421码的编码值与字符0～9的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ASCII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码低四位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9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2" grpId="0" build="p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9"/>
          <p:cNvSpPr>
            <a:spLocks noChangeArrowheads="1"/>
          </p:cNvSpPr>
          <p:nvPr/>
        </p:nvSpPr>
        <p:spPr bwMode="auto">
          <a:xfrm>
            <a:off x="0" y="404813"/>
            <a:ext cx="8459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二、余三码 （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Excess 3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XS-3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grpSp>
        <p:nvGrpSpPr>
          <p:cNvPr id="161807" name="Group 1039"/>
          <p:cNvGrpSpPr>
            <a:grpSpLocks/>
          </p:cNvGrpSpPr>
          <p:nvPr/>
        </p:nvGrpSpPr>
        <p:grpSpPr bwMode="auto">
          <a:xfrm>
            <a:off x="0" y="1257300"/>
            <a:ext cx="8413750" cy="1193801"/>
            <a:chOff x="0" y="792"/>
            <a:chExt cx="5300" cy="752"/>
          </a:xfrm>
        </p:grpSpPr>
        <p:sp>
          <p:nvSpPr>
            <p:cNvPr id="161799" name="Rectangle 1031"/>
            <p:cNvSpPr>
              <a:spLocks noChangeArrowheads="1"/>
            </p:cNvSpPr>
            <p:nvPr/>
          </p:nvSpPr>
          <p:spPr bwMode="auto">
            <a:xfrm>
              <a:off x="192" y="792"/>
              <a:ext cx="51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余三码是在8421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BCD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码的基础上，把每个代码</a:t>
              </a:r>
            </a:p>
          </p:txBody>
        </p:sp>
        <p:sp>
          <p:nvSpPr>
            <p:cNvPr id="161800" name="Rectangle 1032"/>
            <p:cNvSpPr>
              <a:spLocks noChangeArrowheads="1"/>
            </p:cNvSpPr>
            <p:nvPr/>
          </p:nvSpPr>
          <p:spPr bwMode="auto">
            <a:xfrm>
              <a:off x="0" y="1176"/>
              <a:ext cx="24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都加0011而形成的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sp>
        <p:nvSpPr>
          <p:cNvPr id="161802" name="Rectangle 1034"/>
          <p:cNvSpPr>
            <a:spLocks noChangeArrowheads="1"/>
          </p:cNvSpPr>
          <p:nvPr/>
        </p:nvSpPr>
        <p:spPr bwMode="auto">
          <a:xfrm>
            <a:off x="0" y="33147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三、5421码</a:t>
            </a:r>
          </a:p>
        </p:txBody>
      </p:sp>
      <p:sp>
        <p:nvSpPr>
          <p:cNvPr id="161810" name="Rectangle 1042"/>
          <p:cNvSpPr>
            <a:spLocks noChangeArrowheads="1"/>
          </p:cNvSpPr>
          <p:nvPr/>
        </p:nvSpPr>
        <p:spPr bwMode="auto">
          <a:xfrm>
            <a:off x="152400" y="4365625"/>
            <a:ext cx="899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按5421编码设计的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十进制计数器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最高位输出为方波(连续5个0后连续5个1)。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2" grpId="0" build="p" autoUpdateAnimBg="0"/>
      <p:bldP spid="161810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140"/>
          <p:cNvGrpSpPr>
            <a:grpSpLocks/>
          </p:cNvGrpSpPr>
          <p:nvPr/>
        </p:nvGrpSpPr>
        <p:grpSpPr bwMode="auto">
          <a:xfrm>
            <a:off x="900113" y="476250"/>
            <a:ext cx="6985000" cy="3467100"/>
            <a:chOff x="204" y="1204"/>
            <a:chExt cx="4400" cy="2184"/>
          </a:xfrm>
        </p:grpSpPr>
        <p:sp>
          <p:nvSpPr>
            <p:cNvPr id="191499" name="Line 11"/>
            <p:cNvSpPr>
              <a:spLocks noChangeShapeType="1"/>
            </p:cNvSpPr>
            <p:nvPr/>
          </p:nvSpPr>
          <p:spPr bwMode="auto">
            <a:xfrm>
              <a:off x="612" y="1479"/>
              <a:ext cx="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00" name="Line 12"/>
            <p:cNvSpPr>
              <a:spLocks noChangeShapeType="1"/>
            </p:cNvSpPr>
            <p:nvPr/>
          </p:nvSpPr>
          <p:spPr bwMode="auto">
            <a:xfrm flipV="1">
              <a:off x="817" y="120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01" name="Line 13"/>
            <p:cNvSpPr>
              <a:spLocks noChangeShapeType="1"/>
            </p:cNvSpPr>
            <p:nvPr/>
          </p:nvSpPr>
          <p:spPr bwMode="auto">
            <a:xfrm>
              <a:off x="817" y="1207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02" name="Line 14"/>
            <p:cNvSpPr>
              <a:spLocks noChangeShapeType="1"/>
            </p:cNvSpPr>
            <p:nvPr/>
          </p:nvSpPr>
          <p:spPr bwMode="auto">
            <a:xfrm>
              <a:off x="975" y="120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03" name="Line 15"/>
            <p:cNvSpPr>
              <a:spLocks noChangeShapeType="1"/>
            </p:cNvSpPr>
            <p:nvPr/>
          </p:nvSpPr>
          <p:spPr bwMode="auto">
            <a:xfrm>
              <a:off x="975" y="1480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04" name="Line 16"/>
            <p:cNvSpPr>
              <a:spLocks noChangeShapeType="1"/>
            </p:cNvSpPr>
            <p:nvPr/>
          </p:nvSpPr>
          <p:spPr bwMode="auto">
            <a:xfrm flipV="1">
              <a:off x="974" y="166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05" name="Line 17"/>
            <p:cNvSpPr>
              <a:spLocks noChangeShapeType="1"/>
            </p:cNvSpPr>
            <p:nvPr/>
          </p:nvSpPr>
          <p:spPr bwMode="auto">
            <a:xfrm>
              <a:off x="974" y="1661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06" name="Line 18"/>
            <p:cNvSpPr>
              <a:spLocks noChangeShapeType="1"/>
            </p:cNvSpPr>
            <p:nvPr/>
          </p:nvSpPr>
          <p:spPr bwMode="auto">
            <a:xfrm>
              <a:off x="1338" y="166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07" name="Line 19"/>
            <p:cNvSpPr>
              <a:spLocks noChangeShapeType="1"/>
            </p:cNvSpPr>
            <p:nvPr/>
          </p:nvSpPr>
          <p:spPr bwMode="auto">
            <a:xfrm>
              <a:off x="1338" y="1933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16" name="Line 28"/>
            <p:cNvSpPr>
              <a:spLocks noChangeShapeType="1"/>
            </p:cNvSpPr>
            <p:nvPr/>
          </p:nvSpPr>
          <p:spPr bwMode="auto">
            <a:xfrm>
              <a:off x="612" y="2296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17" name="Line 29"/>
            <p:cNvSpPr>
              <a:spLocks noChangeShapeType="1"/>
            </p:cNvSpPr>
            <p:nvPr/>
          </p:nvSpPr>
          <p:spPr bwMode="auto">
            <a:xfrm>
              <a:off x="1338" y="202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18" name="Line 30"/>
            <p:cNvSpPr>
              <a:spLocks noChangeShapeType="1"/>
            </p:cNvSpPr>
            <p:nvPr/>
          </p:nvSpPr>
          <p:spPr bwMode="auto">
            <a:xfrm flipV="1">
              <a:off x="2064" y="202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19" name="Line 31"/>
            <p:cNvSpPr>
              <a:spLocks noChangeShapeType="1"/>
            </p:cNvSpPr>
            <p:nvPr/>
          </p:nvSpPr>
          <p:spPr bwMode="auto">
            <a:xfrm>
              <a:off x="3107" y="2024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20" name="Line 32"/>
            <p:cNvSpPr>
              <a:spLocks noChangeShapeType="1"/>
            </p:cNvSpPr>
            <p:nvPr/>
          </p:nvSpPr>
          <p:spPr bwMode="auto">
            <a:xfrm>
              <a:off x="2064" y="2296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21" name="Line 33"/>
            <p:cNvSpPr>
              <a:spLocks noChangeShapeType="1"/>
            </p:cNvSpPr>
            <p:nvPr/>
          </p:nvSpPr>
          <p:spPr bwMode="auto">
            <a:xfrm flipV="1">
              <a:off x="3107" y="202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22" name="Line 34"/>
            <p:cNvSpPr>
              <a:spLocks noChangeShapeType="1"/>
            </p:cNvSpPr>
            <p:nvPr/>
          </p:nvSpPr>
          <p:spPr bwMode="auto">
            <a:xfrm>
              <a:off x="1338" y="2024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23" name="Line 35"/>
            <p:cNvSpPr>
              <a:spLocks noChangeShapeType="1"/>
            </p:cNvSpPr>
            <p:nvPr/>
          </p:nvSpPr>
          <p:spPr bwMode="auto">
            <a:xfrm flipV="1">
              <a:off x="2064" y="247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24" name="Line 36"/>
            <p:cNvSpPr>
              <a:spLocks noChangeShapeType="1"/>
            </p:cNvSpPr>
            <p:nvPr/>
          </p:nvSpPr>
          <p:spPr bwMode="auto">
            <a:xfrm>
              <a:off x="612" y="2750"/>
              <a:ext cx="1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25" name="Line 37"/>
            <p:cNvSpPr>
              <a:spLocks noChangeShapeType="1"/>
            </p:cNvSpPr>
            <p:nvPr/>
          </p:nvSpPr>
          <p:spPr bwMode="auto">
            <a:xfrm>
              <a:off x="2381" y="247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26" name="Line 38"/>
            <p:cNvSpPr>
              <a:spLocks noChangeShapeType="1"/>
            </p:cNvSpPr>
            <p:nvPr/>
          </p:nvSpPr>
          <p:spPr bwMode="auto">
            <a:xfrm>
              <a:off x="2064" y="247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27" name="Line 39"/>
            <p:cNvSpPr>
              <a:spLocks noChangeShapeType="1"/>
            </p:cNvSpPr>
            <p:nvPr/>
          </p:nvSpPr>
          <p:spPr bwMode="auto">
            <a:xfrm>
              <a:off x="2381" y="2750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28" name="Line 40"/>
            <p:cNvSpPr>
              <a:spLocks noChangeShapeType="1"/>
            </p:cNvSpPr>
            <p:nvPr/>
          </p:nvSpPr>
          <p:spPr bwMode="auto">
            <a:xfrm flipV="1">
              <a:off x="3878" y="247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29" name="Line 41"/>
            <p:cNvSpPr>
              <a:spLocks noChangeShapeType="1"/>
            </p:cNvSpPr>
            <p:nvPr/>
          </p:nvSpPr>
          <p:spPr bwMode="auto">
            <a:xfrm>
              <a:off x="4241" y="275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30" name="Rectangle 42"/>
            <p:cNvSpPr>
              <a:spLocks noChangeArrowheads="1"/>
            </p:cNvSpPr>
            <p:nvPr/>
          </p:nvSpPr>
          <p:spPr bwMode="auto">
            <a:xfrm>
              <a:off x="204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endPara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1531" name="Rectangle 43"/>
            <p:cNvSpPr>
              <a:spLocks noChangeArrowheads="1"/>
            </p:cNvSpPr>
            <p:nvPr/>
          </p:nvSpPr>
          <p:spPr bwMode="auto">
            <a:xfrm>
              <a:off x="249" y="2024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1532" name="Rectangle 44"/>
            <p:cNvSpPr>
              <a:spLocks noChangeArrowheads="1"/>
            </p:cNvSpPr>
            <p:nvPr/>
          </p:nvSpPr>
          <p:spPr bwMode="auto">
            <a:xfrm>
              <a:off x="204" y="2478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1540" name="Line 52"/>
            <p:cNvSpPr>
              <a:spLocks noChangeShapeType="1"/>
            </p:cNvSpPr>
            <p:nvPr/>
          </p:nvSpPr>
          <p:spPr bwMode="auto">
            <a:xfrm>
              <a:off x="612" y="1933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41" name="Line 53"/>
            <p:cNvSpPr>
              <a:spLocks noChangeShapeType="1"/>
            </p:cNvSpPr>
            <p:nvPr/>
          </p:nvSpPr>
          <p:spPr bwMode="auto">
            <a:xfrm flipV="1">
              <a:off x="4263" y="247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42" name="Line 54"/>
            <p:cNvSpPr>
              <a:spLocks noChangeShapeType="1"/>
            </p:cNvSpPr>
            <p:nvPr/>
          </p:nvSpPr>
          <p:spPr bwMode="auto">
            <a:xfrm>
              <a:off x="3878" y="2478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43" name="Line 55"/>
            <p:cNvSpPr>
              <a:spLocks noChangeShapeType="1"/>
            </p:cNvSpPr>
            <p:nvPr/>
          </p:nvSpPr>
          <p:spPr bwMode="auto">
            <a:xfrm flipV="1">
              <a:off x="3833" y="202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44" name="Line 56"/>
            <p:cNvSpPr>
              <a:spLocks noChangeShapeType="1"/>
            </p:cNvSpPr>
            <p:nvPr/>
          </p:nvSpPr>
          <p:spPr bwMode="auto">
            <a:xfrm>
              <a:off x="3833" y="229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45" name="Line 57"/>
            <p:cNvSpPr>
              <a:spLocks noChangeShapeType="1"/>
            </p:cNvSpPr>
            <p:nvPr/>
          </p:nvSpPr>
          <p:spPr bwMode="auto">
            <a:xfrm flipV="1">
              <a:off x="1180" y="120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46" name="Line 58"/>
            <p:cNvSpPr>
              <a:spLocks noChangeShapeType="1"/>
            </p:cNvSpPr>
            <p:nvPr/>
          </p:nvSpPr>
          <p:spPr bwMode="auto">
            <a:xfrm>
              <a:off x="1180" y="1206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47" name="Line 59"/>
            <p:cNvSpPr>
              <a:spLocks noChangeShapeType="1"/>
            </p:cNvSpPr>
            <p:nvPr/>
          </p:nvSpPr>
          <p:spPr bwMode="auto">
            <a:xfrm>
              <a:off x="1338" y="120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48" name="Line 60"/>
            <p:cNvSpPr>
              <a:spLocks noChangeShapeType="1"/>
            </p:cNvSpPr>
            <p:nvPr/>
          </p:nvSpPr>
          <p:spPr bwMode="auto">
            <a:xfrm>
              <a:off x="1338" y="1479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49" name="Line 61"/>
            <p:cNvSpPr>
              <a:spLocks noChangeShapeType="1"/>
            </p:cNvSpPr>
            <p:nvPr/>
          </p:nvSpPr>
          <p:spPr bwMode="auto">
            <a:xfrm flipV="1">
              <a:off x="1519" y="120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0" name="Line 62"/>
            <p:cNvSpPr>
              <a:spLocks noChangeShapeType="1"/>
            </p:cNvSpPr>
            <p:nvPr/>
          </p:nvSpPr>
          <p:spPr bwMode="auto">
            <a:xfrm>
              <a:off x="1519" y="1208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1" name="Line 63"/>
            <p:cNvSpPr>
              <a:spLocks noChangeShapeType="1"/>
            </p:cNvSpPr>
            <p:nvPr/>
          </p:nvSpPr>
          <p:spPr bwMode="auto">
            <a:xfrm>
              <a:off x="1677" y="120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2" name="Line 64"/>
            <p:cNvSpPr>
              <a:spLocks noChangeShapeType="1"/>
            </p:cNvSpPr>
            <p:nvPr/>
          </p:nvSpPr>
          <p:spPr bwMode="auto">
            <a:xfrm>
              <a:off x="1677" y="1481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3" name="Line 65"/>
            <p:cNvSpPr>
              <a:spLocks noChangeShapeType="1"/>
            </p:cNvSpPr>
            <p:nvPr/>
          </p:nvSpPr>
          <p:spPr bwMode="auto">
            <a:xfrm flipV="1">
              <a:off x="1882" y="120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4" name="Line 66"/>
            <p:cNvSpPr>
              <a:spLocks noChangeShapeType="1"/>
            </p:cNvSpPr>
            <p:nvPr/>
          </p:nvSpPr>
          <p:spPr bwMode="auto">
            <a:xfrm>
              <a:off x="1882" y="1207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5" name="Line 67"/>
            <p:cNvSpPr>
              <a:spLocks noChangeShapeType="1"/>
            </p:cNvSpPr>
            <p:nvPr/>
          </p:nvSpPr>
          <p:spPr bwMode="auto">
            <a:xfrm>
              <a:off x="2040" y="120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6" name="Line 68"/>
            <p:cNvSpPr>
              <a:spLocks noChangeShapeType="1"/>
            </p:cNvSpPr>
            <p:nvPr/>
          </p:nvSpPr>
          <p:spPr bwMode="auto">
            <a:xfrm>
              <a:off x="2040" y="1480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7" name="Line 69"/>
            <p:cNvSpPr>
              <a:spLocks noChangeShapeType="1"/>
            </p:cNvSpPr>
            <p:nvPr/>
          </p:nvSpPr>
          <p:spPr bwMode="auto">
            <a:xfrm flipV="1">
              <a:off x="2247" y="120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8" name="Line 70"/>
            <p:cNvSpPr>
              <a:spLocks noChangeShapeType="1"/>
            </p:cNvSpPr>
            <p:nvPr/>
          </p:nvSpPr>
          <p:spPr bwMode="auto">
            <a:xfrm>
              <a:off x="2247" y="1205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9" name="Line 71"/>
            <p:cNvSpPr>
              <a:spLocks noChangeShapeType="1"/>
            </p:cNvSpPr>
            <p:nvPr/>
          </p:nvSpPr>
          <p:spPr bwMode="auto">
            <a:xfrm>
              <a:off x="2405" y="120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0" name="Line 72"/>
            <p:cNvSpPr>
              <a:spLocks noChangeShapeType="1"/>
            </p:cNvSpPr>
            <p:nvPr/>
          </p:nvSpPr>
          <p:spPr bwMode="auto">
            <a:xfrm>
              <a:off x="2405" y="1478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1" name="Line 73"/>
            <p:cNvSpPr>
              <a:spLocks noChangeShapeType="1"/>
            </p:cNvSpPr>
            <p:nvPr/>
          </p:nvSpPr>
          <p:spPr bwMode="auto">
            <a:xfrm flipV="1">
              <a:off x="2610" y="120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2" name="Line 74"/>
            <p:cNvSpPr>
              <a:spLocks noChangeShapeType="1"/>
            </p:cNvSpPr>
            <p:nvPr/>
          </p:nvSpPr>
          <p:spPr bwMode="auto">
            <a:xfrm>
              <a:off x="2610" y="1204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3" name="Line 75"/>
            <p:cNvSpPr>
              <a:spLocks noChangeShapeType="1"/>
            </p:cNvSpPr>
            <p:nvPr/>
          </p:nvSpPr>
          <p:spPr bwMode="auto">
            <a:xfrm>
              <a:off x="2768" y="120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4" name="Line 76"/>
            <p:cNvSpPr>
              <a:spLocks noChangeShapeType="1"/>
            </p:cNvSpPr>
            <p:nvPr/>
          </p:nvSpPr>
          <p:spPr bwMode="auto">
            <a:xfrm>
              <a:off x="2768" y="147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5" name="Line 77"/>
            <p:cNvSpPr>
              <a:spLocks noChangeShapeType="1"/>
            </p:cNvSpPr>
            <p:nvPr/>
          </p:nvSpPr>
          <p:spPr bwMode="auto">
            <a:xfrm flipV="1">
              <a:off x="2949" y="120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6" name="Line 78"/>
            <p:cNvSpPr>
              <a:spLocks noChangeShapeType="1"/>
            </p:cNvSpPr>
            <p:nvPr/>
          </p:nvSpPr>
          <p:spPr bwMode="auto">
            <a:xfrm>
              <a:off x="2949" y="1206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7" name="Line 79"/>
            <p:cNvSpPr>
              <a:spLocks noChangeShapeType="1"/>
            </p:cNvSpPr>
            <p:nvPr/>
          </p:nvSpPr>
          <p:spPr bwMode="auto">
            <a:xfrm>
              <a:off x="3107" y="120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8" name="Line 80"/>
            <p:cNvSpPr>
              <a:spLocks noChangeShapeType="1"/>
            </p:cNvSpPr>
            <p:nvPr/>
          </p:nvSpPr>
          <p:spPr bwMode="auto">
            <a:xfrm>
              <a:off x="3107" y="147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9" name="Line 81"/>
            <p:cNvSpPr>
              <a:spLocks noChangeShapeType="1"/>
            </p:cNvSpPr>
            <p:nvPr/>
          </p:nvSpPr>
          <p:spPr bwMode="auto">
            <a:xfrm flipV="1">
              <a:off x="3312" y="120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70" name="Line 82"/>
            <p:cNvSpPr>
              <a:spLocks noChangeShapeType="1"/>
            </p:cNvSpPr>
            <p:nvPr/>
          </p:nvSpPr>
          <p:spPr bwMode="auto">
            <a:xfrm>
              <a:off x="3312" y="1205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71" name="Line 83"/>
            <p:cNvSpPr>
              <a:spLocks noChangeShapeType="1"/>
            </p:cNvSpPr>
            <p:nvPr/>
          </p:nvSpPr>
          <p:spPr bwMode="auto">
            <a:xfrm>
              <a:off x="3470" y="120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72" name="Line 84"/>
            <p:cNvSpPr>
              <a:spLocks noChangeShapeType="1"/>
            </p:cNvSpPr>
            <p:nvPr/>
          </p:nvSpPr>
          <p:spPr bwMode="auto">
            <a:xfrm>
              <a:off x="3470" y="1478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73" name="Line 85"/>
            <p:cNvSpPr>
              <a:spLocks noChangeShapeType="1"/>
            </p:cNvSpPr>
            <p:nvPr/>
          </p:nvSpPr>
          <p:spPr bwMode="auto">
            <a:xfrm flipV="1">
              <a:off x="3674" y="120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74" name="Line 86"/>
            <p:cNvSpPr>
              <a:spLocks noChangeShapeType="1"/>
            </p:cNvSpPr>
            <p:nvPr/>
          </p:nvSpPr>
          <p:spPr bwMode="auto">
            <a:xfrm>
              <a:off x="3674" y="1207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75" name="Line 87"/>
            <p:cNvSpPr>
              <a:spLocks noChangeShapeType="1"/>
            </p:cNvSpPr>
            <p:nvPr/>
          </p:nvSpPr>
          <p:spPr bwMode="auto">
            <a:xfrm>
              <a:off x="3832" y="120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76" name="Line 88"/>
            <p:cNvSpPr>
              <a:spLocks noChangeShapeType="1"/>
            </p:cNvSpPr>
            <p:nvPr/>
          </p:nvSpPr>
          <p:spPr bwMode="auto">
            <a:xfrm>
              <a:off x="3832" y="1480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77" name="Line 89"/>
            <p:cNvSpPr>
              <a:spLocks noChangeShapeType="1"/>
            </p:cNvSpPr>
            <p:nvPr/>
          </p:nvSpPr>
          <p:spPr bwMode="auto">
            <a:xfrm flipV="1">
              <a:off x="4037" y="120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78" name="Line 90"/>
            <p:cNvSpPr>
              <a:spLocks noChangeShapeType="1"/>
            </p:cNvSpPr>
            <p:nvPr/>
          </p:nvSpPr>
          <p:spPr bwMode="auto">
            <a:xfrm>
              <a:off x="4037" y="1206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79" name="Line 91"/>
            <p:cNvSpPr>
              <a:spLocks noChangeShapeType="1"/>
            </p:cNvSpPr>
            <p:nvPr/>
          </p:nvSpPr>
          <p:spPr bwMode="auto">
            <a:xfrm>
              <a:off x="4195" y="120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80" name="Line 92"/>
            <p:cNvSpPr>
              <a:spLocks noChangeShapeType="1"/>
            </p:cNvSpPr>
            <p:nvPr/>
          </p:nvSpPr>
          <p:spPr bwMode="auto">
            <a:xfrm>
              <a:off x="4195" y="147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89" name="Line 101"/>
            <p:cNvSpPr>
              <a:spLocks noChangeShapeType="1"/>
            </p:cNvSpPr>
            <p:nvPr/>
          </p:nvSpPr>
          <p:spPr bwMode="auto">
            <a:xfrm flipV="1">
              <a:off x="1700" y="166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90" name="Line 102"/>
            <p:cNvSpPr>
              <a:spLocks noChangeShapeType="1"/>
            </p:cNvSpPr>
            <p:nvPr/>
          </p:nvSpPr>
          <p:spPr bwMode="auto">
            <a:xfrm>
              <a:off x="1700" y="1661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91" name="Line 103"/>
            <p:cNvSpPr>
              <a:spLocks noChangeShapeType="1"/>
            </p:cNvSpPr>
            <p:nvPr/>
          </p:nvSpPr>
          <p:spPr bwMode="auto">
            <a:xfrm>
              <a:off x="2064" y="166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92" name="Line 104"/>
            <p:cNvSpPr>
              <a:spLocks noChangeShapeType="1"/>
            </p:cNvSpPr>
            <p:nvPr/>
          </p:nvSpPr>
          <p:spPr bwMode="auto">
            <a:xfrm>
              <a:off x="2064" y="1933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95" name="Line 107"/>
            <p:cNvSpPr>
              <a:spLocks noChangeShapeType="1"/>
            </p:cNvSpPr>
            <p:nvPr/>
          </p:nvSpPr>
          <p:spPr bwMode="auto">
            <a:xfrm>
              <a:off x="2745" y="166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97" name="Line 109"/>
            <p:cNvSpPr>
              <a:spLocks noChangeShapeType="1"/>
            </p:cNvSpPr>
            <p:nvPr/>
          </p:nvSpPr>
          <p:spPr bwMode="auto">
            <a:xfrm flipV="1">
              <a:off x="3107" y="166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98" name="Line 110"/>
            <p:cNvSpPr>
              <a:spLocks noChangeShapeType="1"/>
            </p:cNvSpPr>
            <p:nvPr/>
          </p:nvSpPr>
          <p:spPr bwMode="auto">
            <a:xfrm>
              <a:off x="2744" y="1661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99" name="Line 111"/>
            <p:cNvSpPr>
              <a:spLocks noChangeShapeType="1"/>
            </p:cNvSpPr>
            <p:nvPr/>
          </p:nvSpPr>
          <p:spPr bwMode="auto">
            <a:xfrm>
              <a:off x="3470" y="166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600" name="Line 112"/>
            <p:cNvSpPr>
              <a:spLocks noChangeShapeType="1"/>
            </p:cNvSpPr>
            <p:nvPr/>
          </p:nvSpPr>
          <p:spPr bwMode="auto">
            <a:xfrm>
              <a:off x="3107" y="1933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609" name="Line 121"/>
            <p:cNvSpPr>
              <a:spLocks noChangeShapeType="1"/>
            </p:cNvSpPr>
            <p:nvPr/>
          </p:nvSpPr>
          <p:spPr bwMode="auto">
            <a:xfrm flipV="1">
              <a:off x="3832" y="166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610" name="Line 122"/>
            <p:cNvSpPr>
              <a:spLocks noChangeShapeType="1"/>
            </p:cNvSpPr>
            <p:nvPr/>
          </p:nvSpPr>
          <p:spPr bwMode="auto">
            <a:xfrm>
              <a:off x="3470" y="1661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612" name="Line 124"/>
            <p:cNvSpPr>
              <a:spLocks noChangeShapeType="1"/>
            </p:cNvSpPr>
            <p:nvPr/>
          </p:nvSpPr>
          <p:spPr bwMode="auto">
            <a:xfrm>
              <a:off x="3833" y="1933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618" name="Line 130"/>
            <p:cNvSpPr>
              <a:spLocks noChangeShapeType="1"/>
            </p:cNvSpPr>
            <p:nvPr/>
          </p:nvSpPr>
          <p:spPr bwMode="auto">
            <a:xfrm>
              <a:off x="612" y="3295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619" name="Line 131"/>
            <p:cNvSpPr>
              <a:spLocks noChangeShapeType="1"/>
            </p:cNvSpPr>
            <p:nvPr/>
          </p:nvSpPr>
          <p:spPr bwMode="auto">
            <a:xfrm>
              <a:off x="2381" y="302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620" name="Line 132"/>
            <p:cNvSpPr>
              <a:spLocks noChangeShapeType="1"/>
            </p:cNvSpPr>
            <p:nvPr/>
          </p:nvSpPr>
          <p:spPr bwMode="auto">
            <a:xfrm>
              <a:off x="2381" y="3022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623" name="Line 135"/>
            <p:cNvSpPr>
              <a:spLocks noChangeShapeType="1"/>
            </p:cNvSpPr>
            <p:nvPr/>
          </p:nvSpPr>
          <p:spPr bwMode="auto">
            <a:xfrm>
              <a:off x="4286" y="329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624" name="Rectangle 136"/>
            <p:cNvSpPr>
              <a:spLocks noChangeArrowheads="1"/>
            </p:cNvSpPr>
            <p:nvPr/>
          </p:nvSpPr>
          <p:spPr bwMode="auto">
            <a:xfrm>
              <a:off x="204" y="3023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1625" name="Line 137"/>
            <p:cNvSpPr>
              <a:spLocks noChangeShapeType="1"/>
            </p:cNvSpPr>
            <p:nvPr/>
          </p:nvSpPr>
          <p:spPr bwMode="auto">
            <a:xfrm flipV="1">
              <a:off x="4286" y="302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627" name="Rectangle 139"/>
            <p:cNvSpPr>
              <a:spLocks noChangeArrowheads="1"/>
            </p:cNvSpPr>
            <p:nvPr/>
          </p:nvSpPr>
          <p:spPr bwMode="auto">
            <a:xfrm>
              <a:off x="204" y="1661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0" name="灯片编号占位符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108</a:t>
            </a:fld>
            <a:endParaRPr lang="en-US" altLang="zh-CN"/>
          </a:p>
        </p:txBody>
      </p:sp>
      <p:sp>
        <p:nvSpPr>
          <p:cNvPr id="91" name="Rectangle 23"/>
          <p:cNvSpPr>
            <a:spLocks noChangeArrowheads="1"/>
          </p:cNvSpPr>
          <p:nvPr/>
        </p:nvSpPr>
        <p:spPr bwMode="auto">
          <a:xfrm>
            <a:off x="285720" y="1285860"/>
            <a:ext cx="389850" cy="257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  <a:p>
            <a:pPr>
              <a:lnSpc>
                <a:spcPts val="1200"/>
              </a:lnSpc>
              <a:defRPr/>
            </a:pPr>
            <a:endParaRPr lang="en-US" altLang="zh-CN" sz="3200" b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lnSpc>
                <a:spcPts val="1200"/>
              </a:lnSpc>
              <a:defRPr/>
            </a:pPr>
            <a:endParaRPr lang="en-US" altLang="zh-CN" sz="3200" b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</a:p>
          <a:p>
            <a:pPr>
              <a:lnSpc>
                <a:spcPts val="1600"/>
              </a:lnSpc>
              <a:defRPr/>
            </a:pPr>
            <a:endParaRPr lang="en-US" altLang="zh-CN" sz="3200" b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endParaRPr lang="en-US" altLang="zh-CN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928794" y="39290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连续5个0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000628" y="39290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连续5个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14282" y="392906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方波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8392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4.2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可靠性编码</a:t>
            </a:r>
          </a:p>
        </p:txBody>
      </p:sp>
      <p:grpSp>
        <p:nvGrpSpPr>
          <p:cNvPr id="162825" name="Group 1033"/>
          <p:cNvGrpSpPr>
            <a:grpSpLocks/>
          </p:cNvGrpSpPr>
          <p:nvPr/>
        </p:nvGrpSpPr>
        <p:grpSpPr bwMode="auto">
          <a:xfrm>
            <a:off x="19050" y="2636912"/>
            <a:ext cx="9124950" cy="1798637"/>
            <a:chOff x="12" y="1536"/>
            <a:chExt cx="5748" cy="1133"/>
          </a:xfrm>
        </p:grpSpPr>
        <p:sp>
          <p:nvSpPr>
            <p:cNvPr id="162820" name="Rectangle 1028"/>
            <p:cNvSpPr>
              <a:spLocks noChangeArrowheads="1"/>
            </p:cNvSpPr>
            <p:nvPr/>
          </p:nvSpPr>
          <p:spPr bwMode="auto">
            <a:xfrm>
              <a:off x="396" y="1536"/>
              <a:ext cx="52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特点：任意相邻两个代码之间只有一位状态不</a:t>
              </a:r>
            </a:p>
          </p:txBody>
        </p:sp>
        <p:sp>
          <p:nvSpPr>
            <p:cNvPr id="162821" name="Rectangle 1029"/>
            <p:cNvSpPr>
              <a:spLocks noChangeArrowheads="1"/>
            </p:cNvSpPr>
            <p:nvPr/>
          </p:nvSpPr>
          <p:spPr bwMode="auto">
            <a:xfrm>
              <a:off x="12" y="1872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同，这样在计数过程中就不会出现其它代码，译码</a:t>
              </a:r>
            </a:p>
          </p:txBody>
        </p:sp>
        <p:sp>
          <p:nvSpPr>
            <p:cNvPr id="162822" name="Rectangle 1030"/>
            <p:cNvSpPr>
              <a:spLocks noChangeArrowheads="1"/>
            </p:cNvSpPr>
            <p:nvPr/>
          </p:nvSpPr>
          <p:spPr bwMode="auto">
            <a:xfrm>
              <a:off x="12" y="2304"/>
              <a:ext cx="31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时就不会产生抖动和毛刺。</a:t>
              </a:r>
            </a:p>
          </p:txBody>
        </p:sp>
      </p:grpSp>
      <p:sp>
        <p:nvSpPr>
          <p:cNvPr id="162823" name="Rectangle 1031"/>
          <p:cNvSpPr>
            <a:spLocks noChangeArrowheads="1"/>
          </p:cNvSpPr>
          <p:nvPr/>
        </p:nvSpPr>
        <p:spPr bwMode="auto">
          <a:xfrm>
            <a:off x="0" y="152400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一、格雷码(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Gray code, reflected binary code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）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772400" cy="830997"/>
          </a:xfrm>
        </p:spPr>
        <p:txBody>
          <a:bodyPr/>
          <a:lstStyle/>
          <a:p>
            <a:r>
              <a:rPr lang="zh-CN" altLang="en-US" sz="48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教材</a:t>
            </a:r>
            <a:endParaRPr lang="zh-CN" altLang="en-US" sz="48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988840"/>
            <a:ext cx="7848600" cy="4114800"/>
          </a:xfrm>
        </p:spPr>
        <p:txBody>
          <a:bodyPr/>
          <a:lstStyle/>
          <a:p>
            <a:r>
              <a:rPr lang="zh-CN" altLang="en-US" b="1" dirty="0" smtClean="0">
                <a:latin typeface="+mj-ea"/>
                <a:ea typeface="+mj-ea"/>
              </a:rPr>
              <a:t>数字设计原理与实践</a:t>
            </a:r>
            <a:r>
              <a:rPr lang="en-US" altLang="zh-CN" b="1" dirty="0" smtClean="0">
                <a:latin typeface="+mj-ea"/>
                <a:ea typeface="+mj-ea"/>
              </a:rPr>
              <a:t>(</a:t>
            </a:r>
            <a:r>
              <a:rPr lang="zh-CN" altLang="en-US" b="1" dirty="0" smtClean="0">
                <a:latin typeface="+mj-ea"/>
                <a:ea typeface="+mj-ea"/>
              </a:rPr>
              <a:t>原书第</a:t>
            </a:r>
            <a:r>
              <a:rPr lang="en-US" altLang="zh-CN" b="1" dirty="0" smtClean="0">
                <a:latin typeface="+mj-ea"/>
                <a:ea typeface="+mj-ea"/>
              </a:rPr>
              <a:t>4</a:t>
            </a:r>
            <a:r>
              <a:rPr lang="zh-CN" altLang="en-US" b="1" dirty="0" smtClean="0">
                <a:latin typeface="+mj-ea"/>
                <a:ea typeface="+mj-ea"/>
              </a:rPr>
              <a:t>版</a:t>
            </a:r>
            <a:r>
              <a:rPr lang="en-US" altLang="zh-CN" b="1" dirty="0" smtClean="0">
                <a:latin typeface="+mj-ea"/>
                <a:ea typeface="+mj-ea"/>
              </a:rPr>
              <a:t>)</a:t>
            </a:r>
          </a:p>
          <a:p>
            <a:endParaRPr lang="en-US" altLang="zh-CN" b="1" dirty="0" smtClean="0">
              <a:latin typeface="+mj-ea"/>
              <a:ea typeface="+mj-ea"/>
            </a:endParaRPr>
          </a:p>
          <a:p>
            <a:r>
              <a:rPr lang="zh-CN" altLang="en-US" b="1" dirty="0" smtClean="0">
                <a:latin typeface="+mj-ea"/>
                <a:ea typeface="+mj-ea"/>
              </a:rPr>
              <a:t>作者：</a:t>
            </a:r>
            <a:r>
              <a:rPr lang="en-US" altLang="zh-CN" b="1" dirty="0" smtClean="0">
                <a:latin typeface="+mj-ea"/>
                <a:ea typeface="+mj-ea"/>
              </a:rPr>
              <a:t>(</a:t>
            </a:r>
            <a:r>
              <a:rPr lang="zh-CN" altLang="en-US" b="1" dirty="0" smtClean="0">
                <a:latin typeface="+mj-ea"/>
                <a:ea typeface="+mj-ea"/>
              </a:rPr>
              <a:t>美</a:t>
            </a:r>
            <a:r>
              <a:rPr lang="en-US" altLang="zh-CN" b="1" dirty="0" smtClean="0">
                <a:latin typeface="+mj-ea"/>
                <a:ea typeface="+mj-ea"/>
              </a:rPr>
              <a:t>)</a:t>
            </a:r>
            <a:r>
              <a:rPr lang="zh-CN" altLang="en-US" b="1" dirty="0" smtClean="0">
                <a:latin typeface="+mj-ea"/>
                <a:ea typeface="+mj-ea"/>
              </a:rPr>
              <a:t>韦克利，林生 译</a:t>
            </a:r>
            <a:endParaRPr lang="en-US" altLang="zh-CN" b="1" dirty="0" smtClean="0">
              <a:latin typeface="+mj-ea"/>
              <a:ea typeface="+mj-ea"/>
            </a:endParaRPr>
          </a:p>
          <a:p>
            <a:endParaRPr lang="en-US" altLang="zh-CN" b="1" dirty="0" smtClean="0">
              <a:latin typeface="+mj-ea"/>
              <a:ea typeface="+mj-ea"/>
            </a:endParaRPr>
          </a:p>
          <a:p>
            <a:r>
              <a:rPr lang="zh-CN" altLang="en-US" b="1" dirty="0" smtClean="0">
                <a:latin typeface="+mj-ea"/>
                <a:ea typeface="+mj-ea"/>
              </a:rPr>
              <a:t>机械工业出版社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63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7" name="Line 1031"/>
          <p:cNvSpPr>
            <a:spLocks noChangeShapeType="1"/>
          </p:cNvSpPr>
          <p:nvPr/>
        </p:nvSpPr>
        <p:spPr bwMode="auto">
          <a:xfrm>
            <a:off x="4572000" y="633426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48" name="Line 1032"/>
          <p:cNvSpPr>
            <a:spLocks noChangeShapeType="1"/>
          </p:cNvSpPr>
          <p:nvPr/>
        </p:nvSpPr>
        <p:spPr bwMode="auto">
          <a:xfrm>
            <a:off x="579438" y="1368439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49" name="Line 1033"/>
          <p:cNvSpPr>
            <a:spLocks noChangeShapeType="1"/>
          </p:cNvSpPr>
          <p:nvPr/>
        </p:nvSpPr>
        <p:spPr bwMode="auto">
          <a:xfrm>
            <a:off x="2179638" y="835039"/>
            <a:ext cx="0" cy="4419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52" name="Line 1036"/>
          <p:cNvSpPr>
            <a:spLocks noChangeShapeType="1"/>
          </p:cNvSpPr>
          <p:nvPr/>
        </p:nvSpPr>
        <p:spPr bwMode="auto">
          <a:xfrm>
            <a:off x="5075238" y="1358914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53" name="Line 1037"/>
          <p:cNvSpPr>
            <a:spLocks noChangeShapeType="1"/>
          </p:cNvSpPr>
          <p:nvPr/>
        </p:nvSpPr>
        <p:spPr bwMode="auto">
          <a:xfrm>
            <a:off x="6980238" y="901714"/>
            <a:ext cx="0" cy="434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54" name="Rectangle 1038"/>
          <p:cNvSpPr>
            <a:spLocks noChangeArrowheads="1"/>
          </p:cNvSpPr>
          <p:nvPr/>
        </p:nvSpPr>
        <p:spPr bwMode="auto">
          <a:xfrm>
            <a:off x="1036638" y="1282714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0      0000</a:t>
            </a:r>
          </a:p>
        </p:txBody>
      </p:sp>
      <p:sp>
        <p:nvSpPr>
          <p:cNvPr id="163855" name="Rectangle 1039"/>
          <p:cNvSpPr>
            <a:spLocks noChangeArrowheads="1"/>
          </p:cNvSpPr>
          <p:nvPr/>
        </p:nvSpPr>
        <p:spPr bwMode="auto">
          <a:xfrm>
            <a:off x="1036638" y="1773251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1      0001</a:t>
            </a:r>
          </a:p>
        </p:txBody>
      </p:sp>
      <p:sp>
        <p:nvSpPr>
          <p:cNvPr id="163856" name="Rectangle 1040"/>
          <p:cNvSpPr>
            <a:spLocks noChangeArrowheads="1"/>
          </p:cNvSpPr>
          <p:nvPr/>
        </p:nvSpPr>
        <p:spPr bwMode="auto">
          <a:xfrm>
            <a:off x="5761038" y="1273189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8      1100</a:t>
            </a:r>
          </a:p>
        </p:txBody>
      </p:sp>
      <p:sp>
        <p:nvSpPr>
          <p:cNvPr id="163857" name="Rectangle 1041"/>
          <p:cNvSpPr>
            <a:spLocks noChangeArrowheads="1"/>
          </p:cNvSpPr>
          <p:nvPr/>
        </p:nvSpPr>
        <p:spPr bwMode="auto">
          <a:xfrm>
            <a:off x="5761038" y="1730389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9      1101</a:t>
            </a:r>
          </a:p>
        </p:txBody>
      </p:sp>
      <p:sp>
        <p:nvSpPr>
          <p:cNvPr id="163858" name="Rectangle 1042"/>
          <p:cNvSpPr>
            <a:spLocks noChangeArrowheads="1"/>
          </p:cNvSpPr>
          <p:nvPr/>
        </p:nvSpPr>
        <p:spPr bwMode="auto">
          <a:xfrm>
            <a:off x="5532438" y="2187589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10      1111</a:t>
            </a:r>
          </a:p>
        </p:txBody>
      </p:sp>
      <p:sp>
        <p:nvSpPr>
          <p:cNvPr id="163859" name="Rectangle 1043"/>
          <p:cNvSpPr>
            <a:spLocks noChangeArrowheads="1"/>
          </p:cNvSpPr>
          <p:nvPr/>
        </p:nvSpPr>
        <p:spPr bwMode="auto">
          <a:xfrm>
            <a:off x="5532438" y="2644789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11      1110</a:t>
            </a:r>
          </a:p>
        </p:txBody>
      </p:sp>
      <p:sp>
        <p:nvSpPr>
          <p:cNvPr id="163860" name="Rectangle 1044"/>
          <p:cNvSpPr>
            <a:spLocks noChangeArrowheads="1"/>
          </p:cNvSpPr>
          <p:nvPr/>
        </p:nvSpPr>
        <p:spPr bwMode="auto">
          <a:xfrm>
            <a:off x="5532438" y="3178189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12      1010</a:t>
            </a:r>
          </a:p>
        </p:txBody>
      </p:sp>
      <p:sp>
        <p:nvSpPr>
          <p:cNvPr id="163861" name="Rectangle 1045"/>
          <p:cNvSpPr>
            <a:spLocks noChangeArrowheads="1"/>
          </p:cNvSpPr>
          <p:nvPr/>
        </p:nvSpPr>
        <p:spPr bwMode="auto">
          <a:xfrm>
            <a:off x="5532438" y="3787789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13      1011</a:t>
            </a:r>
          </a:p>
        </p:txBody>
      </p:sp>
      <p:sp>
        <p:nvSpPr>
          <p:cNvPr id="163862" name="Rectangle 1046"/>
          <p:cNvSpPr>
            <a:spLocks noChangeArrowheads="1"/>
          </p:cNvSpPr>
          <p:nvPr/>
        </p:nvSpPr>
        <p:spPr bwMode="auto">
          <a:xfrm>
            <a:off x="5532438" y="4244989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14      1001</a:t>
            </a:r>
          </a:p>
        </p:txBody>
      </p:sp>
      <p:sp>
        <p:nvSpPr>
          <p:cNvPr id="163863" name="Rectangle 1047"/>
          <p:cNvSpPr>
            <a:spLocks noChangeArrowheads="1"/>
          </p:cNvSpPr>
          <p:nvPr/>
        </p:nvSpPr>
        <p:spPr bwMode="auto">
          <a:xfrm>
            <a:off x="5532438" y="4778389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15      1000</a:t>
            </a:r>
          </a:p>
        </p:txBody>
      </p:sp>
      <p:sp>
        <p:nvSpPr>
          <p:cNvPr id="163864" name="Rectangle 1048"/>
          <p:cNvSpPr>
            <a:spLocks noChangeArrowheads="1"/>
          </p:cNvSpPr>
          <p:nvPr/>
        </p:nvSpPr>
        <p:spPr bwMode="auto">
          <a:xfrm>
            <a:off x="1036638" y="2197114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2      0011</a:t>
            </a:r>
          </a:p>
        </p:txBody>
      </p:sp>
      <p:sp>
        <p:nvSpPr>
          <p:cNvPr id="163865" name="Rectangle 1049"/>
          <p:cNvSpPr>
            <a:spLocks noChangeArrowheads="1"/>
          </p:cNvSpPr>
          <p:nvPr/>
        </p:nvSpPr>
        <p:spPr bwMode="auto">
          <a:xfrm>
            <a:off x="1036638" y="2730514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3      0010</a:t>
            </a:r>
          </a:p>
        </p:txBody>
      </p:sp>
      <p:sp>
        <p:nvSpPr>
          <p:cNvPr id="163866" name="Rectangle 1050"/>
          <p:cNvSpPr>
            <a:spLocks noChangeArrowheads="1"/>
          </p:cNvSpPr>
          <p:nvPr/>
        </p:nvSpPr>
        <p:spPr bwMode="auto">
          <a:xfrm>
            <a:off x="1036638" y="3187714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4      0110</a:t>
            </a:r>
          </a:p>
        </p:txBody>
      </p:sp>
      <p:sp>
        <p:nvSpPr>
          <p:cNvPr id="163867" name="Rectangle 1051"/>
          <p:cNvSpPr>
            <a:spLocks noChangeArrowheads="1"/>
          </p:cNvSpPr>
          <p:nvPr/>
        </p:nvSpPr>
        <p:spPr bwMode="auto">
          <a:xfrm>
            <a:off x="1036638" y="3721114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5      0111</a:t>
            </a:r>
          </a:p>
        </p:txBody>
      </p:sp>
      <p:sp>
        <p:nvSpPr>
          <p:cNvPr id="163868" name="Rectangle 1052"/>
          <p:cNvSpPr>
            <a:spLocks noChangeArrowheads="1"/>
          </p:cNvSpPr>
          <p:nvPr/>
        </p:nvSpPr>
        <p:spPr bwMode="auto">
          <a:xfrm>
            <a:off x="1035050" y="4225939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6      0101</a:t>
            </a:r>
          </a:p>
        </p:txBody>
      </p:sp>
      <p:sp>
        <p:nvSpPr>
          <p:cNvPr id="163869" name="Rectangle 1053"/>
          <p:cNvSpPr>
            <a:spLocks noChangeArrowheads="1"/>
          </p:cNvSpPr>
          <p:nvPr/>
        </p:nvSpPr>
        <p:spPr bwMode="auto">
          <a:xfrm>
            <a:off x="1036638" y="4711714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7      0100</a:t>
            </a:r>
          </a:p>
        </p:txBody>
      </p:sp>
      <p:sp>
        <p:nvSpPr>
          <p:cNvPr id="163873" name="Rectangle 1057"/>
          <p:cNvSpPr>
            <a:spLocks noChangeArrowheads="1"/>
          </p:cNvSpPr>
          <p:nvPr/>
        </p:nvSpPr>
        <p:spPr bwMode="auto">
          <a:xfrm>
            <a:off x="350838" y="749314"/>
            <a:ext cx="810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十进制数 格雷码         十进制数 格雷码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87" name="Rectangle 23"/>
          <p:cNvSpPr>
            <a:spLocks noChangeArrowheads="1"/>
          </p:cNvSpPr>
          <p:nvPr/>
        </p:nvSpPr>
        <p:spPr bwMode="auto">
          <a:xfrm>
            <a:off x="0" y="228600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例：8421码在计数译码过程中的抖动和尖峰的</a:t>
            </a:r>
          </a:p>
        </p:txBody>
      </p:sp>
      <p:sp>
        <p:nvSpPr>
          <p:cNvPr id="164888" name="Rectangle 24"/>
          <p:cNvSpPr>
            <a:spLocks noChangeArrowheads="1"/>
          </p:cNvSpPr>
          <p:nvPr/>
        </p:nvSpPr>
        <p:spPr bwMode="auto">
          <a:xfrm>
            <a:off x="0" y="8382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产生。</a:t>
            </a:r>
          </a:p>
        </p:txBody>
      </p:sp>
      <p:grpSp>
        <p:nvGrpSpPr>
          <p:cNvPr id="164897" name="Group 33"/>
          <p:cNvGrpSpPr>
            <a:grpSpLocks/>
          </p:cNvGrpSpPr>
          <p:nvPr/>
        </p:nvGrpSpPr>
        <p:grpSpPr bwMode="auto">
          <a:xfrm>
            <a:off x="2819400" y="2438400"/>
            <a:ext cx="1905000" cy="2209800"/>
            <a:chOff x="1776" y="1536"/>
            <a:chExt cx="1200" cy="1392"/>
          </a:xfrm>
        </p:grpSpPr>
        <p:sp>
          <p:nvSpPr>
            <p:cNvPr id="164871" name="Line 7"/>
            <p:cNvSpPr>
              <a:spLocks noChangeShapeType="1"/>
            </p:cNvSpPr>
            <p:nvPr/>
          </p:nvSpPr>
          <p:spPr bwMode="auto">
            <a:xfrm>
              <a:off x="1776" y="2928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872" name="Line 8"/>
            <p:cNvSpPr>
              <a:spLocks noChangeShapeType="1"/>
            </p:cNvSpPr>
            <p:nvPr/>
          </p:nvSpPr>
          <p:spPr bwMode="auto">
            <a:xfrm flipV="1">
              <a:off x="2976" y="1536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4895" name="Group 31"/>
          <p:cNvGrpSpPr>
            <a:grpSpLocks/>
          </p:cNvGrpSpPr>
          <p:nvPr/>
        </p:nvGrpSpPr>
        <p:grpSpPr bwMode="auto">
          <a:xfrm>
            <a:off x="1600200" y="2362200"/>
            <a:ext cx="996950" cy="884238"/>
            <a:chOff x="1008" y="1488"/>
            <a:chExt cx="628" cy="557"/>
          </a:xfrm>
        </p:grpSpPr>
        <p:sp>
          <p:nvSpPr>
            <p:cNvPr id="164869" name="Line 5"/>
            <p:cNvSpPr>
              <a:spLocks noChangeShapeType="1"/>
            </p:cNvSpPr>
            <p:nvPr/>
          </p:nvSpPr>
          <p:spPr bwMode="auto">
            <a:xfrm>
              <a:off x="1344" y="1488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874" name="Rectangle 10"/>
            <p:cNvSpPr>
              <a:spLocks noChangeArrowheads="1"/>
            </p:cNvSpPr>
            <p:nvPr/>
          </p:nvSpPr>
          <p:spPr bwMode="auto">
            <a:xfrm>
              <a:off x="1008" y="1680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0010</a:t>
              </a:r>
            </a:p>
          </p:txBody>
        </p:sp>
      </p:grpSp>
      <p:grpSp>
        <p:nvGrpSpPr>
          <p:cNvPr id="164896" name="Group 32"/>
          <p:cNvGrpSpPr>
            <a:grpSpLocks/>
          </p:cNvGrpSpPr>
          <p:nvPr/>
        </p:nvGrpSpPr>
        <p:grpSpPr bwMode="auto">
          <a:xfrm>
            <a:off x="1676400" y="3352800"/>
            <a:ext cx="996950" cy="1560513"/>
            <a:chOff x="1056" y="2112"/>
            <a:chExt cx="628" cy="983"/>
          </a:xfrm>
        </p:grpSpPr>
        <p:sp>
          <p:nvSpPr>
            <p:cNvPr id="164870" name="Line 6"/>
            <p:cNvSpPr>
              <a:spLocks noChangeShapeType="1"/>
            </p:cNvSpPr>
            <p:nvPr/>
          </p:nvSpPr>
          <p:spPr bwMode="auto">
            <a:xfrm>
              <a:off x="1344" y="2112"/>
              <a:ext cx="1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875" name="Rectangle 11"/>
            <p:cNvSpPr>
              <a:spLocks noChangeArrowheads="1"/>
            </p:cNvSpPr>
            <p:nvPr/>
          </p:nvSpPr>
          <p:spPr bwMode="auto">
            <a:xfrm>
              <a:off x="1056" y="2730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0000</a:t>
              </a:r>
            </a:p>
          </p:txBody>
        </p:sp>
      </p:grpSp>
      <p:grpSp>
        <p:nvGrpSpPr>
          <p:cNvPr id="164894" name="Group 30"/>
          <p:cNvGrpSpPr>
            <a:grpSpLocks/>
          </p:cNvGrpSpPr>
          <p:nvPr/>
        </p:nvGrpSpPr>
        <p:grpSpPr bwMode="auto">
          <a:xfrm>
            <a:off x="1676400" y="1828800"/>
            <a:ext cx="3638550" cy="579438"/>
            <a:chOff x="1056" y="1152"/>
            <a:chExt cx="2292" cy="365"/>
          </a:xfrm>
        </p:grpSpPr>
        <p:sp>
          <p:nvSpPr>
            <p:cNvPr id="164868" name="Line 4"/>
            <p:cNvSpPr>
              <a:spLocks noChangeShapeType="1"/>
            </p:cNvSpPr>
            <p:nvPr/>
          </p:nvSpPr>
          <p:spPr bwMode="auto">
            <a:xfrm>
              <a:off x="1824" y="1344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889" name="Rectangle 25"/>
            <p:cNvSpPr>
              <a:spLocks noChangeArrowheads="1"/>
            </p:cNvSpPr>
            <p:nvPr/>
          </p:nvSpPr>
          <p:spPr bwMode="auto">
            <a:xfrm>
              <a:off x="1056" y="1152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0011         0100</a:t>
              </a:r>
            </a:p>
          </p:txBody>
        </p:sp>
      </p:grpSp>
      <p:sp>
        <p:nvSpPr>
          <p:cNvPr id="164893" name="Rectangle 29"/>
          <p:cNvSpPr>
            <a:spLocks noChangeArrowheads="1"/>
          </p:cNvSpPr>
          <p:nvPr/>
        </p:nvSpPr>
        <p:spPr bwMode="auto">
          <a:xfrm>
            <a:off x="609600" y="54864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而采用循环码可避免以上错误的产生。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48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64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93" grpId="0" build="p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71438" y="2355850"/>
            <a:ext cx="6805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b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00,    01,  11,  10</a:t>
            </a:r>
            <a:endParaRPr lang="zh-CN" altLang="en-US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395288" y="908050"/>
            <a:ext cx="84963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1878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年法国工程师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Emile </a:t>
            </a:r>
            <a:r>
              <a:rPr lang="en-US" altLang="zh-CN" sz="3200" b="0" dirty="0" err="1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Baudot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首先在电报中使用了格雷码。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252413" y="188913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为什么格雷码原名为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Reflected binary code</a:t>
            </a: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07950" y="3068638"/>
            <a:ext cx="9288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映射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b="0">
                <a:effectLst>
                  <a:outerShdw blurRad="38100" dist="38100" dir="2700000" algn="tl">
                    <a:srgbClr val="000000"/>
                  </a:outerShdw>
                </a:effectLst>
              </a:rPr>
              <a:t>                                         10,   11,  01,  00</a:t>
            </a:r>
            <a:endParaRPr lang="zh-CN" altLang="en-US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07950" y="3940175"/>
            <a:ext cx="9036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衔接</a:t>
            </a:r>
            <a:r>
              <a:rPr lang="en-US" altLang="zh-CN" b="0">
                <a:effectLst>
                  <a:outerShdw blurRad="38100" dist="38100" dir="2700000" algn="tl">
                    <a:srgbClr val="000000"/>
                  </a:outerShdw>
                </a:effectLst>
              </a:rPr>
              <a:t>:           00,   01,   11,  10,   10,   11,  01,  00</a:t>
            </a:r>
            <a:endParaRPr lang="zh-CN" altLang="en-US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-109538" y="4724400"/>
            <a:ext cx="9253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旧数前加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0:</a:t>
            </a:r>
            <a:r>
              <a:rPr lang="en-US" altLang="zh-CN" b="0">
                <a:effectLst>
                  <a:outerShdw blurRad="38100" dist="38100" dir="2700000" algn="tl">
                    <a:srgbClr val="000000"/>
                  </a:outerShdw>
                </a:effectLst>
              </a:rPr>
              <a:t> 000, 001, 011, 010,  10,   11,   01,  00</a:t>
            </a:r>
            <a:endParaRPr lang="zh-CN" altLang="en-US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-36513" y="5595938"/>
            <a:ext cx="9361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新数前加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="0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0">
                <a:effectLst>
                  <a:outerShdw blurRad="38100" dist="38100" dir="2700000" algn="tl">
                    <a:srgbClr val="000000"/>
                  </a:outerShdw>
                </a:effectLst>
              </a:rPr>
              <a:t>000, 001, 011, 010,110, 111, 101, 100</a:t>
            </a:r>
            <a:endParaRPr lang="zh-CN" altLang="en-US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73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7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0" grpId="0"/>
      <p:bldP spid="273424" grpId="0" build="p" autoUpdateAnimBg="0"/>
      <p:bldP spid="273425" grpId="0" build="p" autoUpdateAnimBg="0"/>
      <p:bldP spid="27342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0" y="404813"/>
            <a:ext cx="323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二、奇偶效验码</a:t>
            </a:r>
          </a:p>
        </p:txBody>
      </p:sp>
      <p:grpSp>
        <p:nvGrpSpPr>
          <p:cNvPr id="165900" name="Group 12"/>
          <p:cNvGrpSpPr>
            <a:grpSpLocks/>
          </p:cNvGrpSpPr>
          <p:nvPr/>
        </p:nvGrpSpPr>
        <p:grpSpPr bwMode="auto">
          <a:xfrm>
            <a:off x="0" y="1295400"/>
            <a:ext cx="9175750" cy="1265238"/>
            <a:chOff x="0" y="816"/>
            <a:chExt cx="5780" cy="797"/>
          </a:xfrm>
        </p:grpSpPr>
        <p:sp>
          <p:nvSpPr>
            <p:cNvPr id="165894" name="Rectangle 6"/>
            <p:cNvSpPr>
              <a:spLocks noChangeArrowheads="1"/>
            </p:cNvSpPr>
            <p:nvPr/>
          </p:nvSpPr>
          <p:spPr bwMode="auto">
            <a:xfrm>
              <a:off x="288" y="816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即在数据中加入校验位，校验位的加入如果使整</a:t>
              </a:r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0" y="1248"/>
              <a:ext cx="49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个代码中的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的个数为奇数，称奇校验。</a:t>
              </a:r>
            </a:p>
          </p:txBody>
        </p:sp>
      </p:grpSp>
      <p:grpSp>
        <p:nvGrpSpPr>
          <p:cNvPr id="165901" name="Group 13"/>
          <p:cNvGrpSpPr>
            <a:grpSpLocks/>
          </p:cNvGrpSpPr>
          <p:nvPr/>
        </p:nvGrpSpPr>
        <p:grpSpPr bwMode="auto">
          <a:xfrm>
            <a:off x="0" y="2743199"/>
            <a:ext cx="9259888" cy="1193800"/>
            <a:chOff x="0" y="1728"/>
            <a:chExt cx="5833" cy="752"/>
          </a:xfrm>
        </p:grpSpPr>
        <p:sp>
          <p:nvSpPr>
            <p:cNvPr id="165896" name="Rectangle 8"/>
            <p:cNvSpPr>
              <a:spLocks noChangeArrowheads="1"/>
            </p:cNvSpPr>
            <p:nvPr/>
          </p:nvSpPr>
          <p:spPr bwMode="auto">
            <a:xfrm>
              <a:off x="288" y="1728"/>
              <a:ext cx="55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而若使整个代码中的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的个数为偶数，称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偶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5897" name="Rectangle 9"/>
            <p:cNvSpPr>
              <a:spLocks noChangeArrowheads="1"/>
            </p:cNvSpPr>
            <p:nvPr/>
          </p:nvSpPr>
          <p:spPr bwMode="auto">
            <a:xfrm>
              <a:off x="0" y="2112"/>
              <a:ext cx="89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校验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7" name="Line 15"/>
          <p:cNvSpPr>
            <a:spLocks noChangeShapeType="1"/>
          </p:cNvSpPr>
          <p:nvPr/>
        </p:nvSpPr>
        <p:spPr bwMode="auto">
          <a:xfrm>
            <a:off x="1828800" y="11430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9" name="Line 17"/>
          <p:cNvSpPr>
            <a:spLocks noChangeShapeType="1"/>
          </p:cNvSpPr>
          <p:nvPr/>
        </p:nvSpPr>
        <p:spPr bwMode="auto">
          <a:xfrm>
            <a:off x="3200400" y="10668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32" name="Line 20"/>
          <p:cNvSpPr>
            <a:spLocks noChangeShapeType="1"/>
          </p:cNvSpPr>
          <p:nvPr/>
        </p:nvSpPr>
        <p:spPr bwMode="auto">
          <a:xfrm>
            <a:off x="6172200" y="11430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33" name="Line 21"/>
          <p:cNvSpPr>
            <a:spLocks noChangeShapeType="1"/>
          </p:cNvSpPr>
          <p:nvPr/>
        </p:nvSpPr>
        <p:spPr bwMode="auto">
          <a:xfrm>
            <a:off x="7543800" y="11430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34" name="Rectangle 22"/>
          <p:cNvSpPr>
            <a:spLocks noChangeArrowheads="1"/>
          </p:cNvSpPr>
          <p:nvPr/>
        </p:nvSpPr>
        <p:spPr bwMode="auto">
          <a:xfrm>
            <a:off x="0" y="99060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十进制数 信息位 校验位 十进制 信息位 校验位</a:t>
            </a:r>
          </a:p>
        </p:txBody>
      </p:sp>
      <p:sp>
        <p:nvSpPr>
          <p:cNvPr id="166936" name="Line 24"/>
          <p:cNvSpPr>
            <a:spLocks noChangeShapeType="1"/>
          </p:cNvSpPr>
          <p:nvPr/>
        </p:nvSpPr>
        <p:spPr bwMode="auto">
          <a:xfrm>
            <a:off x="381000" y="1600200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37" name="Line 25"/>
          <p:cNvSpPr>
            <a:spLocks noChangeShapeType="1"/>
          </p:cNvSpPr>
          <p:nvPr/>
        </p:nvSpPr>
        <p:spPr bwMode="auto">
          <a:xfrm>
            <a:off x="4800600" y="1600200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38" name="Rectangle 26"/>
          <p:cNvSpPr>
            <a:spLocks noChangeArrowheads="1"/>
          </p:cNvSpPr>
          <p:nvPr/>
        </p:nvSpPr>
        <p:spPr bwMode="auto">
          <a:xfrm>
            <a:off x="3886200" y="2286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奇校验</a:t>
            </a:r>
          </a:p>
        </p:txBody>
      </p:sp>
      <p:sp>
        <p:nvSpPr>
          <p:cNvPr id="166939" name="Rectangle 27"/>
          <p:cNvSpPr>
            <a:spLocks noChangeArrowheads="1"/>
          </p:cNvSpPr>
          <p:nvPr/>
        </p:nvSpPr>
        <p:spPr bwMode="auto">
          <a:xfrm>
            <a:off x="838200" y="16764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0     0000   1</a:t>
            </a:r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838200" y="21336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1     0001   0</a:t>
            </a:r>
          </a:p>
        </p:txBody>
      </p:sp>
      <p:sp>
        <p:nvSpPr>
          <p:cNvPr id="166941" name="Rectangle 29"/>
          <p:cNvSpPr>
            <a:spLocks noChangeArrowheads="1"/>
          </p:cNvSpPr>
          <p:nvPr/>
        </p:nvSpPr>
        <p:spPr bwMode="auto">
          <a:xfrm>
            <a:off x="838200" y="25908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2     0010   0</a:t>
            </a:r>
          </a:p>
        </p:txBody>
      </p:sp>
      <p:sp>
        <p:nvSpPr>
          <p:cNvPr id="166942" name="Rectangle 30"/>
          <p:cNvSpPr>
            <a:spLocks noChangeArrowheads="1"/>
          </p:cNvSpPr>
          <p:nvPr/>
        </p:nvSpPr>
        <p:spPr bwMode="auto">
          <a:xfrm>
            <a:off x="838200" y="30480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3     0011   1</a:t>
            </a:r>
          </a:p>
        </p:txBody>
      </p:sp>
      <p:sp>
        <p:nvSpPr>
          <p:cNvPr id="166943" name="Rectangle 31"/>
          <p:cNvSpPr>
            <a:spLocks noChangeArrowheads="1"/>
          </p:cNvSpPr>
          <p:nvPr/>
        </p:nvSpPr>
        <p:spPr bwMode="auto">
          <a:xfrm>
            <a:off x="838200" y="35052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4     0100   0</a:t>
            </a:r>
          </a:p>
        </p:txBody>
      </p:sp>
      <p:sp>
        <p:nvSpPr>
          <p:cNvPr id="166944" name="Rectangle 32"/>
          <p:cNvSpPr>
            <a:spLocks noChangeArrowheads="1"/>
          </p:cNvSpPr>
          <p:nvPr/>
        </p:nvSpPr>
        <p:spPr bwMode="auto">
          <a:xfrm>
            <a:off x="5029200" y="160020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5     0101   1</a:t>
            </a:r>
          </a:p>
        </p:txBody>
      </p:sp>
      <p:sp>
        <p:nvSpPr>
          <p:cNvPr id="166945" name="Rectangle 33"/>
          <p:cNvSpPr>
            <a:spLocks noChangeArrowheads="1"/>
          </p:cNvSpPr>
          <p:nvPr/>
        </p:nvSpPr>
        <p:spPr bwMode="auto">
          <a:xfrm>
            <a:off x="5029200" y="205740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6     0110   1</a:t>
            </a:r>
          </a:p>
        </p:txBody>
      </p:sp>
      <p:sp>
        <p:nvSpPr>
          <p:cNvPr id="166946" name="Rectangle 34"/>
          <p:cNvSpPr>
            <a:spLocks noChangeArrowheads="1"/>
          </p:cNvSpPr>
          <p:nvPr/>
        </p:nvSpPr>
        <p:spPr bwMode="auto">
          <a:xfrm>
            <a:off x="5257800" y="25146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7     0111   0</a:t>
            </a:r>
          </a:p>
        </p:txBody>
      </p:sp>
      <p:sp>
        <p:nvSpPr>
          <p:cNvPr id="166947" name="Rectangle 35"/>
          <p:cNvSpPr>
            <a:spLocks noChangeArrowheads="1"/>
          </p:cNvSpPr>
          <p:nvPr/>
        </p:nvSpPr>
        <p:spPr bwMode="auto">
          <a:xfrm>
            <a:off x="5257800" y="29718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8     1000   0</a:t>
            </a:r>
          </a:p>
        </p:txBody>
      </p:sp>
      <p:sp>
        <p:nvSpPr>
          <p:cNvPr id="166948" name="Rectangle 36"/>
          <p:cNvSpPr>
            <a:spLocks noChangeArrowheads="1"/>
          </p:cNvSpPr>
          <p:nvPr/>
        </p:nvSpPr>
        <p:spPr bwMode="auto">
          <a:xfrm>
            <a:off x="5257800" y="34290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9     1001   1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8" name="Line 12"/>
          <p:cNvSpPr>
            <a:spLocks noChangeShapeType="1"/>
          </p:cNvSpPr>
          <p:nvPr/>
        </p:nvSpPr>
        <p:spPr bwMode="auto">
          <a:xfrm>
            <a:off x="393700" y="1905000"/>
            <a:ext cx="3810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>
            <a:off x="1765300" y="1447800"/>
            <a:ext cx="0" cy="2971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>
            <a:off x="3213100" y="1371600"/>
            <a:ext cx="0" cy="2971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51" name="Line 15"/>
          <p:cNvSpPr>
            <a:spLocks noChangeShapeType="1"/>
          </p:cNvSpPr>
          <p:nvPr/>
        </p:nvSpPr>
        <p:spPr bwMode="auto">
          <a:xfrm>
            <a:off x="4953000" y="1905000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52" name="Line 16"/>
          <p:cNvSpPr>
            <a:spLocks noChangeShapeType="1"/>
          </p:cNvSpPr>
          <p:nvPr/>
        </p:nvSpPr>
        <p:spPr bwMode="auto">
          <a:xfrm>
            <a:off x="6477000" y="1295400"/>
            <a:ext cx="0" cy="3048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54" name="Line 18"/>
          <p:cNvSpPr>
            <a:spLocks noChangeShapeType="1"/>
          </p:cNvSpPr>
          <p:nvPr/>
        </p:nvSpPr>
        <p:spPr bwMode="auto">
          <a:xfrm>
            <a:off x="7924800" y="1447800"/>
            <a:ext cx="0" cy="3048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55" name="Rectangle 19"/>
          <p:cNvSpPr>
            <a:spLocks noChangeArrowheads="1"/>
          </p:cNvSpPr>
          <p:nvPr/>
        </p:nvSpPr>
        <p:spPr bwMode="auto">
          <a:xfrm>
            <a:off x="-71470" y="1143000"/>
            <a:ext cx="932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十进制数 信息位 校验位 十进制数 信息位 校验位</a:t>
            </a:r>
          </a:p>
        </p:txBody>
      </p:sp>
      <p:sp>
        <p:nvSpPr>
          <p:cNvPr id="167957" name="Rectangle 21"/>
          <p:cNvSpPr>
            <a:spLocks noChangeArrowheads="1"/>
          </p:cNvSpPr>
          <p:nvPr/>
        </p:nvSpPr>
        <p:spPr bwMode="auto">
          <a:xfrm>
            <a:off x="304800" y="1905000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0     0000    0        5     0101    0</a:t>
            </a:r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762000" y="38100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4     0100    1   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9     1001    0</a:t>
            </a:r>
          </a:p>
        </p:txBody>
      </p:sp>
      <p:sp>
        <p:nvSpPr>
          <p:cNvPr id="167959" name="Rectangle 23"/>
          <p:cNvSpPr>
            <a:spLocks noChangeArrowheads="1"/>
          </p:cNvSpPr>
          <p:nvPr/>
        </p:nvSpPr>
        <p:spPr bwMode="auto">
          <a:xfrm>
            <a:off x="762000" y="33528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3     0011    0        8     1000    1</a:t>
            </a:r>
          </a:p>
        </p:txBody>
      </p:sp>
      <p:sp>
        <p:nvSpPr>
          <p:cNvPr id="167960" name="Rectangle 24"/>
          <p:cNvSpPr>
            <a:spLocks noChangeArrowheads="1"/>
          </p:cNvSpPr>
          <p:nvPr/>
        </p:nvSpPr>
        <p:spPr bwMode="auto">
          <a:xfrm>
            <a:off x="762000" y="28194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2     0010    1        7     0111    1</a:t>
            </a:r>
          </a:p>
        </p:txBody>
      </p:sp>
      <p:sp>
        <p:nvSpPr>
          <p:cNvPr id="167961" name="Rectangle 25"/>
          <p:cNvSpPr>
            <a:spLocks noChangeArrowheads="1"/>
          </p:cNvSpPr>
          <p:nvPr/>
        </p:nvSpPr>
        <p:spPr bwMode="auto">
          <a:xfrm>
            <a:off x="762000" y="23622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1     0001    1   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6     0110    0</a:t>
            </a:r>
          </a:p>
        </p:txBody>
      </p:sp>
      <p:sp>
        <p:nvSpPr>
          <p:cNvPr id="167963" name="Rectangle 27"/>
          <p:cNvSpPr>
            <a:spLocks noChangeArrowheads="1"/>
          </p:cNvSpPr>
          <p:nvPr/>
        </p:nvSpPr>
        <p:spPr bwMode="auto">
          <a:xfrm>
            <a:off x="3657600" y="3048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偶校验</a:t>
            </a:r>
          </a:p>
        </p:txBody>
      </p:sp>
      <p:sp>
        <p:nvSpPr>
          <p:cNvPr id="167965" name="Rectangle 29"/>
          <p:cNvSpPr>
            <a:spLocks noChangeArrowheads="1"/>
          </p:cNvSpPr>
          <p:nvPr/>
        </p:nvSpPr>
        <p:spPr bwMode="auto">
          <a:xfrm>
            <a:off x="395288" y="4581525"/>
            <a:ext cx="84963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奇偶校验码：只能发现奇数个错误，不能发现偶数个错误；</a:t>
            </a:r>
          </a:p>
        </p:txBody>
      </p:sp>
      <p:sp>
        <p:nvSpPr>
          <p:cNvPr id="167966" name="Rectangle 30"/>
          <p:cNvSpPr>
            <a:spLocks noChangeArrowheads="1"/>
          </p:cNvSpPr>
          <p:nvPr/>
        </p:nvSpPr>
        <p:spPr bwMode="auto">
          <a:xfrm>
            <a:off x="395288" y="5589588"/>
            <a:ext cx="84963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只能发现错误，不能发现错误的位置，因此，没有纠错能力。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7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7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5" grpId="0" build="p" autoUpdateAnimBg="0"/>
      <p:bldP spid="167966" grpId="0" build="p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4.3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字符代码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68972" name="Group 12"/>
          <p:cNvGrpSpPr>
            <a:grpSpLocks/>
          </p:cNvGrpSpPr>
          <p:nvPr/>
        </p:nvGrpSpPr>
        <p:grpSpPr bwMode="auto">
          <a:xfrm>
            <a:off x="0" y="1125538"/>
            <a:ext cx="9209088" cy="1765299"/>
            <a:chOff x="0" y="696"/>
            <a:chExt cx="5801" cy="1112"/>
          </a:xfrm>
        </p:grpSpPr>
        <p:sp>
          <p:nvSpPr>
            <p:cNvPr id="168965" name="Rectangle 5"/>
            <p:cNvSpPr>
              <a:spLocks noChangeArrowheads="1"/>
            </p:cNvSpPr>
            <p:nvPr/>
          </p:nvSpPr>
          <p:spPr bwMode="auto">
            <a:xfrm>
              <a:off x="53" y="69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国际上常采用的有</a:t>
              </a:r>
              <a:r>
                <a:rPr lang="en-US" altLang="zh-CN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ASCII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码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(美国标准信息交换</a:t>
              </a:r>
            </a:p>
          </p:txBody>
        </p:sp>
        <p:sp>
          <p:nvSpPr>
            <p:cNvPr id="168966" name="Rectangle 6"/>
            <p:cNvSpPr>
              <a:spLocks noChangeArrowheads="1"/>
            </p:cNvSpPr>
            <p:nvPr/>
          </p:nvSpPr>
          <p:spPr bwMode="auto">
            <a:xfrm>
              <a:off x="11" y="108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码)其用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7位二进制数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表示，可表示96个图形字符以</a:t>
              </a:r>
            </a:p>
          </p:txBody>
        </p:sp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0" y="1440"/>
              <a:ext cx="438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及32个控制字符。见教材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P36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表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2-11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68976" name="Group 16"/>
          <p:cNvGrpSpPr>
            <a:grpSpLocks/>
          </p:cNvGrpSpPr>
          <p:nvPr/>
        </p:nvGrpSpPr>
        <p:grpSpPr bwMode="auto">
          <a:xfrm>
            <a:off x="0" y="3963988"/>
            <a:ext cx="9226550" cy="1912937"/>
            <a:chOff x="0" y="2208"/>
            <a:chExt cx="5812" cy="1205"/>
          </a:xfrm>
        </p:grpSpPr>
        <p:sp>
          <p:nvSpPr>
            <p:cNvPr id="168977" name="Rectangle 17"/>
            <p:cNvSpPr>
              <a:spLocks noChangeArrowheads="1"/>
            </p:cNvSpPr>
            <p:nvPr/>
          </p:nvSpPr>
          <p:spPr bwMode="auto">
            <a:xfrm>
              <a:off x="0" y="2592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80)。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其编码除少数图形字符外，基本同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ASCII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码相</a:t>
              </a:r>
            </a:p>
          </p:txBody>
        </p:sp>
        <p:sp>
          <p:nvSpPr>
            <p:cNvPr id="168978" name="Rectangle 18"/>
            <p:cNvSpPr>
              <a:spLocks noChangeArrowheads="1"/>
            </p:cNvSpPr>
            <p:nvPr/>
          </p:nvSpPr>
          <p:spPr bwMode="auto">
            <a:xfrm>
              <a:off x="192" y="2208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我国还广泛使用信息交换国家标准码(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GB1988 －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0" y="304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同。</a:t>
              </a:r>
            </a:p>
          </p:txBody>
        </p:sp>
      </p:grpSp>
      <p:sp>
        <p:nvSpPr>
          <p:cNvPr id="168980" name="Rectangle 20"/>
          <p:cNvSpPr>
            <a:spLocks noChangeArrowheads="1"/>
          </p:cNvSpPr>
          <p:nvPr/>
        </p:nvSpPr>
        <p:spPr bwMode="auto">
          <a:xfrm>
            <a:off x="323850" y="2924175"/>
            <a:ext cx="8496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American Standard Code for Information Interchange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168981" name="Rectangle 21"/>
          <p:cNvSpPr>
            <a:spLocks noChangeArrowheads="1"/>
          </p:cNvSpPr>
          <p:nvPr/>
        </p:nvSpPr>
        <p:spPr bwMode="auto">
          <a:xfrm>
            <a:off x="396875" y="5934075"/>
            <a:ext cx="8496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Chinese Standard Code for Information Interchange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68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8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0" grpId="0" build="p" autoUpdateAnimBg="0"/>
      <p:bldP spid="16898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1406" y="357166"/>
            <a:ext cx="26468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参考资料</a:t>
            </a:r>
            <a:endParaRPr lang="zh-CN" altLang="en-US" sz="48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-357222" y="3253426"/>
            <a:ext cx="9417053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数字逻辑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（第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版），武庆生、詹瑾瑜、唐明，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机械工业出版社，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2013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endParaRPr lang="zh-CN" altLang="en-US" sz="3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-142908" y="1676142"/>
            <a:ext cx="878687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 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教材网站，提供部分习题解答：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www.ddpp.com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87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数字逻辑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英文慕课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052736"/>
            <a:ext cx="7848600" cy="41148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https://www.icourse163.org/spoc/course/UESTC-1462160180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课程密码：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DigitalLogic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0" y="2751137"/>
            <a:ext cx="7477850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加入英文慕课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注册账号，参考群文件的说明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238535"/>
            <a:ext cx="87630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8524875" cy="4181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883466"/>
            <a:ext cx="38766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395288" y="42862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序言</a:t>
            </a:r>
          </a:p>
        </p:txBody>
      </p:sp>
      <p:sp>
        <p:nvSpPr>
          <p:cNvPr id="174096" name="Rectangle 16"/>
          <p:cNvSpPr>
            <a:spLocks noChangeArrowheads="1"/>
          </p:cNvSpPr>
          <p:nvPr/>
        </p:nvSpPr>
        <p:spPr bwMode="auto">
          <a:xfrm>
            <a:off x="155575" y="1049338"/>
            <a:ext cx="8988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  数字技术的应用已经渗透到了人类生活的各个方</a:t>
            </a:r>
          </a:p>
        </p:txBody>
      </p:sp>
      <p:sp>
        <p:nvSpPr>
          <p:cNvPr id="174097" name="Rectangle 17"/>
          <p:cNvSpPr>
            <a:spLocks noChangeArrowheads="1"/>
          </p:cNvSpPr>
          <p:nvPr/>
        </p:nvSpPr>
        <p:spPr bwMode="auto">
          <a:xfrm>
            <a:off x="0" y="1697038"/>
            <a:ext cx="95313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面。当今，人类过的是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数字化生活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-</a:t>
            </a:r>
            <a:r>
              <a:rPr lang="en-US" altLang="zh-CN" sz="24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Digital Life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。</a:t>
            </a:r>
          </a:p>
        </p:txBody>
      </p:sp>
      <p:grpSp>
        <p:nvGrpSpPr>
          <p:cNvPr id="174108" name="Group 28"/>
          <p:cNvGrpSpPr>
            <a:grpSpLocks/>
          </p:cNvGrpSpPr>
          <p:nvPr/>
        </p:nvGrpSpPr>
        <p:grpSpPr bwMode="auto">
          <a:xfrm>
            <a:off x="0" y="5514975"/>
            <a:ext cx="9375775" cy="1154113"/>
            <a:chOff x="0" y="1888"/>
            <a:chExt cx="5906" cy="730"/>
          </a:xfrm>
        </p:grpSpPr>
        <p:sp>
          <p:nvSpPr>
            <p:cNvPr id="174101" name="Rectangle 21"/>
            <p:cNvSpPr>
              <a:spLocks noChangeArrowheads="1"/>
            </p:cNvSpPr>
            <p:nvPr/>
          </p:nvSpPr>
          <p:spPr bwMode="auto">
            <a:xfrm>
              <a:off x="158" y="1888"/>
              <a:ext cx="574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从概念上讲，凡是利用数字技术对信息进行处理、</a:t>
              </a:r>
              <a:endPara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endParaRPr>
            </a:p>
          </p:txBody>
        </p:sp>
        <p:sp>
          <p:nvSpPr>
            <p:cNvPr id="174102" name="Rectangle 22"/>
            <p:cNvSpPr>
              <a:spLocks noChangeArrowheads="1"/>
            </p:cNvSpPr>
            <p:nvPr/>
          </p:nvSpPr>
          <p:spPr bwMode="auto">
            <a:xfrm>
              <a:off x="0" y="2251"/>
              <a:ext cx="4212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传输的电子系统均可称为数字系统。</a:t>
              </a:r>
              <a:endPara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endParaRPr>
            </a:p>
          </p:txBody>
        </p:sp>
      </p:grpSp>
      <p:sp>
        <p:nvSpPr>
          <p:cNvPr id="174110" name="Rectangle 30"/>
          <p:cNvSpPr>
            <a:spLocks noChangeArrowheads="1"/>
          </p:cNvSpPr>
          <p:nvPr/>
        </p:nvSpPr>
        <p:spPr bwMode="auto">
          <a:xfrm>
            <a:off x="827088" y="2349500"/>
            <a:ext cx="2892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计算机：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CPU</a:t>
            </a:r>
          </a:p>
        </p:txBody>
      </p:sp>
      <p:sp>
        <p:nvSpPr>
          <p:cNvPr id="174111" name="Rectangle 31"/>
          <p:cNvSpPr>
            <a:spLocks noChangeArrowheads="1"/>
          </p:cNvSpPr>
          <p:nvPr/>
        </p:nvSpPr>
        <p:spPr bwMode="auto">
          <a:xfrm>
            <a:off x="827088" y="2997200"/>
            <a:ext cx="5641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手机：  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3G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，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4G   </a:t>
            </a:r>
          </a:p>
        </p:txBody>
      </p:sp>
      <p:sp>
        <p:nvSpPr>
          <p:cNvPr id="174112" name="Rectangle 32"/>
          <p:cNvSpPr>
            <a:spLocks noChangeArrowheads="1"/>
          </p:cNvSpPr>
          <p:nvPr/>
        </p:nvSpPr>
        <p:spPr bwMode="auto">
          <a:xfrm>
            <a:off x="827088" y="3603625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娱乐设备：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MP3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，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DVD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，数字电视、相机  </a:t>
            </a:r>
          </a:p>
        </p:txBody>
      </p:sp>
      <p:sp>
        <p:nvSpPr>
          <p:cNvPr id="174113" name="Rectangle 33"/>
          <p:cNvSpPr>
            <a:spLocks noChangeArrowheads="1"/>
          </p:cNvSpPr>
          <p:nvPr/>
        </p:nvSpPr>
        <p:spPr bwMode="auto">
          <a:xfrm>
            <a:off x="827088" y="4179888"/>
            <a:ext cx="6624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电子证件：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IC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卡   </a:t>
            </a:r>
          </a:p>
        </p:txBody>
      </p:sp>
      <p:sp>
        <p:nvSpPr>
          <p:cNvPr id="174114" name="Rectangle 34"/>
          <p:cNvSpPr>
            <a:spLocks noChangeArrowheads="1"/>
          </p:cNvSpPr>
          <p:nvPr/>
        </p:nvSpPr>
        <p:spPr bwMode="auto">
          <a:xfrm>
            <a:off x="827088" y="4794250"/>
            <a:ext cx="66246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人、动物：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RFID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芯片植入   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0" grpId="0"/>
      <p:bldP spid="174111" grpId="0"/>
      <p:bldP spid="1741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18062" y="311150"/>
            <a:ext cx="92127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数字逻辑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是计算机专业本科学生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的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主干课程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。</a:t>
            </a:r>
            <a:endParaRPr lang="en-US" altLang="zh-CN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107504" y="908050"/>
            <a:ext cx="92127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它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是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计算机组成原理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微机与接口技术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”、</a:t>
            </a:r>
            <a:endParaRPr lang="en-US" altLang="zh-CN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76200" y="1484313"/>
            <a:ext cx="6750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现代数字系统设计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的先导课程。</a:t>
            </a:r>
            <a:endParaRPr lang="en-US" altLang="zh-CN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42700" name="Group 12"/>
          <p:cNvGrpSpPr>
            <a:grpSpLocks/>
          </p:cNvGrpSpPr>
          <p:nvPr/>
        </p:nvGrpSpPr>
        <p:grpSpPr bwMode="auto">
          <a:xfrm>
            <a:off x="-36513" y="2030413"/>
            <a:ext cx="9124951" cy="1730375"/>
            <a:chOff x="0" y="1100"/>
            <a:chExt cx="5748" cy="1090"/>
          </a:xfrm>
        </p:grpSpPr>
        <p:sp>
          <p:nvSpPr>
            <p:cNvPr id="242695" name="Rectangle 7"/>
            <p:cNvSpPr>
              <a:spLocks noChangeArrowheads="1"/>
            </p:cNvSpPr>
            <p:nvPr/>
          </p:nvSpPr>
          <p:spPr bwMode="auto">
            <a:xfrm>
              <a:off x="249" y="1100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本课程的主要目的是使学生了解和掌握从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对数字</a:t>
              </a:r>
              <a:endPara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2696" name="Rectangle 8"/>
            <p:cNvSpPr>
              <a:spLocks noChangeArrowheads="1"/>
            </p:cNvSpPr>
            <p:nvPr/>
          </p:nvSpPr>
          <p:spPr bwMode="auto">
            <a:xfrm>
              <a:off x="0" y="1463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系统提出要求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开始，一直到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用集成电路实现所需逻</a:t>
              </a:r>
              <a:endPara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2697" name="Rectangle 9"/>
            <p:cNvSpPr>
              <a:spLocks noChangeArrowheads="1"/>
            </p:cNvSpPr>
            <p:nvPr/>
          </p:nvSpPr>
          <p:spPr bwMode="auto">
            <a:xfrm>
              <a:off x="0" y="182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辑功能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为止的整个过程的完整知识。</a:t>
              </a:r>
              <a:endPara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42701" name="Group 13"/>
          <p:cNvGrpSpPr>
            <a:grpSpLocks/>
          </p:cNvGrpSpPr>
          <p:nvPr/>
        </p:nvGrpSpPr>
        <p:grpSpPr bwMode="auto">
          <a:xfrm>
            <a:off x="-36513" y="4649788"/>
            <a:ext cx="9042401" cy="1155700"/>
            <a:chOff x="0" y="2251"/>
            <a:chExt cx="5696" cy="728"/>
          </a:xfrm>
        </p:grpSpPr>
        <p:sp>
          <p:nvSpPr>
            <p:cNvPr id="242698" name="Rectangle 10"/>
            <p:cNvSpPr>
              <a:spLocks noChangeArrowheads="1"/>
            </p:cNvSpPr>
            <p:nvPr/>
          </p:nvSpPr>
          <p:spPr bwMode="auto">
            <a:xfrm>
              <a:off x="204" y="2251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与数字系统相对应的是模拟系统，下面对数字系</a:t>
              </a:r>
              <a:endPara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2699" name="Rectangle 11"/>
            <p:cNvSpPr>
              <a:spLocks noChangeArrowheads="1"/>
            </p:cNvSpPr>
            <p:nvPr/>
          </p:nvSpPr>
          <p:spPr bwMode="auto">
            <a:xfrm>
              <a:off x="0" y="2614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统与模拟系统进行比较。</a:t>
              </a:r>
              <a:endPara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0" y="333375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一、数字电子技术与模拟电子技术的比较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0" y="1247775"/>
            <a:ext cx="2825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1、从信号来看</a:t>
            </a:r>
          </a:p>
        </p:txBody>
      </p:sp>
      <p:grpSp>
        <p:nvGrpSpPr>
          <p:cNvPr id="244742" name="Group 6"/>
          <p:cNvGrpSpPr>
            <a:grpSpLocks/>
          </p:cNvGrpSpPr>
          <p:nvPr/>
        </p:nvGrpSpPr>
        <p:grpSpPr bwMode="auto">
          <a:xfrm>
            <a:off x="35496" y="2085976"/>
            <a:ext cx="9144000" cy="1296988"/>
            <a:chOff x="0" y="1824"/>
            <a:chExt cx="5760" cy="817"/>
          </a:xfrm>
        </p:grpSpPr>
        <p:sp>
          <p:nvSpPr>
            <p:cNvPr id="244743" name="Rectangle 7"/>
            <p:cNvSpPr>
              <a:spLocks noChangeArrowheads="1"/>
            </p:cNvSpPr>
            <p:nvPr/>
          </p:nvSpPr>
          <p:spPr bwMode="auto">
            <a:xfrm>
              <a:off x="12" y="182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模拟信号是</a:t>
              </a:r>
              <a:r>
                <a:rPr lang="zh-CN" altLang="en-US" sz="3200" b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连续信号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，任一时间段都包含了信号</a:t>
              </a:r>
            </a:p>
          </p:txBody>
        </p:sp>
        <p:sp>
          <p:nvSpPr>
            <p:cNvPr id="244744" name="Rectangle 8"/>
            <p:cNvSpPr>
              <a:spLocks noChangeArrowheads="1"/>
            </p:cNvSpPr>
            <p:nvPr/>
          </p:nvSpPr>
          <p:spPr bwMode="auto">
            <a:xfrm>
              <a:off x="0" y="2304"/>
              <a:ext cx="3477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的连续变化量。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如正弦信号。</a:t>
              </a:r>
            </a:p>
          </p:txBody>
        </p:sp>
      </p:grpSp>
      <p:sp>
        <p:nvSpPr>
          <p:cNvPr id="244747" name="Rectangle 11"/>
          <p:cNvSpPr>
            <a:spLocks noChangeArrowheads="1"/>
          </p:cNvSpPr>
          <p:nvPr/>
        </p:nvSpPr>
        <p:spPr bwMode="auto">
          <a:xfrm>
            <a:off x="-10587" y="4652962"/>
            <a:ext cx="92127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种值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，即是一种脉冲信号(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Pulse Signal)。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广义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4746" name="Rectangle 10"/>
          <p:cNvSpPr>
            <a:spLocks noChangeArrowheads="1"/>
          </p:cNvSpPr>
          <p:nvPr/>
        </p:nvSpPr>
        <p:spPr bwMode="auto">
          <a:xfrm>
            <a:off x="18062" y="4026825"/>
            <a:ext cx="92127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数字信号是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离散的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，严格讲只有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两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4764" name="Rectangle 28"/>
          <p:cNvSpPr>
            <a:spLocks noChangeArrowheads="1"/>
          </p:cNvSpPr>
          <p:nvPr/>
        </p:nvSpPr>
        <p:spPr bwMode="auto">
          <a:xfrm>
            <a:off x="0" y="5513388"/>
            <a:ext cx="7160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讲，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凡是非正弦信号都称为脉冲信号。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4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4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 build="p" autoUpdateAnimBg="0"/>
      <p:bldP spid="244747" grpId="0"/>
      <p:bldP spid="244746" grpId="0"/>
      <p:bldP spid="2447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7043952" cy="607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319296" y="908720"/>
            <a:ext cx="1826141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模拟信号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308304" y="2132856"/>
            <a:ext cx="18261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狭义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数字信号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308304" y="3647926"/>
            <a:ext cx="18261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广义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数字信号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236296" y="5157192"/>
            <a:ext cx="18261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广义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数字信号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79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772400" cy="769441"/>
          </a:xfrm>
        </p:spPr>
        <p:txBody>
          <a:bodyPr/>
          <a:lstStyle/>
          <a:p>
            <a:pPr algn="ctr"/>
            <a:r>
              <a:rPr lang="zh-CN" altLang="en-US" dirty="0" smtClean="0"/>
              <a:t>课程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379" y="1196752"/>
            <a:ext cx="7848600" cy="4114800"/>
          </a:xfrm>
        </p:spPr>
        <p:txBody>
          <a:bodyPr/>
          <a:lstStyle/>
          <a:p>
            <a:r>
              <a:rPr lang="zh-CN" altLang="en-US" b="1" dirty="0" smtClean="0"/>
              <a:t>请将个人昵称，改为：姓名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b="1" dirty="0" smtClean="0"/>
              <a:t>学号。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87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395536" y="260648"/>
            <a:ext cx="54006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狭义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数字信号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的表现形式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208609"/>
            <a:ext cx="5040560" cy="10081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536" y="2708920"/>
            <a:ext cx="4977904" cy="4079717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95536" y="1525317"/>
            <a:ext cx="233859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电压表示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95536" y="4781846"/>
            <a:ext cx="191493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频率表示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64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4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 build="p" autoUpdateAnimBg="0"/>
      <p:bldP spid="13" grpId="0" build="p" autoUpdateAnimBg="0"/>
      <p:bldP spid="1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8640"/>
            <a:ext cx="8002860" cy="3024336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520" y="3492760"/>
            <a:ext cx="8640960" cy="152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狭义数字信号的取值范围是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离散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的，且只有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有限个值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。上图数字信号只取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个值，分别为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-1.0V,-0.5V,0V,+0.5V,+1.0V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5728" y="5175424"/>
            <a:ext cx="864096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本课程中，即计算机应用中，狭义数字信号的取值范围是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离散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的，只有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个值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。分别为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0V, 5V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或者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3.6V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  具体系统电压的取值可能不同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330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37" name="Rectangle 233"/>
          <p:cNvSpPr>
            <a:spLocks noChangeArrowheads="1"/>
          </p:cNvSpPr>
          <p:nvPr/>
        </p:nvSpPr>
        <p:spPr bwMode="auto">
          <a:xfrm>
            <a:off x="0" y="5943600"/>
            <a:ext cx="42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175342" name="Rectangle 238"/>
          <p:cNvSpPr>
            <a:spLocks noChangeArrowheads="1"/>
          </p:cNvSpPr>
          <p:nvPr/>
        </p:nvSpPr>
        <p:spPr bwMode="auto">
          <a:xfrm>
            <a:off x="609600" y="2286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数字信号应用最广的两种传输波形，一种称为，</a:t>
            </a:r>
          </a:p>
        </p:txBody>
      </p:sp>
      <p:sp>
        <p:nvSpPr>
          <p:cNvPr id="175343" name="Rectangle 239"/>
          <p:cNvSpPr>
            <a:spLocks noChangeArrowheads="1"/>
          </p:cNvSpPr>
          <p:nvPr/>
        </p:nvSpPr>
        <p:spPr bwMode="auto">
          <a:xfrm>
            <a:off x="0" y="941388"/>
            <a:ext cx="6956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电平型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(NRZ)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另一种称为脉冲型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(RZ)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pSp>
        <p:nvGrpSpPr>
          <p:cNvPr id="175348" name="Group 244"/>
          <p:cNvGrpSpPr>
            <a:grpSpLocks/>
          </p:cNvGrpSpPr>
          <p:nvPr/>
        </p:nvGrpSpPr>
        <p:grpSpPr bwMode="auto">
          <a:xfrm>
            <a:off x="611188" y="1484313"/>
            <a:ext cx="7915275" cy="4722813"/>
            <a:chOff x="431" y="914"/>
            <a:chExt cx="4986" cy="2975"/>
          </a:xfrm>
        </p:grpSpPr>
        <p:sp>
          <p:nvSpPr>
            <p:cNvPr id="175167" name="Line 63"/>
            <p:cNvSpPr>
              <a:spLocks noChangeShapeType="1"/>
            </p:cNvSpPr>
            <p:nvPr/>
          </p:nvSpPr>
          <p:spPr bwMode="auto">
            <a:xfrm>
              <a:off x="1385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68" name="Line 64"/>
            <p:cNvSpPr>
              <a:spLocks noChangeShapeType="1"/>
            </p:cNvSpPr>
            <p:nvPr/>
          </p:nvSpPr>
          <p:spPr bwMode="auto">
            <a:xfrm>
              <a:off x="1385" y="122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69" name="Line 65"/>
            <p:cNvSpPr>
              <a:spLocks noChangeShapeType="1"/>
            </p:cNvSpPr>
            <p:nvPr/>
          </p:nvSpPr>
          <p:spPr bwMode="auto">
            <a:xfrm flipV="1">
              <a:off x="1577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70" name="Line 66"/>
            <p:cNvSpPr>
              <a:spLocks noChangeShapeType="1"/>
            </p:cNvSpPr>
            <p:nvPr/>
          </p:nvSpPr>
          <p:spPr bwMode="auto">
            <a:xfrm>
              <a:off x="1577" y="151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71" name="Line 67"/>
            <p:cNvSpPr>
              <a:spLocks noChangeShapeType="1"/>
            </p:cNvSpPr>
            <p:nvPr/>
          </p:nvSpPr>
          <p:spPr bwMode="auto">
            <a:xfrm>
              <a:off x="1769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72" name="Line 68"/>
            <p:cNvSpPr>
              <a:spLocks noChangeShapeType="1"/>
            </p:cNvSpPr>
            <p:nvPr/>
          </p:nvSpPr>
          <p:spPr bwMode="auto">
            <a:xfrm>
              <a:off x="1769" y="122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73" name="Line 69"/>
            <p:cNvSpPr>
              <a:spLocks noChangeShapeType="1"/>
            </p:cNvSpPr>
            <p:nvPr/>
          </p:nvSpPr>
          <p:spPr bwMode="auto">
            <a:xfrm flipV="1">
              <a:off x="1961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74" name="Line 70"/>
            <p:cNvSpPr>
              <a:spLocks noChangeShapeType="1"/>
            </p:cNvSpPr>
            <p:nvPr/>
          </p:nvSpPr>
          <p:spPr bwMode="auto">
            <a:xfrm>
              <a:off x="1961" y="151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75" name="Line 71"/>
            <p:cNvSpPr>
              <a:spLocks noChangeShapeType="1"/>
            </p:cNvSpPr>
            <p:nvPr/>
          </p:nvSpPr>
          <p:spPr bwMode="auto">
            <a:xfrm flipH="1">
              <a:off x="1241" y="151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76" name="Line 72"/>
            <p:cNvSpPr>
              <a:spLocks noChangeShapeType="1"/>
            </p:cNvSpPr>
            <p:nvPr/>
          </p:nvSpPr>
          <p:spPr bwMode="auto">
            <a:xfrm>
              <a:off x="2153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77" name="Line 73"/>
            <p:cNvSpPr>
              <a:spLocks noChangeShapeType="1"/>
            </p:cNvSpPr>
            <p:nvPr/>
          </p:nvSpPr>
          <p:spPr bwMode="auto">
            <a:xfrm>
              <a:off x="2153" y="122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78" name="Line 74"/>
            <p:cNvSpPr>
              <a:spLocks noChangeShapeType="1"/>
            </p:cNvSpPr>
            <p:nvPr/>
          </p:nvSpPr>
          <p:spPr bwMode="auto">
            <a:xfrm flipV="1">
              <a:off x="2345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79" name="Line 75"/>
            <p:cNvSpPr>
              <a:spLocks noChangeShapeType="1"/>
            </p:cNvSpPr>
            <p:nvPr/>
          </p:nvSpPr>
          <p:spPr bwMode="auto">
            <a:xfrm>
              <a:off x="2345" y="151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80" name="Line 76"/>
            <p:cNvSpPr>
              <a:spLocks noChangeShapeType="1"/>
            </p:cNvSpPr>
            <p:nvPr/>
          </p:nvSpPr>
          <p:spPr bwMode="auto">
            <a:xfrm>
              <a:off x="2537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81" name="Line 77"/>
            <p:cNvSpPr>
              <a:spLocks noChangeShapeType="1"/>
            </p:cNvSpPr>
            <p:nvPr/>
          </p:nvSpPr>
          <p:spPr bwMode="auto">
            <a:xfrm>
              <a:off x="2537" y="122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82" name="Line 78"/>
            <p:cNvSpPr>
              <a:spLocks noChangeShapeType="1"/>
            </p:cNvSpPr>
            <p:nvPr/>
          </p:nvSpPr>
          <p:spPr bwMode="auto">
            <a:xfrm flipV="1">
              <a:off x="2729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83" name="Line 79"/>
            <p:cNvSpPr>
              <a:spLocks noChangeShapeType="1"/>
            </p:cNvSpPr>
            <p:nvPr/>
          </p:nvSpPr>
          <p:spPr bwMode="auto">
            <a:xfrm>
              <a:off x="2729" y="151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84" name="Line 80"/>
            <p:cNvSpPr>
              <a:spLocks noChangeShapeType="1"/>
            </p:cNvSpPr>
            <p:nvPr/>
          </p:nvSpPr>
          <p:spPr bwMode="auto">
            <a:xfrm flipH="1">
              <a:off x="2009" y="151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85" name="Line 81"/>
            <p:cNvSpPr>
              <a:spLocks noChangeShapeType="1"/>
            </p:cNvSpPr>
            <p:nvPr/>
          </p:nvSpPr>
          <p:spPr bwMode="auto">
            <a:xfrm>
              <a:off x="2873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86" name="Line 82"/>
            <p:cNvSpPr>
              <a:spLocks noChangeShapeType="1"/>
            </p:cNvSpPr>
            <p:nvPr/>
          </p:nvSpPr>
          <p:spPr bwMode="auto">
            <a:xfrm>
              <a:off x="2873" y="122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87" name="Line 83"/>
            <p:cNvSpPr>
              <a:spLocks noChangeShapeType="1"/>
            </p:cNvSpPr>
            <p:nvPr/>
          </p:nvSpPr>
          <p:spPr bwMode="auto">
            <a:xfrm flipV="1">
              <a:off x="3065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88" name="Line 84"/>
            <p:cNvSpPr>
              <a:spLocks noChangeShapeType="1"/>
            </p:cNvSpPr>
            <p:nvPr/>
          </p:nvSpPr>
          <p:spPr bwMode="auto">
            <a:xfrm>
              <a:off x="3065" y="151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89" name="Line 85"/>
            <p:cNvSpPr>
              <a:spLocks noChangeShapeType="1"/>
            </p:cNvSpPr>
            <p:nvPr/>
          </p:nvSpPr>
          <p:spPr bwMode="auto">
            <a:xfrm>
              <a:off x="3257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90" name="Line 86"/>
            <p:cNvSpPr>
              <a:spLocks noChangeShapeType="1"/>
            </p:cNvSpPr>
            <p:nvPr/>
          </p:nvSpPr>
          <p:spPr bwMode="auto">
            <a:xfrm>
              <a:off x="3257" y="122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91" name="Line 87"/>
            <p:cNvSpPr>
              <a:spLocks noChangeShapeType="1"/>
            </p:cNvSpPr>
            <p:nvPr/>
          </p:nvSpPr>
          <p:spPr bwMode="auto">
            <a:xfrm flipV="1">
              <a:off x="3449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92" name="Line 88"/>
            <p:cNvSpPr>
              <a:spLocks noChangeShapeType="1"/>
            </p:cNvSpPr>
            <p:nvPr/>
          </p:nvSpPr>
          <p:spPr bwMode="auto">
            <a:xfrm>
              <a:off x="3449" y="151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93" name="Line 89"/>
            <p:cNvSpPr>
              <a:spLocks noChangeShapeType="1"/>
            </p:cNvSpPr>
            <p:nvPr/>
          </p:nvSpPr>
          <p:spPr bwMode="auto">
            <a:xfrm flipH="1">
              <a:off x="2729" y="151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94" name="Line 90"/>
            <p:cNvSpPr>
              <a:spLocks noChangeShapeType="1"/>
            </p:cNvSpPr>
            <p:nvPr/>
          </p:nvSpPr>
          <p:spPr bwMode="auto">
            <a:xfrm>
              <a:off x="3641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95" name="Line 91"/>
            <p:cNvSpPr>
              <a:spLocks noChangeShapeType="1"/>
            </p:cNvSpPr>
            <p:nvPr/>
          </p:nvSpPr>
          <p:spPr bwMode="auto">
            <a:xfrm>
              <a:off x="3641" y="122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96" name="Line 92"/>
            <p:cNvSpPr>
              <a:spLocks noChangeShapeType="1"/>
            </p:cNvSpPr>
            <p:nvPr/>
          </p:nvSpPr>
          <p:spPr bwMode="auto">
            <a:xfrm flipV="1">
              <a:off x="3833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97" name="Line 93"/>
            <p:cNvSpPr>
              <a:spLocks noChangeShapeType="1"/>
            </p:cNvSpPr>
            <p:nvPr/>
          </p:nvSpPr>
          <p:spPr bwMode="auto">
            <a:xfrm>
              <a:off x="3833" y="151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98" name="Line 94"/>
            <p:cNvSpPr>
              <a:spLocks noChangeShapeType="1"/>
            </p:cNvSpPr>
            <p:nvPr/>
          </p:nvSpPr>
          <p:spPr bwMode="auto">
            <a:xfrm>
              <a:off x="4025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99" name="Line 95"/>
            <p:cNvSpPr>
              <a:spLocks noChangeShapeType="1"/>
            </p:cNvSpPr>
            <p:nvPr/>
          </p:nvSpPr>
          <p:spPr bwMode="auto">
            <a:xfrm>
              <a:off x="4025" y="122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00" name="Line 96"/>
            <p:cNvSpPr>
              <a:spLocks noChangeShapeType="1"/>
            </p:cNvSpPr>
            <p:nvPr/>
          </p:nvSpPr>
          <p:spPr bwMode="auto">
            <a:xfrm flipV="1">
              <a:off x="4217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01" name="Line 97"/>
            <p:cNvSpPr>
              <a:spLocks noChangeShapeType="1"/>
            </p:cNvSpPr>
            <p:nvPr/>
          </p:nvSpPr>
          <p:spPr bwMode="auto">
            <a:xfrm>
              <a:off x="4217" y="151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02" name="Line 98"/>
            <p:cNvSpPr>
              <a:spLocks noChangeShapeType="1"/>
            </p:cNvSpPr>
            <p:nvPr/>
          </p:nvSpPr>
          <p:spPr bwMode="auto">
            <a:xfrm flipH="1">
              <a:off x="3497" y="151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03" name="Line 99"/>
            <p:cNvSpPr>
              <a:spLocks noChangeShapeType="1"/>
            </p:cNvSpPr>
            <p:nvPr/>
          </p:nvSpPr>
          <p:spPr bwMode="auto">
            <a:xfrm>
              <a:off x="4409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04" name="Line 100"/>
            <p:cNvSpPr>
              <a:spLocks noChangeShapeType="1"/>
            </p:cNvSpPr>
            <p:nvPr/>
          </p:nvSpPr>
          <p:spPr bwMode="auto">
            <a:xfrm>
              <a:off x="4409" y="122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05" name="Line 101"/>
            <p:cNvSpPr>
              <a:spLocks noChangeShapeType="1"/>
            </p:cNvSpPr>
            <p:nvPr/>
          </p:nvSpPr>
          <p:spPr bwMode="auto">
            <a:xfrm flipV="1">
              <a:off x="4601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06" name="Line 102"/>
            <p:cNvSpPr>
              <a:spLocks noChangeShapeType="1"/>
            </p:cNvSpPr>
            <p:nvPr/>
          </p:nvSpPr>
          <p:spPr bwMode="auto">
            <a:xfrm>
              <a:off x="4601" y="151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07" name="Line 103"/>
            <p:cNvSpPr>
              <a:spLocks noChangeShapeType="1"/>
            </p:cNvSpPr>
            <p:nvPr/>
          </p:nvSpPr>
          <p:spPr bwMode="auto">
            <a:xfrm>
              <a:off x="4793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08" name="Line 104"/>
            <p:cNvSpPr>
              <a:spLocks noChangeShapeType="1"/>
            </p:cNvSpPr>
            <p:nvPr/>
          </p:nvSpPr>
          <p:spPr bwMode="auto">
            <a:xfrm>
              <a:off x="4793" y="122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09" name="Line 105"/>
            <p:cNvSpPr>
              <a:spLocks noChangeShapeType="1"/>
            </p:cNvSpPr>
            <p:nvPr/>
          </p:nvSpPr>
          <p:spPr bwMode="auto">
            <a:xfrm flipV="1">
              <a:off x="4985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10" name="Line 106"/>
            <p:cNvSpPr>
              <a:spLocks noChangeShapeType="1"/>
            </p:cNvSpPr>
            <p:nvPr/>
          </p:nvSpPr>
          <p:spPr bwMode="auto">
            <a:xfrm flipH="1">
              <a:off x="4265" y="151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11" name="Line 107"/>
            <p:cNvSpPr>
              <a:spLocks noChangeShapeType="1"/>
            </p:cNvSpPr>
            <p:nvPr/>
          </p:nvSpPr>
          <p:spPr bwMode="auto">
            <a:xfrm>
              <a:off x="4985" y="151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12" name="Line 108"/>
            <p:cNvSpPr>
              <a:spLocks noChangeShapeType="1"/>
            </p:cNvSpPr>
            <p:nvPr/>
          </p:nvSpPr>
          <p:spPr bwMode="auto">
            <a:xfrm flipH="1">
              <a:off x="1001" y="151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15" name="Rectangle 111"/>
            <p:cNvSpPr>
              <a:spLocks noChangeArrowheads="1"/>
            </p:cNvSpPr>
            <p:nvPr/>
          </p:nvSpPr>
          <p:spPr bwMode="auto">
            <a:xfrm>
              <a:off x="1337" y="91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75216" name="Rectangle 112"/>
            <p:cNvSpPr>
              <a:spLocks noChangeArrowheads="1"/>
            </p:cNvSpPr>
            <p:nvPr/>
          </p:nvSpPr>
          <p:spPr bwMode="auto">
            <a:xfrm>
              <a:off x="1721" y="91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175217" name="Rectangle 113"/>
            <p:cNvSpPr>
              <a:spLocks noChangeArrowheads="1"/>
            </p:cNvSpPr>
            <p:nvPr/>
          </p:nvSpPr>
          <p:spPr bwMode="auto">
            <a:xfrm>
              <a:off x="2105" y="91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</a:p>
          </p:txBody>
        </p:sp>
        <p:sp>
          <p:nvSpPr>
            <p:cNvPr id="175218" name="Rectangle 114"/>
            <p:cNvSpPr>
              <a:spLocks noChangeArrowheads="1"/>
            </p:cNvSpPr>
            <p:nvPr/>
          </p:nvSpPr>
          <p:spPr bwMode="auto">
            <a:xfrm>
              <a:off x="2489" y="91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</a:p>
          </p:txBody>
        </p:sp>
        <p:sp>
          <p:nvSpPr>
            <p:cNvPr id="175219" name="Rectangle 115"/>
            <p:cNvSpPr>
              <a:spLocks noChangeArrowheads="1"/>
            </p:cNvSpPr>
            <p:nvPr/>
          </p:nvSpPr>
          <p:spPr bwMode="auto">
            <a:xfrm>
              <a:off x="2825" y="91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5</a:t>
              </a:r>
            </a:p>
          </p:txBody>
        </p:sp>
        <p:sp>
          <p:nvSpPr>
            <p:cNvPr id="175220" name="Rectangle 116"/>
            <p:cNvSpPr>
              <a:spLocks noChangeArrowheads="1"/>
            </p:cNvSpPr>
            <p:nvPr/>
          </p:nvSpPr>
          <p:spPr bwMode="auto">
            <a:xfrm>
              <a:off x="3209" y="91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6</a:t>
              </a:r>
            </a:p>
          </p:txBody>
        </p:sp>
        <p:sp>
          <p:nvSpPr>
            <p:cNvPr id="175221" name="Rectangle 117"/>
            <p:cNvSpPr>
              <a:spLocks noChangeArrowheads="1"/>
            </p:cNvSpPr>
            <p:nvPr/>
          </p:nvSpPr>
          <p:spPr bwMode="auto">
            <a:xfrm>
              <a:off x="3641" y="91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</a:t>
              </a:r>
            </a:p>
          </p:txBody>
        </p:sp>
        <p:sp>
          <p:nvSpPr>
            <p:cNvPr id="175222" name="Rectangle 118"/>
            <p:cNvSpPr>
              <a:spLocks noChangeArrowheads="1"/>
            </p:cNvSpPr>
            <p:nvPr/>
          </p:nvSpPr>
          <p:spPr bwMode="auto">
            <a:xfrm>
              <a:off x="3977" y="91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8</a:t>
              </a:r>
            </a:p>
          </p:txBody>
        </p:sp>
        <p:sp>
          <p:nvSpPr>
            <p:cNvPr id="175223" name="Rectangle 119"/>
            <p:cNvSpPr>
              <a:spLocks noChangeArrowheads="1"/>
            </p:cNvSpPr>
            <p:nvPr/>
          </p:nvSpPr>
          <p:spPr bwMode="auto">
            <a:xfrm>
              <a:off x="4361" y="91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9</a:t>
              </a:r>
            </a:p>
          </p:txBody>
        </p:sp>
        <p:sp>
          <p:nvSpPr>
            <p:cNvPr id="175224" name="Rectangle 120"/>
            <p:cNvSpPr>
              <a:spLocks noChangeArrowheads="1"/>
            </p:cNvSpPr>
            <p:nvPr/>
          </p:nvSpPr>
          <p:spPr bwMode="auto">
            <a:xfrm>
              <a:off x="4697" y="91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</p:txBody>
        </p:sp>
        <p:sp>
          <p:nvSpPr>
            <p:cNvPr id="175225" name="Rectangle 121"/>
            <p:cNvSpPr>
              <a:spLocks noChangeArrowheads="1"/>
            </p:cNvSpPr>
            <p:nvPr/>
          </p:nvSpPr>
          <p:spPr bwMode="auto">
            <a:xfrm>
              <a:off x="451" y="1239"/>
              <a:ext cx="5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时钟</a:t>
              </a:r>
              <a:endPara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5226" name="Line 122"/>
            <p:cNvSpPr>
              <a:spLocks noChangeShapeType="1"/>
            </p:cNvSpPr>
            <p:nvPr/>
          </p:nvSpPr>
          <p:spPr bwMode="auto">
            <a:xfrm>
              <a:off x="1769" y="160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32" name="Line 128"/>
            <p:cNvSpPr>
              <a:spLocks noChangeShapeType="1"/>
            </p:cNvSpPr>
            <p:nvPr/>
          </p:nvSpPr>
          <p:spPr bwMode="auto">
            <a:xfrm>
              <a:off x="4025" y="155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33" name="Line 129"/>
            <p:cNvSpPr>
              <a:spLocks noChangeShapeType="1"/>
            </p:cNvSpPr>
            <p:nvPr/>
          </p:nvSpPr>
          <p:spPr bwMode="auto">
            <a:xfrm>
              <a:off x="4409" y="155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36" name="Line 132"/>
            <p:cNvSpPr>
              <a:spLocks noChangeShapeType="1"/>
            </p:cNvSpPr>
            <p:nvPr/>
          </p:nvSpPr>
          <p:spPr bwMode="auto">
            <a:xfrm>
              <a:off x="1241" y="199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37" name="Line 133"/>
            <p:cNvSpPr>
              <a:spLocks noChangeShapeType="1"/>
            </p:cNvSpPr>
            <p:nvPr/>
          </p:nvSpPr>
          <p:spPr bwMode="auto">
            <a:xfrm>
              <a:off x="1769" y="170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38" name="Line 134"/>
            <p:cNvSpPr>
              <a:spLocks noChangeShapeType="1"/>
            </p:cNvSpPr>
            <p:nvPr/>
          </p:nvSpPr>
          <p:spPr bwMode="auto">
            <a:xfrm>
              <a:off x="1769" y="160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39" name="Line 135"/>
            <p:cNvSpPr>
              <a:spLocks noChangeShapeType="1"/>
            </p:cNvSpPr>
            <p:nvPr/>
          </p:nvSpPr>
          <p:spPr bwMode="auto">
            <a:xfrm>
              <a:off x="2153" y="1607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40" name="Line 136"/>
            <p:cNvSpPr>
              <a:spLocks noChangeShapeType="1"/>
            </p:cNvSpPr>
            <p:nvPr/>
          </p:nvSpPr>
          <p:spPr bwMode="auto">
            <a:xfrm>
              <a:off x="2153" y="199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41" name="Line 137"/>
            <p:cNvSpPr>
              <a:spLocks noChangeShapeType="1"/>
            </p:cNvSpPr>
            <p:nvPr/>
          </p:nvSpPr>
          <p:spPr bwMode="auto">
            <a:xfrm>
              <a:off x="2537" y="165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42" name="Line 138"/>
            <p:cNvSpPr>
              <a:spLocks noChangeShapeType="1"/>
            </p:cNvSpPr>
            <p:nvPr/>
          </p:nvSpPr>
          <p:spPr bwMode="auto">
            <a:xfrm>
              <a:off x="2537" y="1655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43" name="Line 139"/>
            <p:cNvSpPr>
              <a:spLocks noChangeShapeType="1"/>
            </p:cNvSpPr>
            <p:nvPr/>
          </p:nvSpPr>
          <p:spPr bwMode="auto">
            <a:xfrm>
              <a:off x="3641" y="165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44" name="Line 140"/>
            <p:cNvSpPr>
              <a:spLocks noChangeShapeType="1"/>
            </p:cNvSpPr>
            <p:nvPr/>
          </p:nvSpPr>
          <p:spPr bwMode="auto">
            <a:xfrm>
              <a:off x="3641" y="199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45" name="Line 141"/>
            <p:cNvSpPr>
              <a:spLocks noChangeShapeType="1"/>
            </p:cNvSpPr>
            <p:nvPr/>
          </p:nvSpPr>
          <p:spPr bwMode="auto">
            <a:xfrm flipV="1">
              <a:off x="4025" y="1607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46" name="Line 142"/>
            <p:cNvSpPr>
              <a:spLocks noChangeShapeType="1"/>
            </p:cNvSpPr>
            <p:nvPr/>
          </p:nvSpPr>
          <p:spPr bwMode="auto">
            <a:xfrm>
              <a:off x="4025" y="160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47" name="Line 143"/>
            <p:cNvSpPr>
              <a:spLocks noChangeShapeType="1"/>
            </p:cNvSpPr>
            <p:nvPr/>
          </p:nvSpPr>
          <p:spPr bwMode="auto">
            <a:xfrm>
              <a:off x="4409" y="1607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48" name="Line 144"/>
            <p:cNvSpPr>
              <a:spLocks noChangeShapeType="1"/>
            </p:cNvSpPr>
            <p:nvPr/>
          </p:nvSpPr>
          <p:spPr bwMode="auto">
            <a:xfrm>
              <a:off x="4409" y="1991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52" name="Line 148"/>
            <p:cNvSpPr>
              <a:spLocks noChangeShapeType="1"/>
            </p:cNvSpPr>
            <p:nvPr/>
          </p:nvSpPr>
          <p:spPr bwMode="auto">
            <a:xfrm>
              <a:off x="1961" y="218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54" name="Line 150"/>
            <p:cNvSpPr>
              <a:spLocks noChangeShapeType="1"/>
            </p:cNvSpPr>
            <p:nvPr/>
          </p:nvSpPr>
          <p:spPr bwMode="auto">
            <a:xfrm>
              <a:off x="2537" y="218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57" name="Line 153"/>
            <p:cNvSpPr>
              <a:spLocks noChangeShapeType="1"/>
            </p:cNvSpPr>
            <p:nvPr/>
          </p:nvSpPr>
          <p:spPr bwMode="auto">
            <a:xfrm>
              <a:off x="2729" y="218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71" name="Line 167"/>
            <p:cNvSpPr>
              <a:spLocks noChangeShapeType="1"/>
            </p:cNvSpPr>
            <p:nvPr/>
          </p:nvSpPr>
          <p:spPr bwMode="auto">
            <a:xfrm>
              <a:off x="1241" y="26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72" name="Line 168"/>
            <p:cNvSpPr>
              <a:spLocks noChangeShapeType="1"/>
            </p:cNvSpPr>
            <p:nvPr/>
          </p:nvSpPr>
          <p:spPr bwMode="auto">
            <a:xfrm>
              <a:off x="1769" y="218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73" name="Line 169"/>
            <p:cNvSpPr>
              <a:spLocks noChangeShapeType="1"/>
            </p:cNvSpPr>
            <p:nvPr/>
          </p:nvSpPr>
          <p:spPr bwMode="auto">
            <a:xfrm>
              <a:off x="1769" y="218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74" name="Line 170"/>
            <p:cNvSpPr>
              <a:spLocks noChangeShapeType="1"/>
            </p:cNvSpPr>
            <p:nvPr/>
          </p:nvSpPr>
          <p:spPr bwMode="auto">
            <a:xfrm>
              <a:off x="1961" y="218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75" name="Line 171"/>
            <p:cNvSpPr>
              <a:spLocks noChangeShapeType="1"/>
            </p:cNvSpPr>
            <p:nvPr/>
          </p:nvSpPr>
          <p:spPr bwMode="auto">
            <a:xfrm>
              <a:off x="1961" y="261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76" name="Line 172"/>
            <p:cNvSpPr>
              <a:spLocks noChangeShapeType="1"/>
            </p:cNvSpPr>
            <p:nvPr/>
          </p:nvSpPr>
          <p:spPr bwMode="auto">
            <a:xfrm>
              <a:off x="2537" y="218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77" name="Line 173"/>
            <p:cNvSpPr>
              <a:spLocks noChangeShapeType="1"/>
            </p:cNvSpPr>
            <p:nvPr/>
          </p:nvSpPr>
          <p:spPr bwMode="auto">
            <a:xfrm>
              <a:off x="2537" y="218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78" name="Line 174"/>
            <p:cNvSpPr>
              <a:spLocks noChangeShapeType="1"/>
            </p:cNvSpPr>
            <p:nvPr/>
          </p:nvSpPr>
          <p:spPr bwMode="auto">
            <a:xfrm>
              <a:off x="2729" y="218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79" name="Line 175"/>
            <p:cNvSpPr>
              <a:spLocks noChangeShapeType="1"/>
            </p:cNvSpPr>
            <p:nvPr/>
          </p:nvSpPr>
          <p:spPr bwMode="auto">
            <a:xfrm>
              <a:off x="2729" y="261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80" name="Line 176"/>
            <p:cNvSpPr>
              <a:spLocks noChangeShapeType="1"/>
            </p:cNvSpPr>
            <p:nvPr/>
          </p:nvSpPr>
          <p:spPr bwMode="auto">
            <a:xfrm>
              <a:off x="2873" y="218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81" name="Line 177"/>
            <p:cNvSpPr>
              <a:spLocks noChangeShapeType="1"/>
            </p:cNvSpPr>
            <p:nvPr/>
          </p:nvSpPr>
          <p:spPr bwMode="auto">
            <a:xfrm>
              <a:off x="2873" y="218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82" name="Line 178"/>
            <p:cNvSpPr>
              <a:spLocks noChangeShapeType="1"/>
            </p:cNvSpPr>
            <p:nvPr/>
          </p:nvSpPr>
          <p:spPr bwMode="auto">
            <a:xfrm>
              <a:off x="3065" y="218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83" name="Line 179"/>
            <p:cNvSpPr>
              <a:spLocks noChangeShapeType="1"/>
            </p:cNvSpPr>
            <p:nvPr/>
          </p:nvSpPr>
          <p:spPr bwMode="auto">
            <a:xfrm>
              <a:off x="3065" y="261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84" name="Line 180"/>
            <p:cNvSpPr>
              <a:spLocks noChangeShapeType="1"/>
            </p:cNvSpPr>
            <p:nvPr/>
          </p:nvSpPr>
          <p:spPr bwMode="auto">
            <a:xfrm>
              <a:off x="3257" y="218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85" name="Line 181"/>
            <p:cNvSpPr>
              <a:spLocks noChangeShapeType="1"/>
            </p:cNvSpPr>
            <p:nvPr/>
          </p:nvSpPr>
          <p:spPr bwMode="auto">
            <a:xfrm>
              <a:off x="3257" y="218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86" name="Line 182"/>
            <p:cNvSpPr>
              <a:spLocks noChangeShapeType="1"/>
            </p:cNvSpPr>
            <p:nvPr/>
          </p:nvSpPr>
          <p:spPr bwMode="auto">
            <a:xfrm>
              <a:off x="3449" y="218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87" name="Line 183"/>
            <p:cNvSpPr>
              <a:spLocks noChangeShapeType="1"/>
            </p:cNvSpPr>
            <p:nvPr/>
          </p:nvSpPr>
          <p:spPr bwMode="auto">
            <a:xfrm>
              <a:off x="3449" y="261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88" name="Line 184"/>
            <p:cNvSpPr>
              <a:spLocks noChangeShapeType="1"/>
            </p:cNvSpPr>
            <p:nvPr/>
          </p:nvSpPr>
          <p:spPr bwMode="auto">
            <a:xfrm>
              <a:off x="4025" y="218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89" name="Line 185"/>
            <p:cNvSpPr>
              <a:spLocks noChangeShapeType="1"/>
            </p:cNvSpPr>
            <p:nvPr/>
          </p:nvSpPr>
          <p:spPr bwMode="auto">
            <a:xfrm>
              <a:off x="4025" y="218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90" name="Line 186"/>
            <p:cNvSpPr>
              <a:spLocks noChangeShapeType="1"/>
            </p:cNvSpPr>
            <p:nvPr/>
          </p:nvSpPr>
          <p:spPr bwMode="auto">
            <a:xfrm>
              <a:off x="4217" y="218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91" name="Line 187"/>
            <p:cNvSpPr>
              <a:spLocks noChangeShapeType="1"/>
            </p:cNvSpPr>
            <p:nvPr/>
          </p:nvSpPr>
          <p:spPr bwMode="auto">
            <a:xfrm>
              <a:off x="4217" y="2615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92" name="Line 188"/>
            <p:cNvSpPr>
              <a:spLocks noChangeShapeType="1"/>
            </p:cNvSpPr>
            <p:nvPr/>
          </p:nvSpPr>
          <p:spPr bwMode="auto">
            <a:xfrm>
              <a:off x="1385" y="160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93" name="Line 189"/>
            <p:cNvSpPr>
              <a:spLocks noChangeShapeType="1"/>
            </p:cNvSpPr>
            <p:nvPr/>
          </p:nvSpPr>
          <p:spPr bwMode="auto">
            <a:xfrm>
              <a:off x="1385" y="184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94" name="Line 190"/>
            <p:cNvSpPr>
              <a:spLocks noChangeShapeType="1"/>
            </p:cNvSpPr>
            <p:nvPr/>
          </p:nvSpPr>
          <p:spPr bwMode="auto">
            <a:xfrm>
              <a:off x="1385" y="218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95" name="Line 191"/>
            <p:cNvSpPr>
              <a:spLocks noChangeShapeType="1"/>
            </p:cNvSpPr>
            <p:nvPr/>
          </p:nvSpPr>
          <p:spPr bwMode="auto">
            <a:xfrm>
              <a:off x="1385" y="247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96" name="Line 192"/>
            <p:cNvSpPr>
              <a:spLocks noChangeShapeType="1"/>
            </p:cNvSpPr>
            <p:nvPr/>
          </p:nvSpPr>
          <p:spPr bwMode="auto">
            <a:xfrm>
              <a:off x="1385" y="275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97" name="Line 193"/>
            <p:cNvSpPr>
              <a:spLocks noChangeShapeType="1"/>
            </p:cNvSpPr>
            <p:nvPr/>
          </p:nvSpPr>
          <p:spPr bwMode="auto">
            <a:xfrm>
              <a:off x="1769" y="26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98" name="Line 194"/>
            <p:cNvSpPr>
              <a:spLocks noChangeShapeType="1"/>
            </p:cNvSpPr>
            <p:nvPr/>
          </p:nvSpPr>
          <p:spPr bwMode="auto">
            <a:xfrm>
              <a:off x="1769" y="290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99" name="Line 195"/>
            <p:cNvSpPr>
              <a:spLocks noChangeShapeType="1"/>
            </p:cNvSpPr>
            <p:nvPr/>
          </p:nvSpPr>
          <p:spPr bwMode="auto">
            <a:xfrm>
              <a:off x="2153" y="203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00" name="Line 196"/>
            <p:cNvSpPr>
              <a:spLocks noChangeShapeType="1"/>
            </p:cNvSpPr>
            <p:nvPr/>
          </p:nvSpPr>
          <p:spPr bwMode="auto">
            <a:xfrm>
              <a:off x="2153" y="232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01" name="Line 197"/>
            <p:cNvSpPr>
              <a:spLocks noChangeShapeType="1"/>
            </p:cNvSpPr>
            <p:nvPr/>
          </p:nvSpPr>
          <p:spPr bwMode="auto">
            <a:xfrm>
              <a:off x="2153" y="256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02" name="Line 198"/>
            <p:cNvSpPr>
              <a:spLocks noChangeShapeType="1"/>
            </p:cNvSpPr>
            <p:nvPr/>
          </p:nvSpPr>
          <p:spPr bwMode="auto">
            <a:xfrm>
              <a:off x="2153" y="285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03" name="Line 199"/>
            <p:cNvSpPr>
              <a:spLocks noChangeShapeType="1"/>
            </p:cNvSpPr>
            <p:nvPr/>
          </p:nvSpPr>
          <p:spPr bwMode="auto">
            <a:xfrm>
              <a:off x="2537" y="26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04" name="Line 200"/>
            <p:cNvSpPr>
              <a:spLocks noChangeShapeType="1"/>
            </p:cNvSpPr>
            <p:nvPr/>
          </p:nvSpPr>
          <p:spPr bwMode="auto">
            <a:xfrm>
              <a:off x="2537" y="290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05" name="Line 201"/>
            <p:cNvSpPr>
              <a:spLocks noChangeShapeType="1"/>
            </p:cNvSpPr>
            <p:nvPr/>
          </p:nvSpPr>
          <p:spPr bwMode="auto">
            <a:xfrm>
              <a:off x="2873" y="266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06" name="Line 202"/>
            <p:cNvSpPr>
              <a:spLocks noChangeShapeType="1"/>
            </p:cNvSpPr>
            <p:nvPr/>
          </p:nvSpPr>
          <p:spPr bwMode="auto">
            <a:xfrm>
              <a:off x="2873" y="295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07" name="Line 203"/>
            <p:cNvSpPr>
              <a:spLocks noChangeShapeType="1"/>
            </p:cNvSpPr>
            <p:nvPr/>
          </p:nvSpPr>
          <p:spPr bwMode="auto">
            <a:xfrm>
              <a:off x="3257" y="266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08" name="Line 204"/>
            <p:cNvSpPr>
              <a:spLocks noChangeShapeType="1"/>
            </p:cNvSpPr>
            <p:nvPr/>
          </p:nvSpPr>
          <p:spPr bwMode="auto">
            <a:xfrm>
              <a:off x="3257" y="295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09" name="Line 205"/>
            <p:cNvSpPr>
              <a:spLocks noChangeShapeType="1"/>
            </p:cNvSpPr>
            <p:nvPr/>
          </p:nvSpPr>
          <p:spPr bwMode="auto">
            <a:xfrm>
              <a:off x="3641" y="203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10" name="Line 206"/>
            <p:cNvSpPr>
              <a:spLocks noChangeShapeType="1"/>
            </p:cNvSpPr>
            <p:nvPr/>
          </p:nvSpPr>
          <p:spPr bwMode="auto">
            <a:xfrm>
              <a:off x="3641" y="232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11" name="Line 207"/>
            <p:cNvSpPr>
              <a:spLocks noChangeShapeType="1"/>
            </p:cNvSpPr>
            <p:nvPr/>
          </p:nvSpPr>
          <p:spPr bwMode="auto">
            <a:xfrm>
              <a:off x="3641" y="261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12" name="Line 208"/>
            <p:cNvSpPr>
              <a:spLocks noChangeShapeType="1"/>
            </p:cNvSpPr>
            <p:nvPr/>
          </p:nvSpPr>
          <p:spPr bwMode="auto">
            <a:xfrm>
              <a:off x="3641" y="28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13" name="Line 209"/>
            <p:cNvSpPr>
              <a:spLocks noChangeShapeType="1"/>
            </p:cNvSpPr>
            <p:nvPr/>
          </p:nvSpPr>
          <p:spPr bwMode="auto">
            <a:xfrm>
              <a:off x="4025" y="266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14" name="Line 210"/>
            <p:cNvSpPr>
              <a:spLocks noChangeShapeType="1"/>
            </p:cNvSpPr>
            <p:nvPr/>
          </p:nvSpPr>
          <p:spPr bwMode="auto">
            <a:xfrm>
              <a:off x="4025" y="290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15" name="Line 211"/>
            <p:cNvSpPr>
              <a:spLocks noChangeShapeType="1"/>
            </p:cNvSpPr>
            <p:nvPr/>
          </p:nvSpPr>
          <p:spPr bwMode="auto">
            <a:xfrm>
              <a:off x="4409" y="203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17" name="Line 213"/>
            <p:cNvSpPr>
              <a:spLocks noChangeShapeType="1"/>
            </p:cNvSpPr>
            <p:nvPr/>
          </p:nvSpPr>
          <p:spPr bwMode="auto">
            <a:xfrm>
              <a:off x="4409" y="237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18" name="Line 214"/>
            <p:cNvSpPr>
              <a:spLocks noChangeShapeType="1"/>
            </p:cNvSpPr>
            <p:nvPr/>
          </p:nvSpPr>
          <p:spPr bwMode="auto">
            <a:xfrm>
              <a:off x="4409" y="26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19" name="Line 215"/>
            <p:cNvSpPr>
              <a:spLocks noChangeShapeType="1"/>
            </p:cNvSpPr>
            <p:nvPr/>
          </p:nvSpPr>
          <p:spPr bwMode="auto">
            <a:xfrm>
              <a:off x="4409" y="28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20" name="Line 216"/>
            <p:cNvSpPr>
              <a:spLocks noChangeShapeType="1"/>
            </p:cNvSpPr>
            <p:nvPr/>
          </p:nvSpPr>
          <p:spPr bwMode="auto">
            <a:xfrm>
              <a:off x="4793" y="155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21" name="Line 217"/>
            <p:cNvSpPr>
              <a:spLocks noChangeShapeType="1"/>
            </p:cNvSpPr>
            <p:nvPr/>
          </p:nvSpPr>
          <p:spPr bwMode="auto">
            <a:xfrm>
              <a:off x="4793" y="189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22" name="Line 218"/>
            <p:cNvSpPr>
              <a:spLocks noChangeShapeType="1"/>
            </p:cNvSpPr>
            <p:nvPr/>
          </p:nvSpPr>
          <p:spPr bwMode="auto">
            <a:xfrm>
              <a:off x="4793" y="218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23" name="Line 219"/>
            <p:cNvSpPr>
              <a:spLocks noChangeShapeType="1"/>
            </p:cNvSpPr>
            <p:nvPr/>
          </p:nvSpPr>
          <p:spPr bwMode="auto">
            <a:xfrm>
              <a:off x="4793" y="25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24" name="Line 220"/>
            <p:cNvSpPr>
              <a:spLocks noChangeShapeType="1"/>
            </p:cNvSpPr>
            <p:nvPr/>
          </p:nvSpPr>
          <p:spPr bwMode="auto">
            <a:xfrm>
              <a:off x="4793" y="28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25" name="Rectangle 221"/>
            <p:cNvSpPr>
              <a:spLocks noChangeArrowheads="1"/>
            </p:cNvSpPr>
            <p:nvPr/>
          </p:nvSpPr>
          <p:spPr bwMode="auto">
            <a:xfrm>
              <a:off x="1433" y="26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175326" name="Rectangle 222"/>
            <p:cNvSpPr>
              <a:spLocks noChangeArrowheads="1"/>
            </p:cNvSpPr>
            <p:nvPr/>
          </p:nvSpPr>
          <p:spPr bwMode="auto">
            <a:xfrm>
              <a:off x="2201" y="26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175327" name="Rectangle 223"/>
            <p:cNvSpPr>
              <a:spLocks noChangeArrowheads="1"/>
            </p:cNvSpPr>
            <p:nvPr/>
          </p:nvSpPr>
          <p:spPr bwMode="auto">
            <a:xfrm>
              <a:off x="3689" y="26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175328" name="Rectangle 224"/>
            <p:cNvSpPr>
              <a:spLocks noChangeArrowheads="1"/>
            </p:cNvSpPr>
            <p:nvPr/>
          </p:nvSpPr>
          <p:spPr bwMode="auto">
            <a:xfrm>
              <a:off x="4457" y="26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175329" name="Rectangle 225"/>
            <p:cNvSpPr>
              <a:spLocks noChangeArrowheads="1"/>
            </p:cNvSpPr>
            <p:nvPr/>
          </p:nvSpPr>
          <p:spPr bwMode="auto">
            <a:xfrm>
              <a:off x="1817" y="26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75330" name="Rectangle 226"/>
            <p:cNvSpPr>
              <a:spLocks noChangeArrowheads="1"/>
            </p:cNvSpPr>
            <p:nvPr/>
          </p:nvSpPr>
          <p:spPr bwMode="auto">
            <a:xfrm>
              <a:off x="2585" y="26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75331" name="Rectangle 227"/>
            <p:cNvSpPr>
              <a:spLocks noChangeArrowheads="1"/>
            </p:cNvSpPr>
            <p:nvPr/>
          </p:nvSpPr>
          <p:spPr bwMode="auto">
            <a:xfrm>
              <a:off x="2921" y="26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75332" name="Rectangle 228"/>
            <p:cNvSpPr>
              <a:spLocks noChangeArrowheads="1"/>
            </p:cNvSpPr>
            <p:nvPr/>
          </p:nvSpPr>
          <p:spPr bwMode="auto">
            <a:xfrm>
              <a:off x="3305" y="26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75333" name="Rectangle 229"/>
            <p:cNvSpPr>
              <a:spLocks noChangeArrowheads="1"/>
            </p:cNvSpPr>
            <p:nvPr/>
          </p:nvSpPr>
          <p:spPr bwMode="auto">
            <a:xfrm>
              <a:off x="4073" y="26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75334" name="Rectangle 230"/>
            <p:cNvSpPr>
              <a:spLocks noChangeArrowheads="1"/>
            </p:cNvSpPr>
            <p:nvPr/>
          </p:nvSpPr>
          <p:spPr bwMode="auto">
            <a:xfrm>
              <a:off x="431" y="1752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电平型</a:t>
              </a:r>
            </a:p>
          </p:txBody>
        </p:sp>
        <p:sp>
          <p:nvSpPr>
            <p:cNvPr id="175335" name="Rectangle 231"/>
            <p:cNvSpPr>
              <a:spLocks noChangeArrowheads="1"/>
            </p:cNvSpPr>
            <p:nvPr/>
          </p:nvSpPr>
          <p:spPr bwMode="auto">
            <a:xfrm>
              <a:off x="431" y="2341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脉冲型</a:t>
              </a:r>
            </a:p>
          </p:txBody>
        </p:sp>
        <p:sp>
          <p:nvSpPr>
            <p:cNvPr id="175345" name="Rectangle 241"/>
            <p:cNvSpPr>
              <a:spLocks noChangeArrowheads="1"/>
            </p:cNvSpPr>
            <p:nvPr/>
          </p:nvSpPr>
          <p:spPr bwMode="auto">
            <a:xfrm>
              <a:off x="476" y="3067"/>
              <a:ext cx="464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NRZ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：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Non-Return-to-Zero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（不归零制）</a:t>
              </a:r>
              <a:endPara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5346" name="Rectangle 242"/>
            <p:cNvSpPr>
              <a:spLocks noChangeArrowheads="1"/>
            </p:cNvSpPr>
            <p:nvPr/>
          </p:nvSpPr>
          <p:spPr bwMode="auto">
            <a:xfrm>
              <a:off x="431" y="3521"/>
              <a:ext cx="386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RZ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：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Return-to-Zero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（归零制）</a:t>
              </a:r>
              <a:endPara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8" name="灯片编号占位符 1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142844" y="1125538"/>
            <a:ext cx="90075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模拟电路: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晶体管工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作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在线性区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，处于放大状态</a:t>
            </a:r>
          </a:p>
        </p:txBody>
      </p:sp>
      <p:grpSp>
        <p:nvGrpSpPr>
          <p:cNvPr id="206859" name="Group 11"/>
          <p:cNvGrpSpPr>
            <a:grpSpLocks/>
          </p:cNvGrpSpPr>
          <p:nvPr/>
        </p:nvGrpSpPr>
        <p:grpSpPr bwMode="auto">
          <a:xfrm>
            <a:off x="0" y="2060575"/>
            <a:ext cx="9328150" cy="1265238"/>
            <a:chOff x="0" y="1920"/>
            <a:chExt cx="5876" cy="797"/>
          </a:xfrm>
        </p:grpSpPr>
        <p:sp>
          <p:nvSpPr>
            <p:cNvPr id="206855" name="Rectangle 7"/>
            <p:cNvSpPr>
              <a:spLocks noChangeArrowheads="1"/>
            </p:cNvSpPr>
            <p:nvPr/>
          </p:nvSpPr>
          <p:spPr bwMode="auto">
            <a:xfrm>
              <a:off x="2" y="1920"/>
              <a:ext cx="58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数字电路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:晶体管工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作在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非线性区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，处于开关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状态(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6856" name="Rectangle 8"/>
            <p:cNvSpPr>
              <a:spLocks noChangeArrowheads="1"/>
            </p:cNvSpPr>
            <p:nvPr/>
          </p:nvSpPr>
          <p:spPr bwMode="auto">
            <a:xfrm>
              <a:off x="0" y="2352"/>
              <a:ext cx="58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饱和、截止)，只是在转换过程中瞬间通过放大区。</a:t>
              </a:r>
            </a:p>
          </p:txBody>
        </p:sp>
      </p:grp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0" y="3884613"/>
            <a:ext cx="323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3、所用数学工具</a:t>
            </a: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381000" y="4722813"/>
            <a:ext cx="790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模拟电路: 微分方程、拉斯变换及反变换。</a:t>
            </a:r>
          </a:p>
        </p:txBody>
      </p:sp>
      <p:sp>
        <p:nvSpPr>
          <p:cNvPr id="206861" name="Rectangle 13"/>
          <p:cNvSpPr>
            <a:spLocks noChangeArrowheads="1"/>
          </p:cNvSpPr>
          <p:nvPr/>
        </p:nvSpPr>
        <p:spPr bwMode="auto">
          <a:xfrm>
            <a:off x="0" y="333375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2、从构成电路的器件来看</a:t>
            </a:r>
          </a:p>
        </p:txBody>
      </p:sp>
      <p:sp>
        <p:nvSpPr>
          <p:cNvPr id="206862" name="Rectangle 14"/>
          <p:cNvSpPr>
            <a:spLocks noChangeArrowheads="1"/>
          </p:cNvSpPr>
          <p:nvPr/>
        </p:nvSpPr>
        <p:spPr bwMode="auto">
          <a:xfrm>
            <a:off x="395288" y="5370513"/>
            <a:ext cx="411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数字电路: 布尔代数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0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06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06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4" grpId="0" build="p" autoUpdateAnimBg="0"/>
      <p:bldP spid="206857" grpId="0" build="p" autoUpdateAnimBg="0"/>
      <p:bldP spid="206858" grpId="0" build="p" autoUpdateAnimBg="0"/>
      <p:bldP spid="206861" grpId="0"/>
      <p:bldP spid="2068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0" y="11588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4、学习研究的方法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381000" y="1106488"/>
            <a:ext cx="3638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模拟电路 : 频域法</a:t>
            </a:r>
          </a:p>
        </p:txBody>
      </p:sp>
      <p:grpSp>
        <p:nvGrpSpPr>
          <p:cNvPr id="177164" name="Group 12"/>
          <p:cNvGrpSpPr>
            <a:grpSpLocks/>
          </p:cNvGrpSpPr>
          <p:nvPr/>
        </p:nvGrpSpPr>
        <p:grpSpPr bwMode="auto">
          <a:xfrm>
            <a:off x="-34925" y="1773238"/>
            <a:ext cx="9144000" cy="1189037"/>
            <a:chOff x="0" y="1968"/>
            <a:chExt cx="5760" cy="749"/>
          </a:xfrm>
        </p:grpSpPr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268" y="196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数字电路 : 时域法(讨论输入、输出在不同时间</a:t>
              </a: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0" y="2352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段的映射关系)。</a:t>
              </a:r>
            </a:p>
          </p:txBody>
        </p:sp>
      </p:grpSp>
      <p:sp>
        <p:nvSpPr>
          <p:cNvPr id="177166" name="Rectangle 14"/>
          <p:cNvSpPr>
            <a:spLocks noChangeArrowheads="1"/>
          </p:cNvSpPr>
          <p:nvPr/>
        </p:nvSpPr>
        <p:spPr bwMode="auto">
          <a:xfrm>
            <a:off x="395288" y="3671888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二、数字电路中的操作</a:t>
            </a:r>
          </a:p>
        </p:txBody>
      </p:sp>
      <p:sp>
        <p:nvSpPr>
          <p:cNvPr id="177167" name="Rectangle 15"/>
          <p:cNvSpPr>
            <a:spLocks noChangeArrowheads="1"/>
          </p:cNvSpPr>
          <p:nvPr/>
        </p:nvSpPr>
        <p:spPr bwMode="auto">
          <a:xfrm>
            <a:off x="395288" y="4738688"/>
            <a:ext cx="282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1、算术操作；</a:t>
            </a:r>
          </a:p>
        </p:txBody>
      </p:sp>
      <p:sp>
        <p:nvSpPr>
          <p:cNvPr id="177168" name="Rectangle 16"/>
          <p:cNvSpPr>
            <a:spLocks noChangeArrowheads="1"/>
          </p:cNvSpPr>
          <p:nvPr/>
        </p:nvSpPr>
        <p:spPr bwMode="auto">
          <a:xfrm>
            <a:off x="395288" y="5729288"/>
            <a:ext cx="282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2、逻辑操作；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 build="p" autoUpdateAnimBg="0"/>
      <p:bldP spid="177159" grpId="0" build="p" autoUpdateAnimBg="0"/>
      <p:bldP spid="177166" grpId="0"/>
      <p:bldP spid="177167" grpId="0"/>
      <p:bldP spid="1771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742950" y="3354388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3、功耗小；</a:t>
            </a: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684213" y="2492375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、便于集成化；</a:t>
            </a:r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684213" y="4365625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、便于加密、解密。</a:t>
            </a:r>
          </a:p>
        </p:txBody>
      </p:sp>
      <p:sp>
        <p:nvSpPr>
          <p:cNvPr id="178189" name="Rectangle 13"/>
          <p:cNvSpPr>
            <a:spLocks noChangeArrowheads="1"/>
          </p:cNvSpPr>
          <p:nvPr/>
        </p:nvSpPr>
        <p:spPr bwMode="auto">
          <a:xfrm>
            <a:off x="128588" y="404813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三、数字化的优点</a:t>
            </a:r>
          </a:p>
        </p:txBody>
      </p:sp>
      <p:sp>
        <p:nvSpPr>
          <p:cNvPr id="178190" name="Rectangle 14"/>
          <p:cNvSpPr>
            <a:spLocks noChangeArrowheads="1"/>
          </p:cNvSpPr>
          <p:nvPr/>
        </p:nvSpPr>
        <p:spPr bwMode="auto">
          <a:xfrm>
            <a:off x="684213" y="1630363"/>
            <a:ext cx="607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1、抗干扰力能力强，精确度高；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8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8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8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 build="p" autoUpdateAnimBg="0"/>
      <p:bldP spid="178183" grpId="0" build="p" autoUpdateAnimBg="0"/>
      <p:bldP spid="178188" grpId="0"/>
      <p:bldP spid="178189" grpId="0" build="p" autoUpdateAnimBg="0"/>
      <p:bldP spid="17819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0" y="180975"/>
            <a:ext cx="5467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四、数字集成电路的发展趋势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0" y="12954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1、大规模</a:t>
            </a: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0" y="23622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2、低功耗</a:t>
            </a:r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0" y="32766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3、高速度</a:t>
            </a:r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0" y="4294188"/>
            <a:ext cx="8151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4、可编程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(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Programmable Logic Device－PLD)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0" y="53340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5、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可测试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1223963"/>
            <a:ext cx="305911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   </a:t>
            </a:r>
            <a:r>
              <a:rPr lang="zh-CN" altLang="en-US" smtClean="0">
                <a:ea typeface="黑体" pitchFamily="49" charset="-122"/>
              </a:rPr>
              <a:t>知识要点</a:t>
            </a:r>
            <a:endParaRPr lang="en-US" altLang="zh-CN" smtClean="0">
              <a:ea typeface="黑体" pitchFamily="49" charset="-122"/>
            </a:endParaRP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250825" y="2276475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1、数字系统的基本概念</a:t>
            </a:r>
          </a:p>
        </p:txBody>
      </p:sp>
      <p:sp>
        <p:nvSpPr>
          <p:cNvPr id="262151" name="Rectangle 7"/>
          <p:cNvSpPr>
            <a:spLocks noChangeArrowheads="1"/>
          </p:cNvSpPr>
          <p:nvPr/>
        </p:nvSpPr>
        <p:spPr bwMode="auto">
          <a:xfrm>
            <a:off x="250825" y="3284538"/>
            <a:ext cx="688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、进位计数制及几种常用数制的转换</a:t>
            </a: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250825" y="42926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、带符号二进制数的代码表示形式</a:t>
            </a:r>
          </a:p>
        </p:txBody>
      </p:sp>
      <p:sp>
        <p:nvSpPr>
          <p:cNvPr id="262153" name="Rectangle 9"/>
          <p:cNvSpPr>
            <a:spLocks noChangeArrowheads="1"/>
          </p:cNvSpPr>
          <p:nvPr/>
        </p:nvSpPr>
        <p:spPr bwMode="auto">
          <a:xfrm>
            <a:off x="250825" y="5300663"/>
            <a:ext cx="567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、数字系统中常用的几种编码</a:t>
            </a:r>
          </a:p>
        </p:txBody>
      </p:sp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0" y="228600"/>
            <a:ext cx="868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 </a:t>
            </a: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第一</a:t>
            </a:r>
            <a:r>
              <a:rPr lang="zh-CN" altLang="en-US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章 数制</a:t>
            </a: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与码制</a:t>
            </a:r>
            <a:endParaRPr lang="en-US" altLang="zh-CN" sz="44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2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 build="p" autoUpdateAnimBg="0"/>
      <p:bldP spid="262151" grpId="0" build="p" autoUpdateAnimBg="0"/>
      <p:bldP spid="262152" grpId="0" build="p" autoUpdateAnimBg="0"/>
      <p:bldP spid="26215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067175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   </a:t>
            </a:r>
            <a:r>
              <a:rPr lang="zh-CN" altLang="en-US" smtClean="0">
                <a:ea typeface="黑体" pitchFamily="49" charset="-122"/>
              </a:rPr>
              <a:t>重点与难点</a:t>
            </a:r>
            <a:endParaRPr lang="en-US" altLang="zh-CN" smtClean="0">
              <a:ea typeface="黑体" pitchFamily="49" charset="-122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765175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一、基本概念</a:t>
            </a:r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0" y="1412875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1、数字信号</a:t>
            </a:r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2060575"/>
            <a:ext cx="9144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数字信号是在两个稳定状态间作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阶跃式变化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的信号，有时又称为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离散信号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。它有电平型和脉冲型两种表示形式。</a:t>
            </a:r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860800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、数字电路</a:t>
            </a:r>
          </a:p>
        </p:txBody>
      </p:sp>
      <p:sp>
        <p:nvSpPr>
          <p:cNvPr id="263177" name="Rectangle 9"/>
          <p:cNvSpPr>
            <a:spLocks noChangeArrowheads="1"/>
          </p:cNvSpPr>
          <p:nvPr/>
        </p:nvSpPr>
        <p:spPr bwMode="auto">
          <a:xfrm>
            <a:off x="0" y="4508500"/>
            <a:ext cx="9144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对数字信号信进行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传递、变换、运算、存储及显示处理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的电路称为数字电路。由于数字电路不仅能对信号进行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数值运算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，而且具有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逻辑运算和逻辑判断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的功能，所以又称为数字逻辑电路。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3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3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3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3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3" grpId="0" build="p" autoUpdateAnimBg="0"/>
      <p:bldP spid="263174" grpId="0" build="p" autoUpdateAnimBg="0"/>
      <p:bldP spid="263175" grpId="0" build="p" autoUpdateAnimBg="0"/>
      <p:bldP spid="263176" grpId="0" build="p" autoUpdateAnimBg="0"/>
      <p:bldP spid="26317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0" y="0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、数字系统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0" y="765175"/>
            <a:ext cx="9144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数字系统是由实现各种功能的逻辑电路相互连接构成的整体，它能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交互式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地处理用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离散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形式表示的信息。比如，数字计算机就是一种最典型的数字系统。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0" y="29972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、数字逻辑电路的分类</a:t>
            </a: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0" y="3789363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数字逻辑电路根据功能特点来分可分为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无记忆功能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组合逻辑电路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具有记忆功能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时序逻辑电路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两类。</a:t>
            </a:r>
          </a:p>
        </p:txBody>
      </p:sp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0" y="5661025"/>
            <a:ext cx="567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、数字系统中的两种运算类型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4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4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4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4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7" grpId="0" build="p" autoUpdateAnimBg="0"/>
      <p:bldP spid="264198" grpId="0" build="p" autoUpdateAnimBg="0"/>
      <p:bldP spid="264199" grpId="0" build="p" autoUpdateAnimBg="0"/>
      <p:bldP spid="26420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zh-CN" altLang="en-US" dirty="0" smtClean="0"/>
              <a:t>成绩比例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平时：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60%</a:t>
            </a:r>
          </a:p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期末：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40%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89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0" y="0"/>
            <a:ext cx="914400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数字系统中有算术运算和逻辑运算两种不同的运算类型。算术运算是为了对数据信息进行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加工处理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，其数学基础是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二进制数的运算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；逻辑运算是为了实现各种不同的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功能控制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，其数学基础是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逻辑代数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0" y="27082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、数字逻辑电路中研究的主要问题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0" y="3500438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数字逻辑电路中研究的主要问题是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电路输出信号状态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与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输入信号状态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之间的逻辑关系。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0" y="4868863"/>
            <a:ext cx="506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二、数制及常用数制的转换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0" y="5805488"/>
            <a:ext cx="160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、数制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5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5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5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5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1" grpId="0" build="p" autoUpdateAnimBg="0"/>
      <p:bldP spid="265222" grpId="0" build="p" autoUpdateAnimBg="0"/>
      <p:bldP spid="265223" grpId="0" build="p" autoUpdateAnimBg="0"/>
      <p:bldP spid="265224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数制是人们对数量计数的一种统计规律。任何一种数制都包含着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基数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进位规则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及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位权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三个特征。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0" y="1125538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、数制转换</a:t>
            </a:r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0" y="2060575"/>
            <a:ext cx="9144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不同数制只不过是按一定规律对数进行描述的不同形式。同一个数可以用不同的进位制表示，即它们可以相互转换。</a:t>
            </a:r>
          </a:p>
        </p:txBody>
      </p:sp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0" y="38608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三、带符号二进制数的代码表示</a:t>
            </a:r>
          </a:p>
        </p:txBody>
      </p:sp>
      <p:sp>
        <p:nvSpPr>
          <p:cNvPr id="266248" name="Rectangle 8"/>
          <p:cNvSpPr>
            <a:spLocks noChangeArrowheads="1"/>
          </p:cNvSpPr>
          <p:nvPr/>
        </p:nvSpPr>
        <p:spPr bwMode="auto">
          <a:xfrm>
            <a:off x="0" y="5362596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真值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是指在数值前用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表示正数，用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表示负数的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带符号二进制数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机器数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是指用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</a:p>
        </p:txBody>
      </p:sp>
      <p:sp>
        <p:nvSpPr>
          <p:cNvPr id="266249" name="Rectangle 9"/>
          <p:cNvSpPr>
            <a:spLocks noChangeArrowheads="1"/>
          </p:cNvSpPr>
          <p:nvPr/>
        </p:nvSpPr>
        <p:spPr bwMode="auto">
          <a:xfrm>
            <a:off x="0" y="472440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、真值与机器数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6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6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6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6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build="p" autoUpdateAnimBg="0"/>
      <p:bldP spid="266246" grpId="0" build="p" autoUpdateAnimBg="0"/>
      <p:bldP spid="266247" grpId="0" build="p" autoUpdateAnimBg="0"/>
      <p:bldP spid="266248" grpId="0" build="p" autoUpdateAnimBg="0"/>
      <p:bldP spid="26624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用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，即把符号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数值化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后的带符号二进制数。</a:t>
            </a:r>
            <a:endParaRPr lang="en-US" altLang="zh-CN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0" y="1268413"/>
            <a:ext cx="4857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、机器数的三种常用代码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0" y="2060575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数字系统中常用的机器数有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三种类型。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0" y="3284538"/>
            <a:ext cx="729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、真值、原码、反码和补码的相互转换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0" y="4149725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四、常用的几种编码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0" y="5013325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、十进制数的二进制编码（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BCD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码）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0" y="5949950"/>
            <a:ext cx="8143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、可靠性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编码（格雷码，奇偶效验码）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7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7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7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7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67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9" grpId="0" build="p" autoUpdateAnimBg="0"/>
      <p:bldP spid="267270" grpId="0" build="p" autoUpdateAnimBg="0"/>
      <p:bldP spid="267271" grpId="0" build="p" autoUpdateAnimBg="0"/>
      <p:bldP spid="267272" grpId="0" build="p" autoUpdateAnimBg="0"/>
      <p:bldP spid="267273" grpId="0" build="p" autoUpdateAnimBg="0"/>
      <p:bldP spid="267274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476250"/>
            <a:ext cx="868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r>
              <a:rPr lang="zh-CN" altLang="en-US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第一章 数制</a:t>
            </a: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与码制</a:t>
            </a:r>
            <a:endParaRPr lang="en-US" altLang="zh-CN" sz="44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257175" y="23495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1.1   计数进位制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257175" y="3370263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1.2   数制转换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257175" y="4513263"/>
            <a:ext cx="506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1.3   带符号数的代码表示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257175" y="5656263"/>
            <a:ext cx="546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1.4   数码和字符的代码表示</a:t>
            </a:r>
          </a:p>
        </p:txBody>
      </p: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1774825" y="1196975"/>
            <a:ext cx="6684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0">
                <a:solidFill>
                  <a:schemeClr val="tx2"/>
                </a:solidFill>
                <a:ea typeface="黑体" pitchFamily="49" charset="-122"/>
              </a:rPr>
              <a:t>Number systems and codes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5" grpId="0" build="p" autoUpdateAnimBg="0"/>
      <p:bldP spid="271366" grpId="0" build="p" autoUpdateAnimBg="0"/>
      <p:bldP spid="271367" grpId="0" build="p" autoUpdateAnimBg="0"/>
      <p:bldP spid="271368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8392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1.1 计数进位制</a:t>
            </a:r>
          </a:p>
        </p:txBody>
      </p:sp>
      <p:sp>
        <p:nvSpPr>
          <p:cNvPr id="97313" name="Rectangle 33"/>
          <p:cNvSpPr>
            <a:spLocks noChangeArrowheads="1"/>
          </p:cNvSpPr>
          <p:nvPr/>
        </p:nvSpPr>
        <p:spPr bwMode="auto">
          <a:xfrm>
            <a:off x="0" y="2349500"/>
            <a:ext cx="810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基数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(Base)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为十(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计数的符号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个数):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0～9</a:t>
            </a:r>
          </a:p>
        </p:txBody>
      </p:sp>
      <p:sp>
        <p:nvSpPr>
          <p:cNvPr id="97314" name="Rectangle 34"/>
          <p:cNvSpPr>
            <a:spLocks noChangeArrowheads="1"/>
          </p:cNvSpPr>
          <p:nvPr/>
        </p:nvSpPr>
        <p:spPr bwMode="auto">
          <a:xfrm>
            <a:off x="0" y="3284538"/>
            <a:ext cx="46297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位权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(Weight)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为:10</a:t>
            </a:r>
            <a:r>
              <a:rPr lang="en-US" altLang="zh-CN" sz="3200" b="0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i</a:t>
            </a:r>
            <a:endParaRPr lang="en-US" altLang="zh-CN" sz="3200" b="0" baseline="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7315" name="Rectangle 35"/>
          <p:cNvSpPr>
            <a:spLocks noChangeArrowheads="1"/>
          </p:cNvSpPr>
          <p:nvPr/>
        </p:nvSpPr>
        <p:spPr bwMode="auto">
          <a:xfrm>
            <a:off x="684213" y="40767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如果有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位整数，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位小数。则：</a:t>
            </a:r>
          </a:p>
        </p:txBody>
      </p:sp>
      <p:grpSp>
        <p:nvGrpSpPr>
          <p:cNvPr id="97333" name="Group 53"/>
          <p:cNvGrpSpPr>
            <a:grpSpLocks/>
          </p:cNvGrpSpPr>
          <p:nvPr/>
        </p:nvGrpSpPr>
        <p:grpSpPr bwMode="auto">
          <a:xfrm>
            <a:off x="0" y="4868863"/>
            <a:ext cx="8229600" cy="1752600"/>
            <a:chOff x="0" y="2592"/>
            <a:chExt cx="5184" cy="1104"/>
          </a:xfrm>
        </p:grpSpPr>
        <p:grpSp>
          <p:nvGrpSpPr>
            <p:cNvPr id="21512" name="Group 40"/>
            <p:cNvGrpSpPr>
              <a:grpSpLocks/>
            </p:cNvGrpSpPr>
            <p:nvPr/>
          </p:nvGrpSpPr>
          <p:grpSpPr bwMode="auto">
            <a:xfrm>
              <a:off x="0" y="2772"/>
              <a:ext cx="3894" cy="510"/>
              <a:chOff x="0" y="2772"/>
              <a:chExt cx="3894" cy="510"/>
            </a:xfrm>
          </p:grpSpPr>
          <p:graphicFrame>
            <p:nvGraphicFramePr>
              <p:cNvPr id="21515" name="Object 22"/>
              <p:cNvGraphicFramePr>
                <a:graphicFrameLocks noChangeAspect="1"/>
              </p:cNvGraphicFramePr>
              <p:nvPr/>
            </p:nvGraphicFramePr>
            <p:xfrm>
              <a:off x="3737" y="2772"/>
              <a:ext cx="157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700" name="Equation" r:id="rId4" imgW="114151" imgH="215619" progId="Equation.3">
                      <p:embed/>
                    </p:oleObj>
                  </mc:Choice>
                  <mc:Fallback>
                    <p:oleObj name="Equation" r:id="rId4" imgW="114151" imgH="215619" progId="Equation.3">
                      <p:embed/>
                      <p:pic>
                        <p:nvPicPr>
                          <p:cNvPr id="0" name="Picture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7" y="2772"/>
                            <a:ext cx="157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7307" name="Rectangle 27"/>
              <p:cNvSpPr>
                <a:spLocks noChangeArrowheads="1"/>
              </p:cNvSpPr>
              <p:nvPr/>
            </p:nvSpPr>
            <p:spPr bwMode="auto">
              <a:xfrm>
                <a:off x="0" y="2955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  <a:defRPr/>
                </a:pPr>
                <a:endParaRPr lang="en-US" altLang="zh-CN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</a:endParaRPr>
              </a:p>
            </p:txBody>
          </p:sp>
        </p:grpSp>
        <p:graphicFrame>
          <p:nvGraphicFramePr>
            <p:cNvPr id="21513" name="Object 50"/>
            <p:cNvGraphicFramePr>
              <a:graphicFrameLocks noChangeAspect="1"/>
            </p:cNvGraphicFramePr>
            <p:nvPr/>
          </p:nvGraphicFramePr>
          <p:xfrm>
            <a:off x="442" y="2592"/>
            <a:ext cx="4251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1" name="Equation" r:id="rId6" imgW="4115880" imgH="1054440" progId="Equation.3">
                    <p:embed/>
                  </p:oleObj>
                </mc:Choice>
                <mc:Fallback>
                  <p:oleObj name="Equation" r:id="rId6" imgW="4115880" imgH="105444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2592"/>
                          <a:ext cx="4251" cy="1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51"/>
            <p:cNvGraphicFramePr>
              <a:graphicFrameLocks noChangeAspect="1"/>
            </p:cNvGraphicFramePr>
            <p:nvPr/>
          </p:nvGraphicFramePr>
          <p:xfrm>
            <a:off x="4080" y="3168"/>
            <a:ext cx="110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2" name="Equation" r:id="rId8" imgW="1155960" imgH="330120" progId="Equation.3">
                    <p:embed/>
                  </p:oleObj>
                </mc:Choice>
                <mc:Fallback>
                  <p:oleObj name="Equation" r:id="rId8" imgW="1155960" imgH="33012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168"/>
                          <a:ext cx="1104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334" name="Rectangle 54"/>
          <p:cNvSpPr>
            <a:spLocks noChangeArrowheads="1"/>
          </p:cNvSpPr>
          <p:nvPr/>
        </p:nvSpPr>
        <p:spPr bwMode="auto">
          <a:xfrm>
            <a:off x="0" y="1125538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1.1.1 十进制计数</a:t>
            </a:r>
            <a:r>
              <a:rPr lang="en-US" altLang="zh-CN" sz="44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(Base 10)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7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7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7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13" grpId="0" build="p" autoUpdateAnimBg="0"/>
      <p:bldP spid="97314" grpId="0" build="p" autoUpdateAnimBg="0"/>
      <p:bldP spid="9731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09600" y="381000"/>
            <a:ext cx="6543779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求十进制数的位权展开形式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256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2×10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＋5×10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＋6×10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＋7×10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－1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1.1.2 二进制计数 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(Base 2)</a:t>
            </a:r>
          </a:p>
        </p:txBody>
      </p:sp>
      <p:grpSp>
        <p:nvGrpSpPr>
          <p:cNvPr id="209934" name="Group 14"/>
          <p:cNvGrpSpPr>
            <a:grpSpLocks/>
          </p:cNvGrpSpPr>
          <p:nvPr/>
        </p:nvGrpSpPr>
        <p:grpSpPr bwMode="auto">
          <a:xfrm>
            <a:off x="468313" y="4437063"/>
            <a:ext cx="8382000" cy="1752600"/>
            <a:chOff x="192" y="2640"/>
            <a:chExt cx="5280" cy="1104"/>
          </a:xfrm>
        </p:grpSpPr>
        <p:graphicFrame>
          <p:nvGraphicFramePr>
            <p:cNvPr id="23559" name="Object 7"/>
            <p:cNvGraphicFramePr>
              <a:graphicFrameLocks noChangeAspect="1"/>
            </p:cNvGraphicFramePr>
            <p:nvPr/>
          </p:nvGraphicFramePr>
          <p:xfrm>
            <a:off x="192" y="2640"/>
            <a:ext cx="5280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3" name="Equation" r:id="rId4" imgW="5982840" imgH="1054440" progId="Equation.3">
                    <p:embed/>
                  </p:oleObj>
                </mc:Choice>
                <mc:Fallback>
                  <p:oleObj name="Equation" r:id="rId4" imgW="5982840" imgH="105444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640"/>
                          <a:ext cx="5280" cy="1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1615" y="3238"/>
            <a:ext cx="1286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84" name="Equation" r:id="rId6" imgW="1117800" imgH="330120" progId="Equation.3">
                    <p:embed/>
                  </p:oleObj>
                </mc:Choice>
                <mc:Fallback>
                  <p:oleObj name="Equation" r:id="rId6" imgW="1117800" imgH="33012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5" y="3238"/>
                          <a:ext cx="1286" cy="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9929" name="Rectangle 9"/>
          <p:cNvSpPr>
            <a:spLocks noChangeArrowheads="1"/>
          </p:cNvSpPr>
          <p:nvPr/>
        </p:nvSpPr>
        <p:spPr bwMode="auto">
          <a:xfrm>
            <a:off x="0" y="1371600"/>
            <a:ext cx="688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基数为二(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计数的符号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个数):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0～1</a:t>
            </a:r>
          </a:p>
        </p:txBody>
      </p:sp>
      <p:sp>
        <p:nvSpPr>
          <p:cNvPr id="209930" name="Rectangle 10"/>
          <p:cNvSpPr>
            <a:spLocks noChangeArrowheads="1"/>
          </p:cNvSpPr>
          <p:nvPr/>
        </p:nvSpPr>
        <p:spPr bwMode="auto">
          <a:xfrm>
            <a:off x="0" y="2362200"/>
            <a:ext cx="27831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位权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为:2</a:t>
            </a:r>
            <a:r>
              <a:rPr lang="en-US" altLang="zh-CN" sz="3200" b="0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i</a:t>
            </a:r>
            <a:endParaRPr lang="zh-CN" altLang="en-US" sz="3200" b="0" baseline="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9931" name="Rectangle 11"/>
          <p:cNvSpPr>
            <a:spLocks noChangeArrowheads="1"/>
          </p:cNvSpPr>
          <p:nvPr/>
        </p:nvSpPr>
        <p:spPr bwMode="auto">
          <a:xfrm>
            <a:off x="827088" y="34290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如果有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位整数，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位小数。则：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9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9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9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9" grpId="0" build="p" autoUpdateAnimBg="0"/>
      <p:bldP spid="209930" grpId="0" build="p" autoUpdateAnimBg="0"/>
      <p:bldP spid="20993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438150" y="381000"/>
            <a:ext cx="5929828" cy="294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求二进制数的位权展开形式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101.1)</a:t>
            </a:r>
            <a:r>
              <a:rPr lang="zh-CN" altLang="en-US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1×2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＋0×2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＋1×2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＋1×2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5.5)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  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1.1.3 八进制计数 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(Base 8)</a:t>
            </a:r>
            <a:r>
              <a:rPr lang="en-US" altLang="zh-CN" smtClean="0"/>
              <a:t> </a:t>
            </a:r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0" y="1219200"/>
            <a:ext cx="688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基数为八(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计数的符号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个数):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0～7</a:t>
            </a:r>
          </a:p>
        </p:txBody>
      </p:sp>
      <p:grpSp>
        <p:nvGrpSpPr>
          <p:cNvPr id="99349" name="Group 21"/>
          <p:cNvGrpSpPr>
            <a:grpSpLocks/>
          </p:cNvGrpSpPr>
          <p:nvPr/>
        </p:nvGrpSpPr>
        <p:grpSpPr bwMode="auto">
          <a:xfrm>
            <a:off x="0" y="1905000"/>
            <a:ext cx="2876550" cy="685800"/>
            <a:chOff x="0" y="1248"/>
            <a:chExt cx="1812" cy="432"/>
          </a:xfrm>
        </p:grpSpPr>
        <p:graphicFrame>
          <p:nvGraphicFramePr>
            <p:cNvPr id="25609" name="Object 17"/>
            <p:cNvGraphicFramePr>
              <a:graphicFrameLocks noChangeAspect="1"/>
            </p:cNvGraphicFramePr>
            <p:nvPr/>
          </p:nvGraphicFramePr>
          <p:xfrm>
            <a:off x="1488" y="1248"/>
            <a:ext cx="32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4" name="Equation" r:id="rId4" imgW="203400" imgH="292320" progId="Equation.3">
                    <p:embed/>
                  </p:oleObj>
                </mc:Choice>
                <mc:Fallback>
                  <p:oleObj name="Equation" r:id="rId4" imgW="203400" imgH="29232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248"/>
                          <a:ext cx="324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0" y="1296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(2) 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位权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为:</a:t>
              </a:r>
            </a:p>
          </p:txBody>
        </p:sp>
      </p:grpSp>
      <p:sp>
        <p:nvSpPr>
          <p:cNvPr id="99347" name="Rectangle 19"/>
          <p:cNvSpPr>
            <a:spLocks noChangeArrowheads="1"/>
          </p:cNvSpPr>
          <p:nvPr/>
        </p:nvSpPr>
        <p:spPr bwMode="auto">
          <a:xfrm>
            <a:off x="228600" y="30480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如果有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位整数，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位小数。则：</a:t>
            </a:r>
          </a:p>
        </p:txBody>
      </p:sp>
      <p:grpSp>
        <p:nvGrpSpPr>
          <p:cNvPr id="99350" name="Group 22"/>
          <p:cNvGrpSpPr>
            <a:grpSpLocks/>
          </p:cNvGrpSpPr>
          <p:nvPr/>
        </p:nvGrpSpPr>
        <p:grpSpPr bwMode="auto">
          <a:xfrm>
            <a:off x="152400" y="4267200"/>
            <a:ext cx="8763000" cy="1981200"/>
            <a:chOff x="0" y="2688"/>
            <a:chExt cx="5760" cy="1327"/>
          </a:xfrm>
        </p:grpSpPr>
        <p:graphicFrame>
          <p:nvGraphicFramePr>
            <p:cNvPr id="25607" name="Object 15"/>
            <p:cNvGraphicFramePr>
              <a:graphicFrameLocks noChangeAspect="1"/>
            </p:cNvGraphicFramePr>
            <p:nvPr/>
          </p:nvGraphicFramePr>
          <p:xfrm>
            <a:off x="0" y="2688"/>
            <a:ext cx="5760" cy="1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5" name="Equation" r:id="rId6" imgW="5360400" imgH="1054440" progId="Equation.3">
                    <p:embed/>
                  </p:oleObj>
                </mc:Choice>
                <mc:Fallback>
                  <p:oleObj name="Equation" r:id="rId6" imgW="5360400" imgH="105444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688"/>
                          <a:ext cx="5760" cy="1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20"/>
            <p:cNvGraphicFramePr>
              <a:graphicFrameLocks noChangeAspect="1"/>
            </p:cNvGraphicFramePr>
            <p:nvPr/>
          </p:nvGraphicFramePr>
          <p:xfrm>
            <a:off x="1248" y="3360"/>
            <a:ext cx="1508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6" name="Equation" r:id="rId8" imgW="1117800" imgH="330120" progId="Equation.3">
                    <p:embed/>
                  </p:oleObj>
                </mc:Choice>
                <mc:Fallback>
                  <p:oleObj name="Equation" r:id="rId8" imgW="1117800" imgH="33012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360"/>
                          <a:ext cx="1508" cy="4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4" grpId="0" build="p" autoUpdateAnimBg="0"/>
      <p:bldP spid="9934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457200" y="381000"/>
            <a:ext cx="5929828" cy="294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求八进制数的位权展开形式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12.4)</a:t>
            </a:r>
            <a:r>
              <a:rPr lang="zh-CN" altLang="en-US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en-US" altLang="zh-CN" sz="3200" b="0" baseline="-250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1×8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＋2×8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＋4×8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</a:t>
            </a:r>
            <a:r>
              <a:rPr lang="zh-CN" altLang="en-US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en-US" altLang="zh-CN" sz="3200" b="0" baseline="300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10.5)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052513"/>
            <a:ext cx="8955088" cy="54721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第一章 数制与码制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第二章 逻辑代数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第三章 数字电路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第四章 组合逻辑电路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第五章 触发器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第六章 同步时序逻辑电路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第七章 硬件描述语言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Verilog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HDL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第八章 存储器和可编程逻辑器件</a:t>
            </a:r>
            <a:r>
              <a:rPr lang="zh-CN" altLang="en-US" sz="2800" dirty="0" smtClean="0"/>
              <a:t>               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627313" y="176195"/>
            <a:ext cx="35369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 字 逻 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38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  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1.1.4 十六进制计数 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(Base 16)</a:t>
            </a:r>
          </a:p>
        </p:txBody>
      </p:sp>
      <p:sp>
        <p:nvSpPr>
          <p:cNvPr id="100366" name="Rectangle 14"/>
          <p:cNvSpPr>
            <a:spLocks noChangeArrowheads="1"/>
          </p:cNvSpPr>
          <p:nvPr/>
        </p:nvSpPr>
        <p:spPr bwMode="auto">
          <a:xfrm>
            <a:off x="0" y="1066800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基数为十六(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计数的符号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个数):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0～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</a:p>
        </p:txBody>
      </p:sp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533400" y="27432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如果有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位整数，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位小数。则：</a:t>
            </a:r>
          </a:p>
        </p:txBody>
      </p:sp>
      <p:grpSp>
        <p:nvGrpSpPr>
          <p:cNvPr id="100373" name="Group 21"/>
          <p:cNvGrpSpPr>
            <a:grpSpLocks/>
          </p:cNvGrpSpPr>
          <p:nvPr/>
        </p:nvGrpSpPr>
        <p:grpSpPr bwMode="auto">
          <a:xfrm>
            <a:off x="457200" y="3886200"/>
            <a:ext cx="8458200" cy="1981200"/>
            <a:chOff x="0" y="2448"/>
            <a:chExt cx="5760" cy="1296"/>
          </a:xfrm>
        </p:grpSpPr>
        <p:graphicFrame>
          <p:nvGraphicFramePr>
            <p:cNvPr id="27657" name="Object 17"/>
            <p:cNvGraphicFramePr>
              <a:graphicFrameLocks noChangeAspect="1"/>
            </p:cNvGraphicFramePr>
            <p:nvPr/>
          </p:nvGraphicFramePr>
          <p:xfrm>
            <a:off x="0" y="2448"/>
            <a:ext cx="5760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42" name="Equation" r:id="rId4" imgW="4814280" imgH="1054440" progId="Equation.3">
                    <p:embed/>
                  </p:oleObj>
                </mc:Choice>
                <mc:Fallback>
                  <p:oleObj name="Equation" r:id="rId4" imgW="4814280" imgH="105444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48"/>
                          <a:ext cx="5760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18"/>
            <p:cNvGraphicFramePr>
              <a:graphicFrameLocks noChangeAspect="1"/>
            </p:cNvGraphicFramePr>
            <p:nvPr/>
          </p:nvGraphicFramePr>
          <p:xfrm>
            <a:off x="2976" y="3168"/>
            <a:ext cx="172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43" name="Equation" r:id="rId6" imgW="1181520" imgH="330120" progId="Equation.3">
                    <p:embed/>
                  </p:oleObj>
                </mc:Choice>
                <mc:Fallback>
                  <p:oleObj name="Equation" r:id="rId6" imgW="1181520" imgH="33012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168"/>
                          <a:ext cx="172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372" name="Group 20"/>
          <p:cNvGrpSpPr>
            <a:grpSpLocks/>
          </p:cNvGrpSpPr>
          <p:nvPr/>
        </p:nvGrpSpPr>
        <p:grpSpPr bwMode="auto">
          <a:xfrm>
            <a:off x="0" y="1905000"/>
            <a:ext cx="3048000" cy="646113"/>
            <a:chOff x="0" y="1200"/>
            <a:chExt cx="1920" cy="407"/>
          </a:xfrm>
        </p:grpSpPr>
        <p:sp>
          <p:nvSpPr>
            <p:cNvPr id="100367" name="Rectangle 15"/>
            <p:cNvSpPr>
              <a:spLocks noChangeArrowheads="1"/>
            </p:cNvSpPr>
            <p:nvPr/>
          </p:nvSpPr>
          <p:spPr bwMode="auto">
            <a:xfrm>
              <a:off x="0" y="1200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(2) 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位权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为:</a:t>
              </a:r>
              <a:endPara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7656" name="Object 19"/>
            <p:cNvGraphicFramePr>
              <a:graphicFrameLocks noChangeAspect="1"/>
            </p:cNvGraphicFramePr>
            <p:nvPr/>
          </p:nvGraphicFramePr>
          <p:xfrm>
            <a:off x="1488" y="1200"/>
            <a:ext cx="432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44" name="Equation" r:id="rId8" imgW="304920" imgH="292320" progId="Equation.3">
                    <p:embed/>
                  </p:oleObj>
                </mc:Choice>
                <mc:Fallback>
                  <p:oleObj name="Equation" r:id="rId8" imgW="304920" imgH="29232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200"/>
                          <a:ext cx="432" cy="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7072330" y="1608583"/>
            <a:ext cx="1984555" cy="1963293"/>
            <a:chOff x="-5072130" y="1857364"/>
            <a:chExt cx="2205061" cy="2007336"/>
          </a:xfrm>
        </p:grpSpPr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0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6" grpId="0" build="p" autoUpdateAnimBg="0"/>
      <p:bldP spid="100368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8915400" cy="6629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sz="2800" dirty="0" smtClean="0"/>
              <a:t> 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例: 求十六进制数的位权展开形式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Tx/>
              <a:buNone/>
              <a:defRPr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(3</a:t>
            </a:r>
            <a:r>
              <a:rPr lang="en-US" altLang="zh-CN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6)</a:t>
            </a:r>
            <a:r>
              <a:rPr lang="en-US" altLang="zh-CN" baseline="-25000" dirty="0" smtClean="0">
                <a:latin typeface="黑体" pitchFamily="49" charset="-122"/>
                <a:ea typeface="黑体" pitchFamily="49" charset="-122"/>
              </a:rPr>
              <a:t>16</a:t>
            </a:r>
          </a:p>
          <a:p>
            <a:pPr eaLnBrk="1" hangingPunct="1">
              <a:buFontTx/>
              <a:buNone/>
              <a:defRPr/>
            </a:pPr>
            <a:r>
              <a:rPr lang="en-US" altLang="zh-CN" baseline="-250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=3×16</a:t>
            </a: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×16</a:t>
            </a: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＋6×16</a:t>
            </a: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0</a:t>
            </a:r>
          </a:p>
          <a:p>
            <a:pPr eaLnBrk="1" hangingPunct="1">
              <a:buFontTx/>
              <a:buNone/>
              <a:defRPr/>
            </a:pP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=(934)</a:t>
            </a:r>
            <a:r>
              <a:rPr lang="en-US" altLang="zh-CN" baseline="-25000" dirty="0" smtClean="0">
                <a:latin typeface="黑体" pitchFamily="49" charset="-122"/>
                <a:ea typeface="黑体" pitchFamily="49" charset="-122"/>
              </a:rPr>
              <a:t>10</a:t>
            </a:r>
            <a:endParaRPr lang="zh-CN" altLang="en-US" baseline="-25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73071" y="1442007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十进制数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5764514" y="1357298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十六进制数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3121308" y="214290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教材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P18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2-1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142976" y="2357430"/>
            <a:ext cx="59503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14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15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6477295" y="2310838"/>
            <a:ext cx="38985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286116" y="1415465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3714744" y="2310838"/>
            <a:ext cx="100013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1010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1100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1101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1110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  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1.1.5 二进制数的特点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1386" name="Group 10"/>
          <p:cNvGrpSpPr>
            <a:grpSpLocks/>
          </p:cNvGrpSpPr>
          <p:nvPr/>
        </p:nvGrpSpPr>
        <p:grpSpPr bwMode="auto">
          <a:xfrm>
            <a:off x="0" y="990600"/>
            <a:ext cx="9144000" cy="1265238"/>
            <a:chOff x="0" y="624"/>
            <a:chExt cx="5760" cy="797"/>
          </a:xfrm>
        </p:grpSpPr>
        <p:sp>
          <p:nvSpPr>
            <p:cNvPr id="101380" name="Rectangle 4"/>
            <p:cNvSpPr>
              <a:spLocks noChangeArrowheads="1"/>
            </p:cNvSpPr>
            <p:nvPr/>
          </p:nvSpPr>
          <p:spPr bwMode="auto">
            <a:xfrm>
              <a:off x="12" y="62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(1) 二进制数只有0和1两个数码，故可以用晶体管</a:t>
              </a:r>
            </a:p>
          </p:txBody>
        </p:sp>
        <p:sp>
          <p:nvSpPr>
            <p:cNvPr id="101381" name="Rectangle 5"/>
            <p:cNvSpPr>
              <a:spLocks noChangeArrowheads="1"/>
            </p:cNvSpPr>
            <p:nvPr/>
          </p:nvSpPr>
          <p:spPr bwMode="auto">
            <a:xfrm>
              <a:off x="0" y="1056"/>
              <a:ext cx="52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的通、断或脉冲的有无来表示一位二进制数。</a:t>
              </a:r>
            </a:p>
          </p:txBody>
        </p:sp>
      </p:grpSp>
      <p:grpSp>
        <p:nvGrpSpPr>
          <p:cNvPr id="101387" name="Group 11"/>
          <p:cNvGrpSpPr>
            <a:grpSpLocks/>
          </p:cNvGrpSpPr>
          <p:nvPr/>
        </p:nvGrpSpPr>
        <p:grpSpPr bwMode="auto">
          <a:xfrm>
            <a:off x="0" y="2667000"/>
            <a:ext cx="9531350" cy="1265238"/>
            <a:chOff x="0" y="1680"/>
            <a:chExt cx="6004" cy="797"/>
          </a:xfrm>
        </p:grpSpPr>
        <p:sp>
          <p:nvSpPr>
            <p:cNvPr id="101382" name="Rectangle 6"/>
            <p:cNvSpPr>
              <a:spLocks noChangeArrowheads="1"/>
            </p:cNvSpPr>
            <p:nvPr/>
          </p:nvSpPr>
          <p:spPr bwMode="auto">
            <a:xfrm>
              <a:off x="0" y="1680"/>
              <a:ext cx="60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(2)  二进制数运算规则简单，其特点是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逢二进一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 </a:t>
              </a:r>
            </a:p>
          </p:txBody>
        </p:sp>
        <p:sp>
          <p:nvSpPr>
            <p:cNvPr id="101383" name="Rectangle 7"/>
            <p:cNvSpPr>
              <a:spLocks noChangeArrowheads="1"/>
            </p:cNvSpPr>
            <p:nvPr/>
          </p:nvSpPr>
          <p:spPr bwMode="auto">
            <a:xfrm>
              <a:off x="0" y="211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借一当二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179388" y="4221163"/>
            <a:ext cx="851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加法：0＋0＝0；0＋1＝1；1＋0＝1；1＋1＝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139700" y="5229225"/>
            <a:ext cx="89693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减法：0－0＝0； 0－1＝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同时向相邻高位借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4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1028"/>
          <p:cNvSpPr>
            <a:spLocks noChangeArrowheads="1"/>
          </p:cNvSpPr>
          <p:nvPr/>
        </p:nvSpPr>
        <p:spPr bwMode="auto">
          <a:xfrm>
            <a:off x="533400" y="13716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除法：0÷1＝0；1÷1＝1</a:t>
            </a:r>
          </a:p>
        </p:txBody>
      </p:sp>
      <p:sp>
        <p:nvSpPr>
          <p:cNvPr id="30723" name="Rectangle 1029"/>
          <p:cNvSpPr>
            <a:spLocks noChangeArrowheads="1"/>
          </p:cNvSpPr>
          <p:nvPr/>
        </p:nvSpPr>
        <p:spPr bwMode="auto">
          <a:xfrm>
            <a:off x="533400" y="354013"/>
            <a:ext cx="831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0">
                <a:latin typeface="黑体" pitchFamily="49" charset="-122"/>
                <a:ea typeface="黑体" pitchFamily="49" charset="-122"/>
              </a:rPr>
              <a:t>乘法：0×0＝0；0×1＝0；1×0＝0；1×1＝1</a:t>
            </a:r>
          </a:p>
        </p:txBody>
      </p:sp>
      <p:grpSp>
        <p:nvGrpSpPr>
          <p:cNvPr id="184334" name="Group 1038"/>
          <p:cNvGrpSpPr>
            <a:grpSpLocks/>
          </p:cNvGrpSpPr>
          <p:nvPr/>
        </p:nvGrpSpPr>
        <p:grpSpPr bwMode="auto">
          <a:xfrm>
            <a:off x="533400" y="2590800"/>
            <a:ext cx="5060950" cy="3295650"/>
            <a:chOff x="336" y="1632"/>
            <a:chExt cx="3188" cy="2076"/>
          </a:xfrm>
        </p:grpSpPr>
        <p:sp>
          <p:nvSpPr>
            <p:cNvPr id="184327" name="Rectangle 1031"/>
            <p:cNvSpPr>
              <a:spLocks noChangeArrowheads="1"/>
            </p:cNvSpPr>
            <p:nvPr/>
          </p:nvSpPr>
          <p:spPr bwMode="auto">
            <a:xfrm>
              <a:off x="336" y="1632"/>
              <a:ext cx="31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例：1101＋1011＝11000  ；</a:t>
              </a:r>
            </a:p>
          </p:txBody>
        </p:sp>
        <p:sp>
          <p:nvSpPr>
            <p:cNvPr id="184332" name="Rectangle 1036"/>
            <p:cNvSpPr>
              <a:spLocks noChangeArrowheads="1"/>
            </p:cNvSpPr>
            <p:nvPr/>
          </p:nvSpPr>
          <p:spPr bwMode="auto">
            <a:xfrm>
              <a:off x="930" y="2115"/>
              <a:ext cx="772" cy="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1101</a:t>
              </a:r>
            </a:p>
            <a:p>
              <a:pPr>
                <a:defRPr/>
              </a:pPr>
              <a:endPara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+1011</a:t>
              </a:r>
            </a:p>
            <a:p>
              <a:pPr>
                <a:defRPr/>
              </a:pPr>
              <a:endPara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11000</a:t>
              </a:r>
            </a:p>
          </p:txBody>
        </p:sp>
        <p:sp>
          <p:nvSpPr>
            <p:cNvPr id="184333" name="Line 1037"/>
            <p:cNvSpPr>
              <a:spLocks noChangeShapeType="1"/>
            </p:cNvSpPr>
            <p:nvPr/>
          </p:nvSpPr>
          <p:spPr bwMode="auto">
            <a:xfrm>
              <a:off x="884" y="3159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1258888" y="26035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11101－10011＝01010；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1258888" y="1341438"/>
            <a:ext cx="1606550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    11101</a:t>
            </a:r>
          </a:p>
          <a:p>
            <a:pPr>
              <a:defRPr/>
            </a:pPr>
            <a:endParaRPr lang="en-US" altLang="zh-CN" sz="3200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－10011</a:t>
            </a:r>
          </a:p>
          <a:p>
            <a:pPr>
              <a:defRPr/>
            </a:pP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    01010</a:t>
            </a:r>
          </a:p>
        </p:txBody>
      </p:sp>
      <p:sp>
        <p:nvSpPr>
          <p:cNvPr id="217096" name="Line 8"/>
          <p:cNvSpPr>
            <a:spLocks noChangeShapeType="1"/>
          </p:cNvSpPr>
          <p:nvPr/>
        </p:nvSpPr>
        <p:spPr bwMode="auto">
          <a:xfrm>
            <a:off x="1042988" y="30702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1835150" y="1628775"/>
            <a:ext cx="1301750" cy="35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    110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×101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    110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  000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110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11110</a:t>
            </a:r>
          </a:p>
        </p:txBody>
      </p:sp>
      <p:sp>
        <p:nvSpPr>
          <p:cNvPr id="218118" name="Line 6"/>
          <p:cNvSpPr>
            <a:spLocks noChangeShapeType="1"/>
          </p:cNvSpPr>
          <p:nvPr/>
        </p:nvSpPr>
        <p:spPr bwMode="auto">
          <a:xfrm>
            <a:off x="1187450" y="4552950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8119" name="Line 7"/>
          <p:cNvSpPr>
            <a:spLocks noChangeShapeType="1"/>
          </p:cNvSpPr>
          <p:nvPr/>
        </p:nvSpPr>
        <p:spPr bwMode="auto">
          <a:xfrm>
            <a:off x="1258888" y="2754313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1474788" y="549275"/>
            <a:ext cx="3054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10×101=11110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1042988" y="26035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10010001÷1011＝1101…0010</a:t>
            </a: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1835150" y="1628775"/>
            <a:ext cx="182614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1101</a:t>
            </a:r>
          </a:p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10010001</a:t>
            </a:r>
          </a:p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1011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01110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1011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0001101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1011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00000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>
            <a:off x="1835150" y="220503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9143" name="Line 7"/>
          <p:cNvSpPr>
            <a:spLocks noChangeShapeType="1"/>
          </p:cNvSpPr>
          <p:nvPr/>
        </p:nvSpPr>
        <p:spPr bwMode="auto">
          <a:xfrm>
            <a:off x="1835150" y="22050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9144" name="Rectangle 8"/>
          <p:cNvSpPr>
            <a:spLocks noChangeArrowheads="1"/>
          </p:cNvSpPr>
          <p:nvPr/>
        </p:nvSpPr>
        <p:spPr bwMode="auto">
          <a:xfrm>
            <a:off x="827088" y="21336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219145" name="Line 9"/>
          <p:cNvSpPr>
            <a:spLocks noChangeShapeType="1"/>
          </p:cNvSpPr>
          <p:nvPr/>
        </p:nvSpPr>
        <p:spPr bwMode="auto">
          <a:xfrm>
            <a:off x="1619250" y="3141663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9146" name="Line 10"/>
          <p:cNvSpPr>
            <a:spLocks noChangeShapeType="1"/>
          </p:cNvSpPr>
          <p:nvPr/>
        </p:nvSpPr>
        <p:spPr bwMode="auto">
          <a:xfrm>
            <a:off x="1619250" y="4076700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9147" name="Line 11"/>
          <p:cNvSpPr>
            <a:spLocks noChangeShapeType="1"/>
          </p:cNvSpPr>
          <p:nvPr/>
        </p:nvSpPr>
        <p:spPr bwMode="auto">
          <a:xfrm>
            <a:off x="1692275" y="508476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500562" y="157161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商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72132" y="156396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余数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rot="16200000" flipV="1">
            <a:off x="4426314" y="1217232"/>
            <a:ext cx="720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 rot="16200000" flipV="1">
            <a:off x="5712198" y="1211612"/>
            <a:ext cx="720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1.2 数制转换</a:t>
            </a:r>
          </a:p>
        </p:txBody>
      </p:sp>
      <p:grpSp>
        <p:nvGrpSpPr>
          <p:cNvPr id="102414" name="Group 14"/>
          <p:cNvGrpSpPr>
            <a:grpSpLocks/>
          </p:cNvGrpSpPr>
          <p:nvPr/>
        </p:nvGrpSpPr>
        <p:grpSpPr bwMode="auto">
          <a:xfrm>
            <a:off x="755650" y="5805488"/>
            <a:ext cx="5867400" cy="617537"/>
            <a:chOff x="432" y="3288"/>
            <a:chExt cx="3696" cy="389"/>
          </a:xfrm>
        </p:grpSpPr>
        <p:sp>
          <p:nvSpPr>
            <p:cNvPr id="102404" name="Rectangle 4"/>
            <p:cNvSpPr>
              <a:spLocks noChangeArrowheads="1"/>
            </p:cNvSpPr>
            <p:nvPr/>
          </p:nvSpPr>
          <p:spPr bwMode="auto">
            <a:xfrm>
              <a:off x="816" y="3288"/>
              <a:ext cx="33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：(25.875)</a:t>
              </a:r>
              <a:r>
                <a:rPr lang="zh-CN" altLang="en-US" sz="3200" b="0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＝(11001.111)</a:t>
              </a:r>
              <a:r>
                <a:rPr lang="zh-CN" altLang="en-US" sz="3200" b="0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102405" name="Rectangle 5"/>
            <p:cNvSpPr>
              <a:spLocks noChangeArrowheads="1"/>
            </p:cNvSpPr>
            <p:nvPr/>
          </p:nvSpPr>
          <p:spPr bwMode="auto">
            <a:xfrm>
              <a:off x="432" y="3312"/>
              <a:ext cx="3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例</a:t>
              </a:r>
            </a:p>
          </p:txBody>
        </p:sp>
      </p:grp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0" y="2205038"/>
            <a:ext cx="556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 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十进制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数转换为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二进制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</a:t>
            </a:r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827088" y="3068638"/>
            <a:ext cx="790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整数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部分：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除以2取余数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，直到商为0为止。</a:t>
            </a:r>
          </a:p>
        </p:txBody>
      </p:sp>
      <p:grpSp>
        <p:nvGrpSpPr>
          <p:cNvPr id="102413" name="Group 13"/>
          <p:cNvGrpSpPr>
            <a:grpSpLocks/>
          </p:cNvGrpSpPr>
          <p:nvPr/>
        </p:nvGrpSpPr>
        <p:grpSpPr bwMode="auto">
          <a:xfrm>
            <a:off x="0" y="4005263"/>
            <a:ext cx="8870950" cy="1341437"/>
            <a:chOff x="0" y="1968"/>
            <a:chExt cx="5588" cy="845"/>
          </a:xfrm>
        </p:grpSpPr>
        <p:sp>
          <p:nvSpPr>
            <p:cNvPr id="102411" name="Rectangle 11"/>
            <p:cNvSpPr>
              <a:spLocks noChangeArrowheads="1"/>
            </p:cNvSpPr>
            <p:nvPr/>
          </p:nvSpPr>
          <p:spPr bwMode="auto">
            <a:xfrm>
              <a:off x="480" y="1968"/>
              <a:ext cx="51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小数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部分：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乘以2取整数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，直到小数为0(或到</a:t>
              </a:r>
            </a:p>
          </p:txBody>
        </p:sp>
        <p:sp>
          <p:nvSpPr>
            <p:cNvPr id="102412" name="Rectangle 12"/>
            <p:cNvSpPr>
              <a:spLocks noChangeArrowheads="1"/>
            </p:cNvSpPr>
            <p:nvPr/>
          </p:nvSpPr>
          <p:spPr bwMode="auto">
            <a:xfrm>
              <a:off x="0" y="2448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达要求精度)为止。</a:t>
              </a:r>
            </a:p>
          </p:txBody>
        </p:sp>
      </p:grpSp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0" y="981075"/>
            <a:ext cx="891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1.2.1 二进制与十进制间的转换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9" grpId="0" build="p" autoUpdateAnimBg="0"/>
      <p:bldP spid="102410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1219200" y="2133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          </a:t>
            </a:r>
            <a:endParaRPr lang="en-US" altLang="zh-CN" sz="2800" b="0" baseline="-250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4686300" y="2057400"/>
            <a:ext cx="3848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  <a:endParaRPr lang="en-US" altLang="zh-CN" sz="2800" b="0" baseline="-250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 </a:t>
            </a:r>
            <a:endParaRPr lang="en-US" altLang="zh-CN" sz="2800" b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 </a:t>
            </a:r>
            <a:endParaRPr lang="en-US" altLang="zh-CN" sz="2800" b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200711" name="Line 7"/>
          <p:cNvSpPr>
            <a:spLocks noChangeShapeType="1"/>
          </p:cNvSpPr>
          <p:nvPr/>
        </p:nvSpPr>
        <p:spPr bwMode="auto">
          <a:xfrm>
            <a:off x="4724400" y="1905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12" name="Line 8"/>
          <p:cNvSpPr>
            <a:spLocks noChangeShapeType="1"/>
          </p:cNvSpPr>
          <p:nvPr/>
        </p:nvSpPr>
        <p:spPr bwMode="auto">
          <a:xfrm>
            <a:off x="47244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13" name="Line 9"/>
          <p:cNvSpPr>
            <a:spLocks noChangeShapeType="1"/>
          </p:cNvSpPr>
          <p:nvPr/>
        </p:nvSpPr>
        <p:spPr bwMode="auto">
          <a:xfrm>
            <a:off x="4800600" y="3886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14" name="Line 10"/>
          <p:cNvSpPr>
            <a:spLocks noChangeShapeType="1"/>
          </p:cNvSpPr>
          <p:nvPr/>
        </p:nvSpPr>
        <p:spPr bwMode="auto">
          <a:xfrm>
            <a:off x="990600" y="13811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15" name="Line 11"/>
          <p:cNvSpPr>
            <a:spLocks noChangeShapeType="1"/>
          </p:cNvSpPr>
          <p:nvPr/>
        </p:nvSpPr>
        <p:spPr bwMode="auto">
          <a:xfrm>
            <a:off x="990600" y="17621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16" name="Line 12"/>
          <p:cNvSpPr>
            <a:spLocks noChangeShapeType="1"/>
          </p:cNvSpPr>
          <p:nvPr/>
        </p:nvSpPr>
        <p:spPr bwMode="auto">
          <a:xfrm>
            <a:off x="990600" y="19145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17" name="Line 13"/>
          <p:cNvSpPr>
            <a:spLocks noChangeShapeType="1"/>
          </p:cNvSpPr>
          <p:nvPr/>
        </p:nvSpPr>
        <p:spPr bwMode="auto">
          <a:xfrm>
            <a:off x="990600" y="22955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18" name="Line 14"/>
          <p:cNvSpPr>
            <a:spLocks noChangeShapeType="1"/>
          </p:cNvSpPr>
          <p:nvPr/>
        </p:nvSpPr>
        <p:spPr bwMode="auto">
          <a:xfrm>
            <a:off x="990600" y="24479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19" name="Line 15"/>
          <p:cNvSpPr>
            <a:spLocks noChangeShapeType="1"/>
          </p:cNvSpPr>
          <p:nvPr/>
        </p:nvSpPr>
        <p:spPr bwMode="auto">
          <a:xfrm>
            <a:off x="990600" y="28289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20" name="Line 16"/>
          <p:cNvSpPr>
            <a:spLocks noChangeShapeType="1"/>
          </p:cNvSpPr>
          <p:nvPr/>
        </p:nvSpPr>
        <p:spPr bwMode="auto">
          <a:xfrm>
            <a:off x="990600" y="29051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21" name="Line 17"/>
          <p:cNvSpPr>
            <a:spLocks noChangeShapeType="1"/>
          </p:cNvSpPr>
          <p:nvPr/>
        </p:nvSpPr>
        <p:spPr bwMode="auto">
          <a:xfrm>
            <a:off x="990600" y="33623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22" name="Line 18"/>
          <p:cNvSpPr>
            <a:spLocks noChangeShapeType="1"/>
          </p:cNvSpPr>
          <p:nvPr/>
        </p:nvSpPr>
        <p:spPr bwMode="auto">
          <a:xfrm>
            <a:off x="990600" y="35147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23" name="Line 19"/>
          <p:cNvSpPr>
            <a:spLocks noChangeShapeType="1"/>
          </p:cNvSpPr>
          <p:nvPr/>
        </p:nvSpPr>
        <p:spPr bwMode="auto">
          <a:xfrm>
            <a:off x="990600" y="39719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24" name="Rectangle 20"/>
          <p:cNvSpPr>
            <a:spLocks noChangeArrowheads="1"/>
          </p:cNvSpPr>
          <p:nvPr/>
        </p:nvSpPr>
        <p:spPr bwMode="auto">
          <a:xfrm>
            <a:off x="1066800" y="1219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25</a:t>
            </a:r>
          </a:p>
        </p:txBody>
      </p:sp>
      <p:sp>
        <p:nvSpPr>
          <p:cNvPr id="200725" name="Rectangle 21"/>
          <p:cNvSpPr>
            <a:spLocks noChangeArrowheads="1"/>
          </p:cNvSpPr>
          <p:nvPr/>
        </p:nvSpPr>
        <p:spPr bwMode="auto">
          <a:xfrm>
            <a:off x="2362200" y="117633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余数</a:t>
            </a:r>
          </a:p>
        </p:txBody>
      </p:sp>
      <p:sp>
        <p:nvSpPr>
          <p:cNvPr id="200726" name="Rectangle 22"/>
          <p:cNvSpPr>
            <a:spLocks noChangeArrowheads="1"/>
          </p:cNvSpPr>
          <p:nvPr/>
        </p:nvSpPr>
        <p:spPr bwMode="auto">
          <a:xfrm>
            <a:off x="2209800" y="1676400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2209800" y="2209800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0728" name="Rectangle 24"/>
          <p:cNvSpPr>
            <a:spLocks noChangeArrowheads="1"/>
          </p:cNvSpPr>
          <p:nvPr/>
        </p:nvSpPr>
        <p:spPr bwMode="auto">
          <a:xfrm>
            <a:off x="2209800" y="2743200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0729" name="Rectangle 25"/>
          <p:cNvSpPr>
            <a:spLocks noChangeArrowheads="1"/>
          </p:cNvSpPr>
          <p:nvPr/>
        </p:nvSpPr>
        <p:spPr bwMode="auto">
          <a:xfrm>
            <a:off x="2209800" y="3276600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="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0730" name="Rectangle 26"/>
          <p:cNvSpPr>
            <a:spLocks noChangeArrowheads="1"/>
          </p:cNvSpPr>
          <p:nvPr/>
        </p:nvSpPr>
        <p:spPr bwMode="auto">
          <a:xfrm>
            <a:off x="2209800" y="3810000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sp>
        <p:nvSpPr>
          <p:cNvPr id="200731" name="Rectangle 27"/>
          <p:cNvSpPr>
            <a:spLocks noChangeArrowheads="1"/>
          </p:cNvSpPr>
          <p:nvPr/>
        </p:nvSpPr>
        <p:spPr bwMode="auto">
          <a:xfrm>
            <a:off x="1066800" y="1752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</a:t>
            </a:r>
          </a:p>
        </p:txBody>
      </p:sp>
      <p:sp>
        <p:nvSpPr>
          <p:cNvPr id="200732" name="Rectangle 28"/>
          <p:cNvSpPr>
            <a:spLocks noChangeArrowheads="1"/>
          </p:cNvSpPr>
          <p:nvPr/>
        </p:nvSpPr>
        <p:spPr bwMode="auto">
          <a:xfrm>
            <a:off x="12954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200733" name="Rectangle 29"/>
          <p:cNvSpPr>
            <a:spLocks noChangeArrowheads="1"/>
          </p:cNvSpPr>
          <p:nvPr/>
        </p:nvSpPr>
        <p:spPr bwMode="auto">
          <a:xfrm>
            <a:off x="1295400" y="2819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200734" name="Rectangle 30"/>
          <p:cNvSpPr>
            <a:spLocks noChangeArrowheads="1"/>
          </p:cNvSpPr>
          <p:nvPr/>
        </p:nvSpPr>
        <p:spPr bwMode="auto">
          <a:xfrm>
            <a:off x="1295400" y="3429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200735" name="Rectangle 31"/>
          <p:cNvSpPr>
            <a:spLocks noChangeArrowheads="1"/>
          </p:cNvSpPr>
          <p:nvPr/>
        </p:nvSpPr>
        <p:spPr bwMode="auto">
          <a:xfrm>
            <a:off x="1295400" y="3886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200736" name="Rectangle 32"/>
          <p:cNvSpPr>
            <a:spLocks noChangeArrowheads="1"/>
          </p:cNvSpPr>
          <p:nvPr/>
        </p:nvSpPr>
        <p:spPr bwMode="auto">
          <a:xfrm>
            <a:off x="609600" y="1219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200737" name="Rectangle 33"/>
          <p:cNvSpPr>
            <a:spLocks noChangeArrowheads="1"/>
          </p:cNvSpPr>
          <p:nvPr/>
        </p:nvSpPr>
        <p:spPr bwMode="auto">
          <a:xfrm>
            <a:off x="609600" y="1752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200738" name="Rectangle 34"/>
          <p:cNvSpPr>
            <a:spLocks noChangeArrowheads="1"/>
          </p:cNvSpPr>
          <p:nvPr/>
        </p:nvSpPr>
        <p:spPr bwMode="auto">
          <a:xfrm>
            <a:off x="6096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200739" name="Rectangle 35"/>
          <p:cNvSpPr>
            <a:spLocks noChangeArrowheads="1"/>
          </p:cNvSpPr>
          <p:nvPr/>
        </p:nvSpPr>
        <p:spPr bwMode="auto">
          <a:xfrm>
            <a:off x="609600" y="2743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200740" name="Rectangle 36"/>
          <p:cNvSpPr>
            <a:spLocks noChangeArrowheads="1"/>
          </p:cNvSpPr>
          <p:nvPr/>
        </p:nvSpPr>
        <p:spPr bwMode="auto">
          <a:xfrm>
            <a:off x="609600" y="3352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200741" name="Rectangle 37"/>
          <p:cNvSpPr>
            <a:spLocks noChangeArrowheads="1"/>
          </p:cNvSpPr>
          <p:nvPr/>
        </p:nvSpPr>
        <p:spPr bwMode="auto">
          <a:xfrm>
            <a:off x="4648200" y="676275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0.875</a:t>
            </a:r>
          </a:p>
        </p:txBody>
      </p:sp>
      <p:sp>
        <p:nvSpPr>
          <p:cNvPr id="200742" name="Rectangle 38"/>
          <p:cNvSpPr>
            <a:spLocks noChangeArrowheads="1"/>
          </p:cNvSpPr>
          <p:nvPr/>
        </p:nvSpPr>
        <p:spPr bwMode="auto">
          <a:xfrm>
            <a:off x="4648200" y="12192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  2     整数</a:t>
            </a:r>
          </a:p>
        </p:txBody>
      </p:sp>
      <p:sp>
        <p:nvSpPr>
          <p:cNvPr id="200743" name="Rectangle 39"/>
          <p:cNvSpPr>
            <a:spLocks noChangeArrowheads="1"/>
          </p:cNvSpPr>
          <p:nvPr/>
        </p:nvSpPr>
        <p:spPr bwMode="auto">
          <a:xfrm>
            <a:off x="4724400" y="1895475"/>
            <a:ext cx="3295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1.750    1 (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0744" name="Rectangle 40"/>
          <p:cNvSpPr>
            <a:spLocks noChangeArrowheads="1"/>
          </p:cNvSpPr>
          <p:nvPr/>
        </p:nvSpPr>
        <p:spPr bwMode="auto">
          <a:xfrm>
            <a:off x="4724400" y="2276475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  2</a:t>
            </a:r>
          </a:p>
        </p:txBody>
      </p:sp>
      <p:sp>
        <p:nvSpPr>
          <p:cNvPr id="200745" name="Rectangle 41"/>
          <p:cNvSpPr>
            <a:spLocks noChangeArrowheads="1"/>
          </p:cNvSpPr>
          <p:nvPr/>
        </p:nvSpPr>
        <p:spPr bwMode="auto">
          <a:xfrm>
            <a:off x="4876800" y="2886075"/>
            <a:ext cx="309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1.50    1 (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-2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0746" name="Rectangle 42"/>
          <p:cNvSpPr>
            <a:spLocks noChangeArrowheads="1"/>
          </p:cNvSpPr>
          <p:nvPr/>
        </p:nvSpPr>
        <p:spPr bwMode="auto">
          <a:xfrm>
            <a:off x="4876800" y="33432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</a:p>
        </p:txBody>
      </p:sp>
      <p:sp>
        <p:nvSpPr>
          <p:cNvPr id="200747" name="Rectangle 43"/>
          <p:cNvSpPr>
            <a:spLocks noChangeArrowheads="1"/>
          </p:cNvSpPr>
          <p:nvPr/>
        </p:nvSpPr>
        <p:spPr bwMode="auto">
          <a:xfrm>
            <a:off x="4876800" y="3876675"/>
            <a:ext cx="309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1.0     1 (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-3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我们这门课程学习什么呢？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2133600"/>
            <a:ext cx="9152116" cy="41148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计算机是如何工作的。包括：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、函数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、电路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硬件实现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“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数字系统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”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逻辑功能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+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算术操作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逻辑门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与或非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)+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触发器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记忆元件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)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“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数字电路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”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33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5519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十进制数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转换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为二进制数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1071546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教材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P21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例题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643050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179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10110011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357430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179÷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=89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5720" y="2987101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89÷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=44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720" y="3558605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44÷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=22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85720" y="4130109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22÷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=11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5720" y="4701613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=5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5720" y="5201679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=2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5720" y="578645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85720" y="6201811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上箭头 17"/>
          <p:cNvSpPr/>
          <p:nvPr/>
        </p:nvSpPr>
        <p:spPr bwMode="auto">
          <a:xfrm>
            <a:off x="6572264" y="2571744"/>
            <a:ext cx="500066" cy="4000528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7495687" y="5857892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高位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429520" y="2571744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低位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786182" y="6201811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商为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，停止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8" grpId="0" animBg="1"/>
      <p:bldP spid="19" grpId="0" build="p" autoUpdateAnimBg="0"/>
      <p:bldP spid="20" grpId="0" build="p" autoUpdateAnimBg="0"/>
      <p:bldP spid="2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0" y="3048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二进制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数转换为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十进制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685800" y="12192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按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权位展开求和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685800" y="2209800"/>
            <a:ext cx="7150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例:(11.1)</a:t>
            </a:r>
            <a:r>
              <a: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=1×2</a:t>
            </a:r>
            <a:r>
              <a:rPr lang="zh-CN" altLang="en-US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＋1×2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＋1×2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=3.5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build="p" autoUpdateAnimBg="0"/>
      <p:bldP spid="194568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048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二进制数转换为十进制数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2910" y="915399"/>
            <a:ext cx="28520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教材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P18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例题：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64261" y="1500174"/>
            <a:ext cx="7021474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16+2+1=19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72480" y="3286124"/>
            <a:ext cx="8388835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32+2=34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5720" y="5019949"/>
            <a:ext cx="9070112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01.00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-3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4+1+1/8=5.125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build="p" autoUpdateAnimBg="0"/>
      <p:bldP spid="8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463"/>
            <a:ext cx="9144000" cy="143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1.2.2 八进制、十六进制与二进制数的转换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17526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二进制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数转换为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八进制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0" y="2590800"/>
            <a:ext cx="7562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例1: (1011101.0110101)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=(135.324)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</p:txBody>
      </p:sp>
      <p:grpSp>
        <p:nvGrpSpPr>
          <p:cNvPr id="106506" name="Group 10"/>
          <p:cNvGrpSpPr>
            <a:grpSpLocks/>
          </p:cNvGrpSpPr>
          <p:nvPr/>
        </p:nvGrpSpPr>
        <p:grpSpPr bwMode="auto">
          <a:xfrm>
            <a:off x="0" y="3429000"/>
            <a:ext cx="8940800" cy="1341438"/>
            <a:chOff x="0" y="2160"/>
            <a:chExt cx="5632" cy="845"/>
          </a:xfrm>
        </p:grpSpPr>
        <p:sp>
          <p:nvSpPr>
            <p:cNvPr id="106502" name="Rectangle 6"/>
            <p:cNvSpPr>
              <a:spLocks noChangeArrowheads="1"/>
            </p:cNvSpPr>
            <p:nvPr/>
          </p:nvSpPr>
          <p:spPr bwMode="auto">
            <a:xfrm>
              <a:off x="268" y="2160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即从小数点起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三位一组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整数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部分不够三位的</a:t>
              </a:r>
            </a:p>
          </p:txBody>
        </p:sp>
        <p:sp>
          <p:nvSpPr>
            <p:cNvPr id="106503" name="Rectangle 7"/>
            <p:cNvSpPr>
              <a:spLocks noChangeArrowheads="1"/>
            </p:cNvSpPr>
            <p:nvPr/>
          </p:nvSpPr>
          <p:spPr bwMode="auto">
            <a:xfrm>
              <a:off x="0" y="2640"/>
              <a:ext cx="47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向前添0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小数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部分不够三位的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向后添0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0" y="52578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二进制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数转换为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十六进制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build="p" autoUpdateAnimBg="0"/>
      <p:bldP spid="106501" grpId="0" build="p" autoUpdateAnimBg="0"/>
      <p:bldP spid="106504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57" name="Group 13"/>
          <p:cNvGrpSpPr>
            <a:grpSpLocks/>
          </p:cNvGrpSpPr>
          <p:nvPr/>
        </p:nvGrpSpPr>
        <p:grpSpPr bwMode="auto">
          <a:xfrm>
            <a:off x="0" y="2500306"/>
            <a:ext cx="8872538" cy="1227138"/>
            <a:chOff x="0" y="1176"/>
            <a:chExt cx="5589" cy="773"/>
          </a:xfrm>
        </p:grpSpPr>
        <p:sp>
          <p:nvSpPr>
            <p:cNvPr id="185348" name="Rectangle 4"/>
            <p:cNvSpPr>
              <a:spLocks noChangeArrowheads="1"/>
            </p:cNvSpPr>
            <p:nvPr/>
          </p:nvSpPr>
          <p:spPr bwMode="auto">
            <a:xfrm>
              <a:off x="0" y="1584"/>
              <a:ext cx="47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向前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添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小数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部分不够四位的向后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添0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  <p:sp>
          <p:nvSpPr>
            <p:cNvPr id="185349" name="Rectangle 5"/>
            <p:cNvSpPr>
              <a:spLocks noChangeArrowheads="1"/>
            </p:cNvSpPr>
            <p:nvPr/>
          </p:nvSpPr>
          <p:spPr bwMode="auto">
            <a:xfrm>
              <a:off x="268" y="1176"/>
              <a:ext cx="53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 即从小数点起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四位一组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，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整数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部分不够四位的</a:t>
              </a:r>
            </a:p>
          </p:txBody>
        </p:sp>
      </p:grpSp>
      <p:sp>
        <p:nvSpPr>
          <p:cNvPr id="37891" name="Rectangle 6"/>
          <p:cNvSpPr>
            <a:spLocks noChangeArrowheads="1"/>
          </p:cNvSpPr>
          <p:nvPr/>
        </p:nvSpPr>
        <p:spPr bwMode="auto">
          <a:xfrm>
            <a:off x="214282" y="706422"/>
            <a:ext cx="647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0" dirty="0">
                <a:latin typeface="黑体" pitchFamily="49" charset="-122"/>
                <a:ea typeface="黑体" pitchFamily="49" charset="-122"/>
              </a:rPr>
              <a:t>例2 (1011101.0110101)</a:t>
            </a:r>
            <a:r>
              <a:rPr lang="zh-CN" altLang="en-US" sz="3200" b="0" baseline="-25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latin typeface="黑体" pitchFamily="49" charset="-122"/>
                <a:ea typeface="黑体" pitchFamily="49" charset="-122"/>
              </a:rPr>
              <a:t>=(5</a:t>
            </a:r>
            <a:r>
              <a:rPr lang="en-US" altLang="zh-CN" sz="3200" b="0" dirty="0">
                <a:latin typeface="黑体" pitchFamily="49" charset="-122"/>
                <a:ea typeface="黑体" pitchFamily="49" charset="-122"/>
              </a:rPr>
              <a:t>D.6A)</a:t>
            </a:r>
            <a:r>
              <a:rPr lang="en-US" altLang="zh-CN" sz="3200" b="0" baseline="-25000" dirty="0"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5358" name="Group 14"/>
          <p:cNvGrpSpPr>
            <a:grpSpLocks/>
          </p:cNvGrpSpPr>
          <p:nvPr/>
        </p:nvGrpSpPr>
        <p:grpSpPr bwMode="auto">
          <a:xfrm>
            <a:off x="0" y="4198931"/>
            <a:ext cx="9124950" cy="1433513"/>
            <a:chOff x="0" y="2246"/>
            <a:chExt cx="5748" cy="903"/>
          </a:xfrm>
        </p:grpSpPr>
        <p:sp>
          <p:nvSpPr>
            <p:cNvPr id="37893" name="Rectangle 8"/>
            <p:cNvSpPr>
              <a:spLocks noChangeArrowheads="1"/>
            </p:cNvSpPr>
            <p:nvPr/>
          </p:nvSpPr>
          <p:spPr bwMode="auto">
            <a:xfrm>
              <a:off x="0" y="2784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的逆过程进行转换。</a:t>
              </a:r>
            </a:p>
          </p:txBody>
        </p:sp>
        <p:sp>
          <p:nvSpPr>
            <p:cNvPr id="37894" name="Rectangle 9"/>
            <p:cNvSpPr>
              <a:spLocks noChangeArrowheads="1"/>
            </p:cNvSpPr>
            <p:nvPr/>
          </p:nvSpPr>
          <p:spPr bwMode="auto">
            <a:xfrm>
              <a:off x="0" y="224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(3) 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八进制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数和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十六进制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数转换为二进制数按上例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6215074" y="4919662"/>
            <a:ext cx="1214446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072330" y="108385"/>
            <a:ext cx="1984555" cy="1963293"/>
            <a:chOff x="-5072130" y="1857364"/>
            <a:chExt cx="2205061" cy="2007336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二进制数转换为八进制数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1071546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教材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P19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例题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844093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100011001110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100 011 001 110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4316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4282" y="2786058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11101101110101001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11 101 101 110 101 001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355651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4282" y="4786322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10.1011001011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10.101 100 101 1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2.5454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uiExpand="1" build="p" autoUpdateAnimBg="0"/>
      <p:bldP spid="8" grpId="0" uiExpand="1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二进制数转换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为十六进制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1071546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教材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P19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例题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85736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100011001110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1000 1100 1110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8CE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714620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11101101110101001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1 1101 1011 1010 1001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1DBA9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7158" y="4805635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10.1011001011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10.1011 0010 11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2.B2C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7072330" y="-24"/>
            <a:ext cx="1984555" cy="1963293"/>
            <a:chOff x="-5072130" y="1857364"/>
            <a:chExt cx="2205061" cy="2007336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uiExpand="1" build="p" autoUpdateAnimBg="0"/>
      <p:bldP spid="8" grpId="0" uiExpand="1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5519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八进制数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转换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为二进制数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1071546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教材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P19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例题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2143116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1357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001 011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3415729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2046.17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十六进制数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转换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为二进制数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1071546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教材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P19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例题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2071678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BEAD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1011 1110 1010 1101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3415729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9F.46C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1001 1111 . 0100 0110 1100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7072330" y="108385"/>
            <a:ext cx="1984555" cy="1963293"/>
            <a:chOff x="-5072130" y="1857364"/>
            <a:chExt cx="2205061" cy="2007336"/>
          </a:xfrm>
        </p:grpSpPr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463"/>
            <a:ext cx="9144000" cy="143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1.2.3 十进制数与八进制数、十六进制数间的转换</a:t>
            </a:r>
          </a:p>
        </p:txBody>
      </p:sp>
      <p:grpSp>
        <p:nvGrpSpPr>
          <p:cNvPr id="107531" name="Group 11"/>
          <p:cNvGrpSpPr>
            <a:grpSpLocks/>
          </p:cNvGrpSpPr>
          <p:nvPr/>
        </p:nvGrpSpPr>
        <p:grpSpPr bwMode="auto">
          <a:xfrm>
            <a:off x="0" y="1752600"/>
            <a:ext cx="9124950" cy="1341438"/>
            <a:chOff x="0" y="1104"/>
            <a:chExt cx="5748" cy="845"/>
          </a:xfrm>
        </p:grpSpPr>
        <p:sp>
          <p:nvSpPr>
            <p:cNvPr id="107524" name="Rectangle 4"/>
            <p:cNvSpPr>
              <a:spLocks noChangeArrowheads="1"/>
            </p:cNvSpPr>
            <p:nvPr/>
          </p:nvSpPr>
          <p:spPr bwMode="auto">
            <a:xfrm>
              <a:off x="0" y="110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(1) 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十进制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数转换为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八进制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数、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十六进制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数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整数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部</a:t>
              </a:r>
            </a:p>
          </p:txBody>
        </p:sp>
        <p:sp>
          <p:nvSpPr>
            <p:cNvPr id="107525" name="Rectangle 5"/>
            <p:cNvSpPr>
              <a:spLocks noChangeArrowheads="1"/>
            </p:cNvSpPr>
            <p:nvPr/>
          </p:nvSpPr>
          <p:spPr bwMode="auto">
            <a:xfrm>
              <a:off x="0" y="1584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分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除以8、16取余数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，直到商为0止。</a:t>
              </a:r>
            </a:p>
          </p:txBody>
        </p:sp>
      </p:grpSp>
      <p:grpSp>
        <p:nvGrpSpPr>
          <p:cNvPr id="107532" name="Group 12"/>
          <p:cNvGrpSpPr>
            <a:grpSpLocks/>
          </p:cNvGrpSpPr>
          <p:nvPr/>
        </p:nvGrpSpPr>
        <p:grpSpPr bwMode="auto">
          <a:xfrm>
            <a:off x="0" y="3429000"/>
            <a:ext cx="8972550" cy="1341438"/>
            <a:chOff x="0" y="2160"/>
            <a:chExt cx="5652" cy="845"/>
          </a:xfrm>
        </p:grpSpPr>
        <p:sp>
          <p:nvSpPr>
            <p:cNvPr id="107526" name="Rectangle 6"/>
            <p:cNvSpPr>
              <a:spLocks noChangeArrowheads="1"/>
            </p:cNvSpPr>
            <p:nvPr/>
          </p:nvSpPr>
          <p:spPr bwMode="auto">
            <a:xfrm>
              <a:off x="288" y="2160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小数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部分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乘以8、16取整数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，直到小数为0或到</a:t>
              </a:r>
            </a:p>
          </p:txBody>
        </p:sp>
        <p:sp>
          <p:nvSpPr>
            <p:cNvPr id="107527" name="Rectangle 7"/>
            <p:cNvSpPr>
              <a:spLocks noChangeArrowheads="1"/>
            </p:cNvSpPr>
            <p:nvPr/>
          </p:nvSpPr>
          <p:spPr bwMode="auto">
            <a:xfrm>
              <a:off x="0" y="2640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要求精度止。</a:t>
              </a:r>
            </a:p>
          </p:txBody>
        </p:sp>
      </p:grpSp>
      <p:grpSp>
        <p:nvGrpSpPr>
          <p:cNvPr id="107533" name="Group 13"/>
          <p:cNvGrpSpPr>
            <a:grpSpLocks/>
          </p:cNvGrpSpPr>
          <p:nvPr/>
        </p:nvGrpSpPr>
        <p:grpSpPr bwMode="auto">
          <a:xfrm>
            <a:off x="0" y="5105400"/>
            <a:ext cx="9124950" cy="1341438"/>
            <a:chOff x="0" y="3216"/>
            <a:chExt cx="5748" cy="845"/>
          </a:xfrm>
        </p:grpSpPr>
        <p:sp>
          <p:nvSpPr>
            <p:cNvPr id="107528" name="Rectangle 8"/>
            <p:cNvSpPr>
              <a:spLocks noChangeArrowheads="1"/>
            </p:cNvSpPr>
            <p:nvPr/>
          </p:nvSpPr>
          <p:spPr bwMode="auto">
            <a:xfrm>
              <a:off x="0" y="321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(2) 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八进制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数、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十六进制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数转换为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十进制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数按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权位</a:t>
              </a:r>
            </a:p>
          </p:txBody>
        </p:sp>
        <p:sp>
          <p:nvSpPr>
            <p:cNvPr id="107529" name="Rectangle 9"/>
            <p:cNvSpPr>
              <a:spLocks noChangeArrowheads="1"/>
            </p:cNvSpPr>
            <p:nvPr/>
          </p:nvSpPr>
          <p:spPr bwMode="auto">
            <a:xfrm>
              <a:off x="0" y="369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展开求和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662" y="312742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数字逻辑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的学习旅程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675924" y="2863219"/>
            <a:ext cx="4612589" cy="1994197"/>
            <a:chOff x="1675924" y="2863219"/>
            <a:chExt cx="4612589" cy="1994197"/>
          </a:xfrm>
        </p:grpSpPr>
        <p:cxnSp>
          <p:nvCxnSpPr>
            <p:cNvPr id="33" name="直接箭头连接符 32"/>
            <p:cNvCxnSpPr/>
            <p:nvPr/>
          </p:nvCxnSpPr>
          <p:spPr bwMode="auto">
            <a:xfrm>
              <a:off x="2843808" y="2863219"/>
              <a:ext cx="864096" cy="55314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矩形 14"/>
            <p:cNvSpPr/>
            <p:nvPr/>
          </p:nvSpPr>
          <p:spPr>
            <a:xfrm>
              <a:off x="2904137" y="3574807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第二个旅程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</a:p>
            <a:p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逻辑函数</a:t>
              </a:r>
              <a:endPara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2483768" y="3416676"/>
              <a:ext cx="3651282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681566">
              <a:off x="1776424" y="2976689"/>
              <a:ext cx="585003" cy="786004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4354528" y="4791160"/>
            <a:ext cx="4681968" cy="1950208"/>
            <a:chOff x="4354528" y="4791160"/>
            <a:chExt cx="4681968" cy="1950208"/>
          </a:xfrm>
        </p:grpSpPr>
        <p:sp>
          <p:nvSpPr>
            <p:cNvPr id="17" name="矩形 16"/>
            <p:cNvSpPr/>
            <p:nvPr/>
          </p:nvSpPr>
          <p:spPr>
            <a:xfrm>
              <a:off x="5652120" y="5458759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第三段旅程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</a:p>
            <a:p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数字电路</a:t>
              </a:r>
              <a:endPara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5169190" y="5300628"/>
              <a:ext cx="3435258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>
              <a:off x="5169190" y="4791160"/>
              <a:ext cx="965860" cy="582056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681566">
              <a:off x="4455028" y="4970612"/>
              <a:ext cx="585003" cy="786004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416662" y="1469739"/>
            <a:ext cx="4731402" cy="1440740"/>
            <a:chOff x="416662" y="1469739"/>
            <a:chExt cx="4731402" cy="1440740"/>
          </a:xfrm>
        </p:grpSpPr>
        <p:sp>
          <p:nvSpPr>
            <p:cNvPr id="4" name="矩形 3"/>
            <p:cNvSpPr/>
            <p:nvPr/>
          </p:nvSpPr>
          <p:spPr>
            <a:xfrm>
              <a:off x="837031" y="1627870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第一段旅程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</a:p>
            <a:p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进位计数制</a:t>
              </a:r>
              <a:endPara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椭圆 2"/>
            <p:cNvSpPr/>
            <p:nvPr/>
          </p:nvSpPr>
          <p:spPr bwMode="auto">
            <a:xfrm>
              <a:off x="416662" y="1469739"/>
              <a:ext cx="3723290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6268" y="1488735"/>
              <a:ext cx="921796" cy="1057900"/>
            </a:xfrm>
            <a:prstGeom prst="rect">
              <a:avLst/>
            </a:prstGeom>
          </p:spPr>
        </p:pic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46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468313" y="404813"/>
            <a:ext cx="5321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(369)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=(561)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=(171)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</a:p>
        </p:txBody>
      </p:sp>
      <p:grpSp>
        <p:nvGrpSpPr>
          <p:cNvPr id="220211" name="Group 51"/>
          <p:cNvGrpSpPr>
            <a:grpSpLocks/>
          </p:cNvGrpSpPr>
          <p:nvPr/>
        </p:nvGrpSpPr>
        <p:grpSpPr bwMode="auto">
          <a:xfrm>
            <a:off x="646113" y="1498600"/>
            <a:ext cx="2752725" cy="2222500"/>
            <a:chOff x="407" y="944"/>
            <a:chExt cx="1734" cy="1400"/>
          </a:xfrm>
        </p:grpSpPr>
        <p:sp>
          <p:nvSpPr>
            <p:cNvPr id="220165" name="Line 5"/>
            <p:cNvSpPr>
              <a:spLocks noChangeShapeType="1"/>
            </p:cNvSpPr>
            <p:nvPr/>
          </p:nvSpPr>
          <p:spPr bwMode="auto">
            <a:xfrm>
              <a:off x="647" y="107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66" name="Line 6"/>
            <p:cNvSpPr>
              <a:spLocks noChangeShapeType="1"/>
            </p:cNvSpPr>
            <p:nvPr/>
          </p:nvSpPr>
          <p:spPr bwMode="auto">
            <a:xfrm>
              <a:off x="647" y="131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67" name="Line 7"/>
            <p:cNvSpPr>
              <a:spLocks noChangeShapeType="1"/>
            </p:cNvSpPr>
            <p:nvPr/>
          </p:nvSpPr>
          <p:spPr bwMode="auto">
            <a:xfrm>
              <a:off x="647" y="140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68" name="Line 8"/>
            <p:cNvSpPr>
              <a:spLocks noChangeShapeType="1"/>
            </p:cNvSpPr>
            <p:nvPr/>
          </p:nvSpPr>
          <p:spPr bwMode="auto">
            <a:xfrm>
              <a:off x="647" y="164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69" name="Line 9"/>
            <p:cNvSpPr>
              <a:spLocks noChangeShapeType="1"/>
            </p:cNvSpPr>
            <p:nvPr/>
          </p:nvSpPr>
          <p:spPr bwMode="auto">
            <a:xfrm>
              <a:off x="647" y="174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70" name="Line 10"/>
            <p:cNvSpPr>
              <a:spLocks noChangeShapeType="1"/>
            </p:cNvSpPr>
            <p:nvPr/>
          </p:nvSpPr>
          <p:spPr bwMode="auto">
            <a:xfrm>
              <a:off x="647" y="198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75" name="Rectangle 15"/>
            <p:cNvSpPr>
              <a:spLocks noChangeArrowheads="1"/>
            </p:cNvSpPr>
            <p:nvPr/>
          </p:nvSpPr>
          <p:spPr bwMode="auto">
            <a:xfrm>
              <a:off x="695" y="971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369</a:t>
              </a:r>
            </a:p>
          </p:txBody>
        </p:sp>
        <p:sp>
          <p:nvSpPr>
            <p:cNvPr id="220176" name="Rectangle 16"/>
            <p:cNvSpPr>
              <a:spLocks noChangeArrowheads="1"/>
            </p:cNvSpPr>
            <p:nvPr/>
          </p:nvSpPr>
          <p:spPr bwMode="auto">
            <a:xfrm>
              <a:off x="1511" y="94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余数</a:t>
              </a:r>
            </a:p>
          </p:txBody>
        </p:sp>
        <p:sp>
          <p:nvSpPr>
            <p:cNvPr id="220177" name="Rectangle 17"/>
            <p:cNvSpPr>
              <a:spLocks noChangeArrowheads="1"/>
            </p:cNvSpPr>
            <p:nvPr/>
          </p:nvSpPr>
          <p:spPr bwMode="auto">
            <a:xfrm>
              <a:off x="1429" y="1298"/>
              <a:ext cx="7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0178" name="Rectangle 18"/>
            <p:cNvSpPr>
              <a:spLocks noChangeArrowheads="1"/>
            </p:cNvSpPr>
            <p:nvPr/>
          </p:nvSpPr>
          <p:spPr bwMode="auto">
            <a:xfrm>
              <a:off x="1429" y="1661"/>
              <a:ext cx="7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6  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0179" name="Rectangle 19"/>
            <p:cNvSpPr>
              <a:spLocks noChangeArrowheads="1"/>
            </p:cNvSpPr>
            <p:nvPr/>
          </p:nvSpPr>
          <p:spPr bwMode="auto">
            <a:xfrm>
              <a:off x="1429" y="1979"/>
              <a:ext cx="7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5  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0182" name="Rectangle 22"/>
            <p:cNvSpPr>
              <a:spLocks noChangeArrowheads="1"/>
            </p:cNvSpPr>
            <p:nvPr/>
          </p:nvSpPr>
          <p:spPr bwMode="auto">
            <a:xfrm>
              <a:off x="794" y="129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46</a:t>
              </a:r>
            </a:p>
          </p:txBody>
        </p:sp>
        <p:sp>
          <p:nvSpPr>
            <p:cNvPr id="220183" name="Rectangle 23"/>
            <p:cNvSpPr>
              <a:spLocks noChangeArrowheads="1"/>
            </p:cNvSpPr>
            <p:nvPr/>
          </p:nvSpPr>
          <p:spPr bwMode="auto">
            <a:xfrm>
              <a:off x="930" y="166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5</a:t>
              </a:r>
            </a:p>
          </p:txBody>
        </p:sp>
        <p:sp>
          <p:nvSpPr>
            <p:cNvPr id="220184" name="Rectangle 24"/>
            <p:cNvSpPr>
              <a:spLocks noChangeArrowheads="1"/>
            </p:cNvSpPr>
            <p:nvPr/>
          </p:nvSpPr>
          <p:spPr bwMode="auto">
            <a:xfrm>
              <a:off x="930" y="1979"/>
              <a:ext cx="22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220187" name="Rectangle 27"/>
            <p:cNvSpPr>
              <a:spLocks noChangeArrowheads="1"/>
            </p:cNvSpPr>
            <p:nvPr/>
          </p:nvSpPr>
          <p:spPr bwMode="auto">
            <a:xfrm>
              <a:off x="407" y="97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8</a:t>
              </a:r>
            </a:p>
          </p:txBody>
        </p:sp>
        <p:sp>
          <p:nvSpPr>
            <p:cNvPr id="220188" name="Rectangle 28"/>
            <p:cNvSpPr>
              <a:spLocks noChangeArrowheads="1"/>
            </p:cNvSpPr>
            <p:nvPr/>
          </p:nvSpPr>
          <p:spPr bwMode="auto">
            <a:xfrm>
              <a:off x="407" y="130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8</a:t>
              </a:r>
            </a:p>
          </p:txBody>
        </p:sp>
        <p:sp>
          <p:nvSpPr>
            <p:cNvPr id="220189" name="Rectangle 29"/>
            <p:cNvSpPr>
              <a:spLocks noChangeArrowheads="1"/>
            </p:cNvSpPr>
            <p:nvPr/>
          </p:nvSpPr>
          <p:spPr bwMode="auto">
            <a:xfrm>
              <a:off x="407" y="164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8</a:t>
              </a:r>
            </a:p>
          </p:txBody>
        </p:sp>
      </p:grpSp>
      <p:grpSp>
        <p:nvGrpSpPr>
          <p:cNvPr id="220212" name="Group 52"/>
          <p:cNvGrpSpPr>
            <a:grpSpLocks/>
          </p:cNvGrpSpPr>
          <p:nvPr/>
        </p:nvGrpSpPr>
        <p:grpSpPr bwMode="auto">
          <a:xfrm>
            <a:off x="4643438" y="1570038"/>
            <a:ext cx="2930525" cy="2222500"/>
            <a:chOff x="2925" y="989"/>
            <a:chExt cx="1846" cy="1400"/>
          </a:xfrm>
        </p:grpSpPr>
        <p:sp>
          <p:nvSpPr>
            <p:cNvPr id="220192" name="Line 32"/>
            <p:cNvSpPr>
              <a:spLocks noChangeShapeType="1"/>
            </p:cNvSpPr>
            <p:nvPr/>
          </p:nvSpPr>
          <p:spPr bwMode="auto">
            <a:xfrm>
              <a:off x="3277" y="111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93" name="Line 33"/>
            <p:cNvSpPr>
              <a:spLocks noChangeShapeType="1"/>
            </p:cNvSpPr>
            <p:nvPr/>
          </p:nvSpPr>
          <p:spPr bwMode="auto">
            <a:xfrm>
              <a:off x="3277" y="135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94" name="Line 34"/>
            <p:cNvSpPr>
              <a:spLocks noChangeShapeType="1"/>
            </p:cNvSpPr>
            <p:nvPr/>
          </p:nvSpPr>
          <p:spPr bwMode="auto">
            <a:xfrm>
              <a:off x="3277" y="145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95" name="Line 35"/>
            <p:cNvSpPr>
              <a:spLocks noChangeShapeType="1"/>
            </p:cNvSpPr>
            <p:nvPr/>
          </p:nvSpPr>
          <p:spPr bwMode="auto">
            <a:xfrm>
              <a:off x="3277" y="169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96" name="Line 36"/>
            <p:cNvSpPr>
              <a:spLocks noChangeShapeType="1"/>
            </p:cNvSpPr>
            <p:nvPr/>
          </p:nvSpPr>
          <p:spPr bwMode="auto">
            <a:xfrm>
              <a:off x="3277" y="179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97" name="Line 37"/>
            <p:cNvSpPr>
              <a:spLocks noChangeShapeType="1"/>
            </p:cNvSpPr>
            <p:nvPr/>
          </p:nvSpPr>
          <p:spPr bwMode="auto">
            <a:xfrm>
              <a:off x="3277" y="203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98" name="Rectangle 38"/>
            <p:cNvSpPr>
              <a:spLocks noChangeArrowheads="1"/>
            </p:cNvSpPr>
            <p:nvPr/>
          </p:nvSpPr>
          <p:spPr bwMode="auto">
            <a:xfrm>
              <a:off x="3325" y="101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369</a:t>
              </a:r>
            </a:p>
          </p:txBody>
        </p:sp>
        <p:sp>
          <p:nvSpPr>
            <p:cNvPr id="220199" name="Rectangle 39"/>
            <p:cNvSpPr>
              <a:spLocks noChangeArrowheads="1"/>
            </p:cNvSpPr>
            <p:nvPr/>
          </p:nvSpPr>
          <p:spPr bwMode="auto">
            <a:xfrm>
              <a:off x="4141" y="989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余数</a:t>
              </a:r>
            </a:p>
          </p:txBody>
        </p:sp>
        <p:sp>
          <p:nvSpPr>
            <p:cNvPr id="220200" name="Rectangle 40"/>
            <p:cNvSpPr>
              <a:spLocks noChangeArrowheads="1"/>
            </p:cNvSpPr>
            <p:nvPr/>
          </p:nvSpPr>
          <p:spPr bwMode="auto">
            <a:xfrm>
              <a:off x="4059" y="1343"/>
              <a:ext cx="7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0201" name="Rectangle 41"/>
            <p:cNvSpPr>
              <a:spLocks noChangeArrowheads="1"/>
            </p:cNvSpPr>
            <p:nvPr/>
          </p:nvSpPr>
          <p:spPr bwMode="auto">
            <a:xfrm>
              <a:off x="4059" y="1706"/>
              <a:ext cx="7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  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0202" name="Rectangle 42"/>
            <p:cNvSpPr>
              <a:spLocks noChangeArrowheads="1"/>
            </p:cNvSpPr>
            <p:nvPr/>
          </p:nvSpPr>
          <p:spPr bwMode="auto">
            <a:xfrm>
              <a:off x="4059" y="2024"/>
              <a:ext cx="7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0203" name="Rectangle 43"/>
            <p:cNvSpPr>
              <a:spLocks noChangeArrowheads="1"/>
            </p:cNvSpPr>
            <p:nvPr/>
          </p:nvSpPr>
          <p:spPr bwMode="auto">
            <a:xfrm>
              <a:off x="3424" y="134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23</a:t>
              </a:r>
            </a:p>
          </p:txBody>
        </p:sp>
        <p:sp>
          <p:nvSpPr>
            <p:cNvPr id="220204" name="Rectangle 44"/>
            <p:cNvSpPr>
              <a:spLocks noChangeArrowheads="1"/>
            </p:cNvSpPr>
            <p:nvPr/>
          </p:nvSpPr>
          <p:spPr bwMode="auto">
            <a:xfrm>
              <a:off x="3560" y="17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220205" name="Rectangle 45"/>
            <p:cNvSpPr>
              <a:spLocks noChangeArrowheads="1"/>
            </p:cNvSpPr>
            <p:nvPr/>
          </p:nvSpPr>
          <p:spPr bwMode="auto">
            <a:xfrm>
              <a:off x="3560" y="2024"/>
              <a:ext cx="22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220206" name="Rectangle 46"/>
            <p:cNvSpPr>
              <a:spLocks noChangeArrowheads="1"/>
            </p:cNvSpPr>
            <p:nvPr/>
          </p:nvSpPr>
          <p:spPr bwMode="auto">
            <a:xfrm>
              <a:off x="2925" y="102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16</a:t>
              </a:r>
            </a:p>
          </p:txBody>
        </p:sp>
        <p:sp>
          <p:nvSpPr>
            <p:cNvPr id="220207" name="Rectangle 47"/>
            <p:cNvSpPr>
              <a:spLocks noChangeArrowheads="1"/>
            </p:cNvSpPr>
            <p:nvPr/>
          </p:nvSpPr>
          <p:spPr bwMode="auto">
            <a:xfrm>
              <a:off x="2925" y="134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16</a:t>
              </a:r>
            </a:p>
          </p:txBody>
        </p:sp>
        <p:sp>
          <p:nvSpPr>
            <p:cNvPr id="220208" name="Rectangle 48"/>
            <p:cNvSpPr>
              <a:spLocks noChangeArrowheads="1"/>
            </p:cNvSpPr>
            <p:nvPr/>
          </p:nvSpPr>
          <p:spPr bwMode="auto">
            <a:xfrm>
              <a:off x="2925" y="170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16</a:t>
              </a:r>
            </a:p>
          </p:txBody>
        </p:sp>
      </p:grpSp>
      <p:sp>
        <p:nvSpPr>
          <p:cNvPr id="220209" name="Rectangle 49"/>
          <p:cNvSpPr>
            <a:spLocks noChangeArrowheads="1"/>
          </p:cNvSpPr>
          <p:nvPr/>
        </p:nvSpPr>
        <p:spPr bwMode="auto">
          <a:xfrm>
            <a:off x="684213" y="4292600"/>
            <a:ext cx="383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(561)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=(369)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220210" name="Rectangle 50"/>
          <p:cNvSpPr>
            <a:spLocks noChangeArrowheads="1"/>
          </p:cNvSpPr>
          <p:nvPr/>
        </p:nvSpPr>
        <p:spPr bwMode="auto">
          <a:xfrm>
            <a:off x="684213" y="5327650"/>
            <a:ext cx="7546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5×8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+6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×8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+1×8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=5×64+6×8+1=(369)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0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0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0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0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0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0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09" grpId="0"/>
      <p:bldP spid="2202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468313" y="404813"/>
            <a:ext cx="3968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(171)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=(369)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395288" y="1916113"/>
            <a:ext cx="8562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+7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×16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+1×16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=1×256+7×16+1=(369)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十六进制数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转换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为十进制数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1071546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教材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P20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例题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2071678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1CE8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+12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+14×16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+8×16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7400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3896368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F1A3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15×16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+10×16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+3×16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61859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7072330" y="108385"/>
            <a:ext cx="1984555" cy="1963293"/>
            <a:chOff x="-5072130" y="1857364"/>
            <a:chExt cx="2205061" cy="2007336"/>
          </a:xfrm>
        </p:grpSpPr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7" grpId="0" uiExpand="1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5519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八进制数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转换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为十进制数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1071546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教材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P20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例题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2071678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436.5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+3×8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+6×8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+5×8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-1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286.625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5519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四进制数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转换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为十进制数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1071546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教材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P20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例题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2071678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132.3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×4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+3×4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+2×4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+3×4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-1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30.75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5519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十进制数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转换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为八进制数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1071546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教材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P21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例题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85736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467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723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786058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467÷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=58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上箭头 7"/>
          <p:cNvSpPr/>
          <p:nvPr/>
        </p:nvSpPr>
        <p:spPr bwMode="auto">
          <a:xfrm>
            <a:off x="6572264" y="2571744"/>
            <a:ext cx="500066" cy="2143140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15272" y="421481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高位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715272" y="2571744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低位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714744" y="4357694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商为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，停止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5720" y="3558605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58÷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=7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5720" y="4344423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animBg="1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十进制数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转换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为十六进制数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1071546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教材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P21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例题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85736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3417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D59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786058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3417÷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=213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5720" y="3558605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213÷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=13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5720" y="4344423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上箭头 9"/>
          <p:cNvSpPr/>
          <p:nvPr/>
        </p:nvSpPr>
        <p:spPr bwMode="auto">
          <a:xfrm>
            <a:off x="6929454" y="2571744"/>
            <a:ext cx="500066" cy="2143140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852877" y="421481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高位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852877" y="2571744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低位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273446" y="4344423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商为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，停止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571868" y="5572140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 rot="5400000" flipH="1" flipV="1">
            <a:off x="3408580" y="5279504"/>
            <a:ext cx="720000" cy="193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072330" y="108385"/>
            <a:ext cx="1984555" cy="1963293"/>
            <a:chOff x="-5072130" y="1857364"/>
            <a:chExt cx="2205061" cy="2007336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animBg="1"/>
      <p:bldP spid="11" grpId="0" build="p" autoUpdateAnimBg="0"/>
      <p:bldP spid="12" grpId="0" build="p" autoUpdateAnimBg="0"/>
      <p:bldP spid="13" grpId="0" build="p" autoUpdateAnimBg="0"/>
      <p:bldP spid="14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0449" y="28572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练习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1071546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教材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P21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2-2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85736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10111011001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10 111 011 001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2731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629911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10111011001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101 1101 1001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5D9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5720" y="3357562"/>
            <a:ext cx="8572560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10111011001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+0×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+0×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+0×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+0×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=1024+256+128+64+16+8+1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1497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7072330" y="36947"/>
            <a:ext cx="1984555" cy="1963293"/>
            <a:chOff x="-5072130" y="1857364"/>
            <a:chExt cx="2205061" cy="2007336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71538" y="357166"/>
            <a:ext cx="5908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10111011001</a:t>
            </a:r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uiExpand="1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0449" y="28572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练习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1071546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教材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P21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2-2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85736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1234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001 010 011 100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629911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1234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001 010 011 100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=0010 1001 1100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=29C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5720" y="3928952"/>
            <a:ext cx="8572560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1234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+2×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+3×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+4×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512+2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×64+3×8+4×1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668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7072330" y="108385"/>
            <a:ext cx="1984555" cy="1963293"/>
            <a:chOff x="-5072130" y="1857364"/>
            <a:chExt cx="2205061" cy="2007336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071538" y="357166"/>
            <a:ext cx="4652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1234</a:t>
            </a:r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uiExpand="1" build="p" autoUpdateAnimBg="0"/>
      <p:bldP spid="8" grpId="0" uiExpand="1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0449" y="28572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练习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1071546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教材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P21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2-2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85736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C0DE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1100 0000 1101 1110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629911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C0DE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1100 0000 1101 1110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1 100 000 011 011 110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140336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5720" y="3928952"/>
            <a:ext cx="8572560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C0DE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+0×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+13×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+14×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4096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3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×16+14×1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49374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7072330" y="108385"/>
            <a:ext cx="1984555" cy="1963293"/>
            <a:chOff x="-5072130" y="1857364"/>
            <a:chExt cx="2205061" cy="2007336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071538" y="357166"/>
            <a:ext cx="4652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C0DE</a:t>
            </a:r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uiExpand="1" build="p" autoUpdateAnimBg="0"/>
      <p:bldP spid="8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数字逻辑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的学习旅程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57366" y="2838471"/>
            <a:ext cx="5819671" cy="1434588"/>
            <a:chOff x="357366" y="2838471"/>
            <a:chExt cx="5819671" cy="1434588"/>
          </a:xfrm>
        </p:grpSpPr>
        <p:sp>
          <p:nvSpPr>
            <p:cNvPr id="9" name="矩形 8"/>
            <p:cNvSpPr/>
            <p:nvPr/>
          </p:nvSpPr>
          <p:spPr>
            <a:xfrm>
              <a:off x="357366" y="3688284"/>
              <a:ext cx="58196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(110011010100)</a:t>
              </a:r>
              <a:r>
                <a:rPr lang="en-US" altLang="zh-CN" sz="3200" b="0" baseline="-25000" dirty="0" smtClean="0"/>
                <a:t>2</a:t>
              </a:r>
              <a:endParaRPr lang="zh-CN" altLang="en-US" sz="3200" b="0" baseline="-25000" dirty="0"/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>
              <a:off x="1979712" y="2838471"/>
              <a:ext cx="0" cy="849813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组合 17"/>
          <p:cNvGrpSpPr/>
          <p:nvPr/>
        </p:nvGrpSpPr>
        <p:grpSpPr>
          <a:xfrm>
            <a:off x="682162" y="4571470"/>
            <a:ext cx="9290438" cy="584775"/>
            <a:chOff x="682162" y="4571470"/>
            <a:chExt cx="9290438" cy="584775"/>
          </a:xfrm>
        </p:grpSpPr>
        <p:sp>
          <p:nvSpPr>
            <p:cNvPr id="10" name="矩形 9"/>
            <p:cNvSpPr/>
            <p:nvPr/>
          </p:nvSpPr>
          <p:spPr>
            <a:xfrm>
              <a:off x="1369455" y="4571470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(110 011 010 100)</a:t>
              </a:r>
              <a:r>
                <a:rPr lang="en-US" altLang="zh-CN" sz="3200" b="0" baseline="-25000" dirty="0" smtClean="0"/>
                <a:t>2</a:t>
              </a:r>
              <a:r>
                <a:rPr lang="en-US" altLang="zh-CN" sz="3200" b="0" dirty="0" smtClean="0"/>
                <a:t>: </a:t>
              </a:r>
              <a:r>
                <a:rPr lang="zh-CN" altLang="en-US" sz="3200" b="0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八进制数</a:t>
              </a:r>
              <a:r>
                <a:rPr lang="en-US" altLang="zh-CN" sz="3200" b="0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200" b="0" dirty="0" smtClean="0"/>
                <a:t>(6324)</a:t>
              </a:r>
              <a:r>
                <a:rPr lang="en-US" altLang="zh-CN" sz="3200" b="0" baseline="-25000" dirty="0" smtClean="0"/>
                <a:t>8</a:t>
              </a:r>
              <a:endParaRPr lang="zh-CN" altLang="en-US" sz="3200" b="0" baseline="-25000" dirty="0"/>
            </a:p>
          </p:txBody>
        </p:sp>
        <p:sp>
          <p:nvSpPr>
            <p:cNvPr id="36" name="右箭头 35"/>
            <p:cNvSpPr/>
            <p:nvPr/>
          </p:nvSpPr>
          <p:spPr bwMode="auto">
            <a:xfrm>
              <a:off x="682162" y="4789039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2646" y="1397731"/>
            <a:ext cx="3804745" cy="1440740"/>
            <a:chOff x="272646" y="1397731"/>
            <a:chExt cx="3804745" cy="1440740"/>
          </a:xfrm>
        </p:grpSpPr>
        <p:sp>
          <p:nvSpPr>
            <p:cNvPr id="4" name="矩形 3"/>
            <p:cNvSpPr/>
            <p:nvPr/>
          </p:nvSpPr>
          <p:spPr>
            <a:xfrm>
              <a:off x="693015" y="1555862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第一段旅程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</a:p>
            <a:p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进位计数制</a:t>
              </a:r>
            </a:p>
          </p:txBody>
        </p:sp>
        <p:sp>
          <p:nvSpPr>
            <p:cNvPr id="3" name="椭圆 2"/>
            <p:cNvSpPr/>
            <p:nvPr/>
          </p:nvSpPr>
          <p:spPr bwMode="auto">
            <a:xfrm>
              <a:off x="272646" y="1397731"/>
              <a:ext cx="3723290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31628" y="4343355"/>
            <a:ext cx="9474549" cy="2253997"/>
            <a:chOff x="531628" y="4343355"/>
            <a:chExt cx="9474549" cy="2253997"/>
          </a:xfrm>
        </p:grpSpPr>
        <p:sp>
          <p:nvSpPr>
            <p:cNvPr id="38" name="直角上箭头 37"/>
            <p:cNvSpPr/>
            <p:nvPr/>
          </p:nvSpPr>
          <p:spPr bwMode="auto">
            <a:xfrm rot="5400000">
              <a:off x="-141490" y="5016473"/>
              <a:ext cx="2109236" cy="763000"/>
            </a:xfrm>
            <a:prstGeom prst="bentUpArrow">
              <a:avLst>
                <a:gd name="adj1" fmla="val 16802"/>
                <a:gd name="adj2" fmla="val 16801"/>
                <a:gd name="adj3" fmla="val 27733"/>
              </a:avLst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03032" y="6012577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r>
                <a:rPr lang="zh-CN" altLang="en-US" sz="3200" b="0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进制数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 </a:t>
              </a:r>
              <a:r>
                <a:rPr lang="en-US" altLang="zh-CN" sz="3200" b="0" dirty="0" smtClean="0"/>
                <a:t>(3284)</a:t>
              </a:r>
              <a:r>
                <a:rPr lang="en-US" altLang="zh-CN" sz="3200" b="0" baseline="-25000" dirty="0" smtClean="0"/>
                <a:t>10</a:t>
              </a:r>
              <a:endParaRPr lang="zh-CN" altLang="en-US" sz="3200" b="0" baseline="-250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3568" y="5282839"/>
            <a:ext cx="9289031" cy="584775"/>
            <a:chOff x="683568" y="5282839"/>
            <a:chExt cx="9289031" cy="584775"/>
          </a:xfrm>
        </p:grpSpPr>
        <p:sp>
          <p:nvSpPr>
            <p:cNvPr id="11" name="矩形 10"/>
            <p:cNvSpPr/>
            <p:nvPr/>
          </p:nvSpPr>
          <p:spPr>
            <a:xfrm>
              <a:off x="1369454" y="5282839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(1100 1101 0100)</a:t>
              </a:r>
              <a:r>
                <a:rPr lang="en-US" altLang="zh-CN" sz="3200" b="0" baseline="-25000" dirty="0" smtClean="0"/>
                <a:t>2</a:t>
              </a:r>
              <a:r>
                <a:rPr lang="en-US" altLang="zh-CN" sz="3200" b="0" dirty="0" smtClean="0"/>
                <a:t>: </a:t>
              </a:r>
              <a:r>
                <a:rPr lang="zh-CN" altLang="en-US" sz="3200" b="0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十六进制数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 </a:t>
              </a:r>
              <a:r>
                <a:rPr lang="en-US" altLang="zh-CN" sz="3200" b="0" dirty="0" smtClean="0"/>
                <a:t>(CD4)</a:t>
              </a:r>
              <a:r>
                <a:rPr lang="en-US" altLang="zh-CN" sz="3200" b="0" baseline="-25000" dirty="0" smtClean="0"/>
                <a:t>16</a:t>
              </a:r>
              <a:endParaRPr lang="zh-CN" altLang="en-US" sz="3200" b="0" baseline="-25000" dirty="0"/>
            </a:p>
          </p:txBody>
        </p:sp>
        <p:sp>
          <p:nvSpPr>
            <p:cNvPr id="21" name="右箭头 20"/>
            <p:cNvSpPr/>
            <p:nvPr/>
          </p:nvSpPr>
          <p:spPr bwMode="auto">
            <a:xfrm>
              <a:off x="683568" y="5496642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7934" y="2712266"/>
            <a:ext cx="6388516" cy="1069769"/>
            <a:chOff x="3117934" y="2712266"/>
            <a:chExt cx="6388516" cy="1069769"/>
          </a:xfrm>
        </p:grpSpPr>
        <p:sp>
          <p:nvSpPr>
            <p:cNvPr id="8" name="矩形 7"/>
            <p:cNvSpPr/>
            <p:nvPr/>
          </p:nvSpPr>
          <p:spPr>
            <a:xfrm>
              <a:off x="3686779" y="3197260"/>
              <a:ext cx="58196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(?)</a:t>
              </a:r>
              <a:r>
                <a:rPr lang="en-US" altLang="zh-CN" sz="3200" b="0" baseline="-25000" dirty="0" smtClean="0"/>
                <a:t>10</a:t>
              </a:r>
              <a:r>
                <a:rPr lang="en-US" altLang="zh-CN" sz="3200" b="0" dirty="0" smtClean="0">
                  <a:sym typeface="Wingdings" panose="05000000000000000000" pitchFamily="2" charset="2"/>
                </a:rPr>
                <a:t></a:t>
              </a:r>
              <a:r>
                <a:rPr lang="en-US" altLang="zh-CN" sz="3200" b="0" dirty="0" smtClean="0"/>
                <a:t>(?)</a:t>
              </a:r>
              <a:r>
                <a:rPr lang="en-US" altLang="zh-CN" sz="3200" b="0" baseline="-25000" dirty="0"/>
                <a:t>2</a:t>
              </a:r>
              <a:r>
                <a:rPr lang="en-US" altLang="zh-CN" sz="3200" b="0" dirty="0" smtClean="0">
                  <a:sym typeface="Wingdings" panose="05000000000000000000" pitchFamily="2" charset="2"/>
                </a:rPr>
                <a:t></a:t>
              </a:r>
              <a:r>
                <a:rPr lang="en-US" altLang="zh-CN" sz="3200" b="0" dirty="0" smtClean="0"/>
                <a:t>(?)</a:t>
              </a:r>
              <a:r>
                <a:rPr lang="en-US" altLang="zh-CN" sz="3200" b="0" baseline="-25000" dirty="0" smtClean="0"/>
                <a:t>8</a:t>
              </a:r>
              <a:r>
                <a:rPr lang="en-US" altLang="zh-CN" sz="3200" b="0" dirty="0" smtClean="0">
                  <a:sym typeface="Wingdings" panose="05000000000000000000" pitchFamily="2" charset="2"/>
                </a:rPr>
                <a:t></a:t>
              </a:r>
              <a:r>
                <a:rPr lang="en-US" altLang="zh-CN" sz="3200" b="0" dirty="0"/>
                <a:t>(?)</a:t>
              </a:r>
              <a:r>
                <a:rPr lang="en-US" altLang="zh-CN" sz="3200" b="0" baseline="-25000" dirty="0" smtClean="0"/>
                <a:t>16</a:t>
              </a:r>
              <a:endParaRPr lang="zh-CN" altLang="en-US" sz="3200" b="0" dirty="0"/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3117934" y="2712266"/>
              <a:ext cx="621531" cy="542336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414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0449" y="28572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练习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1071546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教材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P21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2-2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85736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1101100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786058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=54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上箭头 7"/>
          <p:cNvSpPr/>
          <p:nvPr/>
        </p:nvSpPr>
        <p:spPr bwMode="auto">
          <a:xfrm>
            <a:off x="6929454" y="3143248"/>
            <a:ext cx="500066" cy="3286148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567125" y="5857892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高位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29520" y="2857496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低位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273446" y="6058935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商为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，停止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5720" y="3344291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54÷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=27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5720" y="3915795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27÷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=13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5720" y="4487299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=6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85720" y="5058803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=3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85720" y="5630307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85720" y="614364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70</a:t>
            </a:fld>
            <a:endParaRPr lang="en-US" altLang="zh-CN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285852" y="357166"/>
            <a:ext cx="36433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(?)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animBg="1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build="p" autoUpdateAnimBg="0"/>
      <p:bldP spid="17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0449" y="28572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练习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1071546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教材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P21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2-2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85736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154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786058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=13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上箭头 7"/>
          <p:cNvSpPr/>
          <p:nvPr/>
        </p:nvSpPr>
        <p:spPr bwMode="auto">
          <a:xfrm>
            <a:off x="6929454" y="3143248"/>
            <a:ext cx="500066" cy="1285884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86710" y="3929066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高位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715272" y="2928934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低位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57620" y="3929066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商为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，停止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5720" y="3344291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5720" y="3915795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85852" y="357166"/>
            <a:ext cx="36433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(?)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animBg="1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0449" y="28572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练习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1071546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教材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P21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2-2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85736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6C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786058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=6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上箭头 7"/>
          <p:cNvSpPr/>
          <p:nvPr/>
        </p:nvSpPr>
        <p:spPr bwMode="auto">
          <a:xfrm>
            <a:off x="6929454" y="3143248"/>
            <a:ext cx="500066" cy="1285884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86710" y="3929066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高位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715272" y="2928934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低位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57620" y="3929066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商为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，停止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5720" y="3959937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325026" y="2772787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0800000" flipV="1">
            <a:off x="3571868" y="3143248"/>
            <a:ext cx="654421" cy="76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072330" y="108385"/>
            <a:ext cx="1984555" cy="1963293"/>
            <a:chOff x="-5072130" y="1857364"/>
            <a:chExt cx="2205061" cy="2007336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85852" y="357166"/>
            <a:ext cx="36433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(?)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animBg="1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4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1.3 带符号数的代码表示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56" name="Group 12"/>
          <p:cNvGrpSpPr>
            <a:grpSpLocks/>
          </p:cNvGrpSpPr>
          <p:nvPr/>
        </p:nvGrpSpPr>
        <p:grpSpPr bwMode="auto">
          <a:xfrm>
            <a:off x="0" y="990600"/>
            <a:ext cx="8940800" cy="1874838"/>
            <a:chOff x="0" y="624"/>
            <a:chExt cx="5632" cy="1181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268" y="624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一个</a:t>
              </a:r>
              <a:r>
                <a:rPr lang="zh-CN" altLang="en-US" sz="3200" b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带符号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的数由两部分组成，一部分表示数</a:t>
              </a:r>
            </a:p>
          </p:txBody>
        </p:sp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0" y="1056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的符号，另一部分表示数的数值。符号位习惯以0</a:t>
              </a:r>
            </a:p>
          </p:txBody>
        </p:sp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>
              <a:off x="0" y="1440"/>
              <a:ext cx="3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表示正数，以1表示负数。</a:t>
              </a:r>
            </a:p>
          </p:txBody>
        </p:sp>
      </p:grpSp>
      <p:grpSp>
        <p:nvGrpSpPr>
          <p:cNvPr id="108557" name="Group 13"/>
          <p:cNvGrpSpPr>
            <a:grpSpLocks/>
          </p:cNvGrpSpPr>
          <p:nvPr/>
        </p:nvGrpSpPr>
        <p:grpSpPr bwMode="auto">
          <a:xfrm>
            <a:off x="0" y="3140074"/>
            <a:ext cx="9163050" cy="1330325"/>
            <a:chOff x="0" y="1978"/>
            <a:chExt cx="5772" cy="838"/>
          </a:xfrm>
        </p:grpSpPr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98" y="1978"/>
              <a:ext cx="567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若以正号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+ 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和负号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－ 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来表示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有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8552" name="Rectangle 8"/>
            <p:cNvSpPr>
              <a:spLocks noChangeArrowheads="1"/>
            </p:cNvSpPr>
            <p:nvPr/>
          </p:nvSpPr>
          <p:spPr bwMode="auto">
            <a:xfrm>
              <a:off x="0" y="2448"/>
              <a:ext cx="45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符号的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二进制数，称为符号数的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真值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grpSp>
        <p:nvGrpSpPr>
          <p:cNvPr id="108558" name="Group 14"/>
          <p:cNvGrpSpPr>
            <a:grpSpLocks/>
          </p:cNvGrpSpPr>
          <p:nvPr/>
        </p:nvGrpSpPr>
        <p:grpSpPr bwMode="auto">
          <a:xfrm>
            <a:off x="0" y="4724400"/>
            <a:ext cx="9144000" cy="1874838"/>
            <a:chOff x="0" y="2976"/>
            <a:chExt cx="5760" cy="1181"/>
          </a:xfrm>
        </p:grpSpPr>
        <p:sp>
          <p:nvSpPr>
            <p:cNvPr id="108553" name="Rectangle 9"/>
            <p:cNvSpPr>
              <a:spLocks noChangeArrowheads="1"/>
            </p:cNvSpPr>
            <p:nvPr/>
          </p:nvSpPr>
          <p:spPr bwMode="auto">
            <a:xfrm>
              <a:off x="268" y="2976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如＋0.1011；－0.1011。这种表示方法不能直接</a:t>
              </a:r>
            </a:p>
          </p:txBody>
        </p:sp>
        <p:sp>
          <p:nvSpPr>
            <p:cNvPr id="108554" name="Rectangle 10"/>
            <p:cNvSpPr>
              <a:spLocks noChangeArrowheads="1"/>
            </p:cNvSpPr>
            <p:nvPr/>
          </p:nvSpPr>
          <p:spPr bwMode="auto">
            <a:xfrm>
              <a:off x="12" y="336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用于计算机中。但使符号数值化以后，就可以在计</a:t>
              </a:r>
            </a:p>
          </p:txBody>
        </p:sp>
        <p:sp>
          <p:nvSpPr>
            <p:cNvPr id="108555" name="Rectangle 11"/>
            <p:cNvSpPr>
              <a:spLocks noChangeArrowheads="1"/>
            </p:cNvSpPr>
            <p:nvPr/>
          </p:nvSpPr>
          <p:spPr bwMode="auto">
            <a:xfrm>
              <a:off x="0" y="3792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算机中使用了。</a:t>
              </a:r>
            </a:p>
          </p:txBody>
        </p:sp>
      </p:grpSp>
      <p:sp>
        <p:nvSpPr>
          <p:cNvPr id="108561" name="Rectangle 17"/>
          <p:cNvSpPr>
            <a:spLocks noChangeArrowheads="1"/>
          </p:cNvSpPr>
          <p:nvPr/>
        </p:nvSpPr>
        <p:spPr bwMode="auto">
          <a:xfrm>
            <a:off x="0" y="115888"/>
            <a:ext cx="891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1.3.1 真值与机器数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0" y="7620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示为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01011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，而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-1011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表示为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11011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381000" y="228600"/>
            <a:ext cx="851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计算机中使用的符号数称为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机器数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。如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+1011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</a:t>
            </a:r>
          </a:p>
        </p:txBody>
      </p:sp>
      <p:grpSp>
        <p:nvGrpSpPr>
          <p:cNvPr id="109584" name="Group 16"/>
          <p:cNvGrpSpPr>
            <a:grpSpLocks/>
          </p:cNvGrpSpPr>
          <p:nvPr/>
        </p:nvGrpSpPr>
        <p:grpSpPr bwMode="auto">
          <a:xfrm>
            <a:off x="0" y="1550988"/>
            <a:ext cx="9124950" cy="1924050"/>
            <a:chOff x="0" y="977"/>
            <a:chExt cx="5748" cy="1212"/>
          </a:xfrm>
        </p:grpSpPr>
        <p:sp>
          <p:nvSpPr>
            <p:cNvPr id="109574" name="Rectangle 6"/>
            <p:cNvSpPr>
              <a:spLocks noChangeArrowheads="1"/>
            </p:cNvSpPr>
            <p:nvPr/>
          </p:nvSpPr>
          <p:spPr bwMode="auto">
            <a:xfrm>
              <a:off x="0" y="1824"/>
              <a:ext cx="21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移位减法来完成。</a:t>
              </a:r>
            </a:p>
          </p:txBody>
        </p:sp>
        <p:sp>
          <p:nvSpPr>
            <p:cNvPr id="109575" name="Rectangle 7"/>
            <p:cNvSpPr>
              <a:spLocks noChangeArrowheads="1"/>
            </p:cNvSpPr>
            <p:nvPr/>
          </p:nvSpPr>
          <p:spPr bwMode="auto">
            <a:xfrm>
              <a:off x="0" y="1392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法运算实际上是作移位加法运算；除法运算则可用</a:t>
              </a:r>
            </a:p>
          </p:txBody>
        </p:sp>
        <p:sp>
          <p:nvSpPr>
            <p:cNvPr id="109576" name="Rectangle 8"/>
            <p:cNvSpPr>
              <a:spLocks noChangeArrowheads="1"/>
            </p:cNvSpPr>
            <p:nvPr/>
          </p:nvSpPr>
          <p:spPr bwMode="auto">
            <a:xfrm>
              <a:off x="0" y="977"/>
              <a:ext cx="56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   前面介绍的二进制数的加、减、乘、除运算，乘</a:t>
              </a:r>
            </a:p>
          </p:txBody>
        </p:sp>
      </p:grpSp>
      <p:grpSp>
        <p:nvGrpSpPr>
          <p:cNvPr id="109585" name="Group 17"/>
          <p:cNvGrpSpPr>
            <a:grpSpLocks/>
          </p:cNvGrpSpPr>
          <p:nvPr/>
        </p:nvGrpSpPr>
        <p:grpSpPr bwMode="auto">
          <a:xfrm>
            <a:off x="0" y="3733800"/>
            <a:ext cx="9144000" cy="3124200"/>
            <a:chOff x="0" y="2352"/>
            <a:chExt cx="5760" cy="1968"/>
          </a:xfrm>
        </p:grpSpPr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268" y="2352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但作减法时，必须先比较两个数绝对值的大小，</a:t>
              </a: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12" y="278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将绝对值大的数减去绝对值小的数，最后再在运算</a:t>
              </a:r>
            </a:p>
          </p:txBody>
        </p:sp>
        <p:sp>
          <p:nvSpPr>
            <p:cNvPr id="109580" name="Rectangle 12"/>
            <p:cNvSpPr>
              <a:spLocks noChangeArrowheads="1"/>
            </p:cNvSpPr>
            <p:nvPr/>
          </p:nvSpPr>
          <p:spPr bwMode="auto">
            <a:xfrm>
              <a:off x="0" y="3168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结果前加上正确的符号。故作减法运算所需电路复</a:t>
              </a:r>
            </a:p>
          </p:txBody>
        </p:sp>
        <p:sp>
          <p:nvSpPr>
            <p:cNvPr id="109581" name="Rectangle 13"/>
            <p:cNvSpPr>
              <a:spLocks noChangeArrowheads="1"/>
            </p:cNvSpPr>
            <p:nvPr/>
          </p:nvSpPr>
          <p:spPr bwMode="auto">
            <a:xfrm>
              <a:off x="0" y="3552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杂，耗时长。为了能变减法为作加法，下面提出了</a:t>
              </a:r>
            </a:p>
          </p:txBody>
        </p:sp>
        <p:sp>
          <p:nvSpPr>
            <p:cNvPr id="109582" name="Rectangle 14"/>
            <p:cNvSpPr>
              <a:spLocks noChangeArrowheads="1"/>
            </p:cNvSpPr>
            <p:nvPr/>
          </p:nvSpPr>
          <p:spPr bwMode="auto">
            <a:xfrm>
              <a:off x="0" y="3955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三种机器数的表示方法。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1.3.2 原码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(Signed-Magnitude)</a:t>
            </a:r>
          </a:p>
        </p:txBody>
      </p:sp>
      <p:grpSp>
        <p:nvGrpSpPr>
          <p:cNvPr id="110620" name="Group 28"/>
          <p:cNvGrpSpPr>
            <a:grpSpLocks/>
          </p:cNvGrpSpPr>
          <p:nvPr/>
        </p:nvGrpSpPr>
        <p:grpSpPr bwMode="auto">
          <a:xfrm>
            <a:off x="0" y="1185738"/>
            <a:ext cx="9183688" cy="2027238"/>
            <a:chOff x="0" y="528"/>
            <a:chExt cx="5785" cy="1277"/>
          </a:xfrm>
        </p:grpSpPr>
        <p:sp>
          <p:nvSpPr>
            <p:cNvPr id="110615" name="Rectangle 23"/>
            <p:cNvSpPr>
              <a:spLocks noChangeArrowheads="1"/>
            </p:cNvSpPr>
            <p:nvPr/>
          </p:nvSpPr>
          <p:spPr bwMode="auto">
            <a:xfrm>
              <a:off x="240" y="528"/>
              <a:ext cx="55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原码又称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符号－数值表示 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”。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以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原码表示的</a:t>
              </a:r>
            </a:p>
          </p:txBody>
        </p:sp>
        <p:sp>
          <p:nvSpPr>
            <p:cNvPr id="110616" name="Rectangle 24"/>
            <p:cNvSpPr>
              <a:spLocks noChangeArrowheads="1"/>
            </p:cNvSpPr>
            <p:nvPr/>
          </p:nvSpPr>
          <p:spPr bwMode="auto">
            <a:xfrm>
              <a:off x="0" y="96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正负数中，第一位为0(正数)；为1(负数)。如：＋</a:t>
              </a:r>
            </a:p>
          </p:txBody>
        </p:sp>
        <p:sp>
          <p:nvSpPr>
            <p:cNvPr id="110617" name="Rectangle 25"/>
            <p:cNvSpPr>
              <a:spLocks noChangeArrowheads="1"/>
            </p:cNvSpPr>
            <p:nvPr/>
          </p:nvSpPr>
          <p:spPr bwMode="auto">
            <a:xfrm>
              <a:off x="0" y="1440"/>
              <a:ext cx="47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10011记为010011；－10011记为110011。</a:t>
              </a:r>
            </a:p>
          </p:txBody>
        </p:sp>
      </p:grpSp>
      <p:sp>
        <p:nvSpPr>
          <p:cNvPr id="110618" name="Rectangle 26"/>
          <p:cNvSpPr>
            <a:spLocks noChangeArrowheads="1"/>
          </p:cNvSpPr>
          <p:nvPr/>
        </p:nvSpPr>
        <p:spPr bwMode="auto">
          <a:xfrm>
            <a:off x="304800" y="4078288"/>
            <a:ext cx="7267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若二进制整数序列为: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±X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n-1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n-2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ea typeface="黑体" pitchFamily="49" charset="-122"/>
              </a:rPr>
              <a:t>……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则:</a:t>
            </a:r>
          </a:p>
        </p:txBody>
      </p:sp>
      <p:grpSp>
        <p:nvGrpSpPr>
          <p:cNvPr id="110625" name="Group 33"/>
          <p:cNvGrpSpPr>
            <a:grpSpLocks/>
          </p:cNvGrpSpPr>
          <p:nvPr/>
        </p:nvGrpSpPr>
        <p:grpSpPr bwMode="auto">
          <a:xfrm>
            <a:off x="304800" y="4916488"/>
            <a:ext cx="7391400" cy="1608137"/>
            <a:chOff x="192" y="2688"/>
            <a:chExt cx="4656" cy="1013"/>
          </a:xfrm>
        </p:grpSpPr>
        <p:sp>
          <p:nvSpPr>
            <p:cNvPr id="110605" name="Line 13"/>
            <p:cNvSpPr>
              <a:spLocks noChangeShapeType="1"/>
            </p:cNvSpPr>
            <p:nvPr/>
          </p:nvSpPr>
          <p:spPr bwMode="auto">
            <a:xfrm>
              <a:off x="2688" y="3408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599" name="AutoShape 7"/>
            <p:cNvSpPr>
              <a:spLocks/>
            </p:cNvSpPr>
            <p:nvPr/>
          </p:nvSpPr>
          <p:spPr bwMode="auto">
            <a:xfrm>
              <a:off x="816" y="2815"/>
              <a:ext cx="188" cy="767"/>
            </a:xfrm>
            <a:prstGeom prst="leftBrace">
              <a:avLst>
                <a:gd name="adj1" fmla="val 33998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609" name="Rectangle 17"/>
            <p:cNvSpPr>
              <a:spLocks noChangeArrowheads="1"/>
            </p:cNvSpPr>
            <p:nvPr/>
          </p:nvSpPr>
          <p:spPr bwMode="auto">
            <a:xfrm>
              <a:off x="1056" y="26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endPara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0610" name="Rectangle 18"/>
            <p:cNvSpPr>
              <a:spLocks noChangeArrowheads="1"/>
            </p:cNvSpPr>
            <p:nvPr/>
          </p:nvSpPr>
          <p:spPr bwMode="auto">
            <a:xfrm>
              <a:off x="3696" y="2760"/>
              <a:ext cx="9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&gt;X≥0</a:t>
              </a:r>
              <a:endPara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0611" name="Rectangle 19"/>
            <p:cNvSpPr>
              <a:spLocks noChangeArrowheads="1"/>
            </p:cNvSpPr>
            <p:nvPr/>
          </p:nvSpPr>
          <p:spPr bwMode="auto">
            <a:xfrm>
              <a:off x="192" y="3024"/>
              <a:ext cx="5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=</a:t>
              </a:r>
            </a:p>
          </p:txBody>
        </p:sp>
        <p:sp>
          <p:nvSpPr>
            <p:cNvPr id="110612" name="Rectangle 20"/>
            <p:cNvSpPr>
              <a:spLocks noChangeArrowheads="1"/>
            </p:cNvSpPr>
            <p:nvPr/>
          </p:nvSpPr>
          <p:spPr bwMode="auto">
            <a:xfrm>
              <a:off x="1152" y="3336"/>
              <a:ext cx="36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－X＝2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＋  X      0≥X&gt;－2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</a:p>
          </p:txBody>
        </p:sp>
        <p:sp>
          <p:nvSpPr>
            <p:cNvPr id="110624" name="Line 32"/>
            <p:cNvSpPr>
              <a:spLocks noChangeShapeType="1"/>
            </p:cNvSpPr>
            <p:nvPr/>
          </p:nvSpPr>
          <p:spPr bwMode="auto">
            <a:xfrm>
              <a:off x="3024" y="340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0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8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35" name="Group 19"/>
          <p:cNvGrpSpPr>
            <a:grpSpLocks/>
          </p:cNvGrpSpPr>
          <p:nvPr/>
        </p:nvGrpSpPr>
        <p:grpSpPr bwMode="auto">
          <a:xfrm>
            <a:off x="381000" y="1133475"/>
            <a:ext cx="7092950" cy="1503363"/>
            <a:chOff x="240" y="714"/>
            <a:chExt cx="4468" cy="947"/>
          </a:xfrm>
        </p:grpSpPr>
        <p:sp>
          <p:nvSpPr>
            <p:cNvPr id="111620" name="AutoShape 4"/>
            <p:cNvSpPr>
              <a:spLocks/>
            </p:cNvSpPr>
            <p:nvPr/>
          </p:nvSpPr>
          <p:spPr bwMode="auto">
            <a:xfrm>
              <a:off x="816" y="864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21" name="Line 5"/>
            <p:cNvSpPr>
              <a:spLocks noChangeShapeType="1"/>
            </p:cNvSpPr>
            <p:nvPr/>
          </p:nvSpPr>
          <p:spPr bwMode="auto">
            <a:xfrm>
              <a:off x="2352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23" name="Line 7"/>
            <p:cNvSpPr>
              <a:spLocks noChangeShapeType="1"/>
            </p:cNvSpPr>
            <p:nvPr/>
          </p:nvSpPr>
          <p:spPr bwMode="auto">
            <a:xfrm>
              <a:off x="2736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24" name="Rectangle 8"/>
            <p:cNvSpPr>
              <a:spLocks noChangeArrowheads="1"/>
            </p:cNvSpPr>
            <p:nvPr/>
          </p:nvSpPr>
          <p:spPr bwMode="auto">
            <a:xfrm>
              <a:off x="1104" y="714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                  1&gt;X≥0</a:t>
              </a:r>
              <a:endPara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1625" name="Rectangle 9"/>
            <p:cNvSpPr>
              <a:spLocks noChangeArrowheads="1"/>
            </p:cNvSpPr>
            <p:nvPr/>
          </p:nvSpPr>
          <p:spPr bwMode="auto">
            <a:xfrm>
              <a:off x="1008" y="1296"/>
              <a:ext cx="37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－X＝1＋  X        0≥X&gt;－1</a:t>
              </a:r>
              <a:endPara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1626" name="Rectangle 10"/>
            <p:cNvSpPr>
              <a:spLocks noChangeArrowheads="1"/>
            </p:cNvSpPr>
            <p:nvPr/>
          </p:nvSpPr>
          <p:spPr bwMode="auto">
            <a:xfrm>
              <a:off x="240" y="1002"/>
              <a:ext cx="5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=</a:t>
              </a:r>
            </a:p>
          </p:txBody>
        </p:sp>
      </p:grp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0" y="254000"/>
            <a:ext cx="765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若二进制小数序列为: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±0.X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-2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ea typeface="黑体" pitchFamily="49" charset="-122"/>
              </a:rPr>
              <a:t>……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-n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则:</a:t>
            </a:r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228600" y="34290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由上可知:</a:t>
            </a:r>
          </a:p>
        </p:txBody>
      </p:sp>
      <p:grpSp>
        <p:nvGrpSpPr>
          <p:cNvPr id="111636" name="Group 20"/>
          <p:cNvGrpSpPr>
            <a:grpSpLocks/>
          </p:cNvGrpSpPr>
          <p:nvPr/>
        </p:nvGrpSpPr>
        <p:grpSpPr bwMode="auto">
          <a:xfrm>
            <a:off x="0" y="4191000"/>
            <a:ext cx="8985250" cy="2255838"/>
            <a:chOff x="0" y="2640"/>
            <a:chExt cx="5660" cy="1421"/>
          </a:xfrm>
        </p:grpSpPr>
        <p:sp>
          <p:nvSpPr>
            <p:cNvPr id="111630" name="Rectangle 14"/>
            <p:cNvSpPr>
              <a:spLocks noChangeArrowheads="1"/>
            </p:cNvSpPr>
            <p:nvPr/>
          </p:nvSpPr>
          <p:spPr bwMode="auto">
            <a:xfrm>
              <a:off x="0" y="2640"/>
              <a:ext cx="56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(1)当二进制数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为正数时，对应的原码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只是</a:t>
              </a:r>
            </a:p>
          </p:txBody>
        </p:sp>
        <p:sp>
          <p:nvSpPr>
            <p:cNvPr id="111631" name="Rectangle 15"/>
            <p:cNvSpPr>
              <a:spLocks noChangeArrowheads="1"/>
            </p:cNvSpPr>
            <p:nvPr/>
          </p:nvSpPr>
          <p:spPr bwMode="auto">
            <a:xfrm>
              <a:off x="0" y="3120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增加了一位用0表示的符号。由于在数的左边增加</a:t>
              </a:r>
            </a:p>
          </p:txBody>
        </p:sp>
        <p:sp>
          <p:nvSpPr>
            <p:cNvPr id="111632" name="Rectangle 16"/>
            <p:cNvSpPr>
              <a:spLocks noChangeArrowheads="1"/>
            </p:cNvSpPr>
            <p:nvPr/>
          </p:nvSpPr>
          <p:spPr bwMode="auto">
            <a:xfrm>
              <a:off x="0" y="3696"/>
              <a:ext cx="52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一位0对该数值无影响，所以[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]</a:t>
              </a:r>
              <a:r>
                <a:rPr lang="zh-CN" altLang="en-US" sz="3200" b="0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就是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本身。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9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762000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二进制数前增加一位用1表示的符号位。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0" y="142875"/>
            <a:ext cx="9188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当二进制数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为负数时,对应的原码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就是在原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1676400"/>
            <a:ext cx="85972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(3) 在原码表示中，有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两种不同形式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整数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152400" y="2438401"/>
            <a:ext cx="3460750" cy="1422401"/>
            <a:chOff x="96" y="1536"/>
            <a:chExt cx="2180" cy="896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96" y="1536"/>
              <a:ext cx="218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即:[+0]</a:t>
              </a:r>
              <a:r>
                <a:rPr lang="zh-CN" altLang="en-US" sz="3200" b="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/>
                  <a:ea typeface="黑体" pitchFamily="49" charset="-122"/>
                </a:rPr>
                <a:t>…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480" y="2064"/>
              <a:ext cx="179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[-0]</a:t>
              </a:r>
              <a:r>
                <a:rPr lang="zh-CN" altLang="en-US" sz="3200" b="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100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/>
                  <a:ea typeface="黑体" pitchFamily="49" charset="-122"/>
                </a:rPr>
                <a:t>…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-36512" y="4129682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有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两种不同形式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纯小数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0.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115888" y="4891683"/>
            <a:ext cx="4076701" cy="1422401"/>
            <a:chOff x="96" y="1536"/>
            <a:chExt cx="2568" cy="896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96" y="1536"/>
              <a:ext cx="256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即:[+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.0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]</a:t>
              </a:r>
              <a:r>
                <a:rPr lang="zh-CN" altLang="en-US" sz="3200" b="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0.00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/>
                  <a:ea typeface="黑体" pitchFamily="49" charset="-122"/>
                </a:rPr>
                <a:t>…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480" y="2064"/>
              <a:ext cx="218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[-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.0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]</a:t>
              </a:r>
              <a:r>
                <a:rPr lang="zh-CN" altLang="en-US" sz="3200" b="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1.00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/>
                  <a:ea typeface="黑体" pitchFamily="49" charset="-122"/>
                </a:rPr>
                <a:t>…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7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0" y="785794"/>
            <a:ext cx="9124950" cy="2103438"/>
            <a:chOff x="0" y="2592"/>
            <a:chExt cx="5748" cy="1325"/>
          </a:xfrm>
        </p:grpSpPr>
        <p:sp>
          <p:nvSpPr>
            <p:cNvPr id="112650" name="Rectangle 10"/>
            <p:cNvSpPr>
              <a:spLocks noChangeArrowheads="1"/>
            </p:cNvSpPr>
            <p:nvPr/>
          </p:nvSpPr>
          <p:spPr bwMode="auto">
            <a:xfrm>
              <a:off x="0" y="2592"/>
              <a:ext cx="54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(4)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 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符号位不是数值的一部分，它们是人为约定</a:t>
              </a:r>
            </a:p>
          </p:txBody>
        </p:sp>
        <p:sp>
          <p:nvSpPr>
            <p:cNvPr id="112651" name="Rectangle 11"/>
            <p:cNvSpPr>
              <a:spLocks noChangeArrowheads="1"/>
            </p:cNvSpPr>
            <p:nvPr/>
          </p:nvSpPr>
          <p:spPr bwMode="auto">
            <a:xfrm>
              <a:off x="0" y="3072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的0为正，1为负。所以符号位在运算中要单独处理</a:t>
              </a:r>
            </a:p>
          </p:txBody>
        </p:sp>
        <p:sp>
          <p:nvSpPr>
            <p:cNvPr id="112652" name="Rectangle 12"/>
            <p:cNvSpPr>
              <a:spLocks noChangeArrowheads="1"/>
            </p:cNvSpPr>
            <p:nvPr/>
          </p:nvSpPr>
          <p:spPr bwMode="auto">
            <a:xfrm>
              <a:off x="0" y="3552"/>
              <a:ext cx="47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，不能当作数值的一部分直接参加运算。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数字逻辑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的学习旅程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57366" y="2838471"/>
            <a:ext cx="5819671" cy="1434588"/>
            <a:chOff x="357366" y="2838471"/>
            <a:chExt cx="5819671" cy="1434588"/>
          </a:xfrm>
        </p:grpSpPr>
        <p:sp>
          <p:nvSpPr>
            <p:cNvPr id="9" name="矩形 8"/>
            <p:cNvSpPr/>
            <p:nvPr/>
          </p:nvSpPr>
          <p:spPr>
            <a:xfrm>
              <a:off x="357366" y="3688284"/>
              <a:ext cx="58196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1: 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ON</a:t>
              </a:r>
              <a:r>
                <a:rPr lang="en-US" altLang="zh-CN" sz="3200" b="0" dirty="0" smtClean="0"/>
                <a:t>,  0: 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OFF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>
              <a:off x="2134291" y="2838471"/>
              <a:ext cx="0" cy="849813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组合 11"/>
          <p:cNvGrpSpPr/>
          <p:nvPr/>
        </p:nvGrpSpPr>
        <p:grpSpPr>
          <a:xfrm>
            <a:off x="682162" y="4571470"/>
            <a:ext cx="9290438" cy="584775"/>
            <a:chOff x="682162" y="4571470"/>
            <a:chExt cx="9290438" cy="584775"/>
          </a:xfrm>
        </p:grpSpPr>
        <p:sp>
          <p:nvSpPr>
            <p:cNvPr id="10" name="矩形 9"/>
            <p:cNvSpPr/>
            <p:nvPr/>
          </p:nvSpPr>
          <p:spPr>
            <a:xfrm>
              <a:off x="1369455" y="4571470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X</a:t>
              </a:r>
              <a:r>
                <a:rPr lang="en-US" altLang="zh-CN" sz="3200" b="0" baseline="-25000" dirty="0"/>
                <a:t>1</a:t>
              </a:r>
              <a:r>
                <a:rPr lang="en-US" altLang="zh-CN" sz="3200" b="0" dirty="0"/>
                <a:t>, …, </a:t>
              </a:r>
              <a:r>
                <a:rPr lang="en-US" altLang="zh-CN" sz="3200" b="0" dirty="0" err="1" smtClean="0"/>
                <a:t>X</a:t>
              </a:r>
              <a:r>
                <a:rPr lang="en-US" altLang="zh-CN" sz="3200" b="0" baseline="-25000" dirty="0" err="1" smtClean="0"/>
                <a:t>n</a:t>
              </a:r>
              <a:r>
                <a:rPr lang="en-US" altLang="zh-CN" sz="3200" b="0" dirty="0" smtClean="0"/>
                <a:t>: </a:t>
              </a:r>
              <a:r>
                <a:rPr lang="zh-CN" altLang="en-US" sz="3200" b="0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输入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36" name="右箭头 35"/>
            <p:cNvSpPr/>
            <p:nvPr/>
          </p:nvSpPr>
          <p:spPr bwMode="auto">
            <a:xfrm>
              <a:off x="682162" y="4789039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72646" y="1397731"/>
            <a:ext cx="3804745" cy="1440740"/>
            <a:chOff x="272646" y="1397731"/>
            <a:chExt cx="3804745" cy="1440740"/>
          </a:xfrm>
        </p:grpSpPr>
        <p:sp>
          <p:nvSpPr>
            <p:cNvPr id="4" name="矩形 3"/>
            <p:cNvSpPr/>
            <p:nvPr/>
          </p:nvSpPr>
          <p:spPr>
            <a:xfrm>
              <a:off x="693015" y="1555862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第二个旅程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</a:p>
            <a:p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逻辑函数</a:t>
              </a:r>
            </a:p>
          </p:txBody>
        </p:sp>
        <p:sp>
          <p:nvSpPr>
            <p:cNvPr id="3" name="椭圆 2"/>
            <p:cNvSpPr/>
            <p:nvPr/>
          </p:nvSpPr>
          <p:spPr bwMode="auto">
            <a:xfrm>
              <a:off x="272646" y="1397731"/>
              <a:ext cx="3651282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3568" y="5328263"/>
            <a:ext cx="9316492" cy="584775"/>
            <a:chOff x="683568" y="5328263"/>
            <a:chExt cx="9316492" cy="584775"/>
          </a:xfrm>
        </p:grpSpPr>
        <p:sp>
          <p:nvSpPr>
            <p:cNvPr id="21" name="右箭头 20"/>
            <p:cNvSpPr/>
            <p:nvPr/>
          </p:nvSpPr>
          <p:spPr bwMode="auto">
            <a:xfrm>
              <a:off x="683568" y="5496642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96915" y="5328263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Y</a:t>
              </a:r>
              <a:r>
                <a:rPr lang="en-US" altLang="zh-CN" sz="3200" b="0" baseline="-25000" dirty="0"/>
                <a:t>1</a:t>
              </a:r>
              <a:r>
                <a:rPr lang="en-US" altLang="zh-CN" sz="3200" b="0" dirty="0"/>
                <a:t>, …, </a:t>
              </a:r>
              <a:r>
                <a:rPr lang="en-US" altLang="zh-CN" sz="3200" b="0" dirty="0" err="1" smtClean="0"/>
                <a:t>Y</a:t>
              </a:r>
              <a:r>
                <a:rPr lang="en-US" altLang="zh-CN" sz="3200" b="0" baseline="-25000" dirty="0" err="1" smtClean="0"/>
                <a:t>m</a:t>
              </a:r>
              <a:r>
                <a:rPr lang="en-US" altLang="zh-CN" sz="3200" b="0" dirty="0" smtClean="0"/>
                <a:t>: </a:t>
              </a:r>
              <a:r>
                <a:rPr lang="zh-CN" altLang="en-US" sz="3200" b="0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输出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1628" y="4343355"/>
            <a:ext cx="9488819" cy="2271865"/>
            <a:chOff x="531628" y="4343355"/>
            <a:chExt cx="9488819" cy="2271865"/>
          </a:xfrm>
        </p:grpSpPr>
        <p:sp>
          <p:nvSpPr>
            <p:cNvPr id="38" name="直角上箭头 37"/>
            <p:cNvSpPr/>
            <p:nvPr/>
          </p:nvSpPr>
          <p:spPr bwMode="auto">
            <a:xfrm rot="5400000">
              <a:off x="-141490" y="5016473"/>
              <a:ext cx="2109236" cy="763000"/>
            </a:xfrm>
            <a:prstGeom prst="bentUpArrow">
              <a:avLst>
                <a:gd name="adj1" fmla="val 16802"/>
                <a:gd name="adj2" fmla="val 16801"/>
                <a:gd name="adj3" fmla="val 27733"/>
              </a:avLst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17302" y="6030445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err="1" smtClean="0"/>
                <a:t>Y</a:t>
              </a:r>
              <a:r>
                <a:rPr lang="en-US" altLang="zh-CN" sz="3200" b="0" baseline="-25000" dirty="0" err="1" smtClean="0"/>
                <a:t>j</a:t>
              </a:r>
              <a:r>
                <a:rPr lang="en-US" altLang="zh-CN" sz="3200" b="0" dirty="0" smtClean="0"/>
                <a:t> = 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f</a:t>
              </a:r>
              <a:r>
                <a:rPr lang="en-US" altLang="zh-CN" sz="3200" b="0" dirty="0" smtClean="0"/>
                <a:t> (</a:t>
              </a:r>
              <a:r>
                <a:rPr lang="en-US" altLang="zh-CN" sz="3200" b="0" dirty="0"/>
                <a:t>X</a:t>
              </a:r>
              <a:r>
                <a:rPr lang="en-US" altLang="zh-CN" sz="3200" b="0" baseline="-25000" dirty="0"/>
                <a:t>1</a:t>
              </a:r>
              <a:r>
                <a:rPr lang="en-US" altLang="zh-CN" sz="3200" b="0" dirty="0"/>
                <a:t>, …, </a:t>
              </a:r>
              <a:r>
                <a:rPr lang="en-US" altLang="zh-CN" sz="3200" b="0" dirty="0" err="1"/>
                <a:t>X</a:t>
              </a:r>
              <a:r>
                <a:rPr lang="en-US" altLang="zh-CN" sz="3200" b="0" baseline="-25000" dirty="0" err="1"/>
                <a:t>n</a:t>
              </a:r>
              <a:r>
                <a:rPr lang="en-US" altLang="zh-CN" sz="3200" b="0" dirty="0" smtClean="0"/>
                <a:t>),  f: </a:t>
              </a:r>
              <a:r>
                <a:rPr lang="zh-CN" altLang="en-US" sz="3200" b="0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逻辑函数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63888" y="2229881"/>
            <a:ext cx="5864929" cy="1841276"/>
            <a:chOff x="3563888" y="2229881"/>
            <a:chExt cx="5864929" cy="1841276"/>
          </a:xfrm>
        </p:grpSpPr>
        <p:cxnSp>
          <p:nvCxnSpPr>
            <p:cNvPr id="22" name="直接箭头连接符 21"/>
            <p:cNvCxnSpPr/>
            <p:nvPr/>
          </p:nvCxnSpPr>
          <p:spPr bwMode="auto">
            <a:xfrm>
              <a:off x="3923928" y="2229881"/>
              <a:ext cx="621531" cy="542336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矩形 16"/>
            <p:cNvSpPr/>
            <p:nvPr/>
          </p:nvSpPr>
          <p:spPr>
            <a:xfrm>
              <a:off x="3563888" y="2772217"/>
              <a:ext cx="58649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10001001…000111: X</a:t>
              </a:r>
              <a:r>
                <a:rPr lang="en-US" altLang="zh-CN" sz="3200" b="0" baseline="-25000" dirty="0" smtClean="0"/>
                <a:t>1</a:t>
              </a:r>
              <a:r>
                <a:rPr lang="en-US" altLang="zh-CN" sz="3200" b="0" dirty="0" smtClean="0"/>
                <a:t>, …, </a:t>
              </a:r>
              <a:r>
                <a:rPr lang="en-US" altLang="zh-CN" sz="3200" b="0" dirty="0" err="1" smtClean="0"/>
                <a:t>X</a:t>
              </a:r>
              <a:r>
                <a:rPr lang="en-US" altLang="zh-CN" sz="3200" b="0" baseline="-25000" dirty="0" err="1" smtClean="0"/>
                <a:t>n</a:t>
              </a:r>
              <a:endParaRPr lang="zh-CN" altLang="en-US" sz="3200" b="0" baseline="-250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563888" y="3486382"/>
              <a:ext cx="561685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11110011…100010</a:t>
              </a:r>
              <a:r>
                <a:rPr lang="en-US" altLang="zh-CN" sz="3200" b="0" dirty="0"/>
                <a:t>: </a:t>
              </a:r>
              <a:r>
                <a:rPr lang="en-US" altLang="zh-CN" sz="3200" b="0" dirty="0" smtClean="0"/>
                <a:t>Y</a:t>
              </a:r>
              <a:r>
                <a:rPr lang="en-US" altLang="zh-CN" sz="3200" b="0" baseline="-25000" dirty="0" smtClean="0"/>
                <a:t>1</a:t>
              </a:r>
              <a:r>
                <a:rPr lang="en-US" altLang="zh-CN" sz="3200" b="0" dirty="0"/>
                <a:t>, …, </a:t>
              </a:r>
              <a:r>
                <a:rPr lang="en-US" altLang="zh-CN" sz="3200" b="0" dirty="0" err="1" smtClean="0"/>
                <a:t>Y</a:t>
              </a:r>
              <a:r>
                <a:rPr lang="en-US" altLang="zh-CN" sz="3200" b="0" baseline="-25000" dirty="0" err="1" smtClean="0"/>
                <a:t>m</a:t>
              </a:r>
              <a:endParaRPr lang="zh-CN" altLang="en-US" sz="3200" b="0" baseline="-25000" dirty="0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518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534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1.3.3反码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(Ones</a:t>
            </a:r>
            <a:r>
              <a:rPr lang="en-US" altLang="zh-CN" dirty="0">
                <a:latin typeface="Times New Roman"/>
                <a:ea typeface="黑体" pitchFamily="49" charset="-122"/>
              </a:rPr>
              <a:t>’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Complement)</a:t>
            </a:r>
          </a:p>
        </p:txBody>
      </p:sp>
      <p:grpSp>
        <p:nvGrpSpPr>
          <p:cNvPr id="113676" name="Group 12"/>
          <p:cNvGrpSpPr>
            <a:grpSpLocks/>
          </p:cNvGrpSpPr>
          <p:nvPr/>
        </p:nvGrpSpPr>
        <p:grpSpPr bwMode="auto">
          <a:xfrm>
            <a:off x="0" y="1066800"/>
            <a:ext cx="9144000" cy="2636838"/>
            <a:chOff x="0" y="672"/>
            <a:chExt cx="5760" cy="1661"/>
          </a:xfrm>
        </p:grpSpPr>
        <p:sp>
          <p:nvSpPr>
            <p:cNvPr id="113668" name="Rectangle 4"/>
            <p:cNvSpPr>
              <a:spLocks noChangeArrowheads="1"/>
            </p:cNvSpPr>
            <p:nvPr/>
          </p:nvSpPr>
          <p:spPr bwMode="auto">
            <a:xfrm>
              <a:off x="296" y="672"/>
              <a:ext cx="515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反码又称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1的补码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，用反码表示时，左边</a:t>
              </a:r>
            </a:p>
          </p:txBody>
        </p:sp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12" y="105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的第一位也为符号位，0代表正数，1代表负数。对</a:t>
              </a:r>
            </a:p>
          </p:txBody>
        </p:sp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0" y="153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于负数，反码的数值是将</a:t>
              </a:r>
              <a:r>
                <a:rPr lang="zh-CN" altLang="en-US" sz="3200" b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原码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数值部分按位求反，</a:t>
              </a:r>
            </a:p>
          </p:txBody>
        </p:sp>
        <p:sp>
          <p:nvSpPr>
            <p:cNvPr id="113671" name="Rectangle 7"/>
            <p:cNvSpPr>
              <a:spLocks noChangeArrowheads="1"/>
            </p:cNvSpPr>
            <p:nvPr/>
          </p:nvSpPr>
          <p:spPr bwMode="auto">
            <a:xfrm>
              <a:off x="0" y="1968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符号位为1不变。而对于正数，反码和原码相同。</a:t>
              </a:r>
            </a:p>
          </p:txBody>
        </p:sp>
      </p:grp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468313" y="4076700"/>
            <a:ext cx="640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如：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＝＋1001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表示为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=01001</a:t>
            </a: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1187450" y="4941888"/>
            <a:ext cx="559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＝－1001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表示为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=10110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395288" y="5876925"/>
            <a:ext cx="7267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若二进制整数序列为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±X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n-1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n-2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ea typeface="黑体" pitchFamily="49" charset="-122"/>
              </a:rPr>
              <a:t>……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则 :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3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3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3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2" grpId="0" build="p" autoUpdateAnimBg="0"/>
      <p:bldP spid="113673" grpId="0" build="p" autoUpdateAnimBg="0"/>
      <p:bldP spid="113674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AutoShape 4"/>
          <p:cNvSpPr>
            <a:spLocks/>
          </p:cNvSpPr>
          <p:nvPr/>
        </p:nvSpPr>
        <p:spPr bwMode="auto">
          <a:xfrm>
            <a:off x="1238250" y="665163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1695450" y="274638"/>
            <a:ext cx="560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                   2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&gt;X≥0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400050" y="808038"/>
            <a:ext cx="857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1619250" y="1341438"/>
            <a:ext cx="6000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( 2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－1)＋ X       0≥X&gt;－2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sz="3200" b="0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4706" name="Rectangle 18"/>
          <p:cNvSpPr>
            <a:spLocks noChangeArrowheads="1"/>
          </p:cNvSpPr>
          <p:nvPr/>
        </p:nvSpPr>
        <p:spPr bwMode="auto">
          <a:xfrm>
            <a:off x="468313" y="2205038"/>
            <a:ext cx="818685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10101的反码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1000000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-1-10101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=101010</a:t>
            </a:r>
          </a:p>
        </p:txBody>
      </p:sp>
      <p:grpSp>
        <p:nvGrpSpPr>
          <p:cNvPr id="114711" name="Group 23"/>
          <p:cNvGrpSpPr>
            <a:grpSpLocks/>
          </p:cNvGrpSpPr>
          <p:nvPr/>
        </p:nvGrpSpPr>
        <p:grpSpPr bwMode="auto">
          <a:xfrm>
            <a:off x="611188" y="3900509"/>
            <a:ext cx="2519362" cy="2528887"/>
            <a:chOff x="385" y="2115"/>
            <a:chExt cx="1587" cy="1593"/>
          </a:xfrm>
        </p:grpSpPr>
        <p:sp>
          <p:nvSpPr>
            <p:cNvPr id="114708" name="Rectangle 20"/>
            <p:cNvSpPr>
              <a:spLocks noChangeArrowheads="1"/>
            </p:cNvSpPr>
            <p:nvPr/>
          </p:nvSpPr>
          <p:spPr bwMode="auto">
            <a:xfrm>
              <a:off x="385" y="2115"/>
              <a:ext cx="1587" cy="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1000000</a:t>
              </a:r>
            </a:p>
            <a:p>
              <a:pPr>
                <a:buFontTx/>
                <a:buChar char="-"/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1</a:t>
              </a: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111111</a:t>
              </a:r>
            </a:p>
            <a:p>
              <a:pPr>
                <a:buFontTx/>
                <a:buChar char="-"/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10101</a:t>
              </a: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101010 </a:t>
              </a:r>
            </a:p>
          </p:txBody>
        </p:sp>
        <p:sp>
          <p:nvSpPr>
            <p:cNvPr id="114709" name="Line 21"/>
            <p:cNvSpPr>
              <a:spLocks noChangeShapeType="1"/>
            </p:cNvSpPr>
            <p:nvPr/>
          </p:nvSpPr>
          <p:spPr bwMode="auto">
            <a:xfrm>
              <a:off x="431" y="2795"/>
              <a:ext cx="1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10" name="Line 22"/>
            <p:cNvSpPr>
              <a:spLocks noChangeShapeType="1"/>
            </p:cNvSpPr>
            <p:nvPr/>
          </p:nvSpPr>
          <p:spPr bwMode="auto">
            <a:xfrm>
              <a:off x="431" y="3385"/>
              <a:ext cx="1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4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4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6" grpId="0" uiExpand="1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860" name="Group 4"/>
          <p:cNvGrpSpPr>
            <a:grpSpLocks/>
          </p:cNvGrpSpPr>
          <p:nvPr/>
        </p:nvGrpSpPr>
        <p:grpSpPr bwMode="auto">
          <a:xfrm>
            <a:off x="468313" y="981075"/>
            <a:ext cx="7232650" cy="1722438"/>
            <a:chOff x="192" y="2538"/>
            <a:chExt cx="4556" cy="1085"/>
          </a:xfrm>
        </p:grpSpPr>
        <p:sp>
          <p:nvSpPr>
            <p:cNvPr id="249861" name="AutoShape 5"/>
            <p:cNvSpPr>
              <a:spLocks/>
            </p:cNvSpPr>
            <p:nvPr/>
          </p:nvSpPr>
          <p:spPr bwMode="auto">
            <a:xfrm>
              <a:off x="816" y="2736"/>
              <a:ext cx="192" cy="768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9862" name="Rectangle 6"/>
            <p:cNvSpPr>
              <a:spLocks noChangeArrowheads="1"/>
            </p:cNvSpPr>
            <p:nvPr/>
          </p:nvSpPr>
          <p:spPr bwMode="auto">
            <a:xfrm>
              <a:off x="1056" y="2538"/>
              <a:ext cx="3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                 1&gt;X≥0</a:t>
              </a:r>
            </a:p>
          </p:txBody>
        </p:sp>
        <p:sp>
          <p:nvSpPr>
            <p:cNvPr id="249863" name="Rectangle 7"/>
            <p:cNvSpPr>
              <a:spLocks noChangeArrowheads="1"/>
            </p:cNvSpPr>
            <p:nvPr/>
          </p:nvSpPr>
          <p:spPr bwMode="auto">
            <a:xfrm>
              <a:off x="192" y="2922"/>
              <a:ext cx="5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反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=</a:t>
              </a:r>
            </a:p>
          </p:txBody>
        </p:sp>
        <p:sp>
          <p:nvSpPr>
            <p:cNvPr id="249864" name="Rectangle 8"/>
            <p:cNvSpPr>
              <a:spLocks noChangeArrowheads="1"/>
            </p:cNvSpPr>
            <p:nvPr/>
          </p:nvSpPr>
          <p:spPr bwMode="auto">
            <a:xfrm>
              <a:off x="1008" y="3258"/>
              <a:ext cx="37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( 2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－2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-n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)＋ X        0≥X&gt;－1</a:t>
              </a:r>
            </a:p>
          </p:txBody>
        </p:sp>
      </p:grpSp>
      <p:sp>
        <p:nvSpPr>
          <p:cNvPr id="50179" name="Rectangle 9"/>
          <p:cNvSpPr>
            <a:spLocks noChangeArrowheads="1"/>
          </p:cNvSpPr>
          <p:nvPr/>
        </p:nvSpPr>
        <p:spPr bwMode="auto">
          <a:xfrm>
            <a:off x="323850" y="260350"/>
            <a:ext cx="7673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0" baseline="3000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>
                <a:latin typeface="黑体" pitchFamily="49" charset="-122"/>
                <a:ea typeface="黑体" pitchFamily="49" charset="-122"/>
              </a:rPr>
              <a:t>若二进制小数序列为:</a:t>
            </a:r>
            <a:r>
              <a:rPr lang="en-US" altLang="zh-CN" sz="3200" b="0">
                <a:latin typeface="黑体" pitchFamily="49" charset="-122"/>
                <a:ea typeface="黑体" pitchFamily="49" charset="-122"/>
              </a:rPr>
              <a:t>±0.X</a:t>
            </a:r>
            <a:r>
              <a:rPr lang="en-US" altLang="zh-CN" sz="3200" b="0" baseline="-25000">
                <a:latin typeface="黑体" pitchFamily="49" charset="-122"/>
                <a:ea typeface="黑体" pitchFamily="49" charset="-122"/>
              </a:rPr>
              <a:t>-1</a:t>
            </a:r>
            <a:r>
              <a:rPr lang="en-US" altLang="zh-CN" sz="3200" b="0"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>
                <a:latin typeface="黑体" pitchFamily="49" charset="-122"/>
                <a:ea typeface="黑体" pitchFamily="49" charset="-122"/>
              </a:rPr>
              <a:t>-2</a:t>
            </a:r>
            <a:r>
              <a:rPr lang="en-US" altLang="zh-CN" sz="3200" b="0">
                <a:latin typeface="Tahoma" pitchFamily="34" charset="0"/>
                <a:ea typeface="黑体" pitchFamily="49" charset="-122"/>
              </a:rPr>
              <a:t>……</a:t>
            </a:r>
            <a:r>
              <a:rPr lang="en-US" altLang="zh-CN" sz="3200" b="0"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>
                <a:latin typeface="黑体" pitchFamily="49" charset="-122"/>
                <a:ea typeface="黑体" pitchFamily="49" charset="-122"/>
              </a:rPr>
              <a:t>-n</a:t>
            </a:r>
            <a:r>
              <a:rPr lang="zh-CN" altLang="en-US" sz="3200" b="0">
                <a:latin typeface="黑体" pitchFamily="49" charset="-122"/>
                <a:ea typeface="黑体" pitchFamily="49" charset="-122"/>
              </a:rPr>
              <a:t>则:</a:t>
            </a:r>
          </a:p>
        </p:txBody>
      </p:sp>
      <p:sp>
        <p:nvSpPr>
          <p:cNvPr id="249866" name="Rectangle 10"/>
          <p:cNvSpPr>
            <a:spLocks noChangeArrowheads="1"/>
          </p:cNvSpPr>
          <p:nvPr/>
        </p:nvSpPr>
        <p:spPr bwMode="auto">
          <a:xfrm>
            <a:off x="323850" y="2786058"/>
            <a:ext cx="757130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0.101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的反码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-0.001-0.101=1.010</a:t>
            </a:r>
          </a:p>
        </p:txBody>
      </p:sp>
      <p:grpSp>
        <p:nvGrpSpPr>
          <p:cNvPr id="249870" name="Group 14"/>
          <p:cNvGrpSpPr>
            <a:grpSpLocks/>
          </p:cNvGrpSpPr>
          <p:nvPr/>
        </p:nvGrpSpPr>
        <p:grpSpPr bwMode="auto">
          <a:xfrm>
            <a:off x="395288" y="4186261"/>
            <a:ext cx="2808287" cy="2528887"/>
            <a:chOff x="249" y="2387"/>
            <a:chExt cx="1769" cy="1593"/>
          </a:xfrm>
        </p:grpSpPr>
        <p:sp>
          <p:nvSpPr>
            <p:cNvPr id="249867" name="Rectangle 11"/>
            <p:cNvSpPr>
              <a:spLocks noChangeArrowheads="1"/>
            </p:cNvSpPr>
            <p:nvPr/>
          </p:nvSpPr>
          <p:spPr bwMode="auto">
            <a:xfrm>
              <a:off x="340" y="2387"/>
              <a:ext cx="1678" cy="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10</a:t>
              </a:r>
            </a:p>
            <a:p>
              <a:pPr>
                <a:buFontTx/>
                <a:buChar char="-"/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0.001</a:t>
              </a: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1.111</a:t>
              </a:r>
            </a:p>
            <a:p>
              <a:pPr>
                <a:buFontTx/>
                <a:buChar char="-"/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0.101</a:t>
              </a: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1.010</a:t>
              </a:r>
            </a:p>
          </p:txBody>
        </p:sp>
        <p:sp>
          <p:nvSpPr>
            <p:cNvPr id="249868" name="Line 12"/>
            <p:cNvSpPr>
              <a:spLocks noChangeShapeType="1"/>
            </p:cNvSpPr>
            <p:nvPr/>
          </p:nvSpPr>
          <p:spPr bwMode="auto">
            <a:xfrm>
              <a:off x="295" y="3067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9869" name="Line 13"/>
            <p:cNvSpPr>
              <a:spLocks noChangeShapeType="1"/>
            </p:cNvSpPr>
            <p:nvPr/>
          </p:nvSpPr>
          <p:spPr bwMode="auto">
            <a:xfrm>
              <a:off x="249" y="3657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9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9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9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6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179388" y="63481"/>
            <a:ext cx="655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* 正数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的反码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与原码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相同。</a:t>
            </a:r>
          </a:p>
        </p:txBody>
      </p:sp>
      <p:grpSp>
        <p:nvGrpSpPr>
          <p:cNvPr id="115724" name="Group 12"/>
          <p:cNvGrpSpPr>
            <a:grpSpLocks/>
          </p:cNvGrpSpPr>
          <p:nvPr/>
        </p:nvGrpSpPr>
        <p:grpSpPr bwMode="auto">
          <a:xfrm>
            <a:off x="0" y="714356"/>
            <a:ext cx="8510588" cy="1189037"/>
            <a:chOff x="0" y="960"/>
            <a:chExt cx="5361" cy="749"/>
          </a:xfrm>
        </p:grpSpPr>
        <p:sp>
          <p:nvSpPr>
            <p:cNvPr id="115718" name="Rectangle 6"/>
            <p:cNvSpPr>
              <a:spLocks noChangeArrowheads="1"/>
            </p:cNvSpPr>
            <p:nvPr/>
          </p:nvSpPr>
          <p:spPr bwMode="auto">
            <a:xfrm>
              <a:off x="0" y="960"/>
              <a:ext cx="536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</a:rPr>
                <a:t> 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* 负数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的反码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反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的符号位为1，数值部分按位</a:t>
              </a:r>
            </a:p>
          </p:txBody>
        </p:sp>
        <p:sp>
          <p:nvSpPr>
            <p:cNvPr id="115719" name="Rectangle 7"/>
            <p:cNvSpPr>
              <a:spLocks noChangeArrowheads="1"/>
            </p:cNvSpPr>
            <p:nvPr/>
          </p:nvSpPr>
          <p:spPr bwMode="auto">
            <a:xfrm>
              <a:off x="0" y="134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取反。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1988840"/>
            <a:ext cx="9143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* 在反码表示中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整数0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的表示有两种不同形式：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57200" y="2636912"/>
            <a:ext cx="3126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＋0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57200" y="3627512"/>
            <a:ext cx="3126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－0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-252536" y="4379242"/>
            <a:ext cx="7160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纯小数0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表示有两种不同形式：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93862" y="5027314"/>
            <a:ext cx="37417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.0</a:t>
            </a:r>
            <a:r>
              <a:rPr lang="zh-CN" altLang="en-US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＝0.00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93862" y="6017914"/>
            <a:ext cx="37417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.0</a:t>
            </a:r>
            <a:r>
              <a:rPr lang="zh-CN" altLang="en-US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＝1.11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0" y="188913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其实，反码就是除符号位外，用同样字长的全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码减去该数的绝对值而得。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323850" y="1412875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例：求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11101100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的反码</a:t>
            </a:r>
          </a:p>
        </p:txBody>
      </p:sp>
      <p:grpSp>
        <p:nvGrpSpPr>
          <p:cNvPr id="224266" name="Group 10"/>
          <p:cNvGrpSpPr>
            <a:grpSpLocks/>
          </p:cNvGrpSpPr>
          <p:nvPr/>
        </p:nvGrpSpPr>
        <p:grpSpPr bwMode="auto">
          <a:xfrm>
            <a:off x="1116013" y="2276475"/>
            <a:ext cx="6696075" cy="1554163"/>
            <a:chOff x="703" y="1434"/>
            <a:chExt cx="4218" cy="979"/>
          </a:xfrm>
        </p:grpSpPr>
        <p:sp>
          <p:nvSpPr>
            <p:cNvPr id="224262" name="Rectangle 6"/>
            <p:cNvSpPr>
              <a:spLocks noChangeArrowheads="1"/>
            </p:cNvSpPr>
            <p:nvPr/>
          </p:nvSpPr>
          <p:spPr bwMode="auto">
            <a:xfrm>
              <a:off x="793" y="1434"/>
              <a:ext cx="4128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1111111</a:t>
              </a: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-1101100</a:t>
              </a: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0010011</a:t>
              </a:r>
            </a:p>
          </p:txBody>
        </p:sp>
        <p:sp>
          <p:nvSpPr>
            <p:cNvPr id="224263" name="Line 7"/>
            <p:cNvSpPr>
              <a:spLocks noChangeShapeType="1"/>
            </p:cNvSpPr>
            <p:nvPr/>
          </p:nvSpPr>
          <p:spPr bwMode="auto">
            <a:xfrm>
              <a:off x="703" y="2115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395288" y="4076700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添加符号位得：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10010011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395288" y="4724400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所以，反码又称为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的补码。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1" grpId="0"/>
      <p:bldP spid="224264" grpId="0"/>
      <p:bldP spid="22426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1.3.4 补码 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(Two</a:t>
            </a:r>
            <a:r>
              <a:rPr lang="en-US" altLang="zh-CN" smtClean="0">
                <a:latin typeface="Times New Roman"/>
                <a:ea typeface="黑体" pitchFamily="49" charset="-122"/>
              </a:rPr>
              <a:t>’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s Complement)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381000" y="1143000"/>
            <a:ext cx="7048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补码又称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对2的补数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，补码表示法是:</a:t>
            </a:r>
          </a:p>
        </p:txBody>
      </p:sp>
      <p:grpSp>
        <p:nvGrpSpPr>
          <p:cNvPr id="116747" name="Group 11"/>
          <p:cNvGrpSpPr>
            <a:grpSpLocks/>
          </p:cNvGrpSpPr>
          <p:nvPr/>
        </p:nvGrpSpPr>
        <p:grpSpPr bwMode="auto">
          <a:xfrm>
            <a:off x="0" y="1981200"/>
            <a:ext cx="9144000" cy="2027238"/>
            <a:chOff x="0" y="1248"/>
            <a:chExt cx="5760" cy="1277"/>
          </a:xfrm>
        </p:grpSpPr>
        <p:sp>
          <p:nvSpPr>
            <p:cNvPr id="116741" name="Rectangle 5"/>
            <p:cNvSpPr>
              <a:spLocks noChangeArrowheads="1"/>
            </p:cNvSpPr>
            <p:nvPr/>
          </p:nvSpPr>
          <p:spPr bwMode="auto">
            <a:xfrm>
              <a:off x="268" y="124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如果数为正,则正数的补码与原码表示形式相同.</a:t>
              </a:r>
            </a:p>
          </p:txBody>
        </p:sp>
        <p:sp>
          <p:nvSpPr>
            <p:cNvPr id="116742" name="Rectangle 6"/>
            <p:cNvSpPr>
              <a:spLocks noChangeArrowheads="1"/>
            </p:cNvSpPr>
            <p:nvPr/>
          </p:nvSpPr>
          <p:spPr bwMode="auto">
            <a:xfrm>
              <a:off x="0" y="172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如果数为负，则将负数的原码除符号位外，其余</a:t>
              </a:r>
            </a:p>
          </p:txBody>
        </p:sp>
        <p:sp>
          <p:nvSpPr>
            <p:cNvPr id="116743" name="Rectangle 7"/>
            <p:cNvSpPr>
              <a:spLocks noChangeArrowheads="1"/>
            </p:cNvSpPr>
            <p:nvPr/>
          </p:nvSpPr>
          <p:spPr bwMode="auto">
            <a:xfrm>
              <a:off x="0" y="2160"/>
              <a:ext cx="28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各位取反后末尾再加1。</a:t>
              </a:r>
            </a:p>
          </p:txBody>
        </p:sp>
      </p:grp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228600" y="4419600"/>
            <a:ext cx="7016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例：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＝＋10011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表示为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=010011</a:t>
            </a:r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1219200" y="5334000"/>
            <a:ext cx="6000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＝－01010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表示为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=110110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6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build="p" autoUpdateAnimBg="0"/>
      <p:bldP spid="116744" grpId="0" build="p" autoUpdateAnimBg="0"/>
      <p:bldP spid="116745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95" name="Rectangle 1051"/>
          <p:cNvSpPr>
            <a:spLocks noChangeArrowheads="1"/>
          </p:cNvSpPr>
          <p:nvPr/>
        </p:nvSpPr>
        <p:spPr bwMode="auto">
          <a:xfrm>
            <a:off x="425450" y="23495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换句话说，在模12前提下，－1可映射为＋11。 </a:t>
            </a:r>
          </a:p>
        </p:txBody>
      </p:sp>
      <p:sp>
        <p:nvSpPr>
          <p:cNvPr id="186396" name="Rectangle 1052"/>
          <p:cNvSpPr>
            <a:spLocks noChangeArrowheads="1"/>
          </p:cNvSpPr>
          <p:nvPr/>
        </p:nvSpPr>
        <p:spPr bwMode="auto">
          <a:xfrm>
            <a:off x="457200" y="2286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时钟以12为计数循环，即以12为模。13点在舍去</a:t>
            </a:r>
          </a:p>
        </p:txBody>
      </p:sp>
      <p:sp>
        <p:nvSpPr>
          <p:cNvPr id="186397" name="Rectangle 1053"/>
          <p:cNvSpPr>
            <a:spLocks noChangeArrowheads="1"/>
          </p:cNvSpPr>
          <p:nvPr/>
        </p:nvSpPr>
        <p:spPr bwMode="auto">
          <a:xfrm>
            <a:off x="0" y="914400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模12后，即为1点。从0点出发，反时针拨1格即为</a:t>
            </a:r>
          </a:p>
        </p:txBody>
      </p:sp>
      <p:sp>
        <p:nvSpPr>
          <p:cNvPr id="186398" name="Rectangle 1054"/>
          <p:cNvSpPr>
            <a:spLocks noChangeArrowheads="1"/>
          </p:cNvSpPr>
          <p:nvPr/>
        </p:nvSpPr>
        <p:spPr bwMode="auto">
          <a:xfrm>
            <a:off x="107950" y="1125538"/>
            <a:ext cx="903605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－1点，也可看成从0点顺时针拨11格，即11点。</a:t>
            </a:r>
          </a:p>
          <a:p>
            <a:pPr>
              <a:defRPr/>
            </a:pP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6440" name="Group 1096"/>
          <p:cNvGrpSpPr>
            <a:grpSpLocks/>
          </p:cNvGrpSpPr>
          <p:nvPr/>
        </p:nvGrpSpPr>
        <p:grpSpPr bwMode="auto">
          <a:xfrm>
            <a:off x="2555875" y="3141663"/>
            <a:ext cx="3429000" cy="3387725"/>
            <a:chOff x="1610" y="1979"/>
            <a:chExt cx="2160" cy="2134"/>
          </a:xfrm>
        </p:grpSpPr>
        <p:sp>
          <p:nvSpPr>
            <p:cNvPr id="186418" name="Oval 1074"/>
            <p:cNvSpPr>
              <a:spLocks noChangeArrowheads="1"/>
            </p:cNvSpPr>
            <p:nvPr/>
          </p:nvSpPr>
          <p:spPr bwMode="auto">
            <a:xfrm>
              <a:off x="1610" y="2033"/>
              <a:ext cx="2160" cy="2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419" name="Rectangle 1075"/>
            <p:cNvSpPr>
              <a:spLocks noChangeArrowheads="1"/>
            </p:cNvSpPr>
            <p:nvPr/>
          </p:nvSpPr>
          <p:spPr bwMode="auto">
            <a:xfrm>
              <a:off x="2474" y="197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</p:txBody>
        </p:sp>
        <p:sp>
          <p:nvSpPr>
            <p:cNvPr id="186420" name="Rectangle 1076"/>
            <p:cNvSpPr>
              <a:spLocks noChangeArrowheads="1"/>
            </p:cNvSpPr>
            <p:nvPr/>
          </p:nvSpPr>
          <p:spPr bwMode="auto">
            <a:xfrm>
              <a:off x="1994" y="207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</p:txBody>
        </p:sp>
        <p:sp>
          <p:nvSpPr>
            <p:cNvPr id="186421" name="Rectangle 1077"/>
            <p:cNvSpPr>
              <a:spLocks noChangeArrowheads="1"/>
            </p:cNvSpPr>
            <p:nvPr/>
          </p:nvSpPr>
          <p:spPr bwMode="auto">
            <a:xfrm>
              <a:off x="1754" y="241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</p:txBody>
        </p:sp>
        <p:sp>
          <p:nvSpPr>
            <p:cNvPr id="186422" name="Rectangle 1078"/>
            <p:cNvSpPr>
              <a:spLocks noChangeArrowheads="1"/>
            </p:cNvSpPr>
            <p:nvPr/>
          </p:nvSpPr>
          <p:spPr bwMode="auto">
            <a:xfrm>
              <a:off x="1610" y="279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9</a:t>
              </a:r>
            </a:p>
          </p:txBody>
        </p:sp>
        <p:sp>
          <p:nvSpPr>
            <p:cNvPr id="186423" name="Rectangle 1079"/>
            <p:cNvSpPr>
              <a:spLocks noChangeArrowheads="1"/>
            </p:cNvSpPr>
            <p:nvPr/>
          </p:nvSpPr>
          <p:spPr bwMode="auto">
            <a:xfrm>
              <a:off x="1746" y="329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8</a:t>
              </a:r>
            </a:p>
          </p:txBody>
        </p:sp>
        <p:sp>
          <p:nvSpPr>
            <p:cNvPr id="186424" name="Rectangle 1080"/>
            <p:cNvSpPr>
              <a:spLocks noChangeArrowheads="1"/>
            </p:cNvSpPr>
            <p:nvPr/>
          </p:nvSpPr>
          <p:spPr bwMode="auto">
            <a:xfrm>
              <a:off x="2064" y="36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</a:t>
              </a:r>
            </a:p>
          </p:txBody>
        </p:sp>
        <p:sp>
          <p:nvSpPr>
            <p:cNvPr id="186425" name="Rectangle 1081"/>
            <p:cNvSpPr>
              <a:spLocks noChangeArrowheads="1"/>
            </p:cNvSpPr>
            <p:nvPr/>
          </p:nvSpPr>
          <p:spPr bwMode="auto">
            <a:xfrm>
              <a:off x="2562" y="37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6</a:t>
              </a:r>
            </a:p>
          </p:txBody>
        </p:sp>
        <p:sp>
          <p:nvSpPr>
            <p:cNvPr id="186426" name="Rectangle 1082"/>
            <p:cNvSpPr>
              <a:spLocks noChangeArrowheads="1"/>
            </p:cNvSpPr>
            <p:nvPr/>
          </p:nvSpPr>
          <p:spPr bwMode="auto">
            <a:xfrm>
              <a:off x="3016" y="365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5</a:t>
              </a:r>
            </a:p>
          </p:txBody>
        </p:sp>
        <p:sp>
          <p:nvSpPr>
            <p:cNvPr id="186427" name="Rectangle 1083"/>
            <p:cNvSpPr>
              <a:spLocks noChangeArrowheads="1"/>
            </p:cNvSpPr>
            <p:nvPr/>
          </p:nvSpPr>
          <p:spPr bwMode="auto">
            <a:xfrm>
              <a:off x="3379" y="333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</a:p>
          </p:txBody>
        </p:sp>
        <p:sp>
          <p:nvSpPr>
            <p:cNvPr id="186428" name="Rectangle 1084"/>
            <p:cNvSpPr>
              <a:spLocks noChangeArrowheads="1"/>
            </p:cNvSpPr>
            <p:nvPr/>
          </p:nvSpPr>
          <p:spPr bwMode="auto">
            <a:xfrm>
              <a:off x="3482" y="284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</a:p>
          </p:txBody>
        </p:sp>
        <p:sp>
          <p:nvSpPr>
            <p:cNvPr id="186429" name="Rectangle 1085"/>
            <p:cNvSpPr>
              <a:spLocks noChangeArrowheads="1"/>
            </p:cNvSpPr>
            <p:nvPr/>
          </p:nvSpPr>
          <p:spPr bwMode="auto">
            <a:xfrm>
              <a:off x="3386" y="23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186430" name="Rectangle 1086"/>
            <p:cNvSpPr>
              <a:spLocks noChangeArrowheads="1"/>
            </p:cNvSpPr>
            <p:nvPr/>
          </p:nvSpPr>
          <p:spPr bwMode="auto">
            <a:xfrm>
              <a:off x="3050" y="212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86431" name="Oval 1087"/>
            <p:cNvSpPr>
              <a:spLocks noChangeArrowheads="1"/>
            </p:cNvSpPr>
            <p:nvPr/>
          </p:nvSpPr>
          <p:spPr bwMode="auto">
            <a:xfrm>
              <a:off x="2618" y="2990"/>
              <a:ext cx="96" cy="9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434" name="Line 1090"/>
            <p:cNvSpPr>
              <a:spLocks noChangeShapeType="1"/>
            </p:cNvSpPr>
            <p:nvPr/>
          </p:nvSpPr>
          <p:spPr bwMode="auto">
            <a:xfrm>
              <a:off x="2666" y="3038"/>
              <a:ext cx="1" cy="72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436" name="Line 1092"/>
            <p:cNvSpPr>
              <a:spLocks noChangeShapeType="1"/>
            </p:cNvSpPr>
            <p:nvPr/>
          </p:nvSpPr>
          <p:spPr bwMode="auto">
            <a:xfrm flipH="1" flipV="1">
              <a:off x="2381" y="2659"/>
              <a:ext cx="272" cy="34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437" name="Line 1093"/>
            <p:cNvSpPr>
              <a:spLocks noChangeShapeType="1"/>
            </p:cNvSpPr>
            <p:nvPr/>
          </p:nvSpPr>
          <p:spPr bwMode="auto">
            <a:xfrm flipV="1">
              <a:off x="2653" y="2478"/>
              <a:ext cx="1" cy="51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95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304800"/>
            <a:ext cx="2741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* 补码定义：</a:t>
            </a:r>
          </a:p>
        </p:txBody>
      </p:sp>
      <p:grpSp>
        <p:nvGrpSpPr>
          <p:cNvPr id="117775" name="Group 15"/>
          <p:cNvGrpSpPr>
            <a:grpSpLocks/>
          </p:cNvGrpSpPr>
          <p:nvPr/>
        </p:nvGrpSpPr>
        <p:grpSpPr bwMode="auto">
          <a:xfrm>
            <a:off x="0" y="914400"/>
            <a:ext cx="9023350" cy="1265238"/>
            <a:chOff x="0" y="576"/>
            <a:chExt cx="5684" cy="797"/>
          </a:xfrm>
        </p:grpSpPr>
        <p:sp>
          <p:nvSpPr>
            <p:cNvPr id="117766" name="Rectangle 6"/>
            <p:cNvSpPr>
              <a:spLocks noChangeArrowheads="1"/>
            </p:cNvSpPr>
            <p:nvPr/>
          </p:nvSpPr>
          <p:spPr bwMode="auto">
            <a:xfrm>
              <a:off x="192" y="576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确定模以后，我们将某数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对该模的补数称作其</a:t>
              </a:r>
            </a:p>
          </p:txBody>
        </p:sp>
        <p:sp>
          <p:nvSpPr>
            <p:cNvPr id="117767" name="Rectangle 7"/>
            <p:cNvSpPr>
              <a:spLocks noChangeArrowheads="1"/>
            </p:cNvSpPr>
            <p:nvPr/>
          </p:nvSpPr>
          <p:spPr bwMode="auto">
            <a:xfrm>
              <a:off x="0" y="1008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的补码。定义如下：</a:t>
              </a:r>
            </a:p>
          </p:txBody>
        </p:sp>
      </p:grp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609600" y="2514600"/>
            <a:ext cx="3905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M＋X     (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模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M)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17776" name="Group 16"/>
          <p:cNvGrpSpPr>
            <a:grpSpLocks/>
          </p:cNvGrpSpPr>
          <p:nvPr/>
        </p:nvGrpSpPr>
        <p:grpSpPr bwMode="auto">
          <a:xfrm>
            <a:off x="0" y="3276600"/>
            <a:ext cx="9144000" cy="1874838"/>
            <a:chOff x="0" y="2064"/>
            <a:chExt cx="5760" cy="1181"/>
          </a:xfrm>
        </p:grpSpPr>
        <p:sp>
          <p:nvSpPr>
            <p:cNvPr id="117769" name="Rectangle 9"/>
            <p:cNvSpPr>
              <a:spLocks noChangeArrowheads="1"/>
            </p:cNvSpPr>
            <p:nvPr/>
          </p:nvSpPr>
          <p:spPr bwMode="auto">
            <a:xfrm>
              <a:off x="0" y="206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若</a:t>
              </a:r>
              <a:r>
                <a:rPr lang="en-US" altLang="zh-CN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X&gt;0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则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模</a:t>
              </a:r>
              <a:r>
                <a:rPr lang="en-US" altLang="zh-CN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M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作为正常的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溢出量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可以舍去。如同</a:t>
              </a:r>
            </a:p>
          </p:txBody>
        </p:sp>
        <p:sp>
          <p:nvSpPr>
            <p:cNvPr id="117770" name="Rectangle 10"/>
            <p:cNvSpPr>
              <a:spLocks noChangeArrowheads="1"/>
            </p:cNvSpPr>
            <p:nvPr/>
          </p:nvSpPr>
          <p:spPr bwMode="auto">
            <a:xfrm>
              <a:off x="12" y="249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时钟一例舍去12一样。因而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正数的补码就是其本身</a:t>
              </a:r>
            </a:p>
          </p:txBody>
        </p:sp>
        <p:sp>
          <p:nvSpPr>
            <p:cNvPr id="117771" name="Rectangle 11"/>
            <p:cNvSpPr>
              <a:spLocks noChangeArrowheads="1"/>
            </p:cNvSpPr>
            <p:nvPr/>
          </p:nvSpPr>
          <p:spPr bwMode="auto">
            <a:xfrm>
              <a:off x="0" y="2880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，形式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与原码相同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381000" y="52578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例：若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X＝＋0.101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457200" y="5943600"/>
            <a:ext cx="72298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则：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＋0.101＝0.101     (模2)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7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7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7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8" grpId="0" build="p" autoUpdateAnimBg="0"/>
      <p:bldP spid="117772" grpId="0" build="p" autoUpdateAnimBg="0"/>
      <p:bldP spid="117773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5029200" y="28572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0" y="762000"/>
            <a:ext cx="6019800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－1点的补码为＋11点。</a:t>
            </a:r>
          </a:p>
          <a:p>
            <a:pPr>
              <a:spcBef>
                <a:spcPct val="50000"/>
              </a:spcBef>
              <a:defRPr/>
            </a:pPr>
            <a:endParaRPr lang="zh-CN" altLang="en-US" sz="28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796" name="Rectangle 12"/>
          <p:cNvSpPr>
            <a:spLocks noChangeArrowheads="1"/>
          </p:cNvSpPr>
          <p:nvPr/>
        </p:nvSpPr>
        <p:spPr bwMode="auto">
          <a:xfrm>
            <a:off x="228600" y="142852"/>
            <a:ext cx="864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若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X&lt;0，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则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M＋X＝M- X 。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如同时钟一样，</a:t>
            </a:r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>
            <a:off x="5486400" y="28572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804" name="Rectangle 20"/>
          <p:cNvSpPr>
            <a:spLocks noChangeArrowheads="1"/>
          </p:cNvSpPr>
          <p:nvPr/>
        </p:nvSpPr>
        <p:spPr bwMode="auto">
          <a:xfrm>
            <a:off x="425450" y="15240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由此可以推出定点整数和定点小数的补码定义：</a:t>
            </a:r>
          </a:p>
        </p:txBody>
      </p:sp>
      <p:sp>
        <p:nvSpPr>
          <p:cNvPr id="118805" name="Rectangle 21"/>
          <p:cNvSpPr>
            <a:spLocks noChangeArrowheads="1"/>
          </p:cNvSpPr>
          <p:nvPr/>
        </p:nvSpPr>
        <p:spPr bwMode="auto">
          <a:xfrm>
            <a:off x="0" y="2286000"/>
            <a:ext cx="8893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若定点二进制整数序列为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± 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n-1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n-2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ea typeface="黑体" pitchFamily="49" charset="-122"/>
              </a:rPr>
              <a:t>……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则:</a:t>
            </a:r>
          </a:p>
        </p:txBody>
      </p:sp>
      <p:grpSp>
        <p:nvGrpSpPr>
          <p:cNvPr id="118808" name="Group 24"/>
          <p:cNvGrpSpPr>
            <a:grpSpLocks/>
          </p:cNvGrpSpPr>
          <p:nvPr/>
        </p:nvGrpSpPr>
        <p:grpSpPr bwMode="auto">
          <a:xfrm>
            <a:off x="0" y="3143248"/>
            <a:ext cx="7696200" cy="1493838"/>
            <a:chOff x="0" y="2346"/>
            <a:chExt cx="4848" cy="941"/>
          </a:xfrm>
        </p:grpSpPr>
        <p:sp>
          <p:nvSpPr>
            <p:cNvPr id="118791" name="Line 7"/>
            <p:cNvSpPr>
              <a:spLocks noChangeShapeType="1"/>
            </p:cNvSpPr>
            <p:nvPr/>
          </p:nvSpPr>
          <p:spPr bwMode="auto">
            <a:xfrm>
              <a:off x="3024" y="302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794" name="AutoShape 10"/>
            <p:cNvSpPr>
              <a:spLocks/>
            </p:cNvSpPr>
            <p:nvPr/>
          </p:nvSpPr>
          <p:spPr bwMode="auto">
            <a:xfrm>
              <a:off x="864" y="2544"/>
              <a:ext cx="192" cy="624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797" name="Rectangle 13"/>
            <p:cNvSpPr>
              <a:spLocks noChangeArrowheads="1"/>
            </p:cNvSpPr>
            <p:nvPr/>
          </p:nvSpPr>
          <p:spPr bwMode="auto">
            <a:xfrm>
              <a:off x="1200" y="2346"/>
              <a:ext cx="34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X                 2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&gt;X≥0</a:t>
              </a:r>
              <a:endPara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8798" name="Rectangle 14"/>
            <p:cNvSpPr>
              <a:spLocks noChangeArrowheads="1"/>
            </p:cNvSpPr>
            <p:nvPr/>
          </p:nvSpPr>
          <p:spPr bwMode="auto">
            <a:xfrm>
              <a:off x="1200" y="2922"/>
              <a:ext cx="36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2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+X＝ 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－X    0&gt;X≥－2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8799" name="Rectangle 15"/>
            <p:cNvSpPr>
              <a:spLocks noChangeArrowheads="1"/>
            </p:cNvSpPr>
            <p:nvPr/>
          </p:nvSpPr>
          <p:spPr bwMode="auto">
            <a:xfrm>
              <a:off x="0" y="2634"/>
              <a:ext cx="9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X</a:t>
              </a:r>
              <a:r>
                <a:rPr lang="zh-CN" altLang="en-US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补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=</a:t>
              </a:r>
            </a:p>
          </p:txBody>
        </p:sp>
        <p:sp>
          <p:nvSpPr>
            <p:cNvPr id="118807" name="Line 23"/>
            <p:cNvSpPr>
              <a:spLocks noChangeShapeType="1"/>
            </p:cNvSpPr>
            <p:nvPr/>
          </p:nvSpPr>
          <p:spPr bwMode="auto">
            <a:xfrm>
              <a:off x="3216" y="302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533400" y="4778388"/>
            <a:ext cx="83920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例:－10101的补码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 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1000000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－10101=101011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88</a:t>
            </a:fld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 bwMode="auto">
          <a:xfrm rot="5400000">
            <a:off x="4155277" y="5876416"/>
            <a:ext cx="577218" cy="3152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 rot="16200000" flipH="1">
            <a:off x="4799962" y="5764806"/>
            <a:ext cx="428628" cy="4013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>
          <a:xfrm>
            <a:off x="5000628" y="6179786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(n-1)</a:t>
            </a:r>
            <a:r>
              <a:rPr lang="zh-CN" altLang="en-US" sz="2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位，</a:t>
            </a:r>
            <a:r>
              <a:rPr lang="en-US" altLang="zh-CN" sz="2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的最高位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662" y="5894034"/>
            <a:ext cx="351891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位，</a:t>
            </a:r>
            <a:endParaRPr lang="en-US" altLang="zh-CN" sz="2600" b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减法借位后产生符号位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8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8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8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8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4" grpId="0" build="p" autoUpdateAnimBg="0"/>
      <p:bldP spid="118805" grpId="0" build="p" autoUpdateAnimBg="0"/>
      <p:bldP spid="118809" grpId="0" build="p" autoUpdateAnimBg="0"/>
      <p:bldP spid="20" grpId="0"/>
      <p:bldP spid="2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0" y="234950"/>
            <a:ext cx="794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(2)若二进制小数序列为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±0.X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-2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ea typeface="黑体" pitchFamily="49" charset="-122"/>
              </a:rPr>
              <a:t>……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-n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则:</a:t>
            </a:r>
          </a:p>
        </p:txBody>
      </p:sp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457200" y="3505200"/>
            <a:ext cx="8392041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例：－0.1010的补码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    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－0.1010＝1.0110</a:t>
            </a:r>
          </a:p>
        </p:txBody>
      </p:sp>
      <p:sp>
        <p:nvSpPr>
          <p:cNvPr id="119823" name="Rectangle 15"/>
          <p:cNvSpPr>
            <a:spLocks noChangeArrowheads="1"/>
          </p:cNvSpPr>
          <p:nvPr/>
        </p:nvSpPr>
        <p:spPr bwMode="auto">
          <a:xfrm>
            <a:off x="457200" y="4930221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由补码的一般表示式可看出：</a:t>
            </a:r>
          </a:p>
        </p:txBody>
      </p:sp>
      <p:sp>
        <p:nvSpPr>
          <p:cNvPr id="119824" name="Rectangle 16"/>
          <p:cNvSpPr>
            <a:spLocks noChangeArrowheads="1"/>
          </p:cNvSpPr>
          <p:nvPr/>
        </p:nvSpPr>
        <p:spPr bwMode="auto">
          <a:xfrm>
            <a:off x="457200" y="5844621"/>
            <a:ext cx="60516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正数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是相同的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endParaRPr lang="en-US" altLang="zh-CN" sz="2800" b="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grpSp>
        <p:nvGrpSpPr>
          <p:cNvPr id="119827" name="Group 19"/>
          <p:cNvGrpSpPr>
            <a:grpSpLocks/>
          </p:cNvGrpSpPr>
          <p:nvPr/>
        </p:nvGrpSpPr>
        <p:grpSpPr bwMode="auto">
          <a:xfrm>
            <a:off x="457200" y="1209675"/>
            <a:ext cx="7118350" cy="1570038"/>
            <a:chOff x="288" y="762"/>
            <a:chExt cx="4484" cy="989"/>
          </a:xfrm>
        </p:grpSpPr>
        <p:sp>
          <p:nvSpPr>
            <p:cNvPr id="119814" name="AutoShape 6"/>
            <p:cNvSpPr>
              <a:spLocks/>
            </p:cNvSpPr>
            <p:nvPr/>
          </p:nvSpPr>
          <p:spPr bwMode="auto">
            <a:xfrm>
              <a:off x="864" y="1008"/>
              <a:ext cx="192" cy="624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815" name="Line 7"/>
            <p:cNvSpPr>
              <a:spLocks noChangeShapeType="1"/>
            </p:cNvSpPr>
            <p:nvPr/>
          </p:nvSpPr>
          <p:spPr bwMode="auto">
            <a:xfrm>
              <a:off x="2736" y="148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817" name="Rectangle 9"/>
            <p:cNvSpPr>
              <a:spLocks noChangeArrowheads="1"/>
            </p:cNvSpPr>
            <p:nvPr/>
          </p:nvSpPr>
          <p:spPr bwMode="auto">
            <a:xfrm>
              <a:off x="1200" y="762"/>
              <a:ext cx="3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                 1&gt;X≥0</a:t>
              </a:r>
              <a:endPara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9818" name="Rectangle 10"/>
            <p:cNvSpPr>
              <a:spLocks noChangeArrowheads="1"/>
            </p:cNvSpPr>
            <p:nvPr/>
          </p:nvSpPr>
          <p:spPr bwMode="auto">
            <a:xfrm>
              <a:off x="288" y="1098"/>
              <a:ext cx="5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补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=</a:t>
              </a:r>
            </a:p>
          </p:txBody>
        </p:sp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1200" y="1386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+X＝ 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－ X        0&gt;X≥－1</a:t>
              </a:r>
              <a:endPara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9826" name="Line 18"/>
            <p:cNvSpPr>
              <a:spLocks noChangeShapeType="1"/>
            </p:cNvSpPr>
            <p:nvPr/>
          </p:nvSpPr>
          <p:spPr bwMode="auto">
            <a:xfrm>
              <a:off x="2496" y="148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9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9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9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9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build="p" autoUpdateAnimBg="0"/>
      <p:bldP spid="119823" grpId="0" build="p" autoUpdateAnimBg="0"/>
      <p:bldP spid="11982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数字逻辑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的学习旅程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95536" y="1484784"/>
            <a:ext cx="3384376" cy="1440740"/>
            <a:chOff x="395536" y="1484784"/>
            <a:chExt cx="3384376" cy="1440740"/>
          </a:xfrm>
        </p:grpSpPr>
        <p:sp>
          <p:nvSpPr>
            <p:cNvPr id="4" name="矩形 3"/>
            <p:cNvSpPr/>
            <p:nvPr/>
          </p:nvSpPr>
          <p:spPr>
            <a:xfrm>
              <a:off x="395536" y="1556442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数字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  <a:p>
              <a:pPr algn="ctr"/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信息</a:t>
              </a:r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椭圆 2"/>
            <p:cNvSpPr/>
            <p:nvPr/>
          </p:nvSpPr>
          <p:spPr bwMode="auto">
            <a:xfrm>
              <a:off x="479223" y="1484784"/>
              <a:ext cx="3230895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7197" y="4077652"/>
            <a:ext cx="3384376" cy="1440740"/>
            <a:chOff x="407197" y="4077652"/>
            <a:chExt cx="3384376" cy="1440740"/>
          </a:xfrm>
        </p:grpSpPr>
        <p:sp>
          <p:nvSpPr>
            <p:cNvPr id="18" name="矩形 17"/>
            <p:cNvSpPr/>
            <p:nvPr/>
          </p:nvSpPr>
          <p:spPr>
            <a:xfrm>
              <a:off x="407197" y="4235783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函数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  <a:p>
              <a:pPr algn="ctr"/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操作</a:t>
              </a:r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551231" y="4077652"/>
              <a:ext cx="3158887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50296" y="2708920"/>
            <a:ext cx="3439201" cy="1574127"/>
            <a:chOff x="5150296" y="2708920"/>
            <a:chExt cx="3439201" cy="1574127"/>
          </a:xfrm>
        </p:grpSpPr>
        <p:sp>
          <p:nvSpPr>
            <p:cNvPr id="25" name="矩形 24"/>
            <p:cNvSpPr/>
            <p:nvPr/>
          </p:nvSpPr>
          <p:spPr>
            <a:xfrm>
              <a:off x="5175672" y="3010483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给计算机工作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  <a:p>
              <a:pPr algn="ctr"/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聊天对话</a:t>
              </a:r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5150296" y="2708920"/>
              <a:ext cx="3439201" cy="1574127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" name="加号 4"/>
          <p:cNvSpPr/>
          <p:nvPr/>
        </p:nvSpPr>
        <p:spPr bwMode="auto">
          <a:xfrm>
            <a:off x="1682233" y="3130569"/>
            <a:ext cx="936104" cy="813350"/>
          </a:xfrm>
          <a:prstGeom prst="mathPlus">
            <a:avLst/>
          </a:prstGeom>
          <a:noFill/>
          <a:ln w="5080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3779912" y="3272916"/>
            <a:ext cx="1008112" cy="552351"/>
          </a:xfrm>
          <a:prstGeom prst="rightArrow">
            <a:avLst/>
          </a:prstGeom>
          <a:noFill/>
          <a:ln w="5080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710118" y="4605293"/>
            <a:ext cx="6262482" cy="2223357"/>
            <a:chOff x="3710118" y="4605294"/>
            <a:chExt cx="6262482" cy="2352098"/>
          </a:xfrm>
        </p:grpSpPr>
        <p:sp>
          <p:nvSpPr>
            <p:cNvPr id="7" name="矩形 6"/>
            <p:cNvSpPr/>
            <p:nvPr/>
          </p:nvSpPr>
          <p:spPr>
            <a:xfrm>
              <a:off x="5038493" y="5146153"/>
              <a:ext cx="4572000" cy="11395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今天天气如何？</a:t>
              </a:r>
              <a:endPara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机器回答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晴天。</a:t>
              </a:r>
              <a:endPara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云形 7"/>
            <p:cNvSpPr/>
            <p:nvPr/>
          </p:nvSpPr>
          <p:spPr bwMode="auto">
            <a:xfrm>
              <a:off x="3710118" y="4605294"/>
              <a:ext cx="6262482" cy="2352098"/>
            </a:xfrm>
            <a:prstGeom prst="cloud">
              <a:avLst/>
            </a:prstGeom>
            <a:noFill/>
            <a:ln w="50800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75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990600"/>
            <a:ext cx="541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每位求反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并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尾数加1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381000" y="295275"/>
            <a:ext cx="88713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对于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负数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符号位为1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，数值部分是将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90</a:t>
            </a:fld>
            <a:endParaRPr lang="en-US" altLang="zh-C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1943100"/>
            <a:ext cx="69557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补码表示中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，整数0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的形式是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唯一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的。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2780928"/>
            <a:ext cx="3126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＋0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3564305"/>
            <a:ext cx="3126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－0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95536" y="4356393"/>
            <a:ext cx="53142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纯小数0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形式是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唯一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的。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71736" y="5157192"/>
            <a:ext cx="37417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.0</a:t>
            </a:r>
            <a:r>
              <a:rPr lang="zh-CN" altLang="en-US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71736" y="5940569"/>
            <a:ext cx="37417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.0</a:t>
            </a:r>
            <a:r>
              <a:rPr lang="zh-CN" altLang="en-US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-71470" y="260350"/>
            <a:ext cx="96231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其实，根据我们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对负整数补码表示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方法的描述可知：</a:t>
            </a: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500034" y="4357694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所以补码又称为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的补码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468313" y="1484313"/>
            <a:ext cx="836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X</a:t>
            </a:r>
            <a:r>
              <a: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+1 = 111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…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1 -︱X︱+ 1 = 2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-︱X︱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143240" y="228599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071802" y="2141528"/>
            <a:ext cx="114300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>
            <a:off x="4929190" y="2143116"/>
            <a:ext cx="500066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>
          <a:xfrm>
            <a:off x="4929190" y="235743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(n-1)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位的整数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6" grpId="0"/>
      <p:bldP spid="225289" grpId="0"/>
      <p:bldP spid="6" grpId="0"/>
      <p:bldP spid="1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  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1.3.5 机器数的加减运算</a:t>
            </a:r>
          </a:p>
        </p:txBody>
      </p:sp>
      <p:grpSp>
        <p:nvGrpSpPr>
          <p:cNvPr id="121873" name="Group 17"/>
          <p:cNvGrpSpPr>
            <a:grpSpLocks/>
          </p:cNvGrpSpPr>
          <p:nvPr/>
        </p:nvGrpSpPr>
        <p:grpSpPr bwMode="auto">
          <a:xfrm>
            <a:off x="381000" y="4181475"/>
            <a:ext cx="1905000" cy="1570038"/>
            <a:chOff x="240" y="2634"/>
            <a:chExt cx="1200" cy="989"/>
          </a:xfrm>
        </p:grpSpPr>
        <p:sp>
          <p:nvSpPr>
            <p:cNvPr id="121860" name="Line 4"/>
            <p:cNvSpPr>
              <a:spLocks noChangeShapeType="1"/>
            </p:cNvSpPr>
            <p:nvPr/>
          </p:nvSpPr>
          <p:spPr bwMode="auto">
            <a:xfrm>
              <a:off x="288" y="331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862" name="Rectangle 6"/>
            <p:cNvSpPr>
              <a:spLocks noChangeArrowheads="1"/>
            </p:cNvSpPr>
            <p:nvPr/>
          </p:nvSpPr>
          <p:spPr bwMode="auto">
            <a:xfrm>
              <a:off x="480" y="3258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0.1000</a:t>
              </a:r>
            </a:p>
          </p:txBody>
        </p:sp>
        <p:sp>
          <p:nvSpPr>
            <p:cNvPr id="121863" name="Rectangle 7"/>
            <p:cNvSpPr>
              <a:spLocks noChangeArrowheads="1"/>
            </p:cNvSpPr>
            <p:nvPr/>
          </p:nvSpPr>
          <p:spPr bwMode="auto">
            <a:xfrm>
              <a:off x="240" y="292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－0.0011</a:t>
              </a:r>
            </a:p>
          </p:txBody>
        </p:sp>
        <p:sp>
          <p:nvSpPr>
            <p:cNvPr id="121864" name="Rectangle 8"/>
            <p:cNvSpPr>
              <a:spLocks noChangeArrowheads="1"/>
            </p:cNvSpPr>
            <p:nvPr/>
          </p:nvSpPr>
          <p:spPr bwMode="auto">
            <a:xfrm>
              <a:off x="480" y="263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0.1011</a:t>
              </a:r>
            </a:p>
          </p:txBody>
        </p:sp>
      </p:grpSp>
      <p:grpSp>
        <p:nvGrpSpPr>
          <p:cNvPr id="121872" name="Group 16"/>
          <p:cNvGrpSpPr>
            <a:grpSpLocks/>
          </p:cNvGrpSpPr>
          <p:nvPr/>
        </p:nvGrpSpPr>
        <p:grpSpPr bwMode="auto">
          <a:xfrm>
            <a:off x="0" y="2667000"/>
            <a:ext cx="9099550" cy="1189038"/>
            <a:chOff x="0" y="1680"/>
            <a:chExt cx="5732" cy="749"/>
          </a:xfrm>
        </p:grpSpPr>
        <p:sp>
          <p:nvSpPr>
            <p:cNvPr id="121867" name="Rectangle 11"/>
            <p:cNvSpPr>
              <a:spLocks noChangeArrowheads="1"/>
            </p:cNvSpPr>
            <p:nvPr/>
          </p:nvSpPr>
          <p:spPr bwMode="auto">
            <a:xfrm>
              <a:off x="0" y="2064"/>
              <a:ext cx="26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对值大于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X1，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故进行：</a:t>
              </a:r>
            </a:p>
          </p:txBody>
        </p:sp>
        <p:sp>
          <p:nvSpPr>
            <p:cNvPr id="121868" name="Rectangle 12"/>
            <p:cNvSpPr>
              <a:spLocks noChangeArrowheads="1"/>
            </p:cNvSpPr>
            <p:nvPr/>
          </p:nvSpPr>
          <p:spPr bwMode="auto">
            <a:xfrm>
              <a:off x="240" y="1680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解：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X1＋X2 ，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因为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X2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符号不同，且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X2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的绝</a:t>
              </a:r>
            </a:p>
          </p:txBody>
        </p:sp>
      </p:grpSp>
      <p:sp>
        <p:nvSpPr>
          <p:cNvPr id="121869" name="Rectangle 13"/>
          <p:cNvSpPr>
            <a:spLocks noChangeArrowheads="1"/>
          </p:cNvSpPr>
          <p:nvPr/>
        </p:nvSpPr>
        <p:spPr bwMode="auto">
          <a:xfrm>
            <a:off x="609600" y="20574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求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X1＋X2 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X1－X2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870" name="Rectangle 14"/>
          <p:cNvSpPr>
            <a:spLocks noChangeArrowheads="1"/>
          </p:cNvSpPr>
          <p:nvPr/>
        </p:nvSpPr>
        <p:spPr bwMode="auto">
          <a:xfrm>
            <a:off x="0" y="1447800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例1：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X1＝－0.0011         X2＝＋0.1011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871" name="Rectangle 15"/>
          <p:cNvSpPr>
            <a:spLocks noChangeArrowheads="1"/>
          </p:cNvSpPr>
          <p:nvPr/>
        </p:nvSpPr>
        <p:spPr bwMode="auto">
          <a:xfrm>
            <a:off x="0" y="7620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一、原码运算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457200" y="5867400"/>
            <a:ext cx="735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结果为正,所以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X1+X2=[X1+X2]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＝0.1000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1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1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9" grpId="0" build="p" autoUpdateAnimBg="0"/>
      <p:bldP spid="121870" grpId="0" build="p" autoUpdateAnimBg="0"/>
      <p:bldP spid="121871" grpId="0" build="p" autoUpdateAnimBg="0"/>
      <p:bldP spid="121875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457200" y="5324475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即： 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X1－X2]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=1.1110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457200" y="4181475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所以，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X1－X2＝－0.1110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2897" name="Group 17"/>
          <p:cNvGrpSpPr>
            <a:grpSpLocks/>
          </p:cNvGrpSpPr>
          <p:nvPr/>
        </p:nvGrpSpPr>
        <p:grpSpPr bwMode="auto">
          <a:xfrm>
            <a:off x="1752600" y="1819275"/>
            <a:ext cx="1905000" cy="1798638"/>
            <a:chOff x="1104" y="1146"/>
            <a:chExt cx="1200" cy="1133"/>
          </a:xfrm>
        </p:grpSpPr>
        <p:sp>
          <p:nvSpPr>
            <p:cNvPr id="122884" name="Line 4"/>
            <p:cNvSpPr>
              <a:spLocks noChangeShapeType="1"/>
            </p:cNvSpPr>
            <p:nvPr/>
          </p:nvSpPr>
          <p:spPr bwMode="auto">
            <a:xfrm>
              <a:off x="1248" y="192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887" name="Rectangle 7"/>
            <p:cNvSpPr>
              <a:spLocks noChangeArrowheads="1"/>
            </p:cNvSpPr>
            <p:nvPr/>
          </p:nvSpPr>
          <p:spPr bwMode="auto">
            <a:xfrm>
              <a:off x="1344" y="191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0.1110</a:t>
              </a:r>
            </a:p>
          </p:txBody>
        </p:sp>
        <p:sp>
          <p:nvSpPr>
            <p:cNvPr id="122888" name="Rectangle 8"/>
            <p:cNvSpPr>
              <a:spLocks noChangeArrowheads="1"/>
            </p:cNvSpPr>
            <p:nvPr/>
          </p:nvSpPr>
          <p:spPr bwMode="auto">
            <a:xfrm>
              <a:off x="1104" y="1530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＋0.1011</a:t>
              </a:r>
            </a:p>
          </p:txBody>
        </p:sp>
        <p:sp>
          <p:nvSpPr>
            <p:cNvPr id="122889" name="Rectangle 9"/>
            <p:cNvSpPr>
              <a:spLocks noChangeArrowheads="1"/>
            </p:cNvSpPr>
            <p:nvPr/>
          </p:nvSpPr>
          <p:spPr bwMode="auto">
            <a:xfrm>
              <a:off x="1344" y="114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0.0011</a:t>
              </a:r>
            </a:p>
          </p:txBody>
        </p:sp>
      </p:grpSp>
      <p:sp>
        <p:nvSpPr>
          <p:cNvPr id="122893" name="Rectangle 13"/>
          <p:cNvSpPr>
            <a:spLocks noChangeArrowheads="1"/>
          </p:cNvSpPr>
          <p:nvPr/>
        </p:nvSpPr>
        <p:spPr bwMode="auto">
          <a:xfrm>
            <a:off x="19050" y="9906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X1、X2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符号相同，故作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X1＋X2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的运算，结果为负。</a:t>
            </a:r>
          </a:p>
        </p:txBody>
      </p:sp>
      <p:sp>
        <p:nvSpPr>
          <p:cNvPr id="122895" name="Rectangle 15"/>
          <p:cNvSpPr>
            <a:spLocks noChangeArrowheads="1"/>
          </p:cNvSpPr>
          <p:nvPr/>
        </p:nvSpPr>
        <p:spPr bwMode="auto">
          <a:xfrm>
            <a:off x="425450" y="3048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又：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X1－X2＝[－0.0011]－[0.1011]；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因为这时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2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build="p" autoUpdateAnimBg="0"/>
      <p:bldP spid="122886" grpId="0" build="p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290513"/>
            <a:ext cx="2860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二、补码运算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304800" y="1143000"/>
            <a:ext cx="5048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[X1＋X2]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304800" y="2057400"/>
            <a:ext cx="5454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[X1－X2]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＋[－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</a:p>
        </p:txBody>
      </p:sp>
      <p:grpSp>
        <p:nvGrpSpPr>
          <p:cNvPr id="123918" name="Group 14"/>
          <p:cNvGrpSpPr>
            <a:grpSpLocks/>
          </p:cNvGrpSpPr>
          <p:nvPr/>
        </p:nvGrpSpPr>
        <p:grpSpPr bwMode="auto">
          <a:xfrm>
            <a:off x="0" y="3140075"/>
            <a:ext cx="9134475" cy="1325563"/>
            <a:chOff x="0" y="1978"/>
            <a:chExt cx="5754" cy="835"/>
          </a:xfrm>
        </p:grpSpPr>
        <p:sp>
          <p:nvSpPr>
            <p:cNvPr id="123912" name="Rectangle 8"/>
            <p:cNvSpPr>
              <a:spLocks noChangeArrowheads="1"/>
            </p:cNvSpPr>
            <p:nvPr/>
          </p:nvSpPr>
          <p:spPr bwMode="auto">
            <a:xfrm>
              <a:off x="262" y="197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由上可知，两数和的补码等于两数的补码之和。</a:t>
              </a:r>
            </a:p>
          </p:txBody>
        </p:sp>
        <p:sp>
          <p:nvSpPr>
            <p:cNvPr id="123913" name="Rectangle 9"/>
            <p:cNvSpPr>
              <a:spLocks noChangeArrowheads="1"/>
            </p:cNvSpPr>
            <p:nvPr/>
          </p:nvSpPr>
          <p:spPr bwMode="auto">
            <a:xfrm>
              <a:off x="0" y="2448"/>
              <a:ext cx="43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而两数差的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补码也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可以用加法实现。</a:t>
              </a:r>
            </a:p>
          </p:txBody>
        </p:sp>
      </p:grpSp>
      <p:grpSp>
        <p:nvGrpSpPr>
          <p:cNvPr id="123919" name="Group 15"/>
          <p:cNvGrpSpPr>
            <a:grpSpLocks/>
          </p:cNvGrpSpPr>
          <p:nvPr/>
        </p:nvGrpSpPr>
        <p:grpSpPr bwMode="auto">
          <a:xfrm>
            <a:off x="0" y="4648201"/>
            <a:ext cx="9212263" cy="1955801"/>
            <a:chOff x="0" y="2928"/>
            <a:chExt cx="5803" cy="1232"/>
          </a:xfrm>
        </p:grpSpPr>
        <p:sp>
          <p:nvSpPr>
            <p:cNvPr id="123914" name="Rectangle 10"/>
            <p:cNvSpPr>
              <a:spLocks noChangeArrowheads="1"/>
            </p:cNvSpPr>
            <p:nvPr/>
          </p:nvSpPr>
          <p:spPr bwMode="auto">
            <a:xfrm>
              <a:off x="192" y="292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运算时，符号位和数值位一样参加运算。如果符</a:t>
              </a:r>
            </a:p>
          </p:txBody>
        </p:sp>
        <p:sp>
          <p:nvSpPr>
            <p:cNvPr id="123915" name="Rectangle 11"/>
            <p:cNvSpPr>
              <a:spLocks noChangeArrowheads="1"/>
            </p:cNvSpPr>
            <p:nvPr/>
          </p:nvSpPr>
          <p:spPr bwMode="auto">
            <a:xfrm>
              <a:off x="0" y="3360"/>
              <a:ext cx="58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号位产生进位，则将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进位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丢掉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。运算结果的</a:t>
              </a:r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符</a:t>
              </a:r>
              <a:endPara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916" name="Rectangle 12"/>
            <p:cNvSpPr>
              <a:spLocks noChangeArrowheads="1"/>
            </p:cNvSpPr>
            <p:nvPr/>
          </p:nvSpPr>
          <p:spPr bwMode="auto">
            <a:xfrm>
              <a:off x="0" y="3792"/>
              <a:ext cx="567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号</a:t>
              </a:r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位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为0时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，说明是正数的补码，其与原码相同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  <a:endPara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3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build="p" autoUpdateAnimBg="0"/>
      <p:bldP spid="123911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179512" y="304800"/>
            <a:ext cx="90075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符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号位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为1时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，说明是负数的补码，应再对运算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结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110981" y="990600"/>
            <a:ext cx="51090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果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再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求补码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，才得到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52400" y="228600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例：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X1＝－0.1100          X2=－0.0010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533400" y="1143000"/>
            <a:ext cx="572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求： 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X1＋X2]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 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X1－X2]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</a:p>
        </p:txBody>
      </p:sp>
      <p:grpSp>
        <p:nvGrpSpPr>
          <p:cNvPr id="124943" name="Group 15"/>
          <p:cNvGrpSpPr>
            <a:grpSpLocks/>
          </p:cNvGrpSpPr>
          <p:nvPr/>
        </p:nvGrpSpPr>
        <p:grpSpPr bwMode="auto">
          <a:xfrm>
            <a:off x="0" y="2133600"/>
            <a:ext cx="8426450" cy="1341438"/>
            <a:chOff x="0" y="1344"/>
            <a:chExt cx="5308" cy="845"/>
          </a:xfrm>
        </p:grpSpPr>
        <p:sp>
          <p:nvSpPr>
            <p:cNvPr id="124938" name="Rectangle 10"/>
            <p:cNvSpPr>
              <a:spLocks noChangeArrowheads="1"/>
            </p:cNvSpPr>
            <p:nvPr/>
          </p:nvSpPr>
          <p:spPr bwMode="auto">
            <a:xfrm>
              <a:off x="336" y="1344"/>
              <a:ext cx="49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解：[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X1＋X2]</a:t>
              </a:r>
              <a:r>
                <a:rPr lang="zh-CN" altLang="en-US" sz="3200" b="0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补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＝[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X1]</a:t>
              </a:r>
              <a:r>
                <a:rPr lang="zh-CN" altLang="en-US" sz="3200" b="0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补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＋[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X2]</a:t>
              </a:r>
              <a:r>
                <a:rPr lang="zh-CN" altLang="en-US" sz="3200" b="0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补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＝1.0100＋</a:t>
              </a:r>
            </a:p>
          </p:txBody>
        </p:sp>
        <p:sp>
          <p:nvSpPr>
            <p:cNvPr id="124939" name="Rectangle 11"/>
            <p:cNvSpPr>
              <a:spLocks noChangeArrowheads="1"/>
            </p:cNvSpPr>
            <p:nvPr/>
          </p:nvSpPr>
          <p:spPr bwMode="auto">
            <a:xfrm>
              <a:off x="0" y="1824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1.1110＝1.0010</a:t>
              </a:r>
            </a:p>
          </p:txBody>
        </p:sp>
      </p:grpSp>
      <p:grpSp>
        <p:nvGrpSpPr>
          <p:cNvPr id="124948" name="Group 20"/>
          <p:cNvGrpSpPr>
            <a:grpSpLocks/>
          </p:cNvGrpSpPr>
          <p:nvPr/>
        </p:nvGrpSpPr>
        <p:grpSpPr bwMode="auto">
          <a:xfrm>
            <a:off x="755650" y="3573463"/>
            <a:ext cx="3203575" cy="1747837"/>
            <a:chOff x="295" y="2296"/>
            <a:chExt cx="2018" cy="1101"/>
          </a:xfrm>
        </p:grpSpPr>
        <p:sp>
          <p:nvSpPr>
            <p:cNvPr id="124945" name="Rectangle 17"/>
            <p:cNvSpPr>
              <a:spLocks noChangeArrowheads="1"/>
            </p:cNvSpPr>
            <p:nvPr/>
          </p:nvSpPr>
          <p:spPr bwMode="auto">
            <a:xfrm>
              <a:off x="295" y="2296"/>
              <a:ext cx="2018" cy="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1.0100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+ 1.1110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[1]1.0010     </a:t>
              </a:r>
            </a:p>
          </p:txBody>
        </p:sp>
        <p:sp>
          <p:nvSpPr>
            <p:cNvPr id="124946" name="Line 18"/>
            <p:cNvSpPr>
              <a:spLocks noChangeShapeType="1"/>
            </p:cNvSpPr>
            <p:nvPr/>
          </p:nvSpPr>
          <p:spPr bwMode="auto">
            <a:xfrm>
              <a:off x="295" y="3067"/>
              <a:ext cx="1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468313" y="5661025"/>
            <a:ext cx="770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因为符号位为1，故应再对其求补得原码。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build="p" autoUpdateAnimBg="0"/>
      <p:bldP spid="12494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395288" y="188913"/>
            <a:ext cx="3498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X1＋X2]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=1.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0010</a:t>
            </a:r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323850" y="2420938"/>
            <a:ext cx="546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其真值为：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X1＋X2＝－0.1110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395288" y="1341438"/>
            <a:ext cx="4311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所以[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X1＋X2]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=1.1110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7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7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 build="p" autoUpdateAnimBg="0"/>
      <p:bldP spid="247815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323850" y="1119188"/>
            <a:ext cx="8299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又：[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X1－X2]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＋[－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＝1.0100＋</a:t>
            </a:r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0" y="1844675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0.0010＝1.0110</a:t>
            </a:r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323850" y="4935538"/>
            <a:ext cx="5530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再求补得：[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X1－X2]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=1.1010</a:t>
            </a:r>
          </a:p>
        </p:txBody>
      </p:sp>
      <p:sp>
        <p:nvSpPr>
          <p:cNvPr id="187400" name="Rectangle 8"/>
          <p:cNvSpPr>
            <a:spLocks noChangeArrowheads="1"/>
          </p:cNvSpPr>
          <p:nvPr/>
        </p:nvSpPr>
        <p:spPr bwMode="auto">
          <a:xfrm>
            <a:off x="323850" y="59436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其真值为：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X1－X2＝－0.1010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7404" name="Group 12"/>
          <p:cNvGrpSpPr>
            <a:grpSpLocks/>
          </p:cNvGrpSpPr>
          <p:nvPr/>
        </p:nvGrpSpPr>
        <p:grpSpPr bwMode="auto">
          <a:xfrm>
            <a:off x="468313" y="2703513"/>
            <a:ext cx="2016125" cy="1554162"/>
            <a:chOff x="295" y="1117"/>
            <a:chExt cx="1270" cy="979"/>
          </a:xfrm>
        </p:grpSpPr>
        <p:sp>
          <p:nvSpPr>
            <p:cNvPr id="187402" name="Rectangle 10"/>
            <p:cNvSpPr>
              <a:spLocks noChangeArrowheads="1"/>
            </p:cNvSpPr>
            <p:nvPr/>
          </p:nvSpPr>
          <p:spPr bwMode="auto">
            <a:xfrm>
              <a:off x="295" y="1117"/>
              <a:ext cx="1201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1.0100</a:t>
              </a: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+ 0.0010</a:t>
              </a: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1.0110</a:t>
              </a:r>
            </a:p>
          </p:txBody>
        </p:sp>
        <p:sp>
          <p:nvSpPr>
            <p:cNvPr id="187403" name="Line 11"/>
            <p:cNvSpPr>
              <a:spLocks noChangeShapeType="1"/>
            </p:cNvSpPr>
            <p:nvPr/>
          </p:nvSpPr>
          <p:spPr bwMode="auto">
            <a:xfrm>
              <a:off x="295" y="1752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7405" name="Rectangle 13"/>
          <p:cNvSpPr>
            <a:spLocks noChangeArrowheads="1"/>
          </p:cNvSpPr>
          <p:nvPr/>
        </p:nvSpPr>
        <p:spPr bwMode="auto">
          <a:xfrm>
            <a:off x="0" y="188913"/>
            <a:ext cx="892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原始值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X1＝－0.1100          X2=－0.0010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8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87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9" grpId="0" build="p" autoUpdateAnimBg="0"/>
      <p:bldP spid="187400" grpId="0" build="p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250825" y="2420938"/>
            <a:ext cx="7200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X1+X2]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＝？？？</a:t>
            </a: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0" y="836613"/>
            <a:ext cx="688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例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真值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X1＝+15          X2=-5</a:t>
            </a:r>
          </a:p>
        </p:txBody>
      </p:sp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-128588" y="41275"/>
            <a:ext cx="2622551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补码的溢出</a:t>
            </a:r>
            <a:endParaRPr lang="en-US" altLang="zh-CN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-36513" y="1625600"/>
            <a:ext cx="8280401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例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真值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X1＝+0111        X2=+0011</a:t>
            </a:r>
          </a:p>
        </p:txBody>
      </p:sp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-28575" y="3141663"/>
            <a:ext cx="201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111111</a:t>
            </a:r>
          </a:p>
        </p:txBody>
      </p:sp>
      <p:grpSp>
        <p:nvGrpSpPr>
          <p:cNvPr id="274445" name="Group 13"/>
          <p:cNvGrpSpPr>
            <a:grpSpLocks/>
          </p:cNvGrpSpPr>
          <p:nvPr/>
        </p:nvGrpSpPr>
        <p:grpSpPr bwMode="auto">
          <a:xfrm>
            <a:off x="111125" y="3649663"/>
            <a:ext cx="3308350" cy="1658937"/>
            <a:chOff x="249" y="1750"/>
            <a:chExt cx="2084" cy="1045"/>
          </a:xfrm>
        </p:grpSpPr>
        <p:sp>
          <p:nvSpPr>
            <p:cNvPr id="274446" name="Rectangle 14"/>
            <p:cNvSpPr>
              <a:spLocks noChangeArrowheads="1"/>
            </p:cNvSpPr>
            <p:nvPr/>
          </p:nvSpPr>
          <p:spPr bwMode="auto">
            <a:xfrm>
              <a:off x="425" y="1750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00001111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47" name="Rectangle 15"/>
            <p:cNvSpPr>
              <a:spLocks noChangeArrowheads="1"/>
            </p:cNvSpPr>
            <p:nvPr/>
          </p:nvSpPr>
          <p:spPr bwMode="auto">
            <a:xfrm>
              <a:off x="289" y="202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+11111011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-5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48" name="Rectangle 16"/>
            <p:cNvSpPr>
              <a:spLocks noChangeArrowheads="1"/>
            </p:cNvSpPr>
            <p:nvPr/>
          </p:nvSpPr>
          <p:spPr bwMode="auto">
            <a:xfrm>
              <a:off x="425" y="2430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00001010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49" name="Line 17"/>
            <p:cNvSpPr>
              <a:spLocks noChangeShapeType="1"/>
            </p:cNvSpPr>
            <p:nvPr/>
          </p:nvSpPr>
          <p:spPr bwMode="auto">
            <a:xfrm>
              <a:off x="249" y="2430"/>
              <a:ext cx="13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4450" name="Rectangle 18"/>
          <p:cNvSpPr>
            <a:spLocks noChangeArrowheads="1"/>
          </p:cNvSpPr>
          <p:nvPr/>
        </p:nvSpPr>
        <p:spPr bwMode="auto">
          <a:xfrm>
            <a:off x="3492500" y="3216275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</a:p>
        </p:txBody>
      </p:sp>
      <p:grpSp>
        <p:nvGrpSpPr>
          <p:cNvPr id="274451" name="Group 19"/>
          <p:cNvGrpSpPr>
            <a:grpSpLocks/>
          </p:cNvGrpSpPr>
          <p:nvPr/>
        </p:nvGrpSpPr>
        <p:grpSpPr bwMode="auto">
          <a:xfrm>
            <a:off x="3635375" y="3644900"/>
            <a:ext cx="2495550" cy="1655763"/>
            <a:chOff x="2397" y="664"/>
            <a:chExt cx="1572" cy="1043"/>
          </a:xfrm>
        </p:grpSpPr>
        <p:sp>
          <p:nvSpPr>
            <p:cNvPr id="274452" name="Rectangle 20"/>
            <p:cNvSpPr>
              <a:spLocks noChangeArrowheads="1"/>
            </p:cNvSpPr>
            <p:nvPr/>
          </p:nvSpPr>
          <p:spPr bwMode="auto">
            <a:xfrm>
              <a:off x="2570" y="664"/>
              <a:ext cx="139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53" name="Rectangle 21"/>
            <p:cNvSpPr>
              <a:spLocks noChangeArrowheads="1"/>
            </p:cNvSpPr>
            <p:nvPr/>
          </p:nvSpPr>
          <p:spPr bwMode="auto">
            <a:xfrm>
              <a:off x="2443" y="93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+0011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54" name="Rectangle 22"/>
            <p:cNvSpPr>
              <a:spLocks noChangeArrowheads="1"/>
            </p:cNvSpPr>
            <p:nvPr/>
          </p:nvSpPr>
          <p:spPr bwMode="auto">
            <a:xfrm>
              <a:off x="2573" y="134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-6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55" name="Line 23"/>
            <p:cNvSpPr>
              <a:spLocks noChangeShapeType="1"/>
            </p:cNvSpPr>
            <p:nvPr/>
          </p:nvSpPr>
          <p:spPr bwMode="auto">
            <a:xfrm>
              <a:off x="2397" y="1342"/>
              <a:ext cx="13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4456" name="Rectangle 24"/>
          <p:cNvSpPr>
            <a:spLocks noChangeArrowheads="1"/>
          </p:cNvSpPr>
          <p:nvPr/>
        </p:nvSpPr>
        <p:spPr bwMode="auto">
          <a:xfrm>
            <a:off x="6516688" y="3213100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</a:p>
        </p:txBody>
      </p:sp>
      <p:grpSp>
        <p:nvGrpSpPr>
          <p:cNvPr id="274457" name="Group 25"/>
          <p:cNvGrpSpPr>
            <a:grpSpLocks/>
          </p:cNvGrpSpPr>
          <p:nvPr/>
        </p:nvGrpSpPr>
        <p:grpSpPr bwMode="auto">
          <a:xfrm>
            <a:off x="6461125" y="3649663"/>
            <a:ext cx="2682875" cy="1658937"/>
            <a:chOff x="3667" y="2614"/>
            <a:chExt cx="1690" cy="1045"/>
          </a:xfrm>
        </p:grpSpPr>
        <p:sp>
          <p:nvSpPr>
            <p:cNvPr id="274458" name="Rectangle 26"/>
            <p:cNvSpPr>
              <a:spLocks noChangeArrowheads="1"/>
            </p:cNvSpPr>
            <p:nvPr/>
          </p:nvSpPr>
          <p:spPr bwMode="auto">
            <a:xfrm>
              <a:off x="3840" y="2614"/>
              <a:ext cx="139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0111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59" name="Rectangle 27"/>
            <p:cNvSpPr>
              <a:spLocks noChangeArrowheads="1"/>
            </p:cNvSpPr>
            <p:nvPr/>
          </p:nvSpPr>
          <p:spPr bwMode="auto">
            <a:xfrm>
              <a:off x="3713" y="2886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</a:t>
              </a:r>
              <a:r>
                <a:rPr lang="en-US" altLang="zh-CN" sz="32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0011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60" name="Rectangle 28"/>
            <p:cNvSpPr>
              <a:spLocks noChangeArrowheads="1"/>
            </p:cNvSpPr>
            <p:nvPr/>
          </p:nvSpPr>
          <p:spPr bwMode="auto">
            <a:xfrm>
              <a:off x="3833" y="3294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01010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61" name="Line 29"/>
            <p:cNvSpPr>
              <a:spLocks noChangeShapeType="1"/>
            </p:cNvSpPr>
            <p:nvPr/>
          </p:nvSpPr>
          <p:spPr bwMode="auto">
            <a:xfrm>
              <a:off x="3667" y="3292"/>
              <a:ext cx="13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4462" name="Rectangle 30"/>
          <p:cNvSpPr>
            <a:spLocks noChangeArrowheads="1"/>
          </p:cNvSpPr>
          <p:nvPr/>
        </p:nvSpPr>
        <p:spPr bwMode="auto">
          <a:xfrm>
            <a:off x="395288" y="5518150"/>
            <a:ext cx="84216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最高的两位进位不相同，产生</a:t>
            </a:r>
            <a:r>
              <a:rPr lang="zh-CN" altLang="en-US" sz="32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溢出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。通过添加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Bit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数，最高的两位进位为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，从而防止溢出。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  <p:sp>
        <p:nvSpPr>
          <p:cNvPr id="26" name="矩形 25"/>
          <p:cNvSpPr/>
          <p:nvPr/>
        </p:nvSpPr>
        <p:spPr bwMode="auto">
          <a:xfrm>
            <a:off x="6286512" y="3143248"/>
            <a:ext cx="2714644" cy="2214578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lg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4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62" grpId="0"/>
      <p:bldP spid="26" grpId="0" animBg="1"/>
    </p:bldLst>
  </p:timing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Designs\High Voltage.pot</Template>
  <TotalTime>7306</TotalTime>
  <Words>6554</Words>
  <Application>Microsoft Office PowerPoint</Application>
  <PresentationFormat>全屏显示(4:3)</PresentationFormat>
  <Paragraphs>1205</Paragraphs>
  <Slides>116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116</vt:i4>
      </vt:variant>
    </vt:vector>
  </HeadingPairs>
  <TitlesOfParts>
    <vt:vector size="125" baseType="lpstr">
      <vt:lpstr>黑体</vt:lpstr>
      <vt:lpstr>宋体</vt:lpstr>
      <vt:lpstr>Arial Black</vt:lpstr>
      <vt:lpstr>Calibri</vt:lpstr>
      <vt:lpstr>Tahoma</vt:lpstr>
      <vt:lpstr>Times New Roman</vt:lpstr>
      <vt:lpstr>Wingdings</vt:lpstr>
      <vt:lpstr>High Voltage</vt:lpstr>
      <vt:lpstr>Equation</vt:lpstr>
      <vt:lpstr>  数   字   逻   辑        </vt:lpstr>
      <vt:lpstr>课程QQ群</vt:lpstr>
      <vt:lpstr>成绩比例</vt:lpstr>
      <vt:lpstr>PowerPoint 演示文稿</vt:lpstr>
      <vt:lpstr>我们这门课程学习什么呢？</vt:lpstr>
      <vt:lpstr>《数字逻辑》的学习旅程</vt:lpstr>
      <vt:lpstr>《数字逻辑》的学习旅程</vt:lpstr>
      <vt:lpstr>《数字逻辑》的学习旅程</vt:lpstr>
      <vt:lpstr>《数字逻辑》的学习旅程</vt:lpstr>
      <vt:lpstr>《数字逻辑》的学习旅程</vt:lpstr>
      <vt:lpstr>教材</vt:lpstr>
      <vt:lpstr>PowerPoint 演示文稿</vt:lpstr>
      <vt:lpstr>《数字逻辑》英文慕课</vt:lpstr>
      <vt:lpstr>加入英文慕课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知识要点</vt:lpstr>
      <vt:lpstr>   重点与难点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 计数进位制</vt:lpstr>
      <vt:lpstr>PowerPoint 演示文稿</vt:lpstr>
      <vt:lpstr>1.1.2 二进制计数 (Base 2)</vt:lpstr>
      <vt:lpstr>PowerPoint 演示文稿</vt:lpstr>
      <vt:lpstr>   1.1.3 八进制计数 (Base 8) </vt:lpstr>
      <vt:lpstr>PowerPoint 演示文稿</vt:lpstr>
      <vt:lpstr>   1.1.4 十六进制计数 (Base 16)</vt:lpstr>
      <vt:lpstr>PowerPoint 演示文稿</vt:lpstr>
      <vt:lpstr>PowerPoint 演示文稿</vt:lpstr>
      <vt:lpstr>   1.1.5 二进制数的特点</vt:lpstr>
      <vt:lpstr>PowerPoint 演示文稿</vt:lpstr>
      <vt:lpstr>PowerPoint 演示文稿</vt:lpstr>
      <vt:lpstr>PowerPoint 演示文稿</vt:lpstr>
      <vt:lpstr>PowerPoint 演示文稿</vt:lpstr>
      <vt:lpstr>1.2 数制转换</vt:lpstr>
      <vt:lpstr>PowerPoint 演示文稿</vt:lpstr>
      <vt:lpstr>PowerPoint 演示文稿</vt:lpstr>
      <vt:lpstr>PowerPoint 演示文稿</vt:lpstr>
      <vt:lpstr>PowerPoint 演示文稿</vt:lpstr>
      <vt:lpstr>1.2.2 八进制、十六进制与二进制数的转换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1.2.3 十进制数与八进制数、十六进制数间的转换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 带符号数的代码表示</vt:lpstr>
      <vt:lpstr>PowerPoint 演示文稿</vt:lpstr>
      <vt:lpstr>PowerPoint 演示文稿</vt:lpstr>
      <vt:lpstr>1.3.2 原码 (Signed-Magnitude)</vt:lpstr>
      <vt:lpstr>PowerPoint 演示文稿</vt:lpstr>
      <vt:lpstr>PowerPoint 演示文稿</vt:lpstr>
      <vt:lpstr>PowerPoint 演示文稿</vt:lpstr>
      <vt:lpstr>1.3.3反码 (Ones’ Complement)</vt:lpstr>
      <vt:lpstr>PowerPoint 演示文稿</vt:lpstr>
      <vt:lpstr>PowerPoint 演示文稿</vt:lpstr>
      <vt:lpstr>PowerPoint 演示文稿</vt:lpstr>
      <vt:lpstr>PowerPoint 演示文稿</vt:lpstr>
      <vt:lpstr>1.3.4 补码 (Two’s Complement)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1.3.5 机器数的加减运算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1.4.1 十进制数的二进制编码</vt:lpstr>
      <vt:lpstr>PowerPoint 演示文稿</vt:lpstr>
      <vt:lpstr>PowerPoint 演示文稿</vt:lpstr>
      <vt:lpstr>PowerPoint 演示文稿</vt:lpstr>
      <vt:lpstr>PowerPoint 演示文稿</vt:lpstr>
      <vt:lpstr>1.4.2 可靠性编码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1.4.3 字符代码</vt:lpstr>
    </vt:vector>
  </TitlesOfParts>
  <Company>电子科大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</dc:title>
  <dc:creator>武庆生</dc:creator>
  <cp:lastModifiedBy>chenjuan</cp:lastModifiedBy>
  <cp:revision>764</cp:revision>
  <cp:lastPrinted>1601-01-01T00:00:00Z</cp:lastPrinted>
  <dcterms:created xsi:type="dcterms:W3CDTF">2001-12-07T16:07:47Z</dcterms:created>
  <dcterms:modified xsi:type="dcterms:W3CDTF">2022-07-07T11:57:23Z</dcterms:modified>
</cp:coreProperties>
</file>