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149"/>
  </p:notesMasterIdLst>
  <p:sldIdLst>
    <p:sldId id="404" r:id="rId2"/>
    <p:sldId id="405" r:id="rId3"/>
    <p:sldId id="406" r:id="rId4"/>
    <p:sldId id="407" r:id="rId5"/>
    <p:sldId id="256" r:id="rId6"/>
    <p:sldId id="257" r:id="rId7"/>
    <p:sldId id="258" r:id="rId8"/>
    <p:sldId id="411" r:id="rId9"/>
    <p:sldId id="409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410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422" r:id="rId27"/>
    <p:sldId id="423" r:id="rId28"/>
    <p:sldId id="382" r:id="rId29"/>
    <p:sldId id="275" r:id="rId30"/>
    <p:sldId id="363" r:id="rId31"/>
    <p:sldId id="276" r:id="rId32"/>
    <p:sldId id="277" r:id="rId33"/>
    <p:sldId id="388" r:id="rId34"/>
    <p:sldId id="278" r:id="rId35"/>
    <p:sldId id="279" r:id="rId36"/>
    <p:sldId id="412" r:id="rId37"/>
    <p:sldId id="389" r:id="rId38"/>
    <p:sldId id="390" r:id="rId39"/>
    <p:sldId id="417" r:id="rId40"/>
    <p:sldId id="418" r:id="rId41"/>
    <p:sldId id="282" r:id="rId42"/>
    <p:sldId id="283" r:id="rId43"/>
    <p:sldId id="447" r:id="rId44"/>
    <p:sldId id="448" r:id="rId45"/>
    <p:sldId id="284" r:id="rId46"/>
    <p:sldId id="285" r:id="rId47"/>
    <p:sldId id="286" r:id="rId48"/>
    <p:sldId id="449" r:id="rId49"/>
    <p:sldId id="287" r:id="rId50"/>
    <p:sldId id="425" r:id="rId51"/>
    <p:sldId id="424" r:id="rId52"/>
    <p:sldId id="359" r:id="rId53"/>
    <p:sldId id="360" r:id="rId54"/>
    <p:sldId id="450" r:id="rId55"/>
    <p:sldId id="362" r:id="rId56"/>
    <p:sldId id="361" r:id="rId57"/>
    <p:sldId id="288" r:id="rId58"/>
    <p:sldId id="408" r:id="rId59"/>
    <p:sldId id="414" r:id="rId60"/>
    <p:sldId id="289" r:id="rId61"/>
    <p:sldId id="430" r:id="rId62"/>
    <p:sldId id="290" r:id="rId63"/>
    <p:sldId id="291" r:id="rId64"/>
    <p:sldId id="292" r:id="rId65"/>
    <p:sldId id="431" r:id="rId66"/>
    <p:sldId id="293" r:id="rId67"/>
    <p:sldId id="294" r:id="rId68"/>
    <p:sldId id="295" r:id="rId69"/>
    <p:sldId id="296" r:id="rId70"/>
    <p:sldId id="443" r:id="rId71"/>
    <p:sldId id="441" r:id="rId72"/>
    <p:sldId id="341" r:id="rId73"/>
    <p:sldId id="444" r:id="rId74"/>
    <p:sldId id="442" r:id="rId75"/>
    <p:sldId id="297" r:id="rId76"/>
    <p:sldId id="435" r:id="rId77"/>
    <p:sldId id="436" r:id="rId78"/>
    <p:sldId id="298" r:id="rId79"/>
    <p:sldId id="342" r:id="rId80"/>
    <p:sldId id="299" r:id="rId81"/>
    <p:sldId id="300" r:id="rId82"/>
    <p:sldId id="451" r:id="rId83"/>
    <p:sldId id="301" r:id="rId84"/>
    <p:sldId id="438" r:id="rId85"/>
    <p:sldId id="439" r:id="rId86"/>
    <p:sldId id="440" r:id="rId87"/>
    <p:sldId id="302" r:id="rId88"/>
    <p:sldId id="416" r:id="rId89"/>
    <p:sldId id="303" r:id="rId90"/>
    <p:sldId id="304" r:id="rId91"/>
    <p:sldId id="343" r:id="rId92"/>
    <p:sldId id="305" r:id="rId93"/>
    <p:sldId id="306" r:id="rId94"/>
    <p:sldId id="415" r:id="rId95"/>
    <p:sldId id="307" r:id="rId96"/>
    <p:sldId id="308" r:id="rId97"/>
    <p:sldId id="364" r:id="rId98"/>
    <p:sldId id="368" r:id="rId99"/>
    <p:sldId id="309" r:id="rId100"/>
    <p:sldId id="344" r:id="rId101"/>
    <p:sldId id="310" r:id="rId102"/>
    <p:sldId id="452" r:id="rId103"/>
    <p:sldId id="311" r:id="rId104"/>
    <p:sldId id="312" r:id="rId105"/>
    <p:sldId id="345" r:id="rId106"/>
    <p:sldId id="346" r:id="rId107"/>
    <p:sldId id="347" r:id="rId108"/>
    <p:sldId id="348" r:id="rId109"/>
    <p:sldId id="349" r:id="rId110"/>
    <p:sldId id="313" r:id="rId111"/>
    <p:sldId id="350" r:id="rId112"/>
    <p:sldId id="314" r:id="rId113"/>
    <p:sldId id="315" r:id="rId114"/>
    <p:sldId id="316" r:id="rId115"/>
    <p:sldId id="445" r:id="rId116"/>
    <p:sldId id="391" r:id="rId117"/>
    <p:sldId id="392" r:id="rId118"/>
    <p:sldId id="393" r:id="rId119"/>
    <p:sldId id="317" r:id="rId120"/>
    <p:sldId id="318" r:id="rId121"/>
    <p:sldId id="319" r:id="rId122"/>
    <p:sldId id="320" r:id="rId123"/>
    <p:sldId id="321" r:id="rId124"/>
    <p:sldId id="394" r:id="rId125"/>
    <p:sldId id="403" r:id="rId126"/>
    <p:sldId id="446" r:id="rId127"/>
    <p:sldId id="395" r:id="rId128"/>
    <p:sldId id="396" r:id="rId129"/>
    <p:sldId id="397" r:id="rId130"/>
    <p:sldId id="398" r:id="rId131"/>
    <p:sldId id="332" r:id="rId132"/>
    <p:sldId id="356" r:id="rId133"/>
    <p:sldId id="333" r:id="rId134"/>
    <p:sldId id="357" r:id="rId135"/>
    <p:sldId id="334" r:id="rId136"/>
    <p:sldId id="335" r:id="rId137"/>
    <p:sldId id="370" r:id="rId138"/>
    <p:sldId id="358" r:id="rId139"/>
    <p:sldId id="336" r:id="rId140"/>
    <p:sldId id="337" r:id="rId141"/>
    <p:sldId id="419" r:id="rId142"/>
    <p:sldId id="339" r:id="rId143"/>
    <p:sldId id="420" r:id="rId144"/>
    <p:sldId id="421" r:id="rId145"/>
    <p:sldId id="366" r:id="rId146"/>
    <p:sldId id="413" r:id="rId147"/>
    <p:sldId id="453" r:id="rId14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黑体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 autoAdjust="0"/>
    <p:restoredTop sz="94579" autoAdjust="0"/>
  </p:normalViewPr>
  <p:slideViewPr>
    <p:cSldViewPr>
      <p:cViewPr varScale="1">
        <p:scale>
          <a:sx n="68" d="100"/>
          <a:sy n="68" d="100"/>
        </p:scale>
        <p:origin x="11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image" Target="../media/image1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wmf"/><Relationship Id="rId4" Type="http://schemas.openxmlformats.org/officeDocument/2006/relationships/image" Target="../media/image4.e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7" Type="http://schemas.openxmlformats.org/officeDocument/2006/relationships/image" Target="../media/image57.w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68.emf"/><Relationship Id="rId7" Type="http://schemas.openxmlformats.org/officeDocument/2006/relationships/image" Target="../media/image72.wmf"/><Relationship Id="rId2" Type="http://schemas.openxmlformats.org/officeDocument/2006/relationships/image" Target="../media/image67.emf"/><Relationship Id="rId1" Type="http://schemas.openxmlformats.org/officeDocument/2006/relationships/image" Target="../media/image66.emf"/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image" Target="../media/image76.wmf"/><Relationship Id="rId1" Type="http://schemas.openxmlformats.org/officeDocument/2006/relationships/image" Target="../media/image75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image" Target="../media/image8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emf"/><Relationship Id="rId3" Type="http://schemas.openxmlformats.org/officeDocument/2006/relationships/image" Target="../media/image89.emf"/><Relationship Id="rId7" Type="http://schemas.openxmlformats.org/officeDocument/2006/relationships/image" Target="../media/image93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Relationship Id="rId6" Type="http://schemas.openxmlformats.org/officeDocument/2006/relationships/image" Target="../media/image92.emf"/><Relationship Id="rId5" Type="http://schemas.openxmlformats.org/officeDocument/2006/relationships/image" Target="../media/image91.emf"/><Relationship Id="rId4" Type="http://schemas.openxmlformats.org/officeDocument/2006/relationships/image" Target="../media/image90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wmf"/><Relationship Id="rId4" Type="http://schemas.openxmlformats.org/officeDocument/2006/relationships/image" Target="../media/image104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Relationship Id="rId4" Type="http://schemas.openxmlformats.org/officeDocument/2006/relationships/image" Target="../media/image78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5" Type="http://schemas.openxmlformats.org/officeDocument/2006/relationships/image" Target="../media/image112.emf"/><Relationship Id="rId4" Type="http://schemas.openxmlformats.org/officeDocument/2006/relationships/image" Target="../media/image111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emf"/><Relationship Id="rId1" Type="http://schemas.openxmlformats.org/officeDocument/2006/relationships/image" Target="../media/image78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2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image" Target="../media/image12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emf"/><Relationship Id="rId1" Type="http://schemas.openxmlformats.org/officeDocument/2006/relationships/image" Target="../media/image124.wmf"/><Relationship Id="rId4" Type="http://schemas.openxmlformats.org/officeDocument/2006/relationships/image" Target="../media/image127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w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11" Type="http://schemas.openxmlformats.org/officeDocument/2006/relationships/image" Target="../media/image31.emf"/><Relationship Id="rId5" Type="http://schemas.openxmlformats.org/officeDocument/2006/relationships/image" Target="../media/image25.emf"/><Relationship Id="rId10" Type="http://schemas.openxmlformats.org/officeDocument/2006/relationships/image" Target="../media/image30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129.emf"/><Relationship Id="rId1" Type="http://schemas.openxmlformats.org/officeDocument/2006/relationships/image" Target="../media/image124.w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2.emf"/><Relationship Id="rId1" Type="http://schemas.openxmlformats.org/officeDocument/2006/relationships/image" Target="../media/image133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emf"/><Relationship Id="rId1" Type="http://schemas.openxmlformats.org/officeDocument/2006/relationships/image" Target="../media/image135.emf"/><Relationship Id="rId4" Type="http://schemas.openxmlformats.org/officeDocument/2006/relationships/image" Target="../media/image13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image" Target="../media/image139.emf"/><Relationship Id="rId1" Type="http://schemas.openxmlformats.org/officeDocument/2006/relationships/image" Target="../media/image124.wmf"/><Relationship Id="rId6" Type="http://schemas.openxmlformats.org/officeDocument/2006/relationships/image" Target="../media/image143.wmf"/><Relationship Id="rId5" Type="http://schemas.openxmlformats.org/officeDocument/2006/relationships/image" Target="../media/image142.emf"/><Relationship Id="rId4" Type="http://schemas.openxmlformats.org/officeDocument/2006/relationships/image" Target="../media/image141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2.emf"/><Relationship Id="rId6" Type="http://schemas.openxmlformats.org/officeDocument/2006/relationships/image" Target="../media/image148.emf"/><Relationship Id="rId5" Type="http://schemas.openxmlformats.org/officeDocument/2006/relationships/image" Target="../media/image147.emf"/><Relationship Id="rId4" Type="http://schemas.openxmlformats.org/officeDocument/2006/relationships/image" Target="../media/image146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13" Type="http://schemas.openxmlformats.org/officeDocument/2006/relationships/image" Target="../media/image161.emf"/><Relationship Id="rId3" Type="http://schemas.openxmlformats.org/officeDocument/2006/relationships/image" Target="../media/image151.emf"/><Relationship Id="rId7" Type="http://schemas.openxmlformats.org/officeDocument/2006/relationships/image" Target="../media/image155.emf"/><Relationship Id="rId12" Type="http://schemas.openxmlformats.org/officeDocument/2006/relationships/image" Target="../media/image160.emf"/><Relationship Id="rId2" Type="http://schemas.openxmlformats.org/officeDocument/2006/relationships/image" Target="../media/image150.emf"/><Relationship Id="rId16" Type="http://schemas.openxmlformats.org/officeDocument/2006/relationships/image" Target="../media/image164.emf"/><Relationship Id="rId1" Type="http://schemas.openxmlformats.org/officeDocument/2006/relationships/image" Target="../media/image149.emf"/><Relationship Id="rId6" Type="http://schemas.openxmlformats.org/officeDocument/2006/relationships/image" Target="../media/image154.emf"/><Relationship Id="rId11" Type="http://schemas.openxmlformats.org/officeDocument/2006/relationships/image" Target="../media/image159.emf"/><Relationship Id="rId5" Type="http://schemas.openxmlformats.org/officeDocument/2006/relationships/image" Target="../media/image153.emf"/><Relationship Id="rId15" Type="http://schemas.openxmlformats.org/officeDocument/2006/relationships/image" Target="../media/image163.emf"/><Relationship Id="rId10" Type="http://schemas.openxmlformats.org/officeDocument/2006/relationships/image" Target="../media/image158.emf"/><Relationship Id="rId4" Type="http://schemas.openxmlformats.org/officeDocument/2006/relationships/image" Target="../media/image152.emf"/><Relationship Id="rId9" Type="http://schemas.openxmlformats.org/officeDocument/2006/relationships/image" Target="../media/image157.emf"/><Relationship Id="rId14" Type="http://schemas.openxmlformats.org/officeDocument/2006/relationships/image" Target="../media/image162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5.e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wmf"/><Relationship Id="rId1" Type="http://schemas.openxmlformats.org/officeDocument/2006/relationships/image" Target="../media/image172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Relationship Id="rId5" Type="http://schemas.openxmlformats.org/officeDocument/2006/relationships/image" Target="../media/image181.wmf"/><Relationship Id="rId4" Type="http://schemas.openxmlformats.org/officeDocument/2006/relationships/image" Target="../media/image180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Relationship Id="rId4" Type="http://schemas.openxmlformats.org/officeDocument/2006/relationships/image" Target="../media/image187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emf"/><Relationship Id="rId1" Type="http://schemas.openxmlformats.org/officeDocument/2006/relationships/image" Target="../media/image188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6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7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wmf"/><Relationship Id="rId2" Type="http://schemas.openxmlformats.org/officeDocument/2006/relationships/image" Target="../media/image199.wmf"/><Relationship Id="rId1" Type="http://schemas.openxmlformats.org/officeDocument/2006/relationships/image" Target="../media/image198.wmf"/><Relationship Id="rId5" Type="http://schemas.openxmlformats.org/officeDocument/2006/relationships/image" Target="../media/image196.emf"/><Relationship Id="rId4" Type="http://schemas.openxmlformats.org/officeDocument/2006/relationships/image" Target="../media/image20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7.wmf"/><Relationship Id="rId1" Type="http://schemas.openxmlformats.org/officeDocument/2006/relationships/image" Target="../media/image32.emf"/><Relationship Id="rId6" Type="http://schemas.openxmlformats.org/officeDocument/2006/relationships/image" Target="../media/image39.wmf"/><Relationship Id="rId5" Type="http://schemas.openxmlformats.org/officeDocument/2006/relationships/image" Target="../media/image33.emf"/><Relationship Id="rId4" Type="http://schemas.openxmlformats.org/officeDocument/2006/relationships/image" Target="../media/image38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wmf"/><Relationship Id="rId2" Type="http://schemas.openxmlformats.org/officeDocument/2006/relationships/image" Target="../media/image202.wmf"/><Relationship Id="rId1" Type="http://schemas.openxmlformats.org/officeDocument/2006/relationships/image" Target="../media/image197.e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wmf"/><Relationship Id="rId7" Type="http://schemas.openxmlformats.org/officeDocument/2006/relationships/image" Target="../media/image212.emf"/><Relationship Id="rId2" Type="http://schemas.openxmlformats.org/officeDocument/2006/relationships/image" Target="../media/image207.wmf"/><Relationship Id="rId1" Type="http://schemas.openxmlformats.org/officeDocument/2006/relationships/image" Target="../media/image206.emf"/><Relationship Id="rId6" Type="http://schemas.openxmlformats.org/officeDocument/2006/relationships/image" Target="../media/image211.wmf"/><Relationship Id="rId5" Type="http://schemas.openxmlformats.org/officeDocument/2006/relationships/image" Target="../media/image210.emf"/><Relationship Id="rId4" Type="http://schemas.openxmlformats.org/officeDocument/2006/relationships/image" Target="../media/image20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wmf"/><Relationship Id="rId2" Type="http://schemas.openxmlformats.org/officeDocument/2006/relationships/image" Target="../media/image214.emf"/><Relationship Id="rId1" Type="http://schemas.openxmlformats.org/officeDocument/2006/relationships/image" Target="../media/image213.emf"/><Relationship Id="rId6" Type="http://schemas.openxmlformats.org/officeDocument/2006/relationships/image" Target="../media/image218.wmf"/><Relationship Id="rId5" Type="http://schemas.openxmlformats.org/officeDocument/2006/relationships/image" Target="../media/image217.wmf"/><Relationship Id="rId4" Type="http://schemas.openxmlformats.org/officeDocument/2006/relationships/image" Target="../media/image216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wmf"/><Relationship Id="rId1" Type="http://schemas.openxmlformats.org/officeDocument/2006/relationships/image" Target="../media/image219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emf"/><Relationship Id="rId1" Type="http://schemas.openxmlformats.org/officeDocument/2006/relationships/image" Target="../media/image221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" Type="http://schemas.openxmlformats.org/officeDocument/2006/relationships/image" Target="../media/image224.wmf"/></Relationships>
</file>

<file path=ppt/drawings/_rels/vmlDrawing5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5" Type="http://schemas.openxmlformats.org/officeDocument/2006/relationships/image" Target="../media/image231.wmf"/><Relationship Id="rId4" Type="http://schemas.openxmlformats.org/officeDocument/2006/relationships/image" Target="../media/image230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2.emf"/></Relationships>
</file>

<file path=ppt/drawings/_rels/vmlDrawing5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emf"/><Relationship Id="rId1" Type="http://schemas.openxmlformats.org/officeDocument/2006/relationships/image" Target="../media/image233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5.emf"/></Relationships>
</file>

<file path=ppt/drawings/_rels/vmlDrawing5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6.emf"/></Relationships>
</file>

<file path=ppt/drawings/_rels/vmlDrawing6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7.emf"/></Relationships>
</file>

<file path=ppt/drawings/_rels/vmlDrawing6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8.emf"/></Relationships>
</file>

<file path=ppt/drawings/_rels/vmlDrawing6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9.emf"/></Relationships>
</file>

<file path=ppt/drawings/_rels/vmlDrawing6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0.emf"/></Relationships>
</file>

<file path=ppt/drawings/_rels/vmlDrawing6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1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2.emf"/></Relationships>
</file>

<file path=ppt/drawings/_rels/vmlDrawing6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3.emf"/></Relationships>
</file>

<file path=ppt/drawings/_rels/vmlDrawing6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4.emf"/></Relationships>
</file>

<file path=ppt/drawings/_rels/vmlDrawing6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5.emf"/></Relationships>
</file>

<file path=ppt/drawings/_rels/vmlDrawing6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image" Target="../media/image41.wmf"/><Relationship Id="rId6" Type="http://schemas.openxmlformats.org/officeDocument/2006/relationships/image" Target="../media/image35.emf"/><Relationship Id="rId5" Type="http://schemas.openxmlformats.org/officeDocument/2006/relationships/image" Target="../media/image45.emf"/><Relationship Id="rId4" Type="http://schemas.openxmlformats.org/officeDocument/2006/relationships/image" Target="../media/image44.wmf"/></Relationships>
</file>

<file path=ppt/drawings/_rels/vmlDrawing7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7.emf"/></Relationships>
</file>

<file path=ppt/drawings/_rels/vmlDrawing7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8.wmf"/></Relationships>
</file>

<file path=ppt/drawings/_rels/vmlDrawing7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9.emf"/></Relationships>
</file>

<file path=ppt/drawings/_rels/vmlDrawing7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emf"/><Relationship Id="rId1" Type="http://schemas.openxmlformats.org/officeDocument/2006/relationships/image" Target="../media/image250.emf"/></Relationships>
</file>

<file path=ppt/drawings/_rels/vmlDrawing7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emf"/></Relationships>
</file>

<file path=ppt/drawings/_rels/vmlDrawing7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3.wmf"/></Relationships>
</file>

<file path=ppt/drawings/_rels/vmlDrawing7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4.emf"/></Relationships>
</file>

<file path=ppt/drawings/_rels/vmlDrawing7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wmf"/><Relationship Id="rId2" Type="http://schemas.openxmlformats.org/officeDocument/2006/relationships/image" Target="../media/image256.wmf"/><Relationship Id="rId1" Type="http://schemas.openxmlformats.org/officeDocument/2006/relationships/image" Target="../media/image255.wmf"/></Relationships>
</file>

<file path=ppt/drawings/_rels/vmlDrawing7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2" Type="http://schemas.openxmlformats.org/officeDocument/2006/relationships/image" Target="../media/image259.emf"/><Relationship Id="rId1" Type="http://schemas.openxmlformats.org/officeDocument/2006/relationships/image" Target="../media/image258.emf"/><Relationship Id="rId4" Type="http://schemas.openxmlformats.org/officeDocument/2006/relationships/image" Target="../media/image261.emf"/></Relationships>
</file>

<file path=ppt/drawings/_rels/vmlDrawing7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emf"/><Relationship Id="rId1" Type="http://schemas.openxmlformats.org/officeDocument/2006/relationships/image" Target="../media/image26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8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emf"/><Relationship Id="rId1" Type="http://schemas.openxmlformats.org/officeDocument/2006/relationships/image" Target="../media/image264.emf"/></Relationships>
</file>

<file path=ppt/drawings/_rels/vmlDrawing8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5.emf"/><Relationship Id="rId1" Type="http://schemas.openxmlformats.org/officeDocument/2006/relationships/image" Target="../media/image266.wmf"/></Relationships>
</file>

<file path=ppt/drawings/_rels/vmlDrawing8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7.emf"/></Relationships>
</file>

<file path=ppt/drawings/_rels/vmlDrawing8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8.emf"/></Relationships>
</file>

<file path=ppt/drawings/_rels/vmlDrawing8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9.emf"/></Relationships>
</file>

<file path=ppt/drawings/_rels/vmlDrawing8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1.emf"/><Relationship Id="rId1" Type="http://schemas.openxmlformats.org/officeDocument/2006/relationships/image" Target="../media/image270.emf"/></Relationships>
</file>

<file path=ppt/drawings/_rels/vmlDrawing8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4.emf"/><Relationship Id="rId2" Type="http://schemas.openxmlformats.org/officeDocument/2006/relationships/image" Target="../media/image273.emf"/><Relationship Id="rId1" Type="http://schemas.openxmlformats.org/officeDocument/2006/relationships/image" Target="../media/image272.emf"/></Relationships>
</file>

<file path=ppt/drawings/_rels/vmlDrawing8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2.emf"/><Relationship Id="rId13" Type="http://schemas.openxmlformats.org/officeDocument/2006/relationships/image" Target="../media/image287.emf"/><Relationship Id="rId18" Type="http://schemas.openxmlformats.org/officeDocument/2006/relationships/image" Target="../media/image292.emf"/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12" Type="http://schemas.openxmlformats.org/officeDocument/2006/relationships/image" Target="../media/image286.emf"/><Relationship Id="rId17" Type="http://schemas.openxmlformats.org/officeDocument/2006/relationships/image" Target="../media/image291.emf"/><Relationship Id="rId2" Type="http://schemas.openxmlformats.org/officeDocument/2006/relationships/image" Target="../media/image276.emf"/><Relationship Id="rId16" Type="http://schemas.openxmlformats.org/officeDocument/2006/relationships/image" Target="../media/image290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11" Type="http://schemas.openxmlformats.org/officeDocument/2006/relationships/image" Target="../media/image285.emf"/><Relationship Id="rId5" Type="http://schemas.openxmlformats.org/officeDocument/2006/relationships/image" Target="../media/image279.emf"/><Relationship Id="rId15" Type="http://schemas.openxmlformats.org/officeDocument/2006/relationships/image" Target="../media/image289.emf"/><Relationship Id="rId10" Type="http://schemas.openxmlformats.org/officeDocument/2006/relationships/image" Target="../media/image284.emf"/><Relationship Id="rId19" Type="http://schemas.openxmlformats.org/officeDocument/2006/relationships/image" Target="../media/image293.emf"/><Relationship Id="rId4" Type="http://schemas.openxmlformats.org/officeDocument/2006/relationships/image" Target="../media/image278.emf"/><Relationship Id="rId9" Type="http://schemas.openxmlformats.org/officeDocument/2006/relationships/image" Target="../media/image283.emf"/><Relationship Id="rId14" Type="http://schemas.openxmlformats.org/officeDocument/2006/relationships/image" Target="../media/image288.emf"/></Relationships>
</file>

<file path=ppt/drawings/_rels/vmlDrawing8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emf"/><Relationship Id="rId2" Type="http://schemas.openxmlformats.org/officeDocument/2006/relationships/image" Target="../media/image295.emf"/><Relationship Id="rId1" Type="http://schemas.openxmlformats.org/officeDocument/2006/relationships/image" Target="../media/image294.emf"/></Relationships>
</file>

<file path=ppt/drawings/_rels/vmlDrawing8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4.emf"/><Relationship Id="rId13" Type="http://schemas.openxmlformats.org/officeDocument/2006/relationships/image" Target="../media/image309.emf"/><Relationship Id="rId18" Type="http://schemas.openxmlformats.org/officeDocument/2006/relationships/image" Target="../media/image314.emf"/><Relationship Id="rId3" Type="http://schemas.openxmlformats.org/officeDocument/2006/relationships/image" Target="../media/image299.emf"/><Relationship Id="rId7" Type="http://schemas.openxmlformats.org/officeDocument/2006/relationships/image" Target="../media/image303.emf"/><Relationship Id="rId12" Type="http://schemas.openxmlformats.org/officeDocument/2006/relationships/image" Target="../media/image308.emf"/><Relationship Id="rId17" Type="http://schemas.openxmlformats.org/officeDocument/2006/relationships/image" Target="../media/image313.emf"/><Relationship Id="rId2" Type="http://schemas.openxmlformats.org/officeDocument/2006/relationships/image" Target="../media/image298.emf"/><Relationship Id="rId16" Type="http://schemas.openxmlformats.org/officeDocument/2006/relationships/image" Target="../media/image312.emf"/><Relationship Id="rId1" Type="http://schemas.openxmlformats.org/officeDocument/2006/relationships/image" Target="../media/image297.emf"/><Relationship Id="rId6" Type="http://schemas.openxmlformats.org/officeDocument/2006/relationships/image" Target="../media/image302.emf"/><Relationship Id="rId11" Type="http://schemas.openxmlformats.org/officeDocument/2006/relationships/image" Target="../media/image307.emf"/><Relationship Id="rId5" Type="http://schemas.openxmlformats.org/officeDocument/2006/relationships/image" Target="../media/image301.emf"/><Relationship Id="rId15" Type="http://schemas.openxmlformats.org/officeDocument/2006/relationships/image" Target="../media/image311.emf"/><Relationship Id="rId10" Type="http://schemas.openxmlformats.org/officeDocument/2006/relationships/image" Target="../media/image306.emf"/><Relationship Id="rId19" Type="http://schemas.openxmlformats.org/officeDocument/2006/relationships/image" Target="../media/image315.emf"/><Relationship Id="rId4" Type="http://schemas.openxmlformats.org/officeDocument/2006/relationships/image" Target="../media/image300.emf"/><Relationship Id="rId9" Type="http://schemas.openxmlformats.org/officeDocument/2006/relationships/image" Target="../media/image305.emf"/><Relationship Id="rId14" Type="http://schemas.openxmlformats.org/officeDocument/2006/relationships/image" Target="../media/image31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4" Type="http://schemas.openxmlformats.org/officeDocument/2006/relationships/image" Target="../media/image22.emf"/></Relationships>
</file>

<file path=ppt/drawings/_rels/vmlDrawing9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2C8A3-3FC5-4636-AA7A-5095A5E7A990}" type="datetimeFigureOut">
              <a:rPr lang="zh-CN" altLang="en-US" smtClean="0"/>
              <a:pPr/>
              <a:t>2021/5/20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DFAB42-C49D-4A8B-887C-B484B14BDD9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144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FAB42-C49D-4A8B-887C-B484B14BDD9B}" type="slidenum">
              <a:rPr lang="zh-CN" altLang="en-US" smtClean="0"/>
              <a:pPr/>
              <a:t>122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5760" cy="535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0" y="3147"/>
              <a:ext cx="5760" cy="1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AutoShape 11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AutoShape 12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 flipH="1">
            <a:off x="547688" y="2717800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433388" y="26971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463550" y="2700338"/>
            <a:ext cx="161925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9236075" y="2697163"/>
            <a:ext cx="304800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484188" y="2760663"/>
            <a:ext cx="8751887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grpSp>
        <p:nvGrpSpPr>
          <p:cNvPr id="21" name="Group 19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2" name="AutoShape 20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AutoShape 21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AutoShape 22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AutoShape 23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AutoShape 24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AutoShape 25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7116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1154113" y="1211263"/>
            <a:ext cx="7772400" cy="14319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217117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71575" y="3124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30" name="Rectangle 30"/>
          <p:cNvSpPr>
            <a:spLocks noGrp="1" noChangeArrowheads="1"/>
          </p:cNvSpPr>
          <p:nvPr>
            <p:ph type="dt" sz="quarter" idx="10"/>
          </p:nvPr>
        </p:nvSpPr>
        <p:spPr>
          <a:xfrm>
            <a:off x="1119188" y="631825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" name="Rectangle 31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7588" y="631825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" name="Rectangle 3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86588" y="631825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4C1034-A3ED-45FB-93B1-593E2D9770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02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  <p:bldP spid="19" grpId="0" animBg="1" autoUpdateAnimBg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CE25D9-3391-4F72-BE05-90B51EEFBF7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47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144463"/>
            <a:ext cx="1962150" cy="59515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144463"/>
            <a:ext cx="5734050" cy="59515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8C62-1B6C-493D-AF1A-5E718B875A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748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066800" y="144463"/>
            <a:ext cx="7848600" cy="59515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8BBD6-9D7D-4101-8E4A-8306AF1E342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8158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144463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3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673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2B3A0-2D12-4BCF-9512-D904A2B567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5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43000" y="144463"/>
            <a:ext cx="7772400" cy="14319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0668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67300" y="19812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0668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67300" y="4114800"/>
            <a:ext cx="38481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FBFE51-C306-4D69-9097-308FE921DFD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639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87069B-D2E0-43C8-BA06-8375F26CA6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9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585F7-90CB-4B3C-9F68-7204F07CA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604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1981200"/>
            <a:ext cx="38481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B1D6C-7F6C-417C-8B25-FB7ECD4580A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925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0C4A55-907D-4EBA-8E91-5E0BE708EE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482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6FD3-C505-437D-90A2-E593082E47D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80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185C39-7451-4E22-82B0-AE87EE8181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523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D396E-96B6-42A0-8516-050E7E7106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96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8FBE6-5ECA-4114-897A-EF6304E29B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94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folHlink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52400" y="314325"/>
            <a:ext cx="847725" cy="6543675"/>
            <a:chOff x="96" y="198"/>
            <a:chExt cx="534" cy="4122"/>
          </a:xfrm>
        </p:grpSpPr>
        <p:sp>
          <p:nvSpPr>
            <p:cNvPr id="216067" name="AutoShape 3"/>
            <p:cNvSpPr>
              <a:spLocks noChangeArrowheads="1"/>
            </p:cNvSpPr>
            <p:nvPr/>
          </p:nvSpPr>
          <p:spPr bwMode="auto">
            <a:xfrm rot="5400000" flipH="1">
              <a:off x="82" y="1995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68" name="AutoShape 4"/>
            <p:cNvSpPr>
              <a:spLocks noChangeArrowheads="1"/>
            </p:cNvSpPr>
            <p:nvPr/>
          </p:nvSpPr>
          <p:spPr bwMode="auto">
            <a:xfrm rot="5400000" flipH="1">
              <a:off x="82" y="258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69" name="AutoShape 5"/>
            <p:cNvSpPr>
              <a:spLocks noChangeArrowheads="1"/>
            </p:cNvSpPr>
            <p:nvPr/>
          </p:nvSpPr>
          <p:spPr bwMode="auto">
            <a:xfrm rot="5400000" flipH="1">
              <a:off x="81" y="318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0" name="AutoShape 6"/>
            <p:cNvSpPr>
              <a:spLocks noChangeArrowheads="1"/>
            </p:cNvSpPr>
            <p:nvPr/>
          </p:nvSpPr>
          <p:spPr bwMode="auto">
            <a:xfrm rot="5400000" flipH="1">
              <a:off x="83" y="3775"/>
              <a:ext cx="558" cy="533"/>
            </a:xfrm>
            <a:prstGeom prst="parallelogram">
              <a:avLst>
                <a:gd name="adj" fmla="val 55437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1" name="AutoShape 7"/>
            <p:cNvSpPr>
              <a:spLocks noChangeArrowheads="1"/>
            </p:cNvSpPr>
            <p:nvPr/>
          </p:nvSpPr>
          <p:spPr bwMode="auto">
            <a:xfrm rot="5400000" flipH="1">
              <a:off x="82" y="21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2" name="AutoShape 8"/>
            <p:cNvSpPr>
              <a:spLocks noChangeArrowheads="1"/>
            </p:cNvSpPr>
            <p:nvPr/>
          </p:nvSpPr>
          <p:spPr bwMode="auto">
            <a:xfrm rot="5400000" flipH="1">
              <a:off x="81" y="803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73" name="AutoShape 9"/>
            <p:cNvSpPr>
              <a:spLocks noChangeArrowheads="1"/>
            </p:cNvSpPr>
            <p:nvPr/>
          </p:nvSpPr>
          <p:spPr bwMode="auto">
            <a:xfrm rot="5400000" flipH="1">
              <a:off x="81" y="139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441325" y="0"/>
            <a:ext cx="276225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16075" name="AutoShape 11"/>
          <p:cNvSpPr>
            <a:spLocks noChangeArrowheads="1"/>
          </p:cNvSpPr>
          <p:nvPr/>
        </p:nvSpPr>
        <p:spPr bwMode="auto">
          <a:xfrm flipH="1">
            <a:off x="547688" y="1703388"/>
            <a:ext cx="8596312" cy="254000"/>
          </a:xfrm>
          <a:prstGeom prst="homePlate">
            <a:avLst>
              <a:gd name="adj" fmla="val 58913"/>
            </a:avLst>
          </a:prstGeom>
          <a:gradFill rotWithShape="0">
            <a:gsLst>
              <a:gs pos="0">
                <a:schemeClr val="bg2"/>
              </a:gs>
              <a:gs pos="50000">
                <a:schemeClr val="folHlink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defRPr/>
            </a:pPr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16076" name="Oval 12"/>
          <p:cNvSpPr>
            <a:spLocks noChangeArrowheads="1"/>
          </p:cNvSpPr>
          <p:nvPr/>
        </p:nvSpPr>
        <p:spPr bwMode="auto">
          <a:xfrm>
            <a:off x="460375" y="1706563"/>
            <a:ext cx="295275" cy="274637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030" name="Rectangle 13"/>
          <p:cNvSpPr>
            <a:spLocks noChangeArrowheads="1"/>
          </p:cNvSpPr>
          <p:nvPr/>
        </p:nvSpPr>
        <p:spPr bwMode="auto">
          <a:xfrm>
            <a:off x="463550" y="1912938"/>
            <a:ext cx="1905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216078" name="Oval 14"/>
          <p:cNvSpPr>
            <a:spLocks noChangeArrowheads="1"/>
          </p:cNvSpPr>
          <p:nvPr/>
        </p:nvSpPr>
        <p:spPr bwMode="auto">
          <a:xfrm>
            <a:off x="9209088" y="1676400"/>
            <a:ext cx="304800" cy="274638"/>
          </a:xfrm>
          <a:prstGeom prst="ellipse">
            <a:avLst/>
          </a:prstGeom>
          <a:gradFill rotWithShape="0">
            <a:gsLst>
              <a:gs pos="0">
                <a:srgbClr val="FEFFFF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sp>
        <p:nvSpPr>
          <p:cNvPr id="1032" name="Rectangle 15"/>
          <p:cNvSpPr>
            <a:spLocks noChangeArrowheads="1"/>
          </p:cNvSpPr>
          <p:nvPr/>
        </p:nvSpPr>
        <p:spPr bwMode="auto">
          <a:xfrm>
            <a:off x="457200" y="1739900"/>
            <a:ext cx="87518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endParaRPr lang="zh-CN" altLang="en-US">
              <a:effectLst/>
              <a:ea typeface="宋体" pitchFamily="2" charset="-122"/>
            </a:endParaRPr>
          </a:p>
        </p:txBody>
      </p:sp>
      <p:grpSp>
        <p:nvGrpSpPr>
          <p:cNvPr id="1033" name="Group 16"/>
          <p:cNvGrpSpPr>
            <a:grpSpLocks/>
          </p:cNvGrpSpPr>
          <p:nvPr/>
        </p:nvGrpSpPr>
        <p:grpSpPr bwMode="auto">
          <a:xfrm>
            <a:off x="150813" y="0"/>
            <a:ext cx="849312" cy="6858000"/>
            <a:chOff x="95" y="0"/>
            <a:chExt cx="535" cy="4320"/>
          </a:xfrm>
        </p:grpSpPr>
        <p:sp>
          <p:nvSpPr>
            <p:cNvPr id="216081" name="AutoShape 17"/>
            <p:cNvSpPr>
              <a:spLocks noChangeArrowheads="1"/>
            </p:cNvSpPr>
            <p:nvPr/>
          </p:nvSpPr>
          <p:spPr bwMode="auto">
            <a:xfrm rot="-5400000">
              <a:off x="82" y="229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2" name="AutoShape 18"/>
            <p:cNvSpPr>
              <a:spLocks noChangeArrowheads="1"/>
            </p:cNvSpPr>
            <p:nvPr/>
          </p:nvSpPr>
          <p:spPr bwMode="auto">
            <a:xfrm rot="-5400000">
              <a:off x="81" y="2886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3" name="AutoShape 19"/>
            <p:cNvSpPr>
              <a:spLocks noChangeArrowheads="1"/>
            </p:cNvSpPr>
            <p:nvPr/>
          </p:nvSpPr>
          <p:spPr bwMode="auto">
            <a:xfrm rot="-5400000">
              <a:off x="81" y="3479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4" name="AutoShape 20"/>
            <p:cNvSpPr>
              <a:spLocks noChangeArrowheads="1"/>
            </p:cNvSpPr>
            <p:nvPr/>
          </p:nvSpPr>
          <p:spPr bwMode="auto">
            <a:xfrm rot="-5400000">
              <a:off x="81" y="508"/>
              <a:ext cx="565" cy="533"/>
            </a:xfrm>
            <a:prstGeom prst="parallelogram">
              <a:avLst>
                <a:gd name="adj" fmla="val 56133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5" name="AutoShape 21"/>
            <p:cNvSpPr>
              <a:spLocks noChangeArrowheads="1"/>
            </p:cNvSpPr>
            <p:nvPr/>
          </p:nvSpPr>
          <p:spPr bwMode="auto">
            <a:xfrm rot="-5400000">
              <a:off x="81" y="1101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6" name="AutoShape 22"/>
            <p:cNvSpPr>
              <a:spLocks noChangeArrowheads="1"/>
            </p:cNvSpPr>
            <p:nvPr/>
          </p:nvSpPr>
          <p:spPr bwMode="auto">
            <a:xfrm rot="-5400000">
              <a:off x="81" y="1697"/>
              <a:ext cx="564" cy="533"/>
            </a:xfrm>
            <a:prstGeom prst="parallelogram">
              <a:avLst>
                <a:gd name="adj" fmla="val 56034"/>
              </a:avLst>
            </a:pr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7" name="Freeform 23"/>
            <p:cNvSpPr>
              <a:spLocks/>
            </p:cNvSpPr>
            <p:nvPr/>
          </p:nvSpPr>
          <p:spPr bwMode="auto">
            <a:xfrm>
              <a:off x="98" y="0"/>
              <a:ext cx="532" cy="465"/>
            </a:xfrm>
            <a:custGeom>
              <a:avLst/>
              <a:gdLst>
                <a:gd name="T0" fmla="*/ 1 w 532"/>
                <a:gd name="T1" fmla="*/ 0 h 465"/>
                <a:gd name="T2" fmla="*/ 0 w 532"/>
                <a:gd name="T3" fmla="*/ 166 h 465"/>
                <a:gd name="T4" fmla="*/ 532 w 532"/>
                <a:gd name="T5" fmla="*/ 465 h 465"/>
                <a:gd name="T6" fmla="*/ 532 w 532"/>
                <a:gd name="T7" fmla="*/ 201 h 465"/>
                <a:gd name="T8" fmla="*/ 172 w 532"/>
                <a:gd name="T9" fmla="*/ 0 h 465"/>
                <a:gd name="T10" fmla="*/ 1 w 532"/>
                <a:gd name="T11" fmla="*/ 0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2" h="465">
                  <a:moveTo>
                    <a:pt x="1" y="0"/>
                  </a:moveTo>
                  <a:lnTo>
                    <a:pt x="0" y="166"/>
                  </a:lnTo>
                  <a:lnTo>
                    <a:pt x="532" y="465"/>
                  </a:lnTo>
                  <a:lnTo>
                    <a:pt x="532" y="201"/>
                  </a:lnTo>
                  <a:lnTo>
                    <a:pt x="172" y="0"/>
                  </a:lnTo>
                  <a:lnTo>
                    <a:pt x="1" y="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6088" name="Freeform 24"/>
            <p:cNvSpPr>
              <a:spLocks/>
            </p:cNvSpPr>
            <p:nvPr/>
          </p:nvSpPr>
          <p:spPr bwMode="auto">
            <a:xfrm>
              <a:off x="95" y="4060"/>
              <a:ext cx="457" cy="260"/>
            </a:xfrm>
            <a:custGeom>
              <a:avLst/>
              <a:gdLst>
                <a:gd name="T0" fmla="*/ 457 w 457"/>
                <a:gd name="T1" fmla="*/ 260 h 264"/>
                <a:gd name="T2" fmla="*/ 1 w 457"/>
                <a:gd name="T3" fmla="*/ 0 h 264"/>
                <a:gd name="T4" fmla="*/ 0 w 457"/>
                <a:gd name="T5" fmla="*/ 264 h 264"/>
                <a:gd name="T6" fmla="*/ 457 w 457"/>
                <a:gd name="T7" fmla="*/ 26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" h="264">
                  <a:moveTo>
                    <a:pt x="457" y="260"/>
                  </a:moveTo>
                  <a:lnTo>
                    <a:pt x="1" y="0"/>
                  </a:lnTo>
                  <a:lnTo>
                    <a:pt x="0" y="264"/>
                  </a:lnTo>
                  <a:lnTo>
                    <a:pt x="457" y="260"/>
                  </a:ln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6089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144463"/>
            <a:ext cx="7772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981200"/>
            <a:ext cx="7848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16091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41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92" name="Rectangle 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25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6093" name="Rectangle 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21513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 smtClean="0">
                <a:effectLst/>
                <a:ea typeface="+mn-ea"/>
              </a:defRPr>
            </a:lvl1pPr>
          </a:lstStyle>
          <a:p>
            <a:pPr>
              <a:defRPr/>
            </a:pPr>
            <a:fld id="{4FB16D34-DB4B-4A88-AB94-EA90232B8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6" grpId="0" animBg="1" autoUpdateAnimBg="0"/>
      <p:bldP spid="216078" grpId="0" animBg="1" autoUpdateAnimBg="0"/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232.emf"/><Relationship Id="rId4" Type="http://schemas.openxmlformats.org/officeDocument/2006/relationships/oleObject" Target="../embeddings/oleObject274.bin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3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7.v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233.emf"/><Relationship Id="rId4" Type="http://schemas.openxmlformats.org/officeDocument/2006/relationships/oleObject" Target="../embeddings/oleObject275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5" Type="http://schemas.openxmlformats.org/officeDocument/2006/relationships/image" Target="../media/image235.emf"/><Relationship Id="rId4" Type="http://schemas.openxmlformats.org/officeDocument/2006/relationships/oleObject" Target="../embeddings/oleObject277.bin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9.vml"/><Relationship Id="rId5" Type="http://schemas.openxmlformats.org/officeDocument/2006/relationships/image" Target="../media/image236.emf"/><Relationship Id="rId4" Type="http://schemas.openxmlformats.org/officeDocument/2006/relationships/oleObject" Target="../embeddings/oleObject278.bin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0.vml"/><Relationship Id="rId5" Type="http://schemas.openxmlformats.org/officeDocument/2006/relationships/image" Target="../media/image237.emf"/><Relationship Id="rId4" Type="http://schemas.openxmlformats.org/officeDocument/2006/relationships/oleObject" Target="../embeddings/oleObject279.bin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1.vml"/><Relationship Id="rId5" Type="http://schemas.openxmlformats.org/officeDocument/2006/relationships/image" Target="../media/image238.emf"/><Relationship Id="rId4" Type="http://schemas.openxmlformats.org/officeDocument/2006/relationships/oleObject" Target="../embeddings/oleObject280.bin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2.vml"/><Relationship Id="rId5" Type="http://schemas.openxmlformats.org/officeDocument/2006/relationships/image" Target="../media/image239.emf"/><Relationship Id="rId4" Type="http://schemas.openxmlformats.org/officeDocument/2006/relationships/oleObject" Target="../embeddings/oleObject281.bin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3.vml"/><Relationship Id="rId5" Type="http://schemas.openxmlformats.org/officeDocument/2006/relationships/image" Target="../media/image240.emf"/><Relationship Id="rId4" Type="http://schemas.openxmlformats.org/officeDocument/2006/relationships/oleObject" Target="../embeddings/oleObject282.bin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4.vml"/><Relationship Id="rId5" Type="http://schemas.openxmlformats.org/officeDocument/2006/relationships/image" Target="../media/image241.emf"/><Relationship Id="rId4" Type="http://schemas.openxmlformats.org/officeDocument/2006/relationships/oleObject" Target="../embeddings/oleObject283.bin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5.vml"/><Relationship Id="rId5" Type="http://schemas.openxmlformats.org/officeDocument/2006/relationships/image" Target="../media/image242.emf"/><Relationship Id="rId4" Type="http://schemas.openxmlformats.org/officeDocument/2006/relationships/oleObject" Target="../embeddings/oleObject284.bin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6.vml"/><Relationship Id="rId5" Type="http://schemas.openxmlformats.org/officeDocument/2006/relationships/image" Target="../media/image243.emf"/><Relationship Id="rId4" Type="http://schemas.openxmlformats.org/officeDocument/2006/relationships/oleObject" Target="../embeddings/oleObject285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7.vml"/><Relationship Id="rId5" Type="http://schemas.openxmlformats.org/officeDocument/2006/relationships/image" Target="../media/image244.emf"/><Relationship Id="rId4" Type="http://schemas.openxmlformats.org/officeDocument/2006/relationships/oleObject" Target="../embeddings/oleObject286.bin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8.vml"/><Relationship Id="rId5" Type="http://schemas.openxmlformats.org/officeDocument/2006/relationships/image" Target="../media/image245.emf"/><Relationship Id="rId4" Type="http://schemas.openxmlformats.org/officeDocument/2006/relationships/oleObject" Target="../embeddings/oleObject287.bin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9.vml"/><Relationship Id="rId5" Type="http://schemas.openxmlformats.org/officeDocument/2006/relationships/image" Target="../media/image246.emf"/><Relationship Id="rId4" Type="http://schemas.openxmlformats.org/officeDocument/2006/relationships/oleObject" Target="../embeddings/oleObject288.bin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0.vml"/><Relationship Id="rId5" Type="http://schemas.openxmlformats.org/officeDocument/2006/relationships/image" Target="../media/image247.emf"/><Relationship Id="rId4" Type="http://schemas.openxmlformats.org/officeDocument/2006/relationships/oleObject" Target="../embeddings/oleObject289.bin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1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90.bin"/><Relationship Id="rId4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2.vml"/><Relationship Id="rId5" Type="http://schemas.openxmlformats.org/officeDocument/2006/relationships/image" Target="../media/image249.emf"/><Relationship Id="rId4" Type="http://schemas.openxmlformats.org/officeDocument/2006/relationships/oleObject" Target="../embeddings/oleObject291.bin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5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3.vml"/><Relationship Id="rId6" Type="http://schemas.openxmlformats.org/officeDocument/2006/relationships/oleObject" Target="../embeddings/oleObject293.bin"/><Relationship Id="rId5" Type="http://schemas.openxmlformats.org/officeDocument/2006/relationships/image" Target="../media/image250.emf"/><Relationship Id="rId4" Type="http://schemas.openxmlformats.org/officeDocument/2006/relationships/oleObject" Target="../embeddings/oleObject292.bin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4.vml"/><Relationship Id="rId5" Type="http://schemas.openxmlformats.org/officeDocument/2006/relationships/image" Target="../media/image252.emf"/><Relationship Id="rId4" Type="http://schemas.openxmlformats.org/officeDocument/2006/relationships/oleObject" Target="../embeddings/oleObject294.bin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5.vml"/><Relationship Id="rId4" Type="http://schemas.openxmlformats.org/officeDocument/2006/relationships/image" Target="../media/image253.wmf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6.vml"/><Relationship Id="rId4" Type="http://schemas.openxmlformats.org/officeDocument/2006/relationships/image" Target="../media/image254.emf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wmf"/><Relationship Id="rId3" Type="http://schemas.openxmlformats.org/officeDocument/2006/relationships/oleObject" Target="../embeddings/oleObject297.bin"/><Relationship Id="rId7" Type="http://schemas.openxmlformats.org/officeDocument/2006/relationships/oleObject" Target="../embeddings/oleObject29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7.vml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98.bin"/><Relationship Id="rId4" Type="http://schemas.openxmlformats.org/officeDocument/2006/relationships/image" Target="../media/image255.wmf"/></Relationships>
</file>

<file path=ppt/slides/_rels/slide1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emf"/><Relationship Id="rId3" Type="http://schemas.openxmlformats.org/officeDocument/2006/relationships/oleObject" Target="../embeddings/oleObject300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8.vml"/><Relationship Id="rId6" Type="http://schemas.openxmlformats.org/officeDocument/2006/relationships/image" Target="../media/image259.emf"/><Relationship Id="rId5" Type="http://schemas.openxmlformats.org/officeDocument/2006/relationships/oleObject" Target="../embeddings/oleObject301.bin"/><Relationship Id="rId10" Type="http://schemas.openxmlformats.org/officeDocument/2006/relationships/image" Target="../media/image261.emf"/><Relationship Id="rId4" Type="http://schemas.openxmlformats.org/officeDocument/2006/relationships/image" Target="../media/image258.emf"/><Relationship Id="rId9" Type="http://schemas.openxmlformats.org/officeDocument/2006/relationships/oleObject" Target="../embeddings/oleObject303.bin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9.vml"/><Relationship Id="rId6" Type="http://schemas.openxmlformats.org/officeDocument/2006/relationships/image" Target="../media/image263.emf"/><Relationship Id="rId5" Type="http://schemas.openxmlformats.org/officeDocument/2006/relationships/oleObject" Target="../embeddings/oleObject305.bin"/><Relationship Id="rId4" Type="http://schemas.openxmlformats.org/officeDocument/2006/relationships/image" Target="../media/image262.emf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0.vml"/><Relationship Id="rId6" Type="http://schemas.openxmlformats.org/officeDocument/2006/relationships/image" Target="../media/image265.emf"/><Relationship Id="rId5" Type="http://schemas.openxmlformats.org/officeDocument/2006/relationships/oleObject" Target="../embeddings/oleObject307.bin"/><Relationship Id="rId4" Type="http://schemas.openxmlformats.org/officeDocument/2006/relationships/image" Target="../media/image264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1.vml"/><Relationship Id="rId6" Type="http://schemas.openxmlformats.org/officeDocument/2006/relationships/image" Target="../media/image265.emf"/><Relationship Id="rId5" Type="http://schemas.openxmlformats.org/officeDocument/2006/relationships/oleObject" Target="../embeddings/oleObject309.bin"/><Relationship Id="rId4" Type="http://schemas.openxmlformats.org/officeDocument/2006/relationships/image" Target="../media/image266.wmf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2.vml"/><Relationship Id="rId4" Type="http://schemas.openxmlformats.org/officeDocument/2006/relationships/image" Target="../media/image267.e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3.vml"/><Relationship Id="rId5" Type="http://schemas.openxmlformats.org/officeDocument/2006/relationships/image" Target="../media/image268.emf"/><Relationship Id="rId4" Type="http://schemas.openxmlformats.org/officeDocument/2006/relationships/oleObject" Target="../embeddings/oleObject311.bin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4.vml"/><Relationship Id="rId5" Type="http://schemas.openxmlformats.org/officeDocument/2006/relationships/image" Target="../media/image269.emf"/><Relationship Id="rId4" Type="http://schemas.openxmlformats.org/officeDocument/2006/relationships/oleObject" Target="../embeddings/oleObject312.bin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5.vml"/><Relationship Id="rId6" Type="http://schemas.openxmlformats.org/officeDocument/2006/relationships/image" Target="../media/image271.emf"/><Relationship Id="rId5" Type="http://schemas.openxmlformats.org/officeDocument/2006/relationships/oleObject" Target="../embeddings/oleObject314.bin"/><Relationship Id="rId4" Type="http://schemas.openxmlformats.org/officeDocument/2006/relationships/image" Target="../media/image27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3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3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6.vml"/><Relationship Id="rId6" Type="http://schemas.openxmlformats.org/officeDocument/2006/relationships/image" Target="../media/image272.emf"/><Relationship Id="rId5" Type="http://schemas.openxmlformats.org/officeDocument/2006/relationships/oleObject" Target="../embeddings/oleObject315.bin"/><Relationship Id="rId10" Type="http://schemas.openxmlformats.org/officeDocument/2006/relationships/image" Target="../media/image274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17.bin"/></Relationships>
</file>

<file path=ppt/slides/_rels/slide1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3.bin"/><Relationship Id="rId18" Type="http://schemas.openxmlformats.org/officeDocument/2006/relationships/image" Target="../media/image282.emf"/><Relationship Id="rId26" Type="http://schemas.openxmlformats.org/officeDocument/2006/relationships/image" Target="../media/image286.emf"/><Relationship Id="rId39" Type="http://schemas.openxmlformats.org/officeDocument/2006/relationships/oleObject" Target="../embeddings/oleObject336.bin"/><Relationship Id="rId21" Type="http://schemas.openxmlformats.org/officeDocument/2006/relationships/oleObject" Target="../embeddings/oleObject327.bin"/><Relationship Id="rId34" Type="http://schemas.openxmlformats.org/officeDocument/2006/relationships/image" Target="../media/image290.emf"/><Relationship Id="rId7" Type="http://schemas.openxmlformats.org/officeDocument/2006/relationships/oleObject" Target="../embeddings/oleObject320.bin"/><Relationship Id="rId12" Type="http://schemas.openxmlformats.org/officeDocument/2006/relationships/image" Target="../media/image279.emf"/><Relationship Id="rId17" Type="http://schemas.openxmlformats.org/officeDocument/2006/relationships/oleObject" Target="../embeddings/oleObject325.bin"/><Relationship Id="rId25" Type="http://schemas.openxmlformats.org/officeDocument/2006/relationships/oleObject" Target="../embeddings/oleObject329.bin"/><Relationship Id="rId33" Type="http://schemas.openxmlformats.org/officeDocument/2006/relationships/oleObject" Target="../embeddings/oleObject333.bin"/><Relationship Id="rId38" Type="http://schemas.openxmlformats.org/officeDocument/2006/relationships/image" Target="../media/image29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1.emf"/><Relationship Id="rId20" Type="http://schemas.openxmlformats.org/officeDocument/2006/relationships/image" Target="../media/image283.emf"/><Relationship Id="rId29" Type="http://schemas.openxmlformats.org/officeDocument/2006/relationships/oleObject" Target="../embeddings/oleObject331.bin"/><Relationship Id="rId1" Type="http://schemas.openxmlformats.org/officeDocument/2006/relationships/vmlDrawing" Target="../drawings/vmlDrawing87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322.bin"/><Relationship Id="rId24" Type="http://schemas.openxmlformats.org/officeDocument/2006/relationships/image" Target="../media/image285.emf"/><Relationship Id="rId32" Type="http://schemas.openxmlformats.org/officeDocument/2006/relationships/image" Target="../media/image289.emf"/><Relationship Id="rId37" Type="http://schemas.openxmlformats.org/officeDocument/2006/relationships/oleObject" Target="../embeddings/oleObject335.bin"/><Relationship Id="rId40" Type="http://schemas.openxmlformats.org/officeDocument/2006/relationships/image" Target="../media/image293.emf"/><Relationship Id="rId5" Type="http://schemas.openxmlformats.org/officeDocument/2006/relationships/oleObject" Target="../embeddings/oleObject319.bin"/><Relationship Id="rId15" Type="http://schemas.openxmlformats.org/officeDocument/2006/relationships/oleObject" Target="../embeddings/oleObject324.bin"/><Relationship Id="rId23" Type="http://schemas.openxmlformats.org/officeDocument/2006/relationships/oleObject" Target="../embeddings/oleObject328.bin"/><Relationship Id="rId28" Type="http://schemas.openxmlformats.org/officeDocument/2006/relationships/image" Target="../media/image287.emf"/><Relationship Id="rId36" Type="http://schemas.openxmlformats.org/officeDocument/2006/relationships/image" Target="../media/image291.emf"/><Relationship Id="rId10" Type="http://schemas.openxmlformats.org/officeDocument/2006/relationships/image" Target="../media/image278.emf"/><Relationship Id="rId19" Type="http://schemas.openxmlformats.org/officeDocument/2006/relationships/oleObject" Target="../embeddings/oleObject326.bin"/><Relationship Id="rId31" Type="http://schemas.openxmlformats.org/officeDocument/2006/relationships/oleObject" Target="../embeddings/oleObject332.bin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321.bin"/><Relationship Id="rId14" Type="http://schemas.openxmlformats.org/officeDocument/2006/relationships/image" Target="../media/image280.emf"/><Relationship Id="rId22" Type="http://schemas.openxmlformats.org/officeDocument/2006/relationships/image" Target="../media/image284.emf"/><Relationship Id="rId27" Type="http://schemas.openxmlformats.org/officeDocument/2006/relationships/oleObject" Target="../embeddings/oleObject330.bin"/><Relationship Id="rId30" Type="http://schemas.openxmlformats.org/officeDocument/2006/relationships/image" Target="../media/image288.emf"/><Relationship Id="rId35" Type="http://schemas.openxmlformats.org/officeDocument/2006/relationships/oleObject" Target="../embeddings/oleObject334.bin"/><Relationship Id="rId8" Type="http://schemas.openxmlformats.org/officeDocument/2006/relationships/image" Target="../media/image277.emf"/><Relationship Id="rId3" Type="http://schemas.openxmlformats.org/officeDocument/2006/relationships/oleObject" Target="../embeddings/oleObject318.bin"/></Relationships>
</file>

<file path=ppt/slides/_rels/slide1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9.bin"/><Relationship Id="rId3" Type="http://schemas.openxmlformats.org/officeDocument/2006/relationships/audio" Target="../media/audio2.wav"/><Relationship Id="rId7" Type="http://schemas.openxmlformats.org/officeDocument/2006/relationships/image" Target="../media/image29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8.vml"/><Relationship Id="rId6" Type="http://schemas.openxmlformats.org/officeDocument/2006/relationships/oleObject" Target="../embeddings/oleObject338.bin"/><Relationship Id="rId5" Type="http://schemas.openxmlformats.org/officeDocument/2006/relationships/image" Target="../media/image294.emf"/><Relationship Id="rId4" Type="http://schemas.openxmlformats.org/officeDocument/2006/relationships/oleObject" Target="../embeddings/oleObject337.bin"/><Relationship Id="rId9" Type="http://schemas.openxmlformats.org/officeDocument/2006/relationships/image" Target="../media/image296.emf"/></Relationships>
</file>

<file path=ppt/slides/_rels/slide14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45.bin"/><Relationship Id="rId18" Type="http://schemas.openxmlformats.org/officeDocument/2006/relationships/image" Target="../media/image304.emf"/><Relationship Id="rId26" Type="http://schemas.openxmlformats.org/officeDocument/2006/relationships/image" Target="../media/image308.emf"/><Relationship Id="rId39" Type="http://schemas.openxmlformats.org/officeDocument/2006/relationships/oleObject" Target="../embeddings/oleObject358.bin"/><Relationship Id="rId21" Type="http://schemas.openxmlformats.org/officeDocument/2006/relationships/oleObject" Target="../embeddings/oleObject349.bin"/><Relationship Id="rId34" Type="http://schemas.openxmlformats.org/officeDocument/2006/relationships/image" Target="../media/image312.emf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01.emf"/><Relationship Id="rId17" Type="http://schemas.openxmlformats.org/officeDocument/2006/relationships/oleObject" Target="../embeddings/oleObject347.bin"/><Relationship Id="rId25" Type="http://schemas.openxmlformats.org/officeDocument/2006/relationships/oleObject" Target="../embeddings/oleObject351.bin"/><Relationship Id="rId33" Type="http://schemas.openxmlformats.org/officeDocument/2006/relationships/oleObject" Target="../embeddings/oleObject355.bin"/><Relationship Id="rId38" Type="http://schemas.openxmlformats.org/officeDocument/2006/relationships/image" Target="../media/image314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3.emf"/><Relationship Id="rId20" Type="http://schemas.openxmlformats.org/officeDocument/2006/relationships/image" Target="../media/image305.emf"/><Relationship Id="rId29" Type="http://schemas.openxmlformats.org/officeDocument/2006/relationships/oleObject" Target="../embeddings/oleObject353.bin"/><Relationship Id="rId1" Type="http://schemas.openxmlformats.org/officeDocument/2006/relationships/vmlDrawing" Target="../drawings/vmlDrawing89.vml"/><Relationship Id="rId6" Type="http://schemas.openxmlformats.org/officeDocument/2006/relationships/image" Target="../media/image298.e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07.emf"/><Relationship Id="rId32" Type="http://schemas.openxmlformats.org/officeDocument/2006/relationships/image" Target="../media/image311.emf"/><Relationship Id="rId37" Type="http://schemas.openxmlformats.org/officeDocument/2006/relationships/oleObject" Target="../embeddings/oleObject357.bin"/><Relationship Id="rId40" Type="http://schemas.openxmlformats.org/officeDocument/2006/relationships/image" Target="../media/image315.emf"/><Relationship Id="rId5" Type="http://schemas.openxmlformats.org/officeDocument/2006/relationships/oleObject" Target="../embeddings/oleObject341.bin"/><Relationship Id="rId15" Type="http://schemas.openxmlformats.org/officeDocument/2006/relationships/oleObject" Target="../embeddings/oleObject346.bin"/><Relationship Id="rId23" Type="http://schemas.openxmlformats.org/officeDocument/2006/relationships/oleObject" Target="../embeddings/oleObject350.bin"/><Relationship Id="rId28" Type="http://schemas.openxmlformats.org/officeDocument/2006/relationships/image" Target="../media/image309.emf"/><Relationship Id="rId36" Type="http://schemas.openxmlformats.org/officeDocument/2006/relationships/image" Target="../media/image313.emf"/><Relationship Id="rId10" Type="http://schemas.openxmlformats.org/officeDocument/2006/relationships/image" Target="../media/image300.emf"/><Relationship Id="rId19" Type="http://schemas.openxmlformats.org/officeDocument/2006/relationships/oleObject" Target="../embeddings/oleObject348.bin"/><Relationship Id="rId31" Type="http://schemas.openxmlformats.org/officeDocument/2006/relationships/oleObject" Target="../embeddings/oleObject354.bin"/><Relationship Id="rId4" Type="http://schemas.openxmlformats.org/officeDocument/2006/relationships/image" Target="../media/image297.emf"/><Relationship Id="rId9" Type="http://schemas.openxmlformats.org/officeDocument/2006/relationships/oleObject" Target="../embeddings/oleObject343.bin"/><Relationship Id="rId14" Type="http://schemas.openxmlformats.org/officeDocument/2006/relationships/image" Target="../media/image302.emf"/><Relationship Id="rId22" Type="http://schemas.openxmlformats.org/officeDocument/2006/relationships/image" Target="../media/image306.emf"/><Relationship Id="rId27" Type="http://schemas.openxmlformats.org/officeDocument/2006/relationships/oleObject" Target="../embeddings/oleObject352.bin"/><Relationship Id="rId30" Type="http://schemas.openxmlformats.org/officeDocument/2006/relationships/image" Target="../media/image310.emf"/><Relationship Id="rId35" Type="http://schemas.openxmlformats.org/officeDocument/2006/relationships/oleObject" Target="../embeddings/oleObject356.bin"/><Relationship Id="rId8" Type="http://schemas.openxmlformats.org/officeDocument/2006/relationships/image" Target="../media/image299.emf"/><Relationship Id="rId3" Type="http://schemas.openxmlformats.org/officeDocument/2006/relationships/oleObject" Target="../embeddings/oleObject340.bin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slide" Target="slide49.xml"/><Relationship Id="rId2" Type="http://schemas.openxmlformats.org/officeDocument/2006/relationships/image" Target="../media/image316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0.vml"/><Relationship Id="rId5" Type="http://schemas.openxmlformats.org/officeDocument/2006/relationships/image" Target="../media/image252.emf"/><Relationship Id="rId4" Type="http://schemas.openxmlformats.org/officeDocument/2006/relationships/oleObject" Target="../embeddings/oleObject35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4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14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5.emf"/><Relationship Id="rId18" Type="http://schemas.openxmlformats.org/officeDocument/2006/relationships/oleObject" Target="../embeddings/oleObject8.bin"/><Relationship Id="rId3" Type="http://schemas.openxmlformats.org/officeDocument/2006/relationships/audio" Target="../media/audio2.wav"/><Relationship Id="rId21" Type="http://schemas.openxmlformats.org/officeDocument/2006/relationships/image" Target="../media/image9.wmf"/><Relationship Id="rId7" Type="http://schemas.openxmlformats.org/officeDocument/2006/relationships/image" Target="../media/image2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4.emf"/><Relationship Id="rId5" Type="http://schemas.openxmlformats.org/officeDocument/2006/relationships/image" Target="../media/image1.emf"/><Relationship Id="rId15" Type="http://schemas.openxmlformats.org/officeDocument/2006/relationships/image" Target="../media/image6.emf"/><Relationship Id="rId23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8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8.bin"/><Relationship Id="rId3" Type="http://schemas.openxmlformats.org/officeDocument/2006/relationships/audio" Target="../media/audio1.wav"/><Relationship Id="rId21" Type="http://schemas.openxmlformats.org/officeDocument/2006/relationships/image" Target="../media/image19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image" Target="../media/image16.emf"/><Relationship Id="rId23" Type="http://schemas.openxmlformats.org/officeDocument/2006/relationships/image" Target="../media/image20.e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8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5.emf"/><Relationship Id="rId18" Type="http://schemas.openxmlformats.org/officeDocument/2006/relationships/oleObject" Target="../embeddings/oleObject28.bin"/><Relationship Id="rId3" Type="http://schemas.openxmlformats.org/officeDocument/2006/relationships/audio" Target="../media/audio2.wav"/><Relationship Id="rId21" Type="http://schemas.openxmlformats.org/officeDocument/2006/relationships/image" Target="../media/image29.emf"/><Relationship Id="rId7" Type="http://schemas.openxmlformats.org/officeDocument/2006/relationships/image" Target="../media/image22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27.emf"/><Relationship Id="rId25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.bin"/><Relationship Id="rId20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4.emf"/><Relationship Id="rId24" Type="http://schemas.openxmlformats.org/officeDocument/2006/relationships/oleObject" Target="../embeddings/oleObject31.bin"/><Relationship Id="rId5" Type="http://schemas.openxmlformats.org/officeDocument/2006/relationships/image" Target="../media/image21.emf"/><Relationship Id="rId15" Type="http://schemas.openxmlformats.org/officeDocument/2006/relationships/image" Target="../media/image26.emf"/><Relationship Id="rId23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28.e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emf"/><Relationship Id="rId3" Type="http://schemas.openxmlformats.org/officeDocument/2006/relationships/audio" Target="../media/audio2.wav"/><Relationship Id="rId7" Type="http://schemas.openxmlformats.org/officeDocument/2006/relationships/image" Target="../media/image33.emf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emf"/><Relationship Id="rId5" Type="http://schemas.openxmlformats.org/officeDocument/2006/relationships/image" Target="../media/image32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emf"/><Relationship Id="rId14" Type="http://schemas.openxmlformats.org/officeDocument/2006/relationships/slide" Target="slide3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3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8.wmf"/><Relationship Id="rId5" Type="http://schemas.openxmlformats.org/officeDocument/2006/relationships/image" Target="../media/image32.e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4.emf"/><Relationship Id="rId14" Type="http://schemas.openxmlformats.org/officeDocument/2006/relationships/oleObject" Target="../embeddings/oleObject4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5.emf"/><Relationship Id="rId3" Type="http://schemas.openxmlformats.org/officeDocument/2006/relationships/audio" Target="../media/audio2.wav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4.wmf"/><Relationship Id="rId5" Type="http://schemas.openxmlformats.org/officeDocument/2006/relationships/image" Target="../media/image41.wmf"/><Relationship Id="rId15" Type="http://schemas.openxmlformats.org/officeDocument/2006/relationships/image" Target="../media/image35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50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48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5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audio" Target="../media/audio2.wav"/><Relationship Id="rId7" Type="http://schemas.openxmlformats.org/officeDocument/2006/relationships/image" Target="../media/image5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22.emf"/><Relationship Id="rId5" Type="http://schemas.openxmlformats.org/officeDocument/2006/relationships/image" Target="../media/image49.e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2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13" Type="http://schemas.openxmlformats.org/officeDocument/2006/relationships/image" Target="../media/image55.emf"/><Relationship Id="rId3" Type="http://schemas.openxmlformats.org/officeDocument/2006/relationships/audio" Target="../media/audio2.wav"/><Relationship Id="rId7" Type="http://schemas.openxmlformats.org/officeDocument/2006/relationships/image" Target="../media/image52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5" Type="http://schemas.openxmlformats.org/officeDocument/2006/relationships/image" Target="../media/image56.e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3.emf"/><Relationship Id="rId14" Type="http://schemas.openxmlformats.org/officeDocument/2006/relationships/oleObject" Target="../embeddings/oleObject6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62.wmf"/><Relationship Id="rId3" Type="http://schemas.openxmlformats.org/officeDocument/2006/relationships/audio" Target="../media/audio2.wav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4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1.wmf"/><Relationship Id="rId5" Type="http://schemas.openxmlformats.org/officeDocument/2006/relationships/image" Target="../media/image58.emf"/><Relationship Id="rId15" Type="http://schemas.openxmlformats.org/officeDocument/2006/relationships/image" Target="../media/image63.e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0.emf"/><Relationship Id="rId14" Type="http://schemas.openxmlformats.org/officeDocument/2006/relationships/oleObject" Target="../embeddings/oleObject70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3.e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5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2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69.e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emf"/><Relationship Id="rId20" Type="http://schemas.openxmlformats.org/officeDocument/2006/relationships/image" Target="../media/image57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68.emf"/><Relationship Id="rId19" Type="http://schemas.openxmlformats.org/officeDocument/2006/relationships/oleObject" Target="../embeddings/oleObject81.bin"/><Relationship Id="rId4" Type="http://schemas.openxmlformats.org/officeDocument/2006/relationships/slide" Target="slide21.xml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0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73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e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75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8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9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86.emf"/><Relationship Id="rId9" Type="http://schemas.openxmlformats.org/officeDocument/2006/relationships/oleObject" Target="../embeddings/oleObject100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e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3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emf"/><Relationship Id="rId20" Type="http://schemas.openxmlformats.org/officeDocument/2006/relationships/image" Target="../media/image94.e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108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1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99.emf"/><Relationship Id="rId3" Type="http://schemas.openxmlformats.org/officeDocument/2006/relationships/audio" Target="../media/audio2.wav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114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audio" Target="../media/audio2.wav"/><Relationship Id="rId7" Type="http://schemas.openxmlformats.org/officeDocument/2006/relationships/image" Target="../media/image10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04.emf"/><Relationship Id="rId5" Type="http://schemas.openxmlformats.org/officeDocument/2006/relationships/image" Target="../media/image101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03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6.emf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78.emf"/><Relationship Id="rId4" Type="http://schemas.openxmlformats.org/officeDocument/2006/relationships/image" Target="../media/image105.emf"/><Relationship Id="rId9" Type="http://schemas.openxmlformats.org/officeDocument/2006/relationships/oleObject" Target="../embeddings/oleObject12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13" Type="http://schemas.openxmlformats.org/officeDocument/2006/relationships/image" Target="../media/image112.emf"/><Relationship Id="rId3" Type="http://schemas.openxmlformats.org/officeDocument/2006/relationships/audio" Target="../media/audio1.wav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4.bin"/><Relationship Id="rId11" Type="http://schemas.openxmlformats.org/officeDocument/2006/relationships/image" Target="../media/image111.emf"/><Relationship Id="rId5" Type="http://schemas.openxmlformats.org/officeDocument/2006/relationships/image" Target="../media/image108.emf"/><Relationship Id="rId10" Type="http://schemas.openxmlformats.org/officeDocument/2006/relationships/oleObject" Target="../embeddings/oleObject126.bin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10.emf"/><Relationship Id="rId14" Type="http://schemas.openxmlformats.org/officeDocument/2006/relationships/slide" Target="slide14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13" Type="http://schemas.openxmlformats.org/officeDocument/2006/relationships/oleObject" Target="../embeddings/oleObject136.bin"/><Relationship Id="rId18" Type="http://schemas.openxmlformats.org/officeDocument/2006/relationships/oleObject" Target="../embeddings/oleObject141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44.bin"/><Relationship Id="rId7" Type="http://schemas.openxmlformats.org/officeDocument/2006/relationships/image" Target="../media/image112.emf"/><Relationship Id="rId12" Type="http://schemas.openxmlformats.org/officeDocument/2006/relationships/oleObject" Target="../embeddings/oleObject135.bin"/><Relationship Id="rId17" Type="http://schemas.openxmlformats.org/officeDocument/2006/relationships/oleObject" Target="../embeddings/oleObject140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9.bin"/><Relationship Id="rId20" Type="http://schemas.openxmlformats.org/officeDocument/2006/relationships/oleObject" Target="../embeddings/oleObject143.bin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0.bin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6.bin"/><Relationship Id="rId10" Type="http://schemas.openxmlformats.org/officeDocument/2006/relationships/oleObject" Target="../embeddings/oleObject133.bin"/><Relationship Id="rId19" Type="http://schemas.openxmlformats.org/officeDocument/2006/relationships/oleObject" Target="../embeddings/oleObject142.bin"/><Relationship Id="rId4" Type="http://schemas.openxmlformats.org/officeDocument/2006/relationships/image" Target="../media/image78.emf"/><Relationship Id="rId9" Type="http://schemas.openxmlformats.org/officeDocument/2006/relationships/oleObject" Target="../embeddings/oleObject132.bin"/><Relationship Id="rId14" Type="http://schemas.openxmlformats.org/officeDocument/2006/relationships/oleObject" Target="../embeddings/oleObject137.bin"/><Relationship Id="rId22" Type="http://schemas.openxmlformats.org/officeDocument/2006/relationships/oleObject" Target="../embeddings/oleObject14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9.bin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12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18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21.e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20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2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61.bin"/><Relationship Id="rId5" Type="http://schemas.openxmlformats.org/officeDocument/2006/relationships/image" Target="../media/image122.emf"/><Relationship Id="rId4" Type="http://schemas.openxmlformats.org/officeDocument/2006/relationships/oleObject" Target="../embeddings/oleObject160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3" Type="http://schemas.openxmlformats.org/officeDocument/2006/relationships/audio" Target="../media/audio1.wav"/><Relationship Id="rId7" Type="http://schemas.openxmlformats.org/officeDocument/2006/relationships/image" Target="../media/image12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27.emf"/><Relationship Id="rId5" Type="http://schemas.openxmlformats.org/officeDocument/2006/relationships/image" Target="../media/image124.w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26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8.bin"/><Relationship Id="rId13" Type="http://schemas.openxmlformats.org/officeDocument/2006/relationships/image" Target="../media/image131.emf"/><Relationship Id="rId3" Type="http://schemas.openxmlformats.org/officeDocument/2006/relationships/audio" Target="../media/audio2.wav"/><Relationship Id="rId7" Type="http://schemas.openxmlformats.org/officeDocument/2006/relationships/image" Target="../media/image129.emf"/><Relationship Id="rId12" Type="http://schemas.openxmlformats.org/officeDocument/2006/relationships/oleObject" Target="../embeddings/oleObject1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67.bin"/><Relationship Id="rId11" Type="http://schemas.openxmlformats.org/officeDocument/2006/relationships/image" Target="../media/image130.emf"/><Relationship Id="rId5" Type="http://schemas.openxmlformats.org/officeDocument/2006/relationships/image" Target="../media/image124.wmf"/><Relationship Id="rId15" Type="http://schemas.openxmlformats.org/officeDocument/2006/relationships/image" Target="../media/image132.emf"/><Relationship Id="rId10" Type="http://schemas.openxmlformats.org/officeDocument/2006/relationships/oleObject" Target="../embeddings/oleObject169.bin"/><Relationship Id="rId4" Type="http://schemas.openxmlformats.org/officeDocument/2006/relationships/oleObject" Target="../embeddings/oleObject16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71.bin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audio" Target="../media/audio2.wav"/><Relationship Id="rId7" Type="http://schemas.openxmlformats.org/officeDocument/2006/relationships/image" Target="../media/image1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33.emf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34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3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3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77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13" Type="http://schemas.openxmlformats.org/officeDocument/2006/relationships/oleObject" Target="../embeddings/oleObject183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4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3.w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24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5" Type="http://schemas.openxmlformats.org/officeDocument/2006/relationships/oleObject" Target="../embeddings/oleObject184.bin"/><Relationship Id="rId10" Type="http://schemas.openxmlformats.org/officeDocument/2006/relationships/image" Target="../media/image140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42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89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46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10" Type="http://schemas.openxmlformats.org/officeDocument/2006/relationships/image" Target="../media/image145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47.emf"/></Relationships>
</file>

<file path=ppt/slides/_rels/slide6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6.bin"/><Relationship Id="rId18" Type="http://schemas.openxmlformats.org/officeDocument/2006/relationships/image" Target="../media/image156.emf"/><Relationship Id="rId26" Type="http://schemas.openxmlformats.org/officeDocument/2006/relationships/image" Target="../media/image160.emf"/><Relationship Id="rId3" Type="http://schemas.openxmlformats.org/officeDocument/2006/relationships/oleObject" Target="../embeddings/oleObject191.bin"/><Relationship Id="rId21" Type="http://schemas.openxmlformats.org/officeDocument/2006/relationships/oleObject" Target="../embeddings/oleObject200.bin"/><Relationship Id="rId34" Type="http://schemas.openxmlformats.org/officeDocument/2006/relationships/image" Target="../media/image164.emf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53.emf"/><Relationship Id="rId17" Type="http://schemas.openxmlformats.org/officeDocument/2006/relationships/oleObject" Target="../embeddings/oleObject198.bin"/><Relationship Id="rId25" Type="http://schemas.openxmlformats.org/officeDocument/2006/relationships/oleObject" Target="../embeddings/oleObject202.bin"/><Relationship Id="rId33" Type="http://schemas.openxmlformats.org/officeDocument/2006/relationships/oleObject" Target="../embeddings/oleObject20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5.emf"/><Relationship Id="rId20" Type="http://schemas.openxmlformats.org/officeDocument/2006/relationships/image" Target="../media/image157.emf"/><Relationship Id="rId29" Type="http://schemas.openxmlformats.org/officeDocument/2006/relationships/oleObject" Target="../embeddings/oleObject204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50.emf"/><Relationship Id="rId11" Type="http://schemas.openxmlformats.org/officeDocument/2006/relationships/oleObject" Target="../embeddings/oleObject195.bin"/><Relationship Id="rId24" Type="http://schemas.openxmlformats.org/officeDocument/2006/relationships/image" Target="../media/image159.emf"/><Relationship Id="rId32" Type="http://schemas.openxmlformats.org/officeDocument/2006/relationships/image" Target="../media/image163.emf"/><Relationship Id="rId5" Type="http://schemas.openxmlformats.org/officeDocument/2006/relationships/oleObject" Target="../embeddings/oleObject192.bin"/><Relationship Id="rId15" Type="http://schemas.openxmlformats.org/officeDocument/2006/relationships/oleObject" Target="../embeddings/oleObject197.bin"/><Relationship Id="rId23" Type="http://schemas.openxmlformats.org/officeDocument/2006/relationships/oleObject" Target="../embeddings/oleObject201.bin"/><Relationship Id="rId28" Type="http://schemas.openxmlformats.org/officeDocument/2006/relationships/image" Target="../media/image161.emf"/><Relationship Id="rId10" Type="http://schemas.openxmlformats.org/officeDocument/2006/relationships/image" Target="../media/image152.emf"/><Relationship Id="rId19" Type="http://schemas.openxmlformats.org/officeDocument/2006/relationships/oleObject" Target="../embeddings/oleObject199.bin"/><Relationship Id="rId31" Type="http://schemas.openxmlformats.org/officeDocument/2006/relationships/oleObject" Target="../embeddings/oleObject205.bin"/><Relationship Id="rId4" Type="http://schemas.openxmlformats.org/officeDocument/2006/relationships/image" Target="../media/image149.emf"/><Relationship Id="rId9" Type="http://schemas.openxmlformats.org/officeDocument/2006/relationships/oleObject" Target="../embeddings/oleObject194.bin"/><Relationship Id="rId14" Type="http://schemas.openxmlformats.org/officeDocument/2006/relationships/image" Target="../media/image154.emf"/><Relationship Id="rId22" Type="http://schemas.openxmlformats.org/officeDocument/2006/relationships/image" Target="../media/image158.emf"/><Relationship Id="rId27" Type="http://schemas.openxmlformats.org/officeDocument/2006/relationships/oleObject" Target="../embeddings/oleObject203.bin"/><Relationship Id="rId30" Type="http://schemas.openxmlformats.org/officeDocument/2006/relationships/image" Target="../media/image162.emf"/><Relationship Id="rId8" Type="http://schemas.openxmlformats.org/officeDocument/2006/relationships/image" Target="../media/image151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5.emf"/><Relationship Id="rId5" Type="http://schemas.openxmlformats.org/officeDocument/2006/relationships/oleObject" Target="../embeddings/oleObject207.bin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66.w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wmf"/><Relationship Id="rId3" Type="http://schemas.openxmlformats.org/officeDocument/2006/relationships/oleObject" Target="../embeddings/oleObject210.bin"/><Relationship Id="rId7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168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71.emf"/><Relationship Id="rId5" Type="http://schemas.openxmlformats.org/officeDocument/2006/relationships/oleObject" Target="../embeddings/oleObject213.bin"/><Relationship Id="rId4" Type="http://schemas.openxmlformats.org/officeDocument/2006/relationships/audio" Target="../media/audio1.wav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72.w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3" Type="http://schemas.openxmlformats.org/officeDocument/2006/relationships/oleObject" Target="../embeddings/oleObject216.bin"/><Relationship Id="rId7" Type="http://schemas.openxmlformats.org/officeDocument/2006/relationships/oleObject" Target="../embeddings/oleObject2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175.wmf"/><Relationship Id="rId5" Type="http://schemas.openxmlformats.org/officeDocument/2006/relationships/oleObject" Target="../embeddings/oleObject217.bin"/><Relationship Id="rId4" Type="http://schemas.openxmlformats.org/officeDocument/2006/relationships/image" Target="../media/image174.wmf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181.wmf"/><Relationship Id="rId3" Type="http://schemas.openxmlformats.org/officeDocument/2006/relationships/audio" Target="../media/audio2.wav"/><Relationship Id="rId7" Type="http://schemas.openxmlformats.org/officeDocument/2006/relationships/image" Target="../media/image178.emf"/><Relationship Id="rId12" Type="http://schemas.openxmlformats.org/officeDocument/2006/relationships/oleObject" Target="../embeddings/oleObject2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180.emf"/><Relationship Id="rId5" Type="http://schemas.openxmlformats.org/officeDocument/2006/relationships/image" Target="../media/image177.e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179.e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6.bin"/><Relationship Id="rId3" Type="http://schemas.openxmlformats.org/officeDocument/2006/relationships/audio" Target="../media/audio2.wav"/><Relationship Id="rId7" Type="http://schemas.openxmlformats.org/officeDocument/2006/relationships/image" Target="../media/image18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25.bin"/><Relationship Id="rId11" Type="http://schemas.openxmlformats.org/officeDocument/2006/relationships/image" Target="../media/image187.wmf"/><Relationship Id="rId5" Type="http://schemas.openxmlformats.org/officeDocument/2006/relationships/image" Target="../media/image184.emf"/><Relationship Id="rId10" Type="http://schemas.openxmlformats.org/officeDocument/2006/relationships/oleObject" Target="../embeddings/oleObject227.bin"/><Relationship Id="rId4" Type="http://schemas.openxmlformats.org/officeDocument/2006/relationships/oleObject" Target="../embeddings/oleObject224.bin"/><Relationship Id="rId9" Type="http://schemas.openxmlformats.org/officeDocument/2006/relationships/image" Target="../media/image186.e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3" Type="http://schemas.openxmlformats.org/officeDocument/2006/relationships/audio" Target="../media/audio2.wav"/><Relationship Id="rId7" Type="http://schemas.openxmlformats.org/officeDocument/2006/relationships/image" Target="../media/image1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29.bin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19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32.bin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231.bin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emf"/><Relationship Id="rId3" Type="http://schemas.openxmlformats.org/officeDocument/2006/relationships/oleObject" Target="../embeddings/oleObject23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193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96.e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97.e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wmf"/><Relationship Id="rId3" Type="http://schemas.openxmlformats.org/officeDocument/2006/relationships/oleObject" Target="../embeddings/oleObject238.bin"/><Relationship Id="rId7" Type="http://schemas.openxmlformats.org/officeDocument/2006/relationships/oleObject" Target="../embeddings/oleObject240.bin"/><Relationship Id="rId12" Type="http://schemas.openxmlformats.org/officeDocument/2006/relationships/image" Target="../media/image19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99.wmf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9.bin"/><Relationship Id="rId10" Type="http://schemas.openxmlformats.org/officeDocument/2006/relationships/image" Target="../media/image201.wmf"/><Relationship Id="rId4" Type="http://schemas.openxmlformats.org/officeDocument/2006/relationships/image" Target="../media/image198.wmf"/><Relationship Id="rId9" Type="http://schemas.openxmlformats.org/officeDocument/2006/relationships/oleObject" Target="../embeddings/oleObject241.bin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5.bin"/><Relationship Id="rId12" Type="http://schemas.openxmlformats.org/officeDocument/2006/relationships/image" Target="../media/image2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202.wmf"/><Relationship Id="rId11" Type="http://schemas.openxmlformats.org/officeDocument/2006/relationships/oleObject" Target="../embeddings/oleObject247.bin"/><Relationship Id="rId5" Type="http://schemas.openxmlformats.org/officeDocument/2006/relationships/oleObject" Target="../embeddings/oleObject244.bin"/><Relationship Id="rId10" Type="http://schemas.openxmlformats.org/officeDocument/2006/relationships/image" Target="../media/image204.wmf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246.bin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0.bin"/><Relationship Id="rId13" Type="http://schemas.openxmlformats.org/officeDocument/2006/relationships/image" Target="../media/image210.emf"/><Relationship Id="rId3" Type="http://schemas.openxmlformats.org/officeDocument/2006/relationships/audio" Target="../media/audio2.wav"/><Relationship Id="rId7" Type="http://schemas.openxmlformats.org/officeDocument/2006/relationships/image" Target="../media/image207.wmf"/><Relationship Id="rId12" Type="http://schemas.openxmlformats.org/officeDocument/2006/relationships/oleObject" Target="../embeddings/oleObject252.bin"/><Relationship Id="rId17" Type="http://schemas.openxmlformats.org/officeDocument/2006/relationships/image" Target="../media/image21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54.bin"/><Relationship Id="rId1" Type="http://schemas.openxmlformats.org/officeDocument/2006/relationships/vmlDrawing" Target="../drawings/vmlDrawing51.vml"/><Relationship Id="rId6" Type="http://schemas.openxmlformats.org/officeDocument/2006/relationships/oleObject" Target="../embeddings/oleObject249.bin"/><Relationship Id="rId11" Type="http://schemas.openxmlformats.org/officeDocument/2006/relationships/image" Target="../media/image209.wmf"/><Relationship Id="rId5" Type="http://schemas.openxmlformats.org/officeDocument/2006/relationships/image" Target="../media/image206.emf"/><Relationship Id="rId15" Type="http://schemas.openxmlformats.org/officeDocument/2006/relationships/image" Target="../media/image211.wmf"/><Relationship Id="rId10" Type="http://schemas.openxmlformats.org/officeDocument/2006/relationships/oleObject" Target="../embeddings/oleObject251.bin"/><Relationship Id="rId4" Type="http://schemas.openxmlformats.org/officeDocument/2006/relationships/oleObject" Target="../embeddings/oleObject248.bin"/><Relationship Id="rId9" Type="http://schemas.openxmlformats.org/officeDocument/2006/relationships/image" Target="../media/image208.wmf"/><Relationship Id="rId14" Type="http://schemas.openxmlformats.org/officeDocument/2006/relationships/oleObject" Target="../embeddings/oleObject25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7.bin"/><Relationship Id="rId13" Type="http://schemas.openxmlformats.org/officeDocument/2006/relationships/image" Target="../media/image217.wmf"/><Relationship Id="rId3" Type="http://schemas.openxmlformats.org/officeDocument/2006/relationships/audio" Target="../media/audio2.wav"/><Relationship Id="rId7" Type="http://schemas.openxmlformats.org/officeDocument/2006/relationships/image" Target="../media/image214.emf"/><Relationship Id="rId12" Type="http://schemas.openxmlformats.org/officeDocument/2006/relationships/oleObject" Target="../embeddings/oleObject2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2.vml"/><Relationship Id="rId6" Type="http://schemas.openxmlformats.org/officeDocument/2006/relationships/oleObject" Target="../embeddings/oleObject256.bin"/><Relationship Id="rId11" Type="http://schemas.openxmlformats.org/officeDocument/2006/relationships/image" Target="../media/image216.wmf"/><Relationship Id="rId5" Type="http://schemas.openxmlformats.org/officeDocument/2006/relationships/image" Target="../media/image213.emf"/><Relationship Id="rId15" Type="http://schemas.openxmlformats.org/officeDocument/2006/relationships/image" Target="../media/image218.wmf"/><Relationship Id="rId10" Type="http://schemas.openxmlformats.org/officeDocument/2006/relationships/oleObject" Target="../embeddings/oleObject258.bin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15.wmf"/><Relationship Id="rId14" Type="http://schemas.openxmlformats.org/officeDocument/2006/relationships/oleObject" Target="../embeddings/oleObject260.bin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2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3.vml"/><Relationship Id="rId6" Type="http://schemas.openxmlformats.org/officeDocument/2006/relationships/oleObject" Target="../embeddings/oleObject262.bin"/><Relationship Id="rId5" Type="http://schemas.openxmlformats.org/officeDocument/2006/relationships/image" Target="../media/image219.wmf"/><Relationship Id="rId4" Type="http://schemas.openxmlformats.org/officeDocument/2006/relationships/oleObject" Target="../embeddings/oleObject261.bin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225.wmf"/><Relationship Id="rId3" Type="http://schemas.openxmlformats.org/officeDocument/2006/relationships/audio" Target="../media/audio2.wav"/><Relationship Id="rId7" Type="http://schemas.openxmlformats.org/officeDocument/2006/relationships/image" Target="../media/image222.emf"/><Relationship Id="rId12" Type="http://schemas.openxmlformats.org/officeDocument/2006/relationships/oleObject" Target="../embeddings/oleObject2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4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24.wmf"/><Relationship Id="rId5" Type="http://schemas.openxmlformats.org/officeDocument/2006/relationships/image" Target="../media/image221.wmf"/><Relationship Id="rId15" Type="http://schemas.openxmlformats.org/officeDocument/2006/relationships/image" Target="../media/image226.wmf"/><Relationship Id="rId10" Type="http://schemas.openxmlformats.org/officeDocument/2006/relationships/oleObject" Target="../embeddings/oleObject266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23.wmf"/><Relationship Id="rId14" Type="http://schemas.openxmlformats.org/officeDocument/2006/relationships/oleObject" Target="../embeddings/oleObject268.bin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1.bin"/><Relationship Id="rId13" Type="http://schemas.openxmlformats.org/officeDocument/2006/relationships/image" Target="../media/image231.wmf"/><Relationship Id="rId3" Type="http://schemas.openxmlformats.org/officeDocument/2006/relationships/audio" Target="../media/audio2.wav"/><Relationship Id="rId7" Type="http://schemas.openxmlformats.org/officeDocument/2006/relationships/image" Target="../media/image228.emf"/><Relationship Id="rId12" Type="http://schemas.openxmlformats.org/officeDocument/2006/relationships/oleObject" Target="../embeddings/oleObject2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5.vml"/><Relationship Id="rId6" Type="http://schemas.openxmlformats.org/officeDocument/2006/relationships/oleObject" Target="../embeddings/oleObject270.bin"/><Relationship Id="rId11" Type="http://schemas.openxmlformats.org/officeDocument/2006/relationships/image" Target="../media/image230.emf"/><Relationship Id="rId5" Type="http://schemas.openxmlformats.org/officeDocument/2006/relationships/image" Target="../media/image227.emf"/><Relationship Id="rId10" Type="http://schemas.openxmlformats.org/officeDocument/2006/relationships/oleObject" Target="../embeddings/oleObject272.bin"/><Relationship Id="rId4" Type="http://schemas.openxmlformats.org/officeDocument/2006/relationships/oleObject" Target="../embeddings/oleObject269.bin"/><Relationship Id="rId9" Type="http://schemas.openxmlformats.org/officeDocument/2006/relationships/image" Target="../media/image229.wmf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第二章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逻辑代数</a:t>
            </a:r>
          </a:p>
        </p:txBody>
      </p:sp>
      <p:sp>
        <p:nvSpPr>
          <p:cNvPr id="295941" name="Rectangle 5"/>
          <p:cNvSpPr>
            <a:spLocks noChangeArrowheads="1"/>
          </p:cNvSpPr>
          <p:nvPr/>
        </p:nvSpPr>
        <p:spPr bwMode="auto">
          <a:xfrm>
            <a:off x="250825" y="1223963"/>
            <a:ext cx="30591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  </a:t>
            </a: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知识要点</a:t>
            </a:r>
            <a:endParaRPr lang="en-US" altLang="zh-CN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295942" name="Rectangle 6"/>
          <p:cNvSpPr>
            <a:spLocks noChangeArrowheads="1"/>
          </p:cNvSpPr>
          <p:nvPr/>
        </p:nvSpPr>
        <p:spPr bwMode="auto">
          <a:xfrm>
            <a:off x="250825" y="2276475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1、逻辑代数的基本概念</a:t>
            </a:r>
          </a:p>
        </p:txBody>
      </p:sp>
      <p:sp>
        <p:nvSpPr>
          <p:cNvPr id="295943" name="Rectangle 7"/>
          <p:cNvSpPr>
            <a:spLocks noChangeArrowheads="1"/>
          </p:cNvSpPr>
          <p:nvPr/>
        </p:nvSpPr>
        <p:spPr bwMode="auto">
          <a:xfrm>
            <a:off x="250825" y="3284538"/>
            <a:ext cx="6076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、逻辑代数的公理、定理和规则</a:t>
            </a: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250825" y="4292600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、逻辑函数表达式的形式与变换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250825" y="5300663"/>
            <a:ext cx="445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、逻辑函数的化简方法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5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95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95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95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2" grpId="0" build="p" autoUpdateAnimBg="0"/>
      <p:bldP spid="295943" grpId="0" build="p" autoUpdateAnimBg="0"/>
      <p:bldP spid="295944" grpId="0" build="p" autoUpdateAnimBg="0"/>
      <p:bldP spid="29594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8955088" cy="590391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</a:p>
          <a:p>
            <a:pPr eaLnBrk="1" hangingPunct="1">
              <a:buFontTx/>
              <a:buNone/>
              <a:defRPr/>
            </a:pPr>
            <a:r>
              <a:rPr lang="zh-CN" altLang="en-US" smtClean="0"/>
              <a:t>           </a:t>
            </a:r>
            <a:endParaRPr lang="en-US" altLang="zh-CN" smtClean="0">
              <a:solidFill>
                <a:schemeClr val="hlink"/>
              </a:solidFill>
            </a:endParaRPr>
          </a:p>
          <a:p>
            <a:pPr eaLnBrk="1" hangingPunct="1">
              <a:buFontTx/>
              <a:buNone/>
              <a:defRPr/>
            </a:pPr>
            <a:endParaRPr lang="zh-CN" altLang="en-US" smtClean="0"/>
          </a:p>
        </p:txBody>
      </p:sp>
      <p:grpSp>
        <p:nvGrpSpPr>
          <p:cNvPr id="98356" name="Group 52"/>
          <p:cNvGrpSpPr>
            <a:grpSpLocks/>
          </p:cNvGrpSpPr>
          <p:nvPr/>
        </p:nvGrpSpPr>
        <p:grpSpPr bwMode="auto">
          <a:xfrm>
            <a:off x="5105400" y="2971800"/>
            <a:ext cx="2292350" cy="3398838"/>
            <a:chOff x="3216" y="1872"/>
            <a:chExt cx="1444" cy="2141"/>
          </a:xfrm>
        </p:grpSpPr>
        <p:sp>
          <p:nvSpPr>
            <p:cNvPr id="98312" name="Line 8"/>
            <p:cNvSpPr>
              <a:spLocks noChangeShapeType="1"/>
            </p:cNvSpPr>
            <p:nvPr/>
          </p:nvSpPr>
          <p:spPr bwMode="auto">
            <a:xfrm>
              <a:off x="3216" y="2640"/>
              <a:ext cx="13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>
              <a:off x="4272" y="2352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25" name="Rectangle 10"/>
            <p:cNvSpPr>
              <a:spLocks noChangeArrowheads="1"/>
            </p:cNvSpPr>
            <p:nvPr/>
          </p:nvSpPr>
          <p:spPr bwMode="auto">
            <a:xfrm>
              <a:off x="3504" y="187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真值表</a:t>
              </a:r>
            </a:p>
          </p:txBody>
        </p:sp>
        <p:sp>
          <p:nvSpPr>
            <p:cNvPr id="12326" name="Rectangle 11"/>
            <p:cNvSpPr>
              <a:spLocks noChangeArrowheads="1"/>
            </p:cNvSpPr>
            <p:nvPr/>
          </p:nvSpPr>
          <p:spPr bwMode="auto">
            <a:xfrm>
              <a:off x="3264" y="364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1   1   1</a:t>
              </a:r>
              <a:endParaRPr lang="zh-CN" altLang="en-US" sz="3200">
                <a:solidFill>
                  <a:schemeClr val="hlink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2327" name="Rectangle 12"/>
            <p:cNvSpPr>
              <a:spLocks noChangeArrowheads="1"/>
            </p:cNvSpPr>
            <p:nvPr/>
          </p:nvSpPr>
          <p:spPr bwMode="auto">
            <a:xfrm>
              <a:off x="3264" y="330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1   0   0</a:t>
              </a:r>
            </a:p>
          </p:txBody>
        </p:sp>
        <p:sp>
          <p:nvSpPr>
            <p:cNvPr id="12328" name="Rectangle 13"/>
            <p:cNvSpPr>
              <a:spLocks noChangeArrowheads="1"/>
            </p:cNvSpPr>
            <p:nvPr/>
          </p:nvSpPr>
          <p:spPr bwMode="auto">
            <a:xfrm>
              <a:off x="3264" y="296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0   1   0</a:t>
              </a:r>
            </a:p>
          </p:txBody>
        </p:sp>
        <p:sp>
          <p:nvSpPr>
            <p:cNvPr id="12329" name="Rectangle 14"/>
            <p:cNvSpPr>
              <a:spLocks noChangeArrowheads="1"/>
            </p:cNvSpPr>
            <p:nvPr/>
          </p:nvSpPr>
          <p:spPr bwMode="auto">
            <a:xfrm>
              <a:off x="3264" y="2678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黑体" pitchFamily="49" charset="-122"/>
                </a:rPr>
                <a:t> 0   0   0</a:t>
              </a:r>
            </a:p>
          </p:txBody>
        </p:sp>
        <p:sp>
          <p:nvSpPr>
            <p:cNvPr id="12330" name="Rectangle 15"/>
            <p:cNvSpPr>
              <a:spLocks noChangeArrowheads="1"/>
            </p:cNvSpPr>
            <p:nvPr/>
          </p:nvSpPr>
          <p:spPr bwMode="auto">
            <a:xfrm>
              <a:off x="3216" y="224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   B  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grpSp>
        <p:nvGrpSpPr>
          <p:cNvPr id="98354" name="Group 50"/>
          <p:cNvGrpSpPr>
            <a:grpSpLocks/>
          </p:cNvGrpSpPr>
          <p:nvPr/>
        </p:nvGrpSpPr>
        <p:grpSpPr bwMode="auto">
          <a:xfrm>
            <a:off x="1447800" y="3048000"/>
            <a:ext cx="2419350" cy="3360738"/>
            <a:chOff x="912" y="1920"/>
            <a:chExt cx="1524" cy="2117"/>
          </a:xfrm>
        </p:grpSpPr>
        <p:sp>
          <p:nvSpPr>
            <p:cNvPr id="98308" name="Line 4"/>
            <p:cNvSpPr>
              <a:spLocks noChangeShapeType="1"/>
            </p:cNvSpPr>
            <p:nvPr/>
          </p:nvSpPr>
          <p:spPr bwMode="auto">
            <a:xfrm>
              <a:off x="960" y="2640"/>
              <a:ext cx="144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09" name="Line 5"/>
            <p:cNvSpPr>
              <a:spLocks noChangeShapeType="1"/>
            </p:cNvSpPr>
            <p:nvPr/>
          </p:nvSpPr>
          <p:spPr bwMode="auto">
            <a:xfrm>
              <a:off x="1920" y="2400"/>
              <a:ext cx="1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8321" name="Rectangle 17"/>
            <p:cNvSpPr>
              <a:spLocks noChangeArrowheads="1"/>
            </p:cNvSpPr>
            <p:nvPr/>
          </p:nvSpPr>
          <p:spPr bwMode="auto">
            <a:xfrm>
              <a:off x="1296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功能表</a:t>
              </a:r>
            </a:p>
          </p:txBody>
        </p:sp>
        <p:sp>
          <p:nvSpPr>
            <p:cNvPr id="98322" name="Rectangle 18"/>
            <p:cNvSpPr>
              <a:spLocks noChangeArrowheads="1"/>
            </p:cNvSpPr>
            <p:nvPr/>
          </p:nvSpPr>
          <p:spPr bwMode="auto">
            <a:xfrm>
              <a:off x="960" y="2280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F</a:t>
              </a:r>
            </a:p>
          </p:txBody>
        </p:sp>
        <p:sp>
          <p:nvSpPr>
            <p:cNvPr id="98323" name="Rectangle 19"/>
            <p:cNvSpPr>
              <a:spLocks noChangeArrowheads="1"/>
            </p:cNvSpPr>
            <p:nvPr/>
          </p:nvSpPr>
          <p:spPr bwMode="auto">
            <a:xfrm>
              <a:off x="912" y="2664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 断  灭</a:t>
              </a:r>
            </a:p>
          </p:txBody>
        </p:sp>
        <p:sp>
          <p:nvSpPr>
            <p:cNvPr id="98324" name="Rectangle 20"/>
            <p:cNvSpPr>
              <a:spLocks noChangeArrowheads="1"/>
            </p:cNvSpPr>
            <p:nvPr/>
          </p:nvSpPr>
          <p:spPr bwMode="auto">
            <a:xfrm>
              <a:off x="912" y="3000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 闭  灭</a:t>
              </a:r>
            </a:p>
          </p:txBody>
        </p:sp>
        <p:sp>
          <p:nvSpPr>
            <p:cNvPr id="98325" name="Rectangle 21"/>
            <p:cNvSpPr>
              <a:spLocks noChangeArrowheads="1"/>
            </p:cNvSpPr>
            <p:nvPr/>
          </p:nvSpPr>
          <p:spPr bwMode="auto">
            <a:xfrm>
              <a:off x="912" y="333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 断  灭</a:t>
              </a:r>
            </a:p>
          </p:txBody>
        </p:sp>
        <p:sp>
          <p:nvSpPr>
            <p:cNvPr id="98326" name="Rectangle 22"/>
            <p:cNvSpPr>
              <a:spLocks noChangeArrowheads="1"/>
            </p:cNvSpPr>
            <p:nvPr/>
          </p:nvSpPr>
          <p:spPr bwMode="auto">
            <a:xfrm>
              <a:off x="912" y="3672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 闭  亮</a:t>
              </a:r>
            </a:p>
          </p:txBody>
        </p:sp>
      </p:grpSp>
      <p:sp>
        <p:nvSpPr>
          <p:cNvPr id="98327" name="Line 23"/>
          <p:cNvSpPr>
            <a:spLocks noChangeShapeType="1"/>
          </p:cNvSpPr>
          <p:nvPr/>
        </p:nvSpPr>
        <p:spPr bwMode="auto">
          <a:xfrm>
            <a:off x="3268663" y="1143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28" name="Line 24"/>
          <p:cNvSpPr>
            <a:spLocks noChangeShapeType="1"/>
          </p:cNvSpPr>
          <p:nvPr/>
        </p:nvSpPr>
        <p:spPr bwMode="auto">
          <a:xfrm>
            <a:off x="3040063" y="1676400"/>
            <a:ext cx="45878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29" name="Line 25"/>
          <p:cNvSpPr>
            <a:spLocks noChangeShapeType="1"/>
          </p:cNvSpPr>
          <p:nvPr/>
        </p:nvSpPr>
        <p:spPr bwMode="auto">
          <a:xfrm>
            <a:off x="3116263" y="1828800"/>
            <a:ext cx="30638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0" name="Line 26"/>
          <p:cNvSpPr>
            <a:spLocks noChangeShapeType="1"/>
          </p:cNvSpPr>
          <p:nvPr/>
        </p:nvSpPr>
        <p:spPr bwMode="auto">
          <a:xfrm>
            <a:off x="3268663" y="1828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3276600" y="1143000"/>
            <a:ext cx="75723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flipV="1">
            <a:off x="4033838" y="8382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3" name="Line 29"/>
          <p:cNvSpPr>
            <a:spLocks noChangeShapeType="1"/>
          </p:cNvSpPr>
          <p:nvPr/>
        </p:nvSpPr>
        <p:spPr bwMode="auto">
          <a:xfrm>
            <a:off x="4338638" y="1143000"/>
            <a:ext cx="538162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4" name="Line 30"/>
          <p:cNvSpPr>
            <a:spLocks noChangeShapeType="1"/>
          </p:cNvSpPr>
          <p:nvPr/>
        </p:nvSpPr>
        <p:spPr bwMode="auto">
          <a:xfrm flipV="1">
            <a:off x="4873625" y="838200"/>
            <a:ext cx="306388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5" name="Line 31"/>
          <p:cNvSpPr>
            <a:spLocks noChangeShapeType="1"/>
          </p:cNvSpPr>
          <p:nvPr/>
        </p:nvSpPr>
        <p:spPr bwMode="auto">
          <a:xfrm>
            <a:off x="5181600" y="1143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6" name="Line 32"/>
          <p:cNvSpPr>
            <a:spLocks noChangeShapeType="1"/>
          </p:cNvSpPr>
          <p:nvPr/>
        </p:nvSpPr>
        <p:spPr bwMode="auto">
          <a:xfrm>
            <a:off x="5638800" y="11430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7" name="Oval 33"/>
          <p:cNvSpPr>
            <a:spLocks noChangeArrowheads="1"/>
          </p:cNvSpPr>
          <p:nvPr/>
        </p:nvSpPr>
        <p:spPr bwMode="auto">
          <a:xfrm>
            <a:off x="5332413" y="1676400"/>
            <a:ext cx="601662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8338" name="Line 34"/>
          <p:cNvSpPr>
            <a:spLocks noChangeShapeType="1"/>
          </p:cNvSpPr>
          <p:nvPr/>
        </p:nvSpPr>
        <p:spPr bwMode="auto">
          <a:xfrm>
            <a:off x="5638800" y="2133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39" name="Line 35"/>
          <p:cNvSpPr>
            <a:spLocks noChangeShapeType="1"/>
          </p:cNvSpPr>
          <p:nvPr/>
        </p:nvSpPr>
        <p:spPr bwMode="auto">
          <a:xfrm>
            <a:off x="3268663" y="2667000"/>
            <a:ext cx="2370137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0" name="Line 36"/>
          <p:cNvSpPr>
            <a:spLocks noChangeShapeType="1"/>
          </p:cNvSpPr>
          <p:nvPr/>
        </p:nvSpPr>
        <p:spPr bwMode="auto">
          <a:xfrm>
            <a:off x="56388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1" name="Line 37"/>
          <p:cNvSpPr>
            <a:spLocks noChangeShapeType="1"/>
          </p:cNvSpPr>
          <p:nvPr/>
        </p:nvSpPr>
        <p:spPr bwMode="auto">
          <a:xfrm flipV="1">
            <a:off x="5408613" y="1752600"/>
            <a:ext cx="45085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2" name="Line 38"/>
          <p:cNvSpPr>
            <a:spLocks noChangeShapeType="1"/>
          </p:cNvSpPr>
          <p:nvPr/>
        </p:nvSpPr>
        <p:spPr bwMode="auto">
          <a:xfrm>
            <a:off x="5484813" y="1752600"/>
            <a:ext cx="301625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8343" name="Line 39"/>
          <p:cNvSpPr>
            <a:spLocks noChangeShapeType="1"/>
          </p:cNvSpPr>
          <p:nvPr/>
        </p:nvSpPr>
        <p:spPr bwMode="auto">
          <a:xfrm>
            <a:off x="4110038" y="762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310" name="Rectangle 41"/>
          <p:cNvSpPr>
            <a:spLocks noChangeArrowheads="1"/>
          </p:cNvSpPr>
          <p:nvPr/>
        </p:nvSpPr>
        <p:spPr bwMode="auto">
          <a:xfrm>
            <a:off x="5992813" y="1508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1" name="Rectangle 42"/>
          <p:cNvSpPr>
            <a:spLocks noChangeArrowheads="1"/>
          </p:cNvSpPr>
          <p:nvPr/>
        </p:nvSpPr>
        <p:spPr bwMode="auto">
          <a:xfrm>
            <a:off x="2581275" y="15351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E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2" name="Rectangle 43"/>
          <p:cNvSpPr>
            <a:spLocks noChangeArrowheads="1"/>
          </p:cNvSpPr>
          <p:nvPr/>
        </p:nvSpPr>
        <p:spPr bwMode="auto">
          <a:xfrm>
            <a:off x="3879850" y="10779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2313" name="Rectangle 44"/>
          <p:cNvSpPr>
            <a:spLocks noChangeArrowheads="1"/>
          </p:cNvSpPr>
          <p:nvPr/>
        </p:nvSpPr>
        <p:spPr bwMode="auto">
          <a:xfrm>
            <a:off x="4797425" y="10779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98358" name="Line 54"/>
          <p:cNvSpPr>
            <a:spLocks noChangeShapeType="1"/>
          </p:cNvSpPr>
          <p:nvPr/>
        </p:nvSpPr>
        <p:spPr bwMode="auto">
          <a:xfrm>
            <a:off x="4953000" y="762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8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8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50" name="Group 14"/>
          <p:cNvGrpSpPr>
            <a:grpSpLocks/>
          </p:cNvGrpSpPr>
          <p:nvPr/>
        </p:nvGrpSpPr>
        <p:grpSpPr bwMode="auto">
          <a:xfrm>
            <a:off x="0" y="3048000"/>
            <a:ext cx="9124950" cy="1189038"/>
            <a:chOff x="0" y="1920"/>
            <a:chExt cx="5748" cy="749"/>
          </a:xfrm>
        </p:grpSpPr>
        <p:sp>
          <p:nvSpPr>
            <p:cNvPr id="83977" name="Rectangle 5"/>
            <p:cNvSpPr>
              <a:spLocks noChangeArrowheads="1"/>
            </p:cNvSpPr>
            <p:nvPr/>
          </p:nvSpPr>
          <p:spPr bwMode="auto">
            <a:xfrm>
              <a:off x="0" y="230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为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1的是原变量</a:t>
              </a:r>
              <a:r>
                <a:rPr lang="zh-CN" altLang="en-US" sz="3200">
                  <a:effectLst/>
                  <a:latin typeface="黑体" pitchFamily="49" charset="-122"/>
                </a:rPr>
                <a:t>。</a:t>
              </a:r>
            </a:p>
          </p:txBody>
        </p:sp>
        <p:sp>
          <p:nvSpPr>
            <p:cNvPr id="83978" name="Rectangle 6"/>
            <p:cNvSpPr>
              <a:spLocks noChangeArrowheads="1"/>
            </p:cNvSpPr>
            <p:nvPr/>
          </p:nvSpPr>
          <p:spPr bwMode="auto">
            <a:xfrm>
              <a:off x="0" y="192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 在卡诺图中,变量取值为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0的是反变量</a:t>
              </a:r>
              <a:r>
                <a:rPr lang="zh-CN" altLang="en-US" sz="3200">
                  <a:effectLst/>
                  <a:latin typeface="黑体" pitchFamily="49" charset="-122"/>
                </a:rPr>
                <a:t>，变量取值</a:t>
              </a:r>
            </a:p>
          </p:txBody>
        </p:sp>
      </p:grp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-77788" y="266700"/>
            <a:ext cx="93490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将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尽可能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多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 baseline="300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(n=0,1,2    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个相邻的1格圈在</a:t>
            </a:r>
          </a:p>
        </p:txBody>
      </p:sp>
      <p:graphicFrame>
        <p:nvGraphicFramePr>
          <p:cNvPr id="83972" name="Object 10"/>
          <p:cNvGraphicFramePr>
            <a:graphicFrameLocks noChangeAspect="1"/>
          </p:cNvGraphicFramePr>
          <p:nvPr/>
        </p:nvGraphicFramePr>
        <p:xfrm>
          <a:off x="5257800" y="457200"/>
          <a:ext cx="449263" cy="20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2" name="Equation" r:id="rId4" imgW="254160" imgH="101520" progId="Equation.3">
                  <p:embed/>
                </p:oleObj>
              </mc:Choice>
              <mc:Fallback>
                <p:oleObj name="Equation" r:id="rId4" imgW="254160" imgH="101520" progId="Equation.3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"/>
                        <a:ext cx="449263" cy="206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7" name="Rectangle 11"/>
          <p:cNvSpPr>
            <a:spLocks noChangeArrowheads="1"/>
          </p:cNvSpPr>
          <p:nvPr/>
        </p:nvSpPr>
        <p:spPr bwMode="auto">
          <a:xfrm>
            <a:off x="0" y="9144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一起，得到一个卡诺圈，对应卡诺圈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发生过变化的</a:t>
            </a:r>
          </a:p>
        </p:txBody>
      </p:sp>
      <p:sp>
        <p:nvSpPr>
          <p:cNvPr id="193548" name="Rectangle 12"/>
          <p:cNvSpPr>
            <a:spLocks noChangeArrowheads="1"/>
          </p:cNvSpPr>
          <p:nvPr/>
        </p:nvSpPr>
        <p:spPr bwMode="auto">
          <a:xfrm>
            <a:off x="0" y="15240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被消去，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没变化过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的保留，以此得到一个乘积</a:t>
            </a:r>
          </a:p>
        </p:txBody>
      </p:sp>
      <p:sp>
        <p:nvSpPr>
          <p:cNvPr id="193549" name="Rectangle 13"/>
          <p:cNvSpPr>
            <a:spLocks noChangeArrowheads="1"/>
          </p:cNvSpPr>
          <p:nvPr/>
        </p:nvSpPr>
        <p:spPr bwMode="auto">
          <a:xfrm>
            <a:off x="0" y="22098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项。</a:t>
            </a:r>
          </a:p>
        </p:txBody>
      </p:sp>
      <p:sp>
        <p:nvSpPr>
          <p:cNvPr id="193551" name="Rectangle 15"/>
          <p:cNvSpPr>
            <a:spLocks noChangeArrowheads="1"/>
          </p:cNvSpPr>
          <p:nvPr/>
        </p:nvSpPr>
        <p:spPr bwMode="auto">
          <a:xfrm>
            <a:off x="0" y="4800600"/>
            <a:ext cx="7861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2、按第一条将卡诺图中所有的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effectLst/>
                <a:latin typeface="黑体" pitchFamily="49" charset="-122"/>
              </a:rPr>
              <a:t>1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格圈完。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51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4"/>
          <p:cNvSpPr>
            <a:spLocks noChangeArrowheads="1"/>
          </p:cNvSpPr>
          <p:nvPr/>
        </p:nvSpPr>
        <p:spPr bwMode="auto">
          <a:xfrm>
            <a:off x="0" y="288925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3、将所得到的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乘积项相加</a:t>
            </a:r>
            <a:r>
              <a:rPr lang="zh-CN" altLang="en-US" sz="3200" dirty="0">
                <a:effectLst/>
                <a:latin typeface="黑体" pitchFamily="49" charset="-122"/>
              </a:rPr>
              <a:t>，得到函数的最简与或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0" y="1600200"/>
            <a:ext cx="6032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4、任何一个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格可以多次圈用.</a:t>
            </a:r>
          </a:p>
        </p:txBody>
      </p:sp>
      <p:grpSp>
        <p:nvGrpSpPr>
          <p:cNvPr id="153614" name="Group 14"/>
          <p:cNvGrpSpPr>
            <a:grpSpLocks/>
          </p:cNvGrpSpPr>
          <p:nvPr/>
        </p:nvGrpSpPr>
        <p:grpSpPr bwMode="auto">
          <a:xfrm>
            <a:off x="0" y="2514600"/>
            <a:ext cx="9080500" cy="1162050"/>
            <a:chOff x="0" y="1584"/>
            <a:chExt cx="5720" cy="732"/>
          </a:xfrm>
        </p:grpSpPr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0" y="1584"/>
              <a:ext cx="5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5、每一个卡诺圈中至少要包含一个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独立的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格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</a:t>
              </a: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0" y="1951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否则所得到的乘积项是多余的。</a:t>
              </a:r>
            </a:p>
          </p:txBody>
        </p:sp>
      </p:grpSp>
      <p:grpSp>
        <p:nvGrpSpPr>
          <p:cNvPr id="153615" name="Group 15"/>
          <p:cNvGrpSpPr>
            <a:grpSpLocks/>
          </p:cNvGrpSpPr>
          <p:nvPr/>
        </p:nvGrpSpPr>
        <p:grpSpPr bwMode="auto">
          <a:xfrm>
            <a:off x="-36513" y="4076700"/>
            <a:ext cx="8851900" cy="1150938"/>
            <a:chOff x="-23" y="2568"/>
            <a:chExt cx="5576" cy="725"/>
          </a:xfrm>
        </p:grpSpPr>
        <p:sp>
          <p:nvSpPr>
            <p:cNvPr id="153609" name="Rectangle 9"/>
            <p:cNvSpPr>
              <a:spLocks noChangeArrowheads="1"/>
            </p:cNvSpPr>
            <p:nvPr/>
          </p:nvSpPr>
          <p:spPr bwMode="auto">
            <a:xfrm>
              <a:off x="-23" y="2568"/>
              <a:ext cx="5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6、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个相邻的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格圈在一起,必须组成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矩形或正</a:t>
              </a: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-23" y="292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方形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0" y="56388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7、卡诺图中的卡诺圈应尽可能的少。</a:t>
            </a:r>
          </a:p>
        </p:txBody>
      </p:sp>
      <p:sp>
        <p:nvSpPr>
          <p:cNvPr id="84999" name="Rectangle 12"/>
          <p:cNvSpPr>
            <a:spLocks noChangeArrowheads="1"/>
          </p:cNvSpPr>
          <p:nvPr/>
        </p:nvSpPr>
        <p:spPr bwMode="auto">
          <a:xfrm>
            <a:off x="0" y="838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式。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6" grpId="0" build="p" autoUpdateAnimBg="0"/>
      <p:bldP spid="15361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102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00034" y="2143116"/>
            <a:ext cx="72152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从“</a:t>
            </a:r>
            <a:r>
              <a:rPr lang="zh-CN" altLang="en-US" sz="3200" dirty="0" smtClean="0">
                <a:solidFill>
                  <a:srgbClr val="FFFF00"/>
                </a:solidFill>
              </a:rPr>
              <a:t>画圈选择</a:t>
            </a:r>
            <a:r>
              <a:rPr lang="zh-CN" altLang="en-US" sz="3200" dirty="0" smtClean="0"/>
              <a:t>”</a:t>
            </a:r>
            <a:r>
              <a:rPr lang="zh-CN" altLang="en-US" sz="3200" dirty="0" smtClean="0">
                <a:solidFill>
                  <a:srgbClr val="FFFF00"/>
                </a:solidFill>
              </a:rPr>
              <a:t>最少</a:t>
            </a:r>
            <a:r>
              <a:rPr lang="zh-CN" altLang="en-US" sz="3200" dirty="0" smtClean="0"/>
              <a:t>的“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”开始，</a:t>
            </a:r>
            <a:endParaRPr lang="en-US" altLang="zh-CN" sz="3200" dirty="0" smtClean="0"/>
          </a:p>
          <a:p>
            <a:r>
              <a:rPr lang="zh-CN" altLang="en-US" sz="3200" dirty="0" smtClean="0">
                <a:solidFill>
                  <a:srgbClr val="FFFF00"/>
                </a:solidFill>
              </a:rPr>
              <a:t>尽可能画“大圈”！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1472" y="642918"/>
            <a:ext cx="81868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在诺图中</a:t>
            </a:r>
            <a:r>
              <a:rPr lang="zh-CN" altLang="en-US" sz="3200" dirty="0" smtClean="0">
                <a:solidFill>
                  <a:srgbClr val="FFFF00"/>
                </a:solidFill>
              </a:rPr>
              <a:t>“圈</a:t>
            </a:r>
            <a:r>
              <a:rPr lang="en-US" altLang="zh-CN" sz="3200" dirty="0" smtClean="0">
                <a:solidFill>
                  <a:srgbClr val="FFFF00"/>
                </a:solidFill>
              </a:rPr>
              <a:t>1</a:t>
            </a:r>
            <a:r>
              <a:rPr lang="zh-CN" altLang="en-US" sz="3200" dirty="0" smtClean="0">
                <a:solidFill>
                  <a:srgbClr val="FFFF00"/>
                </a:solidFill>
              </a:rPr>
              <a:t>”</a:t>
            </a:r>
            <a:r>
              <a:rPr lang="zh-CN" altLang="en-US" sz="3200" dirty="0" smtClean="0"/>
              <a:t>，得到</a:t>
            </a:r>
            <a:r>
              <a:rPr lang="zh-CN" altLang="en-US" sz="3200" dirty="0" smtClean="0">
                <a:solidFill>
                  <a:srgbClr val="FFFF00"/>
                </a:solidFill>
              </a:rPr>
              <a:t>最简</a:t>
            </a:r>
            <a:r>
              <a:rPr lang="zh-CN" altLang="en-US" sz="3200" dirty="0" smtClean="0"/>
              <a:t>的</a:t>
            </a:r>
            <a:r>
              <a:rPr lang="zh-CN" altLang="en-US" sz="3200" dirty="0" smtClean="0">
                <a:solidFill>
                  <a:srgbClr val="FFFF00"/>
                </a:solidFill>
              </a:rPr>
              <a:t>“与或”式</a:t>
            </a:r>
            <a:r>
              <a:rPr lang="zh-CN" altLang="en-US" sz="3200" dirty="0" smtClean="0"/>
              <a:t>！</a:t>
            </a:r>
            <a:endParaRPr lang="zh-CN" altLang="en-US" sz="3200" dirty="0"/>
          </a:p>
        </p:txBody>
      </p:sp>
      <p:sp>
        <p:nvSpPr>
          <p:cNvPr id="7" name="矩形 6"/>
          <p:cNvSpPr/>
          <p:nvPr/>
        </p:nvSpPr>
        <p:spPr>
          <a:xfrm>
            <a:off x="500034" y="4143380"/>
            <a:ext cx="771530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格雷码（</a:t>
            </a:r>
            <a:r>
              <a:rPr lang="en-US" altLang="zh-CN" sz="3200" dirty="0" smtClean="0"/>
              <a:t>Gray</a:t>
            </a:r>
            <a:r>
              <a:rPr lang="zh-CN" altLang="en-US" sz="3200" dirty="0" smtClean="0"/>
              <a:t>码）首尾相连，</a:t>
            </a:r>
            <a:endParaRPr lang="en-US" altLang="zh-CN" sz="3200" dirty="0" smtClean="0"/>
          </a:p>
          <a:p>
            <a:r>
              <a:rPr lang="zh-CN" altLang="en-US" sz="3200" dirty="0" smtClean="0"/>
              <a:t>卡诺图</a:t>
            </a:r>
            <a:r>
              <a:rPr lang="zh-CN" altLang="en-US" sz="3200" dirty="0" smtClean="0">
                <a:solidFill>
                  <a:srgbClr val="FFFF00"/>
                </a:solidFill>
              </a:rPr>
              <a:t>首尾相连</a:t>
            </a:r>
            <a:r>
              <a:rPr lang="zh-CN" altLang="en-US" sz="3200" dirty="0" smtClean="0"/>
              <a:t>。</a:t>
            </a:r>
            <a:endParaRPr lang="en-US" altLang="zh-CN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51" name="Rectangle 127"/>
          <p:cNvSpPr>
            <a:spLocks noChangeArrowheads="1"/>
          </p:cNvSpPr>
          <p:nvPr/>
        </p:nvSpPr>
        <p:spPr bwMode="auto">
          <a:xfrm>
            <a:off x="914400" y="2695575"/>
            <a:ext cx="2971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52" name="Line 128"/>
          <p:cNvSpPr>
            <a:spLocks noChangeShapeType="1"/>
          </p:cNvSpPr>
          <p:nvPr/>
        </p:nvSpPr>
        <p:spPr bwMode="auto">
          <a:xfrm>
            <a:off x="914400" y="39909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53" name="Line 129"/>
          <p:cNvSpPr>
            <a:spLocks noChangeShapeType="1"/>
          </p:cNvSpPr>
          <p:nvPr/>
        </p:nvSpPr>
        <p:spPr bwMode="auto">
          <a:xfrm>
            <a:off x="2362200" y="2695575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54" name="Line 130"/>
          <p:cNvSpPr>
            <a:spLocks noChangeShapeType="1"/>
          </p:cNvSpPr>
          <p:nvPr/>
        </p:nvSpPr>
        <p:spPr bwMode="auto">
          <a:xfrm flipH="1" flipV="1">
            <a:off x="381000" y="22383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022" name="Rectangle 131"/>
          <p:cNvSpPr>
            <a:spLocks noChangeArrowheads="1"/>
          </p:cNvSpPr>
          <p:nvPr/>
        </p:nvSpPr>
        <p:spPr bwMode="auto">
          <a:xfrm>
            <a:off x="1447800" y="20701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23" name="Rectangle 132"/>
          <p:cNvSpPr>
            <a:spLocks noChangeArrowheads="1"/>
          </p:cNvSpPr>
          <p:nvPr/>
        </p:nvSpPr>
        <p:spPr bwMode="auto">
          <a:xfrm>
            <a:off x="457200" y="29845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24" name="Rectangle 133"/>
          <p:cNvSpPr>
            <a:spLocks noChangeArrowheads="1"/>
          </p:cNvSpPr>
          <p:nvPr/>
        </p:nvSpPr>
        <p:spPr bwMode="auto">
          <a:xfrm>
            <a:off x="2895600" y="20701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25" name="Rectangle 134"/>
          <p:cNvSpPr>
            <a:spLocks noChangeArrowheads="1"/>
          </p:cNvSpPr>
          <p:nvPr/>
        </p:nvSpPr>
        <p:spPr bwMode="auto">
          <a:xfrm>
            <a:off x="457200" y="4279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26" name="Rectangle 135"/>
          <p:cNvSpPr>
            <a:spLocks noChangeArrowheads="1"/>
          </p:cNvSpPr>
          <p:nvPr/>
        </p:nvSpPr>
        <p:spPr bwMode="auto">
          <a:xfrm>
            <a:off x="304800" y="2374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6027" name="Rectangle 136"/>
          <p:cNvSpPr>
            <a:spLocks noChangeArrowheads="1"/>
          </p:cNvSpPr>
          <p:nvPr/>
        </p:nvSpPr>
        <p:spPr bwMode="auto">
          <a:xfrm>
            <a:off x="685800" y="1993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86028" name="Rectangle 137"/>
          <p:cNvSpPr>
            <a:spLocks noChangeArrowheads="1"/>
          </p:cNvSpPr>
          <p:nvPr/>
        </p:nvSpPr>
        <p:spPr bwMode="auto">
          <a:xfrm>
            <a:off x="0" y="168910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1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6029" name="Rectangle 138"/>
          <p:cNvSpPr>
            <a:spLocks noChangeArrowheads="1"/>
          </p:cNvSpPr>
          <p:nvPr/>
        </p:nvSpPr>
        <p:spPr bwMode="auto">
          <a:xfrm>
            <a:off x="1371600" y="3060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0" name="Rectangle 139"/>
          <p:cNvSpPr>
            <a:spLocks noChangeArrowheads="1"/>
          </p:cNvSpPr>
          <p:nvPr/>
        </p:nvSpPr>
        <p:spPr bwMode="auto">
          <a:xfrm>
            <a:off x="2819400" y="3060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1" name="Rectangle 140"/>
          <p:cNvSpPr>
            <a:spLocks noChangeArrowheads="1"/>
          </p:cNvSpPr>
          <p:nvPr/>
        </p:nvSpPr>
        <p:spPr bwMode="auto">
          <a:xfrm>
            <a:off x="1371600" y="43561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4765" name="Rectangle 141"/>
          <p:cNvSpPr>
            <a:spLocks noChangeArrowheads="1"/>
          </p:cNvSpPr>
          <p:nvPr/>
        </p:nvSpPr>
        <p:spPr bwMode="auto">
          <a:xfrm>
            <a:off x="5410200" y="2619375"/>
            <a:ext cx="29718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66" name="Line 142"/>
          <p:cNvSpPr>
            <a:spLocks noChangeShapeType="1"/>
          </p:cNvSpPr>
          <p:nvPr/>
        </p:nvSpPr>
        <p:spPr bwMode="auto">
          <a:xfrm>
            <a:off x="5410200" y="3914775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67" name="Line 143"/>
          <p:cNvSpPr>
            <a:spLocks noChangeShapeType="1"/>
          </p:cNvSpPr>
          <p:nvPr/>
        </p:nvSpPr>
        <p:spPr bwMode="auto">
          <a:xfrm>
            <a:off x="6858000" y="2619375"/>
            <a:ext cx="0" cy="2590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4768" name="Line 144"/>
          <p:cNvSpPr>
            <a:spLocks noChangeShapeType="1"/>
          </p:cNvSpPr>
          <p:nvPr/>
        </p:nvSpPr>
        <p:spPr bwMode="auto">
          <a:xfrm flipH="1" flipV="1">
            <a:off x="4876800" y="216217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036" name="Rectangle 145"/>
          <p:cNvSpPr>
            <a:spLocks noChangeArrowheads="1"/>
          </p:cNvSpPr>
          <p:nvPr/>
        </p:nvSpPr>
        <p:spPr bwMode="auto">
          <a:xfrm>
            <a:off x="5943600" y="1993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37" name="Rectangle 146"/>
          <p:cNvSpPr>
            <a:spLocks noChangeArrowheads="1"/>
          </p:cNvSpPr>
          <p:nvPr/>
        </p:nvSpPr>
        <p:spPr bwMode="auto">
          <a:xfrm>
            <a:off x="4953000" y="29083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6038" name="Rectangle 147"/>
          <p:cNvSpPr>
            <a:spLocks noChangeArrowheads="1"/>
          </p:cNvSpPr>
          <p:nvPr/>
        </p:nvSpPr>
        <p:spPr bwMode="auto">
          <a:xfrm>
            <a:off x="7391400" y="1993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39" name="Rectangle 148"/>
          <p:cNvSpPr>
            <a:spLocks noChangeArrowheads="1"/>
          </p:cNvSpPr>
          <p:nvPr/>
        </p:nvSpPr>
        <p:spPr bwMode="auto">
          <a:xfrm>
            <a:off x="4953000" y="4203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40" name="Rectangle 149"/>
          <p:cNvSpPr>
            <a:spLocks noChangeArrowheads="1"/>
          </p:cNvSpPr>
          <p:nvPr/>
        </p:nvSpPr>
        <p:spPr bwMode="auto">
          <a:xfrm>
            <a:off x="4800600" y="2298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6041" name="Rectangle 150"/>
          <p:cNvSpPr>
            <a:spLocks noChangeArrowheads="1"/>
          </p:cNvSpPr>
          <p:nvPr/>
        </p:nvSpPr>
        <p:spPr bwMode="auto">
          <a:xfrm>
            <a:off x="5181600" y="19177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86042" name="Rectangle 151"/>
          <p:cNvSpPr>
            <a:spLocks noChangeArrowheads="1"/>
          </p:cNvSpPr>
          <p:nvPr/>
        </p:nvSpPr>
        <p:spPr bwMode="auto">
          <a:xfrm>
            <a:off x="4495800" y="161290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2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6043" name="Rectangle 153"/>
          <p:cNvSpPr>
            <a:spLocks noChangeArrowheads="1"/>
          </p:cNvSpPr>
          <p:nvPr/>
        </p:nvSpPr>
        <p:spPr bwMode="auto">
          <a:xfrm>
            <a:off x="7315200" y="29845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6044" name="Rectangle 154"/>
          <p:cNvSpPr>
            <a:spLocks noChangeArrowheads="1"/>
          </p:cNvSpPr>
          <p:nvPr/>
        </p:nvSpPr>
        <p:spPr bwMode="auto">
          <a:xfrm>
            <a:off x="5867400" y="42799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4779" name="Oval 155"/>
          <p:cNvSpPr>
            <a:spLocks noChangeArrowheads="1"/>
          </p:cNvSpPr>
          <p:nvPr/>
        </p:nvSpPr>
        <p:spPr bwMode="auto">
          <a:xfrm>
            <a:off x="900113" y="2781300"/>
            <a:ext cx="2971800" cy="1143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0" name="Oval 156"/>
          <p:cNvSpPr>
            <a:spLocks noChangeArrowheads="1"/>
          </p:cNvSpPr>
          <p:nvPr/>
        </p:nvSpPr>
        <p:spPr bwMode="auto">
          <a:xfrm rot="-5400000">
            <a:off x="315913" y="3508375"/>
            <a:ext cx="2743200" cy="1143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1" name="Oval 157"/>
          <p:cNvSpPr>
            <a:spLocks noChangeArrowheads="1"/>
          </p:cNvSpPr>
          <p:nvPr/>
        </p:nvSpPr>
        <p:spPr bwMode="auto">
          <a:xfrm>
            <a:off x="5410200" y="3914775"/>
            <a:ext cx="14478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4782" name="Oval 158"/>
          <p:cNvSpPr>
            <a:spLocks noChangeArrowheads="1"/>
          </p:cNvSpPr>
          <p:nvPr/>
        </p:nvSpPr>
        <p:spPr bwMode="auto">
          <a:xfrm>
            <a:off x="6858000" y="2619375"/>
            <a:ext cx="14478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4795" name="Group 171"/>
          <p:cNvGrpSpPr>
            <a:grpSpLocks/>
          </p:cNvGrpSpPr>
          <p:nvPr/>
        </p:nvGrpSpPr>
        <p:grpSpPr bwMode="auto">
          <a:xfrm>
            <a:off x="1116013" y="5661025"/>
            <a:ext cx="6661150" cy="733425"/>
            <a:chOff x="864" y="2976"/>
            <a:chExt cx="4196" cy="462"/>
          </a:xfrm>
        </p:grpSpPr>
        <p:graphicFrame>
          <p:nvGraphicFramePr>
            <p:cNvPr id="86051" name="Object 169"/>
            <p:cNvGraphicFramePr>
              <a:graphicFrameLocks noChangeAspect="1"/>
            </p:cNvGraphicFramePr>
            <p:nvPr/>
          </p:nvGraphicFramePr>
          <p:xfrm>
            <a:off x="864" y="3072"/>
            <a:ext cx="1115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79" name="Equation" r:id="rId4" imgW="1092600" imgH="355680" progId="Equation.3">
                    <p:embed/>
                  </p:oleObj>
                </mc:Choice>
                <mc:Fallback>
                  <p:oleObj name="Equation" r:id="rId4" imgW="1092600" imgH="355680" progId="Equation.3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72"/>
                          <a:ext cx="1115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2" name="Object 170"/>
            <p:cNvGraphicFramePr>
              <a:graphicFrameLocks noChangeAspect="1"/>
            </p:cNvGraphicFramePr>
            <p:nvPr/>
          </p:nvGraphicFramePr>
          <p:xfrm>
            <a:off x="3600" y="2976"/>
            <a:ext cx="1460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80" name="Equation" r:id="rId6" imgW="1435320" imgH="355680" progId="Equation.3">
                    <p:embed/>
                  </p:oleObj>
                </mc:Choice>
                <mc:Fallback>
                  <p:oleObj name="Equation" r:id="rId6" imgW="1435320" imgH="35568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976"/>
                          <a:ext cx="1460" cy="3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50" name="Rectangle 172"/>
          <p:cNvSpPr>
            <a:spLocks noChangeArrowheads="1"/>
          </p:cNvSpPr>
          <p:nvPr/>
        </p:nvSpPr>
        <p:spPr bwMode="auto">
          <a:xfrm>
            <a:off x="0" y="315913"/>
            <a:ext cx="6235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(1)</a:t>
            </a:r>
            <a:r>
              <a:rPr lang="zh-CN" altLang="en-US" sz="3200">
                <a:effectLst/>
                <a:latin typeface="黑体" pitchFamily="49" charset="-122"/>
              </a:rPr>
              <a:t>、圈</a:t>
            </a:r>
            <a:r>
              <a:rPr lang="zh-CN" altLang="en-US" sz="3200">
                <a:effectLst/>
              </a:rPr>
              <a:t>“</a:t>
            </a:r>
            <a:r>
              <a:rPr lang="en-US" altLang="zh-CN" sz="3200">
                <a:effectLst/>
                <a:latin typeface="黑体" pitchFamily="49" charset="-122"/>
              </a:rPr>
              <a:t>1</a:t>
            </a:r>
            <a:r>
              <a:rPr lang="en-US" altLang="zh-CN" sz="3200">
                <a:effectLst/>
              </a:rPr>
              <a:t>”</a:t>
            </a:r>
            <a:r>
              <a:rPr lang="zh-CN" altLang="en-US" sz="3200">
                <a:effectLst/>
                <a:latin typeface="黑体" pitchFamily="49" charset="-122"/>
              </a:rPr>
              <a:t>所得的逻辑函数表达式</a:t>
            </a:r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779" grpId="0" animBg="1"/>
      <p:bldP spid="154780" grpId="0" animBg="1"/>
      <p:bldP spid="154781" grpId="0" animBg="1"/>
      <p:bldP spid="154782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57275"/>
            <a:ext cx="7772400" cy="519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                                                                                                                                                                                                  </a:t>
            </a:r>
            <a:endParaRPr lang="en-US" altLang="zh-CN" sz="2800" smtClean="0"/>
          </a:p>
        </p:txBody>
      </p:sp>
      <p:sp>
        <p:nvSpPr>
          <p:cNvPr id="157879" name="Rectangle 183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880" name="Line 184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1" name="Line 185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2" name="Line 186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3" name="Line 187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7884" name="Line 188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7049" name="Rectangle 189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7050" name="Rectangle 190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7051" name="Rectangle 191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7052" name="Rectangle 192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7053" name="Rectangle 193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7054" name="Rectangle 194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55" name="Rectangle 195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7056" name="Rectangle 196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7057" name="Rectangle 197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dirty="0">
                <a:effectLst/>
                <a:latin typeface="黑体" pitchFamily="49" charset="-122"/>
              </a:rPr>
              <a:t>F</a:t>
            </a:r>
            <a:r>
              <a:rPr lang="en-US" altLang="zh-CN" baseline="-25000" dirty="0">
                <a:effectLst/>
                <a:latin typeface="黑体" pitchFamily="49" charset="-122"/>
              </a:rPr>
              <a:t>3</a:t>
            </a:r>
            <a:endParaRPr lang="en-US" altLang="zh-CN" dirty="0">
              <a:effectLst/>
              <a:latin typeface="黑体" pitchFamily="49" charset="-122"/>
            </a:endParaRPr>
          </a:p>
        </p:txBody>
      </p:sp>
      <p:sp>
        <p:nvSpPr>
          <p:cNvPr id="87058" name="Rectangle 198"/>
          <p:cNvSpPr>
            <a:spLocks noChangeArrowheads="1"/>
          </p:cNvSpPr>
          <p:nvPr/>
        </p:nvSpPr>
        <p:spPr bwMode="auto">
          <a:xfrm>
            <a:off x="3276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59" name="Rectangle 199"/>
          <p:cNvSpPr>
            <a:spLocks noChangeArrowheads="1"/>
          </p:cNvSpPr>
          <p:nvPr/>
        </p:nvSpPr>
        <p:spPr bwMode="auto">
          <a:xfrm>
            <a:off x="4572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0" name="Rectangle 200"/>
          <p:cNvSpPr>
            <a:spLocks noChangeArrowheads="1"/>
          </p:cNvSpPr>
          <p:nvPr/>
        </p:nvSpPr>
        <p:spPr bwMode="auto">
          <a:xfrm>
            <a:off x="57912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1" name="Rectangle 201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2" name="Rectangle 202"/>
          <p:cNvSpPr>
            <a:spLocks noChangeArrowheads="1"/>
          </p:cNvSpPr>
          <p:nvPr/>
        </p:nvSpPr>
        <p:spPr bwMode="auto">
          <a:xfrm>
            <a:off x="3276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7063" name="Rectangle 203"/>
          <p:cNvSpPr>
            <a:spLocks noChangeArrowheads="1"/>
          </p:cNvSpPr>
          <p:nvPr/>
        </p:nvSpPr>
        <p:spPr bwMode="auto">
          <a:xfrm>
            <a:off x="2209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57901" name="Oval 205"/>
          <p:cNvSpPr>
            <a:spLocks noChangeArrowheads="1"/>
          </p:cNvSpPr>
          <p:nvPr/>
        </p:nvSpPr>
        <p:spPr bwMode="auto">
          <a:xfrm>
            <a:off x="1905000" y="32004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902" name="Oval 206"/>
          <p:cNvSpPr>
            <a:spLocks noChangeArrowheads="1"/>
          </p:cNvSpPr>
          <p:nvPr/>
        </p:nvSpPr>
        <p:spPr bwMode="auto">
          <a:xfrm>
            <a:off x="3048000" y="19812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7903" name="Oval 207"/>
          <p:cNvSpPr>
            <a:spLocks noChangeArrowheads="1"/>
          </p:cNvSpPr>
          <p:nvPr/>
        </p:nvSpPr>
        <p:spPr bwMode="auto">
          <a:xfrm rot="-5400000">
            <a:off x="4991100" y="2552700"/>
            <a:ext cx="2286000" cy="1295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7909" name="Object 213"/>
          <p:cNvGraphicFramePr>
            <a:graphicFrameLocks noChangeAspect="1"/>
          </p:cNvGraphicFramePr>
          <p:nvPr/>
        </p:nvGraphicFramePr>
        <p:xfrm>
          <a:off x="2362200" y="4953000"/>
          <a:ext cx="321786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31" name="Equation" r:id="rId4" imgW="2007000" imgH="381240" progId="Equation.3">
                  <p:embed/>
                </p:oleObj>
              </mc:Choice>
              <mc:Fallback>
                <p:oleObj name="Equation" r:id="rId4" imgW="2007000" imgH="3812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953000"/>
                        <a:ext cx="3217863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104</a:t>
            </a:fld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285852" y="285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解法一：</a:t>
            </a:r>
            <a:endParaRPr lang="en-US" altLang="zh-CN" sz="32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7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01" grpId="0" animBg="1"/>
      <p:bldP spid="157902" grpId="0" animBg="1"/>
      <p:bldP spid="15790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4" name="Rectangle 4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65" name="Line 5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6" name="Line 6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7" name="Line 7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8" name="Line 8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4569" name="Line 9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8072" name="Rectangle 10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8073" name="Rectangle 11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8074" name="Rectangle 12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8075" name="Rectangle 13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8076" name="Rectangle 14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8077" name="Rectangle 15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78" name="Rectangle 16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8079" name="Rectangle 17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8080" name="Rectangle 18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8081" name="Rectangle 19"/>
          <p:cNvSpPr>
            <a:spLocks noChangeArrowheads="1"/>
          </p:cNvSpPr>
          <p:nvPr/>
        </p:nvSpPr>
        <p:spPr bwMode="auto">
          <a:xfrm>
            <a:off x="3276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2" name="Rectangle 20"/>
          <p:cNvSpPr>
            <a:spLocks noChangeArrowheads="1"/>
          </p:cNvSpPr>
          <p:nvPr/>
        </p:nvSpPr>
        <p:spPr bwMode="auto">
          <a:xfrm>
            <a:off x="4572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3" name="Rectangle 21"/>
          <p:cNvSpPr>
            <a:spLocks noChangeArrowheads="1"/>
          </p:cNvSpPr>
          <p:nvPr/>
        </p:nvSpPr>
        <p:spPr bwMode="auto">
          <a:xfrm>
            <a:off x="57912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4" name="Rectangle 22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5" name="Rectangle 23"/>
          <p:cNvSpPr>
            <a:spLocks noChangeArrowheads="1"/>
          </p:cNvSpPr>
          <p:nvPr/>
        </p:nvSpPr>
        <p:spPr bwMode="auto">
          <a:xfrm>
            <a:off x="3276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8086" name="Rectangle 24"/>
          <p:cNvSpPr>
            <a:spLocks noChangeArrowheads="1"/>
          </p:cNvSpPr>
          <p:nvPr/>
        </p:nvSpPr>
        <p:spPr bwMode="auto">
          <a:xfrm>
            <a:off x="2209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4586" name="Oval 26"/>
          <p:cNvSpPr>
            <a:spLocks noChangeArrowheads="1"/>
          </p:cNvSpPr>
          <p:nvPr/>
        </p:nvSpPr>
        <p:spPr bwMode="auto">
          <a:xfrm>
            <a:off x="4267200" y="1905000"/>
            <a:ext cx="23622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587" name="Oval 27"/>
          <p:cNvSpPr>
            <a:spLocks noChangeArrowheads="1"/>
          </p:cNvSpPr>
          <p:nvPr/>
        </p:nvSpPr>
        <p:spPr bwMode="auto">
          <a:xfrm rot="5400000">
            <a:off x="2400300" y="2628900"/>
            <a:ext cx="23622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94593" name="Group 33"/>
          <p:cNvGrpSpPr>
            <a:grpSpLocks/>
          </p:cNvGrpSpPr>
          <p:nvPr/>
        </p:nvGrpSpPr>
        <p:grpSpPr bwMode="auto">
          <a:xfrm>
            <a:off x="1600200" y="3276600"/>
            <a:ext cx="5410200" cy="1216025"/>
            <a:chOff x="1008" y="2064"/>
            <a:chExt cx="3408" cy="766"/>
          </a:xfrm>
        </p:grpSpPr>
        <p:sp>
          <p:nvSpPr>
            <p:cNvPr id="194588" name="Arc 28"/>
            <p:cNvSpPr>
              <a:spLocks/>
            </p:cNvSpPr>
            <p:nvPr/>
          </p:nvSpPr>
          <p:spPr bwMode="auto">
            <a:xfrm>
              <a:off x="1008" y="2064"/>
              <a:ext cx="768" cy="718"/>
            </a:xfrm>
            <a:custGeom>
              <a:avLst/>
              <a:gdLst>
                <a:gd name="G0" fmla="+- 10963 0 0"/>
                <a:gd name="G1" fmla="+- 21600 0 0"/>
                <a:gd name="G2" fmla="+- 21600 0 0"/>
                <a:gd name="T0" fmla="*/ 3994 w 32563"/>
                <a:gd name="T1" fmla="*/ 1155 h 43200"/>
                <a:gd name="T2" fmla="*/ 0 w 32563"/>
                <a:gd name="T3" fmla="*/ 40211 h 43200"/>
                <a:gd name="T4" fmla="*/ 10963 w 325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63" h="43200" fill="none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</a:path>
                <a:path w="32563" h="43200" stroke="0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  <a:lnTo>
                    <a:pt x="1096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589" name="Arc 29"/>
            <p:cNvSpPr>
              <a:spLocks/>
            </p:cNvSpPr>
            <p:nvPr/>
          </p:nvSpPr>
          <p:spPr bwMode="auto">
            <a:xfrm flipH="1">
              <a:off x="3552" y="2112"/>
              <a:ext cx="864" cy="718"/>
            </a:xfrm>
            <a:custGeom>
              <a:avLst/>
              <a:gdLst>
                <a:gd name="G0" fmla="+- 10963 0 0"/>
                <a:gd name="G1" fmla="+- 21600 0 0"/>
                <a:gd name="G2" fmla="+- 21600 0 0"/>
                <a:gd name="T0" fmla="*/ 3994 w 32563"/>
                <a:gd name="T1" fmla="*/ 1155 h 43200"/>
                <a:gd name="T2" fmla="*/ 0 w 32563"/>
                <a:gd name="T3" fmla="*/ 40211 h 43200"/>
                <a:gd name="T4" fmla="*/ 10963 w 3256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563" h="43200" fill="none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</a:path>
                <a:path w="32563" h="43200" stroke="0" extrusionOk="0">
                  <a:moveTo>
                    <a:pt x="3994" y="1155"/>
                  </a:moveTo>
                  <a:cubicBezTo>
                    <a:pt x="6237" y="390"/>
                    <a:pt x="8592" y="-1"/>
                    <a:pt x="10963" y="0"/>
                  </a:cubicBezTo>
                  <a:cubicBezTo>
                    <a:pt x="22892" y="0"/>
                    <a:pt x="32563" y="9670"/>
                    <a:pt x="32563" y="21600"/>
                  </a:cubicBezTo>
                  <a:cubicBezTo>
                    <a:pt x="32563" y="33529"/>
                    <a:pt x="22892" y="43200"/>
                    <a:pt x="10963" y="43200"/>
                  </a:cubicBezTo>
                  <a:cubicBezTo>
                    <a:pt x="7107" y="43200"/>
                    <a:pt x="3322" y="42167"/>
                    <a:pt x="-1" y="40211"/>
                  </a:cubicBezTo>
                  <a:lnTo>
                    <a:pt x="1096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94597" name="Object 37"/>
          <p:cNvGraphicFramePr>
            <a:graphicFrameLocks noChangeAspect="1"/>
          </p:cNvGraphicFramePr>
          <p:nvPr/>
        </p:nvGraphicFramePr>
        <p:xfrm>
          <a:off x="2339975" y="5084763"/>
          <a:ext cx="31845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56" name="Equation" r:id="rId4" imgW="1981800" imgH="381240" progId="Equation.3">
                  <p:embed/>
                </p:oleObj>
              </mc:Choice>
              <mc:Fallback>
                <p:oleObj name="Equation" r:id="rId4" imgW="1981800" imgH="38124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084763"/>
                        <a:ext cx="3184525" cy="61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105</a:t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285852" y="285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解法二：</a:t>
            </a:r>
            <a:endParaRPr lang="en-US" altLang="zh-CN" sz="32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6" grpId="0" animBg="1"/>
      <p:bldP spid="194587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8" name="Rectangle 1028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589" name="Line 1029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0" name="Line 1030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1" name="Line 1031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2" name="Line 1032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5593" name="Line 1033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9096" name="Rectangle 1034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89097" name="Rectangle 1035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89098" name="Rectangle 1036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89099" name="Rectangle 1037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89100" name="Rectangle 1038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89101" name="Rectangle 1039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2" name="Rectangle 1040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89103" name="Rectangle 1041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89104" name="Rectangle 1042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4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89105" name="Rectangle 1043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6" name="Rectangle 1044"/>
          <p:cNvSpPr>
            <a:spLocks noChangeArrowheads="1"/>
          </p:cNvSpPr>
          <p:nvPr/>
        </p:nvSpPr>
        <p:spPr bwMode="auto">
          <a:xfrm>
            <a:off x="4572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7" name="Rectangle 1046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8" name="Rectangle 1047"/>
          <p:cNvSpPr>
            <a:spLocks noChangeArrowheads="1"/>
          </p:cNvSpPr>
          <p:nvPr/>
        </p:nvSpPr>
        <p:spPr bwMode="auto">
          <a:xfrm>
            <a:off x="3276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89109" name="Rectangle 1048"/>
          <p:cNvSpPr>
            <a:spLocks noChangeArrowheads="1"/>
          </p:cNvSpPr>
          <p:nvPr/>
        </p:nvSpPr>
        <p:spPr bwMode="auto">
          <a:xfrm>
            <a:off x="45720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5610" name="Oval 1050"/>
          <p:cNvSpPr>
            <a:spLocks noChangeArrowheads="1"/>
          </p:cNvSpPr>
          <p:nvPr/>
        </p:nvSpPr>
        <p:spPr bwMode="auto">
          <a:xfrm>
            <a:off x="1905000" y="1905000"/>
            <a:ext cx="1066800" cy="1219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1" name="Oval 1051"/>
          <p:cNvSpPr>
            <a:spLocks noChangeArrowheads="1"/>
          </p:cNvSpPr>
          <p:nvPr/>
        </p:nvSpPr>
        <p:spPr bwMode="auto">
          <a:xfrm>
            <a:off x="2971800" y="3200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2" name="Oval 1052"/>
          <p:cNvSpPr>
            <a:spLocks noChangeArrowheads="1"/>
          </p:cNvSpPr>
          <p:nvPr/>
        </p:nvSpPr>
        <p:spPr bwMode="auto">
          <a:xfrm>
            <a:off x="4191000" y="3200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5613" name="Oval 1053"/>
          <p:cNvSpPr>
            <a:spLocks noChangeArrowheads="1"/>
          </p:cNvSpPr>
          <p:nvPr/>
        </p:nvSpPr>
        <p:spPr bwMode="auto">
          <a:xfrm rot="-5400000">
            <a:off x="3581400" y="2438400"/>
            <a:ext cx="2438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5621" name="Object 1061"/>
          <p:cNvGraphicFramePr>
            <a:graphicFrameLocks noChangeAspect="1"/>
          </p:cNvGraphicFramePr>
          <p:nvPr/>
        </p:nvGraphicFramePr>
        <p:xfrm>
          <a:off x="1828800" y="5029200"/>
          <a:ext cx="48593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8" name="Equation" r:id="rId4" imgW="3035880" imgH="355680" progId="Equation.3">
                  <p:embed/>
                </p:oleObj>
              </mc:Choice>
              <mc:Fallback>
                <p:oleObj name="Equation" r:id="rId4" imgW="3035880" imgH="355680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4859338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610" grpId="0" animBg="1"/>
      <p:bldP spid="195611" grpId="0" animBg="1"/>
      <p:bldP spid="195612" grpId="0" animBg="1"/>
      <p:bldP spid="195613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3" name="Rectangle 1029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6614" name="Line 1030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5" name="Line 1031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6" name="Line 1032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7" name="Line 1033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6618" name="Line 1034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0120" name="Rectangle 1035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0121" name="Rectangle 1036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0122" name="Rectangle 1037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0123" name="Rectangle 1038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0124" name="Rectangle 1039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0125" name="Rectangle 1040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26" name="Rectangle 1041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0127" name="Rectangle 1042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0128" name="Rectangle 1043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5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0129" name="Rectangle 1044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0" name="Rectangle 1045"/>
          <p:cNvSpPr>
            <a:spLocks noChangeArrowheads="1"/>
          </p:cNvSpPr>
          <p:nvPr/>
        </p:nvSpPr>
        <p:spPr bwMode="auto">
          <a:xfrm>
            <a:off x="5715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1" name="Rectangle 1046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0132" name="Rectangle 1047"/>
          <p:cNvSpPr>
            <a:spLocks noChangeArrowheads="1"/>
          </p:cNvSpPr>
          <p:nvPr/>
        </p:nvSpPr>
        <p:spPr bwMode="auto">
          <a:xfrm>
            <a:off x="2133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grpSp>
        <p:nvGrpSpPr>
          <p:cNvPr id="196636" name="Group 1052"/>
          <p:cNvGrpSpPr>
            <a:grpSpLocks/>
          </p:cNvGrpSpPr>
          <p:nvPr/>
        </p:nvGrpSpPr>
        <p:grpSpPr bwMode="auto">
          <a:xfrm>
            <a:off x="1444625" y="1905000"/>
            <a:ext cx="5513388" cy="2514600"/>
            <a:chOff x="910" y="1200"/>
            <a:chExt cx="3473" cy="1584"/>
          </a:xfrm>
        </p:grpSpPr>
        <p:sp>
          <p:nvSpPr>
            <p:cNvPr id="196634" name="Arc 1050"/>
            <p:cNvSpPr>
              <a:spLocks/>
            </p:cNvSpPr>
            <p:nvPr/>
          </p:nvSpPr>
          <p:spPr bwMode="auto">
            <a:xfrm>
              <a:off x="910" y="1249"/>
              <a:ext cx="927" cy="1488"/>
            </a:xfrm>
            <a:custGeom>
              <a:avLst/>
              <a:gdLst>
                <a:gd name="G0" fmla="+- 2884 0 0"/>
                <a:gd name="G1" fmla="+- 21600 0 0"/>
                <a:gd name="G2" fmla="+- 21600 0 0"/>
                <a:gd name="T0" fmla="*/ 2884 w 24484"/>
                <a:gd name="T1" fmla="*/ 0 h 43200"/>
                <a:gd name="T2" fmla="*/ 0 w 24484"/>
                <a:gd name="T3" fmla="*/ 43007 h 43200"/>
                <a:gd name="T4" fmla="*/ 2884 w 2448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4" h="43200" fill="none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</a:path>
                <a:path w="24484" h="43200" stroke="0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  <a:lnTo>
                    <a:pt x="288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6635" name="Arc 1051"/>
            <p:cNvSpPr>
              <a:spLocks/>
            </p:cNvSpPr>
            <p:nvPr/>
          </p:nvSpPr>
          <p:spPr bwMode="auto">
            <a:xfrm flipH="1">
              <a:off x="3456" y="1200"/>
              <a:ext cx="927" cy="1584"/>
            </a:xfrm>
            <a:custGeom>
              <a:avLst/>
              <a:gdLst>
                <a:gd name="G0" fmla="+- 2884 0 0"/>
                <a:gd name="G1" fmla="+- 21600 0 0"/>
                <a:gd name="G2" fmla="+- 21600 0 0"/>
                <a:gd name="T0" fmla="*/ 2884 w 24484"/>
                <a:gd name="T1" fmla="*/ 0 h 43200"/>
                <a:gd name="T2" fmla="*/ 0 w 24484"/>
                <a:gd name="T3" fmla="*/ 43007 h 43200"/>
                <a:gd name="T4" fmla="*/ 2884 w 2448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484" h="43200" fill="none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</a:path>
                <a:path w="24484" h="43200" stroke="0" extrusionOk="0">
                  <a:moveTo>
                    <a:pt x="2883" y="0"/>
                  </a:moveTo>
                  <a:cubicBezTo>
                    <a:pt x="14813" y="0"/>
                    <a:pt x="24484" y="9670"/>
                    <a:pt x="24484" y="21600"/>
                  </a:cubicBezTo>
                  <a:cubicBezTo>
                    <a:pt x="24484" y="33529"/>
                    <a:pt x="14813" y="43200"/>
                    <a:pt x="2884" y="43200"/>
                  </a:cubicBezTo>
                  <a:cubicBezTo>
                    <a:pt x="1919" y="43200"/>
                    <a:pt x="955" y="43135"/>
                    <a:pt x="0" y="43006"/>
                  </a:cubicBezTo>
                  <a:lnTo>
                    <a:pt x="288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96641" name="Object 1057"/>
          <p:cNvGraphicFramePr>
            <a:graphicFrameLocks noChangeAspect="1"/>
          </p:cNvGraphicFramePr>
          <p:nvPr/>
        </p:nvGraphicFramePr>
        <p:xfrm>
          <a:off x="3048000" y="4953000"/>
          <a:ext cx="11906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0" name="Equation" r:id="rId4" imgW="723960" imgH="381240" progId="Equation.3">
                  <p:embed/>
                </p:oleObj>
              </mc:Choice>
              <mc:Fallback>
                <p:oleObj name="Equation" r:id="rId4" imgW="723960" imgH="38124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953000"/>
                        <a:ext cx="11906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7" name="Rectangle 5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7638" name="Line 6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39" name="Line 7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0" name="Line 8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1" name="Line 9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7642" name="Line 10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1144" name="Rectangle 11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1145" name="Rectangle 12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1146" name="Rectangle 13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1147" name="Rectangle 14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1148" name="Rectangle 15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1149" name="Rectangle 16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0" name="Rectangle 17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1151" name="Rectangle 18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1152" name="Rectangle 19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6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1153" name="Rectangle 20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4" name="Rectangle 21"/>
          <p:cNvSpPr>
            <a:spLocks noChangeArrowheads="1"/>
          </p:cNvSpPr>
          <p:nvPr/>
        </p:nvSpPr>
        <p:spPr bwMode="auto">
          <a:xfrm>
            <a:off x="5715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5" name="Rectangle 22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6" name="Rectangle 23"/>
          <p:cNvSpPr>
            <a:spLocks noChangeArrowheads="1"/>
          </p:cNvSpPr>
          <p:nvPr/>
        </p:nvSpPr>
        <p:spPr bwMode="auto">
          <a:xfrm>
            <a:off x="2133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7" name="Rectangle 24"/>
          <p:cNvSpPr>
            <a:spLocks noChangeArrowheads="1"/>
          </p:cNvSpPr>
          <p:nvPr/>
        </p:nvSpPr>
        <p:spPr bwMode="auto">
          <a:xfrm>
            <a:off x="3352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1158" name="Rectangle 25"/>
          <p:cNvSpPr>
            <a:spLocks noChangeArrowheads="1"/>
          </p:cNvSpPr>
          <p:nvPr/>
        </p:nvSpPr>
        <p:spPr bwMode="auto">
          <a:xfrm>
            <a:off x="4495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grpSp>
        <p:nvGrpSpPr>
          <p:cNvPr id="197662" name="Group 30"/>
          <p:cNvGrpSpPr>
            <a:grpSpLocks/>
          </p:cNvGrpSpPr>
          <p:nvPr/>
        </p:nvGrpSpPr>
        <p:grpSpPr bwMode="auto">
          <a:xfrm>
            <a:off x="1371600" y="1981200"/>
            <a:ext cx="5640388" cy="2438400"/>
            <a:chOff x="864" y="1248"/>
            <a:chExt cx="3553" cy="1536"/>
          </a:xfrm>
        </p:grpSpPr>
        <p:sp>
          <p:nvSpPr>
            <p:cNvPr id="197659" name="Arc 27"/>
            <p:cNvSpPr>
              <a:spLocks/>
            </p:cNvSpPr>
            <p:nvPr/>
          </p:nvSpPr>
          <p:spPr bwMode="auto">
            <a:xfrm>
              <a:off x="864" y="1248"/>
              <a:ext cx="961" cy="1536"/>
            </a:xfrm>
            <a:custGeom>
              <a:avLst/>
              <a:gdLst>
                <a:gd name="G0" fmla="+- 2395 0 0"/>
                <a:gd name="G1" fmla="+- 21600 0 0"/>
                <a:gd name="G2" fmla="+- 21600 0 0"/>
                <a:gd name="T0" fmla="*/ 2395 w 23995"/>
                <a:gd name="T1" fmla="*/ 0 h 43200"/>
                <a:gd name="T2" fmla="*/ 0 w 23995"/>
                <a:gd name="T3" fmla="*/ 43067 h 43200"/>
                <a:gd name="T4" fmla="*/ 2395 w 239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95" h="43200" fill="none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</a:path>
                <a:path w="23995" h="43200" stroke="0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  <a:lnTo>
                    <a:pt x="2395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7660" name="Arc 28"/>
            <p:cNvSpPr>
              <a:spLocks/>
            </p:cNvSpPr>
            <p:nvPr/>
          </p:nvSpPr>
          <p:spPr bwMode="auto">
            <a:xfrm flipH="1">
              <a:off x="3456" y="1248"/>
              <a:ext cx="961" cy="1536"/>
            </a:xfrm>
            <a:custGeom>
              <a:avLst/>
              <a:gdLst>
                <a:gd name="G0" fmla="+- 2395 0 0"/>
                <a:gd name="G1" fmla="+- 21600 0 0"/>
                <a:gd name="G2" fmla="+- 21600 0 0"/>
                <a:gd name="T0" fmla="*/ 2395 w 23995"/>
                <a:gd name="T1" fmla="*/ 0 h 43200"/>
                <a:gd name="T2" fmla="*/ 0 w 23995"/>
                <a:gd name="T3" fmla="*/ 43067 h 43200"/>
                <a:gd name="T4" fmla="*/ 2395 w 2399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995" h="43200" fill="none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</a:path>
                <a:path w="23995" h="43200" stroke="0" extrusionOk="0">
                  <a:moveTo>
                    <a:pt x="2394" y="0"/>
                  </a:moveTo>
                  <a:cubicBezTo>
                    <a:pt x="14324" y="0"/>
                    <a:pt x="23995" y="9670"/>
                    <a:pt x="23995" y="21600"/>
                  </a:cubicBezTo>
                  <a:cubicBezTo>
                    <a:pt x="23995" y="33529"/>
                    <a:pt x="14324" y="43200"/>
                    <a:pt x="2395" y="43200"/>
                  </a:cubicBezTo>
                  <a:cubicBezTo>
                    <a:pt x="1594" y="43200"/>
                    <a:pt x="795" y="43155"/>
                    <a:pt x="0" y="43066"/>
                  </a:cubicBezTo>
                  <a:lnTo>
                    <a:pt x="2395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97661" name="Oval 29"/>
          <p:cNvSpPr>
            <a:spLocks noChangeArrowheads="1"/>
          </p:cNvSpPr>
          <p:nvPr/>
        </p:nvSpPr>
        <p:spPr bwMode="auto">
          <a:xfrm>
            <a:off x="1905000" y="1828800"/>
            <a:ext cx="48006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7668" name="Object 36"/>
          <p:cNvGraphicFramePr>
            <a:graphicFrameLocks noChangeAspect="1"/>
          </p:cNvGraphicFramePr>
          <p:nvPr/>
        </p:nvGraphicFramePr>
        <p:xfrm>
          <a:off x="2743200" y="5029200"/>
          <a:ext cx="18335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27" name="Equation" r:id="rId4" imgW="1130400" imgH="381240" progId="Equation.3">
                  <p:embed/>
                </p:oleObj>
              </mc:Choice>
              <mc:Fallback>
                <p:oleObj name="Equation" r:id="rId4" imgW="1130400" imgH="3812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029200"/>
                        <a:ext cx="18335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7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1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Rectangle 4"/>
          <p:cNvSpPr>
            <a:spLocks noChangeArrowheads="1"/>
          </p:cNvSpPr>
          <p:nvPr/>
        </p:nvSpPr>
        <p:spPr bwMode="auto">
          <a:xfrm>
            <a:off x="1828800" y="1828800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8661" name="Line 5"/>
          <p:cNvSpPr>
            <a:spLocks noChangeShapeType="1"/>
          </p:cNvSpPr>
          <p:nvPr/>
        </p:nvSpPr>
        <p:spPr bwMode="auto">
          <a:xfrm>
            <a:off x="1828800" y="3200400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>
            <a:off x="41910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29718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4" name="Line 8"/>
          <p:cNvSpPr>
            <a:spLocks noChangeShapeType="1"/>
          </p:cNvSpPr>
          <p:nvPr/>
        </p:nvSpPr>
        <p:spPr bwMode="auto">
          <a:xfrm>
            <a:off x="5410200" y="1828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8665" name="Line 9"/>
          <p:cNvSpPr>
            <a:spLocks noChangeShapeType="1"/>
          </p:cNvSpPr>
          <p:nvPr/>
        </p:nvSpPr>
        <p:spPr bwMode="auto">
          <a:xfrm flipH="1" flipV="1">
            <a:off x="1143000" y="137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2168" name="Rectangle 10"/>
          <p:cNvSpPr>
            <a:spLocks noChangeArrowheads="1"/>
          </p:cNvSpPr>
          <p:nvPr/>
        </p:nvSpPr>
        <p:spPr bwMode="auto">
          <a:xfrm>
            <a:off x="2057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92169" name="Rectangle 11"/>
          <p:cNvSpPr>
            <a:spLocks noChangeArrowheads="1"/>
          </p:cNvSpPr>
          <p:nvPr/>
        </p:nvSpPr>
        <p:spPr bwMode="auto">
          <a:xfrm>
            <a:off x="32004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92170" name="Rectangle 12"/>
          <p:cNvSpPr>
            <a:spLocks noChangeArrowheads="1"/>
          </p:cNvSpPr>
          <p:nvPr/>
        </p:nvSpPr>
        <p:spPr bwMode="auto">
          <a:xfrm>
            <a:off x="57150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92171" name="Rectangle 13"/>
          <p:cNvSpPr>
            <a:spLocks noChangeArrowheads="1"/>
          </p:cNvSpPr>
          <p:nvPr/>
        </p:nvSpPr>
        <p:spPr bwMode="auto">
          <a:xfrm>
            <a:off x="4495800" y="12033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92172" name="Rectangle 14"/>
          <p:cNvSpPr>
            <a:spLocks noChangeArrowheads="1"/>
          </p:cNvSpPr>
          <p:nvPr/>
        </p:nvSpPr>
        <p:spPr bwMode="auto">
          <a:xfrm>
            <a:off x="1371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92173" name="Rectangle 15"/>
          <p:cNvSpPr>
            <a:spLocks noChangeArrowheads="1"/>
          </p:cNvSpPr>
          <p:nvPr/>
        </p:nvSpPr>
        <p:spPr bwMode="auto">
          <a:xfrm>
            <a:off x="1371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4" name="Rectangle 16"/>
          <p:cNvSpPr>
            <a:spLocks noChangeArrowheads="1"/>
          </p:cNvSpPr>
          <p:nvPr/>
        </p:nvSpPr>
        <p:spPr bwMode="auto">
          <a:xfrm>
            <a:off x="1447800" y="105092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92175" name="Rectangle 17"/>
          <p:cNvSpPr>
            <a:spLocks noChangeArrowheads="1"/>
          </p:cNvSpPr>
          <p:nvPr/>
        </p:nvSpPr>
        <p:spPr bwMode="auto">
          <a:xfrm>
            <a:off x="1143000" y="1431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92176" name="Rectangle 18"/>
          <p:cNvSpPr>
            <a:spLocks noChangeArrowheads="1"/>
          </p:cNvSpPr>
          <p:nvPr/>
        </p:nvSpPr>
        <p:spPr bwMode="auto">
          <a:xfrm>
            <a:off x="609600" y="822325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endParaRPr lang="en-US" altLang="zh-CN">
              <a:effectLst/>
              <a:latin typeface="黑体" pitchFamily="49" charset="-122"/>
            </a:endParaRPr>
          </a:p>
        </p:txBody>
      </p:sp>
      <p:sp>
        <p:nvSpPr>
          <p:cNvPr id="92177" name="Rectangle 19"/>
          <p:cNvSpPr>
            <a:spLocks noChangeArrowheads="1"/>
          </p:cNvSpPr>
          <p:nvPr/>
        </p:nvSpPr>
        <p:spPr bwMode="auto">
          <a:xfrm>
            <a:off x="21336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8" name="Rectangle 20"/>
          <p:cNvSpPr>
            <a:spLocks noChangeArrowheads="1"/>
          </p:cNvSpPr>
          <p:nvPr/>
        </p:nvSpPr>
        <p:spPr bwMode="auto">
          <a:xfrm>
            <a:off x="5715000" y="22098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79" name="Rectangle 21"/>
          <p:cNvSpPr>
            <a:spLocks noChangeArrowheads="1"/>
          </p:cNvSpPr>
          <p:nvPr/>
        </p:nvSpPr>
        <p:spPr bwMode="auto">
          <a:xfrm>
            <a:off x="5791200" y="3565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0" name="Rectangle 22"/>
          <p:cNvSpPr>
            <a:spLocks noChangeArrowheads="1"/>
          </p:cNvSpPr>
          <p:nvPr/>
        </p:nvSpPr>
        <p:spPr bwMode="auto">
          <a:xfrm>
            <a:off x="2133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1" name="Rectangle 23"/>
          <p:cNvSpPr>
            <a:spLocks noChangeArrowheads="1"/>
          </p:cNvSpPr>
          <p:nvPr/>
        </p:nvSpPr>
        <p:spPr bwMode="auto">
          <a:xfrm>
            <a:off x="3352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2" name="Rectangle 24"/>
          <p:cNvSpPr>
            <a:spLocks noChangeArrowheads="1"/>
          </p:cNvSpPr>
          <p:nvPr/>
        </p:nvSpPr>
        <p:spPr bwMode="auto">
          <a:xfrm>
            <a:off x="4495800" y="21939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3" name="Rectangle 25"/>
          <p:cNvSpPr>
            <a:spLocks noChangeArrowheads="1"/>
          </p:cNvSpPr>
          <p:nvPr/>
        </p:nvSpPr>
        <p:spPr bwMode="auto">
          <a:xfrm>
            <a:off x="3352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92184" name="Rectangle 26"/>
          <p:cNvSpPr>
            <a:spLocks noChangeArrowheads="1"/>
          </p:cNvSpPr>
          <p:nvPr/>
        </p:nvSpPr>
        <p:spPr bwMode="auto">
          <a:xfrm>
            <a:off x="4495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276600" y="5165725"/>
            <a:ext cx="1022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r>
              <a:rPr lang="en-US" altLang="zh-CN">
                <a:effectLst/>
                <a:latin typeface="黑体" pitchFamily="49" charset="-122"/>
              </a:rPr>
              <a:t>=1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98684" name="Oval 28"/>
          <p:cNvSpPr>
            <a:spLocks noChangeArrowheads="1"/>
          </p:cNvSpPr>
          <p:nvPr/>
        </p:nvSpPr>
        <p:spPr bwMode="auto">
          <a:xfrm>
            <a:off x="1905000" y="1828800"/>
            <a:ext cx="4724400" cy="2743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109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83" grpId="0" build="p" autoUpdateAnimBg="0"/>
      <p:bldP spid="19868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87" name="Group 59"/>
          <p:cNvGrpSpPr>
            <a:grpSpLocks/>
          </p:cNvGrpSpPr>
          <p:nvPr/>
        </p:nvGrpSpPr>
        <p:grpSpPr bwMode="auto">
          <a:xfrm>
            <a:off x="0" y="1916113"/>
            <a:ext cx="9074150" cy="1254125"/>
            <a:chOff x="0" y="1207"/>
            <a:chExt cx="5716" cy="790"/>
          </a:xfrm>
        </p:grpSpPr>
        <p:sp>
          <p:nvSpPr>
            <p:cNvPr id="13349" name="Rectangle 32"/>
            <p:cNvSpPr>
              <a:spLocks noChangeArrowheads="1"/>
            </p:cNvSpPr>
            <p:nvPr/>
          </p:nvSpPr>
          <p:spPr bwMode="auto">
            <a:xfrm>
              <a:off x="0" y="1632"/>
              <a:ext cx="47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逻辑电路称为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与门</a:t>
              </a:r>
              <a:r>
                <a:rPr lang="zh-CN" altLang="en-US" sz="3200">
                  <a:effectLst/>
                  <a:latin typeface="黑体" pitchFamily="49" charset="-122"/>
                </a:rPr>
                <a:t>，与门的逻辑符号为：</a:t>
              </a:r>
            </a:p>
          </p:txBody>
        </p:sp>
        <p:sp>
          <p:nvSpPr>
            <p:cNvPr id="13350" name="Rectangle 33"/>
            <p:cNvSpPr>
              <a:spLocks noChangeArrowheads="1"/>
            </p:cNvSpPr>
            <p:nvPr/>
          </p:nvSpPr>
          <p:spPr bwMode="auto">
            <a:xfrm>
              <a:off x="288" y="1207"/>
              <a:ext cx="5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即 </a:t>
              </a:r>
              <a:r>
                <a:rPr lang="en-US" altLang="zh-CN" sz="3200" dirty="0" err="1">
                  <a:effectLst/>
                  <a:latin typeface="黑体" pitchFamily="49" charset="-122"/>
                </a:rPr>
                <a:t>F＝f</a:t>
              </a:r>
              <a:r>
                <a:rPr lang="en-US" altLang="zh-CN" sz="3200" dirty="0">
                  <a:effectLst/>
                  <a:latin typeface="黑体" pitchFamily="49" charset="-122"/>
                </a:rPr>
                <a:t>(A，B)＝A∧B=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cs typeface="Times New Roman" pitchFamily="18" charset="0"/>
                </a:rPr>
                <a:t>·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B</a:t>
              </a:r>
              <a:r>
                <a:rPr lang="en-US" altLang="zh-CN" sz="3200" dirty="0">
                  <a:effectLst/>
                  <a:latin typeface="黑体" pitchFamily="49" charset="-122"/>
                </a:rPr>
                <a:t>＝AB </a:t>
              </a:r>
              <a:r>
                <a:rPr lang="zh-CN" altLang="en-US" sz="3200" dirty="0">
                  <a:effectLst/>
                  <a:latin typeface="黑体" pitchFamily="49" charset="-122"/>
                </a:rPr>
                <a:t>。实现逻辑乘的</a:t>
              </a:r>
            </a:p>
          </p:txBody>
        </p:sp>
      </p:grpSp>
      <p:grpSp>
        <p:nvGrpSpPr>
          <p:cNvPr id="99388" name="Group 60"/>
          <p:cNvGrpSpPr>
            <a:grpSpLocks/>
          </p:cNvGrpSpPr>
          <p:nvPr/>
        </p:nvGrpSpPr>
        <p:grpSpPr bwMode="auto">
          <a:xfrm>
            <a:off x="304800" y="4354513"/>
            <a:ext cx="2444750" cy="1863725"/>
            <a:chOff x="192" y="2743"/>
            <a:chExt cx="1540" cy="1174"/>
          </a:xfrm>
        </p:grpSpPr>
        <p:sp>
          <p:nvSpPr>
            <p:cNvPr id="99343" name="Rectangle 15"/>
            <p:cNvSpPr>
              <a:spLocks noChangeArrowheads="1"/>
            </p:cNvSpPr>
            <p:nvPr/>
          </p:nvSpPr>
          <p:spPr bwMode="auto">
            <a:xfrm>
              <a:off x="816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 flipH="1">
              <a:off x="528" y="297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 flipH="1">
              <a:off x="528" y="32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>
              <a:off x="1152" y="31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45" name="Rectangle 22"/>
            <p:cNvSpPr>
              <a:spLocks noChangeArrowheads="1"/>
            </p:cNvSpPr>
            <p:nvPr/>
          </p:nvSpPr>
          <p:spPr bwMode="auto">
            <a:xfrm>
              <a:off x="192" y="274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46" name="Rectangle 27"/>
            <p:cNvSpPr>
              <a:spLocks noChangeArrowheads="1"/>
            </p:cNvSpPr>
            <p:nvPr/>
          </p:nvSpPr>
          <p:spPr bwMode="auto">
            <a:xfrm>
              <a:off x="240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47" name="Rectangle 30"/>
            <p:cNvSpPr>
              <a:spLocks noChangeArrowheads="1"/>
            </p:cNvSpPr>
            <p:nvPr/>
          </p:nvSpPr>
          <p:spPr bwMode="auto">
            <a:xfrm>
              <a:off x="1488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48" name="Rectangle 46"/>
            <p:cNvSpPr>
              <a:spLocks noChangeArrowheads="1"/>
            </p:cNvSpPr>
            <p:nvPr/>
          </p:nvSpPr>
          <p:spPr bwMode="auto">
            <a:xfrm>
              <a:off x="336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曾用符号</a:t>
              </a:r>
            </a:p>
          </p:txBody>
        </p:sp>
      </p:grpSp>
      <p:grpSp>
        <p:nvGrpSpPr>
          <p:cNvPr id="99389" name="Group 61"/>
          <p:cNvGrpSpPr>
            <a:grpSpLocks/>
          </p:cNvGrpSpPr>
          <p:nvPr/>
        </p:nvGrpSpPr>
        <p:grpSpPr bwMode="auto">
          <a:xfrm>
            <a:off x="3200400" y="3962400"/>
            <a:ext cx="2368550" cy="2255838"/>
            <a:chOff x="2016" y="2496"/>
            <a:chExt cx="1492" cy="1421"/>
          </a:xfrm>
        </p:grpSpPr>
        <p:sp>
          <p:nvSpPr>
            <p:cNvPr id="13331" name="Rectangle 23"/>
            <p:cNvSpPr>
              <a:spLocks noChangeArrowheads="1"/>
            </p:cNvSpPr>
            <p:nvPr/>
          </p:nvSpPr>
          <p:spPr bwMode="auto">
            <a:xfrm>
              <a:off x="2016" y="2496"/>
              <a:ext cx="30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99339" name="Rectangle 11"/>
            <p:cNvSpPr>
              <a:spLocks noChangeArrowheads="1"/>
            </p:cNvSpPr>
            <p:nvPr/>
          </p:nvSpPr>
          <p:spPr bwMode="auto">
            <a:xfrm>
              <a:off x="2592" y="2832"/>
              <a:ext cx="336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H="1">
              <a:off x="2304" y="2976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1" name="Line 13"/>
            <p:cNvSpPr>
              <a:spLocks noChangeShapeType="1"/>
            </p:cNvSpPr>
            <p:nvPr/>
          </p:nvSpPr>
          <p:spPr bwMode="auto">
            <a:xfrm flipH="1">
              <a:off x="2304" y="3264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42" name="Line 14"/>
            <p:cNvSpPr>
              <a:spLocks noChangeShapeType="1"/>
            </p:cNvSpPr>
            <p:nvPr/>
          </p:nvSpPr>
          <p:spPr bwMode="auto">
            <a:xfrm>
              <a:off x="2928" y="3120"/>
              <a:ext cx="3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36" name="Rectangle 19"/>
            <p:cNvSpPr>
              <a:spLocks noChangeArrowheads="1"/>
            </p:cNvSpPr>
            <p:nvPr/>
          </p:nvSpPr>
          <p:spPr bwMode="auto">
            <a:xfrm>
              <a:off x="2544" y="293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3337" name="Rectangle 28"/>
            <p:cNvSpPr>
              <a:spLocks noChangeArrowheads="1"/>
            </p:cNvSpPr>
            <p:nvPr/>
          </p:nvSpPr>
          <p:spPr bwMode="auto">
            <a:xfrm>
              <a:off x="2016" y="31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38" name="Rectangle 29"/>
            <p:cNvSpPr>
              <a:spLocks noChangeArrowheads="1"/>
            </p:cNvSpPr>
            <p:nvPr/>
          </p:nvSpPr>
          <p:spPr bwMode="auto">
            <a:xfrm>
              <a:off x="2640" y="296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&amp;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39" name="Rectangle 31"/>
            <p:cNvSpPr>
              <a:spLocks noChangeArrowheads="1"/>
            </p:cNvSpPr>
            <p:nvPr/>
          </p:nvSpPr>
          <p:spPr bwMode="auto">
            <a:xfrm>
              <a:off x="3264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40" name="Rectangle 48"/>
            <p:cNvSpPr>
              <a:spLocks noChangeArrowheads="1"/>
            </p:cNvSpPr>
            <p:nvPr/>
          </p:nvSpPr>
          <p:spPr bwMode="auto">
            <a:xfrm>
              <a:off x="216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国标符号</a:t>
              </a:r>
            </a:p>
          </p:txBody>
        </p:sp>
      </p:grpSp>
      <p:grpSp>
        <p:nvGrpSpPr>
          <p:cNvPr id="99390" name="Group 62"/>
          <p:cNvGrpSpPr>
            <a:grpSpLocks/>
          </p:cNvGrpSpPr>
          <p:nvPr/>
        </p:nvGrpSpPr>
        <p:grpSpPr bwMode="auto">
          <a:xfrm>
            <a:off x="6019800" y="4403725"/>
            <a:ext cx="2520950" cy="1814513"/>
            <a:chOff x="3792" y="2774"/>
            <a:chExt cx="1588" cy="1143"/>
          </a:xfrm>
        </p:grpSpPr>
        <p:sp>
          <p:nvSpPr>
            <p:cNvPr id="99364" name="Arc 36"/>
            <p:cNvSpPr>
              <a:spLocks/>
            </p:cNvSpPr>
            <p:nvPr/>
          </p:nvSpPr>
          <p:spPr bwMode="auto">
            <a:xfrm>
              <a:off x="4512" y="2880"/>
              <a:ext cx="240" cy="43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2543"/>
                <a:gd name="T2" fmla="*/ 5287 w 21600"/>
                <a:gd name="T3" fmla="*/ 42543 h 42543"/>
                <a:gd name="T4" fmla="*/ 0 w 21600"/>
                <a:gd name="T5" fmla="*/ 21600 h 42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2543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</a:path>
                <a:path w="21600" h="42543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1493"/>
                    <a:pt x="14879" y="40121"/>
                    <a:pt x="5286" y="4254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5" name="Line 37"/>
            <p:cNvSpPr>
              <a:spLocks noChangeShapeType="1"/>
            </p:cNvSpPr>
            <p:nvPr/>
          </p:nvSpPr>
          <p:spPr bwMode="auto">
            <a:xfrm flipH="1">
              <a:off x="4320" y="288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6" name="Line 38"/>
            <p:cNvSpPr>
              <a:spLocks noChangeShapeType="1"/>
            </p:cNvSpPr>
            <p:nvPr/>
          </p:nvSpPr>
          <p:spPr bwMode="auto">
            <a:xfrm flipH="1">
              <a:off x="4320" y="33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7" name="Line 39"/>
            <p:cNvSpPr>
              <a:spLocks noChangeShapeType="1"/>
            </p:cNvSpPr>
            <p:nvPr/>
          </p:nvSpPr>
          <p:spPr bwMode="auto">
            <a:xfrm>
              <a:off x="4320" y="288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8" name="Line 40"/>
            <p:cNvSpPr>
              <a:spLocks noChangeShapeType="1"/>
            </p:cNvSpPr>
            <p:nvPr/>
          </p:nvSpPr>
          <p:spPr bwMode="auto">
            <a:xfrm>
              <a:off x="4752" y="30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69" name="Line 41"/>
            <p:cNvSpPr>
              <a:spLocks noChangeShapeType="1"/>
            </p:cNvSpPr>
            <p:nvPr/>
          </p:nvSpPr>
          <p:spPr bwMode="auto">
            <a:xfrm flipH="1">
              <a:off x="4080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370" name="Line 42"/>
            <p:cNvSpPr>
              <a:spLocks noChangeShapeType="1"/>
            </p:cNvSpPr>
            <p:nvPr/>
          </p:nvSpPr>
          <p:spPr bwMode="auto">
            <a:xfrm flipH="1">
              <a:off x="4080" y="32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27" name="Rectangle 43"/>
            <p:cNvSpPr>
              <a:spLocks noChangeArrowheads="1"/>
            </p:cNvSpPr>
            <p:nvPr/>
          </p:nvSpPr>
          <p:spPr bwMode="auto">
            <a:xfrm>
              <a:off x="3792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28" name="Rectangle 44"/>
            <p:cNvSpPr>
              <a:spLocks noChangeArrowheads="1"/>
            </p:cNvSpPr>
            <p:nvPr/>
          </p:nvSpPr>
          <p:spPr bwMode="auto">
            <a:xfrm>
              <a:off x="3792" y="30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29" name="Rectangle 45"/>
            <p:cNvSpPr>
              <a:spLocks noChangeArrowheads="1"/>
            </p:cNvSpPr>
            <p:nvPr/>
          </p:nvSpPr>
          <p:spPr bwMode="auto">
            <a:xfrm>
              <a:off x="5136" y="291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3330" name="Rectangle 49"/>
            <p:cNvSpPr>
              <a:spLocks noChangeArrowheads="1"/>
            </p:cNvSpPr>
            <p:nvPr/>
          </p:nvSpPr>
          <p:spPr bwMode="auto">
            <a:xfrm>
              <a:off x="3840" y="355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美国符号</a:t>
              </a:r>
            </a:p>
          </p:txBody>
        </p:sp>
      </p:grpSp>
      <p:sp>
        <p:nvSpPr>
          <p:cNvPr id="99384" name="Rectangle 56"/>
          <p:cNvSpPr>
            <a:spLocks noChangeArrowheads="1"/>
          </p:cNvSpPr>
          <p:nvPr/>
        </p:nvSpPr>
        <p:spPr bwMode="auto">
          <a:xfrm>
            <a:off x="30480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某个事件受若干个条件影响，若所有的条件都齐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9385" name="Rectangle 57"/>
          <p:cNvSpPr>
            <a:spLocks noChangeArrowheads="1"/>
          </p:cNvSpPr>
          <p:nvPr/>
        </p:nvSpPr>
        <p:spPr bwMode="auto">
          <a:xfrm>
            <a:off x="0" y="9144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备，该事件才能成立，称为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逻辑乘(与)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9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9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70" name="Rectangle 50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771" name="Rectangle 51"/>
          <p:cNvSpPr>
            <a:spLocks noChangeArrowheads="1"/>
          </p:cNvSpPr>
          <p:nvPr/>
        </p:nvSpPr>
        <p:spPr bwMode="auto">
          <a:xfrm>
            <a:off x="2514600" y="3076575"/>
            <a:ext cx="319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58772" name="Rectangle 52"/>
          <p:cNvSpPr>
            <a:spLocks noChangeArrowheads="1"/>
          </p:cNvSpPr>
          <p:nvPr/>
        </p:nvSpPr>
        <p:spPr bwMode="auto">
          <a:xfrm>
            <a:off x="2514600" y="3686175"/>
            <a:ext cx="4540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58773" name="Rectangle 53"/>
          <p:cNvSpPr>
            <a:spLocks noChangeArrowheads="1"/>
          </p:cNvSpPr>
          <p:nvPr/>
        </p:nvSpPr>
        <p:spPr bwMode="auto">
          <a:xfrm>
            <a:off x="1160463" y="6159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4" name="Rectangle 54"/>
          <p:cNvSpPr>
            <a:spLocks noChangeArrowheads="1"/>
          </p:cNvSpPr>
          <p:nvPr/>
        </p:nvSpPr>
        <p:spPr bwMode="auto">
          <a:xfrm>
            <a:off x="1752600" y="38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5" name="Rectangle 55"/>
          <p:cNvSpPr>
            <a:spLocks noChangeArrowheads="1"/>
          </p:cNvSpPr>
          <p:nvPr/>
        </p:nvSpPr>
        <p:spPr bwMode="auto">
          <a:xfrm>
            <a:off x="1066800" y="-90488"/>
            <a:ext cx="56515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8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76" name="Line 56"/>
          <p:cNvSpPr>
            <a:spLocks noChangeShapeType="1"/>
          </p:cNvSpPr>
          <p:nvPr/>
        </p:nvSpPr>
        <p:spPr bwMode="auto">
          <a:xfrm flipH="1" flipV="1">
            <a:off x="1573213" y="528638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7" name="Line 57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8" name="Line 58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79" name="Line 59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0" name="Line 60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1" name="Line 61"/>
          <p:cNvSpPr>
            <a:spLocks noChangeShapeType="1"/>
          </p:cNvSpPr>
          <p:nvPr/>
        </p:nvSpPr>
        <p:spPr bwMode="auto">
          <a:xfrm>
            <a:off x="2106613" y="2205038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2" name="Line 62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8783" name="Rectangle 63"/>
          <p:cNvSpPr>
            <a:spLocks noChangeArrowheads="1"/>
          </p:cNvSpPr>
          <p:nvPr/>
        </p:nvSpPr>
        <p:spPr bwMode="auto">
          <a:xfrm>
            <a:off x="24114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4" name="Rectangle 64"/>
          <p:cNvSpPr>
            <a:spLocks noChangeArrowheads="1"/>
          </p:cNvSpPr>
          <p:nvPr/>
        </p:nvSpPr>
        <p:spPr bwMode="auto">
          <a:xfrm>
            <a:off x="37830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5" name="Rectangle 65"/>
          <p:cNvSpPr>
            <a:spLocks noChangeArrowheads="1"/>
          </p:cNvSpPr>
          <p:nvPr/>
        </p:nvSpPr>
        <p:spPr bwMode="auto">
          <a:xfrm>
            <a:off x="1344613" y="13287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6" name="Rectangle 66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7" name="Rectangle 67"/>
          <p:cNvSpPr>
            <a:spLocks noChangeArrowheads="1"/>
          </p:cNvSpPr>
          <p:nvPr/>
        </p:nvSpPr>
        <p:spPr bwMode="auto">
          <a:xfrm>
            <a:off x="64500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8" name="Rectangle 68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89" name="Rectangle 69"/>
          <p:cNvSpPr>
            <a:spLocks noChangeArrowheads="1"/>
          </p:cNvSpPr>
          <p:nvPr/>
        </p:nvSpPr>
        <p:spPr bwMode="auto">
          <a:xfrm>
            <a:off x="5154613" y="4143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8790" name="Rectangle 70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3207" name="Rectangle 87"/>
          <p:cNvSpPr>
            <a:spLocks noChangeArrowheads="1"/>
          </p:cNvSpPr>
          <p:nvPr/>
        </p:nvSpPr>
        <p:spPr bwMode="auto">
          <a:xfrm>
            <a:off x="5230813" y="1366838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08" name="Rectangle 88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09" name="Rectangle 89"/>
          <p:cNvSpPr>
            <a:spLocks noChangeArrowheads="1"/>
          </p:cNvSpPr>
          <p:nvPr/>
        </p:nvSpPr>
        <p:spPr bwMode="auto">
          <a:xfrm>
            <a:off x="4038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0" name="Rectangle 90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1" name="Rectangle 91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2" name="Rectangle 92"/>
          <p:cNvSpPr>
            <a:spLocks noChangeArrowheads="1"/>
          </p:cNvSpPr>
          <p:nvPr/>
        </p:nvSpPr>
        <p:spPr bwMode="auto">
          <a:xfrm>
            <a:off x="65532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3" name="Rectangle 93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3214" name="Rectangle 94"/>
          <p:cNvSpPr>
            <a:spLocks noChangeArrowheads="1"/>
          </p:cNvSpPr>
          <p:nvPr/>
        </p:nvSpPr>
        <p:spPr bwMode="auto">
          <a:xfrm>
            <a:off x="3962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8816" name="Oval 96"/>
          <p:cNvSpPr>
            <a:spLocks noChangeArrowheads="1"/>
          </p:cNvSpPr>
          <p:nvPr/>
        </p:nvSpPr>
        <p:spPr bwMode="auto">
          <a:xfrm>
            <a:off x="2286000" y="220980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7" name="Oval 97"/>
          <p:cNvSpPr>
            <a:spLocks noChangeArrowheads="1"/>
          </p:cNvSpPr>
          <p:nvPr/>
        </p:nvSpPr>
        <p:spPr bwMode="auto">
          <a:xfrm>
            <a:off x="4876800" y="3352800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8" name="Oval 98"/>
          <p:cNvSpPr>
            <a:spLocks noChangeArrowheads="1"/>
          </p:cNvSpPr>
          <p:nvPr/>
        </p:nvSpPr>
        <p:spPr bwMode="auto">
          <a:xfrm rot="-5400000">
            <a:off x="3009900" y="3924300"/>
            <a:ext cx="22860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8819" name="Oval 99"/>
          <p:cNvSpPr>
            <a:spLocks noChangeArrowheads="1"/>
          </p:cNvSpPr>
          <p:nvPr/>
        </p:nvSpPr>
        <p:spPr bwMode="auto">
          <a:xfrm rot="-5400000">
            <a:off x="4267200" y="1676400"/>
            <a:ext cx="23622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58826" name="Object 106"/>
          <p:cNvGraphicFramePr>
            <a:graphicFrameLocks noChangeAspect="1"/>
          </p:cNvGraphicFramePr>
          <p:nvPr/>
        </p:nvGraphicFramePr>
        <p:xfrm>
          <a:off x="2124075" y="5745183"/>
          <a:ext cx="502126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83" name="公式" r:id="rId4" imgW="3137760" imgH="381240" progId="Equation.3">
                  <p:embed/>
                </p:oleObj>
              </mc:Choice>
              <mc:Fallback>
                <p:oleObj name="公式" r:id="rId4" imgW="3137760" imgH="38124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745183"/>
                        <a:ext cx="502126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816" grpId="0" animBg="1"/>
      <p:bldP spid="158817" grpId="0" animBg="1"/>
      <p:bldP spid="158818" grpId="0" animBg="1"/>
      <p:bldP spid="158819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1028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9685" name="Rectangle 1029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6" name="Rectangle 1030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7" name="Rectangle 1031"/>
          <p:cNvSpPr>
            <a:spLocks noChangeArrowheads="1"/>
          </p:cNvSpPr>
          <p:nvPr/>
        </p:nvSpPr>
        <p:spPr bwMode="auto">
          <a:xfrm>
            <a:off x="1258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8" name="Rectangle 1032"/>
          <p:cNvSpPr>
            <a:spLocks noChangeArrowheads="1"/>
          </p:cNvSpPr>
          <p:nvPr/>
        </p:nvSpPr>
        <p:spPr bwMode="auto">
          <a:xfrm>
            <a:off x="1763713" y="1889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89" name="Line 1033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0" name="Line 1034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1" name="Line 1035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2" name="Line 1036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3" name="Line 1037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4" name="Line 1038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5" name="Line 1039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99696" name="Rectangle 1040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7" name="Rectangle 1041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8" name="Rectangle 1042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699" name="Rectangle 1043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0" name="Rectangle 1044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1" name="Rectangle 1045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2" name="Rectangle 1046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03" name="Rectangle 1047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4230" name="Rectangle 1048"/>
          <p:cNvSpPr>
            <a:spLocks noChangeArrowheads="1"/>
          </p:cNvSpPr>
          <p:nvPr/>
        </p:nvSpPr>
        <p:spPr bwMode="auto">
          <a:xfrm>
            <a:off x="2514600" y="12954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1" name="Rectangle 1049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2" name="Rectangle 1050"/>
          <p:cNvSpPr>
            <a:spLocks noChangeArrowheads="1"/>
          </p:cNvSpPr>
          <p:nvPr/>
        </p:nvSpPr>
        <p:spPr bwMode="auto">
          <a:xfrm>
            <a:off x="4038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3" name="Rectangle 1051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4" name="Rectangle 1052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5" name="Rectangle 1053"/>
          <p:cNvSpPr>
            <a:spLocks noChangeArrowheads="1"/>
          </p:cNvSpPr>
          <p:nvPr/>
        </p:nvSpPr>
        <p:spPr bwMode="auto">
          <a:xfrm>
            <a:off x="2514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6" name="Rectangle 1054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4237" name="Rectangle 1055"/>
          <p:cNvSpPr>
            <a:spLocks noChangeArrowheads="1"/>
          </p:cNvSpPr>
          <p:nvPr/>
        </p:nvSpPr>
        <p:spPr bwMode="auto">
          <a:xfrm>
            <a:off x="2514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99712" name="Rectangle 1056"/>
          <p:cNvSpPr>
            <a:spLocks noChangeArrowheads="1"/>
          </p:cNvSpPr>
          <p:nvPr/>
        </p:nvSpPr>
        <p:spPr bwMode="auto">
          <a:xfrm>
            <a:off x="1116013" y="0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9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9714" name="Oval 1058"/>
          <p:cNvSpPr>
            <a:spLocks noChangeArrowheads="1"/>
          </p:cNvSpPr>
          <p:nvPr/>
        </p:nvSpPr>
        <p:spPr bwMode="auto">
          <a:xfrm>
            <a:off x="2209800" y="1066800"/>
            <a:ext cx="1219200" cy="4419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9715" name="Oval 1059"/>
          <p:cNvSpPr>
            <a:spLocks noChangeArrowheads="1"/>
          </p:cNvSpPr>
          <p:nvPr/>
        </p:nvSpPr>
        <p:spPr bwMode="auto">
          <a:xfrm>
            <a:off x="3657600" y="2286000"/>
            <a:ext cx="2438400" cy="1981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9721" name="Object 1065"/>
          <p:cNvGraphicFramePr>
            <a:graphicFrameLocks noChangeAspect="1"/>
          </p:cNvGraphicFramePr>
          <p:nvPr/>
        </p:nvGraphicFramePr>
        <p:xfrm>
          <a:off x="3090863" y="5805488"/>
          <a:ext cx="25431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5" name="公式" r:id="rId4" imgW="1575000" imgH="381240" progId="Equation.3">
                  <p:embed/>
                </p:oleObj>
              </mc:Choice>
              <mc:Fallback>
                <p:oleObj name="公式" r:id="rId4" imgW="1575000" imgH="38124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5805488"/>
                        <a:ext cx="25431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9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4" grpId="0" animBg="1"/>
      <p:bldP spid="199715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83" name="Rectangle 39"/>
          <p:cNvSpPr>
            <a:spLocks noChangeArrowheads="1"/>
          </p:cNvSpPr>
          <p:nvPr/>
        </p:nvSpPr>
        <p:spPr bwMode="auto">
          <a:xfrm>
            <a:off x="2133600" y="1039813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9784" name="Rectangle 40"/>
          <p:cNvSpPr>
            <a:spLocks noChangeArrowheads="1"/>
          </p:cNvSpPr>
          <p:nvPr/>
        </p:nvSpPr>
        <p:spPr bwMode="auto">
          <a:xfrm>
            <a:off x="2514600" y="30114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5" name="Rectangle 41"/>
          <p:cNvSpPr>
            <a:spLocks noChangeArrowheads="1"/>
          </p:cNvSpPr>
          <p:nvPr/>
        </p:nvSpPr>
        <p:spPr bwMode="auto">
          <a:xfrm>
            <a:off x="2514600" y="36210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6" name="Rectangle 42"/>
          <p:cNvSpPr>
            <a:spLocks noChangeArrowheads="1"/>
          </p:cNvSpPr>
          <p:nvPr/>
        </p:nvSpPr>
        <p:spPr bwMode="auto">
          <a:xfrm>
            <a:off x="1258888" y="73818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7" name="Rectangle 43"/>
          <p:cNvSpPr>
            <a:spLocks noChangeArrowheads="1"/>
          </p:cNvSpPr>
          <p:nvPr/>
        </p:nvSpPr>
        <p:spPr bwMode="auto">
          <a:xfrm>
            <a:off x="1763713" y="161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88" name="Line 44"/>
          <p:cNvSpPr>
            <a:spLocks noChangeShapeType="1"/>
          </p:cNvSpPr>
          <p:nvPr/>
        </p:nvSpPr>
        <p:spPr bwMode="auto">
          <a:xfrm flipH="1" flipV="1">
            <a:off x="1600200" y="506413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89" name="Line 45"/>
          <p:cNvSpPr>
            <a:spLocks noChangeShapeType="1"/>
          </p:cNvSpPr>
          <p:nvPr/>
        </p:nvSpPr>
        <p:spPr bwMode="auto">
          <a:xfrm>
            <a:off x="48768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0" name="Line 46"/>
          <p:cNvSpPr>
            <a:spLocks noChangeShapeType="1"/>
          </p:cNvSpPr>
          <p:nvPr/>
        </p:nvSpPr>
        <p:spPr bwMode="auto">
          <a:xfrm>
            <a:off x="2133600" y="32496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1" name="Line 47"/>
          <p:cNvSpPr>
            <a:spLocks noChangeShapeType="1"/>
          </p:cNvSpPr>
          <p:nvPr/>
        </p:nvSpPr>
        <p:spPr bwMode="auto">
          <a:xfrm>
            <a:off x="35052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2" name="Line 48"/>
          <p:cNvSpPr>
            <a:spLocks noChangeShapeType="1"/>
          </p:cNvSpPr>
          <p:nvPr/>
        </p:nvSpPr>
        <p:spPr bwMode="auto">
          <a:xfrm>
            <a:off x="6172200" y="1039813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3" name="Line 49"/>
          <p:cNvSpPr>
            <a:spLocks noChangeShapeType="1"/>
          </p:cNvSpPr>
          <p:nvPr/>
        </p:nvSpPr>
        <p:spPr bwMode="auto">
          <a:xfrm>
            <a:off x="2133600" y="21828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4" name="Line 50"/>
          <p:cNvSpPr>
            <a:spLocks noChangeShapeType="1"/>
          </p:cNvSpPr>
          <p:nvPr/>
        </p:nvSpPr>
        <p:spPr bwMode="auto">
          <a:xfrm>
            <a:off x="2133600" y="4316413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9795" name="Rectangle 51"/>
          <p:cNvSpPr>
            <a:spLocks noChangeArrowheads="1"/>
          </p:cNvSpPr>
          <p:nvPr/>
        </p:nvSpPr>
        <p:spPr bwMode="auto">
          <a:xfrm>
            <a:off x="24384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6" name="Rectangle 52"/>
          <p:cNvSpPr>
            <a:spLocks noChangeArrowheads="1"/>
          </p:cNvSpPr>
          <p:nvPr/>
        </p:nvSpPr>
        <p:spPr bwMode="auto">
          <a:xfrm>
            <a:off x="38100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7" name="Rectangle 53"/>
          <p:cNvSpPr>
            <a:spLocks noChangeArrowheads="1"/>
          </p:cNvSpPr>
          <p:nvPr/>
        </p:nvSpPr>
        <p:spPr bwMode="auto">
          <a:xfrm>
            <a:off x="1371600" y="13065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8" name="Rectangle 54"/>
          <p:cNvSpPr>
            <a:spLocks noChangeArrowheads="1"/>
          </p:cNvSpPr>
          <p:nvPr/>
        </p:nvSpPr>
        <p:spPr bwMode="auto">
          <a:xfrm>
            <a:off x="1371600" y="23733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799" name="Rectangle 55"/>
          <p:cNvSpPr>
            <a:spLocks noChangeArrowheads="1"/>
          </p:cNvSpPr>
          <p:nvPr/>
        </p:nvSpPr>
        <p:spPr bwMode="auto">
          <a:xfrm>
            <a:off x="64770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0" name="Rectangle 56"/>
          <p:cNvSpPr>
            <a:spLocks noChangeArrowheads="1"/>
          </p:cNvSpPr>
          <p:nvPr/>
        </p:nvSpPr>
        <p:spPr bwMode="auto">
          <a:xfrm>
            <a:off x="1371600" y="4583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1" name="Rectangle 57"/>
          <p:cNvSpPr>
            <a:spLocks noChangeArrowheads="1"/>
          </p:cNvSpPr>
          <p:nvPr/>
        </p:nvSpPr>
        <p:spPr bwMode="auto">
          <a:xfrm>
            <a:off x="5181600" y="392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02" name="Rectangle 58"/>
          <p:cNvSpPr>
            <a:spLocks noChangeArrowheads="1"/>
          </p:cNvSpPr>
          <p:nvPr/>
        </p:nvSpPr>
        <p:spPr bwMode="auto">
          <a:xfrm>
            <a:off x="1371600" y="34401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5254" name="Rectangle 59"/>
          <p:cNvSpPr>
            <a:spLocks noChangeArrowheads="1"/>
          </p:cNvSpPr>
          <p:nvPr/>
        </p:nvSpPr>
        <p:spPr bwMode="auto">
          <a:xfrm>
            <a:off x="2514600" y="1268413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5" name="Rectangle 60"/>
          <p:cNvSpPr>
            <a:spLocks noChangeArrowheads="1"/>
          </p:cNvSpPr>
          <p:nvPr/>
        </p:nvSpPr>
        <p:spPr bwMode="auto">
          <a:xfrm>
            <a:off x="5257800" y="23955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6" name="Rectangle 61"/>
          <p:cNvSpPr>
            <a:spLocks noChangeArrowheads="1"/>
          </p:cNvSpPr>
          <p:nvPr/>
        </p:nvSpPr>
        <p:spPr bwMode="auto">
          <a:xfrm>
            <a:off x="4038600" y="23955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7" name="Rectangle 62"/>
          <p:cNvSpPr>
            <a:spLocks noChangeArrowheads="1"/>
          </p:cNvSpPr>
          <p:nvPr/>
        </p:nvSpPr>
        <p:spPr bwMode="auto">
          <a:xfrm>
            <a:off x="6629400" y="13287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8" name="Rectangle 63"/>
          <p:cNvSpPr>
            <a:spLocks noChangeArrowheads="1"/>
          </p:cNvSpPr>
          <p:nvPr/>
        </p:nvSpPr>
        <p:spPr bwMode="auto">
          <a:xfrm>
            <a:off x="5257800" y="3462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59" name="Rectangle 64"/>
          <p:cNvSpPr>
            <a:spLocks noChangeArrowheads="1"/>
          </p:cNvSpPr>
          <p:nvPr/>
        </p:nvSpPr>
        <p:spPr bwMode="auto">
          <a:xfrm>
            <a:off x="6629400" y="4605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60" name="Rectangle 65"/>
          <p:cNvSpPr>
            <a:spLocks noChangeArrowheads="1"/>
          </p:cNvSpPr>
          <p:nvPr/>
        </p:nvSpPr>
        <p:spPr bwMode="auto">
          <a:xfrm>
            <a:off x="3962400" y="34623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5261" name="Rectangle 66"/>
          <p:cNvSpPr>
            <a:spLocks noChangeArrowheads="1"/>
          </p:cNvSpPr>
          <p:nvPr/>
        </p:nvSpPr>
        <p:spPr bwMode="auto">
          <a:xfrm>
            <a:off x="2514600" y="452913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9811" name="Rectangle 67"/>
          <p:cNvSpPr>
            <a:spLocks noChangeArrowheads="1"/>
          </p:cNvSpPr>
          <p:nvPr/>
        </p:nvSpPr>
        <p:spPr bwMode="auto">
          <a:xfrm>
            <a:off x="900113" y="-26988"/>
            <a:ext cx="71755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9815" name="Oval 71"/>
          <p:cNvSpPr>
            <a:spLocks noChangeArrowheads="1"/>
          </p:cNvSpPr>
          <p:nvPr/>
        </p:nvSpPr>
        <p:spPr bwMode="auto">
          <a:xfrm>
            <a:off x="3581400" y="2182813"/>
            <a:ext cx="2590800" cy="2133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59820" name="Group 76"/>
          <p:cNvGrpSpPr>
            <a:grpSpLocks/>
          </p:cNvGrpSpPr>
          <p:nvPr/>
        </p:nvGrpSpPr>
        <p:grpSpPr bwMode="auto">
          <a:xfrm>
            <a:off x="1828800" y="811213"/>
            <a:ext cx="6029325" cy="4953000"/>
            <a:chOff x="1152" y="528"/>
            <a:chExt cx="3798" cy="3120"/>
          </a:xfrm>
        </p:grpSpPr>
        <p:sp>
          <p:nvSpPr>
            <p:cNvPr id="159816" name="Arc 72"/>
            <p:cNvSpPr>
              <a:spLocks/>
            </p:cNvSpPr>
            <p:nvPr/>
          </p:nvSpPr>
          <p:spPr bwMode="auto">
            <a:xfrm>
              <a:off x="1152" y="2784"/>
              <a:ext cx="960" cy="863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7" name="Arc 73"/>
            <p:cNvSpPr>
              <a:spLocks/>
            </p:cNvSpPr>
            <p:nvPr/>
          </p:nvSpPr>
          <p:spPr bwMode="auto">
            <a:xfrm flipH="1">
              <a:off x="3984" y="528"/>
              <a:ext cx="966" cy="86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8" name="Arc 74"/>
            <p:cNvSpPr>
              <a:spLocks/>
            </p:cNvSpPr>
            <p:nvPr/>
          </p:nvSpPr>
          <p:spPr bwMode="auto">
            <a:xfrm>
              <a:off x="3909" y="2689"/>
              <a:ext cx="1035" cy="95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819" name="Arc 75"/>
            <p:cNvSpPr>
              <a:spLocks/>
            </p:cNvSpPr>
            <p:nvPr/>
          </p:nvSpPr>
          <p:spPr bwMode="auto">
            <a:xfrm>
              <a:off x="1152" y="528"/>
              <a:ext cx="1009" cy="916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59823" name="Object 79"/>
          <p:cNvGraphicFramePr>
            <a:graphicFrameLocks noChangeAspect="1"/>
          </p:cNvGraphicFramePr>
          <p:nvPr/>
        </p:nvGraphicFramePr>
        <p:xfrm>
          <a:off x="3179763" y="5849938"/>
          <a:ext cx="26066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33" name="公式" r:id="rId4" imgW="1613160" imgH="381240" progId="Equation.3">
                  <p:embed/>
                </p:oleObj>
              </mc:Choice>
              <mc:Fallback>
                <p:oleObj name="公式" r:id="rId4" imgW="1613160" imgH="38124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5849938"/>
                        <a:ext cx="26066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15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11" name="Rectangle 43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12" name="Rectangle 44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3" name="Rectangle 45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4" name="Rectangle 46"/>
          <p:cNvSpPr>
            <a:spLocks noChangeArrowheads="1"/>
          </p:cNvSpPr>
          <p:nvPr/>
        </p:nvSpPr>
        <p:spPr bwMode="auto">
          <a:xfrm>
            <a:off x="1258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5" name="Rectangle 47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16" name="Line 48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7" name="Line 49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8" name="Line 50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19" name="Line 51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0" name="Line 52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1" name="Line 53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2" name="Line 54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0823" name="Rectangle 55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4" name="Rectangle 56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5" name="Rectangle 57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6" name="Rectangle 58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7" name="Rectangle 59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8" name="Rectangle 60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29" name="Rectangle 61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0830" name="Rectangle 62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6278" name="Rectangle 63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79" name="Rectangle 64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0" name="Rectangle 65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1" name="Rectangle 66"/>
          <p:cNvSpPr>
            <a:spLocks noChangeArrowheads="1"/>
          </p:cNvSpPr>
          <p:nvPr/>
        </p:nvSpPr>
        <p:spPr bwMode="auto">
          <a:xfrm>
            <a:off x="66294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2" name="Rectangle 67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3" name="Rectangle 68"/>
          <p:cNvSpPr>
            <a:spLocks noChangeArrowheads="1"/>
          </p:cNvSpPr>
          <p:nvPr/>
        </p:nvSpPr>
        <p:spPr bwMode="auto">
          <a:xfrm>
            <a:off x="6629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4" name="Rectangle 69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5" name="Rectangle 70"/>
          <p:cNvSpPr>
            <a:spLocks noChangeArrowheads="1"/>
          </p:cNvSpPr>
          <p:nvPr/>
        </p:nvSpPr>
        <p:spPr bwMode="auto">
          <a:xfrm>
            <a:off x="2514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0839" name="Rectangle 71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6287" name="Rectangle 72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6288" name="Rectangle 73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0842" name="Oval 74"/>
          <p:cNvSpPr>
            <a:spLocks noChangeArrowheads="1"/>
          </p:cNvSpPr>
          <p:nvPr/>
        </p:nvSpPr>
        <p:spPr bwMode="auto">
          <a:xfrm>
            <a:off x="2286000" y="4343400"/>
            <a:ext cx="5105400" cy="1371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6" name="Oval 78"/>
          <p:cNvSpPr>
            <a:spLocks noChangeArrowheads="1"/>
          </p:cNvSpPr>
          <p:nvPr/>
        </p:nvSpPr>
        <p:spPr bwMode="auto">
          <a:xfrm>
            <a:off x="6172200" y="1219200"/>
            <a:ext cx="1447800" cy="4267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7" name="Oval 79"/>
          <p:cNvSpPr>
            <a:spLocks noChangeArrowheads="1"/>
          </p:cNvSpPr>
          <p:nvPr/>
        </p:nvSpPr>
        <p:spPr bwMode="auto">
          <a:xfrm>
            <a:off x="3581400" y="3200400"/>
            <a:ext cx="2667000" cy="2362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0848" name="Oval 80"/>
          <p:cNvSpPr>
            <a:spLocks noChangeArrowheads="1"/>
          </p:cNvSpPr>
          <p:nvPr/>
        </p:nvSpPr>
        <p:spPr bwMode="auto">
          <a:xfrm>
            <a:off x="4800600" y="2057400"/>
            <a:ext cx="2667000" cy="2362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0853" name="Object 85"/>
          <p:cNvGraphicFramePr>
            <a:graphicFrameLocks noChangeAspect="1"/>
          </p:cNvGraphicFramePr>
          <p:nvPr/>
        </p:nvGraphicFramePr>
        <p:xfrm>
          <a:off x="2362200" y="5786454"/>
          <a:ext cx="43116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57" name="Equation" r:id="rId4" imgW="2693160" imgH="355680" progId="Equation.3">
                  <p:embed/>
                </p:oleObj>
              </mc:Choice>
              <mc:Fallback>
                <p:oleObj name="Equation" r:id="rId4" imgW="2693160" imgH="355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786454"/>
                        <a:ext cx="43116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0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0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42" grpId="0" animBg="1"/>
      <p:bldP spid="160846" grpId="0" animBg="1"/>
      <p:bldP spid="160847" grpId="0" animBg="1"/>
      <p:bldP spid="160848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36" name="Rectangle 44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1837" name="Rectangle 45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38" name="Rectangle 46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39" name="Rectangle 47"/>
          <p:cNvSpPr>
            <a:spLocks noChangeArrowheads="1"/>
          </p:cNvSpPr>
          <p:nvPr/>
        </p:nvSpPr>
        <p:spPr bwMode="auto">
          <a:xfrm>
            <a:off x="1331913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0" name="Rectangle 48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1" name="Line 49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2" name="Line 50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3" name="Line 51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4" name="Line 52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5" name="Line 53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6" name="Line 54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7" name="Line 55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1848" name="Rectangle 56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49" name="Rectangle 57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0" name="Rectangle 58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1" name="Rectangle 59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2" name="Rectangle 60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3" name="Rectangle 61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4" name="Rectangle 62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1855" name="Rectangle 63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7302" name="Rectangle 64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3" name="Rectangle 65"/>
          <p:cNvSpPr>
            <a:spLocks noChangeArrowheads="1"/>
          </p:cNvSpPr>
          <p:nvPr/>
        </p:nvSpPr>
        <p:spPr bwMode="auto">
          <a:xfrm>
            <a:off x="52578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4" name="Rectangle 66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5" name="Rectangle 67"/>
          <p:cNvSpPr>
            <a:spLocks noChangeArrowheads="1"/>
          </p:cNvSpPr>
          <p:nvPr/>
        </p:nvSpPr>
        <p:spPr bwMode="auto">
          <a:xfrm>
            <a:off x="38862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6" name="Rectangle 70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07" name="Rectangle 71"/>
          <p:cNvSpPr>
            <a:spLocks noChangeArrowheads="1"/>
          </p:cNvSpPr>
          <p:nvPr/>
        </p:nvSpPr>
        <p:spPr bwMode="auto">
          <a:xfrm>
            <a:off x="2514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61864" name="Rectangle 72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12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7309" name="Rectangle 73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7310" name="Rectangle 74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grpSp>
        <p:nvGrpSpPr>
          <p:cNvPr id="161872" name="Group 80"/>
          <p:cNvGrpSpPr>
            <a:grpSpLocks/>
          </p:cNvGrpSpPr>
          <p:nvPr/>
        </p:nvGrpSpPr>
        <p:grpSpPr bwMode="auto">
          <a:xfrm>
            <a:off x="1906588" y="2362200"/>
            <a:ext cx="5892800" cy="1905000"/>
            <a:chOff x="1201" y="1488"/>
            <a:chExt cx="3712" cy="1200"/>
          </a:xfrm>
        </p:grpSpPr>
        <p:sp>
          <p:nvSpPr>
            <p:cNvPr id="161868" name="Arc 76"/>
            <p:cNvSpPr>
              <a:spLocks/>
            </p:cNvSpPr>
            <p:nvPr/>
          </p:nvSpPr>
          <p:spPr bwMode="auto">
            <a:xfrm flipH="1">
              <a:off x="3984" y="1488"/>
              <a:ext cx="929" cy="1200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869" name="Arc 77"/>
            <p:cNvSpPr>
              <a:spLocks/>
            </p:cNvSpPr>
            <p:nvPr/>
          </p:nvSpPr>
          <p:spPr bwMode="auto">
            <a:xfrm>
              <a:off x="1201" y="1488"/>
              <a:ext cx="929" cy="1200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61873" name="Group 81"/>
          <p:cNvGrpSpPr>
            <a:grpSpLocks/>
          </p:cNvGrpSpPr>
          <p:nvPr/>
        </p:nvGrpSpPr>
        <p:grpSpPr bwMode="auto">
          <a:xfrm>
            <a:off x="3810000" y="762000"/>
            <a:ext cx="1981200" cy="5056188"/>
            <a:chOff x="2400" y="480"/>
            <a:chExt cx="1248" cy="3185"/>
          </a:xfrm>
        </p:grpSpPr>
        <p:sp>
          <p:nvSpPr>
            <p:cNvPr id="161870" name="Arc 78"/>
            <p:cNvSpPr>
              <a:spLocks/>
            </p:cNvSpPr>
            <p:nvPr/>
          </p:nvSpPr>
          <p:spPr bwMode="auto">
            <a:xfrm rot="5400000" flipH="1" flipV="1">
              <a:off x="2559" y="2576"/>
              <a:ext cx="929" cy="124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871" name="Arc 79"/>
            <p:cNvSpPr>
              <a:spLocks/>
            </p:cNvSpPr>
            <p:nvPr/>
          </p:nvSpPr>
          <p:spPr bwMode="auto">
            <a:xfrm rot="16200000" flipH="1">
              <a:off x="2559" y="321"/>
              <a:ext cx="929" cy="124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61880" name="Object 88"/>
          <p:cNvGraphicFramePr>
            <a:graphicFrameLocks noChangeAspect="1"/>
          </p:cNvGraphicFramePr>
          <p:nvPr/>
        </p:nvGraphicFramePr>
        <p:xfrm>
          <a:off x="3200400" y="5715016"/>
          <a:ext cx="24780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81" name="Equation" r:id="rId4" imgW="1537200" imgH="355680" progId="Equation.3">
                  <p:embed/>
                </p:oleObj>
              </mc:Choice>
              <mc:Fallback>
                <p:oleObj name="Equation" r:id="rId4" imgW="1537200" imgH="35568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15016"/>
                        <a:ext cx="24780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114</a:t>
            </a:fld>
            <a:endParaRPr lang="en-US" altLang="zh-CN"/>
          </a:p>
        </p:txBody>
      </p:sp>
      <p:sp>
        <p:nvSpPr>
          <p:cNvPr id="39" name="动作按钮: 帮助 38">
            <a:hlinkClick r:id="" action="ppaction://noaction" highlightClick="1"/>
          </p:cNvPr>
          <p:cNvSpPr/>
          <p:nvPr/>
        </p:nvSpPr>
        <p:spPr bwMode="auto">
          <a:xfrm>
            <a:off x="7929586" y="6000768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115</a:t>
            </a:fld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643174" y="2071678"/>
            <a:ext cx="431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effectLst/>
                <a:latin typeface="黑体" pitchFamily="49" charset="-122"/>
              </a:rPr>
              <a:t>在卡诺图中，圈</a:t>
            </a:r>
            <a:r>
              <a:rPr lang="zh-CN" altLang="en-US" dirty="0" smtClean="0">
                <a:effectLst/>
              </a:rPr>
              <a:t>“</a:t>
            </a:r>
            <a:r>
              <a:rPr lang="en-US" altLang="zh-CN" dirty="0" smtClean="0">
                <a:effectLst/>
                <a:latin typeface="黑体" pitchFamily="49" charset="-122"/>
              </a:rPr>
              <a:t>0</a:t>
            </a:r>
            <a:r>
              <a:rPr lang="en-US" altLang="zh-CN" dirty="0" smtClean="0">
                <a:effectLst/>
              </a:rPr>
              <a:t>”</a:t>
            </a:r>
            <a:endParaRPr lang="zh-CN" altLang="en-US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2571736" y="3786190"/>
            <a:ext cx="48013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得到最简“或与”式！</a:t>
            </a:r>
            <a:endParaRPr lang="zh-CN" altLang="en-US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4"/>
          <p:cNvSpPr>
            <a:spLocks noChangeArrowheads="1"/>
          </p:cNvSpPr>
          <p:nvPr/>
        </p:nvSpPr>
        <p:spPr bwMode="auto">
          <a:xfrm>
            <a:off x="0" y="26988"/>
            <a:ext cx="6235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(2)</a:t>
            </a:r>
            <a:r>
              <a:rPr lang="zh-CN" altLang="en-US" sz="3200" dirty="0">
                <a:effectLst/>
                <a:latin typeface="黑体" pitchFamily="49" charset="-122"/>
              </a:rPr>
              <a:t>、圈</a:t>
            </a:r>
            <a:r>
              <a:rPr lang="zh-CN" altLang="en-US" sz="3200" dirty="0">
                <a:effectLst/>
              </a:rPr>
              <a:t>“</a:t>
            </a:r>
            <a:r>
              <a:rPr lang="en-US" altLang="zh-CN" sz="3200" dirty="0">
                <a:effectLst/>
                <a:latin typeface="黑体" pitchFamily="49" charset="-122"/>
              </a:rPr>
              <a:t>0</a:t>
            </a:r>
            <a:r>
              <a:rPr lang="en-US" altLang="zh-CN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所得的逻辑函数表达式</a:t>
            </a:r>
          </a:p>
        </p:txBody>
      </p:sp>
      <p:sp>
        <p:nvSpPr>
          <p:cNvPr id="262150" name="Rectangle 6"/>
          <p:cNvSpPr>
            <a:spLocks noChangeArrowheads="1"/>
          </p:cNvSpPr>
          <p:nvPr/>
        </p:nvSpPr>
        <p:spPr bwMode="auto">
          <a:xfrm>
            <a:off x="2106613" y="1520825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51" name="Rectangle 7"/>
          <p:cNvSpPr>
            <a:spLocks noChangeArrowheads="1"/>
          </p:cNvSpPr>
          <p:nvPr/>
        </p:nvSpPr>
        <p:spPr bwMode="auto">
          <a:xfrm>
            <a:off x="2487613" y="3492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2487613" y="4102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3" name="Rectangle 9"/>
          <p:cNvSpPr>
            <a:spLocks noChangeArrowheads="1"/>
          </p:cNvSpPr>
          <p:nvPr/>
        </p:nvSpPr>
        <p:spPr bwMode="auto">
          <a:xfrm>
            <a:off x="963613" y="1177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4" name="Rectangle 10"/>
          <p:cNvSpPr>
            <a:spLocks noChangeArrowheads="1"/>
          </p:cNvSpPr>
          <p:nvPr/>
        </p:nvSpPr>
        <p:spPr bwMode="auto">
          <a:xfrm>
            <a:off x="1725613" y="492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5" name="Rectangle 11"/>
          <p:cNvSpPr>
            <a:spLocks noChangeArrowheads="1"/>
          </p:cNvSpPr>
          <p:nvPr/>
        </p:nvSpPr>
        <p:spPr bwMode="auto">
          <a:xfrm>
            <a:off x="900113" y="47625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13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56" name="Line 12"/>
          <p:cNvSpPr>
            <a:spLocks noChangeShapeType="1"/>
          </p:cNvSpPr>
          <p:nvPr/>
        </p:nvSpPr>
        <p:spPr bwMode="auto">
          <a:xfrm flipH="1" flipV="1">
            <a:off x="1573213" y="987425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7" name="Line 13"/>
          <p:cNvSpPr>
            <a:spLocks noChangeShapeType="1"/>
          </p:cNvSpPr>
          <p:nvPr/>
        </p:nvSpPr>
        <p:spPr bwMode="auto">
          <a:xfrm>
            <a:off x="4849813" y="1520825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8" name="Line 14"/>
          <p:cNvSpPr>
            <a:spLocks noChangeShapeType="1"/>
          </p:cNvSpPr>
          <p:nvPr/>
        </p:nvSpPr>
        <p:spPr bwMode="auto">
          <a:xfrm>
            <a:off x="2106613" y="37306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59" name="Line 15"/>
          <p:cNvSpPr>
            <a:spLocks noChangeShapeType="1"/>
          </p:cNvSpPr>
          <p:nvPr/>
        </p:nvSpPr>
        <p:spPr bwMode="auto">
          <a:xfrm>
            <a:off x="3478213" y="1520825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0" name="Line 16"/>
          <p:cNvSpPr>
            <a:spLocks noChangeShapeType="1"/>
          </p:cNvSpPr>
          <p:nvPr/>
        </p:nvSpPr>
        <p:spPr bwMode="auto">
          <a:xfrm>
            <a:off x="6145213" y="1520825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1" name="Line 17"/>
          <p:cNvSpPr>
            <a:spLocks noChangeShapeType="1"/>
          </p:cNvSpPr>
          <p:nvPr/>
        </p:nvSpPr>
        <p:spPr bwMode="auto">
          <a:xfrm>
            <a:off x="2106613" y="26638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2" name="Line 18"/>
          <p:cNvSpPr>
            <a:spLocks noChangeShapeType="1"/>
          </p:cNvSpPr>
          <p:nvPr/>
        </p:nvSpPr>
        <p:spPr bwMode="auto">
          <a:xfrm>
            <a:off x="2106613" y="4797425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2163" name="Rectangle 19"/>
          <p:cNvSpPr>
            <a:spLocks noChangeArrowheads="1"/>
          </p:cNvSpPr>
          <p:nvPr/>
        </p:nvSpPr>
        <p:spPr bwMode="auto">
          <a:xfrm>
            <a:off x="2411413" y="87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4" name="Rectangle 20"/>
          <p:cNvSpPr>
            <a:spLocks noChangeArrowheads="1"/>
          </p:cNvSpPr>
          <p:nvPr/>
        </p:nvSpPr>
        <p:spPr bwMode="auto">
          <a:xfrm>
            <a:off x="3783013" y="87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5" name="Rectangle 21"/>
          <p:cNvSpPr>
            <a:spLocks noChangeArrowheads="1"/>
          </p:cNvSpPr>
          <p:nvPr/>
        </p:nvSpPr>
        <p:spPr bwMode="auto">
          <a:xfrm>
            <a:off x="1344613" y="17875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6" name="Rectangle 22"/>
          <p:cNvSpPr>
            <a:spLocks noChangeArrowheads="1"/>
          </p:cNvSpPr>
          <p:nvPr/>
        </p:nvSpPr>
        <p:spPr bwMode="auto">
          <a:xfrm>
            <a:off x="1344613" y="2854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7" name="Rectangle 23"/>
          <p:cNvSpPr>
            <a:spLocks noChangeArrowheads="1"/>
          </p:cNvSpPr>
          <p:nvPr/>
        </p:nvSpPr>
        <p:spPr bwMode="auto">
          <a:xfrm>
            <a:off x="6450013" y="87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8" name="Rectangle 24"/>
          <p:cNvSpPr>
            <a:spLocks noChangeArrowheads="1"/>
          </p:cNvSpPr>
          <p:nvPr/>
        </p:nvSpPr>
        <p:spPr bwMode="auto">
          <a:xfrm>
            <a:off x="1344613" y="5064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69" name="Rectangle 25"/>
          <p:cNvSpPr>
            <a:spLocks noChangeArrowheads="1"/>
          </p:cNvSpPr>
          <p:nvPr/>
        </p:nvSpPr>
        <p:spPr bwMode="auto">
          <a:xfrm>
            <a:off x="5154613" y="87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70" name="Rectangle 26"/>
          <p:cNvSpPr>
            <a:spLocks noChangeArrowheads="1"/>
          </p:cNvSpPr>
          <p:nvPr/>
        </p:nvSpPr>
        <p:spPr bwMode="auto">
          <a:xfrm>
            <a:off x="1344613" y="3921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8328" name="Rectangle 27"/>
          <p:cNvSpPr>
            <a:spLocks noChangeArrowheads="1"/>
          </p:cNvSpPr>
          <p:nvPr/>
        </p:nvSpPr>
        <p:spPr bwMode="auto">
          <a:xfrm>
            <a:off x="5230813" y="1825625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29" name="Rectangle 28"/>
          <p:cNvSpPr>
            <a:spLocks noChangeArrowheads="1"/>
          </p:cNvSpPr>
          <p:nvPr/>
        </p:nvSpPr>
        <p:spPr bwMode="auto">
          <a:xfrm>
            <a:off x="5230813" y="28765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0" name="Rectangle 29"/>
          <p:cNvSpPr>
            <a:spLocks noChangeArrowheads="1"/>
          </p:cNvSpPr>
          <p:nvPr/>
        </p:nvSpPr>
        <p:spPr bwMode="auto">
          <a:xfrm>
            <a:off x="4011613" y="28765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1" name="Rectangle 30"/>
          <p:cNvSpPr>
            <a:spLocks noChangeArrowheads="1"/>
          </p:cNvSpPr>
          <p:nvPr/>
        </p:nvSpPr>
        <p:spPr bwMode="auto">
          <a:xfrm>
            <a:off x="2487613" y="28765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2" name="Rectangle 31"/>
          <p:cNvSpPr>
            <a:spLocks noChangeArrowheads="1"/>
          </p:cNvSpPr>
          <p:nvPr/>
        </p:nvSpPr>
        <p:spPr bwMode="auto">
          <a:xfrm>
            <a:off x="5230813" y="39433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3" name="Rectangle 32"/>
          <p:cNvSpPr>
            <a:spLocks noChangeArrowheads="1"/>
          </p:cNvSpPr>
          <p:nvPr/>
        </p:nvSpPr>
        <p:spPr bwMode="auto">
          <a:xfrm>
            <a:off x="6526213" y="39433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4" name="Rectangle 33"/>
          <p:cNvSpPr>
            <a:spLocks noChangeArrowheads="1"/>
          </p:cNvSpPr>
          <p:nvPr/>
        </p:nvSpPr>
        <p:spPr bwMode="auto">
          <a:xfrm>
            <a:off x="3935413" y="39433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8335" name="Rectangle 34"/>
          <p:cNvSpPr>
            <a:spLocks noChangeArrowheads="1"/>
          </p:cNvSpPr>
          <p:nvPr/>
        </p:nvSpPr>
        <p:spPr bwMode="auto">
          <a:xfrm>
            <a:off x="3935413" y="508635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262179" name="Oval 35"/>
          <p:cNvSpPr>
            <a:spLocks noChangeArrowheads="1"/>
          </p:cNvSpPr>
          <p:nvPr/>
        </p:nvSpPr>
        <p:spPr bwMode="auto">
          <a:xfrm>
            <a:off x="2190750" y="1557338"/>
            <a:ext cx="2514600" cy="990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0" name="Oval 36"/>
          <p:cNvSpPr>
            <a:spLocks noChangeArrowheads="1"/>
          </p:cNvSpPr>
          <p:nvPr/>
        </p:nvSpPr>
        <p:spPr bwMode="auto">
          <a:xfrm>
            <a:off x="6227763" y="1628775"/>
            <a:ext cx="1150937" cy="2087563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1" name="Oval 37"/>
          <p:cNvSpPr>
            <a:spLocks noChangeArrowheads="1"/>
          </p:cNvSpPr>
          <p:nvPr/>
        </p:nvSpPr>
        <p:spPr bwMode="auto">
          <a:xfrm rot="-5400000">
            <a:off x="5688013" y="4113213"/>
            <a:ext cx="1081087" cy="2592387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2182" name="Oval 38"/>
          <p:cNvSpPr>
            <a:spLocks noChangeArrowheads="1"/>
          </p:cNvSpPr>
          <p:nvPr/>
        </p:nvSpPr>
        <p:spPr bwMode="auto">
          <a:xfrm rot="-5400000">
            <a:off x="1764507" y="4293394"/>
            <a:ext cx="2087562" cy="10795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2183" name="Object 39"/>
          <p:cNvGraphicFramePr>
            <a:graphicFrameLocks noChangeAspect="1"/>
          </p:cNvGraphicFramePr>
          <p:nvPr/>
        </p:nvGraphicFramePr>
        <p:xfrm>
          <a:off x="539750" y="6245225"/>
          <a:ext cx="8047038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2" name="公式" r:id="rId4" imgW="5042880" imgH="381240" progId="Equation.3">
                  <p:embed/>
                </p:oleObj>
              </mc:Choice>
              <mc:Fallback>
                <p:oleObj name="公式" r:id="rId4" imgW="5042880" imgH="381240" progId="Equation.3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6245225"/>
                        <a:ext cx="8047038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84" name="Rectangle 40"/>
          <p:cNvSpPr>
            <a:spLocks noChangeArrowheads="1"/>
          </p:cNvSpPr>
          <p:nvPr/>
        </p:nvSpPr>
        <p:spPr bwMode="auto">
          <a:xfrm>
            <a:off x="2551113" y="1806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5" name="Rectangle 41"/>
          <p:cNvSpPr>
            <a:spLocks noChangeArrowheads="1"/>
          </p:cNvSpPr>
          <p:nvPr/>
        </p:nvSpPr>
        <p:spPr bwMode="auto">
          <a:xfrm>
            <a:off x="3846513" y="1806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6" name="Rectangle 42"/>
          <p:cNvSpPr>
            <a:spLocks noChangeArrowheads="1"/>
          </p:cNvSpPr>
          <p:nvPr/>
        </p:nvSpPr>
        <p:spPr bwMode="auto">
          <a:xfrm>
            <a:off x="6583363" y="18065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7" name="Rectangle 43"/>
          <p:cNvSpPr>
            <a:spLocks noChangeArrowheads="1"/>
          </p:cNvSpPr>
          <p:nvPr/>
        </p:nvSpPr>
        <p:spPr bwMode="auto">
          <a:xfrm>
            <a:off x="6583363" y="28146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8" name="Rectangle 44"/>
          <p:cNvSpPr>
            <a:spLocks noChangeArrowheads="1"/>
          </p:cNvSpPr>
          <p:nvPr/>
        </p:nvSpPr>
        <p:spPr bwMode="auto">
          <a:xfrm>
            <a:off x="2551113" y="396716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89" name="Rectangle 45"/>
          <p:cNvSpPr>
            <a:spLocks noChangeArrowheads="1"/>
          </p:cNvSpPr>
          <p:nvPr/>
        </p:nvSpPr>
        <p:spPr bwMode="auto">
          <a:xfrm>
            <a:off x="2551113" y="49752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90" name="Rectangle 46"/>
          <p:cNvSpPr>
            <a:spLocks noChangeArrowheads="1"/>
          </p:cNvSpPr>
          <p:nvPr/>
        </p:nvSpPr>
        <p:spPr bwMode="auto">
          <a:xfrm>
            <a:off x="5287963" y="51196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2191" name="Rectangle 47"/>
          <p:cNvSpPr>
            <a:spLocks noChangeArrowheads="1"/>
          </p:cNvSpPr>
          <p:nvPr/>
        </p:nvSpPr>
        <p:spPr bwMode="auto">
          <a:xfrm>
            <a:off x="6438900" y="511968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2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79" grpId="0" animBg="1"/>
      <p:bldP spid="262180" grpId="0" animBg="1"/>
      <p:bldP spid="262181" grpId="0" animBg="1"/>
      <p:bldP spid="262182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3173" name="Rectangle 5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4" name="Rectangle 6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5" name="Rectangle 7"/>
          <p:cNvSpPr>
            <a:spLocks noChangeArrowheads="1"/>
          </p:cNvSpPr>
          <p:nvPr/>
        </p:nvSpPr>
        <p:spPr bwMode="auto">
          <a:xfrm>
            <a:off x="1331913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6" name="Rectangle 8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77" name="Line 9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78" name="Line 10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79" name="Line 11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0" name="Line 12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1" name="Line 13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2" name="Line 14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3" name="Line 15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3184" name="Rectangle 16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5" name="Rectangle 17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6" name="Rectangle 18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8" name="Rectangle 20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90" name="Rectangle 22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191" name="Rectangle 23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99350" name="Rectangle 24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1" name="Rectangle 25"/>
          <p:cNvSpPr>
            <a:spLocks noChangeArrowheads="1"/>
          </p:cNvSpPr>
          <p:nvPr/>
        </p:nvSpPr>
        <p:spPr bwMode="auto">
          <a:xfrm>
            <a:off x="52578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2" name="Rectangle 26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3" name="Rectangle 27"/>
          <p:cNvSpPr>
            <a:spLocks noChangeArrowheads="1"/>
          </p:cNvSpPr>
          <p:nvPr/>
        </p:nvSpPr>
        <p:spPr bwMode="auto">
          <a:xfrm>
            <a:off x="38862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4" name="Rectangle 28"/>
          <p:cNvSpPr>
            <a:spLocks noChangeArrowheads="1"/>
          </p:cNvSpPr>
          <p:nvPr/>
        </p:nvSpPr>
        <p:spPr bwMode="auto">
          <a:xfrm>
            <a:off x="25146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5" name="Rectangle 29"/>
          <p:cNvSpPr>
            <a:spLocks noChangeArrowheads="1"/>
          </p:cNvSpPr>
          <p:nvPr/>
        </p:nvSpPr>
        <p:spPr bwMode="auto">
          <a:xfrm>
            <a:off x="25146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6" name="Rectangle 30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99357" name="Rectangle 31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graphicFrame>
        <p:nvGraphicFramePr>
          <p:cNvPr id="263206" name="Object 38"/>
          <p:cNvGraphicFramePr>
            <a:graphicFrameLocks noChangeAspect="1"/>
          </p:cNvGraphicFramePr>
          <p:nvPr/>
        </p:nvGraphicFramePr>
        <p:xfrm>
          <a:off x="2755900" y="5949950"/>
          <a:ext cx="33464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37" name="公式" r:id="rId4" imgW="2083320" imgH="355680" progId="Equation.3">
                  <p:embed/>
                </p:oleObj>
              </mc:Choice>
              <mc:Fallback>
                <p:oleObj name="公式" r:id="rId4" imgW="2083320" imgH="355680" progId="Equation.3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949950"/>
                        <a:ext cx="334645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3207" name="Rectangle 39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14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08" name="Rectangle 40"/>
          <p:cNvSpPr>
            <a:spLocks noChangeArrowheads="1"/>
          </p:cNvSpPr>
          <p:nvPr/>
        </p:nvSpPr>
        <p:spPr bwMode="auto">
          <a:xfrm>
            <a:off x="255587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09" name="Rectangle 41"/>
          <p:cNvSpPr>
            <a:spLocks noChangeArrowheads="1"/>
          </p:cNvSpPr>
          <p:nvPr/>
        </p:nvSpPr>
        <p:spPr bwMode="auto">
          <a:xfrm>
            <a:off x="6659563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3924300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1" name="Rectangle 43"/>
          <p:cNvSpPr>
            <a:spLocks noChangeArrowheads="1"/>
          </p:cNvSpPr>
          <p:nvPr/>
        </p:nvSpPr>
        <p:spPr bwMode="auto">
          <a:xfrm>
            <a:off x="5292725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2" name="Rectangle 44"/>
          <p:cNvSpPr>
            <a:spLocks noChangeArrowheads="1"/>
          </p:cNvSpPr>
          <p:nvPr/>
        </p:nvSpPr>
        <p:spPr bwMode="auto">
          <a:xfrm>
            <a:off x="3924300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3" name="Rectangle 45"/>
          <p:cNvSpPr>
            <a:spLocks noChangeArrowheads="1"/>
          </p:cNvSpPr>
          <p:nvPr/>
        </p:nvSpPr>
        <p:spPr bwMode="auto">
          <a:xfrm>
            <a:off x="5292725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4" name="Rectangle 46"/>
          <p:cNvSpPr>
            <a:spLocks noChangeArrowheads="1"/>
          </p:cNvSpPr>
          <p:nvPr/>
        </p:nvSpPr>
        <p:spPr bwMode="auto">
          <a:xfrm>
            <a:off x="6659563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5" name="Rectangle 47"/>
          <p:cNvSpPr>
            <a:spLocks noChangeArrowheads="1"/>
          </p:cNvSpPr>
          <p:nvPr/>
        </p:nvSpPr>
        <p:spPr bwMode="auto">
          <a:xfrm>
            <a:off x="2555875" y="45815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3216" name="Oval 48"/>
          <p:cNvSpPr>
            <a:spLocks noChangeArrowheads="1"/>
          </p:cNvSpPr>
          <p:nvPr/>
        </p:nvSpPr>
        <p:spPr bwMode="auto">
          <a:xfrm>
            <a:off x="3581400" y="2209800"/>
            <a:ext cx="2590800" cy="21336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263217" name="Group 49"/>
          <p:cNvGrpSpPr>
            <a:grpSpLocks/>
          </p:cNvGrpSpPr>
          <p:nvPr/>
        </p:nvGrpSpPr>
        <p:grpSpPr bwMode="auto">
          <a:xfrm>
            <a:off x="1828800" y="838200"/>
            <a:ext cx="6029325" cy="4953000"/>
            <a:chOff x="1152" y="528"/>
            <a:chExt cx="3798" cy="3120"/>
          </a:xfrm>
        </p:grpSpPr>
        <p:sp>
          <p:nvSpPr>
            <p:cNvPr id="263218" name="Arc 50"/>
            <p:cNvSpPr>
              <a:spLocks/>
            </p:cNvSpPr>
            <p:nvPr/>
          </p:nvSpPr>
          <p:spPr bwMode="auto">
            <a:xfrm>
              <a:off x="1152" y="2784"/>
              <a:ext cx="960" cy="863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19" name="Arc 51"/>
            <p:cNvSpPr>
              <a:spLocks/>
            </p:cNvSpPr>
            <p:nvPr/>
          </p:nvSpPr>
          <p:spPr bwMode="auto">
            <a:xfrm flipH="1">
              <a:off x="3984" y="528"/>
              <a:ext cx="966" cy="86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20" name="Arc 52"/>
            <p:cNvSpPr>
              <a:spLocks/>
            </p:cNvSpPr>
            <p:nvPr/>
          </p:nvSpPr>
          <p:spPr bwMode="auto">
            <a:xfrm>
              <a:off x="3909" y="2689"/>
              <a:ext cx="1035" cy="959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3221" name="Arc 53"/>
            <p:cNvSpPr>
              <a:spLocks/>
            </p:cNvSpPr>
            <p:nvPr/>
          </p:nvSpPr>
          <p:spPr bwMode="auto">
            <a:xfrm>
              <a:off x="1152" y="528"/>
              <a:ext cx="1009" cy="916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46" name="灯片编号占位符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2133600" y="10668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197" name="Rectangle 5"/>
          <p:cNvSpPr>
            <a:spLocks noChangeArrowheads="1"/>
          </p:cNvSpPr>
          <p:nvPr/>
        </p:nvSpPr>
        <p:spPr bwMode="auto">
          <a:xfrm>
            <a:off x="2514600" y="3038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198" name="Rectangle 6"/>
          <p:cNvSpPr>
            <a:spLocks noChangeArrowheads="1"/>
          </p:cNvSpPr>
          <p:nvPr/>
        </p:nvSpPr>
        <p:spPr bwMode="auto">
          <a:xfrm>
            <a:off x="2514600" y="36480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199" name="Rectangle 7"/>
          <p:cNvSpPr>
            <a:spLocks noChangeArrowheads="1"/>
          </p:cNvSpPr>
          <p:nvPr/>
        </p:nvSpPr>
        <p:spPr bwMode="auto">
          <a:xfrm>
            <a:off x="1258888" y="6921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0" name="Rectangle 8"/>
          <p:cNvSpPr>
            <a:spLocks noChangeArrowheads="1"/>
          </p:cNvSpPr>
          <p:nvPr/>
        </p:nvSpPr>
        <p:spPr bwMode="auto">
          <a:xfrm>
            <a:off x="1763713" y="2603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1" name="Line 9"/>
          <p:cNvSpPr>
            <a:spLocks noChangeShapeType="1"/>
          </p:cNvSpPr>
          <p:nvPr/>
        </p:nvSpPr>
        <p:spPr bwMode="auto">
          <a:xfrm flipH="1" flipV="1">
            <a:off x="1600200" y="533400"/>
            <a:ext cx="533400" cy="533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2" name="Line 10"/>
          <p:cNvSpPr>
            <a:spLocks noChangeShapeType="1"/>
          </p:cNvSpPr>
          <p:nvPr/>
        </p:nvSpPr>
        <p:spPr bwMode="auto">
          <a:xfrm>
            <a:off x="48768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3" name="Line 11"/>
          <p:cNvSpPr>
            <a:spLocks noChangeShapeType="1"/>
          </p:cNvSpPr>
          <p:nvPr/>
        </p:nvSpPr>
        <p:spPr bwMode="auto">
          <a:xfrm>
            <a:off x="2133600" y="32766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4" name="Line 12"/>
          <p:cNvSpPr>
            <a:spLocks noChangeShapeType="1"/>
          </p:cNvSpPr>
          <p:nvPr/>
        </p:nvSpPr>
        <p:spPr bwMode="auto">
          <a:xfrm>
            <a:off x="3505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5" name="Line 13"/>
          <p:cNvSpPr>
            <a:spLocks noChangeShapeType="1"/>
          </p:cNvSpPr>
          <p:nvPr/>
        </p:nvSpPr>
        <p:spPr bwMode="auto">
          <a:xfrm>
            <a:off x="6172200" y="10668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6" name="Line 14"/>
          <p:cNvSpPr>
            <a:spLocks noChangeShapeType="1"/>
          </p:cNvSpPr>
          <p:nvPr/>
        </p:nvSpPr>
        <p:spPr bwMode="auto">
          <a:xfrm>
            <a:off x="2133600" y="22098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7" name="Line 15"/>
          <p:cNvSpPr>
            <a:spLocks noChangeShapeType="1"/>
          </p:cNvSpPr>
          <p:nvPr/>
        </p:nvSpPr>
        <p:spPr bwMode="auto">
          <a:xfrm>
            <a:off x="2133600" y="4343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64208" name="Rectangle 16"/>
          <p:cNvSpPr>
            <a:spLocks noChangeArrowheads="1"/>
          </p:cNvSpPr>
          <p:nvPr/>
        </p:nvSpPr>
        <p:spPr bwMode="auto">
          <a:xfrm>
            <a:off x="24384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09" name="Rectangle 17"/>
          <p:cNvSpPr>
            <a:spLocks noChangeArrowheads="1"/>
          </p:cNvSpPr>
          <p:nvPr/>
        </p:nvSpPr>
        <p:spPr bwMode="auto">
          <a:xfrm>
            <a:off x="3810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0" name="Rectangle 18"/>
          <p:cNvSpPr>
            <a:spLocks noChangeArrowheads="1"/>
          </p:cNvSpPr>
          <p:nvPr/>
        </p:nvSpPr>
        <p:spPr bwMode="auto">
          <a:xfrm>
            <a:off x="1371600" y="1333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1" name="Rectangle 19"/>
          <p:cNvSpPr>
            <a:spLocks noChangeArrowheads="1"/>
          </p:cNvSpPr>
          <p:nvPr/>
        </p:nvSpPr>
        <p:spPr bwMode="auto">
          <a:xfrm>
            <a:off x="1371600" y="24003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2" name="Rectangle 20"/>
          <p:cNvSpPr>
            <a:spLocks noChangeArrowheads="1"/>
          </p:cNvSpPr>
          <p:nvPr/>
        </p:nvSpPr>
        <p:spPr bwMode="auto">
          <a:xfrm>
            <a:off x="64770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3" name="Rectangle 21"/>
          <p:cNvSpPr>
            <a:spLocks noChangeArrowheads="1"/>
          </p:cNvSpPr>
          <p:nvPr/>
        </p:nvSpPr>
        <p:spPr bwMode="auto">
          <a:xfrm>
            <a:off x="1371600" y="4610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4" name="Rectangle 22"/>
          <p:cNvSpPr>
            <a:spLocks noChangeArrowheads="1"/>
          </p:cNvSpPr>
          <p:nvPr/>
        </p:nvSpPr>
        <p:spPr bwMode="auto">
          <a:xfrm>
            <a:off x="5181600" y="419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15" name="Rectangle 23"/>
          <p:cNvSpPr>
            <a:spLocks noChangeArrowheads="1"/>
          </p:cNvSpPr>
          <p:nvPr/>
        </p:nvSpPr>
        <p:spPr bwMode="auto">
          <a:xfrm>
            <a:off x="1371600" y="3467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0374" name="Rectangle 24"/>
          <p:cNvSpPr>
            <a:spLocks noChangeArrowheads="1"/>
          </p:cNvSpPr>
          <p:nvPr/>
        </p:nvSpPr>
        <p:spPr bwMode="auto">
          <a:xfrm>
            <a:off x="3886200" y="4572000"/>
            <a:ext cx="4333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5" name="Rectangle 25"/>
          <p:cNvSpPr>
            <a:spLocks noChangeArrowheads="1"/>
          </p:cNvSpPr>
          <p:nvPr/>
        </p:nvSpPr>
        <p:spPr bwMode="auto">
          <a:xfrm>
            <a:off x="52578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6" name="Rectangle 26"/>
          <p:cNvSpPr>
            <a:spLocks noChangeArrowheads="1"/>
          </p:cNvSpPr>
          <p:nvPr/>
        </p:nvSpPr>
        <p:spPr bwMode="auto">
          <a:xfrm>
            <a:off x="52578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7" name="Rectangle 27"/>
          <p:cNvSpPr>
            <a:spLocks noChangeArrowheads="1"/>
          </p:cNvSpPr>
          <p:nvPr/>
        </p:nvSpPr>
        <p:spPr bwMode="auto">
          <a:xfrm>
            <a:off x="6629400" y="13557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8" name="Rectangle 28"/>
          <p:cNvSpPr>
            <a:spLocks noChangeArrowheads="1"/>
          </p:cNvSpPr>
          <p:nvPr/>
        </p:nvSpPr>
        <p:spPr bwMode="auto">
          <a:xfrm>
            <a:off x="52578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79" name="Rectangle 29"/>
          <p:cNvSpPr>
            <a:spLocks noChangeArrowheads="1"/>
          </p:cNvSpPr>
          <p:nvPr/>
        </p:nvSpPr>
        <p:spPr bwMode="auto">
          <a:xfrm>
            <a:off x="6629400" y="4632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80" name="Rectangle 30"/>
          <p:cNvSpPr>
            <a:spLocks noChangeArrowheads="1"/>
          </p:cNvSpPr>
          <p:nvPr/>
        </p:nvSpPr>
        <p:spPr bwMode="auto">
          <a:xfrm>
            <a:off x="3962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81" name="Rectangle 31"/>
          <p:cNvSpPr>
            <a:spLocks noChangeArrowheads="1"/>
          </p:cNvSpPr>
          <p:nvPr/>
        </p:nvSpPr>
        <p:spPr bwMode="auto">
          <a:xfrm>
            <a:off x="2514600" y="45561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264224" name="Rectangle 32"/>
          <p:cNvSpPr>
            <a:spLocks noChangeArrowheads="1"/>
          </p:cNvSpPr>
          <p:nvPr/>
        </p:nvSpPr>
        <p:spPr bwMode="auto">
          <a:xfrm>
            <a:off x="971550" y="0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15</a:t>
            </a:r>
            <a:endParaRPr lang="zh-CN" altLang="en-US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0383" name="Rectangle 33"/>
          <p:cNvSpPr>
            <a:spLocks noChangeArrowheads="1"/>
          </p:cNvSpPr>
          <p:nvPr/>
        </p:nvSpPr>
        <p:spPr bwMode="auto">
          <a:xfrm>
            <a:off x="6629400" y="34893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00384" name="Rectangle 34"/>
          <p:cNvSpPr>
            <a:spLocks noChangeArrowheads="1"/>
          </p:cNvSpPr>
          <p:nvPr/>
        </p:nvSpPr>
        <p:spPr bwMode="auto">
          <a:xfrm>
            <a:off x="6629400" y="242252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264227" name="Oval 35"/>
          <p:cNvSpPr>
            <a:spLocks noChangeArrowheads="1"/>
          </p:cNvSpPr>
          <p:nvPr/>
        </p:nvSpPr>
        <p:spPr bwMode="auto">
          <a:xfrm>
            <a:off x="2268538" y="1125538"/>
            <a:ext cx="2447925" cy="2159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228" name="Oval 36"/>
          <p:cNvSpPr>
            <a:spLocks noChangeArrowheads="1"/>
          </p:cNvSpPr>
          <p:nvPr/>
        </p:nvSpPr>
        <p:spPr bwMode="auto">
          <a:xfrm>
            <a:off x="3635375" y="1125538"/>
            <a:ext cx="2449513" cy="1008062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4229" name="Oval 37"/>
          <p:cNvSpPr>
            <a:spLocks noChangeArrowheads="1"/>
          </p:cNvSpPr>
          <p:nvPr/>
        </p:nvSpPr>
        <p:spPr bwMode="auto">
          <a:xfrm>
            <a:off x="2339975" y="2205038"/>
            <a:ext cx="1079500" cy="2016125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4231" name="Object 39"/>
          <p:cNvGraphicFramePr>
            <a:graphicFrameLocks noChangeAspect="1"/>
          </p:cNvGraphicFramePr>
          <p:nvPr/>
        </p:nvGraphicFramePr>
        <p:xfrm>
          <a:off x="1676400" y="5949950"/>
          <a:ext cx="56959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8" name="公式" r:id="rId4" imgW="3569400" imgH="381240" progId="Equation.3">
                  <p:embed/>
                </p:oleObj>
              </mc:Choice>
              <mc:Fallback>
                <p:oleObj name="公式" r:id="rId4" imgW="3569400" imgH="381240" progId="Equation.3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949950"/>
                        <a:ext cx="56959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4232" name="Rectangle 40"/>
          <p:cNvSpPr>
            <a:spLocks noChangeArrowheads="1"/>
          </p:cNvSpPr>
          <p:nvPr/>
        </p:nvSpPr>
        <p:spPr bwMode="auto">
          <a:xfrm>
            <a:off x="2627313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3" name="Rectangle 41"/>
          <p:cNvSpPr>
            <a:spLocks noChangeArrowheads="1"/>
          </p:cNvSpPr>
          <p:nvPr/>
        </p:nvSpPr>
        <p:spPr bwMode="auto">
          <a:xfrm>
            <a:off x="2627313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4" name="Rectangle 42"/>
          <p:cNvSpPr>
            <a:spLocks noChangeArrowheads="1"/>
          </p:cNvSpPr>
          <p:nvPr/>
        </p:nvSpPr>
        <p:spPr bwMode="auto">
          <a:xfrm>
            <a:off x="2627313" y="35004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5" name="Rectangle 43"/>
          <p:cNvSpPr>
            <a:spLocks noChangeArrowheads="1"/>
          </p:cNvSpPr>
          <p:nvPr/>
        </p:nvSpPr>
        <p:spPr bwMode="auto">
          <a:xfrm>
            <a:off x="3924300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6" name="Rectangle 44"/>
          <p:cNvSpPr>
            <a:spLocks noChangeArrowheads="1"/>
          </p:cNvSpPr>
          <p:nvPr/>
        </p:nvSpPr>
        <p:spPr bwMode="auto">
          <a:xfrm>
            <a:off x="5292725" y="14128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64237" name="Rectangle 45"/>
          <p:cNvSpPr>
            <a:spLocks noChangeArrowheads="1"/>
          </p:cNvSpPr>
          <p:nvPr/>
        </p:nvSpPr>
        <p:spPr bwMode="auto">
          <a:xfrm>
            <a:off x="3924300" y="24209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3" name="灯片编号占位符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27" grpId="0" animBg="1"/>
      <p:bldP spid="264228" grpId="0" animBg="1"/>
      <p:bldP spid="264229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68" name="Rectangle 52"/>
          <p:cNvSpPr>
            <a:spLocks noChangeArrowheads="1"/>
          </p:cNvSpPr>
          <p:nvPr/>
        </p:nvSpPr>
        <p:spPr bwMode="auto">
          <a:xfrm>
            <a:off x="0" y="11430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1、把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与或式</a:t>
            </a:r>
            <a:r>
              <a:rPr lang="zh-CN" altLang="en-US" sz="3200" dirty="0">
                <a:effectLst/>
                <a:latin typeface="黑体" pitchFamily="49" charset="-122"/>
              </a:rPr>
              <a:t>化成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标准与或式</a:t>
            </a:r>
            <a:r>
              <a:rPr lang="zh-CN" altLang="en-US" sz="3200" dirty="0">
                <a:effectLst/>
                <a:latin typeface="黑体" pitchFamily="49" charset="-122"/>
              </a:rPr>
              <a:t>填入卡诺图</a:t>
            </a:r>
          </a:p>
        </p:txBody>
      </p:sp>
      <p:sp>
        <p:nvSpPr>
          <p:cNvPr id="162872" name="Rectangle 56"/>
          <p:cNvSpPr>
            <a:spLocks noChangeArrowheads="1"/>
          </p:cNvSpPr>
          <p:nvPr/>
        </p:nvSpPr>
        <p:spPr bwMode="auto">
          <a:xfrm>
            <a:off x="0" y="30480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三、如何用卡诺图对逻辑函数化简</a:t>
            </a:r>
          </a:p>
        </p:txBody>
      </p:sp>
      <p:sp>
        <p:nvSpPr>
          <p:cNvPr id="162874" name="Rectangle 58"/>
          <p:cNvSpPr>
            <a:spLocks noChangeArrowheads="1"/>
          </p:cNvSpPr>
          <p:nvPr/>
        </p:nvSpPr>
        <p:spPr bwMode="auto">
          <a:xfrm>
            <a:off x="381000" y="19050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例1</a:t>
            </a:r>
          </a:p>
        </p:txBody>
      </p:sp>
      <p:graphicFrame>
        <p:nvGraphicFramePr>
          <p:cNvPr id="162875" name="Object 59"/>
          <p:cNvGraphicFramePr>
            <a:graphicFrameLocks noChangeAspect="1"/>
          </p:cNvGraphicFramePr>
          <p:nvPr/>
        </p:nvGraphicFramePr>
        <p:xfrm>
          <a:off x="214282" y="3214686"/>
          <a:ext cx="8774574" cy="217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5" name="Equation" r:id="rId5" imgW="3924000" imgH="1015920" progId="Equation.DSMT4">
                  <p:embed/>
                </p:oleObj>
              </mc:Choice>
              <mc:Fallback>
                <p:oleObj name="Equation" r:id="rId5" imgW="3924000" imgH="101592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3214686"/>
                        <a:ext cx="8774574" cy="21780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628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68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92" name="Group 40"/>
          <p:cNvGrpSpPr>
            <a:grpSpLocks/>
          </p:cNvGrpSpPr>
          <p:nvPr/>
        </p:nvGrpSpPr>
        <p:grpSpPr bwMode="auto">
          <a:xfrm>
            <a:off x="304800" y="1279525"/>
            <a:ext cx="8108950" cy="1341438"/>
            <a:chOff x="192" y="806"/>
            <a:chExt cx="5108" cy="845"/>
          </a:xfrm>
        </p:grpSpPr>
        <p:sp>
          <p:nvSpPr>
            <p:cNvPr id="14370" name="Rectangle 38"/>
            <p:cNvSpPr>
              <a:spLocks noChangeArrowheads="1"/>
            </p:cNvSpPr>
            <p:nvPr/>
          </p:nvSpPr>
          <p:spPr bwMode="auto">
            <a:xfrm>
              <a:off x="240" y="128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灭为0。</a:t>
              </a:r>
            </a:p>
          </p:txBody>
        </p:sp>
        <p:sp>
          <p:nvSpPr>
            <p:cNvPr id="14371" name="Rectangle 39"/>
            <p:cNvSpPr>
              <a:spLocks noChangeArrowheads="1"/>
            </p:cNvSpPr>
            <p:nvPr/>
          </p:nvSpPr>
          <p:spPr bwMode="auto">
            <a:xfrm>
              <a:off x="192" y="806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定义：开关闭合为1，断开为0。灯亮为1，灯</a:t>
              </a:r>
            </a:p>
          </p:txBody>
        </p:sp>
      </p:grpSp>
      <p:grpSp>
        <p:nvGrpSpPr>
          <p:cNvPr id="100404" name="Group 52"/>
          <p:cNvGrpSpPr>
            <a:grpSpLocks/>
          </p:cNvGrpSpPr>
          <p:nvPr/>
        </p:nvGrpSpPr>
        <p:grpSpPr bwMode="auto">
          <a:xfrm>
            <a:off x="2286000" y="2552700"/>
            <a:ext cx="3865563" cy="2628900"/>
            <a:chOff x="1440" y="1608"/>
            <a:chExt cx="2435" cy="1656"/>
          </a:xfrm>
        </p:grpSpPr>
        <p:sp>
          <p:nvSpPr>
            <p:cNvPr id="100356" name="Line 4"/>
            <p:cNvSpPr>
              <a:spLocks noChangeShapeType="1"/>
            </p:cNvSpPr>
            <p:nvPr/>
          </p:nvSpPr>
          <p:spPr bwMode="auto">
            <a:xfrm>
              <a:off x="1920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57" name="Line 5"/>
            <p:cNvSpPr>
              <a:spLocks noChangeShapeType="1"/>
            </p:cNvSpPr>
            <p:nvPr/>
          </p:nvSpPr>
          <p:spPr bwMode="auto">
            <a:xfrm>
              <a:off x="1776" y="2640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58" name="Line 6"/>
            <p:cNvSpPr>
              <a:spLocks noChangeShapeType="1"/>
            </p:cNvSpPr>
            <p:nvPr/>
          </p:nvSpPr>
          <p:spPr bwMode="auto">
            <a:xfrm>
              <a:off x="1824" y="273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59" name="Line 7"/>
            <p:cNvSpPr>
              <a:spLocks noChangeShapeType="1"/>
            </p:cNvSpPr>
            <p:nvPr/>
          </p:nvSpPr>
          <p:spPr bwMode="auto">
            <a:xfrm>
              <a:off x="1920" y="273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0" name="Line 8"/>
            <p:cNvSpPr>
              <a:spLocks noChangeShapeType="1"/>
            </p:cNvSpPr>
            <p:nvPr/>
          </p:nvSpPr>
          <p:spPr bwMode="auto">
            <a:xfrm>
              <a:off x="1920" y="230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4" name="Line 12"/>
            <p:cNvSpPr>
              <a:spLocks noChangeShapeType="1"/>
            </p:cNvSpPr>
            <p:nvPr/>
          </p:nvSpPr>
          <p:spPr bwMode="auto">
            <a:xfrm>
              <a:off x="3120" y="23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5" name="Line 13"/>
            <p:cNvSpPr>
              <a:spLocks noChangeShapeType="1"/>
            </p:cNvSpPr>
            <p:nvPr/>
          </p:nvSpPr>
          <p:spPr bwMode="auto">
            <a:xfrm>
              <a:off x="3408" y="2304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3216" y="2640"/>
              <a:ext cx="384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7" name="Line 15"/>
            <p:cNvSpPr>
              <a:spLocks noChangeShapeType="1"/>
            </p:cNvSpPr>
            <p:nvPr/>
          </p:nvSpPr>
          <p:spPr bwMode="auto">
            <a:xfrm>
              <a:off x="3408" y="292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8" name="Line 16"/>
            <p:cNvSpPr>
              <a:spLocks noChangeShapeType="1"/>
            </p:cNvSpPr>
            <p:nvPr/>
          </p:nvSpPr>
          <p:spPr bwMode="auto">
            <a:xfrm>
              <a:off x="1920" y="32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69" name="Line 17"/>
            <p:cNvSpPr>
              <a:spLocks noChangeShapeType="1"/>
            </p:cNvSpPr>
            <p:nvPr/>
          </p:nvSpPr>
          <p:spPr bwMode="auto">
            <a:xfrm>
              <a:off x="3408" y="2928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0" name="Line 18"/>
            <p:cNvSpPr>
              <a:spLocks noChangeShapeType="1"/>
            </p:cNvSpPr>
            <p:nvPr/>
          </p:nvSpPr>
          <p:spPr bwMode="auto">
            <a:xfrm flipV="1">
              <a:off x="3264" y="268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1" name="Line 19"/>
            <p:cNvSpPr>
              <a:spLocks noChangeShapeType="1"/>
            </p:cNvSpPr>
            <p:nvPr/>
          </p:nvSpPr>
          <p:spPr bwMode="auto">
            <a:xfrm>
              <a:off x="3312" y="2688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54" name="Rectangle 22"/>
            <p:cNvSpPr>
              <a:spLocks noChangeArrowheads="1"/>
            </p:cNvSpPr>
            <p:nvPr/>
          </p:nvSpPr>
          <p:spPr bwMode="auto">
            <a:xfrm>
              <a:off x="3631" y="253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00375" name="Line 23"/>
            <p:cNvSpPr>
              <a:spLocks noChangeShapeType="1"/>
            </p:cNvSpPr>
            <p:nvPr/>
          </p:nvSpPr>
          <p:spPr bwMode="auto">
            <a:xfrm>
              <a:off x="2400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6" name="Line 24"/>
            <p:cNvSpPr>
              <a:spLocks noChangeShapeType="1"/>
            </p:cNvSpPr>
            <p:nvPr/>
          </p:nvSpPr>
          <p:spPr bwMode="auto">
            <a:xfrm>
              <a:off x="2400" y="206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7" name="Line 25"/>
            <p:cNvSpPr>
              <a:spLocks noChangeShapeType="1"/>
            </p:cNvSpPr>
            <p:nvPr/>
          </p:nvSpPr>
          <p:spPr bwMode="auto">
            <a:xfrm>
              <a:off x="2400" y="254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79" name="Line 27"/>
            <p:cNvSpPr>
              <a:spLocks noChangeShapeType="1"/>
            </p:cNvSpPr>
            <p:nvPr/>
          </p:nvSpPr>
          <p:spPr bwMode="auto">
            <a:xfrm flipV="1">
              <a:off x="2592" y="1824"/>
              <a:ext cx="24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0" name="Line 28"/>
            <p:cNvSpPr>
              <a:spLocks noChangeShapeType="1"/>
            </p:cNvSpPr>
            <p:nvPr/>
          </p:nvSpPr>
          <p:spPr bwMode="auto">
            <a:xfrm flipV="1">
              <a:off x="2592" y="235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1" name="Line 29"/>
            <p:cNvSpPr>
              <a:spLocks noChangeShapeType="1"/>
            </p:cNvSpPr>
            <p:nvPr/>
          </p:nvSpPr>
          <p:spPr bwMode="auto">
            <a:xfrm>
              <a:off x="3072" y="2064"/>
              <a:ext cx="0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2" name="Line 30"/>
            <p:cNvSpPr>
              <a:spLocks noChangeShapeType="1"/>
            </p:cNvSpPr>
            <p:nvPr/>
          </p:nvSpPr>
          <p:spPr bwMode="auto">
            <a:xfrm flipH="1">
              <a:off x="3072" y="2304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3" name="Line 31"/>
            <p:cNvSpPr>
              <a:spLocks noChangeShapeType="1"/>
            </p:cNvSpPr>
            <p:nvPr/>
          </p:nvSpPr>
          <p:spPr bwMode="auto">
            <a:xfrm flipH="1">
              <a:off x="2784" y="254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4" name="Line 32"/>
            <p:cNvSpPr>
              <a:spLocks noChangeShapeType="1"/>
            </p:cNvSpPr>
            <p:nvPr/>
          </p:nvSpPr>
          <p:spPr bwMode="auto">
            <a:xfrm flipH="1">
              <a:off x="2784" y="206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5" name="Line 33"/>
            <p:cNvSpPr>
              <a:spLocks noChangeShapeType="1"/>
            </p:cNvSpPr>
            <p:nvPr/>
          </p:nvSpPr>
          <p:spPr bwMode="auto">
            <a:xfrm>
              <a:off x="2688" y="1776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386" name="Line 34"/>
            <p:cNvSpPr>
              <a:spLocks noChangeShapeType="1"/>
            </p:cNvSpPr>
            <p:nvPr/>
          </p:nvSpPr>
          <p:spPr bwMode="auto">
            <a:xfrm>
              <a:off x="2640" y="2304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366" name="Rectangle 35"/>
            <p:cNvSpPr>
              <a:spLocks noChangeArrowheads="1"/>
            </p:cNvSpPr>
            <p:nvPr/>
          </p:nvSpPr>
          <p:spPr bwMode="auto">
            <a:xfrm>
              <a:off x="1488" y="245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00395" name="Rectangle 43"/>
            <p:cNvSpPr>
              <a:spLocks noChangeArrowheads="1"/>
            </p:cNvSpPr>
            <p:nvPr/>
          </p:nvSpPr>
          <p:spPr bwMode="auto">
            <a:xfrm>
              <a:off x="1440" y="24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E</a:t>
              </a:r>
            </a:p>
          </p:txBody>
        </p:sp>
        <p:sp>
          <p:nvSpPr>
            <p:cNvPr id="100396" name="Rectangle 44"/>
            <p:cNvSpPr>
              <a:spLocks noChangeArrowheads="1"/>
            </p:cNvSpPr>
            <p:nvPr/>
          </p:nvSpPr>
          <p:spPr bwMode="auto">
            <a:xfrm>
              <a:off x="2352" y="160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</a:p>
          </p:txBody>
        </p:sp>
        <p:sp>
          <p:nvSpPr>
            <p:cNvPr id="100397" name="Rectangle 45"/>
            <p:cNvSpPr>
              <a:spLocks noChangeArrowheads="1"/>
            </p:cNvSpPr>
            <p:nvPr/>
          </p:nvSpPr>
          <p:spPr bwMode="auto">
            <a:xfrm>
              <a:off x="2400" y="256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B</a:t>
              </a:r>
            </a:p>
          </p:txBody>
        </p:sp>
      </p:grpSp>
      <p:sp>
        <p:nvSpPr>
          <p:cNvPr id="100402" name="Rectangle 50"/>
          <p:cNvSpPr>
            <a:spLocks noChangeArrowheads="1"/>
          </p:cNvSpPr>
          <p:nvPr/>
        </p:nvSpPr>
        <p:spPr bwMode="auto">
          <a:xfrm>
            <a:off x="0" y="3810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二、或运算</a:t>
            </a:r>
          </a:p>
        </p:txBody>
      </p:sp>
      <p:sp>
        <p:nvSpPr>
          <p:cNvPr id="36" name="灯片编号占位符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0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6" name="Rectangle 86"/>
          <p:cNvSpPr>
            <a:spLocks noChangeArrowheads="1"/>
          </p:cNvSpPr>
          <p:nvPr/>
        </p:nvSpPr>
        <p:spPr bwMode="auto">
          <a:xfrm>
            <a:off x="1773238" y="2344738"/>
            <a:ext cx="48006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27" name="Line 87"/>
          <p:cNvSpPr>
            <a:spLocks noChangeShapeType="1"/>
          </p:cNvSpPr>
          <p:nvPr/>
        </p:nvSpPr>
        <p:spPr bwMode="auto">
          <a:xfrm>
            <a:off x="1773238" y="3716338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28" name="Line 88"/>
          <p:cNvSpPr>
            <a:spLocks noChangeShapeType="1"/>
          </p:cNvSpPr>
          <p:nvPr/>
        </p:nvSpPr>
        <p:spPr bwMode="auto">
          <a:xfrm>
            <a:off x="41354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29" name="Line 89"/>
          <p:cNvSpPr>
            <a:spLocks noChangeShapeType="1"/>
          </p:cNvSpPr>
          <p:nvPr/>
        </p:nvSpPr>
        <p:spPr bwMode="auto">
          <a:xfrm>
            <a:off x="29162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30" name="Line 90"/>
          <p:cNvSpPr>
            <a:spLocks noChangeShapeType="1"/>
          </p:cNvSpPr>
          <p:nvPr/>
        </p:nvSpPr>
        <p:spPr bwMode="auto">
          <a:xfrm>
            <a:off x="5354638" y="2344738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3931" name="Line 91"/>
          <p:cNvSpPr>
            <a:spLocks noChangeShapeType="1"/>
          </p:cNvSpPr>
          <p:nvPr/>
        </p:nvSpPr>
        <p:spPr bwMode="auto">
          <a:xfrm flipH="1" flipV="1">
            <a:off x="1087438" y="1887538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2408" name="Rectangle 92"/>
          <p:cNvSpPr>
            <a:spLocks noChangeArrowheads="1"/>
          </p:cNvSpPr>
          <p:nvPr/>
        </p:nvSpPr>
        <p:spPr bwMode="auto">
          <a:xfrm>
            <a:off x="20018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00</a:t>
            </a:r>
          </a:p>
        </p:txBody>
      </p:sp>
      <p:sp>
        <p:nvSpPr>
          <p:cNvPr id="102409" name="Rectangle 93"/>
          <p:cNvSpPr>
            <a:spLocks noChangeArrowheads="1"/>
          </p:cNvSpPr>
          <p:nvPr/>
        </p:nvSpPr>
        <p:spPr bwMode="auto">
          <a:xfrm>
            <a:off x="31448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01</a:t>
            </a:r>
          </a:p>
        </p:txBody>
      </p:sp>
      <p:sp>
        <p:nvSpPr>
          <p:cNvPr id="102410" name="Rectangle 94"/>
          <p:cNvSpPr>
            <a:spLocks noChangeArrowheads="1"/>
          </p:cNvSpPr>
          <p:nvPr/>
        </p:nvSpPr>
        <p:spPr bwMode="auto">
          <a:xfrm>
            <a:off x="56594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10</a:t>
            </a:r>
          </a:p>
        </p:txBody>
      </p:sp>
      <p:sp>
        <p:nvSpPr>
          <p:cNvPr id="102411" name="Rectangle 95"/>
          <p:cNvSpPr>
            <a:spLocks noChangeArrowheads="1"/>
          </p:cNvSpPr>
          <p:nvPr/>
        </p:nvSpPr>
        <p:spPr bwMode="auto">
          <a:xfrm>
            <a:off x="4440238" y="17192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11</a:t>
            </a:r>
          </a:p>
        </p:txBody>
      </p:sp>
      <p:sp>
        <p:nvSpPr>
          <p:cNvPr id="102412" name="Rectangle 96"/>
          <p:cNvSpPr>
            <a:spLocks noChangeArrowheads="1"/>
          </p:cNvSpPr>
          <p:nvPr/>
        </p:nvSpPr>
        <p:spPr bwMode="auto">
          <a:xfrm>
            <a:off x="1316038" y="2709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0</a:t>
            </a:r>
          </a:p>
        </p:txBody>
      </p:sp>
      <p:sp>
        <p:nvSpPr>
          <p:cNvPr id="102413" name="Rectangle 97"/>
          <p:cNvSpPr>
            <a:spLocks noChangeArrowheads="1"/>
          </p:cNvSpPr>
          <p:nvPr/>
        </p:nvSpPr>
        <p:spPr bwMode="auto">
          <a:xfrm>
            <a:off x="1316038" y="4005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4" name="Rectangle 98"/>
          <p:cNvSpPr>
            <a:spLocks noChangeArrowheads="1"/>
          </p:cNvSpPr>
          <p:nvPr/>
        </p:nvSpPr>
        <p:spPr bwMode="auto">
          <a:xfrm>
            <a:off x="1392238" y="156686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BC</a:t>
            </a:r>
          </a:p>
        </p:txBody>
      </p:sp>
      <p:sp>
        <p:nvSpPr>
          <p:cNvPr id="102415" name="Rectangle 99"/>
          <p:cNvSpPr>
            <a:spLocks noChangeArrowheads="1"/>
          </p:cNvSpPr>
          <p:nvPr/>
        </p:nvSpPr>
        <p:spPr bwMode="auto">
          <a:xfrm>
            <a:off x="1087438" y="1947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</a:t>
            </a:r>
          </a:p>
        </p:txBody>
      </p:sp>
      <p:sp>
        <p:nvSpPr>
          <p:cNvPr id="102416" name="Rectangle 100"/>
          <p:cNvSpPr>
            <a:spLocks noChangeArrowheads="1"/>
          </p:cNvSpPr>
          <p:nvPr/>
        </p:nvSpPr>
        <p:spPr bwMode="auto">
          <a:xfrm>
            <a:off x="782638" y="1414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</a:p>
        </p:txBody>
      </p:sp>
      <p:sp>
        <p:nvSpPr>
          <p:cNvPr id="102417" name="Rectangle 102"/>
          <p:cNvSpPr>
            <a:spLocks noChangeArrowheads="1"/>
          </p:cNvSpPr>
          <p:nvPr/>
        </p:nvSpPr>
        <p:spPr bwMode="auto">
          <a:xfrm>
            <a:off x="4440238" y="4021138"/>
            <a:ext cx="4333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8" name="Rectangle 103"/>
          <p:cNvSpPr>
            <a:spLocks noChangeArrowheads="1"/>
          </p:cNvSpPr>
          <p:nvPr/>
        </p:nvSpPr>
        <p:spPr bwMode="auto">
          <a:xfrm>
            <a:off x="5735638" y="40814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19" name="Rectangle 105"/>
          <p:cNvSpPr>
            <a:spLocks noChangeArrowheads="1"/>
          </p:cNvSpPr>
          <p:nvPr/>
        </p:nvSpPr>
        <p:spPr bwMode="auto">
          <a:xfrm>
            <a:off x="3297238" y="40052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02420" name="Rectangle 106"/>
          <p:cNvSpPr>
            <a:spLocks noChangeArrowheads="1"/>
          </p:cNvSpPr>
          <p:nvPr/>
        </p:nvSpPr>
        <p:spPr bwMode="auto">
          <a:xfrm>
            <a:off x="4440238" y="2709863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>
                <a:effectLst/>
                <a:latin typeface="黑体" pitchFamily="49" charset="-122"/>
              </a:rPr>
              <a:t>1</a:t>
            </a:r>
          </a:p>
        </p:txBody>
      </p:sp>
      <p:sp>
        <p:nvSpPr>
          <p:cNvPr id="163947" name="Oval 107"/>
          <p:cNvSpPr>
            <a:spLocks noChangeArrowheads="1"/>
          </p:cNvSpPr>
          <p:nvPr/>
        </p:nvSpPr>
        <p:spPr bwMode="auto">
          <a:xfrm>
            <a:off x="2992438" y="37163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8" name="Oval 108"/>
          <p:cNvSpPr>
            <a:spLocks noChangeArrowheads="1"/>
          </p:cNvSpPr>
          <p:nvPr/>
        </p:nvSpPr>
        <p:spPr bwMode="auto">
          <a:xfrm>
            <a:off x="4211638" y="37163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49" name="Oval 109"/>
          <p:cNvSpPr>
            <a:spLocks noChangeArrowheads="1"/>
          </p:cNvSpPr>
          <p:nvPr/>
        </p:nvSpPr>
        <p:spPr bwMode="auto">
          <a:xfrm rot="-5400000">
            <a:off x="3563938" y="3068638"/>
            <a:ext cx="2286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3950" name="Rectangle 110"/>
          <p:cNvSpPr>
            <a:spLocks noChangeArrowheads="1"/>
          </p:cNvSpPr>
          <p:nvPr/>
        </p:nvSpPr>
        <p:spPr bwMode="auto">
          <a:xfrm>
            <a:off x="1620838" y="5734050"/>
            <a:ext cx="431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化简后: </a:t>
            </a: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F=AC</a:t>
            </a:r>
            <a:r>
              <a:rPr lang="en-US" altLang="zh-CN">
                <a:effectLst/>
              </a:rPr>
              <a:t>+BC</a:t>
            </a: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+AB</a:t>
            </a:r>
          </a:p>
        </p:txBody>
      </p:sp>
      <p:graphicFrame>
        <p:nvGraphicFramePr>
          <p:cNvPr id="102425" name="Object 113"/>
          <p:cNvGraphicFramePr>
            <a:graphicFrameLocks noGrp="1" noChangeAspect="1"/>
          </p:cNvGraphicFramePr>
          <p:nvPr>
            <p:ph/>
          </p:nvPr>
        </p:nvGraphicFramePr>
        <p:xfrm>
          <a:off x="900113" y="260350"/>
          <a:ext cx="2879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9" name="公式" r:id="rId4" imgW="1765800" imgH="381240" progId="Equation.3">
                  <p:embed/>
                </p:oleObj>
              </mc:Choice>
              <mc:Fallback>
                <p:oleObj name="公式" r:id="rId4" imgW="1765800" imgH="381240" progId="Equation.3">
                  <p:embed/>
                  <p:pic>
                    <p:nvPicPr>
                      <p:cNvPr id="0" name="Picture 7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60350"/>
                        <a:ext cx="28797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灯片编号占位符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47" grpId="0" animBg="1"/>
      <p:bldP spid="163948" grpId="0" animBg="1"/>
      <p:bldP spid="163949" grpId="0" animBg="1"/>
      <p:bldP spid="163950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862110" y="2998810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874" name="Line 10"/>
          <p:cNvSpPr>
            <a:spLocks noChangeShapeType="1"/>
          </p:cNvSpPr>
          <p:nvPr/>
        </p:nvSpPr>
        <p:spPr bwMode="auto">
          <a:xfrm>
            <a:off x="1785910" y="36846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5" name="Line 11"/>
          <p:cNvSpPr>
            <a:spLocks noChangeShapeType="1"/>
          </p:cNvSpPr>
          <p:nvPr/>
        </p:nvSpPr>
        <p:spPr bwMode="auto">
          <a:xfrm>
            <a:off x="1862110" y="51324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6" name="Line 12"/>
          <p:cNvSpPr>
            <a:spLocks noChangeShapeType="1"/>
          </p:cNvSpPr>
          <p:nvPr/>
        </p:nvSpPr>
        <p:spPr bwMode="auto">
          <a:xfrm>
            <a:off x="1862110" y="4446610"/>
            <a:ext cx="4114800" cy="158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7" name="Line 13"/>
          <p:cNvSpPr>
            <a:spLocks noChangeShapeType="1"/>
          </p:cNvSpPr>
          <p:nvPr/>
        </p:nvSpPr>
        <p:spPr bwMode="auto">
          <a:xfrm>
            <a:off x="28527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8" name="Line 14"/>
          <p:cNvSpPr>
            <a:spLocks noChangeShapeType="1"/>
          </p:cNvSpPr>
          <p:nvPr/>
        </p:nvSpPr>
        <p:spPr bwMode="auto">
          <a:xfrm>
            <a:off x="49863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79" name="Line 15"/>
          <p:cNvSpPr>
            <a:spLocks noChangeShapeType="1"/>
          </p:cNvSpPr>
          <p:nvPr/>
        </p:nvSpPr>
        <p:spPr bwMode="auto">
          <a:xfrm>
            <a:off x="3919510" y="2998810"/>
            <a:ext cx="1588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4880" name="Line 16"/>
          <p:cNvSpPr>
            <a:spLocks noChangeShapeType="1"/>
          </p:cNvSpPr>
          <p:nvPr/>
        </p:nvSpPr>
        <p:spPr bwMode="auto">
          <a:xfrm flipH="1" flipV="1">
            <a:off x="947710" y="2313010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4" name="Rectangle 17"/>
          <p:cNvSpPr>
            <a:spLocks noChangeArrowheads="1"/>
          </p:cNvSpPr>
          <p:nvPr/>
        </p:nvSpPr>
        <p:spPr bwMode="auto">
          <a:xfrm>
            <a:off x="795310" y="25320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3435" name="Rectangle 18"/>
          <p:cNvSpPr>
            <a:spLocks noChangeArrowheads="1"/>
          </p:cNvSpPr>
          <p:nvPr/>
        </p:nvSpPr>
        <p:spPr bwMode="auto">
          <a:xfrm>
            <a:off x="1404910" y="21510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CD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883" name="Rectangle 19"/>
          <p:cNvSpPr>
            <a:spLocks noChangeArrowheads="1"/>
          </p:cNvSpPr>
          <p:nvPr/>
        </p:nvSpPr>
        <p:spPr bwMode="auto">
          <a:xfrm>
            <a:off x="20145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37" name="Rectangle 20"/>
          <p:cNvSpPr>
            <a:spLocks noChangeArrowheads="1"/>
          </p:cNvSpPr>
          <p:nvPr/>
        </p:nvSpPr>
        <p:spPr bwMode="auto">
          <a:xfrm>
            <a:off x="1252510" y="298928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885" name="Rectangle 21"/>
          <p:cNvSpPr>
            <a:spLocks noChangeArrowheads="1"/>
          </p:cNvSpPr>
          <p:nvPr/>
        </p:nvSpPr>
        <p:spPr bwMode="auto">
          <a:xfrm>
            <a:off x="30051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6" name="Rectangle 22"/>
          <p:cNvSpPr>
            <a:spLocks noChangeArrowheads="1"/>
          </p:cNvSpPr>
          <p:nvPr/>
        </p:nvSpPr>
        <p:spPr bwMode="auto">
          <a:xfrm>
            <a:off x="1252510" y="38036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7" name="Rectangle 23"/>
          <p:cNvSpPr>
            <a:spLocks noChangeArrowheads="1"/>
          </p:cNvSpPr>
          <p:nvPr/>
        </p:nvSpPr>
        <p:spPr bwMode="auto">
          <a:xfrm>
            <a:off x="4071910" y="2541610"/>
            <a:ext cx="657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8" name="Rectangle 24"/>
          <p:cNvSpPr>
            <a:spLocks noChangeArrowheads="1"/>
          </p:cNvSpPr>
          <p:nvPr/>
        </p:nvSpPr>
        <p:spPr bwMode="auto">
          <a:xfrm>
            <a:off x="1252510" y="44894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89" name="Rectangle 25"/>
          <p:cNvSpPr>
            <a:spLocks noChangeArrowheads="1"/>
          </p:cNvSpPr>
          <p:nvPr/>
        </p:nvSpPr>
        <p:spPr bwMode="auto">
          <a:xfrm>
            <a:off x="5138710" y="2508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0" name="Rectangle 26"/>
          <p:cNvSpPr>
            <a:spLocks noChangeArrowheads="1"/>
          </p:cNvSpPr>
          <p:nvPr/>
        </p:nvSpPr>
        <p:spPr bwMode="auto">
          <a:xfrm>
            <a:off x="1252510" y="517527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4" name="Rectangle 30"/>
          <p:cNvSpPr>
            <a:spLocks noChangeArrowheads="1"/>
          </p:cNvSpPr>
          <p:nvPr/>
        </p:nvSpPr>
        <p:spPr bwMode="auto">
          <a:xfrm>
            <a:off x="31575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5" name="Rectangle 31"/>
          <p:cNvSpPr>
            <a:spLocks noChangeArrowheads="1"/>
          </p:cNvSpPr>
          <p:nvPr/>
        </p:nvSpPr>
        <p:spPr bwMode="auto">
          <a:xfrm>
            <a:off x="2166910" y="3803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7" name="Rectangle 33"/>
          <p:cNvSpPr>
            <a:spLocks noChangeArrowheads="1"/>
          </p:cNvSpPr>
          <p:nvPr/>
        </p:nvSpPr>
        <p:spPr bwMode="auto">
          <a:xfrm>
            <a:off x="21669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6" name="Rectangle 32"/>
          <p:cNvSpPr>
            <a:spLocks noChangeArrowheads="1"/>
          </p:cNvSpPr>
          <p:nvPr/>
        </p:nvSpPr>
        <p:spPr bwMode="auto">
          <a:xfrm>
            <a:off x="3157510" y="3837010"/>
            <a:ext cx="42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8" name="Rectangle 34"/>
          <p:cNvSpPr>
            <a:spLocks noChangeArrowheads="1"/>
          </p:cNvSpPr>
          <p:nvPr/>
        </p:nvSpPr>
        <p:spPr bwMode="auto">
          <a:xfrm>
            <a:off x="4224310" y="3803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2" name="Rectangle 28"/>
          <p:cNvSpPr>
            <a:spLocks noChangeArrowheads="1"/>
          </p:cNvSpPr>
          <p:nvPr/>
        </p:nvSpPr>
        <p:spPr bwMode="auto">
          <a:xfrm>
            <a:off x="4224310" y="30416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4224310" y="44894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893" name="Rectangle 29"/>
          <p:cNvSpPr>
            <a:spLocks noChangeArrowheads="1"/>
          </p:cNvSpPr>
          <p:nvPr/>
        </p:nvSpPr>
        <p:spPr bwMode="auto">
          <a:xfrm>
            <a:off x="4224310" y="51752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5214910" y="5175273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53" name="Rectangle 44"/>
          <p:cNvSpPr>
            <a:spLocks noChangeArrowheads="1"/>
          </p:cNvSpPr>
          <p:nvPr/>
        </p:nvSpPr>
        <p:spPr bwMode="auto">
          <a:xfrm>
            <a:off x="642910" y="192248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64935" name="Rectangle 71"/>
          <p:cNvSpPr>
            <a:spLocks noChangeArrowheads="1"/>
          </p:cNvSpPr>
          <p:nvPr/>
        </p:nvSpPr>
        <p:spPr bwMode="auto">
          <a:xfrm>
            <a:off x="0" y="228600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2、把与或式的每一项直接填入卡诺图</a:t>
            </a:r>
          </a:p>
        </p:txBody>
      </p:sp>
      <p:sp>
        <p:nvSpPr>
          <p:cNvPr id="164937" name="Rectangle 73"/>
          <p:cNvSpPr>
            <a:spLocks noChangeArrowheads="1"/>
          </p:cNvSpPr>
          <p:nvPr/>
        </p:nvSpPr>
        <p:spPr bwMode="auto">
          <a:xfrm>
            <a:off x="152400" y="838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例2:</a:t>
            </a:r>
          </a:p>
        </p:txBody>
      </p:sp>
      <p:graphicFrame>
        <p:nvGraphicFramePr>
          <p:cNvPr id="103456" name="Object 74"/>
          <p:cNvGraphicFramePr>
            <a:graphicFrameLocks noChangeAspect="1"/>
          </p:cNvGraphicFramePr>
          <p:nvPr/>
        </p:nvGraphicFramePr>
        <p:xfrm>
          <a:off x="1042988" y="836613"/>
          <a:ext cx="76279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7" name="公式" r:id="rId4" imgW="4789080" imgH="355680" progId="Equation.3">
                  <p:embed/>
                </p:oleObj>
              </mc:Choice>
              <mc:Fallback>
                <p:oleObj name="公式" r:id="rId4" imgW="4789080" imgH="35568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7627937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943" name="Oval 79"/>
          <p:cNvSpPr>
            <a:spLocks noChangeArrowheads="1"/>
          </p:cNvSpPr>
          <p:nvPr/>
        </p:nvSpPr>
        <p:spPr bwMode="auto">
          <a:xfrm>
            <a:off x="4071910" y="5208610"/>
            <a:ext cx="1752600" cy="685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944" name="Oval 80"/>
          <p:cNvSpPr>
            <a:spLocks noChangeArrowheads="1"/>
          </p:cNvSpPr>
          <p:nvPr/>
        </p:nvSpPr>
        <p:spPr bwMode="auto">
          <a:xfrm>
            <a:off x="1938310" y="3684610"/>
            <a:ext cx="19050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4945" name="Oval 81"/>
          <p:cNvSpPr>
            <a:spLocks noChangeArrowheads="1"/>
          </p:cNvSpPr>
          <p:nvPr/>
        </p:nvSpPr>
        <p:spPr bwMode="auto">
          <a:xfrm>
            <a:off x="3995710" y="3075010"/>
            <a:ext cx="914400" cy="28194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64946" name="Object 82"/>
          <p:cNvGraphicFramePr>
            <a:graphicFrameLocks noChangeAspect="1"/>
          </p:cNvGraphicFramePr>
          <p:nvPr/>
        </p:nvGraphicFramePr>
        <p:xfrm>
          <a:off x="2090710" y="6199210"/>
          <a:ext cx="3124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88" name="Equation" r:id="rId6" imgW="2121480" imgH="317520" progId="Equation.3">
                  <p:embed/>
                </p:oleObj>
              </mc:Choice>
              <mc:Fallback>
                <p:oleObj name="Equation" r:id="rId6" imgW="2121480" imgH="31752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10" y="6199210"/>
                        <a:ext cx="31242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121</a:t>
            </a:fld>
            <a:endParaRPr lang="en-US" altLang="zh-CN"/>
          </a:p>
        </p:txBody>
      </p:sp>
      <p:grpSp>
        <p:nvGrpSpPr>
          <p:cNvPr id="59" name="组合 58"/>
          <p:cNvGrpSpPr/>
          <p:nvPr/>
        </p:nvGrpSpPr>
        <p:grpSpPr>
          <a:xfrm>
            <a:off x="3571868" y="1285860"/>
            <a:ext cx="928694" cy="951848"/>
            <a:chOff x="3571868" y="1285860"/>
            <a:chExt cx="928694" cy="951848"/>
          </a:xfrm>
        </p:grpSpPr>
        <p:sp>
          <p:nvSpPr>
            <p:cNvPr id="41" name="矩形 40"/>
            <p:cNvSpPr/>
            <p:nvPr/>
          </p:nvSpPr>
          <p:spPr>
            <a:xfrm>
              <a:off x="3571868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100</a:t>
              </a:r>
              <a:endParaRPr lang="zh-CN" altLang="en-US" sz="2800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3597751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100</a:t>
              </a:r>
              <a:endParaRPr lang="zh-CN" altLang="en-US" sz="28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786314" y="1285860"/>
            <a:ext cx="928694" cy="951848"/>
            <a:chOff x="4786314" y="1285860"/>
            <a:chExt cx="928694" cy="951848"/>
          </a:xfrm>
        </p:grpSpPr>
        <p:sp>
          <p:nvSpPr>
            <p:cNvPr id="43" name="矩形 42"/>
            <p:cNvSpPr/>
            <p:nvPr/>
          </p:nvSpPr>
          <p:spPr>
            <a:xfrm>
              <a:off x="4786314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110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4812197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110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857884" y="1285860"/>
            <a:ext cx="902811" cy="1023286"/>
            <a:chOff x="5857884" y="1285860"/>
            <a:chExt cx="902811" cy="1023286"/>
          </a:xfrm>
        </p:grpSpPr>
        <p:sp>
          <p:nvSpPr>
            <p:cNvPr id="45" name="矩形 44"/>
            <p:cNvSpPr/>
            <p:nvPr/>
          </p:nvSpPr>
          <p:spPr>
            <a:xfrm>
              <a:off x="5857884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857884" y="178592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6858016" y="1285860"/>
            <a:ext cx="902811" cy="1809104"/>
            <a:chOff x="6858016" y="1285860"/>
            <a:chExt cx="902811" cy="1809104"/>
          </a:xfrm>
        </p:grpSpPr>
        <p:sp>
          <p:nvSpPr>
            <p:cNvPr id="39" name="矩形 38"/>
            <p:cNvSpPr/>
            <p:nvPr/>
          </p:nvSpPr>
          <p:spPr>
            <a:xfrm>
              <a:off x="6858016" y="128586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6858016" y="1714488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6858016" y="214311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6858016" y="257174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2800" dirty="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7812593" y="1262706"/>
            <a:ext cx="902811" cy="1809104"/>
            <a:chOff x="7812593" y="1262706"/>
            <a:chExt cx="902811" cy="1809104"/>
          </a:xfrm>
        </p:grpSpPr>
        <p:sp>
          <p:nvSpPr>
            <p:cNvPr id="51" name="矩形 50"/>
            <p:cNvSpPr/>
            <p:nvPr/>
          </p:nvSpPr>
          <p:spPr>
            <a:xfrm>
              <a:off x="7812593" y="1262706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7812593" y="1691334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7812593" y="2119962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  <p:sp>
          <p:nvSpPr>
            <p:cNvPr id="54" name="矩形 53"/>
            <p:cNvSpPr/>
            <p:nvPr/>
          </p:nvSpPr>
          <p:spPr>
            <a:xfrm>
              <a:off x="7812593" y="2548590"/>
              <a:ext cx="902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r>
                <a:rPr lang="en-US" altLang="zh-CN" sz="28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4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4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943" grpId="0" animBg="1"/>
      <p:bldP spid="164944" grpId="0" animBg="1"/>
      <p:bldP spid="164945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5"/>
          <p:cNvSpPr>
            <a:spLocks noChangeArrowheads="1"/>
          </p:cNvSpPr>
          <p:nvPr/>
        </p:nvSpPr>
        <p:spPr bwMode="auto">
          <a:xfrm>
            <a:off x="457200" y="365125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3、</a:t>
            </a:r>
            <a:r>
              <a:rPr lang="zh-CN" altLang="en-US" sz="3200" dirty="0">
                <a:effectLst/>
                <a:latin typeface="黑体" pitchFamily="49" charset="-122"/>
              </a:rPr>
              <a:t>化简为或与式</a:t>
            </a:r>
          </a:p>
        </p:txBody>
      </p:sp>
      <p:sp>
        <p:nvSpPr>
          <p:cNvPr id="165935" name="Rectangle 47"/>
          <p:cNvSpPr>
            <a:spLocks noChangeArrowheads="1"/>
          </p:cNvSpPr>
          <p:nvPr/>
        </p:nvSpPr>
        <p:spPr bwMode="auto">
          <a:xfrm>
            <a:off x="457200" y="14478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例: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533400" y="2590800"/>
            <a:ext cx="7251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解: 将函数用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最小项之和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形式表示得:</a:t>
            </a:r>
          </a:p>
        </p:txBody>
      </p:sp>
      <p:sp>
        <p:nvSpPr>
          <p:cNvPr id="165937" name="Rectangle 49"/>
          <p:cNvSpPr>
            <a:spLocks noChangeArrowheads="1"/>
          </p:cNvSpPr>
          <p:nvPr/>
        </p:nvSpPr>
        <p:spPr bwMode="auto">
          <a:xfrm>
            <a:off x="609600" y="37338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F(A,B,C,D)=∑m(0,1,2,4,5,6,8,9,10)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122</a:t>
            </a:fld>
            <a:endParaRPr lang="en-US" altLang="zh-CN"/>
          </a:p>
        </p:txBody>
      </p:sp>
      <p:sp>
        <p:nvSpPr>
          <p:cNvPr id="7" name="Rectangle 48"/>
          <p:cNvSpPr>
            <a:spLocks noChangeArrowheads="1"/>
          </p:cNvSpPr>
          <p:nvPr/>
        </p:nvSpPr>
        <p:spPr bwMode="auto">
          <a:xfrm>
            <a:off x="571472" y="5143512"/>
            <a:ext cx="79736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最大项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中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没有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出现的编号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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最小项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的编号！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build="p" autoUpdateAnimBg="0"/>
      <p:bldP spid="165937" grpId="0" build="p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0"/>
            <a:ext cx="78486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sz="1800" smtClean="0"/>
          </a:p>
          <a:p>
            <a:pPr eaLnBrk="1" hangingPunct="1">
              <a:buFontTx/>
              <a:buNone/>
              <a:defRPr/>
            </a:pPr>
            <a:endParaRPr lang="en-US" altLang="zh-CN" sz="2800" smtClean="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743200" y="1952625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2667000" y="26384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2743200" y="40862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2743200" y="34004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37338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58674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48006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H="1" flipV="1">
            <a:off x="1828800" y="1266825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1676400" y="1485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2286000" y="1104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28956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2133600" y="1943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38862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9" name="Rectangle 17"/>
          <p:cNvSpPr>
            <a:spLocks noChangeArrowheads="1"/>
          </p:cNvSpPr>
          <p:nvPr/>
        </p:nvSpPr>
        <p:spPr bwMode="auto">
          <a:xfrm>
            <a:off x="2133600" y="2705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953000" y="1419225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2133600" y="3390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60198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2133600" y="407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61722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5" name="Rectangle 23"/>
          <p:cNvSpPr>
            <a:spLocks noChangeArrowheads="1"/>
          </p:cNvSpPr>
          <p:nvPr/>
        </p:nvSpPr>
        <p:spPr bwMode="auto">
          <a:xfrm>
            <a:off x="6172200" y="2628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7" name="Rectangle 25"/>
          <p:cNvSpPr>
            <a:spLocks noChangeArrowheads="1"/>
          </p:cNvSpPr>
          <p:nvPr/>
        </p:nvSpPr>
        <p:spPr bwMode="auto">
          <a:xfrm>
            <a:off x="29718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40386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30480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3048000" y="2790825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4038600" y="2705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1547813" y="836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1" name="Rectangle 39"/>
          <p:cNvSpPr>
            <a:spLocks noChangeArrowheads="1"/>
          </p:cNvSpPr>
          <p:nvPr/>
        </p:nvSpPr>
        <p:spPr bwMode="auto">
          <a:xfrm>
            <a:off x="40386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2" name="Rectangle 40"/>
          <p:cNvSpPr>
            <a:spLocks noChangeArrowheads="1"/>
          </p:cNvSpPr>
          <p:nvPr/>
        </p:nvSpPr>
        <p:spPr bwMode="auto">
          <a:xfrm>
            <a:off x="6172200" y="4076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3" name="Rectangle 41"/>
          <p:cNvSpPr>
            <a:spLocks noChangeArrowheads="1"/>
          </p:cNvSpPr>
          <p:nvPr/>
        </p:nvSpPr>
        <p:spPr bwMode="auto">
          <a:xfrm>
            <a:off x="30480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4" name="Rectangle 42"/>
          <p:cNvSpPr>
            <a:spLocks noChangeArrowheads="1"/>
          </p:cNvSpPr>
          <p:nvPr/>
        </p:nvSpPr>
        <p:spPr bwMode="auto">
          <a:xfrm>
            <a:off x="5029200" y="19907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5" name="Rectangle 43"/>
          <p:cNvSpPr>
            <a:spLocks noChangeArrowheads="1"/>
          </p:cNvSpPr>
          <p:nvPr/>
        </p:nvSpPr>
        <p:spPr bwMode="auto">
          <a:xfrm>
            <a:off x="5105400" y="2705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6" name="Rectangle 44"/>
          <p:cNvSpPr>
            <a:spLocks noChangeArrowheads="1"/>
          </p:cNvSpPr>
          <p:nvPr/>
        </p:nvSpPr>
        <p:spPr bwMode="auto">
          <a:xfrm>
            <a:off x="51054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7" name="Rectangle 45"/>
          <p:cNvSpPr>
            <a:spLocks noChangeArrowheads="1"/>
          </p:cNvSpPr>
          <p:nvPr/>
        </p:nvSpPr>
        <p:spPr bwMode="auto">
          <a:xfrm>
            <a:off x="5105400" y="4076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8" name="Rectangle 46"/>
          <p:cNvSpPr>
            <a:spLocks noChangeArrowheads="1"/>
          </p:cNvSpPr>
          <p:nvPr/>
        </p:nvSpPr>
        <p:spPr bwMode="auto">
          <a:xfrm>
            <a:off x="61722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9" name="Rectangle 47"/>
          <p:cNvSpPr>
            <a:spLocks noChangeArrowheads="1"/>
          </p:cNvSpPr>
          <p:nvPr/>
        </p:nvSpPr>
        <p:spPr bwMode="auto">
          <a:xfrm>
            <a:off x="41148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60" name="Oval 48"/>
          <p:cNvSpPr>
            <a:spLocks noChangeArrowheads="1"/>
          </p:cNvSpPr>
          <p:nvPr/>
        </p:nvSpPr>
        <p:spPr bwMode="auto">
          <a:xfrm>
            <a:off x="2667000" y="3324225"/>
            <a:ext cx="4343400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61" name="Oval 49"/>
          <p:cNvSpPr>
            <a:spLocks noChangeArrowheads="1"/>
          </p:cNvSpPr>
          <p:nvPr/>
        </p:nvSpPr>
        <p:spPr bwMode="auto">
          <a:xfrm rot="-5400000">
            <a:off x="3795712" y="3033713"/>
            <a:ext cx="3000375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77" name="Rectangle 65"/>
          <p:cNvSpPr>
            <a:spLocks noChangeArrowheads="1"/>
          </p:cNvSpPr>
          <p:nvPr/>
        </p:nvSpPr>
        <p:spPr bwMode="auto">
          <a:xfrm>
            <a:off x="381000" y="2286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66979" name="Object 67"/>
          <p:cNvGraphicFramePr>
            <a:graphicFrameLocks noChangeAspect="1"/>
          </p:cNvGraphicFramePr>
          <p:nvPr/>
        </p:nvGraphicFramePr>
        <p:xfrm>
          <a:off x="3678258" y="5257800"/>
          <a:ext cx="38941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77" name="Equation" r:id="rId4" imgW="2426400" imgH="825840" progId="Equation.3">
                  <p:embed/>
                </p:oleObj>
              </mc:Choice>
              <mc:Fallback>
                <p:oleObj name="Equation" r:id="rId4" imgW="2426400" imgH="82584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58" y="5257800"/>
                        <a:ext cx="389413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123</a:t>
            </a:fld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7343507" y="2786058"/>
            <a:ext cx="180049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化简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或与式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“圈</a:t>
            </a:r>
            <a:r>
              <a:rPr lang="en-US" altLang="zh-CN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0</a:t>
            </a:r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”！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1745" y="528638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写成“与或式”：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1745" y="597761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写成“或与式”：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48" name="动作按钮: 帮助 47">
            <a:hlinkClick r:id="" action="ppaction://noaction" highlightClick="1"/>
          </p:cNvPr>
          <p:cNvSpPr/>
          <p:nvPr/>
        </p:nvSpPr>
        <p:spPr bwMode="auto">
          <a:xfrm>
            <a:off x="8001024" y="5214950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60" grpId="0" animBg="1"/>
      <p:bldP spid="166961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>
            <a:spLocks noChangeArrowheads="1"/>
          </p:cNvSpPr>
          <p:nvPr/>
        </p:nvSpPr>
        <p:spPr bwMode="auto">
          <a:xfrm>
            <a:off x="179388" y="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4、</a:t>
            </a:r>
            <a:r>
              <a:rPr lang="zh-CN" altLang="en-US" sz="3200">
                <a:effectLst/>
                <a:latin typeface="黑体" pitchFamily="49" charset="-122"/>
              </a:rPr>
              <a:t>利用禁止逻辑化简逻辑函数</a:t>
            </a:r>
          </a:p>
        </p:txBody>
      </p:sp>
      <p:grpSp>
        <p:nvGrpSpPr>
          <p:cNvPr id="267296" name="Group 32"/>
          <p:cNvGrpSpPr>
            <a:grpSpLocks/>
          </p:cNvGrpSpPr>
          <p:nvPr/>
        </p:nvGrpSpPr>
        <p:grpSpPr bwMode="auto">
          <a:xfrm>
            <a:off x="755650" y="620713"/>
            <a:ext cx="5873750" cy="3663950"/>
            <a:chOff x="476" y="572"/>
            <a:chExt cx="3700" cy="2308"/>
          </a:xfrm>
        </p:grpSpPr>
        <p:sp>
          <p:nvSpPr>
            <p:cNvPr id="267269" name="Rectangle 5"/>
            <p:cNvSpPr>
              <a:spLocks noChangeArrowheads="1"/>
            </p:cNvSpPr>
            <p:nvPr/>
          </p:nvSpPr>
          <p:spPr bwMode="auto">
            <a:xfrm>
              <a:off x="1152" y="1152"/>
              <a:ext cx="302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0" name="Line 6"/>
            <p:cNvSpPr>
              <a:spLocks noChangeShapeType="1"/>
            </p:cNvSpPr>
            <p:nvPr/>
          </p:nvSpPr>
          <p:spPr bwMode="auto">
            <a:xfrm>
              <a:off x="1152" y="2016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>
              <a:off x="2640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2" name="Line 8"/>
            <p:cNvSpPr>
              <a:spLocks noChangeShapeType="1"/>
            </p:cNvSpPr>
            <p:nvPr/>
          </p:nvSpPr>
          <p:spPr bwMode="auto">
            <a:xfrm>
              <a:off x="1872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3" name="Line 9"/>
            <p:cNvSpPr>
              <a:spLocks noChangeShapeType="1"/>
            </p:cNvSpPr>
            <p:nvPr/>
          </p:nvSpPr>
          <p:spPr bwMode="auto">
            <a:xfrm>
              <a:off x="3408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7274" name="Line 10"/>
            <p:cNvSpPr>
              <a:spLocks noChangeShapeType="1"/>
            </p:cNvSpPr>
            <p:nvPr/>
          </p:nvSpPr>
          <p:spPr bwMode="auto">
            <a:xfrm flipH="1" flipV="1">
              <a:off x="720" y="8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16" name="Rectangle 11"/>
            <p:cNvSpPr>
              <a:spLocks noChangeArrowheads="1"/>
            </p:cNvSpPr>
            <p:nvPr/>
          </p:nvSpPr>
          <p:spPr bwMode="auto">
            <a:xfrm>
              <a:off x="1296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00</a:t>
              </a:r>
            </a:p>
          </p:txBody>
        </p:sp>
        <p:sp>
          <p:nvSpPr>
            <p:cNvPr id="106517" name="Rectangle 12"/>
            <p:cNvSpPr>
              <a:spLocks noChangeArrowheads="1"/>
            </p:cNvSpPr>
            <p:nvPr/>
          </p:nvSpPr>
          <p:spPr bwMode="auto">
            <a:xfrm>
              <a:off x="2016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01</a:t>
              </a:r>
            </a:p>
          </p:txBody>
        </p:sp>
        <p:sp>
          <p:nvSpPr>
            <p:cNvPr id="106518" name="Rectangle 13"/>
            <p:cNvSpPr>
              <a:spLocks noChangeArrowheads="1"/>
            </p:cNvSpPr>
            <p:nvPr/>
          </p:nvSpPr>
          <p:spPr bwMode="auto">
            <a:xfrm>
              <a:off x="3600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10</a:t>
              </a:r>
            </a:p>
          </p:txBody>
        </p:sp>
        <p:sp>
          <p:nvSpPr>
            <p:cNvPr id="106519" name="Rectangle 14"/>
            <p:cNvSpPr>
              <a:spLocks noChangeArrowheads="1"/>
            </p:cNvSpPr>
            <p:nvPr/>
          </p:nvSpPr>
          <p:spPr bwMode="auto">
            <a:xfrm>
              <a:off x="2832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11</a:t>
              </a:r>
            </a:p>
          </p:txBody>
        </p:sp>
        <p:sp>
          <p:nvSpPr>
            <p:cNvPr id="106520" name="Rectangle 15"/>
            <p:cNvSpPr>
              <a:spLocks noChangeArrowheads="1"/>
            </p:cNvSpPr>
            <p:nvPr/>
          </p:nvSpPr>
          <p:spPr bwMode="auto">
            <a:xfrm>
              <a:off x="864" y="138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</a:t>
              </a:r>
            </a:p>
          </p:txBody>
        </p:sp>
        <p:sp>
          <p:nvSpPr>
            <p:cNvPr id="106521" name="Rectangle 16"/>
            <p:cNvSpPr>
              <a:spLocks noChangeArrowheads="1"/>
            </p:cNvSpPr>
            <p:nvPr/>
          </p:nvSpPr>
          <p:spPr bwMode="auto">
            <a:xfrm>
              <a:off x="864" y="219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6522" name="Rectangle 17"/>
            <p:cNvSpPr>
              <a:spLocks noChangeArrowheads="1"/>
            </p:cNvSpPr>
            <p:nvPr/>
          </p:nvSpPr>
          <p:spPr bwMode="auto">
            <a:xfrm>
              <a:off x="912" y="66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BC</a:t>
              </a:r>
            </a:p>
          </p:txBody>
        </p:sp>
        <p:sp>
          <p:nvSpPr>
            <p:cNvPr id="106523" name="Rectangle 18"/>
            <p:cNvSpPr>
              <a:spLocks noChangeArrowheads="1"/>
            </p:cNvSpPr>
            <p:nvPr/>
          </p:nvSpPr>
          <p:spPr bwMode="auto">
            <a:xfrm>
              <a:off x="720" y="90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A</a:t>
              </a:r>
            </a:p>
          </p:txBody>
        </p:sp>
        <p:sp>
          <p:nvSpPr>
            <p:cNvPr id="106524" name="Rectangle 19"/>
            <p:cNvSpPr>
              <a:spLocks noChangeArrowheads="1"/>
            </p:cNvSpPr>
            <p:nvPr/>
          </p:nvSpPr>
          <p:spPr bwMode="auto">
            <a:xfrm>
              <a:off x="476" y="57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F</a:t>
              </a:r>
            </a:p>
          </p:txBody>
        </p:sp>
        <p:sp>
          <p:nvSpPr>
            <p:cNvPr id="106525" name="Rectangle 20"/>
            <p:cNvSpPr>
              <a:spLocks noChangeArrowheads="1"/>
            </p:cNvSpPr>
            <p:nvPr/>
          </p:nvSpPr>
          <p:spPr bwMode="auto">
            <a:xfrm>
              <a:off x="2064" y="138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6526" name="Rectangle 23"/>
            <p:cNvSpPr>
              <a:spLocks noChangeArrowheads="1"/>
            </p:cNvSpPr>
            <p:nvPr/>
          </p:nvSpPr>
          <p:spPr bwMode="auto">
            <a:xfrm>
              <a:off x="2880" y="2205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6527" name="Rectangle 24"/>
            <p:cNvSpPr>
              <a:spLocks noChangeArrowheads="1"/>
            </p:cNvSpPr>
            <p:nvPr/>
          </p:nvSpPr>
          <p:spPr bwMode="auto">
            <a:xfrm>
              <a:off x="2064" y="219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</p:grpSp>
      <p:sp>
        <p:nvSpPr>
          <p:cNvPr id="267291" name="Oval 27"/>
          <p:cNvSpPr>
            <a:spLocks noChangeArrowheads="1"/>
          </p:cNvSpPr>
          <p:nvPr/>
        </p:nvSpPr>
        <p:spPr bwMode="auto">
          <a:xfrm>
            <a:off x="2987675" y="1628775"/>
            <a:ext cx="2447925" cy="2592388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7293" name="Object 29"/>
          <p:cNvGraphicFramePr>
            <a:graphicFrameLocks noChangeAspect="1"/>
          </p:cNvGraphicFramePr>
          <p:nvPr/>
        </p:nvGraphicFramePr>
        <p:xfrm>
          <a:off x="357158" y="4570431"/>
          <a:ext cx="8479835" cy="71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91" name="Equation" r:id="rId3" imgW="3466800" imgH="291960" progId="Equation.DSMT4">
                  <p:embed/>
                </p:oleObj>
              </mc:Choice>
              <mc:Fallback>
                <p:oleObj name="Equation" r:id="rId3" imgW="3466800" imgH="291960" progId="Equation.DSMT4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4570431"/>
                        <a:ext cx="8479835" cy="715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94" name="Rectangle 30"/>
          <p:cNvSpPr>
            <a:spLocks noChangeArrowheads="1"/>
          </p:cNvSpPr>
          <p:nvPr/>
        </p:nvSpPr>
        <p:spPr bwMode="auto">
          <a:xfrm>
            <a:off x="0" y="5300663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  即</a:t>
            </a:r>
            <a:r>
              <a:rPr lang="zh-CN" altLang="en-US" sz="3200" dirty="0" smtClean="0">
                <a:effectLst/>
                <a:latin typeface="黑体" pitchFamily="49" charset="-122"/>
              </a:rPr>
              <a:t>任何逻辑函数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乘</a:t>
            </a:r>
            <a:r>
              <a:rPr lang="zh-CN" altLang="en-US" sz="3200" dirty="0">
                <a:effectLst/>
                <a:latin typeface="黑体" pitchFamily="49" charset="-122"/>
              </a:rPr>
              <a:t>上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不属于</a:t>
            </a:r>
            <a:r>
              <a:rPr lang="zh-CN" altLang="en-US" sz="3200" dirty="0">
                <a:effectLst/>
                <a:latin typeface="黑体" pitchFamily="49" charset="-122"/>
              </a:rPr>
              <a:t>它的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最小项之非</a:t>
            </a:r>
            <a:r>
              <a:rPr lang="zh-CN" altLang="en-US" sz="3200" dirty="0">
                <a:effectLst/>
                <a:latin typeface="黑体" pitchFamily="49" charset="-122"/>
              </a:rPr>
              <a:t>，</a:t>
            </a:r>
            <a:r>
              <a:rPr lang="zh-CN" altLang="en-US" sz="3200" dirty="0" smtClean="0">
                <a:effectLst/>
                <a:latin typeface="黑体" pitchFamily="49" charset="-122"/>
              </a:rPr>
              <a:t>其逻辑</a:t>
            </a:r>
            <a:r>
              <a:rPr lang="zh-CN" altLang="en-US" sz="3200" dirty="0">
                <a:effectLst/>
                <a:latin typeface="黑体" pitchFamily="49" charset="-122"/>
              </a:rPr>
              <a:t>功能不变。</a:t>
            </a:r>
          </a:p>
        </p:txBody>
      </p:sp>
      <p:sp>
        <p:nvSpPr>
          <p:cNvPr id="267297" name="Line 33"/>
          <p:cNvSpPr>
            <a:spLocks noChangeShapeType="1"/>
          </p:cNvSpPr>
          <p:nvPr/>
        </p:nvSpPr>
        <p:spPr bwMode="auto">
          <a:xfrm flipV="1">
            <a:off x="4211638" y="1635125"/>
            <a:ext cx="865187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67298" name="Line 34"/>
          <p:cNvSpPr>
            <a:spLocks noChangeShapeType="1"/>
          </p:cNvSpPr>
          <p:nvPr/>
        </p:nvSpPr>
        <p:spPr bwMode="auto">
          <a:xfrm flipV="1">
            <a:off x="4211638" y="1828800"/>
            <a:ext cx="1152525" cy="665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67299" name="Line 35"/>
          <p:cNvSpPr>
            <a:spLocks noChangeShapeType="1"/>
          </p:cNvSpPr>
          <p:nvPr/>
        </p:nvSpPr>
        <p:spPr bwMode="auto">
          <a:xfrm flipV="1">
            <a:off x="4211638" y="2114550"/>
            <a:ext cx="11525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67300" name="Line 36"/>
          <p:cNvSpPr>
            <a:spLocks noChangeShapeType="1"/>
          </p:cNvSpPr>
          <p:nvPr/>
        </p:nvSpPr>
        <p:spPr bwMode="auto">
          <a:xfrm flipV="1">
            <a:off x="4572000" y="2509838"/>
            <a:ext cx="7207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267303" name="Group 39"/>
          <p:cNvGrpSpPr>
            <a:grpSpLocks/>
          </p:cNvGrpSpPr>
          <p:nvPr/>
        </p:nvGrpSpPr>
        <p:grpSpPr bwMode="auto">
          <a:xfrm>
            <a:off x="4932363" y="477838"/>
            <a:ext cx="3203575" cy="1727200"/>
            <a:chOff x="3107" y="482"/>
            <a:chExt cx="2018" cy="1088"/>
          </a:xfrm>
        </p:grpSpPr>
        <p:sp>
          <p:nvSpPr>
            <p:cNvPr id="267301" name="Line 37"/>
            <p:cNvSpPr>
              <a:spLocks noChangeShapeType="1"/>
            </p:cNvSpPr>
            <p:nvPr/>
          </p:nvSpPr>
          <p:spPr bwMode="auto">
            <a:xfrm flipV="1">
              <a:off x="3107" y="811"/>
              <a:ext cx="1315" cy="759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509" name="Rectangle 38"/>
            <p:cNvSpPr>
              <a:spLocks noChangeArrowheads="1"/>
            </p:cNvSpPr>
            <p:nvPr/>
          </p:nvSpPr>
          <p:spPr bwMode="auto">
            <a:xfrm>
              <a:off x="4241" y="48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禁止项</a:t>
              </a:r>
            </a:p>
          </p:txBody>
        </p:sp>
      </p:grpSp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9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22" name="Group 5"/>
          <p:cNvGrpSpPr>
            <a:grpSpLocks/>
          </p:cNvGrpSpPr>
          <p:nvPr/>
        </p:nvGrpSpPr>
        <p:grpSpPr bwMode="auto">
          <a:xfrm>
            <a:off x="827088" y="333375"/>
            <a:ext cx="5873750" cy="3663950"/>
            <a:chOff x="476" y="572"/>
            <a:chExt cx="3700" cy="2308"/>
          </a:xfrm>
        </p:grpSpPr>
        <p:sp>
          <p:nvSpPr>
            <p:cNvPr id="291846" name="Rectangle 6"/>
            <p:cNvSpPr>
              <a:spLocks noChangeArrowheads="1"/>
            </p:cNvSpPr>
            <p:nvPr/>
          </p:nvSpPr>
          <p:spPr bwMode="auto">
            <a:xfrm>
              <a:off x="1152" y="1152"/>
              <a:ext cx="3024" cy="17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7" name="Line 7"/>
            <p:cNvSpPr>
              <a:spLocks noChangeShapeType="1"/>
            </p:cNvSpPr>
            <p:nvPr/>
          </p:nvSpPr>
          <p:spPr bwMode="auto">
            <a:xfrm>
              <a:off x="1152" y="2016"/>
              <a:ext cx="30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8" name="Line 8"/>
            <p:cNvSpPr>
              <a:spLocks noChangeShapeType="1"/>
            </p:cNvSpPr>
            <p:nvPr/>
          </p:nvSpPr>
          <p:spPr bwMode="auto">
            <a:xfrm>
              <a:off x="2640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49" name="Line 9"/>
            <p:cNvSpPr>
              <a:spLocks noChangeShapeType="1"/>
            </p:cNvSpPr>
            <p:nvPr/>
          </p:nvSpPr>
          <p:spPr bwMode="auto">
            <a:xfrm>
              <a:off x="1872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50" name="Line 10"/>
            <p:cNvSpPr>
              <a:spLocks noChangeShapeType="1"/>
            </p:cNvSpPr>
            <p:nvPr/>
          </p:nvSpPr>
          <p:spPr bwMode="auto">
            <a:xfrm>
              <a:off x="3408" y="1152"/>
              <a:ext cx="0" cy="17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1851" name="Line 11"/>
            <p:cNvSpPr>
              <a:spLocks noChangeShapeType="1"/>
            </p:cNvSpPr>
            <p:nvPr/>
          </p:nvSpPr>
          <p:spPr bwMode="auto">
            <a:xfrm flipH="1" flipV="1">
              <a:off x="720" y="8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45" name="Rectangle 12"/>
            <p:cNvSpPr>
              <a:spLocks noChangeArrowheads="1"/>
            </p:cNvSpPr>
            <p:nvPr/>
          </p:nvSpPr>
          <p:spPr bwMode="auto">
            <a:xfrm>
              <a:off x="1296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00</a:t>
              </a:r>
            </a:p>
          </p:txBody>
        </p:sp>
        <p:sp>
          <p:nvSpPr>
            <p:cNvPr id="107546" name="Rectangle 13"/>
            <p:cNvSpPr>
              <a:spLocks noChangeArrowheads="1"/>
            </p:cNvSpPr>
            <p:nvPr/>
          </p:nvSpPr>
          <p:spPr bwMode="auto">
            <a:xfrm>
              <a:off x="2016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01</a:t>
              </a:r>
            </a:p>
          </p:txBody>
        </p:sp>
        <p:sp>
          <p:nvSpPr>
            <p:cNvPr id="107547" name="Rectangle 14"/>
            <p:cNvSpPr>
              <a:spLocks noChangeArrowheads="1"/>
            </p:cNvSpPr>
            <p:nvPr/>
          </p:nvSpPr>
          <p:spPr bwMode="auto">
            <a:xfrm>
              <a:off x="3600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10</a:t>
              </a:r>
            </a:p>
          </p:txBody>
        </p:sp>
        <p:sp>
          <p:nvSpPr>
            <p:cNvPr id="107548" name="Rectangle 15"/>
            <p:cNvSpPr>
              <a:spLocks noChangeArrowheads="1"/>
            </p:cNvSpPr>
            <p:nvPr/>
          </p:nvSpPr>
          <p:spPr bwMode="auto">
            <a:xfrm>
              <a:off x="2832" y="758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11</a:t>
              </a:r>
            </a:p>
          </p:txBody>
        </p:sp>
        <p:sp>
          <p:nvSpPr>
            <p:cNvPr id="107549" name="Rectangle 16"/>
            <p:cNvSpPr>
              <a:spLocks noChangeArrowheads="1"/>
            </p:cNvSpPr>
            <p:nvPr/>
          </p:nvSpPr>
          <p:spPr bwMode="auto">
            <a:xfrm>
              <a:off x="864" y="138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0</a:t>
              </a:r>
            </a:p>
          </p:txBody>
        </p:sp>
        <p:sp>
          <p:nvSpPr>
            <p:cNvPr id="107550" name="Rectangle 17"/>
            <p:cNvSpPr>
              <a:spLocks noChangeArrowheads="1"/>
            </p:cNvSpPr>
            <p:nvPr/>
          </p:nvSpPr>
          <p:spPr bwMode="auto">
            <a:xfrm>
              <a:off x="864" y="219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7551" name="Rectangle 18"/>
            <p:cNvSpPr>
              <a:spLocks noChangeArrowheads="1"/>
            </p:cNvSpPr>
            <p:nvPr/>
          </p:nvSpPr>
          <p:spPr bwMode="auto">
            <a:xfrm>
              <a:off x="912" y="662"/>
              <a:ext cx="4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BC</a:t>
              </a:r>
            </a:p>
          </p:txBody>
        </p:sp>
        <p:sp>
          <p:nvSpPr>
            <p:cNvPr id="107552" name="Rectangle 19"/>
            <p:cNvSpPr>
              <a:spLocks noChangeArrowheads="1"/>
            </p:cNvSpPr>
            <p:nvPr/>
          </p:nvSpPr>
          <p:spPr bwMode="auto">
            <a:xfrm>
              <a:off x="720" y="90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A</a:t>
              </a:r>
            </a:p>
          </p:txBody>
        </p:sp>
        <p:sp>
          <p:nvSpPr>
            <p:cNvPr id="107553" name="Rectangle 20"/>
            <p:cNvSpPr>
              <a:spLocks noChangeArrowheads="1"/>
            </p:cNvSpPr>
            <p:nvPr/>
          </p:nvSpPr>
          <p:spPr bwMode="auto">
            <a:xfrm>
              <a:off x="476" y="57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F</a:t>
              </a:r>
            </a:p>
          </p:txBody>
        </p:sp>
        <p:sp>
          <p:nvSpPr>
            <p:cNvPr id="107554" name="Rectangle 21"/>
            <p:cNvSpPr>
              <a:spLocks noChangeArrowheads="1"/>
            </p:cNvSpPr>
            <p:nvPr/>
          </p:nvSpPr>
          <p:spPr bwMode="auto">
            <a:xfrm>
              <a:off x="2064" y="138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7555" name="Rectangle 22"/>
            <p:cNvSpPr>
              <a:spLocks noChangeArrowheads="1"/>
            </p:cNvSpPr>
            <p:nvPr/>
          </p:nvSpPr>
          <p:spPr bwMode="auto">
            <a:xfrm>
              <a:off x="2880" y="2205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7556" name="Rectangle 23"/>
            <p:cNvSpPr>
              <a:spLocks noChangeArrowheads="1"/>
            </p:cNvSpPr>
            <p:nvPr/>
          </p:nvSpPr>
          <p:spPr bwMode="auto">
            <a:xfrm>
              <a:off x="2064" y="219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effectLst/>
                  <a:latin typeface="黑体" pitchFamily="49" charset="-122"/>
                </a:rPr>
                <a:t>1</a:t>
              </a:r>
            </a:p>
          </p:txBody>
        </p:sp>
      </p:grpSp>
      <p:sp>
        <p:nvSpPr>
          <p:cNvPr id="291864" name="Oval 24"/>
          <p:cNvSpPr>
            <a:spLocks noChangeArrowheads="1"/>
          </p:cNvSpPr>
          <p:nvPr/>
        </p:nvSpPr>
        <p:spPr bwMode="auto">
          <a:xfrm>
            <a:off x="3059113" y="1341438"/>
            <a:ext cx="2447925" cy="2592387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91865" name="Line 25"/>
          <p:cNvSpPr>
            <a:spLocks noChangeShapeType="1"/>
          </p:cNvSpPr>
          <p:nvPr/>
        </p:nvSpPr>
        <p:spPr bwMode="auto">
          <a:xfrm flipV="1">
            <a:off x="4283075" y="1347788"/>
            <a:ext cx="865188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91866" name="Line 26"/>
          <p:cNvSpPr>
            <a:spLocks noChangeShapeType="1"/>
          </p:cNvSpPr>
          <p:nvPr/>
        </p:nvSpPr>
        <p:spPr bwMode="auto">
          <a:xfrm flipV="1">
            <a:off x="4283075" y="1541463"/>
            <a:ext cx="1152525" cy="665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91867" name="Line 27"/>
          <p:cNvSpPr>
            <a:spLocks noChangeShapeType="1"/>
          </p:cNvSpPr>
          <p:nvPr/>
        </p:nvSpPr>
        <p:spPr bwMode="auto">
          <a:xfrm flipV="1">
            <a:off x="4283075" y="1827213"/>
            <a:ext cx="1152525" cy="666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91868" name="Line 28"/>
          <p:cNvSpPr>
            <a:spLocks noChangeShapeType="1"/>
          </p:cNvSpPr>
          <p:nvPr/>
        </p:nvSpPr>
        <p:spPr bwMode="auto">
          <a:xfrm flipV="1">
            <a:off x="4643438" y="2222500"/>
            <a:ext cx="720725" cy="415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7528" name="Group 29"/>
          <p:cNvGrpSpPr>
            <a:grpSpLocks/>
          </p:cNvGrpSpPr>
          <p:nvPr/>
        </p:nvGrpSpPr>
        <p:grpSpPr bwMode="auto">
          <a:xfrm>
            <a:off x="5003800" y="190500"/>
            <a:ext cx="3203575" cy="1727200"/>
            <a:chOff x="3107" y="482"/>
            <a:chExt cx="2018" cy="1088"/>
          </a:xfrm>
        </p:grpSpPr>
        <p:sp>
          <p:nvSpPr>
            <p:cNvPr id="291870" name="Line 30"/>
            <p:cNvSpPr>
              <a:spLocks noChangeShapeType="1"/>
            </p:cNvSpPr>
            <p:nvPr/>
          </p:nvSpPr>
          <p:spPr bwMode="auto">
            <a:xfrm flipV="1">
              <a:off x="3107" y="811"/>
              <a:ext cx="1315" cy="759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7538" name="Rectangle 31"/>
            <p:cNvSpPr>
              <a:spLocks noChangeArrowheads="1"/>
            </p:cNvSpPr>
            <p:nvPr/>
          </p:nvSpPr>
          <p:spPr bwMode="auto">
            <a:xfrm>
              <a:off x="4241" y="48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禁止项</a:t>
              </a:r>
            </a:p>
          </p:txBody>
        </p:sp>
      </p:grpSp>
      <p:grpSp>
        <p:nvGrpSpPr>
          <p:cNvPr id="291874" name="Group 34"/>
          <p:cNvGrpSpPr>
            <a:grpSpLocks/>
          </p:cNvGrpSpPr>
          <p:nvPr/>
        </p:nvGrpSpPr>
        <p:grpSpPr bwMode="auto">
          <a:xfrm>
            <a:off x="323850" y="4076700"/>
            <a:ext cx="7343775" cy="2190750"/>
            <a:chOff x="204" y="2568"/>
            <a:chExt cx="4626" cy="1380"/>
          </a:xfrm>
        </p:grpSpPr>
        <p:sp>
          <p:nvSpPr>
            <p:cNvPr id="107535" name="Rectangle 4"/>
            <p:cNvSpPr>
              <a:spLocks noChangeArrowheads="1"/>
            </p:cNvSpPr>
            <p:nvPr/>
          </p:nvSpPr>
          <p:spPr bwMode="auto">
            <a:xfrm>
              <a:off x="204" y="2568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以上图为例，则：</a:t>
              </a:r>
            </a:p>
          </p:txBody>
        </p:sp>
        <p:graphicFrame>
          <p:nvGraphicFramePr>
            <p:cNvPr id="107536" name="Object 32"/>
            <p:cNvGraphicFramePr>
              <a:graphicFrameLocks noChangeAspect="1"/>
            </p:cNvGraphicFramePr>
            <p:nvPr/>
          </p:nvGraphicFramePr>
          <p:xfrm>
            <a:off x="295" y="3022"/>
            <a:ext cx="4535" cy="9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14" name="公式" r:id="rId3" imgW="3950640" imgH="787680" progId="Equation.3">
                    <p:embed/>
                  </p:oleObj>
                </mc:Choice>
                <mc:Fallback>
                  <p:oleObj name="公式" r:id="rId3" imgW="3950640" imgH="787680" progId="Equation.3">
                    <p:embed/>
                    <p:pic>
                      <p:nvPicPr>
                        <p:cNvPr id="0" name="Picture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022"/>
                          <a:ext cx="4535" cy="9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1875" name="Text Box 35"/>
          <p:cNvSpPr txBox="1">
            <a:spLocks noChangeArrowheads="1"/>
          </p:cNvSpPr>
          <p:nvPr/>
        </p:nvSpPr>
        <p:spPr bwMode="auto">
          <a:xfrm>
            <a:off x="7596188" y="5595938"/>
            <a:ext cx="79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3600" dirty="0" smtClean="0">
                <a:solidFill>
                  <a:srgbClr val="FFFC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黑体" pitchFamily="49" charset="-122"/>
              </a:rPr>
              <a:t>???</a:t>
            </a:r>
          </a:p>
        </p:txBody>
      </p:sp>
      <p:sp>
        <p:nvSpPr>
          <p:cNvPr id="291876" name="Line 36"/>
          <p:cNvSpPr>
            <a:spLocks noChangeShapeType="1"/>
          </p:cNvSpPr>
          <p:nvPr/>
        </p:nvSpPr>
        <p:spPr bwMode="auto">
          <a:xfrm flipH="1">
            <a:off x="885838" y="6357958"/>
            <a:ext cx="5543550" cy="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126</a:t>
            </a:fld>
            <a:endParaRPr lang="en-US" altLang="zh-CN"/>
          </a:p>
        </p:txBody>
      </p:sp>
      <p:graphicFrame>
        <p:nvGraphicFramePr>
          <p:cNvPr id="4" name="Object 32"/>
          <p:cNvGraphicFramePr>
            <a:graphicFrameLocks noChangeAspect="1"/>
          </p:cNvGraphicFramePr>
          <p:nvPr/>
        </p:nvGraphicFramePr>
        <p:xfrm>
          <a:off x="142876" y="513263"/>
          <a:ext cx="8929718" cy="441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8" name="Equation" r:id="rId3" imgW="3657600" imgH="1765080" progId="Equation.DSMT4">
                  <p:embed/>
                </p:oleObj>
              </mc:Choice>
              <mc:Fallback>
                <p:oleObj name="Equation" r:id="rId3" imgW="3657600" imgH="17650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6" y="513263"/>
                        <a:ext cx="8929718" cy="4415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1" name="Object 3"/>
          <p:cNvGraphicFramePr>
            <a:graphicFrameLocks noChangeAspect="1"/>
          </p:cNvGraphicFramePr>
          <p:nvPr/>
        </p:nvGraphicFramePr>
        <p:xfrm>
          <a:off x="714348" y="5715016"/>
          <a:ext cx="2162326" cy="757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99" name="Equation" r:id="rId5" imgW="774360" imgH="241200" progId="Equation.DSMT4">
                  <p:embed/>
                </p:oleObj>
              </mc:Choice>
              <mc:Fallback>
                <p:oleObj name="Equation" r:id="rId5" imgW="774360" imgH="241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5715016"/>
                        <a:ext cx="2162326" cy="7572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4852" name="Object 4"/>
          <p:cNvGraphicFramePr>
            <a:graphicFrameLocks noChangeAspect="1"/>
          </p:cNvGraphicFramePr>
          <p:nvPr/>
        </p:nvGraphicFramePr>
        <p:xfrm>
          <a:off x="3428992" y="5786454"/>
          <a:ext cx="1261538" cy="596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900" name="Equation" r:id="rId7" imgW="469800" imgH="203040" progId="Equation.DSMT4">
                  <p:embed/>
                </p:oleObj>
              </mc:Choice>
              <mc:Fallback>
                <p:oleObj name="Equation" r:id="rId7" imgW="4698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992" y="5786454"/>
                        <a:ext cx="1261538" cy="596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546" name="Group 26"/>
          <p:cNvGrpSpPr>
            <a:grpSpLocks/>
          </p:cNvGrpSpPr>
          <p:nvPr/>
        </p:nvGrpSpPr>
        <p:grpSpPr bwMode="auto">
          <a:xfrm>
            <a:off x="0" y="333375"/>
            <a:ext cx="9144000" cy="3459163"/>
            <a:chOff x="0" y="618"/>
            <a:chExt cx="5760" cy="2179"/>
          </a:xfrm>
        </p:grpSpPr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204" y="61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事实上，禁止逻辑也可由几个最小项组成，例如</a:t>
              </a:r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0" y="1071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可将函数</a:t>
              </a:r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r>
                <a:rPr lang="zh-CN" altLang="en-US" sz="3200">
                  <a:effectLst/>
                  <a:latin typeface="黑体" pitchFamily="49" charset="-122"/>
                </a:rPr>
                <a:t>写成         ，只要    和   都不属</a:t>
              </a:r>
            </a:p>
          </p:txBody>
        </p:sp>
        <p:graphicFrame>
          <p:nvGraphicFramePr>
            <p:cNvPr id="108551" name="Object 7"/>
            <p:cNvGraphicFramePr>
              <a:graphicFrameLocks noChangeAspect="1"/>
            </p:cNvGraphicFramePr>
            <p:nvPr/>
          </p:nvGraphicFramePr>
          <p:xfrm>
            <a:off x="1746" y="1117"/>
            <a:ext cx="99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09" name="公式" r:id="rId3" imgW="1092600" imgH="406440" progId="Equation.3">
                    <p:embed/>
                  </p:oleObj>
                </mc:Choice>
                <mc:Fallback>
                  <p:oleObj name="公式" r:id="rId3" imgW="1092600" imgH="406440" progId="Equation.3">
                    <p:embed/>
                    <p:pic>
                      <p:nvPicPr>
                        <p:cNvPr id="0" name="Picture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117"/>
                          <a:ext cx="998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2" name="Object 16"/>
            <p:cNvGraphicFramePr>
              <a:graphicFrameLocks noChangeAspect="1"/>
            </p:cNvGraphicFramePr>
            <p:nvPr/>
          </p:nvGraphicFramePr>
          <p:xfrm>
            <a:off x="4422" y="1071"/>
            <a:ext cx="34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10" name="公式" r:id="rId5" imgW="304920" imgH="355680" progId="Equation.3">
                    <p:embed/>
                  </p:oleObj>
                </mc:Choice>
                <mc:Fallback>
                  <p:oleObj name="公式" r:id="rId5" imgW="304920" imgH="355680" progId="Equation.3">
                    <p:embed/>
                    <p:pic>
                      <p:nvPicPr>
                        <p:cNvPr id="0" name="Picture 2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071"/>
                          <a:ext cx="345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553" name="Object 12"/>
            <p:cNvGraphicFramePr>
              <a:graphicFrameLocks noChangeAspect="1"/>
            </p:cNvGraphicFramePr>
            <p:nvPr/>
          </p:nvGraphicFramePr>
          <p:xfrm>
            <a:off x="3696" y="1026"/>
            <a:ext cx="378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811" name="公式" r:id="rId7" imgW="279360" imgH="343080" progId="Equation.3">
                    <p:embed/>
                  </p:oleObj>
                </mc:Choice>
                <mc:Fallback>
                  <p:oleObj name="公式" r:id="rId7" imgW="279360" imgH="343080" progId="Equation.3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026"/>
                          <a:ext cx="378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54" name="Rectangle 19"/>
            <p:cNvSpPr>
              <a:spLocks noChangeArrowheads="1"/>
            </p:cNvSpPr>
            <p:nvPr/>
          </p:nvSpPr>
          <p:spPr bwMode="auto">
            <a:xfrm>
              <a:off x="0" y="1525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于原函数</a:t>
              </a:r>
              <a:r>
                <a:rPr lang="en-US" altLang="zh-CN" sz="3200" dirty="0">
                  <a:effectLst/>
                  <a:latin typeface="黑体" pitchFamily="49" charset="-122"/>
                </a:rPr>
                <a:t>F</a:t>
              </a:r>
              <a:r>
                <a:rPr lang="zh-CN" altLang="en-US" sz="3200" dirty="0">
                  <a:effectLst/>
                  <a:latin typeface="黑体" pitchFamily="49" charset="-122"/>
                </a:rPr>
                <a:t>即可。这种利用禁止项化简逻辑函数的</a:t>
              </a:r>
            </a:p>
          </p:txBody>
        </p:sp>
        <p:sp>
          <p:nvSpPr>
            <p:cNvPr id="108555" name="Rectangle 20"/>
            <p:cNvSpPr>
              <a:spLocks noChangeArrowheads="1"/>
            </p:cNvSpPr>
            <p:nvPr/>
          </p:nvSpPr>
          <p:spPr bwMode="auto">
            <a:xfrm>
              <a:off x="12" y="1979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方法，称为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禁止法</a:t>
              </a:r>
              <a:r>
                <a:rPr lang="zh-CN" altLang="en-US" sz="3200">
                  <a:effectLst/>
                  <a:latin typeface="黑体" pitchFamily="49" charset="-122"/>
                </a:rPr>
                <a:t>或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阻塞法</a:t>
              </a:r>
              <a:r>
                <a:rPr lang="zh-CN" altLang="en-US" sz="3200">
                  <a:effectLst/>
                  <a:latin typeface="黑体" pitchFamily="49" charset="-122"/>
                </a:rPr>
                <a:t>，写出的表达式叫做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禁</a:t>
              </a:r>
            </a:p>
          </p:txBody>
        </p:sp>
        <p:sp>
          <p:nvSpPr>
            <p:cNvPr id="108556" name="Rectangle 21"/>
            <p:cNvSpPr>
              <a:spLocks noChangeArrowheads="1"/>
            </p:cNvSpPr>
            <p:nvPr/>
          </p:nvSpPr>
          <p:spPr bwMode="auto">
            <a:xfrm>
              <a:off x="0" y="2432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止逻辑式</a:t>
              </a:r>
              <a:r>
                <a:rPr lang="zh-CN" altLang="en-US" sz="3200">
                  <a:effectLst/>
                  <a:latin typeface="黑体" pitchFamily="49" charset="-122"/>
                </a:rPr>
                <a:t>。</a:t>
              </a:r>
            </a:p>
          </p:txBody>
        </p:sp>
      </p:grpSp>
      <p:sp>
        <p:nvSpPr>
          <p:cNvPr id="268310" name="Rectangle 22"/>
          <p:cNvSpPr>
            <a:spLocks noChangeArrowheads="1"/>
          </p:cNvSpPr>
          <p:nvPr/>
        </p:nvSpPr>
        <p:spPr bwMode="auto">
          <a:xfrm>
            <a:off x="323850" y="4149725"/>
            <a:ext cx="688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</a:t>
            </a:r>
            <a:r>
              <a:rPr lang="en-US" altLang="zh-CN" sz="3200">
                <a:effectLst/>
                <a:latin typeface="黑体" pitchFamily="49" charset="-122"/>
              </a:rPr>
              <a:t>1</a:t>
            </a:r>
            <a:r>
              <a:rPr lang="zh-CN" altLang="en-US" sz="3200">
                <a:effectLst/>
                <a:latin typeface="黑体" pitchFamily="49" charset="-122"/>
              </a:rPr>
              <a:t>：试用禁止法化简下列逻辑函数：</a:t>
            </a:r>
          </a:p>
        </p:txBody>
      </p:sp>
      <p:graphicFrame>
        <p:nvGraphicFramePr>
          <p:cNvPr id="268311" name="Object 23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68313" y="5229225"/>
          <a:ext cx="7199312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12" name="公式" r:id="rId9" imgW="4280760" imgH="355680" progId="Equation.3">
                  <p:embed/>
                </p:oleObj>
              </mc:Choice>
              <mc:Fallback>
                <p:oleObj name="公式" r:id="rId9" imgW="4280760" imgH="355680" progId="Equation.3">
                  <p:embed/>
                  <p:pic>
                    <p:nvPicPr>
                      <p:cNvPr id="0" name="Picture 20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29225"/>
                        <a:ext cx="7199312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BFE51-C306-4D69-9097-308FE921DFDC}" type="slidenum">
              <a:rPr lang="zh-CN" altLang="en-US" smtClean="0"/>
              <a:pPr>
                <a:defRPr/>
              </a:pPr>
              <a:t>127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4"/>
          <p:cNvGraphicFramePr>
            <a:graphicFrameLocks noGrp="1" noChangeAspect="1"/>
          </p:cNvGraphicFramePr>
          <p:nvPr>
            <p:ph/>
          </p:nvPr>
        </p:nvGraphicFramePr>
        <p:xfrm>
          <a:off x="395288" y="0"/>
          <a:ext cx="712787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35" name="公式" r:id="rId3" imgW="4280760" imgH="355680" progId="Equation.3">
                  <p:embed/>
                </p:oleObj>
              </mc:Choice>
              <mc:Fallback>
                <p:oleObj name="公式" r:id="rId3" imgW="4280760" imgH="355680" progId="Equation.3">
                  <p:embed/>
                  <p:pic>
                    <p:nvPicPr>
                      <p:cNvPr id="0" name="Picture 13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0"/>
                        <a:ext cx="7127875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47" name="Oval 35"/>
          <p:cNvSpPr>
            <a:spLocks noChangeArrowheads="1"/>
          </p:cNvSpPr>
          <p:nvPr/>
        </p:nvSpPr>
        <p:spPr bwMode="auto">
          <a:xfrm>
            <a:off x="2195513" y="3573463"/>
            <a:ext cx="5472112" cy="1008062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9348" name="Oval 36"/>
          <p:cNvSpPr>
            <a:spLocks noChangeArrowheads="1"/>
          </p:cNvSpPr>
          <p:nvPr/>
        </p:nvSpPr>
        <p:spPr bwMode="auto">
          <a:xfrm>
            <a:off x="2268538" y="2492375"/>
            <a:ext cx="2663825" cy="2125663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69349" name="Object 37"/>
          <p:cNvGraphicFramePr>
            <a:graphicFrameLocks noChangeAspect="1"/>
          </p:cNvGraphicFramePr>
          <p:nvPr/>
        </p:nvGraphicFramePr>
        <p:xfrm>
          <a:off x="2109788" y="6062663"/>
          <a:ext cx="4505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36" name="公式" r:id="rId5" imgW="2819880" imgH="419040" progId="Equation.3">
                  <p:embed/>
                </p:oleObj>
              </mc:Choice>
              <mc:Fallback>
                <p:oleObj name="公式" r:id="rId5" imgW="2819880" imgH="41904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6062663"/>
                        <a:ext cx="45053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9355" name="Group 43"/>
          <p:cNvGrpSpPr>
            <a:grpSpLocks/>
          </p:cNvGrpSpPr>
          <p:nvPr/>
        </p:nvGrpSpPr>
        <p:grpSpPr bwMode="auto">
          <a:xfrm>
            <a:off x="1309688" y="406400"/>
            <a:ext cx="6361112" cy="5467350"/>
            <a:chOff x="825" y="346"/>
            <a:chExt cx="4007" cy="3444"/>
          </a:xfrm>
        </p:grpSpPr>
        <p:sp>
          <p:nvSpPr>
            <p:cNvPr id="269318" name="Rectangle 6"/>
            <p:cNvSpPr>
              <a:spLocks noChangeArrowheads="1"/>
            </p:cNvSpPr>
            <p:nvPr/>
          </p:nvSpPr>
          <p:spPr bwMode="auto">
            <a:xfrm>
              <a:off x="1376" y="958"/>
              <a:ext cx="3456" cy="283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1616" y="22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20" name="Rectangle 8"/>
            <p:cNvSpPr>
              <a:spLocks noChangeArrowheads="1"/>
            </p:cNvSpPr>
            <p:nvPr/>
          </p:nvSpPr>
          <p:spPr bwMode="auto">
            <a:xfrm>
              <a:off x="1616" y="25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825" y="72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AB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22" name="Rectangle 10"/>
            <p:cNvSpPr>
              <a:spLocks noChangeArrowheads="1"/>
            </p:cNvSpPr>
            <p:nvPr/>
          </p:nvSpPr>
          <p:spPr bwMode="auto">
            <a:xfrm>
              <a:off x="1143" y="40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CD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23" name="Line 11"/>
            <p:cNvSpPr>
              <a:spLocks noChangeShapeType="1"/>
            </p:cNvSpPr>
            <p:nvPr/>
          </p:nvSpPr>
          <p:spPr bwMode="auto">
            <a:xfrm flipH="1" flipV="1">
              <a:off x="1040" y="622"/>
              <a:ext cx="336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4" name="Line 12"/>
            <p:cNvSpPr>
              <a:spLocks noChangeShapeType="1"/>
            </p:cNvSpPr>
            <p:nvPr/>
          </p:nvSpPr>
          <p:spPr bwMode="auto">
            <a:xfrm>
              <a:off x="3104" y="958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5" name="Line 13"/>
            <p:cNvSpPr>
              <a:spLocks noChangeShapeType="1"/>
            </p:cNvSpPr>
            <p:nvPr/>
          </p:nvSpPr>
          <p:spPr bwMode="auto">
            <a:xfrm>
              <a:off x="1376" y="2350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6" name="Line 14"/>
            <p:cNvSpPr>
              <a:spLocks noChangeShapeType="1"/>
            </p:cNvSpPr>
            <p:nvPr/>
          </p:nvSpPr>
          <p:spPr bwMode="auto">
            <a:xfrm>
              <a:off x="2240" y="958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7" name="Line 15"/>
            <p:cNvSpPr>
              <a:spLocks noChangeShapeType="1"/>
            </p:cNvSpPr>
            <p:nvPr/>
          </p:nvSpPr>
          <p:spPr bwMode="auto">
            <a:xfrm>
              <a:off x="3920" y="958"/>
              <a:ext cx="0" cy="28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8" name="Line 16"/>
            <p:cNvSpPr>
              <a:spLocks noChangeShapeType="1"/>
            </p:cNvSpPr>
            <p:nvPr/>
          </p:nvSpPr>
          <p:spPr bwMode="auto">
            <a:xfrm>
              <a:off x="1376" y="1678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29" name="Line 17"/>
            <p:cNvSpPr>
              <a:spLocks noChangeShapeType="1"/>
            </p:cNvSpPr>
            <p:nvPr/>
          </p:nvSpPr>
          <p:spPr bwMode="auto">
            <a:xfrm>
              <a:off x="1376" y="3022"/>
              <a:ext cx="34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30" name="Rectangle 18"/>
            <p:cNvSpPr>
              <a:spLocks noChangeArrowheads="1"/>
            </p:cNvSpPr>
            <p:nvPr/>
          </p:nvSpPr>
          <p:spPr bwMode="auto">
            <a:xfrm>
              <a:off x="1568" y="5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1" name="Rectangle 19"/>
            <p:cNvSpPr>
              <a:spLocks noChangeArrowheads="1"/>
            </p:cNvSpPr>
            <p:nvPr/>
          </p:nvSpPr>
          <p:spPr bwMode="auto">
            <a:xfrm>
              <a:off x="2432" y="5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2" name="Rectangle 20"/>
            <p:cNvSpPr>
              <a:spLocks noChangeArrowheads="1"/>
            </p:cNvSpPr>
            <p:nvPr/>
          </p:nvSpPr>
          <p:spPr bwMode="auto">
            <a:xfrm>
              <a:off x="896" y="112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3" name="Rectangle 21"/>
            <p:cNvSpPr>
              <a:spLocks noChangeArrowheads="1"/>
            </p:cNvSpPr>
            <p:nvPr/>
          </p:nvSpPr>
          <p:spPr bwMode="auto">
            <a:xfrm>
              <a:off x="896" y="179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4" name="Rectangle 22"/>
            <p:cNvSpPr>
              <a:spLocks noChangeArrowheads="1"/>
            </p:cNvSpPr>
            <p:nvPr/>
          </p:nvSpPr>
          <p:spPr bwMode="auto">
            <a:xfrm>
              <a:off x="4112" y="5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5" name="Rectangle 23"/>
            <p:cNvSpPr>
              <a:spLocks noChangeArrowheads="1"/>
            </p:cNvSpPr>
            <p:nvPr/>
          </p:nvSpPr>
          <p:spPr bwMode="auto">
            <a:xfrm>
              <a:off x="896" y="319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6" name="Rectangle 24"/>
            <p:cNvSpPr>
              <a:spLocks noChangeArrowheads="1"/>
            </p:cNvSpPr>
            <p:nvPr/>
          </p:nvSpPr>
          <p:spPr bwMode="auto">
            <a:xfrm>
              <a:off x="3296" y="55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37" name="Rectangle 25"/>
            <p:cNvSpPr>
              <a:spLocks noChangeArrowheads="1"/>
            </p:cNvSpPr>
            <p:nvPr/>
          </p:nvSpPr>
          <p:spPr bwMode="auto">
            <a:xfrm>
              <a:off x="896" y="247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9596" name="Rectangle 26"/>
            <p:cNvSpPr>
              <a:spLocks noChangeArrowheads="1"/>
            </p:cNvSpPr>
            <p:nvPr/>
          </p:nvSpPr>
          <p:spPr bwMode="auto">
            <a:xfrm>
              <a:off x="3334" y="3158"/>
              <a:ext cx="27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597" name="Rectangle 27"/>
            <p:cNvSpPr>
              <a:spLocks noChangeArrowheads="1"/>
            </p:cNvSpPr>
            <p:nvPr/>
          </p:nvSpPr>
          <p:spPr bwMode="auto">
            <a:xfrm>
              <a:off x="4195" y="247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598" name="Rectangle 28"/>
            <p:cNvSpPr>
              <a:spLocks noChangeArrowheads="1"/>
            </p:cNvSpPr>
            <p:nvPr/>
          </p:nvSpPr>
          <p:spPr bwMode="auto">
            <a:xfrm>
              <a:off x="2576" y="18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599" name="Rectangle 29"/>
            <p:cNvSpPr>
              <a:spLocks noChangeArrowheads="1"/>
            </p:cNvSpPr>
            <p:nvPr/>
          </p:nvSpPr>
          <p:spPr bwMode="auto">
            <a:xfrm>
              <a:off x="1616" y="1812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600" name="Rectangle 30"/>
            <p:cNvSpPr>
              <a:spLocks noChangeArrowheads="1"/>
            </p:cNvSpPr>
            <p:nvPr/>
          </p:nvSpPr>
          <p:spPr bwMode="auto">
            <a:xfrm>
              <a:off x="3344" y="2484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601" name="Rectangle 31"/>
            <p:cNvSpPr>
              <a:spLocks noChangeArrowheads="1"/>
            </p:cNvSpPr>
            <p:nvPr/>
          </p:nvSpPr>
          <p:spPr bwMode="auto">
            <a:xfrm>
              <a:off x="1616" y="2484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109602" name="Rectangle 32"/>
            <p:cNvSpPr>
              <a:spLocks noChangeArrowheads="1"/>
            </p:cNvSpPr>
            <p:nvPr/>
          </p:nvSpPr>
          <p:spPr bwMode="auto">
            <a:xfrm>
              <a:off x="2517" y="3158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effectLst/>
                  <a:latin typeface="黑体" pitchFamily="49" charset="-122"/>
                </a:rPr>
                <a:t>1</a:t>
              </a:r>
              <a:endParaRPr lang="zh-CN" altLang="en-US">
                <a:effectLst/>
                <a:latin typeface="黑体" pitchFamily="49" charset="-122"/>
              </a:endParaRPr>
            </a:p>
          </p:txBody>
        </p:sp>
        <p:sp>
          <p:nvSpPr>
            <p:cNvPr id="269346" name="Rectangle 34"/>
            <p:cNvSpPr>
              <a:spLocks noChangeArrowheads="1"/>
            </p:cNvSpPr>
            <p:nvPr/>
          </p:nvSpPr>
          <p:spPr bwMode="auto">
            <a:xfrm>
              <a:off x="839" y="346"/>
              <a:ext cx="2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endParaRPr lang="zh-CN" altLang="en-US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69350" name="Line 38"/>
            <p:cNvSpPr>
              <a:spLocks noChangeShapeType="1"/>
            </p:cNvSpPr>
            <p:nvPr/>
          </p:nvSpPr>
          <p:spPr bwMode="auto">
            <a:xfrm flipV="1">
              <a:off x="2245" y="2385"/>
              <a:ext cx="317" cy="1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51" name="Line 39"/>
            <p:cNvSpPr>
              <a:spLocks noChangeShapeType="1"/>
            </p:cNvSpPr>
            <p:nvPr/>
          </p:nvSpPr>
          <p:spPr bwMode="auto">
            <a:xfrm flipV="1">
              <a:off x="2245" y="2363"/>
              <a:ext cx="590" cy="3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52" name="Line 40"/>
            <p:cNvSpPr>
              <a:spLocks noChangeShapeType="1"/>
            </p:cNvSpPr>
            <p:nvPr/>
          </p:nvSpPr>
          <p:spPr bwMode="auto">
            <a:xfrm flipV="1">
              <a:off x="2245" y="2415"/>
              <a:ext cx="816" cy="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53" name="Line 41"/>
            <p:cNvSpPr>
              <a:spLocks noChangeShapeType="1"/>
            </p:cNvSpPr>
            <p:nvPr/>
          </p:nvSpPr>
          <p:spPr bwMode="auto">
            <a:xfrm flipV="1">
              <a:off x="2290" y="2550"/>
              <a:ext cx="817" cy="4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9354" name="Line 42"/>
            <p:cNvSpPr>
              <a:spLocks noChangeShapeType="1"/>
            </p:cNvSpPr>
            <p:nvPr/>
          </p:nvSpPr>
          <p:spPr bwMode="auto">
            <a:xfrm flipV="1">
              <a:off x="2608" y="2761"/>
              <a:ext cx="453" cy="2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69356" name="Oval 44"/>
          <p:cNvSpPr>
            <a:spLocks noChangeArrowheads="1"/>
          </p:cNvSpPr>
          <p:nvPr/>
        </p:nvSpPr>
        <p:spPr bwMode="auto">
          <a:xfrm>
            <a:off x="3492500" y="3646488"/>
            <a:ext cx="2663825" cy="2125662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9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9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47" grpId="0" animBg="1"/>
      <p:bldP spid="269348" grpId="0" animBg="1"/>
      <p:bldP spid="26935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4"/>
          <p:cNvSpPr>
            <a:spLocks noChangeArrowheads="1"/>
          </p:cNvSpPr>
          <p:nvPr/>
        </p:nvSpPr>
        <p:spPr bwMode="auto">
          <a:xfrm>
            <a:off x="0" y="188913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</a:t>
            </a:r>
            <a:r>
              <a:rPr lang="en-US" altLang="zh-CN" sz="3200">
                <a:effectLst/>
                <a:latin typeface="黑体" pitchFamily="49" charset="-122"/>
              </a:rPr>
              <a:t>2:</a:t>
            </a:r>
            <a:r>
              <a:rPr lang="zh-CN" altLang="en-US" sz="3200">
                <a:effectLst/>
                <a:latin typeface="黑体" pitchFamily="49" charset="-122"/>
              </a:rPr>
              <a:t>试用禁止法化简下列逻辑函数</a:t>
            </a:r>
          </a:p>
        </p:txBody>
      </p:sp>
      <p:graphicFrame>
        <p:nvGraphicFramePr>
          <p:cNvPr id="11059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755650" y="908050"/>
          <a:ext cx="65532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8" name="公式" r:id="rId3" imgW="3950640" imgH="381240" progId="Equation.3">
                  <p:embed/>
                </p:oleObj>
              </mc:Choice>
              <mc:Fallback>
                <p:oleObj name="公式" r:id="rId3" imgW="3950640" imgH="381240" progId="Equation.3">
                  <p:embed/>
                  <p:pic>
                    <p:nvPicPr>
                      <p:cNvPr id="0" name="Picture 14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08050"/>
                        <a:ext cx="6553200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0385" name="Group 49"/>
          <p:cNvGrpSpPr>
            <a:grpSpLocks/>
          </p:cNvGrpSpPr>
          <p:nvPr/>
        </p:nvGrpSpPr>
        <p:grpSpPr bwMode="auto">
          <a:xfrm>
            <a:off x="539750" y="1700213"/>
            <a:ext cx="5402263" cy="4106862"/>
            <a:chOff x="249" y="981"/>
            <a:chExt cx="3403" cy="2587"/>
          </a:xfrm>
        </p:grpSpPr>
        <p:sp>
          <p:nvSpPr>
            <p:cNvPr id="270343" name="Rectangle 7"/>
            <p:cNvSpPr>
              <a:spLocks noChangeArrowheads="1"/>
            </p:cNvSpPr>
            <p:nvPr/>
          </p:nvSpPr>
          <p:spPr bwMode="auto">
            <a:xfrm>
              <a:off x="839" y="1480"/>
              <a:ext cx="2813" cy="208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 flipV="1">
              <a:off x="431" y="1245"/>
              <a:ext cx="408" cy="2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5" name="Line 9"/>
            <p:cNvSpPr>
              <a:spLocks noChangeShapeType="1"/>
            </p:cNvSpPr>
            <p:nvPr/>
          </p:nvSpPr>
          <p:spPr bwMode="auto">
            <a:xfrm>
              <a:off x="839" y="1979"/>
              <a:ext cx="2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>
              <a:off x="839" y="2523"/>
              <a:ext cx="2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7" name="Line 11"/>
            <p:cNvSpPr>
              <a:spLocks noChangeShapeType="1"/>
            </p:cNvSpPr>
            <p:nvPr/>
          </p:nvSpPr>
          <p:spPr bwMode="auto">
            <a:xfrm>
              <a:off x="839" y="3067"/>
              <a:ext cx="28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8" name="Line 12"/>
            <p:cNvSpPr>
              <a:spLocks noChangeShapeType="1"/>
            </p:cNvSpPr>
            <p:nvPr/>
          </p:nvSpPr>
          <p:spPr bwMode="auto">
            <a:xfrm>
              <a:off x="1565" y="148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49" name="Line 13"/>
            <p:cNvSpPr>
              <a:spLocks noChangeShapeType="1"/>
            </p:cNvSpPr>
            <p:nvPr/>
          </p:nvSpPr>
          <p:spPr bwMode="auto">
            <a:xfrm>
              <a:off x="2290" y="148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50" name="Line 14"/>
            <p:cNvSpPr>
              <a:spLocks noChangeShapeType="1"/>
            </p:cNvSpPr>
            <p:nvPr/>
          </p:nvSpPr>
          <p:spPr bwMode="auto">
            <a:xfrm>
              <a:off x="2971" y="1480"/>
              <a:ext cx="0" cy="2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13" name="Rectangle 15"/>
            <p:cNvSpPr>
              <a:spLocks noChangeArrowheads="1"/>
            </p:cNvSpPr>
            <p:nvPr/>
          </p:nvSpPr>
          <p:spPr bwMode="auto">
            <a:xfrm>
              <a:off x="340" y="129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AB</a:t>
              </a:r>
            </a:p>
          </p:txBody>
        </p:sp>
        <p:sp>
          <p:nvSpPr>
            <p:cNvPr id="110614" name="Rectangle 16"/>
            <p:cNvSpPr>
              <a:spLocks noChangeArrowheads="1"/>
            </p:cNvSpPr>
            <p:nvPr/>
          </p:nvSpPr>
          <p:spPr bwMode="auto">
            <a:xfrm>
              <a:off x="567" y="102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CD</a:t>
              </a:r>
            </a:p>
          </p:txBody>
        </p:sp>
        <p:sp>
          <p:nvSpPr>
            <p:cNvPr id="110615" name="Rectangle 17"/>
            <p:cNvSpPr>
              <a:spLocks noChangeArrowheads="1"/>
            </p:cNvSpPr>
            <p:nvPr/>
          </p:nvSpPr>
          <p:spPr bwMode="auto">
            <a:xfrm>
              <a:off x="249" y="98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</a:p>
          </p:txBody>
        </p:sp>
        <p:sp>
          <p:nvSpPr>
            <p:cNvPr id="110616" name="Rectangle 18"/>
            <p:cNvSpPr>
              <a:spLocks noChangeArrowheads="1"/>
            </p:cNvSpPr>
            <p:nvPr/>
          </p:nvSpPr>
          <p:spPr bwMode="auto">
            <a:xfrm>
              <a:off x="1020" y="11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</a:p>
          </p:txBody>
        </p:sp>
        <p:sp>
          <p:nvSpPr>
            <p:cNvPr id="110617" name="Rectangle 19"/>
            <p:cNvSpPr>
              <a:spLocks noChangeArrowheads="1"/>
            </p:cNvSpPr>
            <p:nvPr/>
          </p:nvSpPr>
          <p:spPr bwMode="auto">
            <a:xfrm>
              <a:off x="476" y="157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</a:p>
          </p:txBody>
        </p:sp>
        <p:sp>
          <p:nvSpPr>
            <p:cNvPr id="110618" name="Rectangle 20"/>
            <p:cNvSpPr>
              <a:spLocks noChangeArrowheads="1"/>
            </p:cNvSpPr>
            <p:nvPr/>
          </p:nvSpPr>
          <p:spPr bwMode="auto">
            <a:xfrm>
              <a:off x="1746" y="11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</a:p>
          </p:txBody>
        </p:sp>
        <p:sp>
          <p:nvSpPr>
            <p:cNvPr id="110619" name="Rectangle 21"/>
            <p:cNvSpPr>
              <a:spLocks noChangeArrowheads="1"/>
            </p:cNvSpPr>
            <p:nvPr/>
          </p:nvSpPr>
          <p:spPr bwMode="auto">
            <a:xfrm>
              <a:off x="476" y="206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</a:p>
          </p:txBody>
        </p:sp>
        <p:sp>
          <p:nvSpPr>
            <p:cNvPr id="110620" name="Rectangle 22"/>
            <p:cNvSpPr>
              <a:spLocks noChangeArrowheads="1"/>
            </p:cNvSpPr>
            <p:nvPr/>
          </p:nvSpPr>
          <p:spPr bwMode="auto">
            <a:xfrm>
              <a:off x="3152" y="11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</a:p>
          </p:txBody>
        </p:sp>
        <p:sp>
          <p:nvSpPr>
            <p:cNvPr id="110621" name="Rectangle 23"/>
            <p:cNvSpPr>
              <a:spLocks noChangeArrowheads="1"/>
            </p:cNvSpPr>
            <p:nvPr/>
          </p:nvSpPr>
          <p:spPr bwMode="auto">
            <a:xfrm>
              <a:off x="476" y="311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</a:p>
          </p:txBody>
        </p:sp>
        <p:sp>
          <p:nvSpPr>
            <p:cNvPr id="110622" name="Rectangle 24"/>
            <p:cNvSpPr>
              <a:spLocks noChangeArrowheads="1"/>
            </p:cNvSpPr>
            <p:nvPr/>
          </p:nvSpPr>
          <p:spPr bwMode="auto">
            <a:xfrm>
              <a:off x="2426" y="1117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</a:p>
          </p:txBody>
        </p:sp>
        <p:sp>
          <p:nvSpPr>
            <p:cNvPr id="110623" name="Rectangle 25"/>
            <p:cNvSpPr>
              <a:spLocks noChangeArrowheads="1"/>
            </p:cNvSpPr>
            <p:nvPr/>
          </p:nvSpPr>
          <p:spPr bwMode="auto">
            <a:xfrm>
              <a:off x="476" y="256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</a:p>
          </p:txBody>
        </p:sp>
        <p:sp>
          <p:nvSpPr>
            <p:cNvPr id="110624" name="Rectangle 26"/>
            <p:cNvSpPr>
              <a:spLocks noChangeArrowheads="1"/>
            </p:cNvSpPr>
            <p:nvPr/>
          </p:nvSpPr>
          <p:spPr bwMode="auto">
            <a:xfrm>
              <a:off x="1111" y="16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5" name="Rectangle 27"/>
            <p:cNvSpPr>
              <a:spLocks noChangeArrowheads="1"/>
            </p:cNvSpPr>
            <p:nvPr/>
          </p:nvSpPr>
          <p:spPr bwMode="auto">
            <a:xfrm>
              <a:off x="1791" y="16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6" name="Rectangle 28"/>
            <p:cNvSpPr>
              <a:spLocks noChangeArrowheads="1"/>
            </p:cNvSpPr>
            <p:nvPr/>
          </p:nvSpPr>
          <p:spPr bwMode="auto">
            <a:xfrm>
              <a:off x="1111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7" name="Rectangle 29"/>
            <p:cNvSpPr>
              <a:spLocks noChangeArrowheads="1"/>
            </p:cNvSpPr>
            <p:nvPr/>
          </p:nvSpPr>
          <p:spPr bwMode="auto">
            <a:xfrm>
              <a:off x="2517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8" name="Rectangle 30"/>
            <p:cNvSpPr>
              <a:spLocks noChangeArrowheads="1"/>
            </p:cNvSpPr>
            <p:nvPr/>
          </p:nvSpPr>
          <p:spPr bwMode="auto">
            <a:xfrm>
              <a:off x="3152" y="320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29" name="Rectangle 31"/>
            <p:cNvSpPr>
              <a:spLocks noChangeArrowheads="1"/>
            </p:cNvSpPr>
            <p:nvPr/>
          </p:nvSpPr>
          <p:spPr bwMode="auto">
            <a:xfrm>
              <a:off x="2517" y="320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30" name="Rectangle 32"/>
            <p:cNvSpPr>
              <a:spLocks noChangeArrowheads="1"/>
            </p:cNvSpPr>
            <p:nvPr/>
          </p:nvSpPr>
          <p:spPr bwMode="auto">
            <a:xfrm>
              <a:off x="1791" y="2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10631" name="Rectangle 33"/>
            <p:cNvSpPr>
              <a:spLocks noChangeArrowheads="1"/>
            </p:cNvSpPr>
            <p:nvPr/>
          </p:nvSpPr>
          <p:spPr bwMode="auto">
            <a:xfrm>
              <a:off x="3152" y="270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270370" name="Line 34"/>
            <p:cNvSpPr>
              <a:spLocks noChangeShapeType="1"/>
            </p:cNvSpPr>
            <p:nvPr/>
          </p:nvSpPr>
          <p:spPr bwMode="auto">
            <a:xfrm flipV="1">
              <a:off x="1565" y="1979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1" name="Line 35"/>
            <p:cNvSpPr>
              <a:spLocks noChangeShapeType="1"/>
            </p:cNvSpPr>
            <p:nvPr/>
          </p:nvSpPr>
          <p:spPr bwMode="auto">
            <a:xfrm flipV="1">
              <a:off x="1565" y="1979"/>
              <a:ext cx="453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2" name="Line 36"/>
            <p:cNvSpPr>
              <a:spLocks noChangeShapeType="1"/>
            </p:cNvSpPr>
            <p:nvPr/>
          </p:nvSpPr>
          <p:spPr bwMode="auto">
            <a:xfrm flipV="1">
              <a:off x="1565" y="1979"/>
              <a:ext cx="725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3" name="Line 37"/>
            <p:cNvSpPr>
              <a:spLocks noChangeShapeType="1"/>
            </p:cNvSpPr>
            <p:nvPr/>
          </p:nvSpPr>
          <p:spPr bwMode="auto">
            <a:xfrm flipV="1">
              <a:off x="1565" y="1979"/>
              <a:ext cx="952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4" name="Line 38"/>
            <p:cNvSpPr>
              <a:spLocks noChangeShapeType="1"/>
            </p:cNvSpPr>
            <p:nvPr/>
          </p:nvSpPr>
          <p:spPr bwMode="auto">
            <a:xfrm flipV="1">
              <a:off x="1565" y="1979"/>
              <a:ext cx="1179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5" name="Line 39"/>
            <p:cNvSpPr>
              <a:spLocks noChangeShapeType="1"/>
            </p:cNvSpPr>
            <p:nvPr/>
          </p:nvSpPr>
          <p:spPr bwMode="auto">
            <a:xfrm flipV="1">
              <a:off x="1565" y="1979"/>
              <a:ext cx="1406" cy="1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6" name="Line 40"/>
            <p:cNvSpPr>
              <a:spLocks noChangeShapeType="1"/>
            </p:cNvSpPr>
            <p:nvPr/>
          </p:nvSpPr>
          <p:spPr bwMode="auto">
            <a:xfrm flipV="1">
              <a:off x="1837" y="2205"/>
              <a:ext cx="1134" cy="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7" name="Line 41"/>
            <p:cNvSpPr>
              <a:spLocks noChangeShapeType="1"/>
            </p:cNvSpPr>
            <p:nvPr/>
          </p:nvSpPr>
          <p:spPr bwMode="auto">
            <a:xfrm flipV="1">
              <a:off x="2109" y="2432"/>
              <a:ext cx="907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8" name="Line 42"/>
            <p:cNvSpPr>
              <a:spLocks noChangeShapeType="1"/>
            </p:cNvSpPr>
            <p:nvPr/>
          </p:nvSpPr>
          <p:spPr bwMode="auto">
            <a:xfrm flipV="1">
              <a:off x="2426" y="2614"/>
              <a:ext cx="545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0379" name="Line 43"/>
            <p:cNvSpPr>
              <a:spLocks noChangeShapeType="1"/>
            </p:cNvSpPr>
            <p:nvPr/>
          </p:nvSpPr>
          <p:spPr bwMode="auto">
            <a:xfrm flipV="1">
              <a:off x="2699" y="2795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270386" name="Group 50"/>
          <p:cNvGrpSpPr>
            <a:grpSpLocks/>
          </p:cNvGrpSpPr>
          <p:nvPr/>
        </p:nvGrpSpPr>
        <p:grpSpPr bwMode="auto">
          <a:xfrm>
            <a:off x="4608513" y="1700213"/>
            <a:ext cx="3635375" cy="1873250"/>
            <a:chOff x="2789" y="1071"/>
            <a:chExt cx="2290" cy="1180"/>
          </a:xfrm>
        </p:grpSpPr>
        <p:sp>
          <p:nvSpPr>
            <p:cNvPr id="270380" name="Line 44"/>
            <p:cNvSpPr>
              <a:spLocks noChangeShapeType="1"/>
            </p:cNvSpPr>
            <p:nvPr/>
          </p:nvSpPr>
          <p:spPr bwMode="auto">
            <a:xfrm flipV="1">
              <a:off x="2789" y="1389"/>
              <a:ext cx="1452" cy="862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604" name="Rectangle 45"/>
            <p:cNvSpPr>
              <a:spLocks noChangeArrowheads="1"/>
            </p:cNvSpPr>
            <p:nvPr/>
          </p:nvSpPr>
          <p:spPr bwMode="auto">
            <a:xfrm>
              <a:off x="4195" y="1071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禁止项</a:t>
              </a:r>
              <a:endPara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endParaRPr>
            </a:p>
          </p:txBody>
        </p:sp>
      </p:grpSp>
      <p:sp>
        <p:nvSpPr>
          <p:cNvPr id="270382" name="Oval 46"/>
          <p:cNvSpPr>
            <a:spLocks noChangeArrowheads="1"/>
          </p:cNvSpPr>
          <p:nvPr/>
        </p:nvSpPr>
        <p:spPr bwMode="auto">
          <a:xfrm>
            <a:off x="2627313" y="3213100"/>
            <a:ext cx="2232025" cy="1873250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70383" name="Oval 47"/>
          <p:cNvSpPr>
            <a:spLocks noChangeArrowheads="1"/>
          </p:cNvSpPr>
          <p:nvPr/>
        </p:nvSpPr>
        <p:spPr bwMode="auto">
          <a:xfrm>
            <a:off x="3779838" y="4076700"/>
            <a:ext cx="2232025" cy="1800225"/>
          </a:xfrm>
          <a:prstGeom prst="ellipse">
            <a:avLst/>
          </a:prstGeom>
          <a:noFill/>
          <a:ln w="1905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70384" name="Oval 48"/>
          <p:cNvSpPr>
            <a:spLocks noChangeArrowheads="1"/>
          </p:cNvSpPr>
          <p:nvPr/>
        </p:nvSpPr>
        <p:spPr bwMode="auto">
          <a:xfrm>
            <a:off x="1403350" y="2420938"/>
            <a:ext cx="2232025" cy="1800225"/>
          </a:xfrm>
          <a:prstGeom prst="ellipse">
            <a:avLst/>
          </a:prstGeom>
          <a:noFill/>
          <a:ln w="1905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70387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6021388"/>
          <a:ext cx="61928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69" name="公式" r:id="rId5" imgW="3772800" imgH="355680" progId="Equation.3">
                  <p:embed/>
                </p:oleObj>
              </mc:Choice>
              <mc:Fallback>
                <p:oleObj name="公式" r:id="rId5" imgW="3772800" imgH="355680" progId="Equation.3">
                  <p:embed/>
                  <p:pic>
                    <p:nvPicPr>
                      <p:cNvPr id="0" name="Picture 1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6021388"/>
                        <a:ext cx="6192837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90" name="Oval 54"/>
          <p:cNvSpPr>
            <a:spLocks noChangeArrowheads="1"/>
          </p:cNvSpPr>
          <p:nvPr/>
        </p:nvSpPr>
        <p:spPr bwMode="auto">
          <a:xfrm>
            <a:off x="3419475" y="6021388"/>
            <a:ext cx="720725" cy="647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50" name="灯片编号占位符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B1D6C-7F6C-417C-8B25-FB7ECD4580A4}" type="slidenum">
              <a:rPr lang="zh-CN" altLang="en-US" smtClean="0"/>
              <a:pPr>
                <a:defRPr/>
              </a:pPr>
              <a:t>129</a:t>
            </a:fld>
            <a:endParaRPr lang="en-US" altLang="zh-CN"/>
          </a:p>
        </p:txBody>
      </p:sp>
      <p:sp>
        <p:nvSpPr>
          <p:cNvPr id="51" name="动作按钮: 帮助 50">
            <a:hlinkClick r:id="" action="ppaction://noaction" highlightClick="1"/>
          </p:cNvPr>
          <p:cNvSpPr/>
          <p:nvPr/>
        </p:nvSpPr>
        <p:spPr bwMode="auto">
          <a:xfrm>
            <a:off x="8001024" y="5357826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0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0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0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0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0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82" grpId="0" animBg="1"/>
      <p:bldP spid="270383" grpId="0" animBg="1"/>
      <p:bldP spid="270384" grpId="0" animBg="1"/>
      <p:bldP spid="2703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39" name="Group 63"/>
          <p:cNvGrpSpPr>
            <a:grpSpLocks/>
          </p:cNvGrpSpPr>
          <p:nvPr/>
        </p:nvGrpSpPr>
        <p:grpSpPr bwMode="auto">
          <a:xfrm>
            <a:off x="5181600" y="3124200"/>
            <a:ext cx="2286000" cy="3459163"/>
            <a:chOff x="3600" y="1920"/>
            <a:chExt cx="1440" cy="2179"/>
          </a:xfrm>
        </p:grpSpPr>
        <p:sp>
          <p:nvSpPr>
            <p:cNvPr id="101384" name="Line 8"/>
            <p:cNvSpPr>
              <a:spLocks noChangeShapeType="1"/>
            </p:cNvSpPr>
            <p:nvPr/>
          </p:nvSpPr>
          <p:spPr bwMode="auto">
            <a:xfrm>
              <a:off x="3600" y="2688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5" name="Line 9"/>
            <p:cNvSpPr>
              <a:spLocks noChangeShapeType="1"/>
            </p:cNvSpPr>
            <p:nvPr/>
          </p:nvSpPr>
          <p:spPr bwMode="auto">
            <a:xfrm>
              <a:off x="4560" y="2400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407" name="Rectangle 11"/>
            <p:cNvSpPr>
              <a:spLocks noChangeArrowheads="1"/>
            </p:cNvSpPr>
            <p:nvPr/>
          </p:nvSpPr>
          <p:spPr bwMode="auto">
            <a:xfrm>
              <a:off x="3696" y="373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黑体" pitchFamily="49" charset="-122"/>
                </a:rPr>
                <a:t> 1   1  </a:t>
              </a:r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08" name="Rectangle 12"/>
            <p:cNvSpPr>
              <a:spLocks noChangeArrowheads="1"/>
            </p:cNvSpPr>
            <p:nvPr/>
          </p:nvSpPr>
          <p:spPr bwMode="auto">
            <a:xfrm>
              <a:off x="3696" y="3398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1   0  </a:t>
              </a:r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09" name="Rectangle 13"/>
            <p:cNvSpPr>
              <a:spLocks noChangeArrowheads="1"/>
            </p:cNvSpPr>
            <p:nvPr/>
          </p:nvSpPr>
          <p:spPr bwMode="auto">
            <a:xfrm>
              <a:off x="3696" y="3014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0   1  1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10" name="Rectangle 14"/>
            <p:cNvSpPr>
              <a:spLocks noChangeArrowheads="1"/>
            </p:cNvSpPr>
            <p:nvPr/>
          </p:nvSpPr>
          <p:spPr bwMode="auto">
            <a:xfrm>
              <a:off x="3696" y="2726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0   0  0</a:t>
              </a:r>
            </a:p>
          </p:txBody>
        </p:sp>
        <p:sp>
          <p:nvSpPr>
            <p:cNvPr id="15411" name="Rectangle 15"/>
            <p:cNvSpPr>
              <a:spLocks noChangeArrowheads="1"/>
            </p:cNvSpPr>
            <p:nvPr/>
          </p:nvSpPr>
          <p:spPr bwMode="auto">
            <a:xfrm>
              <a:off x="3696" y="2352"/>
              <a:ext cx="126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  B  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12" name="Rectangle 16"/>
            <p:cNvSpPr>
              <a:spLocks noChangeArrowheads="1"/>
            </p:cNvSpPr>
            <p:nvPr/>
          </p:nvSpPr>
          <p:spPr bwMode="auto">
            <a:xfrm>
              <a:off x="4080" y="192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真值表</a:t>
              </a:r>
            </a:p>
          </p:txBody>
        </p:sp>
      </p:grpSp>
      <p:grpSp>
        <p:nvGrpSpPr>
          <p:cNvPr id="101438" name="Group 62"/>
          <p:cNvGrpSpPr>
            <a:grpSpLocks/>
          </p:cNvGrpSpPr>
          <p:nvPr/>
        </p:nvGrpSpPr>
        <p:grpSpPr bwMode="auto">
          <a:xfrm>
            <a:off x="1295400" y="3200400"/>
            <a:ext cx="2286000" cy="3436938"/>
            <a:chOff x="816" y="2016"/>
            <a:chExt cx="1440" cy="2165"/>
          </a:xfrm>
        </p:grpSpPr>
        <p:sp>
          <p:nvSpPr>
            <p:cNvPr id="101380" name="Line 4"/>
            <p:cNvSpPr>
              <a:spLocks noChangeShapeType="1"/>
            </p:cNvSpPr>
            <p:nvPr/>
          </p:nvSpPr>
          <p:spPr bwMode="auto">
            <a:xfrm>
              <a:off x="912" y="2784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81" name="Line 5"/>
            <p:cNvSpPr>
              <a:spLocks noChangeShapeType="1"/>
            </p:cNvSpPr>
            <p:nvPr/>
          </p:nvSpPr>
          <p:spPr bwMode="auto">
            <a:xfrm>
              <a:off x="1776" y="2448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394" name="Rectangle 18"/>
            <p:cNvSpPr>
              <a:spLocks noChangeArrowheads="1"/>
            </p:cNvSpPr>
            <p:nvPr/>
          </p:nvSpPr>
          <p:spPr bwMode="auto">
            <a:xfrm>
              <a:off x="1824" y="345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亮</a:t>
              </a:r>
            </a:p>
          </p:txBody>
        </p:sp>
        <p:sp>
          <p:nvSpPr>
            <p:cNvPr id="101395" name="Rectangle 19"/>
            <p:cNvSpPr>
              <a:spLocks noChangeArrowheads="1"/>
            </p:cNvSpPr>
            <p:nvPr/>
          </p:nvSpPr>
          <p:spPr bwMode="auto">
            <a:xfrm>
              <a:off x="1824" y="312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亮</a:t>
              </a:r>
            </a:p>
          </p:txBody>
        </p:sp>
        <p:sp>
          <p:nvSpPr>
            <p:cNvPr id="101396" name="Rectangle 20"/>
            <p:cNvSpPr>
              <a:spLocks noChangeArrowheads="1"/>
            </p:cNvSpPr>
            <p:nvPr/>
          </p:nvSpPr>
          <p:spPr bwMode="auto">
            <a:xfrm>
              <a:off x="1824" y="379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亮</a:t>
              </a:r>
            </a:p>
          </p:txBody>
        </p:sp>
        <p:sp>
          <p:nvSpPr>
            <p:cNvPr id="101397" name="Rectangle 21"/>
            <p:cNvSpPr>
              <a:spLocks noChangeArrowheads="1"/>
            </p:cNvSpPr>
            <p:nvPr/>
          </p:nvSpPr>
          <p:spPr bwMode="auto">
            <a:xfrm>
              <a:off x="1200" y="20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功能表</a:t>
              </a:r>
            </a:p>
          </p:txBody>
        </p:sp>
        <p:sp>
          <p:nvSpPr>
            <p:cNvPr id="101398" name="Rectangle 22"/>
            <p:cNvSpPr>
              <a:spLocks noChangeArrowheads="1"/>
            </p:cNvSpPr>
            <p:nvPr/>
          </p:nvSpPr>
          <p:spPr bwMode="auto">
            <a:xfrm>
              <a:off x="816" y="2376"/>
              <a:ext cx="13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A   B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1399" name="Rectangle 23"/>
            <p:cNvSpPr>
              <a:spLocks noChangeArrowheads="1"/>
            </p:cNvSpPr>
            <p:nvPr/>
          </p:nvSpPr>
          <p:spPr bwMode="auto">
            <a:xfrm>
              <a:off x="864" y="280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断</a:t>
              </a:r>
            </a:p>
          </p:txBody>
        </p:sp>
        <p:sp>
          <p:nvSpPr>
            <p:cNvPr id="101400" name="Rectangle 24"/>
            <p:cNvSpPr>
              <a:spLocks noChangeArrowheads="1"/>
            </p:cNvSpPr>
            <p:nvPr/>
          </p:nvSpPr>
          <p:spPr bwMode="auto">
            <a:xfrm>
              <a:off x="864" y="3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闭</a:t>
              </a:r>
            </a:p>
          </p:txBody>
        </p:sp>
        <p:sp>
          <p:nvSpPr>
            <p:cNvPr id="101401" name="Rectangle 25"/>
            <p:cNvSpPr>
              <a:spLocks noChangeArrowheads="1"/>
            </p:cNvSpPr>
            <p:nvPr/>
          </p:nvSpPr>
          <p:spPr bwMode="auto">
            <a:xfrm>
              <a:off x="864" y="3480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断</a:t>
              </a:r>
            </a:p>
          </p:txBody>
        </p:sp>
        <p:sp>
          <p:nvSpPr>
            <p:cNvPr id="101402" name="Rectangle 26"/>
            <p:cNvSpPr>
              <a:spLocks noChangeArrowheads="1"/>
            </p:cNvSpPr>
            <p:nvPr/>
          </p:nvSpPr>
          <p:spPr bwMode="auto">
            <a:xfrm>
              <a:off x="864" y="381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闭</a:t>
              </a:r>
            </a:p>
          </p:txBody>
        </p:sp>
        <p:sp>
          <p:nvSpPr>
            <p:cNvPr id="101403" name="Rectangle 27"/>
            <p:cNvSpPr>
              <a:spLocks noChangeArrowheads="1"/>
            </p:cNvSpPr>
            <p:nvPr/>
          </p:nvSpPr>
          <p:spPr bwMode="auto">
            <a:xfrm>
              <a:off x="1824" y="278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灭</a:t>
              </a:r>
            </a:p>
          </p:txBody>
        </p:sp>
      </p:grpSp>
      <p:sp>
        <p:nvSpPr>
          <p:cNvPr id="101404" name="Line 28"/>
          <p:cNvSpPr>
            <a:spLocks noChangeShapeType="1"/>
          </p:cNvSpPr>
          <p:nvPr/>
        </p:nvSpPr>
        <p:spPr bwMode="auto">
          <a:xfrm>
            <a:off x="3124200" y="1447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5" name="Line 29"/>
          <p:cNvSpPr>
            <a:spLocks noChangeShapeType="1"/>
          </p:cNvSpPr>
          <p:nvPr/>
        </p:nvSpPr>
        <p:spPr bwMode="auto">
          <a:xfrm>
            <a:off x="2895600" y="1981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6" name="Line 30"/>
          <p:cNvSpPr>
            <a:spLocks noChangeShapeType="1"/>
          </p:cNvSpPr>
          <p:nvPr/>
        </p:nvSpPr>
        <p:spPr bwMode="auto">
          <a:xfrm>
            <a:off x="2971800" y="21336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7" name="Line 31"/>
          <p:cNvSpPr>
            <a:spLocks noChangeShapeType="1"/>
          </p:cNvSpPr>
          <p:nvPr/>
        </p:nvSpPr>
        <p:spPr bwMode="auto">
          <a:xfrm>
            <a:off x="3124200" y="21336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8" name="Line 32"/>
          <p:cNvSpPr>
            <a:spLocks noChangeShapeType="1"/>
          </p:cNvSpPr>
          <p:nvPr/>
        </p:nvSpPr>
        <p:spPr bwMode="auto">
          <a:xfrm>
            <a:off x="3124200" y="14478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09" name="Line 33"/>
          <p:cNvSpPr>
            <a:spLocks noChangeShapeType="1"/>
          </p:cNvSpPr>
          <p:nvPr/>
        </p:nvSpPr>
        <p:spPr bwMode="auto">
          <a:xfrm>
            <a:off x="5029200" y="1447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0" name="Line 34"/>
          <p:cNvSpPr>
            <a:spLocks noChangeShapeType="1"/>
          </p:cNvSpPr>
          <p:nvPr/>
        </p:nvSpPr>
        <p:spPr bwMode="auto">
          <a:xfrm>
            <a:off x="5486400" y="14478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1" name="Oval 35"/>
          <p:cNvSpPr>
            <a:spLocks noChangeArrowheads="1"/>
          </p:cNvSpPr>
          <p:nvPr/>
        </p:nvSpPr>
        <p:spPr bwMode="auto">
          <a:xfrm>
            <a:off x="5181600" y="1981200"/>
            <a:ext cx="609600" cy="4572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1412" name="Line 36"/>
          <p:cNvSpPr>
            <a:spLocks noChangeShapeType="1"/>
          </p:cNvSpPr>
          <p:nvPr/>
        </p:nvSpPr>
        <p:spPr bwMode="auto">
          <a:xfrm>
            <a:off x="5486400" y="2438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3" name="Line 37"/>
          <p:cNvSpPr>
            <a:spLocks noChangeShapeType="1"/>
          </p:cNvSpPr>
          <p:nvPr/>
        </p:nvSpPr>
        <p:spPr bwMode="auto">
          <a:xfrm>
            <a:off x="3124200" y="29718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4" name="Line 38"/>
          <p:cNvSpPr>
            <a:spLocks noChangeShapeType="1"/>
          </p:cNvSpPr>
          <p:nvPr/>
        </p:nvSpPr>
        <p:spPr bwMode="auto">
          <a:xfrm>
            <a:off x="5486400" y="24384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5" name="Line 39"/>
          <p:cNvSpPr>
            <a:spLocks noChangeShapeType="1"/>
          </p:cNvSpPr>
          <p:nvPr/>
        </p:nvSpPr>
        <p:spPr bwMode="auto">
          <a:xfrm flipV="1">
            <a:off x="5257800" y="2057400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6" name="Line 40"/>
          <p:cNvSpPr>
            <a:spLocks noChangeShapeType="1"/>
          </p:cNvSpPr>
          <p:nvPr/>
        </p:nvSpPr>
        <p:spPr bwMode="auto">
          <a:xfrm>
            <a:off x="5334000" y="20574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377" name="Rectangle 41"/>
          <p:cNvSpPr>
            <a:spLocks noChangeArrowheads="1"/>
          </p:cNvSpPr>
          <p:nvPr/>
        </p:nvSpPr>
        <p:spPr bwMode="auto">
          <a:xfrm>
            <a:off x="5840413" y="1812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1418" name="Line 42"/>
          <p:cNvSpPr>
            <a:spLocks noChangeShapeType="1"/>
          </p:cNvSpPr>
          <p:nvPr/>
        </p:nvSpPr>
        <p:spPr bwMode="auto">
          <a:xfrm>
            <a:off x="3886200" y="10668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19" name="Line 43"/>
          <p:cNvSpPr>
            <a:spLocks noChangeShapeType="1"/>
          </p:cNvSpPr>
          <p:nvPr/>
        </p:nvSpPr>
        <p:spPr bwMode="auto">
          <a:xfrm>
            <a:off x="3886200" y="1066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0" name="Line 44"/>
          <p:cNvSpPr>
            <a:spLocks noChangeShapeType="1"/>
          </p:cNvSpPr>
          <p:nvPr/>
        </p:nvSpPr>
        <p:spPr bwMode="auto">
          <a:xfrm>
            <a:off x="3886200" y="18288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1" name="Line 45"/>
          <p:cNvSpPr>
            <a:spLocks noChangeShapeType="1"/>
          </p:cNvSpPr>
          <p:nvPr/>
        </p:nvSpPr>
        <p:spPr bwMode="auto">
          <a:xfrm flipV="1">
            <a:off x="4191000" y="685800"/>
            <a:ext cx="381000" cy="381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2" name="Line 46"/>
          <p:cNvSpPr>
            <a:spLocks noChangeShapeType="1"/>
          </p:cNvSpPr>
          <p:nvPr/>
        </p:nvSpPr>
        <p:spPr bwMode="auto">
          <a:xfrm flipV="1">
            <a:off x="4191000" y="15240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3" name="Line 47"/>
          <p:cNvSpPr>
            <a:spLocks noChangeShapeType="1"/>
          </p:cNvSpPr>
          <p:nvPr/>
        </p:nvSpPr>
        <p:spPr bwMode="auto">
          <a:xfrm>
            <a:off x="4953000" y="1066800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4" name="Line 48"/>
          <p:cNvSpPr>
            <a:spLocks noChangeShapeType="1"/>
          </p:cNvSpPr>
          <p:nvPr/>
        </p:nvSpPr>
        <p:spPr bwMode="auto">
          <a:xfrm flipH="1">
            <a:off x="4953000" y="1447800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5" name="Line 49"/>
          <p:cNvSpPr>
            <a:spLocks noChangeShapeType="1"/>
          </p:cNvSpPr>
          <p:nvPr/>
        </p:nvSpPr>
        <p:spPr bwMode="auto">
          <a:xfrm flipH="1">
            <a:off x="4495800" y="1828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6" name="Line 50"/>
          <p:cNvSpPr>
            <a:spLocks noChangeShapeType="1"/>
          </p:cNvSpPr>
          <p:nvPr/>
        </p:nvSpPr>
        <p:spPr bwMode="auto">
          <a:xfrm flipH="1">
            <a:off x="4495800" y="1066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7" name="Line 51"/>
          <p:cNvSpPr>
            <a:spLocks noChangeShapeType="1"/>
          </p:cNvSpPr>
          <p:nvPr/>
        </p:nvSpPr>
        <p:spPr bwMode="auto">
          <a:xfrm>
            <a:off x="4343400" y="6096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428" name="Line 52"/>
          <p:cNvSpPr>
            <a:spLocks noChangeShapeType="1"/>
          </p:cNvSpPr>
          <p:nvPr/>
        </p:nvSpPr>
        <p:spPr bwMode="auto">
          <a:xfrm>
            <a:off x="4267200" y="1447800"/>
            <a:ext cx="3048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389" name="Rectangle 53"/>
          <p:cNvSpPr>
            <a:spLocks noChangeArrowheads="1"/>
          </p:cNvSpPr>
          <p:nvPr/>
        </p:nvSpPr>
        <p:spPr bwMode="auto">
          <a:xfrm>
            <a:off x="2438400" y="1687513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chemeClr val="tx2"/>
                </a:solidFill>
                <a:effectLst/>
                <a:latin typeface="黑体" pitchFamily="49" charset="-122"/>
              </a:rPr>
              <a:t> </a:t>
            </a:r>
            <a:r>
              <a:rPr lang="en-US" altLang="zh-CN" sz="3200">
                <a:solidFill>
                  <a:schemeClr val="tx2"/>
                </a:solidFill>
                <a:effectLst/>
                <a:latin typeface="黑体" pitchFamily="49" charset="-122"/>
              </a:rPr>
              <a:t> </a:t>
            </a:r>
            <a:endParaRPr lang="zh-CN" altLang="en-US" sz="3200">
              <a:solidFill>
                <a:schemeClr val="tx2"/>
              </a:solidFill>
              <a:effectLst/>
              <a:latin typeface="黑体" pitchFamily="49" charset="-122"/>
            </a:endParaRPr>
          </a:p>
        </p:txBody>
      </p:sp>
      <p:sp>
        <p:nvSpPr>
          <p:cNvPr id="101430" name="Rectangle 54"/>
          <p:cNvSpPr>
            <a:spLocks noChangeArrowheads="1"/>
          </p:cNvSpPr>
          <p:nvPr/>
        </p:nvSpPr>
        <p:spPr bwMode="auto">
          <a:xfrm>
            <a:off x="2362200" y="1714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E</a:t>
            </a:r>
          </a:p>
        </p:txBody>
      </p:sp>
      <p:sp>
        <p:nvSpPr>
          <p:cNvPr id="101431" name="Rectangle 55"/>
          <p:cNvSpPr>
            <a:spLocks noChangeArrowheads="1"/>
          </p:cNvSpPr>
          <p:nvPr/>
        </p:nvSpPr>
        <p:spPr bwMode="auto">
          <a:xfrm>
            <a:off x="3810000" y="34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</a:p>
        </p:txBody>
      </p:sp>
      <p:sp>
        <p:nvSpPr>
          <p:cNvPr id="101432" name="Rectangle 56"/>
          <p:cNvSpPr>
            <a:spLocks noChangeArrowheads="1"/>
          </p:cNvSpPr>
          <p:nvPr/>
        </p:nvSpPr>
        <p:spPr bwMode="auto">
          <a:xfrm>
            <a:off x="38862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</a:p>
        </p:txBody>
      </p:sp>
      <p:sp>
        <p:nvSpPr>
          <p:cNvPr id="53" name="灯片编号占位符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1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01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12"/>
          <p:cNvGraphicFramePr>
            <a:graphicFrameLocks noChangeAspect="1"/>
          </p:cNvGraphicFramePr>
          <p:nvPr/>
        </p:nvGraphicFramePr>
        <p:xfrm>
          <a:off x="928662" y="2143116"/>
          <a:ext cx="7286676" cy="2320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4" name="Equation" r:id="rId3" imgW="2387520" imgH="749160" progId="Equation.DSMT4">
                  <p:embed/>
                </p:oleObj>
              </mc:Choice>
              <mc:Fallback>
                <p:oleObj name="Equation" r:id="rId3" imgW="2387520" imgH="74916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2143116"/>
                        <a:ext cx="7286676" cy="23204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130</a:t>
            </a:fld>
            <a:endParaRPr lang="en-US" altLang="zh-CN"/>
          </a:p>
        </p:txBody>
      </p:sp>
      <p:graphicFrame>
        <p:nvGraphicFramePr>
          <p:cNvPr id="6" name="Object 5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72152" y="1000108"/>
          <a:ext cx="7600310" cy="771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35" name="公式" r:id="rId5" imgW="3772800" imgH="355680" progId="Equation.3">
                  <p:embed/>
                </p:oleObj>
              </mc:Choice>
              <mc:Fallback>
                <p:oleObj name="公式" r:id="rId5" imgW="3772800" imgH="355680" progId="Equation.3">
                  <p:embed/>
                  <p:pic>
                    <p:nvPicPr>
                      <p:cNvPr id="0" name="Picture 8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52" y="1000108"/>
                        <a:ext cx="7600310" cy="7715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9838"/>
            <a:ext cx="9144000" cy="14465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4.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逻辑函数化简中两个实际问题的考虑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19812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一、包含无关最小项的逻辑函数的化简</a:t>
            </a:r>
          </a:p>
        </p:txBody>
      </p:sp>
      <p:grpSp>
        <p:nvGrpSpPr>
          <p:cNvPr id="179210" name="Group 10"/>
          <p:cNvGrpSpPr>
            <a:grpSpLocks/>
          </p:cNvGrpSpPr>
          <p:nvPr/>
        </p:nvGrpSpPr>
        <p:grpSpPr bwMode="auto">
          <a:xfrm>
            <a:off x="0" y="2971800"/>
            <a:ext cx="9144000" cy="1798638"/>
            <a:chOff x="0" y="1872"/>
            <a:chExt cx="5760" cy="1133"/>
          </a:xfrm>
        </p:grpSpPr>
        <p:sp>
          <p:nvSpPr>
            <p:cNvPr id="179205" name="Rectangle 5"/>
            <p:cNvSpPr>
              <a:spLocks noChangeArrowheads="1"/>
            </p:cNvSpPr>
            <p:nvPr/>
          </p:nvSpPr>
          <p:spPr bwMode="auto">
            <a:xfrm>
              <a:off x="184" y="1872"/>
              <a:ext cx="55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前面介绍了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个逻辑变量具有2</a:t>
              </a:r>
              <a:r>
                <a:rPr lang="en-US" altLang="zh-CN" sz="3200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种组合，如果某个</a:t>
              </a:r>
              <a:endPara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0" y="225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逻辑函数满足以下条件，就称该函数为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具有无关项</a:t>
              </a:r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0" y="2640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约束项)的逻辑函数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sp>
        <p:nvSpPr>
          <p:cNvPr id="179208" name="Rectangle 8"/>
          <p:cNvSpPr>
            <a:spLocks noChangeArrowheads="1"/>
          </p:cNvSpPr>
          <p:nvPr/>
        </p:nvSpPr>
        <p:spPr bwMode="auto">
          <a:xfrm>
            <a:off x="0" y="5334000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1、某些变量的取值不会出现。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8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028"/>
          <p:cNvSpPr>
            <a:spLocks noChangeArrowheads="1"/>
          </p:cNvSpPr>
          <p:nvPr/>
        </p:nvSpPr>
        <p:spPr bwMode="auto">
          <a:xfrm>
            <a:off x="228600" y="288925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2、某些变量的某些取值对函数无意义(无关)</a:t>
            </a:r>
            <a:r>
              <a:rPr lang="en-US" altLang="zh-CN" sz="3200" dirty="0">
                <a:effectLst/>
                <a:latin typeface="黑体" pitchFamily="49" charset="-122"/>
              </a:rPr>
              <a:t>    </a:t>
            </a:r>
          </a:p>
        </p:txBody>
      </p:sp>
      <p:sp>
        <p:nvSpPr>
          <p:cNvPr id="205830" name="Rectangle 1030"/>
          <p:cNvSpPr>
            <a:spLocks noChangeArrowheads="1"/>
          </p:cNvSpPr>
          <p:nvPr/>
        </p:nvSpPr>
        <p:spPr bwMode="auto">
          <a:xfrm>
            <a:off x="425450" y="2781300"/>
            <a:ext cx="84677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具有上述条件对应的最小项称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无关项(约束项 </a:t>
            </a:r>
          </a:p>
          <a:p>
            <a:pPr>
              <a:defRPr/>
            </a:pP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Don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/>
              </a:rPr>
              <a:t>’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t-care term)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而所有这些约束项之和称为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约束条件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US" sz="320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也称为</a:t>
            </a:r>
            <a:r>
              <a:rPr lang="zh-CN" altLang="en-US" sz="320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约束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项，任意项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。它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输入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是禁止的，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输出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却是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任意的。</a:t>
            </a:r>
          </a:p>
        </p:txBody>
      </p:sp>
      <p:sp>
        <p:nvSpPr>
          <p:cNvPr id="205832" name="Rectangle 1032"/>
          <p:cNvSpPr>
            <a:spLocks noChangeArrowheads="1"/>
          </p:cNvSpPr>
          <p:nvPr/>
        </p:nvSpPr>
        <p:spPr bwMode="auto">
          <a:xfrm>
            <a:off x="323850" y="1052513"/>
            <a:ext cx="8280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无关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的情形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:(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sym typeface="Wingdings" pitchFamily="2" charset="2"/>
              </a:rPr>
              <a:t>1)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有些输入永远不会产生，如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BCD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码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1010-1111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；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有些输入的变化，不会对输出产生影响。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05837" name="Group 1037"/>
          <p:cNvGrpSpPr>
            <a:grpSpLocks/>
          </p:cNvGrpSpPr>
          <p:nvPr/>
        </p:nvGrpSpPr>
        <p:grpSpPr bwMode="auto">
          <a:xfrm>
            <a:off x="250825" y="5445224"/>
            <a:ext cx="8939050" cy="1265237"/>
            <a:chOff x="0" y="2640"/>
            <a:chExt cx="5456" cy="797"/>
          </a:xfrm>
        </p:grpSpPr>
        <p:sp>
          <p:nvSpPr>
            <p:cNvPr id="205833" name="Rectangle 1033"/>
            <p:cNvSpPr>
              <a:spLocks noChangeArrowheads="1"/>
            </p:cNvSpPr>
            <p:nvPr/>
          </p:nvSpPr>
          <p:spPr bwMode="auto">
            <a:xfrm>
              <a:off x="220" y="2640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例1：由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A，B，C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三个变量控制电机的转动。设</a:t>
              </a:r>
            </a:p>
          </p:txBody>
        </p:sp>
        <p:sp>
          <p:nvSpPr>
            <p:cNvPr id="205834" name="Rectangle 1034"/>
            <p:cNvSpPr>
              <a:spLocks noChangeArrowheads="1"/>
            </p:cNvSpPr>
            <p:nvPr/>
          </p:nvSpPr>
          <p:spPr bwMode="auto">
            <a:xfrm>
              <a:off x="0" y="3072"/>
              <a:ext cx="527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A=1(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正转)，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B=1(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反转)，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C=1(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停转)。</a:t>
              </a: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0" grpId="0"/>
      <p:bldP spid="205832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8915400" cy="6553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  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A     B     C     F</a:t>
            </a:r>
          </a:p>
          <a:p>
            <a:pPr eaLnBrk="1" hangingPunct="1">
              <a:buFontTx/>
              <a:buNone/>
              <a:defRPr/>
            </a:pPr>
            <a:r>
              <a:rPr lang="en-US" altLang="zh-CN" dirty="0" smtClean="0"/>
              <a:t>           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0     0     0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0     0     </a:t>
            </a:r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√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0     </a:t>
            </a:r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0    √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0     1     1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</a:t>
            </a:r>
            <a:r>
              <a:rPr lang="zh-CN" altLang="en-US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0     0    √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1     0     1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1     1     0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 1     1     1    ×</a:t>
            </a:r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</a:t>
            </a:r>
          </a:p>
        </p:txBody>
      </p:sp>
      <p:sp>
        <p:nvSpPr>
          <p:cNvPr id="180228" name="Line 4"/>
          <p:cNvSpPr>
            <a:spLocks noChangeShapeType="1"/>
          </p:cNvSpPr>
          <p:nvPr/>
        </p:nvSpPr>
        <p:spPr bwMode="auto">
          <a:xfrm>
            <a:off x="1219200" y="838200"/>
            <a:ext cx="4724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5029200" y="381000"/>
            <a:ext cx="0" cy="51054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0240" name="Group 16"/>
          <p:cNvGrpSpPr>
            <a:grpSpLocks/>
          </p:cNvGrpSpPr>
          <p:nvPr/>
        </p:nvGrpSpPr>
        <p:grpSpPr bwMode="auto">
          <a:xfrm>
            <a:off x="0" y="5851525"/>
            <a:ext cx="8788400" cy="579438"/>
            <a:chOff x="0" y="3686"/>
            <a:chExt cx="5536" cy="365"/>
          </a:xfrm>
        </p:grpSpPr>
        <p:sp>
          <p:nvSpPr>
            <p:cNvPr id="131078" name="Rectangle 12"/>
            <p:cNvSpPr>
              <a:spLocks noChangeArrowheads="1"/>
            </p:cNvSpPr>
            <p:nvPr/>
          </p:nvSpPr>
          <p:spPr bwMode="auto">
            <a:xfrm>
              <a:off x="0" y="3686"/>
              <a:ext cx="15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黑体" pitchFamily="49" charset="-122"/>
                </a:rPr>
                <a:t>约束条件为:</a:t>
              </a:r>
              <a:endParaRPr lang="en-US" altLang="zh-CN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131079" name="Object 15"/>
            <p:cNvGraphicFramePr>
              <a:graphicFrameLocks noChangeAspect="1"/>
            </p:cNvGraphicFramePr>
            <p:nvPr/>
          </p:nvGraphicFramePr>
          <p:xfrm>
            <a:off x="1440" y="3696"/>
            <a:ext cx="409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143" name="Equation" r:id="rId3" imgW="4077720" imgH="317520" progId="Equation.3">
                    <p:embed/>
                  </p:oleObj>
                </mc:Choice>
                <mc:Fallback>
                  <p:oleObj name="Equation" r:id="rId3" imgW="4077720" imgH="31752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696"/>
                          <a:ext cx="409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133</a:t>
            </a:fld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715140" y="214290"/>
            <a:ext cx="2071718" cy="176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A=1(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正转)</a:t>
            </a:r>
            <a:endParaRPr lang="en-US" altLang="zh-CN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B=1(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反转)</a:t>
            </a:r>
            <a:endParaRPr lang="en-US" altLang="zh-CN" sz="3200" dirty="0" smtClean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  <a:p>
            <a:pPr>
              <a:spcBef>
                <a:spcPct val="20000"/>
              </a:spcBef>
              <a:defRPr/>
            </a:pP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C=1(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停转)</a:t>
            </a:r>
            <a:endParaRPr lang="zh-CN" altLang="en-US" sz="32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3" name="Rectangle 5"/>
          <p:cNvSpPr>
            <a:spLocks noChangeArrowheads="1"/>
          </p:cNvSpPr>
          <p:nvPr/>
        </p:nvSpPr>
        <p:spPr bwMode="auto">
          <a:xfrm>
            <a:off x="533400" y="6858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例2: 试设计一个对8421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BCD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码的检测电路。当</a:t>
            </a:r>
          </a:p>
        </p:txBody>
      </p:sp>
      <p:sp>
        <p:nvSpPr>
          <p:cNvPr id="206854" name="Rectangle 6"/>
          <p:cNvSpPr>
            <a:spLocks noChangeArrowheads="1"/>
          </p:cNvSpPr>
          <p:nvPr/>
        </p:nvSpPr>
        <p:spPr bwMode="auto">
          <a:xfrm>
            <a:off x="0" y="1371600"/>
            <a:ext cx="887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8421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BCD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码对应的十进制数3≤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X≤7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时输出为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</a:p>
        </p:txBody>
      </p:sp>
      <p:sp>
        <p:nvSpPr>
          <p:cNvPr id="206855" name="Rectangle 7"/>
          <p:cNvSpPr>
            <a:spLocks noChangeArrowheads="1"/>
          </p:cNvSpPr>
          <p:nvPr/>
        </p:nvSpPr>
        <p:spPr bwMode="auto">
          <a:xfrm>
            <a:off x="0" y="2133600"/>
            <a:ext cx="318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否则输出为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2" name="Line 4"/>
          <p:cNvSpPr>
            <a:spLocks noChangeShapeType="1"/>
          </p:cNvSpPr>
          <p:nvPr/>
        </p:nvSpPr>
        <p:spPr bwMode="auto">
          <a:xfrm>
            <a:off x="228600" y="838200"/>
            <a:ext cx="34290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1253" name="Line 5"/>
          <p:cNvSpPr>
            <a:spLocks noChangeShapeType="1"/>
          </p:cNvSpPr>
          <p:nvPr/>
        </p:nvSpPr>
        <p:spPr bwMode="auto">
          <a:xfrm>
            <a:off x="2743200" y="304800"/>
            <a:ext cx="0" cy="5257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3124" name="Rectangle 9"/>
          <p:cNvSpPr>
            <a:spLocks noChangeArrowheads="1"/>
          </p:cNvSpPr>
          <p:nvPr/>
        </p:nvSpPr>
        <p:spPr bwMode="auto">
          <a:xfrm>
            <a:off x="304800" y="304800"/>
            <a:ext cx="3052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A   B   C   D    F</a:t>
            </a:r>
          </a:p>
        </p:txBody>
      </p:sp>
      <p:sp>
        <p:nvSpPr>
          <p:cNvPr id="181258" name="Rectangle 10"/>
          <p:cNvSpPr>
            <a:spLocks noChangeArrowheads="1"/>
          </p:cNvSpPr>
          <p:nvPr/>
        </p:nvSpPr>
        <p:spPr bwMode="auto">
          <a:xfrm>
            <a:off x="5257800" y="8382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1    0   0   0    0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59" name="Rectangle 11"/>
          <p:cNvSpPr>
            <a:spLocks noChangeArrowheads="1"/>
          </p:cNvSpPr>
          <p:nvPr/>
        </p:nvSpPr>
        <p:spPr bwMode="auto">
          <a:xfrm>
            <a:off x="228600" y="8382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0   0    0   0    0</a:t>
            </a:r>
          </a:p>
        </p:txBody>
      </p:sp>
      <p:sp>
        <p:nvSpPr>
          <p:cNvPr id="181260" name="Rectangle 12"/>
          <p:cNvSpPr>
            <a:spLocks noChangeArrowheads="1"/>
          </p:cNvSpPr>
          <p:nvPr/>
        </p:nvSpPr>
        <p:spPr bwMode="auto">
          <a:xfrm>
            <a:off x="5257800" y="13716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1    0   0   1    0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1" name="Rectangle 13"/>
          <p:cNvSpPr>
            <a:spLocks noChangeArrowheads="1"/>
          </p:cNvSpPr>
          <p:nvPr/>
        </p:nvSpPr>
        <p:spPr bwMode="auto">
          <a:xfrm>
            <a:off x="228600" y="13716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0   0    0   1    0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2" name="Rectangle 14"/>
          <p:cNvSpPr>
            <a:spLocks noChangeArrowheads="1"/>
          </p:cNvSpPr>
          <p:nvPr/>
        </p:nvSpPr>
        <p:spPr bwMode="auto">
          <a:xfrm>
            <a:off x="5257800" y="19050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0   1   0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3" name="Rectangle 15"/>
          <p:cNvSpPr>
            <a:spLocks noChangeArrowheads="1"/>
          </p:cNvSpPr>
          <p:nvPr/>
        </p:nvSpPr>
        <p:spPr bwMode="auto">
          <a:xfrm>
            <a:off x="228600" y="19050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0   0    1   0    0</a:t>
            </a:r>
          </a:p>
        </p:txBody>
      </p:sp>
      <p:sp>
        <p:nvSpPr>
          <p:cNvPr id="181264" name="Rectangle 16"/>
          <p:cNvSpPr>
            <a:spLocks noChangeArrowheads="1"/>
          </p:cNvSpPr>
          <p:nvPr/>
        </p:nvSpPr>
        <p:spPr bwMode="auto">
          <a:xfrm>
            <a:off x="5257800" y="25146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0   1   1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5" name="Rectangle 17"/>
          <p:cNvSpPr>
            <a:spLocks noChangeArrowheads="1"/>
          </p:cNvSpPr>
          <p:nvPr/>
        </p:nvSpPr>
        <p:spPr bwMode="auto">
          <a:xfrm>
            <a:off x="228600" y="25146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0   0    1   1   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dirty="0">
              <a:solidFill>
                <a:srgbClr val="FFFF00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6" name="Rectangle 18"/>
          <p:cNvSpPr>
            <a:spLocks noChangeArrowheads="1"/>
          </p:cNvSpPr>
          <p:nvPr/>
        </p:nvSpPr>
        <p:spPr bwMode="auto">
          <a:xfrm>
            <a:off x="5257800" y="31242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1   0   0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7" name="Rectangle 19"/>
          <p:cNvSpPr>
            <a:spLocks noChangeArrowheads="1"/>
          </p:cNvSpPr>
          <p:nvPr/>
        </p:nvSpPr>
        <p:spPr bwMode="auto">
          <a:xfrm>
            <a:off x="228600" y="31242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0   1    0   0   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1268" name="Rectangle 20"/>
          <p:cNvSpPr>
            <a:spLocks noChangeArrowheads="1"/>
          </p:cNvSpPr>
          <p:nvPr/>
        </p:nvSpPr>
        <p:spPr bwMode="auto">
          <a:xfrm>
            <a:off x="5257800" y="36576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1   0   1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69" name="Rectangle 21"/>
          <p:cNvSpPr>
            <a:spLocks noChangeArrowheads="1"/>
          </p:cNvSpPr>
          <p:nvPr/>
        </p:nvSpPr>
        <p:spPr bwMode="auto">
          <a:xfrm>
            <a:off x="228600" y="36576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0   1    0   1   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dirty="0">
              <a:solidFill>
                <a:srgbClr val="FFFF00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70" name="Rectangle 22"/>
          <p:cNvSpPr>
            <a:spLocks noChangeArrowheads="1"/>
          </p:cNvSpPr>
          <p:nvPr/>
        </p:nvSpPr>
        <p:spPr bwMode="auto">
          <a:xfrm>
            <a:off x="5257800" y="41910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1   1   0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71" name="Rectangle 23"/>
          <p:cNvSpPr>
            <a:spLocks noChangeArrowheads="1"/>
          </p:cNvSpPr>
          <p:nvPr/>
        </p:nvSpPr>
        <p:spPr bwMode="auto">
          <a:xfrm>
            <a:off x="228600" y="4267200"/>
            <a:ext cx="307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0   1    1   0   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dirty="0">
              <a:solidFill>
                <a:srgbClr val="FFFF00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81272" name="Rectangle 24"/>
          <p:cNvSpPr>
            <a:spLocks noChangeArrowheads="1"/>
          </p:cNvSpPr>
          <p:nvPr/>
        </p:nvSpPr>
        <p:spPr bwMode="auto">
          <a:xfrm>
            <a:off x="5257800" y="4724400"/>
            <a:ext cx="3076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1    1   1   1    d</a:t>
            </a:r>
            <a:endParaRPr lang="zh-CN" altLang="en-US" sz="3200"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181274" name="Group 26"/>
          <p:cNvGrpSpPr>
            <a:grpSpLocks/>
          </p:cNvGrpSpPr>
          <p:nvPr/>
        </p:nvGrpSpPr>
        <p:grpSpPr bwMode="auto">
          <a:xfrm>
            <a:off x="228600" y="228600"/>
            <a:ext cx="8610600" cy="5410200"/>
            <a:chOff x="144" y="144"/>
            <a:chExt cx="5424" cy="3408"/>
          </a:xfrm>
        </p:grpSpPr>
        <p:sp>
          <p:nvSpPr>
            <p:cNvPr id="181254" name="Line 6"/>
            <p:cNvSpPr>
              <a:spLocks noChangeShapeType="1"/>
            </p:cNvSpPr>
            <p:nvPr/>
          </p:nvSpPr>
          <p:spPr bwMode="auto">
            <a:xfrm>
              <a:off x="3312" y="528"/>
              <a:ext cx="225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1255" name="Line 7"/>
            <p:cNvSpPr>
              <a:spLocks noChangeShapeType="1"/>
            </p:cNvSpPr>
            <p:nvPr/>
          </p:nvSpPr>
          <p:spPr bwMode="auto">
            <a:xfrm>
              <a:off x="4896" y="240"/>
              <a:ext cx="0" cy="33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143" name="Rectangle 8"/>
            <p:cNvSpPr>
              <a:spLocks noChangeArrowheads="1"/>
            </p:cNvSpPr>
            <p:nvPr/>
          </p:nvSpPr>
          <p:spPr bwMode="auto">
            <a:xfrm>
              <a:off x="3312" y="144"/>
              <a:ext cx="19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A   B   C   D    F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33144" name="Rectangle 25"/>
            <p:cNvSpPr>
              <a:spLocks noChangeArrowheads="1"/>
            </p:cNvSpPr>
            <p:nvPr/>
          </p:nvSpPr>
          <p:spPr bwMode="auto">
            <a:xfrm>
              <a:off x="144" y="3024"/>
              <a:ext cx="1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0   1    1   1    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Tahoma" pitchFamily="34" charset="0"/>
                  <a:ea typeface="宋体" pitchFamily="2" charset="-122"/>
                </a:rPr>
                <a:t>1</a:t>
              </a:r>
              <a:endParaRPr lang="zh-CN" altLang="en-US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25" name="灯片编号占位符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135</a:t>
            </a:fld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3451109" y="5773183"/>
            <a:ext cx="162095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3≤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X≤7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5857884" y="5715016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66"/>
                </a:solidFill>
              </a:rPr>
              <a:t>d</a:t>
            </a:r>
            <a:r>
              <a:rPr lang="zh-CN" altLang="en-US" sz="3200" dirty="0" smtClean="0">
                <a:solidFill>
                  <a:srgbClr val="FFFF66"/>
                </a:solidFill>
              </a:rPr>
              <a:t>：“无关项”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1295400" y="1114425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277" name="Line 5"/>
          <p:cNvSpPr>
            <a:spLocks noChangeShapeType="1"/>
          </p:cNvSpPr>
          <p:nvPr/>
        </p:nvSpPr>
        <p:spPr bwMode="auto">
          <a:xfrm>
            <a:off x="1295400" y="18002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78" name="Line 6"/>
          <p:cNvSpPr>
            <a:spLocks noChangeShapeType="1"/>
          </p:cNvSpPr>
          <p:nvPr/>
        </p:nvSpPr>
        <p:spPr bwMode="auto">
          <a:xfrm>
            <a:off x="1295400" y="32480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79" name="Line 7"/>
          <p:cNvSpPr>
            <a:spLocks noChangeShapeType="1"/>
          </p:cNvSpPr>
          <p:nvPr/>
        </p:nvSpPr>
        <p:spPr bwMode="auto">
          <a:xfrm>
            <a:off x="1295400" y="25622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0" name="Line 8"/>
          <p:cNvSpPr>
            <a:spLocks noChangeShapeType="1"/>
          </p:cNvSpPr>
          <p:nvPr/>
        </p:nvSpPr>
        <p:spPr bwMode="auto">
          <a:xfrm>
            <a:off x="2286000" y="11144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1" name="Line 9"/>
          <p:cNvSpPr>
            <a:spLocks noChangeShapeType="1"/>
          </p:cNvSpPr>
          <p:nvPr/>
        </p:nvSpPr>
        <p:spPr bwMode="auto">
          <a:xfrm>
            <a:off x="4419600" y="11144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2" name="Line 10"/>
          <p:cNvSpPr>
            <a:spLocks noChangeShapeType="1"/>
          </p:cNvSpPr>
          <p:nvPr/>
        </p:nvSpPr>
        <p:spPr bwMode="auto">
          <a:xfrm>
            <a:off x="3352800" y="11144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3" name="Line 11"/>
          <p:cNvSpPr>
            <a:spLocks noChangeShapeType="1"/>
          </p:cNvSpPr>
          <p:nvPr/>
        </p:nvSpPr>
        <p:spPr bwMode="auto">
          <a:xfrm flipH="1" flipV="1">
            <a:off x="381000" y="428625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228600" y="647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838200" y="26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14478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609600" y="1076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24384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609600" y="1838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3505200" y="6572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609600" y="2524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45720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609600" y="3286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47244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8" name="Rectangle 26"/>
          <p:cNvSpPr>
            <a:spLocks noChangeArrowheads="1"/>
          </p:cNvSpPr>
          <p:nvPr/>
        </p:nvSpPr>
        <p:spPr bwMode="auto">
          <a:xfrm>
            <a:off x="25908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16002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3657600" y="1104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0" y="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F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16002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25908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36576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47244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36576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47244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17" name="Oval 45"/>
          <p:cNvSpPr>
            <a:spLocks noChangeArrowheads="1"/>
          </p:cNvSpPr>
          <p:nvPr/>
        </p:nvSpPr>
        <p:spPr bwMode="auto">
          <a:xfrm>
            <a:off x="1371600" y="1828800"/>
            <a:ext cx="3962400" cy="838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330" name="Rectangle 58"/>
          <p:cNvSpPr>
            <a:spLocks noChangeArrowheads="1"/>
          </p:cNvSpPr>
          <p:nvPr/>
        </p:nvSpPr>
        <p:spPr bwMode="auto">
          <a:xfrm>
            <a:off x="3657600" y="1838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2331" name="Oval 59"/>
          <p:cNvSpPr>
            <a:spLocks noChangeArrowheads="1"/>
          </p:cNvSpPr>
          <p:nvPr/>
        </p:nvSpPr>
        <p:spPr bwMode="auto">
          <a:xfrm>
            <a:off x="3505200" y="1114425"/>
            <a:ext cx="838200" cy="14478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2332" name="Rectangle 60"/>
          <p:cNvSpPr>
            <a:spLocks noChangeArrowheads="1"/>
          </p:cNvSpPr>
          <p:nvPr/>
        </p:nvSpPr>
        <p:spPr bwMode="auto">
          <a:xfrm>
            <a:off x="6477000" y="585788"/>
            <a:ext cx="219075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   B   C   D      F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0    0   0   0      0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0    0   0   1      0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0    0   1   0      0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0    0   1   1      1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0    1   0   0      1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0    1   0   1      1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0    1   1   0      1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0    1   1   1      1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1    0   0   0      0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1    0   0   1      0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1    0   1   0     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1   1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0   0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0   1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1   0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1   1      d</a:t>
            </a:r>
          </a:p>
        </p:txBody>
      </p:sp>
      <p:sp>
        <p:nvSpPr>
          <p:cNvPr id="182333" name="Line 61"/>
          <p:cNvSpPr>
            <a:spLocks noChangeShapeType="1"/>
          </p:cNvSpPr>
          <p:nvPr/>
        </p:nvSpPr>
        <p:spPr bwMode="auto">
          <a:xfrm>
            <a:off x="6324600" y="91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2334" name="Line 62"/>
          <p:cNvSpPr>
            <a:spLocks noChangeShapeType="1"/>
          </p:cNvSpPr>
          <p:nvPr/>
        </p:nvSpPr>
        <p:spPr bwMode="auto">
          <a:xfrm>
            <a:off x="8153400" y="6096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82337" name="Object 65"/>
          <p:cNvGraphicFramePr>
            <a:graphicFrameLocks noChangeAspect="1"/>
          </p:cNvGraphicFramePr>
          <p:nvPr/>
        </p:nvGraphicFramePr>
        <p:xfrm>
          <a:off x="1676400" y="4495800"/>
          <a:ext cx="244633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5" name="Equation" r:id="rId4" imgW="1511640" imgH="317520" progId="Equation.3">
                  <p:embed/>
                </p:oleObj>
              </mc:Choice>
              <mc:Fallback>
                <p:oleObj name="Equation" r:id="rId4" imgW="1511640" imgH="31752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495800"/>
                        <a:ext cx="2446338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136</a:t>
            </a:fld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6291937" y="5500702"/>
            <a:ext cx="28520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66"/>
                </a:solidFill>
              </a:rPr>
              <a:t>d</a:t>
            </a:r>
            <a:r>
              <a:rPr lang="zh-CN" altLang="en-US" sz="3200" dirty="0" smtClean="0">
                <a:solidFill>
                  <a:srgbClr val="FFFF66"/>
                </a:solidFill>
              </a:rPr>
              <a:t>：“无关项”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2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317" grpId="0" animBg="1"/>
      <p:bldP spid="182331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1295400" y="1114425"/>
            <a:ext cx="4114800" cy="2895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>
            <a:off x="1295400" y="1800225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>
            <a:off x="1295400" y="3248025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1295400" y="2562225"/>
            <a:ext cx="411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0" name="Line 8"/>
          <p:cNvSpPr>
            <a:spLocks noChangeShapeType="1"/>
          </p:cNvSpPr>
          <p:nvPr/>
        </p:nvSpPr>
        <p:spPr bwMode="auto">
          <a:xfrm>
            <a:off x="2286000" y="1114425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1" name="Line 9"/>
          <p:cNvSpPr>
            <a:spLocks noChangeShapeType="1"/>
          </p:cNvSpPr>
          <p:nvPr/>
        </p:nvSpPr>
        <p:spPr bwMode="auto">
          <a:xfrm>
            <a:off x="4419600" y="1114425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2" name="Line 10"/>
          <p:cNvSpPr>
            <a:spLocks noChangeShapeType="1"/>
          </p:cNvSpPr>
          <p:nvPr/>
        </p:nvSpPr>
        <p:spPr bwMode="auto">
          <a:xfrm>
            <a:off x="3352800" y="1114425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3" name="Line 11"/>
          <p:cNvSpPr>
            <a:spLocks noChangeShapeType="1"/>
          </p:cNvSpPr>
          <p:nvPr/>
        </p:nvSpPr>
        <p:spPr bwMode="auto">
          <a:xfrm flipH="1" flipV="1">
            <a:off x="381000" y="428625"/>
            <a:ext cx="914400" cy="685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228600" y="647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5" name="Rectangle 13"/>
          <p:cNvSpPr>
            <a:spLocks noChangeArrowheads="1"/>
          </p:cNvSpPr>
          <p:nvPr/>
        </p:nvSpPr>
        <p:spPr bwMode="auto">
          <a:xfrm>
            <a:off x="838200" y="26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6" name="Rectangle 14"/>
          <p:cNvSpPr>
            <a:spLocks noChangeArrowheads="1"/>
          </p:cNvSpPr>
          <p:nvPr/>
        </p:nvSpPr>
        <p:spPr bwMode="auto">
          <a:xfrm>
            <a:off x="14478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609600" y="1076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8" name="Rectangle 16"/>
          <p:cNvSpPr>
            <a:spLocks noChangeArrowheads="1"/>
          </p:cNvSpPr>
          <p:nvPr/>
        </p:nvSpPr>
        <p:spPr bwMode="auto">
          <a:xfrm>
            <a:off x="24384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49" name="Rectangle 17"/>
          <p:cNvSpPr>
            <a:spLocks noChangeArrowheads="1"/>
          </p:cNvSpPr>
          <p:nvPr/>
        </p:nvSpPr>
        <p:spPr bwMode="auto">
          <a:xfrm>
            <a:off x="609600" y="1838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0" name="Rectangle 18"/>
          <p:cNvSpPr>
            <a:spLocks noChangeArrowheads="1"/>
          </p:cNvSpPr>
          <p:nvPr/>
        </p:nvSpPr>
        <p:spPr bwMode="auto">
          <a:xfrm>
            <a:off x="3505200" y="657225"/>
            <a:ext cx="99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1" name="Rectangle 19"/>
          <p:cNvSpPr>
            <a:spLocks noChangeArrowheads="1"/>
          </p:cNvSpPr>
          <p:nvPr/>
        </p:nvSpPr>
        <p:spPr bwMode="auto">
          <a:xfrm>
            <a:off x="609600" y="2524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2" name="Rectangle 20"/>
          <p:cNvSpPr>
            <a:spLocks noChangeArrowheads="1"/>
          </p:cNvSpPr>
          <p:nvPr/>
        </p:nvSpPr>
        <p:spPr bwMode="auto">
          <a:xfrm>
            <a:off x="4572000" y="5715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3" name="Rectangle 21"/>
          <p:cNvSpPr>
            <a:spLocks noChangeArrowheads="1"/>
          </p:cNvSpPr>
          <p:nvPr/>
        </p:nvSpPr>
        <p:spPr bwMode="auto">
          <a:xfrm>
            <a:off x="609600" y="3286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47244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25908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1600200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3657600" y="1104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8" name="Rectangle 26"/>
          <p:cNvSpPr>
            <a:spLocks noChangeArrowheads="1"/>
          </p:cNvSpPr>
          <p:nvPr/>
        </p:nvSpPr>
        <p:spPr bwMode="auto">
          <a:xfrm>
            <a:off x="0" y="-38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59" name="Rectangle 27"/>
          <p:cNvSpPr>
            <a:spLocks noChangeArrowheads="1"/>
          </p:cNvSpPr>
          <p:nvPr/>
        </p:nvSpPr>
        <p:spPr bwMode="auto">
          <a:xfrm>
            <a:off x="16002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25908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1" name="Rectangle 29"/>
          <p:cNvSpPr>
            <a:spLocks noChangeArrowheads="1"/>
          </p:cNvSpPr>
          <p:nvPr/>
        </p:nvSpPr>
        <p:spPr bwMode="auto">
          <a:xfrm>
            <a:off x="36576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2" name="Rectangle 30"/>
          <p:cNvSpPr>
            <a:spLocks noChangeArrowheads="1"/>
          </p:cNvSpPr>
          <p:nvPr/>
        </p:nvSpPr>
        <p:spPr bwMode="auto">
          <a:xfrm>
            <a:off x="4724400" y="2552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3" name="Rectangle 31"/>
          <p:cNvSpPr>
            <a:spLocks noChangeArrowheads="1"/>
          </p:cNvSpPr>
          <p:nvPr/>
        </p:nvSpPr>
        <p:spPr bwMode="auto">
          <a:xfrm>
            <a:off x="36576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4" name="Rectangle 32"/>
          <p:cNvSpPr>
            <a:spLocks noChangeArrowheads="1"/>
          </p:cNvSpPr>
          <p:nvPr/>
        </p:nvSpPr>
        <p:spPr bwMode="auto">
          <a:xfrm>
            <a:off x="4724400" y="3314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d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65" name="Oval 33"/>
          <p:cNvSpPr>
            <a:spLocks noChangeArrowheads="1"/>
          </p:cNvSpPr>
          <p:nvPr/>
        </p:nvSpPr>
        <p:spPr bwMode="auto">
          <a:xfrm>
            <a:off x="1371600" y="1752600"/>
            <a:ext cx="4114800" cy="16002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69" name="Rectangle 37"/>
          <p:cNvSpPr>
            <a:spLocks noChangeArrowheads="1"/>
          </p:cNvSpPr>
          <p:nvPr/>
        </p:nvSpPr>
        <p:spPr bwMode="auto">
          <a:xfrm>
            <a:off x="3657600" y="18383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3270" name="Oval 38"/>
          <p:cNvSpPr>
            <a:spLocks noChangeArrowheads="1"/>
          </p:cNvSpPr>
          <p:nvPr/>
        </p:nvSpPr>
        <p:spPr bwMode="auto">
          <a:xfrm>
            <a:off x="3429000" y="1143000"/>
            <a:ext cx="990600" cy="2924175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3271" name="Rectangle 39"/>
          <p:cNvSpPr>
            <a:spLocks noChangeArrowheads="1"/>
          </p:cNvSpPr>
          <p:nvPr/>
        </p:nvSpPr>
        <p:spPr bwMode="auto">
          <a:xfrm>
            <a:off x="6477000" y="585788"/>
            <a:ext cx="2190750" cy="476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   B   C   D      F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0    0   0   0      0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0    0   0   1      0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0    0   1   0      0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0    0   1   1      1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0    1   0   0      1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0    1   0   1      1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0    1   1   0      1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0    1   1   1      1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1    0   0   0      0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1    0   0   1      0</a:t>
            </a:r>
          </a:p>
          <a:p>
            <a:pPr marL="457200" indent="-457200">
              <a:defRPr/>
            </a:pPr>
            <a:r>
              <a:rPr lang="zh-CN" altLang="en-US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1    0   1   0      </a:t>
            </a: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0   1   1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0   0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0   1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1   0      d</a:t>
            </a:r>
          </a:p>
          <a:p>
            <a:pPr marL="457200" indent="-457200">
              <a:defRPr/>
            </a:pPr>
            <a:r>
              <a:rPr lang="en-US" altLang="zh-CN" sz="1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    1   1   1      d</a:t>
            </a:r>
          </a:p>
        </p:txBody>
      </p:sp>
      <p:sp>
        <p:nvSpPr>
          <p:cNvPr id="223272" name="Line 40"/>
          <p:cNvSpPr>
            <a:spLocks noChangeShapeType="1"/>
          </p:cNvSpPr>
          <p:nvPr/>
        </p:nvSpPr>
        <p:spPr bwMode="auto">
          <a:xfrm>
            <a:off x="6324600" y="91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3273" name="Line 41"/>
          <p:cNvSpPr>
            <a:spLocks noChangeShapeType="1"/>
          </p:cNvSpPr>
          <p:nvPr/>
        </p:nvSpPr>
        <p:spPr bwMode="auto">
          <a:xfrm>
            <a:off x="8153400" y="609600"/>
            <a:ext cx="0" cy="472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23274" name="Object 42"/>
          <p:cNvGraphicFramePr>
            <a:graphicFrameLocks noChangeAspect="1"/>
          </p:cNvGraphicFramePr>
          <p:nvPr/>
        </p:nvGraphicFramePr>
        <p:xfrm>
          <a:off x="2057400" y="4572000"/>
          <a:ext cx="19954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9" name="Equation" r:id="rId4" imgW="1232280" imgH="254160" progId="Equation.3">
                  <p:embed/>
                </p:oleObj>
              </mc:Choice>
              <mc:Fallback>
                <p:oleObj name="Equation" r:id="rId4" imgW="1232280" imgH="254160" progId="Equation.3">
                  <p:embed/>
                  <p:pic>
                    <p:nvPicPr>
                      <p:cNvPr id="0" name="Picture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1995488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137</a:t>
            </a:fld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1500166" y="557214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66"/>
                </a:solidFill>
              </a:rPr>
              <a:t>圈入“无关项”！</a:t>
            </a:r>
            <a:endParaRPr lang="zh-CN" altLang="en-US" sz="3200" dirty="0">
              <a:solidFill>
                <a:srgbClr val="FFFF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3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65" grpId="0" animBg="1"/>
      <p:bldP spid="223270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4"/>
          <p:cNvSpPr>
            <a:spLocks noChangeArrowheads="1"/>
          </p:cNvSpPr>
          <p:nvPr/>
        </p:nvSpPr>
        <p:spPr bwMode="auto">
          <a:xfrm>
            <a:off x="0" y="30480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二、多输出函数的化简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323528" y="1340768"/>
            <a:ext cx="567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衡量多输出函数最简的标准是: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-29270" y="24384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所有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逻辑表达式中包含的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不同与项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总数最少。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-62806" y="3505200"/>
            <a:ext cx="953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2、在满足1的前提下，各与项中所含的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变量数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最少。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7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7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9" grpId="0" build="p" autoUpdateAnimBg="0"/>
      <p:bldP spid="207880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10" name="Rectangle 14"/>
          <p:cNvSpPr>
            <a:spLocks noChangeArrowheads="1"/>
          </p:cNvSpPr>
          <p:nvPr/>
        </p:nvSpPr>
        <p:spPr bwMode="auto">
          <a:xfrm>
            <a:off x="1066800" y="4419600"/>
            <a:ext cx="303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endParaRPr lang="zh-CN" altLang="en-US" sz="28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3346" name="Rectangle 50"/>
          <p:cNvSpPr>
            <a:spLocks noChangeArrowheads="1"/>
          </p:cNvSpPr>
          <p:nvPr/>
        </p:nvSpPr>
        <p:spPr bwMode="auto">
          <a:xfrm>
            <a:off x="19050" y="457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多输出函数化简的关键是充分利用各函数间可共享</a:t>
            </a:r>
          </a:p>
        </p:txBody>
      </p:sp>
      <p:sp>
        <p:nvSpPr>
          <p:cNvPr id="183347" name="Rectangle 51"/>
          <p:cNvSpPr>
            <a:spLocks noChangeArrowheads="1"/>
          </p:cNvSpPr>
          <p:nvPr/>
        </p:nvSpPr>
        <p:spPr bwMode="auto">
          <a:xfrm>
            <a:off x="0" y="1181100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的部分。</a:t>
            </a:r>
          </a:p>
        </p:txBody>
      </p:sp>
      <p:grpSp>
        <p:nvGrpSpPr>
          <p:cNvPr id="183352" name="Group 56"/>
          <p:cNvGrpSpPr>
            <a:grpSpLocks/>
          </p:cNvGrpSpPr>
          <p:nvPr/>
        </p:nvGrpSpPr>
        <p:grpSpPr bwMode="auto">
          <a:xfrm>
            <a:off x="304800" y="2514600"/>
            <a:ext cx="6769100" cy="582613"/>
            <a:chOff x="192" y="1584"/>
            <a:chExt cx="4264" cy="367"/>
          </a:xfrm>
        </p:grpSpPr>
        <p:sp>
          <p:nvSpPr>
            <p:cNvPr id="137223" name="Rectangle 48"/>
            <p:cNvSpPr>
              <a:spLocks noChangeArrowheads="1"/>
            </p:cNvSpPr>
            <p:nvPr/>
          </p:nvSpPr>
          <p:spPr bwMode="auto">
            <a:xfrm>
              <a:off x="192" y="1584"/>
              <a:ext cx="5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例1</a:t>
              </a:r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:</a:t>
              </a:r>
            </a:p>
          </p:txBody>
        </p:sp>
        <p:graphicFrame>
          <p:nvGraphicFramePr>
            <p:cNvPr id="137224" name="Object 53"/>
            <p:cNvGraphicFramePr>
              <a:graphicFrameLocks noChangeAspect="1"/>
            </p:cNvGraphicFramePr>
            <p:nvPr/>
          </p:nvGraphicFramePr>
          <p:xfrm>
            <a:off x="816" y="1584"/>
            <a:ext cx="146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2" name="Equation" r:id="rId3" imgW="1435320" imgH="355680" progId="Equation.3">
                    <p:embed/>
                  </p:oleObj>
                </mc:Choice>
                <mc:Fallback>
                  <p:oleObj name="Equation" r:id="rId3" imgW="1435320" imgH="355680" progId="Equation.3">
                    <p:embed/>
                    <p:pic>
                      <p:nvPicPr>
                        <p:cNvPr id="0" name="Picture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584"/>
                          <a:ext cx="1460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25" name="Object 54"/>
            <p:cNvGraphicFramePr>
              <a:graphicFrameLocks noChangeAspect="1"/>
            </p:cNvGraphicFramePr>
            <p:nvPr/>
          </p:nvGraphicFramePr>
          <p:xfrm>
            <a:off x="2976" y="1584"/>
            <a:ext cx="1480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53" name="Equation" r:id="rId5" imgW="1460880" imgH="317520" progId="Equation.3">
                    <p:embed/>
                  </p:oleObj>
                </mc:Choice>
                <mc:Fallback>
                  <p:oleObj name="Equation" r:id="rId5" imgW="1460880" imgH="317520" progId="Equation.3">
                    <p:embed/>
                    <p:pic>
                      <p:nvPicPr>
                        <p:cNvPr id="0" name="Picture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584"/>
                          <a:ext cx="1480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353" name="Rectangle 57"/>
          <p:cNvSpPr>
            <a:spLocks noChangeArrowheads="1"/>
          </p:cNvSpPr>
          <p:nvPr/>
        </p:nvSpPr>
        <p:spPr bwMode="auto">
          <a:xfrm>
            <a:off x="304800" y="37338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作出两函数的卡诺图如下: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8" name="Rectangle 18"/>
          <p:cNvSpPr>
            <a:spLocks noGrp="1" noChangeArrowheads="1"/>
          </p:cNvSpPr>
          <p:nvPr>
            <p:ph type="title"/>
          </p:nvPr>
        </p:nvSpPr>
        <p:spPr>
          <a:xfrm>
            <a:off x="1350963" y="609600"/>
            <a:ext cx="7793037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/>
              <a:t>   </a:t>
            </a:r>
            <a:endParaRPr lang="zh-CN" altLang="en-US" sz="2800" smtClean="0"/>
          </a:p>
        </p:txBody>
      </p:sp>
      <p:grpSp>
        <p:nvGrpSpPr>
          <p:cNvPr id="102460" name="Group 60"/>
          <p:cNvGrpSpPr>
            <a:grpSpLocks/>
          </p:cNvGrpSpPr>
          <p:nvPr/>
        </p:nvGrpSpPr>
        <p:grpSpPr bwMode="auto">
          <a:xfrm>
            <a:off x="0" y="3124200"/>
            <a:ext cx="9023350" cy="1189038"/>
            <a:chOff x="0" y="1968"/>
            <a:chExt cx="5684" cy="749"/>
          </a:xfrm>
        </p:grpSpPr>
        <p:sp>
          <p:nvSpPr>
            <p:cNvPr id="16424" name="Rectangle 22"/>
            <p:cNvSpPr>
              <a:spLocks noChangeArrowheads="1"/>
            </p:cNvSpPr>
            <p:nvPr/>
          </p:nvSpPr>
          <p:spPr bwMode="auto">
            <a:xfrm>
              <a:off x="0" y="235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号为：</a:t>
              </a:r>
            </a:p>
          </p:txBody>
        </p:sp>
        <p:sp>
          <p:nvSpPr>
            <p:cNvPr id="16425" name="Rectangle 23"/>
            <p:cNvSpPr>
              <a:spLocks noChangeArrowheads="1"/>
            </p:cNvSpPr>
            <p:nvPr/>
          </p:nvSpPr>
          <p:spPr bwMode="auto">
            <a:xfrm>
              <a:off x="192" y="196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实现这种逻辑关系的电路称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或门</a:t>
              </a:r>
              <a:r>
                <a:rPr lang="zh-CN" altLang="en-US" sz="3200">
                  <a:effectLst/>
                  <a:latin typeface="黑体" pitchFamily="49" charset="-122"/>
                </a:rPr>
                <a:t>，或门的逻辑符</a:t>
              </a:r>
            </a:p>
          </p:txBody>
        </p:sp>
      </p:grpSp>
      <p:sp>
        <p:nvSpPr>
          <p:cNvPr id="102424" name="Rectangle 24"/>
          <p:cNvSpPr>
            <a:spLocks noChangeArrowheads="1"/>
          </p:cNvSpPr>
          <p:nvPr/>
        </p:nvSpPr>
        <p:spPr bwMode="auto">
          <a:xfrm>
            <a:off x="457200" y="2116138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即：</a:t>
            </a:r>
            <a:r>
              <a:rPr lang="en-US" altLang="zh-CN" sz="3200" dirty="0" err="1">
                <a:effectLst/>
                <a:latin typeface="黑体" pitchFamily="49" charset="-122"/>
              </a:rPr>
              <a:t>F＝f</a:t>
            </a:r>
            <a:r>
              <a:rPr lang="en-US" altLang="zh-CN" sz="3200" dirty="0">
                <a:effectLst/>
                <a:latin typeface="黑体" pitchFamily="49" charset="-122"/>
              </a:rPr>
              <a:t>(A，B)＝A∨B＝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A＋B</a:t>
            </a:r>
            <a:endParaRPr lang="zh-CN" altLang="en-US" sz="32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grpSp>
        <p:nvGrpSpPr>
          <p:cNvPr id="102464" name="Group 64"/>
          <p:cNvGrpSpPr>
            <a:grpSpLocks/>
          </p:cNvGrpSpPr>
          <p:nvPr/>
        </p:nvGrpSpPr>
        <p:grpSpPr bwMode="auto">
          <a:xfrm>
            <a:off x="685800" y="4800600"/>
            <a:ext cx="2216150" cy="1814513"/>
            <a:chOff x="432" y="3024"/>
            <a:chExt cx="1396" cy="1143"/>
          </a:xfrm>
        </p:grpSpPr>
        <p:sp>
          <p:nvSpPr>
            <p:cNvPr id="102408" name="Rectangle 8"/>
            <p:cNvSpPr>
              <a:spLocks noChangeArrowheads="1"/>
            </p:cNvSpPr>
            <p:nvPr/>
          </p:nvSpPr>
          <p:spPr bwMode="auto">
            <a:xfrm>
              <a:off x="1056" y="3130"/>
              <a:ext cx="323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9" name="Line 9"/>
            <p:cNvSpPr>
              <a:spLocks noChangeShapeType="1"/>
            </p:cNvSpPr>
            <p:nvPr/>
          </p:nvSpPr>
          <p:spPr bwMode="auto">
            <a:xfrm flipH="1">
              <a:off x="768" y="3274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11" name="Line 11"/>
            <p:cNvSpPr>
              <a:spLocks noChangeShapeType="1"/>
            </p:cNvSpPr>
            <p:nvPr/>
          </p:nvSpPr>
          <p:spPr bwMode="auto">
            <a:xfrm>
              <a:off x="1392" y="3418"/>
              <a:ext cx="1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17" name="Rectangle 15"/>
            <p:cNvSpPr>
              <a:spLocks noChangeArrowheads="1"/>
            </p:cNvSpPr>
            <p:nvPr/>
          </p:nvSpPr>
          <p:spPr bwMode="auto">
            <a:xfrm>
              <a:off x="432" y="304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02427" name="Line 27"/>
            <p:cNvSpPr>
              <a:spLocks noChangeShapeType="1"/>
            </p:cNvSpPr>
            <p:nvPr/>
          </p:nvSpPr>
          <p:spPr bwMode="auto">
            <a:xfrm flipH="1">
              <a:off x="768" y="3562"/>
              <a:ext cx="2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19" name="Rectangle 29"/>
            <p:cNvSpPr>
              <a:spLocks noChangeArrowheads="1"/>
            </p:cNvSpPr>
            <p:nvPr/>
          </p:nvSpPr>
          <p:spPr bwMode="auto">
            <a:xfrm>
              <a:off x="480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20" name="Rectangle 30"/>
            <p:cNvSpPr>
              <a:spLocks noChangeArrowheads="1"/>
            </p:cNvSpPr>
            <p:nvPr/>
          </p:nvSpPr>
          <p:spPr bwMode="auto">
            <a:xfrm>
              <a:off x="480" y="33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21" name="Rectangle 31"/>
            <p:cNvSpPr>
              <a:spLocks noChangeArrowheads="1"/>
            </p:cNvSpPr>
            <p:nvPr/>
          </p:nvSpPr>
          <p:spPr bwMode="auto">
            <a:xfrm>
              <a:off x="158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22" name="Rectangle 32"/>
            <p:cNvSpPr>
              <a:spLocks noChangeArrowheads="1"/>
            </p:cNvSpPr>
            <p:nvPr/>
          </p:nvSpPr>
          <p:spPr bwMode="auto">
            <a:xfrm>
              <a:off x="1104" y="326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23" name="Rectangle 47"/>
            <p:cNvSpPr>
              <a:spLocks noChangeArrowheads="1"/>
            </p:cNvSpPr>
            <p:nvPr/>
          </p:nvSpPr>
          <p:spPr bwMode="auto">
            <a:xfrm>
              <a:off x="432" y="380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曾用符号</a:t>
              </a:r>
            </a:p>
          </p:txBody>
        </p:sp>
      </p:grpSp>
      <p:grpSp>
        <p:nvGrpSpPr>
          <p:cNvPr id="102465" name="Group 65"/>
          <p:cNvGrpSpPr>
            <a:grpSpLocks/>
          </p:cNvGrpSpPr>
          <p:nvPr/>
        </p:nvGrpSpPr>
        <p:grpSpPr bwMode="auto">
          <a:xfrm>
            <a:off x="3810000" y="4800600"/>
            <a:ext cx="2139950" cy="1787525"/>
            <a:chOff x="2400" y="3024"/>
            <a:chExt cx="1348" cy="1126"/>
          </a:xfrm>
        </p:grpSpPr>
        <p:sp>
          <p:nvSpPr>
            <p:cNvPr id="102404" name="Rectangle 4"/>
            <p:cNvSpPr>
              <a:spLocks noChangeArrowheads="1"/>
            </p:cNvSpPr>
            <p:nvPr/>
          </p:nvSpPr>
          <p:spPr bwMode="auto">
            <a:xfrm>
              <a:off x="2928" y="3113"/>
              <a:ext cx="384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5" name="Line 5"/>
            <p:cNvSpPr>
              <a:spLocks noChangeShapeType="1"/>
            </p:cNvSpPr>
            <p:nvPr/>
          </p:nvSpPr>
          <p:spPr bwMode="auto">
            <a:xfrm flipH="1">
              <a:off x="2640" y="3257"/>
              <a:ext cx="28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07" name="Line 7"/>
            <p:cNvSpPr>
              <a:spLocks noChangeShapeType="1"/>
            </p:cNvSpPr>
            <p:nvPr/>
          </p:nvSpPr>
          <p:spPr bwMode="auto">
            <a:xfrm>
              <a:off x="3312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7" name="Rectangle 21"/>
            <p:cNvSpPr>
              <a:spLocks noChangeArrowheads="1"/>
            </p:cNvSpPr>
            <p:nvPr/>
          </p:nvSpPr>
          <p:spPr bwMode="auto">
            <a:xfrm>
              <a:off x="2688" y="30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6408" name="Rectangle 33"/>
            <p:cNvSpPr>
              <a:spLocks noChangeArrowheads="1"/>
            </p:cNvSpPr>
            <p:nvPr/>
          </p:nvSpPr>
          <p:spPr bwMode="auto">
            <a:xfrm>
              <a:off x="2880" y="321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≥1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9" name="Rectangle 34"/>
            <p:cNvSpPr>
              <a:spLocks noChangeArrowheads="1"/>
            </p:cNvSpPr>
            <p:nvPr/>
          </p:nvSpPr>
          <p:spPr bwMode="auto">
            <a:xfrm>
              <a:off x="2400" y="305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10" name="Rectangle 35"/>
            <p:cNvSpPr>
              <a:spLocks noChangeArrowheads="1"/>
            </p:cNvSpPr>
            <p:nvPr/>
          </p:nvSpPr>
          <p:spPr bwMode="auto">
            <a:xfrm>
              <a:off x="2400" y="334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11" name="Rectangle 36"/>
            <p:cNvSpPr>
              <a:spLocks noChangeArrowheads="1"/>
            </p:cNvSpPr>
            <p:nvPr/>
          </p:nvSpPr>
          <p:spPr bwMode="auto">
            <a:xfrm>
              <a:off x="3504" y="321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02437" name="Line 37"/>
            <p:cNvSpPr>
              <a:spLocks noChangeShapeType="1"/>
            </p:cNvSpPr>
            <p:nvPr/>
          </p:nvSpPr>
          <p:spPr bwMode="auto">
            <a:xfrm flipH="1">
              <a:off x="2640" y="354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13" name="Rectangle 48"/>
            <p:cNvSpPr>
              <a:spLocks noChangeArrowheads="1"/>
            </p:cNvSpPr>
            <p:nvPr/>
          </p:nvSpPr>
          <p:spPr bwMode="auto">
            <a:xfrm>
              <a:off x="2448" y="3785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国标符号</a:t>
              </a:r>
            </a:p>
          </p:txBody>
        </p:sp>
      </p:grpSp>
      <p:grpSp>
        <p:nvGrpSpPr>
          <p:cNvPr id="102466" name="Group 66"/>
          <p:cNvGrpSpPr>
            <a:grpSpLocks/>
          </p:cNvGrpSpPr>
          <p:nvPr/>
        </p:nvGrpSpPr>
        <p:grpSpPr bwMode="auto">
          <a:xfrm>
            <a:off x="6248400" y="4784725"/>
            <a:ext cx="2444750" cy="1814513"/>
            <a:chOff x="3936" y="3014"/>
            <a:chExt cx="1540" cy="1143"/>
          </a:xfrm>
        </p:grpSpPr>
        <p:sp>
          <p:nvSpPr>
            <p:cNvPr id="102438" name="Arc 38"/>
            <p:cNvSpPr>
              <a:spLocks/>
            </p:cNvSpPr>
            <p:nvPr/>
          </p:nvSpPr>
          <p:spPr bwMode="auto">
            <a:xfrm>
              <a:off x="4368" y="3168"/>
              <a:ext cx="192" cy="4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39" name="Arc 39"/>
            <p:cNvSpPr>
              <a:spLocks/>
            </p:cNvSpPr>
            <p:nvPr/>
          </p:nvSpPr>
          <p:spPr bwMode="auto">
            <a:xfrm>
              <a:off x="4373" y="3170"/>
              <a:ext cx="594" cy="478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1" name="Line 41"/>
            <p:cNvSpPr>
              <a:spLocks noChangeShapeType="1"/>
            </p:cNvSpPr>
            <p:nvPr/>
          </p:nvSpPr>
          <p:spPr bwMode="auto">
            <a:xfrm flipH="1">
              <a:off x="4176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2" name="Line 42"/>
            <p:cNvSpPr>
              <a:spLocks noChangeShapeType="1"/>
            </p:cNvSpPr>
            <p:nvPr/>
          </p:nvSpPr>
          <p:spPr bwMode="auto">
            <a:xfrm flipH="1">
              <a:off x="417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443" name="Line 43"/>
            <p:cNvSpPr>
              <a:spLocks noChangeShapeType="1"/>
            </p:cNvSpPr>
            <p:nvPr/>
          </p:nvSpPr>
          <p:spPr bwMode="auto">
            <a:xfrm>
              <a:off x="4944" y="340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400" name="Rectangle 44"/>
            <p:cNvSpPr>
              <a:spLocks noChangeArrowheads="1"/>
            </p:cNvSpPr>
            <p:nvPr/>
          </p:nvSpPr>
          <p:spPr bwMode="auto">
            <a:xfrm>
              <a:off x="3936" y="301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1" name="Rectangle 45"/>
            <p:cNvSpPr>
              <a:spLocks noChangeArrowheads="1"/>
            </p:cNvSpPr>
            <p:nvPr/>
          </p:nvSpPr>
          <p:spPr bwMode="auto">
            <a:xfrm>
              <a:off x="3936" y="33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2" name="Rectangle 46"/>
            <p:cNvSpPr>
              <a:spLocks noChangeArrowheads="1"/>
            </p:cNvSpPr>
            <p:nvPr/>
          </p:nvSpPr>
          <p:spPr bwMode="auto">
            <a:xfrm>
              <a:off x="5232" y="320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03" name="Rectangle 49"/>
            <p:cNvSpPr>
              <a:spLocks noChangeArrowheads="1"/>
            </p:cNvSpPr>
            <p:nvPr/>
          </p:nvSpPr>
          <p:spPr bwMode="auto">
            <a:xfrm>
              <a:off x="4080" y="379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美国符号</a:t>
              </a:r>
            </a:p>
          </p:txBody>
        </p:sp>
      </p:grpSp>
      <p:sp>
        <p:nvSpPr>
          <p:cNvPr id="102456" name="Rectangle 56"/>
          <p:cNvSpPr>
            <a:spLocks noChangeArrowheads="1"/>
          </p:cNvSpPr>
          <p:nvPr/>
        </p:nvSpPr>
        <p:spPr bwMode="auto">
          <a:xfrm>
            <a:off x="533400" y="15240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一个事件的成立与否有许多条件，只要其中一</a:t>
            </a:r>
          </a:p>
        </p:txBody>
      </p:sp>
      <p:sp>
        <p:nvSpPr>
          <p:cNvPr id="102457" name="Rectangle 57"/>
          <p:cNvSpPr>
            <a:spLocks noChangeArrowheads="1"/>
          </p:cNvSpPr>
          <p:nvPr/>
        </p:nvSpPr>
        <p:spPr bwMode="auto">
          <a:xfrm>
            <a:off x="0" y="7620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个或几个条件成立，事件便成立，这样一种逻辑关</a:t>
            </a:r>
          </a:p>
        </p:txBody>
      </p:sp>
      <p:sp>
        <p:nvSpPr>
          <p:cNvPr id="102458" name="Rectangle 58"/>
          <p:cNvSpPr>
            <a:spLocks noChangeArrowheads="1"/>
          </p:cNvSpPr>
          <p:nvPr/>
        </p:nvSpPr>
        <p:spPr bwMode="auto">
          <a:xfrm>
            <a:off x="0" y="13716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系称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逻辑加（或）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4" grpId="0" build="p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8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mtClean="0"/>
          </a:p>
        </p:txBody>
      </p:sp>
      <p:sp>
        <p:nvSpPr>
          <p:cNvPr id="184390" name="Rectangle 70"/>
          <p:cNvSpPr>
            <a:spLocks noChangeArrowheads="1"/>
          </p:cNvSpPr>
          <p:nvPr/>
        </p:nvSpPr>
        <p:spPr bwMode="auto">
          <a:xfrm>
            <a:off x="1752600" y="1143000"/>
            <a:ext cx="28194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391" name="Line 71"/>
          <p:cNvSpPr>
            <a:spLocks noChangeShapeType="1"/>
          </p:cNvSpPr>
          <p:nvPr/>
        </p:nvSpPr>
        <p:spPr bwMode="auto">
          <a:xfrm>
            <a:off x="1752600" y="19050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2" name="Line 72"/>
          <p:cNvSpPr>
            <a:spLocks noChangeShapeType="1"/>
          </p:cNvSpPr>
          <p:nvPr/>
        </p:nvSpPr>
        <p:spPr bwMode="auto">
          <a:xfrm>
            <a:off x="2438400" y="1066800"/>
            <a:ext cx="0" cy="1600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3" name="Line 73"/>
          <p:cNvSpPr>
            <a:spLocks noChangeShapeType="1"/>
          </p:cNvSpPr>
          <p:nvPr/>
        </p:nvSpPr>
        <p:spPr bwMode="auto">
          <a:xfrm>
            <a:off x="3810000" y="1219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4" name="Line 74"/>
          <p:cNvSpPr>
            <a:spLocks noChangeShapeType="1"/>
          </p:cNvSpPr>
          <p:nvPr/>
        </p:nvSpPr>
        <p:spPr bwMode="auto">
          <a:xfrm>
            <a:off x="3124200" y="11430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5" name="Line 75"/>
          <p:cNvSpPr>
            <a:spLocks noChangeShapeType="1"/>
          </p:cNvSpPr>
          <p:nvPr/>
        </p:nvSpPr>
        <p:spPr bwMode="auto">
          <a:xfrm flipH="1" flipV="1">
            <a:off x="1447800" y="7620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396" name="Rectangle 76"/>
          <p:cNvSpPr>
            <a:spLocks noChangeArrowheads="1"/>
          </p:cNvSpPr>
          <p:nvPr/>
        </p:nvSpPr>
        <p:spPr bwMode="auto">
          <a:xfrm>
            <a:off x="1143000" y="800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397" name="Rectangle 77"/>
          <p:cNvSpPr>
            <a:spLocks noChangeArrowheads="1"/>
          </p:cNvSpPr>
          <p:nvPr/>
        </p:nvSpPr>
        <p:spPr bwMode="auto">
          <a:xfrm>
            <a:off x="1524000" y="26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398" name="Rectangle 78"/>
          <p:cNvSpPr>
            <a:spLocks noChangeArrowheads="1"/>
          </p:cNvSpPr>
          <p:nvPr/>
        </p:nvSpPr>
        <p:spPr bwMode="auto">
          <a:xfrm>
            <a:off x="1676400" y="676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00</a:t>
            </a:r>
          </a:p>
        </p:txBody>
      </p:sp>
      <p:sp>
        <p:nvSpPr>
          <p:cNvPr id="184399" name="Rectangle 79"/>
          <p:cNvSpPr>
            <a:spLocks noChangeArrowheads="1"/>
          </p:cNvSpPr>
          <p:nvPr/>
        </p:nvSpPr>
        <p:spPr bwMode="auto">
          <a:xfrm>
            <a:off x="24384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</a:p>
        </p:txBody>
      </p:sp>
      <p:sp>
        <p:nvSpPr>
          <p:cNvPr id="184400" name="Rectangle 80"/>
          <p:cNvSpPr>
            <a:spLocks noChangeArrowheads="1"/>
          </p:cNvSpPr>
          <p:nvPr/>
        </p:nvSpPr>
        <p:spPr bwMode="auto">
          <a:xfrm>
            <a:off x="31242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</a:p>
        </p:txBody>
      </p:sp>
      <p:sp>
        <p:nvSpPr>
          <p:cNvPr id="184401" name="Rectangle 81"/>
          <p:cNvSpPr>
            <a:spLocks noChangeArrowheads="1"/>
          </p:cNvSpPr>
          <p:nvPr/>
        </p:nvSpPr>
        <p:spPr bwMode="auto">
          <a:xfrm>
            <a:off x="38862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</a:p>
        </p:txBody>
      </p:sp>
      <p:sp>
        <p:nvSpPr>
          <p:cNvPr id="184402" name="Rectangle 82"/>
          <p:cNvSpPr>
            <a:spLocks noChangeArrowheads="1"/>
          </p:cNvSpPr>
          <p:nvPr/>
        </p:nvSpPr>
        <p:spPr bwMode="auto">
          <a:xfrm>
            <a:off x="13716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</p:txBody>
      </p:sp>
      <p:sp>
        <p:nvSpPr>
          <p:cNvPr id="184403" name="Rectangle 83"/>
          <p:cNvSpPr>
            <a:spLocks noChangeArrowheads="1"/>
          </p:cNvSpPr>
          <p:nvPr/>
        </p:nvSpPr>
        <p:spPr bwMode="auto">
          <a:xfrm>
            <a:off x="1371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04" name="Rectangle 84"/>
          <p:cNvSpPr>
            <a:spLocks noChangeArrowheads="1"/>
          </p:cNvSpPr>
          <p:nvPr/>
        </p:nvSpPr>
        <p:spPr bwMode="auto">
          <a:xfrm>
            <a:off x="19050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05" name="Rectangle 85"/>
          <p:cNvSpPr>
            <a:spLocks noChangeArrowheads="1"/>
          </p:cNvSpPr>
          <p:nvPr/>
        </p:nvSpPr>
        <p:spPr bwMode="auto">
          <a:xfrm>
            <a:off x="39624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06" name="Rectangle 86"/>
          <p:cNvSpPr>
            <a:spLocks noChangeArrowheads="1"/>
          </p:cNvSpPr>
          <p:nvPr/>
        </p:nvSpPr>
        <p:spPr bwMode="auto">
          <a:xfrm>
            <a:off x="2514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07" name="Rectangle 87"/>
          <p:cNvSpPr>
            <a:spLocks noChangeArrowheads="1"/>
          </p:cNvSpPr>
          <p:nvPr/>
        </p:nvSpPr>
        <p:spPr bwMode="auto">
          <a:xfrm>
            <a:off x="5562600" y="1219200"/>
            <a:ext cx="28194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408" name="Line 88"/>
          <p:cNvSpPr>
            <a:spLocks noChangeShapeType="1"/>
          </p:cNvSpPr>
          <p:nvPr/>
        </p:nvSpPr>
        <p:spPr bwMode="auto">
          <a:xfrm>
            <a:off x="5562600" y="1905000"/>
            <a:ext cx="2895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09" name="Line 89"/>
          <p:cNvSpPr>
            <a:spLocks noChangeShapeType="1"/>
          </p:cNvSpPr>
          <p:nvPr/>
        </p:nvSpPr>
        <p:spPr bwMode="auto">
          <a:xfrm>
            <a:off x="6248400" y="1219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10" name="Line 90"/>
          <p:cNvSpPr>
            <a:spLocks noChangeShapeType="1"/>
          </p:cNvSpPr>
          <p:nvPr/>
        </p:nvSpPr>
        <p:spPr bwMode="auto">
          <a:xfrm>
            <a:off x="7620000" y="1219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11" name="Line 91"/>
          <p:cNvSpPr>
            <a:spLocks noChangeShapeType="1"/>
          </p:cNvSpPr>
          <p:nvPr/>
        </p:nvSpPr>
        <p:spPr bwMode="auto">
          <a:xfrm>
            <a:off x="6934200" y="12192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12" name="Line 92"/>
          <p:cNvSpPr>
            <a:spLocks noChangeShapeType="1"/>
          </p:cNvSpPr>
          <p:nvPr/>
        </p:nvSpPr>
        <p:spPr bwMode="auto">
          <a:xfrm flipH="1" flipV="1">
            <a:off x="5257800" y="762000"/>
            <a:ext cx="30480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4413" name="Rectangle 93"/>
          <p:cNvSpPr>
            <a:spLocks noChangeArrowheads="1"/>
          </p:cNvSpPr>
          <p:nvPr/>
        </p:nvSpPr>
        <p:spPr bwMode="auto">
          <a:xfrm>
            <a:off x="4953000" y="800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414" name="Rectangle 94"/>
          <p:cNvSpPr>
            <a:spLocks noChangeArrowheads="1"/>
          </p:cNvSpPr>
          <p:nvPr/>
        </p:nvSpPr>
        <p:spPr bwMode="auto">
          <a:xfrm>
            <a:off x="5257800" y="26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415" name="Rectangle 95"/>
          <p:cNvSpPr>
            <a:spLocks noChangeArrowheads="1"/>
          </p:cNvSpPr>
          <p:nvPr/>
        </p:nvSpPr>
        <p:spPr bwMode="auto">
          <a:xfrm>
            <a:off x="5486400" y="67627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00</a:t>
            </a:r>
          </a:p>
        </p:txBody>
      </p:sp>
      <p:sp>
        <p:nvSpPr>
          <p:cNvPr id="184416" name="Rectangle 96"/>
          <p:cNvSpPr>
            <a:spLocks noChangeArrowheads="1"/>
          </p:cNvSpPr>
          <p:nvPr/>
        </p:nvSpPr>
        <p:spPr bwMode="auto">
          <a:xfrm>
            <a:off x="62484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</a:p>
        </p:txBody>
      </p:sp>
      <p:sp>
        <p:nvSpPr>
          <p:cNvPr id="184417" name="Rectangle 97"/>
          <p:cNvSpPr>
            <a:spLocks noChangeArrowheads="1"/>
          </p:cNvSpPr>
          <p:nvPr/>
        </p:nvSpPr>
        <p:spPr bwMode="auto">
          <a:xfrm>
            <a:off x="69342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</a:p>
        </p:txBody>
      </p:sp>
      <p:sp>
        <p:nvSpPr>
          <p:cNvPr id="184418" name="Rectangle 98"/>
          <p:cNvSpPr>
            <a:spLocks noChangeArrowheads="1"/>
          </p:cNvSpPr>
          <p:nvPr/>
        </p:nvSpPr>
        <p:spPr bwMode="auto">
          <a:xfrm>
            <a:off x="7696200" y="67627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</a:p>
        </p:txBody>
      </p:sp>
      <p:sp>
        <p:nvSpPr>
          <p:cNvPr id="184419" name="Rectangle 99"/>
          <p:cNvSpPr>
            <a:spLocks noChangeArrowheads="1"/>
          </p:cNvSpPr>
          <p:nvPr/>
        </p:nvSpPr>
        <p:spPr bwMode="auto">
          <a:xfrm>
            <a:off x="51816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</p:txBody>
      </p:sp>
      <p:sp>
        <p:nvSpPr>
          <p:cNvPr id="184420" name="Rectangle 100"/>
          <p:cNvSpPr>
            <a:spLocks noChangeArrowheads="1"/>
          </p:cNvSpPr>
          <p:nvPr/>
        </p:nvSpPr>
        <p:spPr bwMode="auto">
          <a:xfrm>
            <a:off x="5181600" y="18954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21" name="Rectangle 101"/>
          <p:cNvSpPr>
            <a:spLocks noChangeArrowheads="1"/>
          </p:cNvSpPr>
          <p:nvPr/>
        </p:nvSpPr>
        <p:spPr bwMode="auto">
          <a:xfrm>
            <a:off x="7010400" y="1209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22" name="Rectangle 102"/>
          <p:cNvSpPr>
            <a:spLocks noChangeArrowheads="1"/>
          </p:cNvSpPr>
          <p:nvPr/>
        </p:nvSpPr>
        <p:spPr bwMode="auto">
          <a:xfrm>
            <a:off x="77724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23" name="Rectangle 103"/>
          <p:cNvSpPr>
            <a:spLocks noChangeArrowheads="1"/>
          </p:cNvSpPr>
          <p:nvPr/>
        </p:nvSpPr>
        <p:spPr bwMode="auto">
          <a:xfrm>
            <a:off x="7086600" y="19716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</p:txBody>
      </p:sp>
      <p:sp>
        <p:nvSpPr>
          <p:cNvPr id="184424" name="Rectangle 104"/>
          <p:cNvSpPr>
            <a:spLocks noChangeArrowheads="1"/>
          </p:cNvSpPr>
          <p:nvPr/>
        </p:nvSpPr>
        <p:spPr bwMode="auto">
          <a:xfrm>
            <a:off x="914400" y="266700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425" name="Rectangle 105"/>
          <p:cNvSpPr>
            <a:spLocks noChangeArrowheads="1"/>
          </p:cNvSpPr>
          <p:nvPr/>
        </p:nvSpPr>
        <p:spPr bwMode="auto">
          <a:xfrm>
            <a:off x="4724400" y="3048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endParaRPr lang="zh-CN" altLang="en-US" sz="3200" baseline="-250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4430" name="Oval 110"/>
          <p:cNvSpPr>
            <a:spLocks noChangeArrowheads="1"/>
          </p:cNvSpPr>
          <p:nvPr/>
        </p:nvSpPr>
        <p:spPr bwMode="auto">
          <a:xfrm>
            <a:off x="1752600" y="1905000"/>
            <a:ext cx="1600200" cy="762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4431" name="Oval 111"/>
          <p:cNvSpPr>
            <a:spLocks noChangeArrowheads="1"/>
          </p:cNvSpPr>
          <p:nvPr/>
        </p:nvSpPr>
        <p:spPr bwMode="auto">
          <a:xfrm rot="-5400000">
            <a:off x="6438900" y="1638300"/>
            <a:ext cx="1600200" cy="762000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4438" name="Group 118"/>
          <p:cNvGrpSpPr>
            <a:grpSpLocks/>
          </p:cNvGrpSpPr>
          <p:nvPr/>
        </p:nvGrpSpPr>
        <p:grpSpPr bwMode="auto">
          <a:xfrm>
            <a:off x="3810000" y="1905000"/>
            <a:ext cx="4572000" cy="1066800"/>
            <a:chOff x="2400" y="1200"/>
            <a:chExt cx="2880" cy="672"/>
          </a:xfrm>
        </p:grpSpPr>
        <p:sp>
          <p:nvSpPr>
            <p:cNvPr id="184426" name="Oval 106"/>
            <p:cNvSpPr>
              <a:spLocks noChangeArrowheads="1"/>
            </p:cNvSpPr>
            <p:nvPr/>
          </p:nvSpPr>
          <p:spPr bwMode="auto">
            <a:xfrm>
              <a:off x="2400" y="1200"/>
              <a:ext cx="480" cy="432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29" name="Oval 109"/>
            <p:cNvSpPr>
              <a:spLocks noChangeArrowheads="1"/>
            </p:cNvSpPr>
            <p:nvPr/>
          </p:nvSpPr>
          <p:spPr bwMode="auto">
            <a:xfrm>
              <a:off x="4800" y="1248"/>
              <a:ext cx="480" cy="432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32" name="Line 112"/>
            <p:cNvSpPr>
              <a:spLocks noChangeShapeType="1"/>
            </p:cNvSpPr>
            <p:nvPr/>
          </p:nvSpPr>
          <p:spPr bwMode="auto">
            <a:xfrm>
              <a:off x="2640" y="1632"/>
              <a:ext cx="0" cy="24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33" name="Line 113"/>
            <p:cNvSpPr>
              <a:spLocks noChangeShapeType="1"/>
            </p:cNvSpPr>
            <p:nvPr/>
          </p:nvSpPr>
          <p:spPr bwMode="auto">
            <a:xfrm>
              <a:off x="2640" y="1872"/>
              <a:ext cx="2448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434" name="Line 114"/>
            <p:cNvSpPr>
              <a:spLocks noChangeShapeType="1"/>
            </p:cNvSpPr>
            <p:nvPr/>
          </p:nvSpPr>
          <p:spPr bwMode="auto">
            <a:xfrm flipV="1">
              <a:off x="5088" y="1680"/>
              <a:ext cx="0" cy="192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4454" name="Group 134"/>
          <p:cNvGrpSpPr>
            <a:grpSpLocks/>
          </p:cNvGrpSpPr>
          <p:nvPr/>
        </p:nvGrpSpPr>
        <p:grpSpPr bwMode="auto">
          <a:xfrm>
            <a:off x="1371600" y="3581400"/>
            <a:ext cx="6754813" cy="658813"/>
            <a:chOff x="864" y="2256"/>
            <a:chExt cx="4255" cy="415"/>
          </a:xfrm>
        </p:grpSpPr>
        <p:graphicFrame>
          <p:nvGraphicFramePr>
            <p:cNvPr id="138288" name="Object 129"/>
            <p:cNvGraphicFramePr>
              <a:graphicFrameLocks noChangeAspect="1"/>
            </p:cNvGraphicFramePr>
            <p:nvPr/>
          </p:nvGraphicFramePr>
          <p:xfrm>
            <a:off x="864" y="2304"/>
            <a:ext cx="162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84" name="Equation" r:id="rId5" imgW="1600560" imgH="355680" progId="Equation.3">
                    <p:embed/>
                  </p:oleObj>
                </mc:Choice>
                <mc:Fallback>
                  <p:oleObj name="Equation" r:id="rId5" imgW="1600560" imgH="355680" progId="Equation.3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304"/>
                          <a:ext cx="1622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8289" name="Object 130"/>
            <p:cNvGraphicFramePr>
              <a:graphicFrameLocks noChangeAspect="1"/>
            </p:cNvGraphicFramePr>
            <p:nvPr/>
          </p:nvGraphicFramePr>
          <p:xfrm>
            <a:off x="3456" y="2256"/>
            <a:ext cx="1663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85" name="Equation" r:id="rId7" imgW="1638720" imgH="355680" progId="Equation.3">
                    <p:embed/>
                  </p:oleObj>
                </mc:Choice>
                <mc:Fallback>
                  <p:oleObj name="Equation" r:id="rId7" imgW="1638720" imgH="355680" progId="Equation.3">
                    <p:embed/>
                    <p:pic>
                      <p:nvPicPr>
                        <p:cNvPr id="0" name="Picture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256"/>
                          <a:ext cx="1663" cy="3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55" name="Group 135"/>
          <p:cNvGrpSpPr>
            <a:grpSpLocks/>
          </p:cNvGrpSpPr>
          <p:nvPr/>
        </p:nvGrpSpPr>
        <p:grpSpPr bwMode="auto">
          <a:xfrm>
            <a:off x="0" y="4495800"/>
            <a:ext cx="9144000" cy="1935163"/>
            <a:chOff x="0" y="2832"/>
            <a:chExt cx="5760" cy="1219"/>
          </a:xfrm>
        </p:grpSpPr>
        <p:sp>
          <p:nvSpPr>
            <p:cNvPr id="138284" name="Rectangle 122"/>
            <p:cNvSpPr>
              <a:spLocks noChangeArrowheads="1"/>
            </p:cNvSpPr>
            <p:nvPr/>
          </p:nvSpPr>
          <p:spPr bwMode="auto">
            <a:xfrm>
              <a:off x="140" y="283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 这样，两个函数式共享     </a:t>
              </a:r>
              <a:r>
                <a:rPr lang="en-US" altLang="zh-CN" sz="3200">
                  <a:effectLst/>
                  <a:latin typeface="黑体" pitchFamily="49" charset="-122"/>
                </a:rPr>
                <a:t>，</a:t>
              </a:r>
              <a:r>
                <a:rPr lang="zh-CN" altLang="en-US" sz="3200">
                  <a:effectLst/>
                  <a:latin typeface="黑体" pitchFamily="49" charset="-122"/>
                </a:rPr>
                <a:t>使电路得到简化</a:t>
              </a:r>
            </a:p>
          </p:txBody>
        </p:sp>
        <p:sp>
          <p:nvSpPr>
            <p:cNvPr id="138285" name="Rectangle 124"/>
            <p:cNvSpPr>
              <a:spLocks noChangeArrowheads="1"/>
            </p:cNvSpPr>
            <p:nvPr/>
          </p:nvSpPr>
          <p:spPr bwMode="auto">
            <a:xfrm>
              <a:off x="0" y="368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黑体" pitchFamily="49" charset="-122"/>
                </a:rPr>
                <a:t>照图。</a:t>
              </a:r>
            </a:p>
          </p:txBody>
        </p:sp>
        <p:graphicFrame>
          <p:nvGraphicFramePr>
            <p:cNvPr id="138286" name="Object 132"/>
            <p:cNvGraphicFramePr>
              <a:graphicFrameLocks noChangeAspect="1"/>
            </p:cNvGraphicFramePr>
            <p:nvPr/>
          </p:nvGraphicFramePr>
          <p:xfrm>
            <a:off x="3072" y="2832"/>
            <a:ext cx="56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486" name="Equation" r:id="rId9" imgW="546120" imgH="317520" progId="Equation.3">
                    <p:embed/>
                  </p:oleObj>
                </mc:Choice>
                <mc:Fallback>
                  <p:oleObj name="Equation" r:id="rId9" imgW="546120" imgH="317520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832"/>
                          <a:ext cx="568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8287" name="Rectangle 133"/>
            <p:cNvSpPr>
              <a:spLocks noChangeArrowheads="1"/>
            </p:cNvSpPr>
            <p:nvPr/>
          </p:nvSpPr>
          <p:spPr bwMode="auto">
            <a:xfrm>
              <a:off x="0" y="326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。下面给出合并公共项前和合并公共项后的电路对</a:t>
              </a:r>
            </a:p>
          </p:txBody>
        </p:sp>
      </p:grpSp>
      <p:sp>
        <p:nvSpPr>
          <p:cNvPr id="55" name="灯片编号占位符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84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0" grpId="0" animBg="1"/>
      <p:bldP spid="184431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39" name="Line 95"/>
          <p:cNvSpPr>
            <a:spLocks noChangeShapeType="1"/>
          </p:cNvSpPr>
          <p:nvPr/>
        </p:nvSpPr>
        <p:spPr bwMode="auto">
          <a:xfrm flipH="1">
            <a:off x="895328" y="5063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0" name="Line 96"/>
          <p:cNvSpPr>
            <a:spLocks noChangeShapeType="1"/>
          </p:cNvSpPr>
          <p:nvPr/>
        </p:nvSpPr>
        <p:spPr bwMode="auto">
          <a:xfrm flipH="1">
            <a:off x="895328" y="96359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1" name="Line 97"/>
          <p:cNvSpPr>
            <a:spLocks noChangeShapeType="1"/>
          </p:cNvSpPr>
          <p:nvPr/>
        </p:nvSpPr>
        <p:spPr bwMode="auto">
          <a:xfrm>
            <a:off x="2209800" y="762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3" name="Line 99"/>
          <p:cNvSpPr>
            <a:spLocks noChangeShapeType="1"/>
          </p:cNvSpPr>
          <p:nvPr/>
        </p:nvSpPr>
        <p:spPr bwMode="auto">
          <a:xfrm flipH="1">
            <a:off x="895328" y="1600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4" name="Line 100"/>
          <p:cNvSpPr>
            <a:spLocks noChangeShapeType="1"/>
          </p:cNvSpPr>
          <p:nvPr/>
        </p:nvSpPr>
        <p:spPr bwMode="auto">
          <a:xfrm flipH="1">
            <a:off x="895328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5" name="Line 101"/>
          <p:cNvSpPr>
            <a:spLocks noChangeShapeType="1"/>
          </p:cNvSpPr>
          <p:nvPr/>
        </p:nvSpPr>
        <p:spPr bwMode="auto">
          <a:xfrm>
            <a:off x="2209800" y="1828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7" name="Line 103"/>
          <p:cNvSpPr>
            <a:spLocks noChangeShapeType="1"/>
          </p:cNvSpPr>
          <p:nvPr/>
        </p:nvSpPr>
        <p:spPr bwMode="auto">
          <a:xfrm flipH="1">
            <a:off x="2743200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8" name="Line 104"/>
          <p:cNvSpPr>
            <a:spLocks noChangeShapeType="1"/>
          </p:cNvSpPr>
          <p:nvPr/>
        </p:nvSpPr>
        <p:spPr bwMode="auto">
          <a:xfrm flipH="1">
            <a:off x="2743200" y="144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49" name="Line 105"/>
          <p:cNvSpPr>
            <a:spLocks noChangeShapeType="1"/>
          </p:cNvSpPr>
          <p:nvPr/>
        </p:nvSpPr>
        <p:spPr bwMode="auto">
          <a:xfrm>
            <a:off x="3962400" y="121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0" name="Line 106"/>
          <p:cNvSpPr>
            <a:spLocks noChangeShapeType="1"/>
          </p:cNvSpPr>
          <p:nvPr/>
        </p:nvSpPr>
        <p:spPr bwMode="auto">
          <a:xfrm>
            <a:off x="2743200" y="762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1" name="Line 107"/>
          <p:cNvSpPr>
            <a:spLocks noChangeShapeType="1"/>
          </p:cNvSpPr>
          <p:nvPr/>
        </p:nvSpPr>
        <p:spPr bwMode="auto">
          <a:xfrm flipV="1">
            <a:off x="2743200" y="144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3" name="Line 109"/>
          <p:cNvSpPr>
            <a:spLocks noChangeShapeType="1"/>
          </p:cNvSpPr>
          <p:nvPr/>
        </p:nvSpPr>
        <p:spPr bwMode="auto">
          <a:xfrm flipH="1">
            <a:off x="895328" y="2590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4" name="Line 110"/>
          <p:cNvSpPr>
            <a:spLocks noChangeShapeType="1"/>
          </p:cNvSpPr>
          <p:nvPr/>
        </p:nvSpPr>
        <p:spPr bwMode="auto">
          <a:xfrm flipH="1">
            <a:off x="895328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5" name="Line 111"/>
          <p:cNvSpPr>
            <a:spLocks noChangeShapeType="1"/>
          </p:cNvSpPr>
          <p:nvPr/>
        </p:nvSpPr>
        <p:spPr bwMode="auto">
          <a:xfrm>
            <a:off x="2209800" y="2819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7" name="Line 113"/>
          <p:cNvSpPr>
            <a:spLocks noChangeShapeType="1"/>
          </p:cNvSpPr>
          <p:nvPr/>
        </p:nvSpPr>
        <p:spPr bwMode="auto">
          <a:xfrm flipH="1">
            <a:off x="895328" y="3657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8" name="Line 114"/>
          <p:cNvSpPr>
            <a:spLocks noChangeShapeType="1"/>
          </p:cNvSpPr>
          <p:nvPr/>
        </p:nvSpPr>
        <p:spPr bwMode="auto">
          <a:xfrm flipH="1">
            <a:off x="895328" y="4114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59" name="Line 115"/>
          <p:cNvSpPr>
            <a:spLocks noChangeShapeType="1"/>
          </p:cNvSpPr>
          <p:nvPr/>
        </p:nvSpPr>
        <p:spPr bwMode="auto">
          <a:xfrm>
            <a:off x="2209800" y="3886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1" name="Line 117"/>
          <p:cNvSpPr>
            <a:spLocks noChangeShapeType="1"/>
          </p:cNvSpPr>
          <p:nvPr/>
        </p:nvSpPr>
        <p:spPr bwMode="auto">
          <a:xfrm flipH="1">
            <a:off x="2743200" y="3048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2" name="Line 118"/>
          <p:cNvSpPr>
            <a:spLocks noChangeShapeType="1"/>
          </p:cNvSpPr>
          <p:nvPr/>
        </p:nvSpPr>
        <p:spPr bwMode="auto">
          <a:xfrm flipH="1">
            <a:off x="27432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3" name="Line 119"/>
          <p:cNvSpPr>
            <a:spLocks noChangeShapeType="1"/>
          </p:cNvSpPr>
          <p:nvPr/>
        </p:nvSpPr>
        <p:spPr bwMode="auto">
          <a:xfrm>
            <a:off x="3962400" y="3276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4" name="Line 120"/>
          <p:cNvSpPr>
            <a:spLocks noChangeShapeType="1"/>
          </p:cNvSpPr>
          <p:nvPr/>
        </p:nvSpPr>
        <p:spPr bwMode="auto">
          <a:xfrm>
            <a:off x="2743200" y="2819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5" name="Line 121"/>
          <p:cNvSpPr>
            <a:spLocks noChangeShapeType="1"/>
          </p:cNvSpPr>
          <p:nvPr/>
        </p:nvSpPr>
        <p:spPr bwMode="auto">
          <a:xfrm flipV="1">
            <a:off x="27432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300" name="Rectangle 183"/>
          <p:cNvSpPr>
            <a:spLocks noChangeArrowheads="1"/>
          </p:cNvSpPr>
          <p:nvPr/>
        </p:nvSpPr>
        <p:spPr bwMode="auto">
          <a:xfrm>
            <a:off x="914400" y="4572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</a:rPr>
              <a:t>合并公共项前</a:t>
            </a:r>
          </a:p>
        </p:txBody>
      </p:sp>
      <p:graphicFrame>
        <p:nvGraphicFramePr>
          <p:cNvPr id="139301" name="Object 187"/>
          <p:cNvGraphicFramePr>
            <a:graphicFrameLocks noChangeAspect="1"/>
          </p:cNvGraphicFramePr>
          <p:nvPr/>
        </p:nvGraphicFramePr>
        <p:xfrm>
          <a:off x="4267200" y="685800"/>
          <a:ext cx="4175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8" name="Equation" r:id="rId3" imgW="241200" imgH="317520" progId="Equation.3">
                  <p:embed/>
                </p:oleObj>
              </mc:Choice>
              <mc:Fallback>
                <p:oleObj name="Equation" r:id="rId3" imgW="241200" imgH="317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685800"/>
                        <a:ext cx="4175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2" name="Object 191"/>
          <p:cNvGraphicFramePr>
            <a:graphicFrameLocks noChangeAspect="1"/>
          </p:cNvGraphicFramePr>
          <p:nvPr/>
        </p:nvGraphicFramePr>
        <p:xfrm>
          <a:off x="514328" y="201596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9" name="Equation" r:id="rId5" imgW="216000" imgH="241200" progId="Equation.3">
                  <p:embed/>
                </p:oleObj>
              </mc:Choice>
              <mc:Fallback>
                <p:oleObj name="Equation" r:id="rId5" imgW="2160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28" y="201596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3" name="Object 192"/>
          <p:cNvGraphicFramePr>
            <a:graphicFrameLocks noChangeAspect="1"/>
          </p:cNvGraphicFramePr>
          <p:nvPr/>
        </p:nvGraphicFramePr>
        <p:xfrm>
          <a:off x="514328" y="582596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0" name="Equation" r:id="rId7" imgW="216000" imgH="304920" progId="Equation.3">
                  <p:embed/>
                </p:oleObj>
              </mc:Choice>
              <mc:Fallback>
                <p:oleObj name="Equation" r:id="rId7" imgW="216000" imgH="3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28" y="582596"/>
                        <a:ext cx="385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4" name="Object 193"/>
          <p:cNvGraphicFramePr>
            <a:graphicFrameLocks noChangeAspect="1"/>
          </p:cNvGraphicFramePr>
          <p:nvPr/>
        </p:nvGraphicFramePr>
        <p:xfrm>
          <a:off x="438128" y="1295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1" name="Equation" r:id="rId9" imgW="216000" imgH="241200" progId="Equation.3">
                  <p:embed/>
                </p:oleObj>
              </mc:Choice>
              <mc:Fallback>
                <p:oleObj name="Equation" r:id="rId9" imgW="2160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8" y="1295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5" name="Object 194"/>
          <p:cNvGraphicFramePr>
            <a:graphicFrameLocks noChangeAspect="1"/>
          </p:cNvGraphicFramePr>
          <p:nvPr/>
        </p:nvGraphicFramePr>
        <p:xfrm>
          <a:off x="438128" y="1752600"/>
          <a:ext cx="3857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2" name="Equation" r:id="rId11" imgW="216000" imgH="317520" progId="Equation.3">
                  <p:embed/>
                </p:oleObj>
              </mc:Choice>
              <mc:Fallback>
                <p:oleObj name="Equation" r:id="rId11" imgW="216000" imgH="3175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8" y="1752600"/>
                        <a:ext cx="3857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6" name="Object 195"/>
          <p:cNvGraphicFramePr>
            <a:graphicFrameLocks noChangeAspect="1"/>
          </p:cNvGraphicFramePr>
          <p:nvPr/>
        </p:nvGraphicFramePr>
        <p:xfrm>
          <a:off x="438128" y="22860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3" name="Equation" r:id="rId13" imgW="216000" imgH="241200" progId="Equation.3">
                  <p:embed/>
                </p:oleObj>
              </mc:Choice>
              <mc:Fallback>
                <p:oleObj name="Equation" r:id="rId13" imgW="2160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8" y="22860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7" name="Object 196"/>
          <p:cNvGraphicFramePr>
            <a:graphicFrameLocks noChangeAspect="1"/>
          </p:cNvGraphicFramePr>
          <p:nvPr/>
        </p:nvGraphicFramePr>
        <p:xfrm>
          <a:off x="438128" y="27432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4" name="Equation" r:id="rId15" imgW="216000" imgH="241200" progId="Equation.3">
                  <p:embed/>
                </p:oleObj>
              </mc:Choice>
              <mc:Fallback>
                <p:oleObj name="Equation" r:id="rId15" imgW="216000" imgH="2412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28" y="27432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8" name="Object 198"/>
          <p:cNvGraphicFramePr>
            <a:graphicFrameLocks noChangeAspect="1"/>
          </p:cNvGraphicFramePr>
          <p:nvPr/>
        </p:nvGraphicFramePr>
        <p:xfrm>
          <a:off x="361928" y="34290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5" name="Equation" r:id="rId17" imgW="216000" imgH="241200" progId="Equation.3">
                  <p:embed/>
                </p:oleObj>
              </mc:Choice>
              <mc:Fallback>
                <p:oleObj name="Equation" r:id="rId17" imgW="216000" imgH="241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28" y="34290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09" name="Object 199"/>
          <p:cNvGraphicFramePr>
            <a:graphicFrameLocks noChangeAspect="1"/>
          </p:cNvGraphicFramePr>
          <p:nvPr/>
        </p:nvGraphicFramePr>
        <p:xfrm>
          <a:off x="361928" y="3886200"/>
          <a:ext cx="385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6" name="Equation" r:id="rId19" imgW="216000" imgH="254160" progId="Equation.3">
                  <p:embed/>
                </p:oleObj>
              </mc:Choice>
              <mc:Fallback>
                <p:oleObj name="Equation" r:id="rId19" imgW="216000" imgH="25416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28" y="3886200"/>
                        <a:ext cx="3857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10" name="Object 204"/>
          <p:cNvGraphicFramePr>
            <a:graphicFrameLocks noChangeAspect="1"/>
          </p:cNvGraphicFramePr>
          <p:nvPr/>
        </p:nvGraphicFramePr>
        <p:xfrm>
          <a:off x="4114800" y="2743200"/>
          <a:ext cx="4810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7" name="Equation" r:id="rId21" imgW="279360" imgH="317520" progId="Equation.3">
                  <p:embed/>
                </p:oleObj>
              </mc:Choice>
              <mc:Fallback>
                <p:oleObj name="Equation" r:id="rId21" imgW="279360" imgH="31752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743200"/>
                        <a:ext cx="4810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467" name="Line 123"/>
          <p:cNvSpPr>
            <a:spLocks noChangeShapeType="1"/>
          </p:cNvSpPr>
          <p:nvPr/>
        </p:nvSpPr>
        <p:spPr bwMode="auto">
          <a:xfrm flipH="1">
            <a:off x="5324484" y="8000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8" name="Line 124"/>
          <p:cNvSpPr>
            <a:spLocks noChangeShapeType="1"/>
          </p:cNvSpPr>
          <p:nvPr/>
        </p:nvSpPr>
        <p:spPr bwMode="auto">
          <a:xfrm flipH="1">
            <a:off x="5324484" y="125728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69" name="Line 125"/>
          <p:cNvSpPr>
            <a:spLocks noChangeShapeType="1"/>
          </p:cNvSpPr>
          <p:nvPr/>
        </p:nvSpPr>
        <p:spPr bwMode="auto">
          <a:xfrm>
            <a:off x="6615143" y="99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1" name="Line 127"/>
          <p:cNvSpPr>
            <a:spLocks noChangeShapeType="1"/>
          </p:cNvSpPr>
          <p:nvPr/>
        </p:nvSpPr>
        <p:spPr bwMode="auto">
          <a:xfrm flipH="1">
            <a:off x="5324484" y="187547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2" name="Line 128"/>
          <p:cNvSpPr>
            <a:spLocks noChangeShapeType="1"/>
          </p:cNvSpPr>
          <p:nvPr/>
        </p:nvSpPr>
        <p:spPr bwMode="auto">
          <a:xfrm flipH="1">
            <a:off x="5324484" y="233267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3" name="Line 129"/>
          <p:cNvSpPr>
            <a:spLocks noChangeShapeType="1"/>
          </p:cNvSpPr>
          <p:nvPr/>
        </p:nvSpPr>
        <p:spPr bwMode="auto">
          <a:xfrm>
            <a:off x="6615143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5" name="Line 131"/>
          <p:cNvSpPr>
            <a:spLocks noChangeShapeType="1"/>
          </p:cNvSpPr>
          <p:nvPr/>
        </p:nvSpPr>
        <p:spPr bwMode="auto">
          <a:xfrm flipH="1">
            <a:off x="7148543" y="121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6" name="Line 132"/>
          <p:cNvSpPr>
            <a:spLocks noChangeShapeType="1"/>
          </p:cNvSpPr>
          <p:nvPr/>
        </p:nvSpPr>
        <p:spPr bwMode="auto">
          <a:xfrm flipH="1">
            <a:off x="7148543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7" name="Line 133"/>
          <p:cNvSpPr>
            <a:spLocks noChangeShapeType="1"/>
          </p:cNvSpPr>
          <p:nvPr/>
        </p:nvSpPr>
        <p:spPr bwMode="auto">
          <a:xfrm>
            <a:off x="8401109" y="144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8" name="Line 134"/>
          <p:cNvSpPr>
            <a:spLocks noChangeShapeType="1"/>
          </p:cNvSpPr>
          <p:nvPr/>
        </p:nvSpPr>
        <p:spPr bwMode="auto">
          <a:xfrm>
            <a:off x="7148543" y="990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79" name="Line 135"/>
          <p:cNvSpPr>
            <a:spLocks noChangeShapeType="1"/>
          </p:cNvSpPr>
          <p:nvPr/>
        </p:nvSpPr>
        <p:spPr bwMode="auto">
          <a:xfrm flipV="1">
            <a:off x="7148543" y="1676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0" name="Line 136"/>
          <p:cNvSpPr>
            <a:spLocks noChangeShapeType="1"/>
          </p:cNvSpPr>
          <p:nvPr/>
        </p:nvSpPr>
        <p:spPr bwMode="auto">
          <a:xfrm flipH="1">
            <a:off x="5400684" y="210407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2" name="Line 138"/>
          <p:cNvSpPr>
            <a:spLocks noChangeShapeType="1"/>
          </p:cNvSpPr>
          <p:nvPr/>
        </p:nvSpPr>
        <p:spPr bwMode="auto">
          <a:xfrm flipH="1">
            <a:off x="5314981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3" name="Line 139"/>
          <p:cNvSpPr>
            <a:spLocks noChangeShapeType="1"/>
          </p:cNvSpPr>
          <p:nvPr/>
        </p:nvSpPr>
        <p:spPr bwMode="auto">
          <a:xfrm flipH="1">
            <a:off x="5314981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5" name="Line 141"/>
          <p:cNvSpPr>
            <a:spLocks noChangeShapeType="1"/>
          </p:cNvSpPr>
          <p:nvPr/>
        </p:nvSpPr>
        <p:spPr bwMode="auto">
          <a:xfrm flipH="1">
            <a:off x="7224743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6" name="Line 142"/>
          <p:cNvSpPr>
            <a:spLocks noChangeShapeType="1"/>
          </p:cNvSpPr>
          <p:nvPr/>
        </p:nvSpPr>
        <p:spPr bwMode="auto">
          <a:xfrm flipH="1">
            <a:off x="7224743" y="2971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7" name="Line 143"/>
          <p:cNvSpPr>
            <a:spLocks noChangeShapeType="1"/>
          </p:cNvSpPr>
          <p:nvPr/>
        </p:nvSpPr>
        <p:spPr bwMode="auto">
          <a:xfrm>
            <a:off x="7148543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8" name="Line 144"/>
          <p:cNvSpPr>
            <a:spLocks noChangeShapeType="1"/>
          </p:cNvSpPr>
          <p:nvPr/>
        </p:nvSpPr>
        <p:spPr bwMode="auto">
          <a:xfrm flipH="1">
            <a:off x="7148543" y="2514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89" name="Line 145"/>
          <p:cNvSpPr>
            <a:spLocks noChangeShapeType="1"/>
          </p:cNvSpPr>
          <p:nvPr/>
        </p:nvSpPr>
        <p:spPr bwMode="auto">
          <a:xfrm>
            <a:off x="6615143" y="3124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90" name="Line 146"/>
          <p:cNvSpPr>
            <a:spLocks noChangeShapeType="1"/>
          </p:cNvSpPr>
          <p:nvPr/>
        </p:nvSpPr>
        <p:spPr bwMode="auto">
          <a:xfrm>
            <a:off x="7224743" y="2971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5491" name="Line 147"/>
          <p:cNvSpPr>
            <a:spLocks noChangeShapeType="1"/>
          </p:cNvSpPr>
          <p:nvPr/>
        </p:nvSpPr>
        <p:spPr bwMode="auto">
          <a:xfrm>
            <a:off x="8429681" y="278605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9343" name="Rectangle 182"/>
          <p:cNvSpPr>
            <a:spLocks noChangeArrowheads="1"/>
          </p:cNvSpPr>
          <p:nvPr/>
        </p:nvSpPr>
        <p:spPr bwMode="auto">
          <a:xfrm>
            <a:off x="5715000" y="4572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合并公共项后</a:t>
            </a:r>
          </a:p>
        </p:txBody>
      </p:sp>
      <p:graphicFrame>
        <p:nvGraphicFramePr>
          <p:cNvPr id="139344" name="Object 185"/>
          <p:cNvGraphicFramePr>
            <a:graphicFrameLocks noChangeAspect="1"/>
          </p:cNvGraphicFramePr>
          <p:nvPr/>
        </p:nvGraphicFramePr>
        <p:xfrm>
          <a:off x="4867284" y="1570672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8" name="Equation" r:id="rId23" imgW="216000" imgH="241200" progId="Equation.3">
                  <p:embed/>
                </p:oleObj>
              </mc:Choice>
              <mc:Fallback>
                <p:oleObj name="Equation" r:id="rId23" imgW="216000" imgH="2412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84" y="1570672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5" name="Object 186"/>
          <p:cNvGraphicFramePr>
            <a:graphicFrameLocks noChangeAspect="1"/>
          </p:cNvGraphicFramePr>
          <p:nvPr/>
        </p:nvGraphicFramePr>
        <p:xfrm>
          <a:off x="4867284" y="1875472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09" name="Equation" r:id="rId25" imgW="216000" imgH="241200" progId="Equation.3">
                  <p:embed/>
                </p:oleObj>
              </mc:Choice>
              <mc:Fallback>
                <p:oleObj name="Equation" r:id="rId25" imgW="216000" imgH="2412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84" y="1875472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6" name="Object 188"/>
          <p:cNvGraphicFramePr>
            <a:graphicFrameLocks noChangeAspect="1"/>
          </p:cNvGraphicFramePr>
          <p:nvPr/>
        </p:nvGraphicFramePr>
        <p:xfrm>
          <a:off x="4857781" y="3124200"/>
          <a:ext cx="385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10" name="Equation" r:id="rId27" imgW="216000" imgH="254160" progId="Equation.3">
                  <p:embed/>
                </p:oleObj>
              </mc:Choice>
              <mc:Fallback>
                <p:oleObj name="Equation" r:id="rId27" imgW="216000" imgH="2541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81" y="3124200"/>
                        <a:ext cx="3857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7" name="Object 190"/>
          <p:cNvGraphicFramePr>
            <a:graphicFrameLocks noChangeAspect="1"/>
          </p:cNvGraphicFramePr>
          <p:nvPr/>
        </p:nvGraphicFramePr>
        <p:xfrm>
          <a:off x="4867284" y="2180272"/>
          <a:ext cx="3857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11" name="Equation" r:id="rId29" imgW="216000" imgH="317520" progId="Equation.3">
                  <p:embed/>
                </p:oleObj>
              </mc:Choice>
              <mc:Fallback>
                <p:oleObj name="Equation" r:id="rId29" imgW="216000" imgH="3175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7284" y="2180272"/>
                        <a:ext cx="3857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8" name="Object 200"/>
          <p:cNvGraphicFramePr>
            <a:graphicFrameLocks noChangeAspect="1"/>
          </p:cNvGraphicFramePr>
          <p:nvPr/>
        </p:nvGraphicFramePr>
        <p:xfrm>
          <a:off x="4943484" y="57148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12" name="Equation" r:id="rId31" imgW="216000" imgH="241200" progId="Equation.3">
                  <p:embed/>
                </p:oleObj>
              </mc:Choice>
              <mc:Fallback>
                <p:oleObj name="Equation" r:id="rId31" imgW="21600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84" y="57148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9" name="Object 201"/>
          <p:cNvGraphicFramePr>
            <a:graphicFrameLocks noChangeAspect="1"/>
          </p:cNvGraphicFramePr>
          <p:nvPr/>
        </p:nvGraphicFramePr>
        <p:xfrm>
          <a:off x="4943484" y="95248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13" name="Equation" r:id="rId33" imgW="216000" imgH="304920" progId="Equation.3">
                  <p:embed/>
                </p:oleObj>
              </mc:Choice>
              <mc:Fallback>
                <p:oleObj name="Equation" r:id="rId33" imgW="216000" imgH="30492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84" y="952480"/>
                        <a:ext cx="385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50" name="Object 202"/>
          <p:cNvGraphicFramePr>
            <a:graphicFrameLocks noChangeAspect="1"/>
          </p:cNvGraphicFramePr>
          <p:nvPr/>
        </p:nvGraphicFramePr>
        <p:xfrm>
          <a:off x="4857781" y="26670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14" name="Equation" r:id="rId35" imgW="216000" imgH="241200" progId="Equation.3">
                  <p:embed/>
                </p:oleObj>
              </mc:Choice>
              <mc:Fallback>
                <p:oleObj name="Equation" r:id="rId35" imgW="216000" imgH="241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81" y="26670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51" name="Object 203"/>
          <p:cNvGraphicFramePr>
            <a:graphicFrameLocks noChangeAspect="1"/>
          </p:cNvGraphicFramePr>
          <p:nvPr/>
        </p:nvGraphicFramePr>
        <p:xfrm>
          <a:off x="8520143" y="914400"/>
          <a:ext cx="4175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15" name="Equation" r:id="rId37" imgW="241200" imgH="317520" progId="Equation.3">
                  <p:embed/>
                </p:oleObj>
              </mc:Choice>
              <mc:Fallback>
                <p:oleObj name="Equation" r:id="rId37" imgW="241200" imgH="3175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43" y="914400"/>
                        <a:ext cx="4175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52" name="Object 205"/>
          <p:cNvGraphicFramePr>
            <a:graphicFrameLocks noChangeAspect="1"/>
          </p:cNvGraphicFramePr>
          <p:nvPr/>
        </p:nvGraphicFramePr>
        <p:xfrm>
          <a:off x="8520143" y="2214554"/>
          <a:ext cx="4810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116" name="Equation" r:id="rId39" imgW="279360" imgH="317520" progId="Equation.3">
                  <p:embed/>
                </p:oleObj>
              </mc:Choice>
              <mc:Fallback>
                <p:oleObj name="Equation" r:id="rId39" imgW="279360" imgH="31752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43" y="2214554"/>
                        <a:ext cx="4810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" name="组合 88"/>
          <p:cNvGrpSpPr/>
          <p:nvPr/>
        </p:nvGrpSpPr>
        <p:grpSpPr>
          <a:xfrm>
            <a:off x="5857884" y="714356"/>
            <a:ext cx="762000" cy="609600"/>
            <a:chOff x="4000496" y="4724400"/>
            <a:chExt cx="762000" cy="609600"/>
          </a:xfrm>
        </p:grpSpPr>
        <p:sp>
          <p:nvSpPr>
            <p:cNvPr id="90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2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3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500987" y="2371078"/>
            <a:ext cx="950912" cy="762000"/>
            <a:chOff x="3428992" y="5102225"/>
            <a:chExt cx="950912" cy="762000"/>
          </a:xfrm>
        </p:grpSpPr>
        <p:sp>
          <p:nvSpPr>
            <p:cNvPr id="95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3014012" y="840386"/>
            <a:ext cx="950912" cy="762000"/>
            <a:chOff x="3428992" y="5102225"/>
            <a:chExt cx="950912" cy="762000"/>
          </a:xfrm>
        </p:grpSpPr>
        <p:sp>
          <p:nvSpPr>
            <p:cNvPr id="98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030858" y="2884792"/>
            <a:ext cx="950912" cy="762000"/>
            <a:chOff x="3428992" y="5102225"/>
            <a:chExt cx="950912" cy="762000"/>
          </a:xfrm>
        </p:grpSpPr>
        <p:sp>
          <p:nvSpPr>
            <p:cNvPr id="101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2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7429549" y="1071546"/>
            <a:ext cx="950912" cy="762000"/>
            <a:chOff x="3428992" y="5102225"/>
            <a:chExt cx="950912" cy="762000"/>
          </a:xfrm>
        </p:grpSpPr>
        <p:sp>
          <p:nvSpPr>
            <p:cNvPr id="104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5857884" y="1785926"/>
            <a:ext cx="762000" cy="609600"/>
            <a:chOff x="4000496" y="4724400"/>
            <a:chExt cx="762000" cy="609600"/>
          </a:xfrm>
        </p:grpSpPr>
        <p:sp>
          <p:nvSpPr>
            <p:cNvPr id="107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8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428728" y="3571876"/>
            <a:ext cx="762000" cy="609600"/>
            <a:chOff x="4000496" y="4724400"/>
            <a:chExt cx="762000" cy="609600"/>
          </a:xfrm>
        </p:grpSpPr>
        <p:sp>
          <p:nvSpPr>
            <p:cNvPr id="112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3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1428728" y="2500306"/>
            <a:ext cx="762000" cy="609600"/>
            <a:chOff x="4000496" y="4724400"/>
            <a:chExt cx="762000" cy="609600"/>
          </a:xfrm>
        </p:grpSpPr>
        <p:sp>
          <p:nvSpPr>
            <p:cNvPr id="117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1" name="组合 120"/>
          <p:cNvGrpSpPr/>
          <p:nvPr/>
        </p:nvGrpSpPr>
        <p:grpSpPr>
          <a:xfrm>
            <a:off x="1428728" y="1500174"/>
            <a:ext cx="762000" cy="609600"/>
            <a:chOff x="4000496" y="4724400"/>
            <a:chExt cx="762000" cy="609600"/>
          </a:xfrm>
        </p:grpSpPr>
        <p:sp>
          <p:nvSpPr>
            <p:cNvPr id="122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26" name="组合 125"/>
          <p:cNvGrpSpPr/>
          <p:nvPr/>
        </p:nvGrpSpPr>
        <p:grpSpPr>
          <a:xfrm>
            <a:off x="1428728" y="428604"/>
            <a:ext cx="762000" cy="609600"/>
            <a:chOff x="4000496" y="4724400"/>
            <a:chExt cx="762000" cy="609600"/>
          </a:xfrm>
        </p:grpSpPr>
        <p:sp>
          <p:nvSpPr>
            <p:cNvPr id="127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8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9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0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5857913" y="2786058"/>
            <a:ext cx="762000" cy="609600"/>
            <a:chOff x="4000496" y="4724400"/>
            <a:chExt cx="762000" cy="609600"/>
          </a:xfrm>
        </p:grpSpPr>
        <p:sp>
          <p:nvSpPr>
            <p:cNvPr id="132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3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4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5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36" name="灯片编号占位符 1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035496" y="3733800"/>
            <a:ext cx="21336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373" name="Line 5"/>
          <p:cNvSpPr>
            <a:spLocks noChangeShapeType="1"/>
          </p:cNvSpPr>
          <p:nvPr/>
        </p:nvSpPr>
        <p:spPr bwMode="auto">
          <a:xfrm>
            <a:off x="1035496" y="42672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75" name="Line 7"/>
          <p:cNvSpPr>
            <a:spLocks noChangeShapeType="1"/>
          </p:cNvSpPr>
          <p:nvPr/>
        </p:nvSpPr>
        <p:spPr bwMode="auto">
          <a:xfrm>
            <a:off x="1035496" y="48006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77" name="Line 9"/>
          <p:cNvSpPr>
            <a:spLocks noChangeShapeType="1"/>
          </p:cNvSpPr>
          <p:nvPr/>
        </p:nvSpPr>
        <p:spPr bwMode="auto">
          <a:xfrm>
            <a:off x="26356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78" name="Line 10"/>
          <p:cNvSpPr>
            <a:spLocks noChangeShapeType="1"/>
          </p:cNvSpPr>
          <p:nvPr/>
        </p:nvSpPr>
        <p:spPr bwMode="auto">
          <a:xfrm>
            <a:off x="21022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79" name="Line 11"/>
          <p:cNvSpPr>
            <a:spLocks noChangeShapeType="1"/>
          </p:cNvSpPr>
          <p:nvPr/>
        </p:nvSpPr>
        <p:spPr bwMode="auto">
          <a:xfrm flipH="1" flipV="1">
            <a:off x="273496" y="3276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380" name="Rectangle 12"/>
          <p:cNvSpPr>
            <a:spLocks noChangeArrowheads="1"/>
          </p:cNvSpPr>
          <p:nvPr/>
        </p:nvSpPr>
        <p:spPr bwMode="auto">
          <a:xfrm>
            <a:off x="10354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381" name="Rectangle 13"/>
          <p:cNvSpPr>
            <a:spLocks noChangeArrowheads="1"/>
          </p:cNvSpPr>
          <p:nvPr/>
        </p:nvSpPr>
        <p:spPr bwMode="auto">
          <a:xfrm>
            <a:off x="502096" y="3733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382" name="Rectangle 14"/>
          <p:cNvSpPr>
            <a:spLocks noChangeArrowheads="1"/>
          </p:cNvSpPr>
          <p:nvPr/>
        </p:nvSpPr>
        <p:spPr bwMode="auto">
          <a:xfrm>
            <a:off x="1492696" y="3352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384" name="Rectangle 16"/>
          <p:cNvSpPr>
            <a:spLocks noChangeArrowheads="1"/>
          </p:cNvSpPr>
          <p:nvPr/>
        </p:nvSpPr>
        <p:spPr bwMode="auto">
          <a:xfrm>
            <a:off x="21022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385" name="Rectangle 17"/>
          <p:cNvSpPr>
            <a:spLocks noChangeArrowheads="1"/>
          </p:cNvSpPr>
          <p:nvPr/>
        </p:nvSpPr>
        <p:spPr bwMode="auto">
          <a:xfrm>
            <a:off x="502096" y="4800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386" name="Rectangle 18"/>
          <p:cNvSpPr>
            <a:spLocks noChangeArrowheads="1"/>
          </p:cNvSpPr>
          <p:nvPr/>
        </p:nvSpPr>
        <p:spPr bwMode="auto">
          <a:xfrm>
            <a:off x="26356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387" name="Rectangle 19"/>
          <p:cNvSpPr>
            <a:spLocks noChangeArrowheads="1"/>
          </p:cNvSpPr>
          <p:nvPr/>
        </p:nvSpPr>
        <p:spPr bwMode="auto">
          <a:xfrm>
            <a:off x="502096" y="5334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389" name="Rectangle 21"/>
          <p:cNvSpPr>
            <a:spLocks noChangeArrowheads="1"/>
          </p:cNvSpPr>
          <p:nvPr/>
        </p:nvSpPr>
        <p:spPr bwMode="auto">
          <a:xfrm>
            <a:off x="-31304" y="34290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390" name="Rectangle 22"/>
          <p:cNvSpPr>
            <a:spLocks noChangeArrowheads="1"/>
          </p:cNvSpPr>
          <p:nvPr/>
        </p:nvSpPr>
        <p:spPr bwMode="auto">
          <a:xfrm>
            <a:off x="425896" y="31242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CD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391" name="Rectangle 23"/>
          <p:cNvSpPr>
            <a:spLocks noChangeArrowheads="1"/>
          </p:cNvSpPr>
          <p:nvPr/>
        </p:nvSpPr>
        <p:spPr bwMode="auto">
          <a:xfrm>
            <a:off x="-107504" y="2895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F</a:t>
            </a:r>
            <a:r>
              <a:rPr lang="en-US" altLang="zh-CN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  <a:endParaRPr lang="zh-CN" alt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11" name="Rectangle 43"/>
          <p:cNvSpPr>
            <a:spLocks noChangeArrowheads="1"/>
          </p:cNvSpPr>
          <p:nvPr/>
        </p:nvSpPr>
        <p:spPr bwMode="auto">
          <a:xfrm>
            <a:off x="4083496" y="3733800"/>
            <a:ext cx="21336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412" name="Line 44"/>
          <p:cNvSpPr>
            <a:spLocks noChangeShapeType="1"/>
          </p:cNvSpPr>
          <p:nvPr/>
        </p:nvSpPr>
        <p:spPr bwMode="auto">
          <a:xfrm>
            <a:off x="4083496" y="42672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3" name="Line 45"/>
          <p:cNvSpPr>
            <a:spLocks noChangeShapeType="1"/>
          </p:cNvSpPr>
          <p:nvPr/>
        </p:nvSpPr>
        <p:spPr bwMode="auto">
          <a:xfrm>
            <a:off x="4083496" y="53340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4" name="Line 46"/>
          <p:cNvSpPr>
            <a:spLocks noChangeShapeType="1"/>
          </p:cNvSpPr>
          <p:nvPr/>
        </p:nvSpPr>
        <p:spPr bwMode="auto">
          <a:xfrm>
            <a:off x="4083496" y="48006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5" name="Line 47"/>
          <p:cNvSpPr>
            <a:spLocks noChangeShapeType="1"/>
          </p:cNvSpPr>
          <p:nvPr/>
        </p:nvSpPr>
        <p:spPr bwMode="auto">
          <a:xfrm>
            <a:off x="46168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6" name="Line 48"/>
          <p:cNvSpPr>
            <a:spLocks noChangeShapeType="1"/>
          </p:cNvSpPr>
          <p:nvPr/>
        </p:nvSpPr>
        <p:spPr bwMode="auto">
          <a:xfrm>
            <a:off x="56836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7" name="Line 49"/>
          <p:cNvSpPr>
            <a:spLocks noChangeShapeType="1"/>
          </p:cNvSpPr>
          <p:nvPr/>
        </p:nvSpPr>
        <p:spPr bwMode="auto">
          <a:xfrm>
            <a:off x="51502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8" name="Line 50"/>
          <p:cNvSpPr>
            <a:spLocks noChangeShapeType="1"/>
          </p:cNvSpPr>
          <p:nvPr/>
        </p:nvSpPr>
        <p:spPr bwMode="auto">
          <a:xfrm flipH="1" flipV="1">
            <a:off x="3321496" y="32766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19" name="Rectangle 51"/>
          <p:cNvSpPr>
            <a:spLocks noChangeArrowheads="1"/>
          </p:cNvSpPr>
          <p:nvPr/>
        </p:nvSpPr>
        <p:spPr bwMode="auto">
          <a:xfrm>
            <a:off x="40834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420" name="Rectangle 52"/>
          <p:cNvSpPr>
            <a:spLocks noChangeArrowheads="1"/>
          </p:cNvSpPr>
          <p:nvPr/>
        </p:nvSpPr>
        <p:spPr bwMode="auto">
          <a:xfrm>
            <a:off x="3550096" y="3733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421" name="Rectangle 53"/>
          <p:cNvSpPr>
            <a:spLocks noChangeArrowheads="1"/>
          </p:cNvSpPr>
          <p:nvPr/>
        </p:nvSpPr>
        <p:spPr bwMode="auto">
          <a:xfrm>
            <a:off x="4540696" y="3352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22" name="Rectangle 54"/>
          <p:cNvSpPr>
            <a:spLocks noChangeArrowheads="1"/>
          </p:cNvSpPr>
          <p:nvPr/>
        </p:nvSpPr>
        <p:spPr bwMode="auto">
          <a:xfrm>
            <a:off x="3473896" y="4267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23" name="Rectangle 55"/>
          <p:cNvSpPr>
            <a:spLocks noChangeArrowheads="1"/>
          </p:cNvSpPr>
          <p:nvPr/>
        </p:nvSpPr>
        <p:spPr bwMode="auto">
          <a:xfrm>
            <a:off x="51502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424" name="Rectangle 56"/>
          <p:cNvSpPr>
            <a:spLocks noChangeArrowheads="1"/>
          </p:cNvSpPr>
          <p:nvPr/>
        </p:nvSpPr>
        <p:spPr bwMode="auto">
          <a:xfrm>
            <a:off x="3550096" y="4800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425" name="Rectangle 57"/>
          <p:cNvSpPr>
            <a:spLocks noChangeArrowheads="1"/>
          </p:cNvSpPr>
          <p:nvPr/>
        </p:nvSpPr>
        <p:spPr bwMode="auto">
          <a:xfrm>
            <a:off x="568369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426" name="Rectangle 58"/>
          <p:cNvSpPr>
            <a:spLocks noChangeArrowheads="1"/>
          </p:cNvSpPr>
          <p:nvPr/>
        </p:nvSpPr>
        <p:spPr bwMode="auto">
          <a:xfrm>
            <a:off x="3550096" y="5334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427" name="Rectangle 59"/>
          <p:cNvSpPr>
            <a:spLocks noChangeArrowheads="1"/>
          </p:cNvSpPr>
          <p:nvPr/>
        </p:nvSpPr>
        <p:spPr bwMode="auto">
          <a:xfrm>
            <a:off x="3169096" y="34290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AB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28" name="Rectangle 60"/>
          <p:cNvSpPr>
            <a:spLocks noChangeArrowheads="1"/>
          </p:cNvSpPr>
          <p:nvPr/>
        </p:nvSpPr>
        <p:spPr bwMode="auto">
          <a:xfrm>
            <a:off x="3473896" y="31242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CD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29" name="Rectangle 61"/>
          <p:cNvSpPr>
            <a:spLocks noChangeArrowheads="1"/>
          </p:cNvSpPr>
          <p:nvPr/>
        </p:nvSpPr>
        <p:spPr bwMode="auto">
          <a:xfrm>
            <a:off x="2864296" y="2895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F</a:t>
            </a:r>
            <a:r>
              <a:rPr lang="en-US" altLang="zh-CN" sz="24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2</a:t>
            </a:r>
            <a:endParaRPr lang="zh-CN" altLang="en-US" sz="2400" baseline="-250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30" name="Rectangle 62"/>
          <p:cNvSpPr>
            <a:spLocks noChangeArrowheads="1"/>
          </p:cNvSpPr>
          <p:nvPr/>
        </p:nvSpPr>
        <p:spPr bwMode="auto">
          <a:xfrm>
            <a:off x="6845746" y="3733800"/>
            <a:ext cx="2133600" cy="2133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431" name="Line 63"/>
          <p:cNvSpPr>
            <a:spLocks noChangeShapeType="1"/>
          </p:cNvSpPr>
          <p:nvPr/>
        </p:nvSpPr>
        <p:spPr bwMode="auto">
          <a:xfrm>
            <a:off x="6845746" y="42672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2" name="Line 64"/>
          <p:cNvSpPr>
            <a:spLocks noChangeShapeType="1"/>
          </p:cNvSpPr>
          <p:nvPr/>
        </p:nvSpPr>
        <p:spPr bwMode="auto">
          <a:xfrm>
            <a:off x="6845746" y="53340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4" name="Line 66"/>
          <p:cNvSpPr>
            <a:spLocks noChangeShapeType="1"/>
          </p:cNvSpPr>
          <p:nvPr/>
        </p:nvSpPr>
        <p:spPr bwMode="auto">
          <a:xfrm>
            <a:off x="737914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5" name="Line 67"/>
          <p:cNvSpPr>
            <a:spLocks noChangeShapeType="1"/>
          </p:cNvSpPr>
          <p:nvPr/>
        </p:nvSpPr>
        <p:spPr bwMode="auto">
          <a:xfrm>
            <a:off x="844594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7" name="Line 69"/>
          <p:cNvSpPr>
            <a:spLocks noChangeShapeType="1"/>
          </p:cNvSpPr>
          <p:nvPr/>
        </p:nvSpPr>
        <p:spPr bwMode="auto">
          <a:xfrm flipH="1" flipV="1">
            <a:off x="6083746" y="3276600"/>
            <a:ext cx="76200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38" name="Rectangle 70"/>
          <p:cNvSpPr>
            <a:spLocks noChangeArrowheads="1"/>
          </p:cNvSpPr>
          <p:nvPr/>
        </p:nvSpPr>
        <p:spPr bwMode="auto">
          <a:xfrm>
            <a:off x="684574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439" name="Rectangle 71"/>
          <p:cNvSpPr>
            <a:spLocks noChangeArrowheads="1"/>
          </p:cNvSpPr>
          <p:nvPr/>
        </p:nvSpPr>
        <p:spPr bwMode="auto">
          <a:xfrm>
            <a:off x="6312346" y="3733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00</a:t>
            </a:r>
          </a:p>
        </p:txBody>
      </p:sp>
      <p:sp>
        <p:nvSpPr>
          <p:cNvPr id="186440" name="Rectangle 72"/>
          <p:cNvSpPr>
            <a:spLocks noChangeArrowheads="1"/>
          </p:cNvSpPr>
          <p:nvPr/>
        </p:nvSpPr>
        <p:spPr bwMode="auto">
          <a:xfrm>
            <a:off x="7302946" y="33528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41" name="Rectangle 73"/>
          <p:cNvSpPr>
            <a:spLocks noChangeArrowheads="1"/>
          </p:cNvSpPr>
          <p:nvPr/>
        </p:nvSpPr>
        <p:spPr bwMode="auto">
          <a:xfrm>
            <a:off x="6236146" y="4267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42" name="Rectangle 74"/>
          <p:cNvSpPr>
            <a:spLocks noChangeArrowheads="1"/>
          </p:cNvSpPr>
          <p:nvPr/>
        </p:nvSpPr>
        <p:spPr bwMode="auto">
          <a:xfrm>
            <a:off x="791254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443" name="Rectangle 75"/>
          <p:cNvSpPr>
            <a:spLocks noChangeArrowheads="1"/>
          </p:cNvSpPr>
          <p:nvPr/>
        </p:nvSpPr>
        <p:spPr bwMode="auto">
          <a:xfrm>
            <a:off x="6312346" y="48006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11</a:t>
            </a:r>
          </a:p>
        </p:txBody>
      </p:sp>
      <p:sp>
        <p:nvSpPr>
          <p:cNvPr id="186444" name="Rectangle 76"/>
          <p:cNvSpPr>
            <a:spLocks noChangeArrowheads="1"/>
          </p:cNvSpPr>
          <p:nvPr/>
        </p:nvSpPr>
        <p:spPr bwMode="auto">
          <a:xfrm>
            <a:off x="8445946" y="33528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445" name="Rectangle 77"/>
          <p:cNvSpPr>
            <a:spLocks noChangeArrowheads="1"/>
          </p:cNvSpPr>
          <p:nvPr/>
        </p:nvSpPr>
        <p:spPr bwMode="auto">
          <a:xfrm>
            <a:off x="6312346" y="53340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10</a:t>
            </a:r>
          </a:p>
        </p:txBody>
      </p:sp>
      <p:sp>
        <p:nvSpPr>
          <p:cNvPr id="186446" name="Rectangle 78"/>
          <p:cNvSpPr>
            <a:spLocks noChangeArrowheads="1"/>
          </p:cNvSpPr>
          <p:nvPr/>
        </p:nvSpPr>
        <p:spPr bwMode="auto">
          <a:xfrm>
            <a:off x="5988496" y="34290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AB</a:t>
            </a:r>
            <a:endParaRPr lang="zh-CN" altLang="en-US" sz="24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47" name="Rectangle 79"/>
          <p:cNvSpPr>
            <a:spLocks noChangeArrowheads="1"/>
          </p:cNvSpPr>
          <p:nvPr/>
        </p:nvSpPr>
        <p:spPr bwMode="auto">
          <a:xfrm>
            <a:off x="6236146" y="3124200"/>
            <a:ext cx="758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CD</a:t>
            </a:r>
            <a:endParaRPr lang="zh-CN" altLang="en-US" sz="24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48" name="Rectangle 80"/>
          <p:cNvSpPr>
            <a:spLocks noChangeArrowheads="1"/>
          </p:cNvSpPr>
          <p:nvPr/>
        </p:nvSpPr>
        <p:spPr bwMode="auto">
          <a:xfrm>
            <a:off x="5607496" y="2895600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F</a:t>
            </a:r>
            <a:r>
              <a:rPr lang="en-US" altLang="zh-CN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3</a:t>
            </a:r>
            <a:endParaRPr lang="zh-CN" altLang="en-US" sz="2400" baseline="-250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186449" name="Rectangle 81"/>
          <p:cNvSpPr>
            <a:spLocks noChangeArrowheads="1"/>
          </p:cNvSpPr>
          <p:nvPr/>
        </p:nvSpPr>
        <p:spPr bwMode="auto">
          <a:xfrm>
            <a:off x="2178496" y="3810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0" name="Rectangle 82"/>
          <p:cNvSpPr>
            <a:spLocks noChangeArrowheads="1"/>
          </p:cNvSpPr>
          <p:nvPr/>
        </p:nvSpPr>
        <p:spPr bwMode="auto">
          <a:xfrm>
            <a:off x="2711896" y="3810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1" name="Rectangle 83"/>
          <p:cNvSpPr>
            <a:spLocks noChangeArrowheads="1"/>
          </p:cNvSpPr>
          <p:nvPr/>
        </p:nvSpPr>
        <p:spPr bwMode="auto">
          <a:xfrm>
            <a:off x="1645096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2" name="Rectangle 84"/>
          <p:cNvSpPr>
            <a:spLocks noChangeArrowheads="1"/>
          </p:cNvSpPr>
          <p:nvPr/>
        </p:nvSpPr>
        <p:spPr bwMode="auto">
          <a:xfrm>
            <a:off x="2178496" y="43434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3" name="Rectangle 85"/>
          <p:cNvSpPr>
            <a:spLocks noChangeArrowheads="1"/>
          </p:cNvSpPr>
          <p:nvPr/>
        </p:nvSpPr>
        <p:spPr bwMode="auto">
          <a:xfrm>
            <a:off x="16450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4" name="Rectangle 86"/>
          <p:cNvSpPr>
            <a:spLocks noChangeArrowheads="1"/>
          </p:cNvSpPr>
          <p:nvPr/>
        </p:nvSpPr>
        <p:spPr bwMode="auto">
          <a:xfrm>
            <a:off x="21784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5" name="Rectangle 87"/>
          <p:cNvSpPr>
            <a:spLocks noChangeArrowheads="1"/>
          </p:cNvSpPr>
          <p:nvPr/>
        </p:nvSpPr>
        <p:spPr bwMode="auto">
          <a:xfrm>
            <a:off x="11116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6" name="Rectangle 88"/>
          <p:cNvSpPr>
            <a:spLocks noChangeArrowheads="1"/>
          </p:cNvSpPr>
          <p:nvPr/>
        </p:nvSpPr>
        <p:spPr bwMode="auto">
          <a:xfrm>
            <a:off x="16450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7" name="Rectangle 89"/>
          <p:cNvSpPr>
            <a:spLocks noChangeArrowheads="1"/>
          </p:cNvSpPr>
          <p:nvPr/>
        </p:nvSpPr>
        <p:spPr bwMode="auto">
          <a:xfrm>
            <a:off x="21784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8" name="Rectangle 90"/>
          <p:cNvSpPr>
            <a:spLocks noChangeArrowheads="1"/>
          </p:cNvSpPr>
          <p:nvPr/>
        </p:nvSpPr>
        <p:spPr bwMode="auto">
          <a:xfrm>
            <a:off x="27118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59" name="Rectangle 91"/>
          <p:cNvSpPr>
            <a:spLocks noChangeArrowheads="1"/>
          </p:cNvSpPr>
          <p:nvPr/>
        </p:nvSpPr>
        <p:spPr bwMode="auto">
          <a:xfrm>
            <a:off x="84268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0" name="Rectangle 92"/>
          <p:cNvSpPr>
            <a:spLocks noChangeArrowheads="1"/>
          </p:cNvSpPr>
          <p:nvPr/>
        </p:nvSpPr>
        <p:spPr bwMode="auto">
          <a:xfrm>
            <a:off x="79696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1" name="Rectangle 93"/>
          <p:cNvSpPr>
            <a:spLocks noChangeArrowheads="1"/>
          </p:cNvSpPr>
          <p:nvPr/>
        </p:nvSpPr>
        <p:spPr bwMode="auto">
          <a:xfrm>
            <a:off x="79696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2" name="Rectangle 94"/>
          <p:cNvSpPr>
            <a:spLocks noChangeArrowheads="1"/>
          </p:cNvSpPr>
          <p:nvPr/>
        </p:nvSpPr>
        <p:spPr bwMode="auto">
          <a:xfrm>
            <a:off x="84268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3" name="Rectangle 95"/>
          <p:cNvSpPr>
            <a:spLocks noChangeArrowheads="1"/>
          </p:cNvSpPr>
          <p:nvPr/>
        </p:nvSpPr>
        <p:spPr bwMode="auto">
          <a:xfrm>
            <a:off x="74362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4" name="Rectangle 96"/>
          <p:cNvSpPr>
            <a:spLocks noChangeArrowheads="1"/>
          </p:cNvSpPr>
          <p:nvPr/>
        </p:nvSpPr>
        <p:spPr bwMode="auto">
          <a:xfrm>
            <a:off x="69028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5" name="Rectangle 97"/>
          <p:cNvSpPr>
            <a:spLocks noChangeArrowheads="1"/>
          </p:cNvSpPr>
          <p:nvPr/>
        </p:nvSpPr>
        <p:spPr bwMode="auto">
          <a:xfrm>
            <a:off x="74362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6" name="Rectangle 98"/>
          <p:cNvSpPr>
            <a:spLocks noChangeArrowheads="1"/>
          </p:cNvSpPr>
          <p:nvPr/>
        </p:nvSpPr>
        <p:spPr bwMode="auto">
          <a:xfrm>
            <a:off x="5759896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7" name="Rectangle 99"/>
          <p:cNvSpPr>
            <a:spLocks noChangeArrowheads="1"/>
          </p:cNvSpPr>
          <p:nvPr/>
        </p:nvSpPr>
        <p:spPr bwMode="auto">
          <a:xfrm>
            <a:off x="425896" y="42672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01</a:t>
            </a:r>
          </a:p>
        </p:txBody>
      </p:sp>
      <p:sp>
        <p:nvSpPr>
          <p:cNvPr id="186468" name="Rectangle 100"/>
          <p:cNvSpPr>
            <a:spLocks noChangeArrowheads="1"/>
          </p:cNvSpPr>
          <p:nvPr/>
        </p:nvSpPr>
        <p:spPr bwMode="auto">
          <a:xfrm>
            <a:off x="5226496" y="3733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69" name="Rectangle 101"/>
          <p:cNvSpPr>
            <a:spLocks noChangeArrowheads="1"/>
          </p:cNvSpPr>
          <p:nvPr/>
        </p:nvSpPr>
        <p:spPr bwMode="auto">
          <a:xfrm>
            <a:off x="52264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0" name="Rectangle 102"/>
          <p:cNvSpPr>
            <a:spLocks noChangeArrowheads="1"/>
          </p:cNvSpPr>
          <p:nvPr/>
        </p:nvSpPr>
        <p:spPr bwMode="auto">
          <a:xfrm>
            <a:off x="57598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1" name="Rectangle 103"/>
          <p:cNvSpPr>
            <a:spLocks noChangeArrowheads="1"/>
          </p:cNvSpPr>
          <p:nvPr/>
        </p:nvSpPr>
        <p:spPr bwMode="auto">
          <a:xfrm>
            <a:off x="52264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2" name="Rectangle 104"/>
          <p:cNvSpPr>
            <a:spLocks noChangeArrowheads="1"/>
          </p:cNvSpPr>
          <p:nvPr/>
        </p:nvSpPr>
        <p:spPr bwMode="auto">
          <a:xfrm>
            <a:off x="5759896" y="4876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3" name="Rectangle 105"/>
          <p:cNvSpPr>
            <a:spLocks noChangeArrowheads="1"/>
          </p:cNvSpPr>
          <p:nvPr/>
        </p:nvSpPr>
        <p:spPr bwMode="auto">
          <a:xfrm>
            <a:off x="52264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4" name="Rectangle 106"/>
          <p:cNvSpPr>
            <a:spLocks noChangeArrowheads="1"/>
          </p:cNvSpPr>
          <p:nvPr/>
        </p:nvSpPr>
        <p:spPr bwMode="auto">
          <a:xfrm>
            <a:off x="5759896" y="5410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sp>
        <p:nvSpPr>
          <p:cNvPr id="186475" name="Rectangle 107"/>
          <p:cNvSpPr>
            <a:spLocks noChangeArrowheads="1"/>
          </p:cNvSpPr>
          <p:nvPr/>
        </p:nvSpPr>
        <p:spPr bwMode="auto">
          <a:xfrm>
            <a:off x="4769296" y="42672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1</a:t>
            </a:r>
          </a:p>
        </p:txBody>
      </p:sp>
      <p:grpSp>
        <p:nvGrpSpPr>
          <p:cNvPr id="186519" name="Group 151"/>
          <p:cNvGrpSpPr>
            <a:grpSpLocks/>
          </p:cNvGrpSpPr>
          <p:nvPr/>
        </p:nvGrpSpPr>
        <p:grpSpPr bwMode="auto">
          <a:xfrm>
            <a:off x="2102296" y="3352800"/>
            <a:ext cx="4114800" cy="2819400"/>
            <a:chOff x="1392" y="2112"/>
            <a:chExt cx="2592" cy="1776"/>
          </a:xfrm>
        </p:grpSpPr>
        <p:sp>
          <p:nvSpPr>
            <p:cNvPr id="186488" name="Line 120"/>
            <p:cNvSpPr>
              <a:spLocks noChangeShapeType="1"/>
            </p:cNvSpPr>
            <p:nvPr/>
          </p:nvSpPr>
          <p:spPr bwMode="auto">
            <a:xfrm>
              <a:off x="1728" y="3648"/>
              <a:ext cx="0" cy="24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4" name="Arc 116"/>
            <p:cNvSpPr>
              <a:spLocks/>
            </p:cNvSpPr>
            <p:nvPr/>
          </p:nvSpPr>
          <p:spPr bwMode="auto">
            <a:xfrm>
              <a:off x="1392" y="3360"/>
              <a:ext cx="624" cy="42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3 w 43200"/>
                <a:gd name="T1" fmla="*/ 23107 h 23107"/>
                <a:gd name="T2" fmla="*/ 43200 w 43200"/>
                <a:gd name="T3" fmla="*/ 21600 h 23107"/>
                <a:gd name="T4" fmla="*/ 21600 w 43200"/>
                <a:gd name="T5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5" name="Arc 117"/>
            <p:cNvSpPr>
              <a:spLocks/>
            </p:cNvSpPr>
            <p:nvPr/>
          </p:nvSpPr>
          <p:spPr bwMode="auto">
            <a:xfrm>
              <a:off x="3312" y="3408"/>
              <a:ext cx="672" cy="42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3 w 43200"/>
                <a:gd name="T1" fmla="*/ 23107 h 23107"/>
                <a:gd name="T2" fmla="*/ 43200 w 43200"/>
                <a:gd name="T3" fmla="*/ 21600 h 23107"/>
                <a:gd name="T4" fmla="*/ 21600 w 43200"/>
                <a:gd name="T5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6" name="Arc 118"/>
            <p:cNvSpPr>
              <a:spLocks/>
            </p:cNvSpPr>
            <p:nvPr/>
          </p:nvSpPr>
          <p:spPr bwMode="auto">
            <a:xfrm rot="-10800000">
              <a:off x="1392" y="2112"/>
              <a:ext cx="672" cy="61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3 w 43200"/>
                <a:gd name="T1" fmla="*/ 23107 h 23107"/>
                <a:gd name="T2" fmla="*/ 43200 w 43200"/>
                <a:gd name="T3" fmla="*/ 21600 h 23107"/>
                <a:gd name="T4" fmla="*/ 21600 w 43200"/>
                <a:gd name="T5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7" name="Arc 119"/>
            <p:cNvSpPr>
              <a:spLocks/>
            </p:cNvSpPr>
            <p:nvPr/>
          </p:nvSpPr>
          <p:spPr bwMode="auto">
            <a:xfrm rot="-10800000">
              <a:off x="3312" y="2160"/>
              <a:ext cx="672" cy="521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53 w 43200"/>
                <a:gd name="T1" fmla="*/ 23107 h 23107"/>
                <a:gd name="T2" fmla="*/ 43200 w 43200"/>
                <a:gd name="T3" fmla="*/ 21600 h 23107"/>
                <a:gd name="T4" fmla="*/ 21600 w 43200"/>
                <a:gd name="T5" fmla="*/ 21600 h 23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107" fill="none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</a:path>
                <a:path w="43200" h="23107" stroke="0" extrusionOk="0">
                  <a:moveTo>
                    <a:pt x="52" y="23107"/>
                  </a:moveTo>
                  <a:cubicBezTo>
                    <a:pt x="17" y="22605"/>
                    <a:pt x="0" y="22102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-1"/>
                    <a:pt x="43199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9" name="Line 121"/>
            <p:cNvSpPr>
              <a:spLocks noChangeShapeType="1"/>
            </p:cNvSpPr>
            <p:nvPr/>
          </p:nvSpPr>
          <p:spPr bwMode="auto">
            <a:xfrm>
              <a:off x="1728" y="3888"/>
              <a:ext cx="1920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0" name="Line 122"/>
            <p:cNvSpPr>
              <a:spLocks noChangeShapeType="1"/>
            </p:cNvSpPr>
            <p:nvPr/>
          </p:nvSpPr>
          <p:spPr bwMode="auto">
            <a:xfrm>
              <a:off x="3648" y="3648"/>
              <a:ext cx="0" cy="24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6522" name="Group 154"/>
          <p:cNvGrpSpPr>
            <a:grpSpLocks/>
          </p:cNvGrpSpPr>
          <p:nvPr/>
        </p:nvGrpSpPr>
        <p:grpSpPr bwMode="auto">
          <a:xfrm>
            <a:off x="1035496" y="5334000"/>
            <a:ext cx="6858000" cy="1219200"/>
            <a:chOff x="720" y="3360"/>
            <a:chExt cx="4320" cy="768"/>
          </a:xfrm>
        </p:grpSpPr>
        <p:sp>
          <p:nvSpPr>
            <p:cNvPr id="186479" name="Oval 111"/>
            <p:cNvSpPr>
              <a:spLocks noChangeArrowheads="1"/>
            </p:cNvSpPr>
            <p:nvPr/>
          </p:nvSpPr>
          <p:spPr bwMode="auto">
            <a:xfrm>
              <a:off x="4368" y="3360"/>
              <a:ext cx="672" cy="336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1" name="Oval 113"/>
            <p:cNvSpPr>
              <a:spLocks noChangeArrowheads="1"/>
            </p:cNvSpPr>
            <p:nvPr/>
          </p:nvSpPr>
          <p:spPr bwMode="auto">
            <a:xfrm>
              <a:off x="720" y="3360"/>
              <a:ext cx="672" cy="336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1" name="Line 123"/>
            <p:cNvSpPr>
              <a:spLocks noChangeShapeType="1"/>
            </p:cNvSpPr>
            <p:nvPr/>
          </p:nvSpPr>
          <p:spPr bwMode="auto">
            <a:xfrm>
              <a:off x="1056" y="3696"/>
              <a:ext cx="0" cy="432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2" name="Line 124"/>
            <p:cNvSpPr>
              <a:spLocks noChangeShapeType="1"/>
            </p:cNvSpPr>
            <p:nvPr/>
          </p:nvSpPr>
          <p:spPr bwMode="auto">
            <a:xfrm>
              <a:off x="1056" y="4128"/>
              <a:ext cx="3648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3" name="Line 125"/>
            <p:cNvSpPr>
              <a:spLocks noChangeShapeType="1"/>
            </p:cNvSpPr>
            <p:nvPr/>
          </p:nvSpPr>
          <p:spPr bwMode="auto">
            <a:xfrm>
              <a:off x="4704" y="3696"/>
              <a:ext cx="0" cy="432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6520" name="Group 152"/>
          <p:cNvGrpSpPr>
            <a:grpSpLocks/>
          </p:cNvGrpSpPr>
          <p:nvPr/>
        </p:nvGrpSpPr>
        <p:grpSpPr bwMode="auto">
          <a:xfrm>
            <a:off x="1568896" y="4267200"/>
            <a:ext cx="4114800" cy="533400"/>
            <a:chOff x="1056" y="2688"/>
            <a:chExt cx="2592" cy="336"/>
          </a:xfrm>
        </p:grpSpPr>
        <p:sp>
          <p:nvSpPr>
            <p:cNvPr id="186476" name="Oval 108"/>
            <p:cNvSpPr>
              <a:spLocks noChangeArrowheads="1"/>
            </p:cNvSpPr>
            <p:nvPr/>
          </p:nvSpPr>
          <p:spPr bwMode="auto">
            <a:xfrm>
              <a:off x="1056" y="2688"/>
              <a:ext cx="672" cy="336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78" name="Oval 110"/>
            <p:cNvSpPr>
              <a:spLocks noChangeArrowheads="1"/>
            </p:cNvSpPr>
            <p:nvPr/>
          </p:nvSpPr>
          <p:spPr bwMode="auto">
            <a:xfrm>
              <a:off x="2976" y="2688"/>
              <a:ext cx="672" cy="336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4" name="Line 126"/>
            <p:cNvSpPr>
              <a:spLocks noChangeShapeType="1"/>
            </p:cNvSpPr>
            <p:nvPr/>
          </p:nvSpPr>
          <p:spPr bwMode="auto">
            <a:xfrm>
              <a:off x="1728" y="2928"/>
              <a:ext cx="1296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86477" name="Oval 109"/>
          <p:cNvSpPr>
            <a:spLocks noChangeArrowheads="1"/>
          </p:cNvSpPr>
          <p:nvPr/>
        </p:nvSpPr>
        <p:spPr bwMode="auto">
          <a:xfrm>
            <a:off x="1568896" y="4800600"/>
            <a:ext cx="1066800" cy="533400"/>
          </a:xfrm>
          <a:prstGeom prst="ellips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480" name="Oval 112"/>
          <p:cNvSpPr>
            <a:spLocks noChangeArrowheads="1"/>
          </p:cNvSpPr>
          <p:nvPr/>
        </p:nvSpPr>
        <p:spPr bwMode="auto">
          <a:xfrm>
            <a:off x="7360096" y="4800600"/>
            <a:ext cx="1066800" cy="533400"/>
          </a:xfrm>
          <a:prstGeom prst="ellips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6496" name="Line 128"/>
          <p:cNvSpPr>
            <a:spLocks noChangeShapeType="1"/>
          </p:cNvSpPr>
          <p:nvPr/>
        </p:nvSpPr>
        <p:spPr bwMode="auto">
          <a:xfrm flipV="1">
            <a:off x="2102296" y="6324600"/>
            <a:ext cx="5791200" cy="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497" name="Line 129"/>
          <p:cNvSpPr>
            <a:spLocks noChangeShapeType="1"/>
          </p:cNvSpPr>
          <p:nvPr/>
        </p:nvSpPr>
        <p:spPr bwMode="auto">
          <a:xfrm>
            <a:off x="7893496" y="5867400"/>
            <a:ext cx="0" cy="457200"/>
          </a:xfrm>
          <a:prstGeom prst="line">
            <a:avLst/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86523" name="Group 155"/>
          <p:cNvGrpSpPr>
            <a:grpSpLocks/>
          </p:cNvGrpSpPr>
          <p:nvPr/>
        </p:nvGrpSpPr>
        <p:grpSpPr bwMode="auto">
          <a:xfrm>
            <a:off x="5150296" y="4267200"/>
            <a:ext cx="3886200" cy="1143000"/>
            <a:chOff x="3312" y="2688"/>
            <a:chExt cx="2448" cy="720"/>
          </a:xfrm>
        </p:grpSpPr>
        <p:sp>
          <p:nvSpPr>
            <p:cNvPr id="186482" name="Oval 114"/>
            <p:cNvSpPr>
              <a:spLocks noChangeArrowheads="1"/>
            </p:cNvSpPr>
            <p:nvPr/>
          </p:nvSpPr>
          <p:spPr bwMode="auto">
            <a:xfrm>
              <a:off x="3312" y="2688"/>
              <a:ext cx="768" cy="720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83" name="Oval 115"/>
            <p:cNvSpPr>
              <a:spLocks noChangeArrowheads="1"/>
            </p:cNvSpPr>
            <p:nvPr/>
          </p:nvSpPr>
          <p:spPr bwMode="auto">
            <a:xfrm>
              <a:off x="4992" y="2688"/>
              <a:ext cx="768" cy="720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498" name="Line 130"/>
            <p:cNvSpPr>
              <a:spLocks noChangeShapeType="1"/>
            </p:cNvSpPr>
            <p:nvPr/>
          </p:nvSpPr>
          <p:spPr bwMode="auto">
            <a:xfrm>
              <a:off x="4080" y="2928"/>
              <a:ext cx="960" cy="0"/>
            </a:xfrm>
            <a:prstGeom prst="lin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6521" name="Group 153"/>
          <p:cNvGrpSpPr>
            <a:grpSpLocks/>
          </p:cNvGrpSpPr>
          <p:nvPr/>
        </p:nvGrpSpPr>
        <p:grpSpPr bwMode="auto">
          <a:xfrm>
            <a:off x="1492696" y="4724400"/>
            <a:ext cx="7010400" cy="685800"/>
            <a:chOff x="1008" y="2976"/>
            <a:chExt cx="4416" cy="432"/>
          </a:xfrm>
        </p:grpSpPr>
        <p:sp>
          <p:nvSpPr>
            <p:cNvPr id="186504" name="Oval 136"/>
            <p:cNvSpPr>
              <a:spLocks noChangeArrowheads="1"/>
            </p:cNvSpPr>
            <p:nvPr/>
          </p:nvSpPr>
          <p:spPr bwMode="auto">
            <a:xfrm>
              <a:off x="1008" y="3024"/>
              <a:ext cx="720" cy="384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6505" name="Oval 137"/>
            <p:cNvSpPr>
              <a:spLocks noChangeArrowheads="1"/>
            </p:cNvSpPr>
            <p:nvPr/>
          </p:nvSpPr>
          <p:spPr bwMode="auto">
            <a:xfrm>
              <a:off x="4704" y="2976"/>
              <a:ext cx="720" cy="384"/>
            </a:xfrm>
            <a:prstGeom prst="ellipse">
              <a:avLst/>
            </a:pr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aphicFrame>
        <p:nvGraphicFramePr>
          <p:cNvPr id="140378" name="Object 140"/>
          <p:cNvGraphicFramePr>
            <a:graphicFrameLocks noChangeAspect="1"/>
          </p:cNvGraphicFramePr>
          <p:nvPr/>
        </p:nvGraphicFramePr>
        <p:xfrm>
          <a:off x="1371600" y="228600"/>
          <a:ext cx="51752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1" name="Equation" r:id="rId4" imgW="3239280" imgH="381240" progId="Equation.3">
                  <p:embed/>
                </p:oleObj>
              </mc:Choice>
              <mc:Fallback>
                <p:oleObj name="Equation" r:id="rId4" imgW="3239280" imgH="381240" progId="Equation.3">
                  <p:embed/>
                  <p:pic>
                    <p:nvPicPr>
                      <p:cNvPr id="0" name="Picture 2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8600"/>
                        <a:ext cx="517525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79" name="Object 141"/>
          <p:cNvGraphicFramePr>
            <a:graphicFrameLocks noChangeAspect="1"/>
          </p:cNvGraphicFramePr>
          <p:nvPr/>
        </p:nvGraphicFramePr>
        <p:xfrm>
          <a:off x="1371600" y="1066800"/>
          <a:ext cx="49815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2" name="Equation" r:id="rId6" imgW="3124800" imgH="381240" progId="Equation.3">
                  <p:embed/>
                </p:oleObj>
              </mc:Choice>
              <mc:Fallback>
                <p:oleObj name="Equation" r:id="rId6" imgW="3124800" imgH="381240" progId="Equation.3">
                  <p:embed/>
                  <p:pic>
                    <p:nvPicPr>
                      <p:cNvPr id="0" name="Picture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66800"/>
                        <a:ext cx="49815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80" name="Object 143"/>
          <p:cNvGraphicFramePr>
            <a:graphicFrameLocks noChangeAspect="1"/>
          </p:cNvGraphicFramePr>
          <p:nvPr/>
        </p:nvGraphicFramePr>
        <p:xfrm>
          <a:off x="1371600" y="1905000"/>
          <a:ext cx="42418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03" name="Equation" r:id="rId8" imgW="2655000" imgH="381240" progId="Equation.3">
                  <p:embed/>
                </p:oleObj>
              </mc:Choice>
              <mc:Fallback>
                <p:oleObj name="Equation" r:id="rId8" imgW="2655000" imgH="381240" progId="Equation.3">
                  <p:embed/>
                  <p:pic>
                    <p:nvPicPr>
                      <p:cNvPr id="0" name="Picture 2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4241800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512" name="Rectangle 144"/>
          <p:cNvSpPr>
            <a:spLocks noChangeArrowheads="1"/>
          </p:cNvSpPr>
          <p:nvPr/>
        </p:nvSpPr>
        <p:spPr bwMode="auto">
          <a:xfrm>
            <a:off x="304800" y="2286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例2:</a:t>
            </a:r>
          </a:p>
        </p:txBody>
      </p:sp>
      <p:sp>
        <p:nvSpPr>
          <p:cNvPr id="186514" name="Line 146"/>
          <p:cNvSpPr>
            <a:spLocks noChangeShapeType="1"/>
          </p:cNvSpPr>
          <p:nvPr/>
        </p:nvSpPr>
        <p:spPr bwMode="auto">
          <a:xfrm flipV="1">
            <a:off x="15688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515" name="Line 147"/>
          <p:cNvSpPr>
            <a:spLocks noChangeShapeType="1"/>
          </p:cNvSpPr>
          <p:nvPr/>
        </p:nvSpPr>
        <p:spPr bwMode="auto">
          <a:xfrm flipH="1">
            <a:off x="1035496" y="5334000"/>
            <a:ext cx="2133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516" name="Line 148"/>
          <p:cNvSpPr>
            <a:spLocks noChangeShapeType="1"/>
          </p:cNvSpPr>
          <p:nvPr/>
        </p:nvSpPr>
        <p:spPr bwMode="auto">
          <a:xfrm flipV="1">
            <a:off x="7893496" y="3733800"/>
            <a:ext cx="0" cy="2133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6517" name="Line 149"/>
          <p:cNvSpPr>
            <a:spLocks noChangeShapeType="1"/>
          </p:cNvSpPr>
          <p:nvPr/>
        </p:nvSpPr>
        <p:spPr bwMode="auto">
          <a:xfrm>
            <a:off x="6826696" y="48006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18" name="灯片编号占位符 1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142</a:t>
            </a:fld>
            <a:endParaRPr lang="en-US" altLang="zh-CN"/>
          </a:p>
        </p:txBody>
      </p:sp>
      <p:sp>
        <p:nvSpPr>
          <p:cNvPr id="119" name="动作按钮: 帮助 118">
            <a:hlinkClick r:id="" action="ppaction://noaction" highlightClick="1"/>
          </p:cNvPr>
          <p:cNvSpPr/>
          <p:nvPr/>
        </p:nvSpPr>
        <p:spPr bwMode="auto">
          <a:xfrm>
            <a:off x="7929586" y="6143644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6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6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6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6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6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6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6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6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9144000" cy="662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800" dirty="0" smtClean="0"/>
              <a:t> </a:t>
            </a:r>
            <a:r>
              <a:rPr lang="zh-CN" altLang="en-US" dirty="0" smtClean="0"/>
              <a:t>  </a:t>
            </a: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endParaRPr lang="en-US" altLang="zh-CN" dirty="0" smtClean="0"/>
          </a:p>
          <a:p>
            <a:pPr eaLnBrk="1" hangingPunct="1">
              <a:buFontTx/>
              <a:buNone/>
              <a:defRPr/>
            </a:pPr>
            <a:r>
              <a:rPr lang="en-US" altLang="zh-CN" dirty="0" smtClean="0"/>
              <a:t>  </a:t>
            </a:r>
          </a:p>
          <a:p>
            <a:pPr eaLnBrk="1" hangingPunct="1">
              <a:buFontTx/>
              <a:buNone/>
              <a:defRPr/>
            </a:pPr>
            <a:endParaRPr lang="zh-CN" altLang="en-US" dirty="0" smtClean="0"/>
          </a:p>
        </p:txBody>
      </p:sp>
      <p:sp>
        <p:nvSpPr>
          <p:cNvPr id="187505" name="Rectangle 113"/>
          <p:cNvSpPr>
            <a:spLocks noChangeArrowheads="1"/>
          </p:cNvSpPr>
          <p:nvPr/>
        </p:nvSpPr>
        <p:spPr bwMode="auto">
          <a:xfrm>
            <a:off x="304800" y="190500"/>
            <a:ext cx="648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根据卡诺图可得化简后的逻辑函数:</a:t>
            </a:r>
          </a:p>
        </p:txBody>
      </p:sp>
      <p:graphicFrame>
        <p:nvGraphicFramePr>
          <p:cNvPr id="141316" name="Object 114"/>
          <p:cNvGraphicFramePr>
            <a:graphicFrameLocks noChangeAspect="1"/>
          </p:cNvGraphicFramePr>
          <p:nvPr/>
        </p:nvGraphicFramePr>
        <p:xfrm>
          <a:off x="381000" y="762000"/>
          <a:ext cx="50784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2" name="Equation" r:id="rId3" imgW="3175560" imgH="355680" progId="Equation.3">
                  <p:embed/>
                </p:oleObj>
              </mc:Choice>
              <mc:Fallback>
                <p:oleObj name="Equation" r:id="rId3" imgW="3175560" imgH="355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62000"/>
                        <a:ext cx="50784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7" name="Object 115"/>
          <p:cNvGraphicFramePr>
            <a:graphicFrameLocks noChangeAspect="1"/>
          </p:cNvGraphicFramePr>
          <p:nvPr/>
        </p:nvGraphicFramePr>
        <p:xfrm>
          <a:off x="304800" y="1600200"/>
          <a:ext cx="347186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3" name="Equation" r:id="rId5" imgW="2172240" imgH="355680" progId="Equation.3">
                  <p:embed/>
                </p:oleObj>
              </mc:Choice>
              <mc:Fallback>
                <p:oleObj name="Equation" r:id="rId5" imgW="2172240" imgH="355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600200"/>
                        <a:ext cx="347186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8" name="Object 116"/>
          <p:cNvGraphicFramePr>
            <a:graphicFrameLocks noChangeAspect="1"/>
          </p:cNvGraphicFramePr>
          <p:nvPr/>
        </p:nvGraphicFramePr>
        <p:xfrm>
          <a:off x="228600" y="2514600"/>
          <a:ext cx="39862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4" name="Equation" r:id="rId7" imgW="2489760" imgH="381240" progId="Equation.3">
                  <p:embed/>
                </p:oleObj>
              </mc:Choice>
              <mc:Fallback>
                <p:oleObj name="Equation" r:id="rId7" imgW="2489760" imgH="381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3986213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405" name="Line 13"/>
          <p:cNvSpPr>
            <a:spLocks noChangeShapeType="1"/>
          </p:cNvSpPr>
          <p:nvPr/>
        </p:nvSpPr>
        <p:spPr bwMode="auto">
          <a:xfrm flipH="1">
            <a:off x="4895856" y="167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06" name="Line 14"/>
          <p:cNvSpPr>
            <a:spLocks noChangeShapeType="1"/>
          </p:cNvSpPr>
          <p:nvPr/>
        </p:nvSpPr>
        <p:spPr bwMode="auto">
          <a:xfrm flipH="1">
            <a:off x="4895856" y="2133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09" name="Line 17"/>
          <p:cNvSpPr>
            <a:spLocks noChangeShapeType="1"/>
          </p:cNvSpPr>
          <p:nvPr/>
        </p:nvSpPr>
        <p:spPr bwMode="auto">
          <a:xfrm flipH="1">
            <a:off x="4895856" y="2743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10" name="Line 18"/>
          <p:cNvSpPr>
            <a:spLocks noChangeShapeType="1"/>
          </p:cNvSpPr>
          <p:nvPr/>
        </p:nvSpPr>
        <p:spPr bwMode="auto">
          <a:xfrm flipH="1">
            <a:off x="4895856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>
            <a:off x="8340756" y="210501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19" name="Line 27"/>
          <p:cNvSpPr>
            <a:spLocks noChangeShapeType="1"/>
          </p:cNvSpPr>
          <p:nvPr/>
        </p:nvSpPr>
        <p:spPr bwMode="auto">
          <a:xfrm flipH="1">
            <a:off x="4895856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0" name="Line 28"/>
          <p:cNvSpPr>
            <a:spLocks noChangeShapeType="1"/>
          </p:cNvSpPr>
          <p:nvPr/>
        </p:nvSpPr>
        <p:spPr bwMode="auto">
          <a:xfrm flipH="1">
            <a:off x="4895856" y="371475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3" name="Line 31"/>
          <p:cNvSpPr>
            <a:spLocks noChangeShapeType="1"/>
          </p:cNvSpPr>
          <p:nvPr/>
        </p:nvSpPr>
        <p:spPr bwMode="auto">
          <a:xfrm flipH="1">
            <a:off x="4895856" y="478632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4" name="Line 32"/>
          <p:cNvSpPr>
            <a:spLocks noChangeShapeType="1"/>
          </p:cNvSpPr>
          <p:nvPr/>
        </p:nvSpPr>
        <p:spPr bwMode="auto">
          <a:xfrm flipH="1">
            <a:off x="4895856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5" name="Line 33"/>
          <p:cNvSpPr>
            <a:spLocks noChangeShapeType="1"/>
          </p:cNvSpPr>
          <p:nvPr/>
        </p:nvSpPr>
        <p:spPr bwMode="auto">
          <a:xfrm>
            <a:off x="6226205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29" name="Line 37"/>
          <p:cNvSpPr>
            <a:spLocks noChangeShapeType="1"/>
          </p:cNvSpPr>
          <p:nvPr/>
        </p:nvSpPr>
        <p:spPr bwMode="auto">
          <a:xfrm>
            <a:off x="8429652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1" name="Line 59"/>
          <p:cNvSpPr>
            <a:spLocks noChangeShapeType="1"/>
          </p:cNvSpPr>
          <p:nvPr/>
        </p:nvSpPr>
        <p:spPr bwMode="auto">
          <a:xfrm flipH="1">
            <a:off x="4895856" y="5857892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2" name="Line 60"/>
          <p:cNvSpPr>
            <a:spLocks noChangeShapeType="1"/>
          </p:cNvSpPr>
          <p:nvPr/>
        </p:nvSpPr>
        <p:spPr bwMode="auto">
          <a:xfrm flipH="1">
            <a:off x="4895856" y="628652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6" name="Line 64"/>
          <p:cNvSpPr>
            <a:spLocks noChangeShapeType="1"/>
          </p:cNvSpPr>
          <p:nvPr/>
        </p:nvSpPr>
        <p:spPr bwMode="auto">
          <a:xfrm flipH="1">
            <a:off x="4895856" y="421481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7" name="Line 65"/>
          <p:cNvSpPr>
            <a:spLocks noChangeShapeType="1"/>
          </p:cNvSpPr>
          <p:nvPr/>
        </p:nvSpPr>
        <p:spPr bwMode="auto">
          <a:xfrm flipH="1">
            <a:off x="4895856" y="52863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58" name="Line 66"/>
          <p:cNvSpPr>
            <a:spLocks noChangeShapeType="1"/>
          </p:cNvSpPr>
          <p:nvPr/>
        </p:nvSpPr>
        <p:spPr bwMode="auto">
          <a:xfrm flipH="1">
            <a:off x="4895856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60" name="Line 68"/>
          <p:cNvSpPr>
            <a:spLocks noChangeShapeType="1"/>
          </p:cNvSpPr>
          <p:nvPr/>
        </p:nvSpPr>
        <p:spPr bwMode="auto">
          <a:xfrm>
            <a:off x="8358214" y="5248284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69" name="Line 77"/>
          <p:cNvSpPr>
            <a:spLocks noChangeShapeType="1"/>
          </p:cNvSpPr>
          <p:nvPr/>
        </p:nvSpPr>
        <p:spPr bwMode="auto">
          <a:xfrm>
            <a:off x="6226205" y="609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0" name="Line 78"/>
          <p:cNvSpPr>
            <a:spLocks noChangeShapeType="1"/>
          </p:cNvSpPr>
          <p:nvPr/>
        </p:nvSpPr>
        <p:spPr bwMode="auto">
          <a:xfrm>
            <a:off x="6226205" y="3962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1" name="Line 79"/>
          <p:cNvSpPr>
            <a:spLocks noChangeShapeType="1"/>
          </p:cNvSpPr>
          <p:nvPr/>
        </p:nvSpPr>
        <p:spPr bwMode="auto">
          <a:xfrm>
            <a:off x="6226205" y="1905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2" name="Line 80"/>
          <p:cNvSpPr>
            <a:spLocks noChangeShapeType="1"/>
          </p:cNvSpPr>
          <p:nvPr/>
        </p:nvSpPr>
        <p:spPr bwMode="auto">
          <a:xfrm>
            <a:off x="6683405" y="6096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3" name="Line 81"/>
          <p:cNvSpPr>
            <a:spLocks noChangeShapeType="1"/>
          </p:cNvSpPr>
          <p:nvPr/>
        </p:nvSpPr>
        <p:spPr bwMode="auto">
          <a:xfrm flipV="1">
            <a:off x="7293005" y="2500306"/>
            <a:ext cx="0" cy="360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4" name="Line 82"/>
          <p:cNvSpPr>
            <a:spLocks noChangeShapeType="1"/>
          </p:cNvSpPr>
          <p:nvPr/>
        </p:nvSpPr>
        <p:spPr bwMode="auto">
          <a:xfrm>
            <a:off x="7293005" y="250030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5" name="Line 83"/>
          <p:cNvSpPr>
            <a:spLocks noChangeShapeType="1"/>
          </p:cNvSpPr>
          <p:nvPr/>
        </p:nvSpPr>
        <p:spPr bwMode="auto">
          <a:xfrm>
            <a:off x="6683405" y="502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6" name="Line 84"/>
          <p:cNvSpPr>
            <a:spLocks noChangeShapeType="1"/>
          </p:cNvSpPr>
          <p:nvPr/>
        </p:nvSpPr>
        <p:spPr bwMode="auto">
          <a:xfrm flipV="1">
            <a:off x="7140605" y="2357430"/>
            <a:ext cx="0" cy="2700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7" name="Line 85"/>
          <p:cNvSpPr>
            <a:spLocks noChangeShapeType="1"/>
          </p:cNvSpPr>
          <p:nvPr/>
        </p:nvSpPr>
        <p:spPr bwMode="auto">
          <a:xfrm>
            <a:off x="7140605" y="235743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8" name="Line 86"/>
          <p:cNvSpPr>
            <a:spLocks noChangeShapeType="1"/>
          </p:cNvSpPr>
          <p:nvPr/>
        </p:nvSpPr>
        <p:spPr bwMode="auto">
          <a:xfrm>
            <a:off x="6378605" y="3962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79" name="Line 87"/>
          <p:cNvSpPr>
            <a:spLocks noChangeShapeType="1"/>
          </p:cNvSpPr>
          <p:nvPr/>
        </p:nvSpPr>
        <p:spPr bwMode="auto">
          <a:xfrm flipV="1">
            <a:off x="6912005" y="21336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0" name="Line 88"/>
          <p:cNvSpPr>
            <a:spLocks noChangeShapeType="1"/>
          </p:cNvSpPr>
          <p:nvPr/>
        </p:nvSpPr>
        <p:spPr bwMode="auto">
          <a:xfrm>
            <a:off x="6912005" y="2133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2" name="Line 90"/>
          <p:cNvSpPr>
            <a:spLocks noChangeShapeType="1"/>
          </p:cNvSpPr>
          <p:nvPr/>
        </p:nvSpPr>
        <p:spPr bwMode="auto">
          <a:xfrm>
            <a:off x="7358082" y="3755696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3" name="Line 91"/>
          <p:cNvSpPr>
            <a:spLocks noChangeShapeType="1"/>
          </p:cNvSpPr>
          <p:nvPr/>
        </p:nvSpPr>
        <p:spPr bwMode="auto">
          <a:xfrm>
            <a:off x="6912005" y="3962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4" name="Line 92"/>
          <p:cNvSpPr>
            <a:spLocks noChangeShapeType="1"/>
          </p:cNvSpPr>
          <p:nvPr/>
        </p:nvSpPr>
        <p:spPr bwMode="auto">
          <a:xfrm>
            <a:off x="6226205" y="2971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5" name="Line 93"/>
          <p:cNvSpPr>
            <a:spLocks noChangeShapeType="1"/>
          </p:cNvSpPr>
          <p:nvPr/>
        </p:nvSpPr>
        <p:spPr bwMode="auto">
          <a:xfrm>
            <a:off x="6683405" y="2971800"/>
            <a:ext cx="0" cy="137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6" name="Line 94"/>
          <p:cNvSpPr>
            <a:spLocks noChangeShapeType="1"/>
          </p:cNvSpPr>
          <p:nvPr/>
        </p:nvSpPr>
        <p:spPr bwMode="auto">
          <a:xfrm>
            <a:off x="6683405" y="4214818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7" name="Line 95"/>
          <p:cNvSpPr>
            <a:spLocks noChangeShapeType="1"/>
          </p:cNvSpPr>
          <p:nvPr/>
        </p:nvSpPr>
        <p:spPr bwMode="auto">
          <a:xfrm>
            <a:off x="7140605" y="5029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8" name="Line 96"/>
          <p:cNvSpPr>
            <a:spLocks noChangeShapeType="1"/>
          </p:cNvSpPr>
          <p:nvPr/>
        </p:nvSpPr>
        <p:spPr bwMode="auto">
          <a:xfrm>
            <a:off x="6683405" y="4316104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89" name="Line 97"/>
          <p:cNvSpPr>
            <a:spLocks noChangeShapeType="1"/>
          </p:cNvSpPr>
          <p:nvPr/>
        </p:nvSpPr>
        <p:spPr bwMode="auto">
          <a:xfrm>
            <a:off x="6684646" y="5357826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90" name="Line 98"/>
          <p:cNvSpPr>
            <a:spLocks noChangeShapeType="1"/>
          </p:cNvSpPr>
          <p:nvPr/>
        </p:nvSpPr>
        <p:spPr bwMode="auto">
          <a:xfrm>
            <a:off x="7293005" y="557214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87492" name="Oval 100"/>
          <p:cNvSpPr>
            <a:spLocks noChangeArrowheads="1"/>
          </p:cNvSpPr>
          <p:nvPr/>
        </p:nvSpPr>
        <p:spPr bwMode="auto">
          <a:xfrm>
            <a:off x="6835805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7493" name="Oval 101"/>
          <p:cNvSpPr>
            <a:spLocks noChangeArrowheads="1"/>
          </p:cNvSpPr>
          <p:nvPr/>
        </p:nvSpPr>
        <p:spPr bwMode="auto">
          <a:xfrm>
            <a:off x="7064405" y="4953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7494" name="Oval 102"/>
          <p:cNvSpPr>
            <a:spLocks noChangeArrowheads="1"/>
          </p:cNvSpPr>
          <p:nvPr/>
        </p:nvSpPr>
        <p:spPr bwMode="auto">
          <a:xfrm>
            <a:off x="7215206" y="5500702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7495" name="Oval 103"/>
          <p:cNvSpPr>
            <a:spLocks noChangeArrowheads="1"/>
          </p:cNvSpPr>
          <p:nvPr/>
        </p:nvSpPr>
        <p:spPr bwMode="auto">
          <a:xfrm>
            <a:off x="7293005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7496" name="Oval 104"/>
          <p:cNvSpPr>
            <a:spLocks noChangeArrowheads="1"/>
          </p:cNvSpPr>
          <p:nvPr/>
        </p:nvSpPr>
        <p:spPr bwMode="auto">
          <a:xfrm>
            <a:off x="6607205" y="414338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41380" name="Object 117"/>
          <p:cNvGraphicFramePr>
            <a:graphicFrameLocks noChangeAspect="1"/>
          </p:cNvGraphicFramePr>
          <p:nvPr/>
        </p:nvGraphicFramePr>
        <p:xfrm>
          <a:off x="4438656" y="5486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5" name="Equation" r:id="rId9" imgW="216000" imgH="241200" progId="Equation.3">
                  <p:embed/>
                </p:oleObj>
              </mc:Choice>
              <mc:Fallback>
                <p:oleObj name="Equation" r:id="rId9" imgW="216000" imgH="2412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5486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1" name="Object 118"/>
          <p:cNvGraphicFramePr>
            <a:graphicFrameLocks noChangeAspect="1"/>
          </p:cNvGraphicFramePr>
          <p:nvPr/>
        </p:nvGraphicFramePr>
        <p:xfrm>
          <a:off x="4514856" y="13716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6" name="Equation" r:id="rId11" imgW="216000" imgH="304920" progId="Equation.3">
                  <p:embed/>
                </p:oleObj>
              </mc:Choice>
              <mc:Fallback>
                <p:oleObj name="Equation" r:id="rId11" imgW="216000" imgH="3049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6" y="1371600"/>
                        <a:ext cx="385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2" name="Object 119"/>
          <p:cNvGraphicFramePr>
            <a:graphicFrameLocks noChangeAspect="1"/>
          </p:cNvGraphicFramePr>
          <p:nvPr/>
        </p:nvGraphicFramePr>
        <p:xfrm>
          <a:off x="4514856" y="4343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7" name="Equation" r:id="rId13" imgW="216000" imgH="241200" progId="Equation.3">
                  <p:embed/>
                </p:oleObj>
              </mc:Choice>
              <mc:Fallback>
                <p:oleObj name="Equation" r:id="rId13" imgW="216000" imgH="241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6" y="4343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3" name="Object 120"/>
          <p:cNvGraphicFramePr>
            <a:graphicFrameLocks noChangeAspect="1"/>
          </p:cNvGraphicFramePr>
          <p:nvPr/>
        </p:nvGraphicFramePr>
        <p:xfrm>
          <a:off x="4438656" y="5105400"/>
          <a:ext cx="457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8" name="Equation" r:id="rId15" imgW="216000" imgH="317520" progId="Equation.3">
                  <p:embed/>
                </p:oleObj>
              </mc:Choice>
              <mc:Fallback>
                <p:oleObj name="Equation" r:id="rId15" imgW="216000" imgH="31752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5105400"/>
                        <a:ext cx="457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4" name="Object 121"/>
          <p:cNvGraphicFramePr>
            <a:graphicFrameLocks noChangeAspect="1"/>
          </p:cNvGraphicFramePr>
          <p:nvPr/>
        </p:nvGraphicFramePr>
        <p:xfrm>
          <a:off x="4438656" y="3200400"/>
          <a:ext cx="3857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29" name="Equation" r:id="rId17" imgW="216000" imgH="304920" progId="Equation.3">
                  <p:embed/>
                </p:oleObj>
              </mc:Choice>
              <mc:Fallback>
                <p:oleObj name="Equation" r:id="rId17" imgW="216000" imgH="30492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3200400"/>
                        <a:ext cx="38576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5" name="Object 122"/>
          <p:cNvGraphicFramePr>
            <a:graphicFrameLocks noChangeAspect="1"/>
          </p:cNvGraphicFramePr>
          <p:nvPr/>
        </p:nvGraphicFramePr>
        <p:xfrm>
          <a:off x="4438656" y="2438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0" name="Equation" r:id="rId19" imgW="216000" imgH="241200" progId="Equation.3">
                  <p:embed/>
                </p:oleObj>
              </mc:Choice>
              <mc:Fallback>
                <p:oleObj name="Equation" r:id="rId19" imgW="216000" imgH="241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2438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6" name="Object 123"/>
          <p:cNvGraphicFramePr>
            <a:graphicFrameLocks noChangeAspect="1"/>
          </p:cNvGraphicFramePr>
          <p:nvPr/>
        </p:nvGraphicFramePr>
        <p:xfrm>
          <a:off x="4438656" y="58674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1" name="Equation" r:id="rId21" imgW="216000" imgH="241200" progId="Equation.3">
                  <p:embed/>
                </p:oleObj>
              </mc:Choice>
              <mc:Fallback>
                <p:oleObj name="Equation" r:id="rId21" imgW="216000" imgH="2412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58674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7" name="Object 124"/>
          <p:cNvGraphicFramePr>
            <a:graphicFrameLocks noChangeAspect="1"/>
          </p:cNvGraphicFramePr>
          <p:nvPr/>
        </p:nvGraphicFramePr>
        <p:xfrm>
          <a:off x="4514856" y="1905000"/>
          <a:ext cx="385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2" name="Equation" r:id="rId23" imgW="216000" imgH="254160" progId="Equation.3">
                  <p:embed/>
                </p:oleObj>
              </mc:Choice>
              <mc:Fallback>
                <p:oleObj name="Equation" r:id="rId23" imgW="216000" imgH="2541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6" y="1905000"/>
                        <a:ext cx="3857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8" name="Object 125"/>
          <p:cNvGraphicFramePr>
            <a:graphicFrameLocks noChangeAspect="1"/>
          </p:cNvGraphicFramePr>
          <p:nvPr/>
        </p:nvGraphicFramePr>
        <p:xfrm>
          <a:off x="4438656" y="2895600"/>
          <a:ext cx="3857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3" name="Equation" r:id="rId25" imgW="216000" imgH="254160" progId="Equation.3">
                  <p:embed/>
                </p:oleObj>
              </mc:Choice>
              <mc:Fallback>
                <p:oleObj name="Equation" r:id="rId25" imgW="216000" imgH="2541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2895600"/>
                        <a:ext cx="385763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89" name="Object 126"/>
          <p:cNvGraphicFramePr>
            <a:graphicFrameLocks noChangeAspect="1"/>
          </p:cNvGraphicFramePr>
          <p:nvPr/>
        </p:nvGraphicFramePr>
        <p:xfrm>
          <a:off x="4438656" y="6248400"/>
          <a:ext cx="4175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4" name="Equation" r:id="rId27" imgW="241200" imgH="241200" progId="Equation.3">
                  <p:embed/>
                </p:oleObj>
              </mc:Choice>
              <mc:Fallback>
                <p:oleObj name="Equation" r:id="rId27" imgW="241200" imgH="2412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6248400"/>
                        <a:ext cx="41751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0" name="Object 127"/>
          <p:cNvGraphicFramePr>
            <a:graphicFrameLocks noChangeAspect="1"/>
          </p:cNvGraphicFramePr>
          <p:nvPr/>
        </p:nvGraphicFramePr>
        <p:xfrm>
          <a:off x="4514856" y="4648200"/>
          <a:ext cx="3857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5" name="Equation" r:id="rId29" imgW="216000" imgH="304920" progId="Equation.3">
                  <p:embed/>
                </p:oleObj>
              </mc:Choice>
              <mc:Fallback>
                <p:oleObj name="Equation" r:id="rId29" imgW="216000" imgH="30492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6" y="4648200"/>
                        <a:ext cx="3857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1" name="Object 128"/>
          <p:cNvGraphicFramePr>
            <a:graphicFrameLocks noChangeAspect="1"/>
          </p:cNvGraphicFramePr>
          <p:nvPr/>
        </p:nvGraphicFramePr>
        <p:xfrm>
          <a:off x="4438656" y="3657600"/>
          <a:ext cx="38576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6" name="Equation" r:id="rId31" imgW="216000" imgH="241200" progId="Equation.3">
                  <p:embed/>
                </p:oleObj>
              </mc:Choice>
              <mc:Fallback>
                <p:oleObj name="Equation" r:id="rId31" imgW="216000" imgH="2412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3657600"/>
                        <a:ext cx="38576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2" name="Object 129"/>
          <p:cNvGraphicFramePr>
            <a:graphicFrameLocks noChangeAspect="1"/>
          </p:cNvGraphicFramePr>
          <p:nvPr/>
        </p:nvGraphicFramePr>
        <p:xfrm>
          <a:off x="4438656" y="4038600"/>
          <a:ext cx="417513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7" name="Equation" r:id="rId33" imgW="241200" imgH="241200" progId="Equation.3">
                  <p:embed/>
                </p:oleObj>
              </mc:Choice>
              <mc:Fallback>
                <p:oleObj name="Equation" r:id="rId33" imgW="241200" imgH="241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6" y="4038600"/>
                        <a:ext cx="417513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3" name="Object 130"/>
          <p:cNvGraphicFramePr>
            <a:graphicFrameLocks noChangeAspect="1"/>
          </p:cNvGraphicFramePr>
          <p:nvPr/>
        </p:nvGraphicFramePr>
        <p:xfrm>
          <a:off x="8583643" y="1571612"/>
          <a:ext cx="4175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8" name="Equation" r:id="rId35" imgW="241200" imgH="317520" progId="Equation.3">
                  <p:embed/>
                </p:oleObj>
              </mc:Choice>
              <mc:Fallback>
                <p:oleObj name="Equation" r:id="rId35" imgW="241200" imgH="31752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3643" y="1571612"/>
                        <a:ext cx="4175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4" name="Object 132"/>
          <p:cNvGraphicFramePr>
            <a:graphicFrameLocks noChangeAspect="1"/>
          </p:cNvGraphicFramePr>
          <p:nvPr/>
        </p:nvGraphicFramePr>
        <p:xfrm>
          <a:off x="8520139" y="3429000"/>
          <a:ext cx="482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39" name="Equation" r:id="rId37" imgW="279360" imgH="317520" progId="Equation.3">
                  <p:embed/>
                </p:oleObj>
              </mc:Choice>
              <mc:Fallback>
                <p:oleObj name="Equation" r:id="rId37" imgW="279360" imgH="31752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0139" y="3429000"/>
                        <a:ext cx="482600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5" name="Object 133"/>
          <p:cNvGraphicFramePr>
            <a:graphicFrameLocks noChangeAspect="1"/>
          </p:cNvGraphicFramePr>
          <p:nvPr/>
        </p:nvGraphicFramePr>
        <p:xfrm>
          <a:off x="8448701" y="4714884"/>
          <a:ext cx="4492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140" name="Equation" r:id="rId39" imgW="254160" imgH="343080" progId="Equation.3">
                  <p:embed/>
                </p:oleObj>
              </mc:Choice>
              <mc:Fallback>
                <p:oleObj name="Equation" r:id="rId39" imgW="254160" imgH="3430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8701" y="4714884"/>
                        <a:ext cx="44926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4" name="组合 83"/>
          <p:cNvGrpSpPr/>
          <p:nvPr/>
        </p:nvGrpSpPr>
        <p:grpSpPr>
          <a:xfrm>
            <a:off x="5421347" y="1571612"/>
            <a:ext cx="762000" cy="609600"/>
            <a:chOff x="4000496" y="4724400"/>
            <a:chExt cx="762000" cy="609600"/>
          </a:xfrm>
        </p:grpSpPr>
        <p:sp>
          <p:nvSpPr>
            <p:cNvPr id="85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7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8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7407302" y="1809744"/>
            <a:ext cx="950912" cy="762000"/>
            <a:chOff x="3428992" y="5102225"/>
            <a:chExt cx="950912" cy="762000"/>
          </a:xfrm>
        </p:grpSpPr>
        <p:sp>
          <p:nvSpPr>
            <p:cNvPr id="90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1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5429256" y="2676524"/>
            <a:ext cx="762000" cy="609600"/>
            <a:chOff x="4000496" y="4724400"/>
            <a:chExt cx="762000" cy="609600"/>
          </a:xfrm>
        </p:grpSpPr>
        <p:sp>
          <p:nvSpPr>
            <p:cNvPr id="93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5429256" y="3643314"/>
            <a:ext cx="762000" cy="609600"/>
            <a:chOff x="4000496" y="4724400"/>
            <a:chExt cx="762000" cy="609600"/>
          </a:xfrm>
        </p:grpSpPr>
        <p:sp>
          <p:nvSpPr>
            <p:cNvPr id="98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0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1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5429256" y="4714884"/>
            <a:ext cx="762000" cy="609600"/>
            <a:chOff x="4000496" y="4724400"/>
            <a:chExt cx="762000" cy="609600"/>
          </a:xfrm>
        </p:grpSpPr>
        <p:sp>
          <p:nvSpPr>
            <p:cNvPr id="103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429256" y="5786454"/>
            <a:ext cx="762000" cy="609600"/>
            <a:chOff x="4000496" y="4724400"/>
            <a:chExt cx="762000" cy="609600"/>
          </a:xfrm>
        </p:grpSpPr>
        <p:sp>
          <p:nvSpPr>
            <p:cNvPr id="108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9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0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429520" y="3571876"/>
            <a:ext cx="950912" cy="762000"/>
            <a:chOff x="3428992" y="5102225"/>
            <a:chExt cx="950912" cy="762000"/>
          </a:xfrm>
        </p:grpSpPr>
        <p:sp>
          <p:nvSpPr>
            <p:cNvPr id="113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4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5" name="Line 87"/>
          <p:cNvSpPr>
            <a:spLocks noChangeShapeType="1"/>
          </p:cNvSpPr>
          <p:nvPr/>
        </p:nvSpPr>
        <p:spPr bwMode="auto">
          <a:xfrm flipV="1">
            <a:off x="7371730" y="1928802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16" name="组合 115"/>
          <p:cNvGrpSpPr/>
          <p:nvPr/>
        </p:nvGrpSpPr>
        <p:grpSpPr>
          <a:xfrm>
            <a:off x="7429520" y="4929198"/>
            <a:ext cx="950912" cy="762000"/>
            <a:chOff x="3428992" y="5102225"/>
            <a:chExt cx="950912" cy="762000"/>
          </a:xfrm>
        </p:grpSpPr>
        <p:sp>
          <p:nvSpPr>
            <p:cNvPr id="117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19" name="灯片编号占位符 1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28600"/>
            <a:ext cx="8915400" cy="66294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zh-CN" altLang="en-US" smtClean="0"/>
              <a:t>   </a:t>
            </a:r>
            <a:r>
              <a:rPr lang="en-US" altLang="zh-CN" smtClean="0">
                <a:latin typeface="黑体" pitchFamily="49" charset="-122"/>
                <a:ea typeface="黑体" pitchFamily="49" charset="-122"/>
              </a:rPr>
              <a:t>A   B   C   F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0   0   0   0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0   0   1   0 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0   1   0   0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0   1   1   1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1   0   0   0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1   0   1   1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1   1   0   1</a:t>
            </a:r>
          </a:p>
          <a:p>
            <a:pPr eaLnBrk="1" hangingPunct="1">
              <a:buFontTx/>
              <a:buNone/>
              <a:defRPr/>
            </a:pPr>
            <a:r>
              <a:rPr lang="en-US" altLang="zh-CN" smtClean="0">
                <a:latin typeface="黑体" pitchFamily="49" charset="-122"/>
                <a:ea typeface="黑体" pitchFamily="49" charset="-122"/>
              </a:rPr>
              <a:t>  1   1   1   1</a:t>
            </a:r>
          </a:p>
        </p:txBody>
      </p:sp>
      <p:sp>
        <p:nvSpPr>
          <p:cNvPr id="218116" name="Line 4"/>
          <p:cNvSpPr>
            <a:spLocks noChangeShapeType="1"/>
          </p:cNvSpPr>
          <p:nvPr/>
        </p:nvSpPr>
        <p:spPr bwMode="auto">
          <a:xfrm>
            <a:off x="228600" y="762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17" name="Line 5"/>
          <p:cNvSpPr>
            <a:spLocks noChangeShapeType="1"/>
          </p:cNvSpPr>
          <p:nvPr/>
        </p:nvSpPr>
        <p:spPr bwMode="auto">
          <a:xfrm>
            <a:off x="2590800" y="228600"/>
            <a:ext cx="0" cy="5181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5715000" y="58674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  <a:hlinkClick r:id="rId2" action="ppaction://hlinksldjump"/>
              </a:rPr>
              <a:t>返回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4876800" y="4191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F=AB+AC+BC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32" name="Line 20"/>
          <p:cNvSpPr>
            <a:spLocks noChangeShapeType="1"/>
          </p:cNvSpPr>
          <p:nvPr/>
        </p:nvSpPr>
        <p:spPr bwMode="auto">
          <a:xfrm>
            <a:off x="6400800" y="20574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3" name="Line 21"/>
          <p:cNvSpPr>
            <a:spLocks noChangeShapeType="1"/>
          </p:cNvSpPr>
          <p:nvPr/>
        </p:nvSpPr>
        <p:spPr bwMode="auto">
          <a:xfrm>
            <a:off x="6705600" y="2057400"/>
            <a:ext cx="0" cy="609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4" name="Line 22"/>
          <p:cNvSpPr>
            <a:spLocks noChangeShapeType="1"/>
          </p:cNvSpPr>
          <p:nvPr/>
        </p:nvSpPr>
        <p:spPr bwMode="auto">
          <a:xfrm>
            <a:off x="6705600" y="2667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5" name="Line 23"/>
          <p:cNvSpPr>
            <a:spLocks noChangeShapeType="1"/>
          </p:cNvSpPr>
          <p:nvPr/>
        </p:nvSpPr>
        <p:spPr bwMode="auto">
          <a:xfrm>
            <a:off x="6400800" y="30480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6" name="Line 24"/>
          <p:cNvSpPr>
            <a:spLocks noChangeShapeType="1"/>
          </p:cNvSpPr>
          <p:nvPr/>
        </p:nvSpPr>
        <p:spPr bwMode="auto">
          <a:xfrm flipH="1">
            <a:off x="6705600" y="33528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7" name="Line 25"/>
          <p:cNvSpPr>
            <a:spLocks noChangeShapeType="1"/>
          </p:cNvSpPr>
          <p:nvPr/>
        </p:nvSpPr>
        <p:spPr bwMode="auto">
          <a:xfrm>
            <a:off x="6705600" y="3352800"/>
            <a:ext cx="0" cy="838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8" name="Line 26"/>
          <p:cNvSpPr>
            <a:spLocks noChangeShapeType="1"/>
          </p:cNvSpPr>
          <p:nvPr/>
        </p:nvSpPr>
        <p:spPr bwMode="auto">
          <a:xfrm flipH="1">
            <a:off x="6400800" y="419100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39" name="Line 27"/>
          <p:cNvSpPr>
            <a:spLocks noChangeShapeType="1"/>
          </p:cNvSpPr>
          <p:nvPr/>
        </p:nvSpPr>
        <p:spPr bwMode="auto">
          <a:xfrm>
            <a:off x="7886728" y="2971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0" name="Line 28"/>
          <p:cNvSpPr>
            <a:spLocks noChangeShapeType="1"/>
          </p:cNvSpPr>
          <p:nvPr/>
        </p:nvSpPr>
        <p:spPr bwMode="auto">
          <a:xfrm flipH="1">
            <a:off x="5100638" y="1828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1" name="Line 29"/>
          <p:cNvSpPr>
            <a:spLocks noChangeShapeType="1"/>
          </p:cNvSpPr>
          <p:nvPr/>
        </p:nvSpPr>
        <p:spPr bwMode="auto">
          <a:xfrm flipH="1">
            <a:off x="5100638" y="2209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2" name="Line 30"/>
          <p:cNvSpPr>
            <a:spLocks noChangeShapeType="1"/>
          </p:cNvSpPr>
          <p:nvPr/>
        </p:nvSpPr>
        <p:spPr bwMode="auto">
          <a:xfrm flipH="1">
            <a:off x="5100638" y="2895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3" name="Line 31"/>
          <p:cNvSpPr>
            <a:spLocks noChangeShapeType="1"/>
          </p:cNvSpPr>
          <p:nvPr/>
        </p:nvSpPr>
        <p:spPr bwMode="auto">
          <a:xfrm flipH="1">
            <a:off x="5100638" y="33528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4" name="Line 32"/>
          <p:cNvSpPr>
            <a:spLocks noChangeShapeType="1"/>
          </p:cNvSpPr>
          <p:nvPr/>
        </p:nvSpPr>
        <p:spPr bwMode="auto">
          <a:xfrm flipH="1">
            <a:off x="5176838" y="4038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5" name="Line 33"/>
          <p:cNvSpPr>
            <a:spLocks noChangeShapeType="1"/>
          </p:cNvSpPr>
          <p:nvPr/>
        </p:nvSpPr>
        <p:spPr bwMode="auto">
          <a:xfrm flipH="1">
            <a:off x="5176838" y="44196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8146" name="Rectangle 34"/>
          <p:cNvSpPr>
            <a:spLocks noChangeArrowheads="1"/>
          </p:cNvSpPr>
          <p:nvPr/>
        </p:nvSpPr>
        <p:spPr bwMode="auto">
          <a:xfrm>
            <a:off x="8229600" y="2247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47" name="Rectangle 35"/>
          <p:cNvSpPr>
            <a:spLocks noChangeArrowheads="1"/>
          </p:cNvSpPr>
          <p:nvPr/>
        </p:nvSpPr>
        <p:spPr bwMode="auto">
          <a:xfrm>
            <a:off x="4643438" y="1333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48" name="Rectangle 36"/>
          <p:cNvSpPr>
            <a:spLocks noChangeArrowheads="1"/>
          </p:cNvSpPr>
          <p:nvPr/>
        </p:nvSpPr>
        <p:spPr bwMode="auto">
          <a:xfrm>
            <a:off x="4643438" y="1866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49" name="Rectangle 37"/>
          <p:cNvSpPr>
            <a:spLocks noChangeArrowheads="1"/>
          </p:cNvSpPr>
          <p:nvPr/>
        </p:nvSpPr>
        <p:spPr bwMode="auto">
          <a:xfrm>
            <a:off x="4643438" y="2476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50" name="Rectangle 38"/>
          <p:cNvSpPr>
            <a:spLocks noChangeArrowheads="1"/>
          </p:cNvSpPr>
          <p:nvPr/>
        </p:nvSpPr>
        <p:spPr bwMode="auto">
          <a:xfrm>
            <a:off x="4643438" y="3009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51" name="Rectangle 39"/>
          <p:cNvSpPr>
            <a:spLocks noChangeArrowheads="1"/>
          </p:cNvSpPr>
          <p:nvPr/>
        </p:nvSpPr>
        <p:spPr bwMode="auto">
          <a:xfrm>
            <a:off x="4643438" y="3619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8152" name="Rectangle 40"/>
          <p:cNvSpPr>
            <a:spLocks noChangeArrowheads="1"/>
          </p:cNvSpPr>
          <p:nvPr/>
        </p:nvSpPr>
        <p:spPr bwMode="auto">
          <a:xfrm>
            <a:off x="4643438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643570" y="1714488"/>
            <a:ext cx="762000" cy="609600"/>
            <a:chOff x="4000496" y="4724400"/>
            <a:chExt cx="762000" cy="609600"/>
          </a:xfrm>
        </p:grpSpPr>
        <p:sp>
          <p:nvSpPr>
            <p:cNvPr id="37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8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9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929454" y="2452686"/>
            <a:ext cx="950912" cy="1047752"/>
            <a:chOff x="3428992" y="5102225"/>
            <a:chExt cx="950912" cy="762000"/>
          </a:xfrm>
        </p:grpSpPr>
        <p:sp>
          <p:nvSpPr>
            <p:cNvPr id="42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5643570" y="2786058"/>
            <a:ext cx="762000" cy="609600"/>
            <a:chOff x="4000496" y="4724400"/>
            <a:chExt cx="762000" cy="609600"/>
          </a:xfrm>
        </p:grpSpPr>
        <p:sp>
          <p:nvSpPr>
            <p:cNvPr id="45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7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8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643570" y="3929066"/>
            <a:ext cx="762000" cy="609600"/>
            <a:chOff x="4000496" y="4724400"/>
            <a:chExt cx="762000" cy="609600"/>
          </a:xfrm>
        </p:grpSpPr>
        <p:sp>
          <p:nvSpPr>
            <p:cNvPr id="50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2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4" name="灯片编号占位符 5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Line 4"/>
          <p:cNvSpPr>
            <a:spLocks noChangeShapeType="1"/>
          </p:cNvSpPr>
          <p:nvPr/>
        </p:nvSpPr>
        <p:spPr bwMode="auto">
          <a:xfrm>
            <a:off x="1371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133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>
            <a:off x="2133600" y="533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3" name="Line 7"/>
          <p:cNvSpPr>
            <a:spLocks noChangeShapeType="1"/>
          </p:cNvSpPr>
          <p:nvPr/>
        </p:nvSpPr>
        <p:spPr bwMode="auto">
          <a:xfrm>
            <a:off x="2895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4" name="Line 8"/>
          <p:cNvSpPr>
            <a:spLocks noChangeShapeType="1"/>
          </p:cNvSpPr>
          <p:nvPr/>
        </p:nvSpPr>
        <p:spPr bwMode="auto">
          <a:xfrm>
            <a:off x="2895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3657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6" name="Line 10"/>
          <p:cNvSpPr>
            <a:spLocks noChangeShapeType="1"/>
          </p:cNvSpPr>
          <p:nvPr/>
        </p:nvSpPr>
        <p:spPr bwMode="auto">
          <a:xfrm>
            <a:off x="3657600" y="533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7" name="Line 11"/>
          <p:cNvSpPr>
            <a:spLocks noChangeShapeType="1"/>
          </p:cNvSpPr>
          <p:nvPr/>
        </p:nvSpPr>
        <p:spPr bwMode="auto">
          <a:xfrm>
            <a:off x="4419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8" name="Line 12"/>
          <p:cNvSpPr>
            <a:spLocks noChangeShapeType="1"/>
          </p:cNvSpPr>
          <p:nvPr/>
        </p:nvSpPr>
        <p:spPr bwMode="auto">
          <a:xfrm>
            <a:off x="4419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49" name="Line 13"/>
          <p:cNvSpPr>
            <a:spLocks noChangeShapeType="1"/>
          </p:cNvSpPr>
          <p:nvPr/>
        </p:nvSpPr>
        <p:spPr bwMode="auto">
          <a:xfrm flipV="1">
            <a:off x="5181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5181600" y="533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1" name="Line 15"/>
          <p:cNvSpPr>
            <a:spLocks noChangeShapeType="1"/>
          </p:cNvSpPr>
          <p:nvPr/>
        </p:nvSpPr>
        <p:spPr bwMode="auto">
          <a:xfrm>
            <a:off x="5943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2" name="Line 16"/>
          <p:cNvSpPr>
            <a:spLocks noChangeShapeType="1"/>
          </p:cNvSpPr>
          <p:nvPr/>
        </p:nvSpPr>
        <p:spPr bwMode="auto">
          <a:xfrm>
            <a:off x="5943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3" name="Line 17"/>
          <p:cNvSpPr>
            <a:spLocks noChangeShapeType="1"/>
          </p:cNvSpPr>
          <p:nvPr/>
        </p:nvSpPr>
        <p:spPr bwMode="auto">
          <a:xfrm flipV="1">
            <a:off x="6705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4" name="Line 18"/>
          <p:cNvSpPr>
            <a:spLocks noChangeShapeType="1"/>
          </p:cNvSpPr>
          <p:nvPr/>
        </p:nvSpPr>
        <p:spPr bwMode="auto">
          <a:xfrm>
            <a:off x="6705600" y="533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5" name="Line 19"/>
          <p:cNvSpPr>
            <a:spLocks noChangeShapeType="1"/>
          </p:cNvSpPr>
          <p:nvPr/>
        </p:nvSpPr>
        <p:spPr bwMode="auto">
          <a:xfrm>
            <a:off x="7467600" y="5334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6" name="Line 20"/>
          <p:cNvSpPr>
            <a:spLocks noChangeShapeType="1"/>
          </p:cNvSpPr>
          <p:nvPr/>
        </p:nvSpPr>
        <p:spPr bwMode="auto">
          <a:xfrm>
            <a:off x="7467600" y="990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7" name="Line 21"/>
          <p:cNvSpPr>
            <a:spLocks noChangeShapeType="1"/>
          </p:cNvSpPr>
          <p:nvPr/>
        </p:nvSpPr>
        <p:spPr bwMode="auto">
          <a:xfrm>
            <a:off x="1371600" y="1828800"/>
            <a:ext cx="1600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58" name="Line 22"/>
          <p:cNvSpPr>
            <a:spLocks noChangeShapeType="1"/>
          </p:cNvSpPr>
          <p:nvPr/>
        </p:nvSpPr>
        <p:spPr bwMode="auto">
          <a:xfrm flipV="1">
            <a:off x="2971800" y="137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3" name="Line 27"/>
          <p:cNvSpPr>
            <a:spLocks noChangeShapeType="1"/>
          </p:cNvSpPr>
          <p:nvPr/>
        </p:nvSpPr>
        <p:spPr bwMode="auto">
          <a:xfrm>
            <a:off x="2971800" y="13716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4" name="Line 28"/>
          <p:cNvSpPr>
            <a:spLocks noChangeShapeType="1"/>
          </p:cNvSpPr>
          <p:nvPr/>
        </p:nvSpPr>
        <p:spPr bwMode="auto">
          <a:xfrm>
            <a:off x="4419600" y="137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5" name="Line 29"/>
          <p:cNvSpPr>
            <a:spLocks noChangeShapeType="1"/>
          </p:cNvSpPr>
          <p:nvPr/>
        </p:nvSpPr>
        <p:spPr bwMode="auto">
          <a:xfrm>
            <a:off x="4419600" y="18288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6" name="Line 30"/>
          <p:cNvSpPr>
            <a:spLocks noChangeShapeType="1"/>
          </p:cNvSpPr>
          <p:nvPr/>
        </p:nvSpPr>
        <p:spPr bwMode="auto">
          <a:xfrm flipV="1">
            <a:off x="5562600" y="137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7" name="Line 31"/>
          <p:cNvSpPr>
            <a:spLocks noChangeShapeType="1"/>
          </p:cNvSpPr>
          <p:nvPr/>
        </p:nvSpPr>
        <p:spPr bwMode="auto">
          <a:xfrm>
            <a:off x="5562600" y="13716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8" name="Line 32"/>
          <p:cNvSpPr>
            <a:spLocks noChangeShapeType="1"/>
          </p:cNvSpPr>
          <p:nvPr/>
        </p:nvSpPr>
        <p:spPr bwMode="auto">
          <a:xfrm>
            <a:off x="6705600" y="1371600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69" name="Line 33"/>
          <p:cNvSpPr>
            <a:spLocks noChangeShapeType="1"/>
          </p:cNvSpPr>
          <p:nvPr/>
        </p:nvSpPr>
        <p:spPr bwMode="auto">
          <a:xfrm>
            <a:off x="6705600" y="18288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0" name="Line 34"/>
          <p:cNvSpPr>
            <a:spLocks noChangeShapeType="1"/>
          </p:cNvSpPr>
          <p:nvPr/>
        </p:nvSpPr>
        <p:spPr bwMode="auto">
          <a:xfrm>
            <a:off x="1295400" y="2667000"/>
            <a:ext cx="2362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1" name="Line 35"/>
          <p:cNvSpPr>
            <a:spLocks noChangeShapeType="1"/>
          </p:cNvSpPr>
          <p:nvPr/>
        </p:nvSpPr>
        <p:spPr bwMode="auto">
          <a:xfrm>
            <a:off x="3657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2" name="Line 36"/>
          <p:cNvSpPr>
            <a:spLocks noChangeShapeType="1"/>
          </p:cNvSpPr>
          <p:nvPr/>
        </p:nvSpPr>
        <p:spPr bwMode="auto">
          <a:xfrm>
            <a:off x="3657600" y="2133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3" name="Line 37"/>
          <p:cNvSpPr>
            <a:spLocks noChangeShapeType="1"/>
          </p:cNvSpPr>
          <p:nvPr/>
        </p:nvSpPr>
        <p:spPr bwMode="auto">
          <a:xfrm>
            <a:off x="4419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4" name="Line 38"/>
          <p:cNvSpPr>
            <a:spLocks noChangeShapeType="1"/>
          </p:cNvSpPr>
          <p:nvPr/>
        </p:nvSpPr>
        <p:spPr bwMode="auto">
          <a:xfrm>
            <a:off x="4419600" y="2667000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5" name="Line 39"/>
          <p:cNvSpPr>
            <a:spLocks noChangeShapeType="1"/>
          </p:cNvSpPr>
          <p:nvPr/>
        </p:nvSpPr>
        <p:spPr bwMode="auto">
          <a:xfrm flipV="1">
            <a:off x="5562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6" name="Line 40"/>
          <p:cNvSpPr>
            <a:spLocks noChangeShapeType="1"/>
          </p:cNvSpPr>
          <p:nvPr/>
        </p:nvSpPr>
        <p:spPr bwMode="auto">
          <a:xfrm>
            <a:off x="5562600" y="2133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7" name="Line 41"/>
          <p:cNvSpPr>
            <a:spLocks noChangeShapeType="1"/>
          </p:cNvSpPr>
          <p:nvPr/>
        </p:nvSpPr>
        <p:spPr bwMode="auto">
          <a:xfrm>
            <a:off x="5943600" y="2133600"/>
            <a:ext cx="0" cy="533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8" name="Line 42"/>
          <p:cNvSpPr>
            <a:spLocks noChangeShapeType="1"/>
          </p:cNvSpPr>
          <p:nvPr/>
        </p:nvSpPr>
        <p:spPr bwMode="auto">
          <a:xfrm>
            <a:off x="5943600" y="2667000"/>
            <a:ext cx="2209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9179" name="Rectangle 43"/>
          <p:cNvSpPr>
            <a:spLocks noChangeArrowheads="1"/>
          </p:cNvSpPr>
          <p:nvPr/>
        </p:nvSpPr>
        <p:spPr bwMode="auto">
          <a:xfrm>
            <a:off x="838200" y="5715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9180" name="Rectangle 44"/>
          <p:cNvSpPr>
            <a:spLocks noChangeArrowheads="1"/>
          </p:cNvSpPr>
          <p:nvPr/>
        </p:nvSpPr>
        <p:spPr bwMode="auto">
          <a:xfrm>
            <a:off x="838200" y="1485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9181" name="Rectangle 45"/>
          <p:cNvSpPr>
            <a:spLocks noChangeArrowheads="1"/>
          </p:cNvSpPr>
          <p:nvPr/>
        </p:nvSpPr>
        <p:spPr bwMode="auto">
          <a:xfrm>
            <a:off x="838200" y="2324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9182" name="Rectangle 46"/>
          <p:cNvSpPr>
            <a:spLocks noChangeArrowheads="1"/>
          </p:cNvSpPr>
          <p:nvPr/>
        </p:nvSpPr>
        <p:spPr bwMode="auto">
          <a:xfrm>
            <a:off x="6248400" y="51435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  <a:hlinkClick r:id="rId3" action="ppaction://hlinksldjump"/>
              </a:rPr>
              <a:t>返回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  <a:ea typeface="宋体" pitchFamily="2" charset="-122"/>
            </a:endParaRPr>
          </a:p>
        </p:txBody>
      </p:sp>
      <p:sp>
        <p:nvSpPr>
          <p:cNvPr id="219183" name="Rectangle 47"/>
          <p:cNvSpPr>
            <a:spLocks noChangeArrowheads="1"/>
          </p:cNvSpPr>
          <p:nvPr/>
        </p:nvSpPr>
        <p:spPr bwMode="auto">
          <a:xfrm>
            <a:off x="914400" y="38481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9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83" grpId="0" build="p" autoUpdateAnimBg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7" descr="ExORfig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15888"/>
            <a:ext cx="8424862" cy="58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0216" name="Rectangle 8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154863" y="6162675"/>
            <a:ext cx="1809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Back XOR</a:t>
            </a:r>
          </a:p>
        </p:txBody>
      </p:sp>
      <p:sp>
        <p:nvSpPr>
          <p:cNvPr id="147460" name="Rectangle 9"/>
          <p:cNvSpPr>
            <a:spLocks noChangeArrowheads="1"/>
          </p:cNvSpPr>
          <p:nvPr/>
        </p:nvSpPr>
        <p:spPr bwMode="auto">
          <a:xfrm>
            <a:off x="-36513" y="6165850"/>
            <a:ext cx="753745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</a:rPr>
              <a:t>两个变量能组成的所有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Tahoma" pitchFamily="34" charset="0"/>
              </a:rPr>
              <a:t>逻辑函数</a:t>
            </a:r>
            <a:r>
              <a:rPr lang="zh-CN" altLang="en-US" sz="3200" dirty="0">
                <a:effectLst/>
                <a:latin typeface="Tahoma" pitchFamily="34" charset="0"/>
              </a:rPr>
              <a:t>是</a:t>
            </a:r>
            <a:r>
              <a:rPr lang="en-US" altLang="zh-CN" sz="3200" dirty="0">
                <a:effectLst/>
                <a:latin typeface="Tahoma" pitchFamily="34" charset="0"/>
              </a:rPr>
              <a:t>16</a:t>
            </a:r>
            <a:r>
              <a:rPr lang="zh-CN" altLang="en-US" sz="3200" dirty="0">
                <a:effectLst/>
                <a:latin typeface="Tahoma" pitchFamily="34" charset="0"/>
              </a:rPr>
              <a:t>个。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0"/>
            <a:ext cx="7848600" cy="60960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sz="1800" dirty="0" smtClean="0"/>
          </a:p>
          <a:p>
            <a:pPr eaLnBrk="1" hangingPunct="1">
              <a:buFontTx/>
              <a:buNone/>
              <a:defRPr/>
            </a:pPr>
            <a:endParaRPr lang="en-US" altLang="zh-CN" sz="2800" dirty="0" smtClean="0"/>
          </a:p>
        </p:txBody>
      </p:sp>
      <p:sp>
        <p:nvSpPr>
          <p:cNvPr id="166916" name="Rectangle 4"/>
          <p:cNvSpPr>
            <a:spLocks noChangeArrowheads="1"/>
          </p:cNvSpPr>
          <p:nvPr/>
        </p:nvSpPr>
        <p:spPr bwMode="auto">
          <a:xfrm>
            <a:off x="2743200" y="1952625"/>
            <a:ext cx="41148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6917" name="Line 5"/>
          <p:cNvSpPr>
            <a:spLocks noChangeShapeType="1"/>
          </p:cNvSpPr>
          <p:nvPr/>
        </p:nvSpPr>
        <p:spPr bwMode="auto">
          <a:xfrm>
            <a:off x="2667000" y="26384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8" name="Line 6"/>
          <p:cNvSpPr>
            <a:spLocks noChangeShapeType="1"/>
          </p:cNvSpPr>
          <p:nvPr/>
        </p:nvSpPr>
        <p:spPr bwMode="auto">
          <a:xfrm>
            <a:off x="2743200" y="40862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19" name="Line 7"/>
          <p:cNvSpPr>
            <a:spLocks noChangeShapeType="1"/>
          </p:cNvSpPr>
          <p:nvPr/>
        </p:nvSpPr>
        <p:spPr bwMode="auto">
          <a:xfrm>
            <a:off x="2743200" y="3400425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0" name="Line 8"/>
          <p:cNvSpPr>
            <a:spLocks noChangeShapeType="1"/>
          </p:cNvSpPr>
          <p:nvPr/>
        </p:nvSpPr>
        <p:spPr bwMode="auto">
          <a:xfrm>
            <a:off x="37338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1" name="Line 9"/>
          <p:cNvSpPr>
            <a:spLocks noChangeShapeType="1"/>
          </p:cNvSpPr>
          <p:nvPr/>
        </p:nvSpPr>
        <p:spPr bwMode="auto">
          <a:xfrm>
            <a:off x="58674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2" name="Line 10"/>
          <p:cNvSpPr>
            <a:spLocks noChangeShapeType="1"/>
          </p:cNvSpPr>
          <p:nvPr/>
        </p:nvSpPr>
        <p:spPr bwMode="auto">
          <a:xfrm>
            <a:off x="4800600" y="1952625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3" name="Line 11"/>
          <p:cNvSpPr>
            <a:spLocks noChangeShapeType="1"/>
          </p:cNvSpPr>
          <p:nvPr/>
        </p:nvSpPr>
        <p:spPr bwMode="auto">
          <a:xfrm flipH="1" flipV="1">
            <a:off x="1828800" y="1266825"/>
            <a:ext cx="9144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1676400" y="1485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5" name="Rectangle 13"/>
          <p:cNvSpPr>
            <a:spLocks noChangeArrowheads="1"/>
          </p:cNvSpPr>
          <p:nvPr/>
        </p:nvSpPr>
        <p:spPr bwMode="auto">
          <a:xfrm>
            <a:off x="2286000" y="1104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CD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6" name="Rectangle 14"/>
          <p:cNvSpPr>
            <a:spLocks noChangeArrowheads="1"/>
          </p:cNvSpPr>
          <p:nvPr/>
        </p:nvSpPr>
        <p:spPr bwMode="auto">
          <a:xfrm>
            <a:off x="28956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7" name="Rectangle 15"/>
          <p:cNvSpPr>
            <a:spLocks noChangeArrowheads="1"/>
          </p:cNvSpPr>
          <p:nvPr/>
        </p:nvSpPr>
        <p:spPr bwMode="auto">
          <a:xfrm>
            <a:off x="2133600" y="1943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8" name="Rectangle 16"/>
          <p:cNvSpPr>
            <a:spLocks noChangeArrowheads="1"/>
          </p:cNvSpPr>
          <p:nvPr/>
        </p:nvSpPr>
        <p:spPr bwMode="auto">
          <a:xfrm>
            <a:off x="38862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29" name="Rectangle 17"/>
          <p:cNvSpPr>
            <a:spLocks noChangeArrowheads="1"/>
          </p:cNvSpPr>
          <p:nvPr/>
        </p:nvSpPr>
        <p:spPr bwMode="auto">
          <a:xfrm>
            <a:off x="2133600" y="27051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0" name="Rectangle 18"/>
          <p:cNvSpPr>
            <a:spLocks noChangeArrowheads="1"/>
          </p:cNvSpPr>
          <p:nvPr/>
        </p:nvSpPr>
        <p:spPr bwMode="auto">
          <a:xfrm>
            <a:off x="4953000" y="1419225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1" name="Rectangle 19"/>
          <p:cNvSpPr>
            <a:spLocks noChangeArrowheads="1"/>
          </p:cNvSpPr>
          <p:nvPr/>
        </p:nvSpPr>
        <p:spPr bwMode="auto">
          <a:xfrm>
            <a:off x="2133600" y="33909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2" name="Rectangle 20"/>
          <p:cNvSpPr>
            <a:spLocks noChangeArrowheads="1"/>
          </p:cNvSpPr>
          <p:nvPr/>
        </p:nvSpPr>
        <p:spPr bwMode="auto">
          <a:xfrm>
            <a:off x="6019800" y="1409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3" name="Rectangle 21"/>
          <p:cNvSpPr>
            <a:spLocks noChangeArrowheads="1"/>
          </p:cNvSpPr>
          <p:nvPr/>
        </p:nvSpPr>
        <p:spPr bwMode="auto">
          <a:xfrm>
            <a:off x="2133600" y="40767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4" name="Rectangle 22"/>
          <p:cNvSpPr>
            <a:spLocks noChangeArrowheads="1"/>
          </p:cNvSpPr>
          <p:nvPr/>
        </p:nvSpPr>
        <p:spPr bwMode="auto">
          <a:xfrm>
            <a:off x="61722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5" name="Rectangle 23"/>
          <p:cNvSpPr>
            <a:spLocks noChangeArrowheads="1"/>
          </p:cNvSpPr>
          <p:nvPr/>
        </p:nvSpPr>
        <p:spPr bwMode="auto">
          <a:xfrm>
            <a:off x="6172200" y="2628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7" name="Rectangle 25"/>
          <p:cNvSpPr>
            <a:spLocks noChangeArrowheads="1"/>
          </p:cNvSpPr>
          <p:nvPr/>
        </p:nvSpPr>
        <p:spPr bwMode="auto">
          <a:xfrm>
            <a:off x="29718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8" name="Rectangle 26"/>
          <p:cNvSpPr>
            <a:spLocks noChangeArrowheads="1"/>
          </p:cNvSpPr>
          <p:nvPr/>
        </p:nvSpPr>
        <p:spPr bwMode="auto">
          <a:xfrm>
            <a:off x="40386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39" name="Rectangle 27"/>
          <p:cNvSpPr>
            <a:spLocks noChangeArrowheads="1"/>
          </p:cNvSpPr>
          <p:nvPr/>
        </p:nvSpPr>
        <p:spPr bwMode="auto">
          <a:xfrm>
            <a:off x="3048000" y="194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0" name="Rectangle 28"/>
          <p:cNvSpPr>
            <a:spLocks noChangeArrowheads="1"/>
          </p:cNvSpPr>
          <p:nvPr/>
        </p:nvSpPr>
        <p:spPr bwMode="auto">
          <a:xfrm>
            <a:off x="3048000" y="2790825"/>
            <a:ext cx="60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1" name="Rectangle 29"/>
          <p:cNvSpPr>
            <a:spLocks noChangeArrowheads="1"/>
          </p:cNvSpPr>
          <p:nvPr/>
        </p:nvSpPr>
        <p:spPr bwMode="auto">
          <a:xfrm>
            <a:off x="4038600" y="2705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46" name="Rectangle 34"/>
          <p:cNvSpPr>
            <a:spLocks noChangeArrowheads="1"/>
          </p:cNvSpPr>
          <p:nvPr/>
        </p:nvSpPr>
        <p:spPr bwMode="auto">
          <a:xfrm>
            <a:off x="1547813" y="8366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1" name="Rectangle 39"/>
          <p:cNvSpPr>
            <a:spLocks noChangeArrowheads="1"/>
          </p:cNvSpPr>
          <p:nvPr/>
        </p:nvSpPr>
        <p:spPr bwMode="auto">
          <a:xfrm>
            <a:off x="4038600" y="4152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2" name="Rectangle 40"/>
          <p:cNvSpPr>
            <a:spLocks noChangeArrowheads="1"/>
          </p:cNvSpPr>
          <p:nvPr/>
        </p:nvSpPr>
        <p:spPr bwMode="auto">
          <a:xfrm>
            <a:off x="6172200" y="4076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3" name="Rectangle 41"/>
          <p:cNvSpPr>
            <a:spLocks noChangeArrowheads="1"/>
          </p:cNvSpPr>
          <p:nvPr/>
        </p:nvSpPr>
        <p:spPr bwMode="auto">
          <a:xfrm>
            <a:off x="30480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4" name="Rectangle 42"/>
          <p:cNvSpPr>
            <a:spLocks noChangeArrowheads="1"/>
          </p:cNvSpPr>
          <p:nvPr/>
        </p:nvSpPr>
        <p:spPr bwMode="auto">
          <a:xfrm>
            <a:off x="5029200" y="19907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5" name="Rectangle 43"/>
          <p:cNvSpPr>
            <a:spLocks noChangeArrowheads="1"/>
          </p:cNvSpPr>
          <p:nvPr/>
        </p:nvSpPr>
        <p:spPr bwMode="auto">
          <a:xfrm>
            <a:off x="5105400" y="2705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6" name="Rectangle 44"/>
          <p:cNvSpPr>
            <a:spLocks noChangeArrowheads="1"/>
          </p:cNvSpPr>
          <p:nvPr/>
        </p:nvSpPr>
        <p:spPr bwMode="auto">
          <a:xfrm>
            <a:off x="51054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7" name="Rectangle 45"/>
          <p:cNvSpPr>
            <a:spLocks noChangeArrowheads="1"/>
          </p:cNvSpPr>
          <p:nvPr/>
        </p:nvSpPr>
        <p:spPr bwMode="auto">
          <a:xfrm>
            <a:off x="5105400" y="40767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8" name="Rectangle 46"/>
          <p:cNvSpPr>
            <a:spLocks noChangeArrowheads="1"/>
          </p:cNvSpPr>
          <p:nvPr/>
        </p:nvSpPr>
        <p:spPr bwMode="auto">
          <a:xfrm>
            <a:off x="61722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59" name="Rectangle 47"/>
          <p:cNvSpPr>
            <a:spLocks noChangeArrowheads="1"/>
          </p:cNvSpPr>
          <p:nvPr/>
        </p:nvSpPr>
        <p:spPr bwMode="auto">
          <a:xfrm>
            <a:off x="4114800" y="33909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6977" name="Rectangle 65"/>
          <p:cNvSpPr>
            <a:spLocks noChangeArrowheads="1"/>
          </p:cNvSpPr>
          <p:nvPr/>
        </p:nvSpPr>
        <p:spPr bwMode="auto">
          <a:xfrm>
            <a:off x="381000" y="22860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F(A,B,C,D)=∏M(3,7,11,12,13,14,15)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66979" name="Object 67"/>
          <p:cNvGraphicFramePr>
            <a:graphicFrameLocks noChangeAspect="1"/>
          </p:cNvGraphicFramePr>
          <p:nvPr/>
        </p:nvGraphicFramePr>
        <p:xfrm>
          <a:off x="3678258" y="5257800"/>
          <a:ext cx="38941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4258" name="Equation" r:id="rId4" imgW="2426400" imgH="825840" progId="Equation.3">
                  <p:embed/>
                </p:oleObj>
              </mc:Choice>
              <mc:Fallback>
                <p:oleObj name="Equation" r:id="rId4" imgW="2426400" imgH="8258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58" y="5257800"/>
                        <a:ext cx="3894138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147</a:t>
            </a:fld>
            <a:endParaRPr lang="en-US" altLang="zh-CN"/>
          </a:p>
        </p:txBody>
      </p:sp>
      <p:sp>
        <p:nvSpPr>
          <p:cNvPr id="45" name="矩形 44"/>
          <p:cNvSpPr/>
          <p:nvPr/>
        </p:nvSpPr>
        <p:spPr>
          <a:xfrm>
            <a:off x="7343507" y="2786058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“圈</a:t>
            </a:r>
            <a:r>
              <a:rPr lang="en-US" altLang="zh-CN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1</a:t>
            </a:r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”！</a:t>
            </a:r>
            <a:endParaRPr lang="zh-CN" altLang="en-US" sz="2800" dirty="0">
              <a:solidFill>
                <a:srgbClr val="FFFF66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1745" y="5286388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写成“与或式”：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71745" y="5977614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写成“或与式”：</a:t>
            </a:r>
            <a:endParaRPr lang="en-US" altLang="zh-CN" sz="28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179661" y="1857364"/>
            <a:ext cx="5224449" cy="1690686"/>
            <a:chOff x="2179661" y="1857364"/>
            <a:chExt cx="5224449" cy="1690686"/>
          </a:xfrm>
        </p:grpSpPr>
        <p:sp>
          <p:nvSpPr>
            <p:cNvPr id="49" name="Arc 76"/>
            <p:cNvSpPr>
              <a:spLocks/>
            </p:cNvSpPr>
            <p:nvPr/>
          </p:nvSpPr>
          <p:spPr bwMode="auto">
            <a:xfrm flipH="1">
              <a:off x="5929322" y="1857364"/>
              <a:ext cx="1474788" cy="1690686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0" name="Arc 77"/>
            <p:cNvSpPr>
              <a:spLocks/>
            </p:cNvSpPr>
            <p:nvPr/>
          </p:nvSpPr>
          <p:spPr bwMode="auto">
            <a:xfrm>
              <a:off x="2179661" y="1857364"/>
              <a:ext cx="1474788" cy="1690686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786050" y="1500175"/>
            <a:ext cx="1928826" cy="3617927"/>
            <a:chOff x="2786050" y="1500175"/>
            <a:chExt cx="1928826" cy="3617927"/>
          </a:xfrm>
        </p:grpSpPr>
        <p:sp>
          <p:nvSpPr>
            <p:cNvPr id="54" name="Arc 76"/>
            <p:cNvSpPr>
              <a:spLocks/>
            </p:cNvSpPr>
            <p:nvPr/>
          </p:nvSpPr>
          <p:spPr bwMode="auto">
            <a:xfrm rot="16200000" flipH="1">
              <a:off x="3263102" y="1094561"/>
              <a:ext cx="1046160" cy="185738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5" name="Arc 76"/>
            <p:cNvSpPr>
              <a:spLocks/>
            </p:cNvSpPr>
            <p:nvPr/>
          </p:nvSpPr>
          <p:spPr bwMode="auto">
            <a:xfrm rot="5400000" flipH="1" flipV="1">
              <a:off x="3191664" y="3666328"/>
              <a:ext cx="1046160" cy="1857388"/>
            </a:xfrm>
            <a:custGeom>
              <a:avLst/>
              <a:gdLst>
                <a:gd name="G0" fmla="+- 8924 0 0"/>
                <a:gd name="G1" fmla="+- 21600 0 0"/>
                <a:gd name="G2" fmla="+- 21600 0 0"/>
                <a:gd name="T0" fmla="*/ 557 w 30524"/>
                <a:gd name="T1" fmla="*/ 1686 h 43200"/>
                <a:gd name="T2" fmla="*/ 0 w 30524"/>
                <a:gd name="T3" fmla="*/ 41270 h 43200"/>
                <a:gd name="T4" fmla="*/ 8924 w 30524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524" h="43200" fill="none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</a:path>
                <a:path w="30524" h="43200" stroke="0" extrusionOk="0">
                  <a:moveTo>
                    <a:pt x="557" y="1686"/>
                  </a:moveTo>
                  <a:cubicBezTo>
                    <a:pt x="3206" y="573"/>
                    <a:pt x="6050" y="-1"/>
                    <a:pt x="8924" y="0"/>
                  </a:cubicBezTo>
                  <a:cubicBezTo>
                    <a:pt x="20853" y="0"/>
                    <a:pt x="30524" y="9670"/>
                    <a:pt x="30524" y="21600"/>
                  </a:cubicBezTo>
                  <a:cubicBezTo>
                    <a:pt x="30524" y="33529"/>
                    <a:pt x="20853" y="43200"/>
                    <a:pt x="8924" y="43200"/>
                  </a:cubicBezTo>
                  <a:cubicBezTo>
                    <a:pt x="5845" y="43200"/>
                    <a:pt x="2803" y="42542"/>
                    <a:pt x="-1" y="41270"/>
                  </a:cubicBezTo>
                  <a:lnTo>
                    <a:pt x="8924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57" name="Oval 110"/>
          <p:cNvSpPr>
            <a:spLocks noChangeArrowheads="1"/>
          </p:cNvSpPr>
          <p:nvPr/>
        </p:nvSpPr>
        <p:spPr bwMode="auto">
          <a:xfrm>
            <a:off x="2786050" y="1857364"/>
            <a:ext cx="1928826" cy="1571636"/>
          </a:xfrm>
          <a:prstGeom prst="ellipse">
            <a:avLst/>
          </a:prstGeom>
          <a:noFill/>
          <a:ln w="19050">
            <a:solidFill>
              <a:srgbClr val="FFFF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8" name="Group 49"/>
          <p:cNvGrpSpPr>
            <a:grpSpLocks/>
          </p:cNvGrpSpPr>
          <p:nvPr/>
        </p:nvGrpSpPr>
        <p:grpSpPr bwMode="auto">
          <a:xfrm>
            <a:off x="2112985" y="1571642"/>
            <a:ext cx="5349875" cy="3643313"/>
            <a:chOff x="1376" y="993"/>
            <a:chExt cx="3370" cy="2295"/>
          </a:xfrm>
        </p:grpSpPr>
        <p:sp>
          <p:nvSpPr>
            <p:cNvPr id="59" name="Arc 50"/>
            <p:cNvSpPr>
              <a:spLocks/>
            </p:cNvSpPr>
            <p:nvPr/>
          </p:nvSpPr>
          <p:spPr bwMode="auto">
            <a:xfrm>
              <a:off x="1425" y="2560"/>
              <a:ext cx="960" cy="638"/>
            </a:xfrm>
            <a:custGeom>
              <a:avLst/>
              <a:gdLst>
                <a:gd name="G0" fmla="+- 20378 0 0"/>
                <a:gd name="G1" fmla="+- 21600 0 0"/>
                <a:gd name="G2" fmla="+- 21600 0 0"/>
                <a:gd name="T0" fmla="*/ 0 w 41978"/>
                <a:gd name="T1" fmla="*/ 14438 h 43018"/>
                <a:gd name="T2" fmla="*/ 23178 w 41978"/>
                <a:gd name="T3" fmla="*/ 43018 h 43018"/>
                <a:gd name="T4" fmla="*/ 20378 w 41978"/>
                <a:gd name="T5" fmla="*/ 21600 h 43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978" h="43018" fill="none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</a:path>
                <a:path w="41978" h="43018" stroke="0" extrusionOk="0">
                  <a:moveTo>
                    <a:pt x="-1" y="14437"/>
                  </a:moveTo>
                  <a:cubicBezTo>
                    <a:pt x="3039" y="5788"/>
                    <a:pt x="11209" y="-1"/>
                    <a:pt x="20378" y="0"/>
                  </a:cubicBezTo>
                  <a:cubicBezTo>
                    <a:pt x="32307" y="0"/>
                    <a:pt x="41978" y="9670"/>
                    <a:pt x="41978" y="21600"/>
                  </a:cubicBezTo>
                  <a:cubicBezTo>
                    <a:pt x="41978" y="32446"/>
                    <a:pt x="33933" y="41611"/>
                    <a:pt x="23177" y="43017"/>
                  </a:cubicBezTo>
                  <a:lnTo>
                    <a:pt x="20378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0" name="Arc 51"/>
            <p:cNvSpPr>
              <a:spLocks/>
            </p:cNvSpPr>
            <p:nvPr/>
          </p:nvSpPr>
          <p:spPr bwMode="auto">
            <a:xfrm flipH="1">
              <a:off x="3780" y="993"/>
              <a:ext cx="966" cy="687"/>
            </a:xfrm>
            <a:custGeom>
              <a:avLst/>
              <a:gdLst>
                <a:gd name="G0" fmla="+- 20626 0 0"/>
                <a:gd name="G1" fmla="+- 21600 0 0"/>
                <a:gd name="G2" fmla="+- 21600 0 0"/>
                <a:gd name="T0" fmla="*/ 14913 w 42226"/>
                <a:gd name="T1" fmla="*/ 769 h 43200"/>
                <a:gd name="T2" fmla="*/ 0 w 42226"/>
                <a:gd name="T3" fmla="*/ 28013 h 43200"/>
                <a:gd name="T4" fmla="*/ 20626 w 42226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226" h="43200" fill="none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</a:path>
                <a:path w="42226" h="43200" stroke="0" extrusionOk="0">
                  <a:moveTo>
                    <a:pt x="14913" y="769"/>
                  </a:moveTo>
                  <a:cubicBezTo>
                    <a:pt x="16774" y="258"/>
                    <a:pt x="18695" y="-1"/>
                    <a:pt x="20626" y="0"/>
                  </a:cubicBezTo>
                  <a:cubicBezTo>
                    <a:pt x="32555" y="0"/>
                    <a:pt x="42226" y="9670"/>
                    <a:pt x="42226" y="21600"/>
                  </a:cubicBezTo>
                  <a:cubicBezTo>
                    <a:pt x="42226" y="33529"/>
                    <a:pt x="32555" y="43200"/>
                    <a:pt x="20626" y="43200"/>
                  </a:cubicBezTo>
                  <a:cubicBezTo>
                    <a:pt x="11166" y="43200"/>
                    <a:pt x="2808" y="37045"/>
                    <a:pt x="-1" y="28013"/>
                  </a:cubicBezTo>
                  <a:lnTo>
                    <a:pt x="20626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" name="Arc 52"/>
            <p:cNvSpPr>
              <a:spLocks/>
            </p:cNvSpPr>
            <p:nvPr/>
          </p:nvSpPr>
          <p:spPr bwMode="auto">
            <a:xfrm>
              <a:off x="3735" y="2568"/>
              <a:ext cx="765" cy="72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23604 w 42833"/>
                <a:gd name="T1" fmla="*/ 43107 h 43200"/>
                <a:gd name="T2" fmla="*/ 42833 w 42833"/>
                <a:gd name="T3" fmla="*/ 17634 h 43200"/>
                <a:gd name="T4" fmla="*/ 21600 w 4283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833" h="43200" fill="none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</a:path>
                <a:path w="42833" h="43200" stroke="0" extrusionOk="0">
                  <a:moveTo>
                    <a:pt x="23603" y="43106"/>
                  </a:moveTo>
                  <a:cubicBezTo>
                    <a:pt x="22937" y="43168"/>
                    <a:pt x="2226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1999" y="-1"/>
                    <a:pt x="40923" y="7410"/>
                    <a:pt x="42832" y="17634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2" name="Arc 53"/>
            <p:cNvSpPr>
              <a:spLocks/>
            </p:cNvSpPr>
            <p:nvPr/>
          </p:nvSpPr>
          <p:spPr bwMode="auto">
            <a:xfrm>
              <a:off x="1376" y="993"/>
              <a:ext cx="1009" cy="675"/>
            </a:xfrm>
            <a:custGeom>
              <a:avLst/>
              <a:gdLst>
                <a:gd name="G0" fmla="+- 17393 0 0"/>
                <a:gd name="G1" fmla="+- 21600 0 0"/>
                <a:gd name="G2" fmla="+- 21600 0 0"/>
                <a:gd name="T0" fmla="*/ 15066 w 38993"/>
                <a:gd name="T1" fmla="*/ 126 h 43200"/>
                <a:gd name="T2" fmla="*/ 0 w 38993"/>
                <a:gd name="T3" fmla="*/ 34409 h 43200"/>
                <a:gd name="T4" fmla="*/ 17393 w 38993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993" h="43200" fill="none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</a:path>
                <a:path w="38993" h="43200" stroke="0" extrusionOk="0">
                  <a:moveTo>
                    <a:pt x="15065" y="125"/>
                  </a:moveTo>
                  <a:cubicBezTo>
                    <a:pt x="15838" y="41"/>
                    <a:pt x="16615" y="-1"/>
                    <a:pt x="17393" y="0"/>
                  </a:cubicBezTo>
                  <a:cubicBezTo>
                    <a:pt x="29322" y="0"/>
                    <a:pt x="38993" y="9670"/>
                    <a:pt x="38993" y="21600"/>
                  </a:cubicBezTo>
                  <a:cubicBezTo>
                    <a:pt x="38993" y="33529"/>
                    <a:pt x="29322" y="43200"/>
                    <a:pt x="17393" y="43200"/>
                  </a:cubicBezTo>
                  <a:cubicBezTo>
                    <a:pt x="10527" y="43200"/>
                    <a:pt x="4071" y="39936"/>
                    <a:pt x="0" y="34408"/>
                  </a:cubicBezTo>
                  <a:lnTo>
                    <a:pt x="17393" y="21600"/>
                  </a:lnTo>
                  <a:close/>
                </a:path>
              </a:pathLst>
            </a:custGeom>
            <a:noFill/>
            <a:ln w="19050">
              <a:solidFill>
                <a:srgbClr val="FFFF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91" name="Rectangle 67"/>
          <p:cNvSpPr>
            <a:spLocks noChangeArrowheads="1"/>
          </p:cNvSpPr>
          <p:nvPr/>
        </p:nvSpPr>
        <p:spPr bwMode="auto">
          <a:xfrm>
            <a:off x="0" y="3048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三、非运算</a:t>
            </a:r>
          </a:p>
        </p:txBody>
      </p:sp>
      <p:sp>
        <p:nvSpPr>
          <p:cNvPr id="103428" name="Line 4"/>
          <p:cNvSpPr>
            <a:spLocks noChangeShapeType="1"/>
          </p:cNvSpPr>
          <p:nvPr/>
        </p:nvSpPr>
        <p:spPr bwMode="auto">
          <a:xfrm>
            <a:off x="4284663" y="981075"/>
            <a:ext cx="0" cy="76676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29" name="Line 5"/>
          <p:cNvSpPr>
            <a:spLocks noChangeShapeType="1"/>
          </p:cNvSpPr>
          <p:nvPr/>
        </p:nvSpPr>
        <p:spPr bwMode="auto">
          <a:xfrm>
            <a:off x="4056063" y="1747838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4208463" y="1976438"/>
            <a:ext cx="228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1" name="Line 7"/>
          <p:cNvSpPr>
            <a:spLocks noChangeShapeType="1"/>
          </p:cNvSpPr>
          <p:nvPr/>
        </p:nvSpPr>
        <p:spPr bwMode="auto">
          <a:xfrm>
            <a:off x="6588125" y="90805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284663" y="981075"/>
            <a:ext cx="65405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3" name="Line 29"/>
          <p:cNvSpPr>
            <a:spLocks noChangeShapeType="1"/>
          </p:cNvSpPr>
          <p:nvPr/>
        </p:nvSpPr>
        <p:spPr bwMode="auto">
          <a:xfrm>
            <a:off x="4284663" y="3068638"/>
            <a:ext cx="3419475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4" name="Line 30"/>
          <p:cNvSpPr>
            <a:spLocks noChangeShapeType="1"/>
          </p:cNvSpPr>
          <p:nvPr/>
        </p:nvSpPr>
        <p:spPr bwMode="auto">
          <a:xfrm>
            <a:off x="5508625" y="935038"/>
            <a:ext cx="2195513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5" name="Line 31"/>
          <p:cNvSpPr>
            <a:spLocks noChangeShapeType="1"/>
          </p:cNvSpPr>
          <p:nvPr/>
        </p:nvSpPr>
        <p:spPr bwMode="auto">
          <a:xfrm>
            <a:off x="7704138" y="93503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56" name="Oval 32"/>
          <p:cNvSpPr>
            <a:spLocks noChangeArrowheads="1"/>
          </p:cNvSpPr>
          <p:nvPr/>
        </p:nvSpPr>
        <p:spPr bwMode="auto">
          <a:xfrm>
            <a:off x="7399338" y="1697038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457" name="Line 33"/>
          <p:cNvSpPr>
            <a:spLocks noChangeShapeType="1"/>
          </p:cNvSpPr>
          <p:nvPr/>
        </p:nvSpPr>
        <p:spPr bwMode="auto">
          <a:xfrm>
            <a:off x="7704138" y="2306638"/>
            <a:ext cx="0" cy="762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61" name="Line 37"/>
          <p:cNvSpPr>
            <a:spLocks noChangeShapeType="1"/>
          </p:cNvSpPr>
          <p:nvPr/>
        </p:nvSpPr>
        <p:spPr bwMode="auto">
          <a:xfrm>
            <a:off x="4284663" y="1989138"/>
            <a:ext cx="0" cy="10795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76" name="Line 52"/>
          <p:cNvSpPr>
            <a:spLocks noChangeShapeType="1"/>
          </p:cNvSpPr>
          <p:nvPr/>
        </p:nvSpPr>
        <p:spPr bwMode="auto">
          <a:xfrm>
            <a:off x="7475538" y="1849438"/>
            <a:ext cx="4572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77" name="Line 53"/>
          <p:cNvSpPr>
            <a:spLocks noChangeShapeType="1"/>
          </p:cNvSpPr>
          <p:nvPr/>
        </p:nvSpPr>
        <p:spPr bwMode="auto">
          <a:xfrm flipH="1">
            <a:off x="7475538" y="1849438"/>
            <a:ext cx="533400" cy="3048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3480" name="Rectangle 56"/>
          <p:cNvSpPr>
            <a:spLocks noChangeArrowheads="1"/>
          </p:cNvSpPr>
          <p:nvPr/>
        </p:nvSpPr>
        <p:spPr bwMode="auto">
          <a:xfrm>
            <a:off x="8008938" y="1735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</a:p>
        </p:txBody>
      </p:sp>
      <p:sp>
        <p:nvSpPr>
          <p:cNvPr id="103482" name="Rectangle 58"/>
          <p:cNvSpPr>
            <a:spLocks noChangeArrowheads="1"/>
          </p:cNvSpPr>
          <p:nvPr/>
        </p:nvSpPr>
        <p:spPr bwMode="auto">
          <a:xfrm>
            <a:off x="3598863" y="1481138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E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483" name="Rectangle 59"/>
          <p:cNvSpPr>
            <a:spLocks noChangeArrowheads="1"/>
          </p:cNvSpPr>
          <p:nvPr/>
        </p:nvSpPr>
        <p:spPr bwMode="auto">
          <a:xfrm>
            <a:off x="5795963" y="162877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3505" name="Rectangle 81"/>
          <p:cNvSpPr>
            <a:spLocks noChangeArrowheads="1"/>
          </p:cNvSpPr>
          <p:nvPr/>
        </p:nvSpPr>
        <p:spPr bwMode="auto">
          <a:xfrm>
            <a:off x="4938713" y="836613"/>
            <a:ext cx="576262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7" name="Oval 83"/>
          <p:cNvSpPr>
            <a:spLocks noChangeArrowheads="1"/>
          </p:cNvSpPr>
          <p:nvPr/>
        </p:nvSpPr>
        <p:spPr bwMode="auto">
          <a:xfrm>
            <a:off x="6516688" y="1771650"/>
            <a:ext cx="144462" cy="144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8" name="Line 84"/>
          <p:cNvSpPr>
            <a:spLocks noChangeShapeType="1"/>
          </p:cNvSpPr>
          <p:nvPr/>
        </p:nvSpPr>
        <p:spPr bwMode="auto">
          <a:xfrm flipV="1">
            <a:off x="6588125" y="2420938"/>
            <a:ext cx="0" cy="647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09" name="Oval 85"/>
          <p:cNvSpPr>
            <a:spLocks noChangeArrowheads="1"/>
          </p:cNvSpPr>
          <p:nvPr/>
        </p:nvSpPr>
        <p:spPr bwMode="auto">
          <a:xfrm>
            <a:off x="6516688" y="2276475"/>
            <a:ext cx="144462" cy="144463"/>
          </a:xfrm>
          <a:prstGeom prst="ellips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0" name="Line 86"/>
          <p:cNvSpPr>
            <a:spLocks noChangeShapeType="1"/>
          </p:cNvSpPr>
          <p:nvPr/>
        </p:nvSpPr>
        <p:spPr bwMode="auto">
          <a:xfrm flipH="1">
            <a:off x="6084888" y="1844675"/>
            <a:ext cx="431800" cy="43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1" name="Line 87"/>
          <p:cNvSpPr>
            <a:spLocks noChangeShapeType="1"/>
          </p:cNvSpPr>
          <p:nvPr/>
        </p:nvSpPr>
        <p:spPr bwMode="auto">
          <a:xfrm>
            <a:off x="6227763" y="1844675"/>
            <a:ext cx="3603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03512" name="Rectangle 88"/>
          <p:cNvSpPr>
            <a:spLocks noChangeArrowheads="1"/>
          </p:cNvSpPr>
          <p:nvPr/>
        </p:nvSpPr>
        <p:spPr bwMode="auto">
          <a:xfrm>
            <a:off x="5049838" y="31115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R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103513" name="Group 89"/>
          <p:cNvGrpSpPr>
            <a:grpSpLocks/>
          </p:cNvGrpSpPr>
          <p:nvPr/>
        </p:nvGrpSpPr>
        <p:grpSpPr bwMode="auto">
          <a:xfrm>
            <a:off x="2627313" y="4076700"/>
            <a:ext cx="1403350" cy="2289175"/>
            <a:chOff x="1680" y="144"/>
            <a:chExt cx="884" cy="1442"/>
          </a:xfrm>
        </p:grpSpPr>
        <p:sp>
          <p:nvSpPr>
            <p:cNvPr id="103514" name="Line 90"/>
            <p:cNvSpPr>
              <a:spLocks noChangeShapeType="1"/>
            </p:cNvSpPr>
            <p:nvPr/>
          </p:nvSpPr>
          <p:spPr bwMode="auto">
            <a:xfrm>
              <a:off x="1776" y="864"/>
              <a:ext cx="7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15" name="Line 91"/>
            <p:cNvSpPr>
              <a:spLocks noChangeShapeType="1"/>
            </p:cNvSpPr>
            <p:nvPr/>
          </p:nvSpPr>
          <p:spPr bwMode="auto">
            <a:xfrm>
              <a:off x="2112" y="576"/>
              <a:ext cx="1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4" name="Rectangle 92"/>
            <p:cNvSpPr>
              <a:spLocks noChangeArrowheads="1"/>
            </p:cNvSpPr>
            <p:nvPr/>
          </p:nvSpPr>
          <p:spPr bwMode="auto">
            <a:xfrm>
              <a:off x="1824" y="1190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1  0</a:t>
              </a:r>
            </a:p>
          </p:txBody>
        </p:sp>
        <p:sp>
          <p:nvSpPr>
            <p:cNvPr id="17445" name="Rectangle 93"/>
            <p:cNvSpPr>
              <a:spLocks noChangeArrowheads="1"/>
            </p:cNvSpPr>
            <p:nvPr/>
          </p:nvSpPr>
          <p:spPr bwMode="auto">
            <a:xfrm>
              <a:off x="1824" y="85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0  1</a:t>
              </a:r>
              <a:endParaRPr lang="zh-CN" altLang="en-US" sz="3200">
                <a:solidFill>
                  <a:schemeClr val="hlink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7446" name="Rectangle 94"/>
            <p:cNvSpPr>
              <a:spLocks noChangeArrowheads="1"/>
            </p:cNvSpPr>
            <p:nvPr/>
          </p:nvSpPr>
          <p:spPr bwMode="auto">
            <a:xfrm>
              <a:off x="1776" y="47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   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7447" name="Rectangle 95"/>
            <p:cNvSpPr>
              <a:spLocks noChangeArrowheads="1"/>
            </p:cNvSpPr>
            <p:nvPr/>
          </p:nvSpPr>
          <p:spPr bwMode="auto">
            <a:xfrm>
              <a:off x="1680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真值表</a:t>
              </a:r>
            </a:p>
          </p:txBody>
        </p:sp>
      </p:grpSp>
      <p:grpSp>
        <p:nvGrpSpPr>
          <p:cNvPr id="103520" name="Group 96"/>
          <p:cNvGrpSpPr>
            <a:grpSpLocks/>
          </p:cNvGrpSpPr>
          <p:nvPr/>
        </p:nvGrpSpPr>
        <p:grpSpPr bwMode="auto">
          <a:xfrm>
            <a:off x="417513" y="4076700"/>
            <a:ext cx="1479550" cy="2293938"/>
            <a:chOff x="288" y="144"/>
            <a:chExt cx="932" cy="1445"/>
          </a:xfrm>
        </p:grpSpPr>
        <p:sp>
          <p:nvSpPr>
            <p:cNvPr id="103521" name="Line 97"/>
            <p:cNvSpPr>
              <a:spLocks noChangeShapeType="1"/>
            </p:cNvSpPr>
            <p:nvPr/>
          </p:nvSpPr>
          <p:spPr bwMode="auto">
            <a:xfrm>
              <a:off x="288" y="816"/>
              <a:ext cx="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22" name="Line 98"/>
            <p:cNvSpPr>
              <a:spLocks noChangeShapeType="1"/>
            </p:cNvSpPr>
            <p:nvPr/>
          </p:nvSpPr>
          <p:spPr bwMode="auto">
            <a:xfrm>
              <a:off x="768" y="576"/>
              <a:ext cx="0" cy="9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23" name="Rectangle 99"/>
            <p:cNvSpPr>
              <a:spLocks noChangeArrowheads="1"/>
            </p:cNvSpPr>
            <p:nvPr/>
          </p:nvSpPr>
          <p:spPr bwMode="auto">
            <a:xfrm>
              <a:off x="336" y="14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功能表</a:t>
              </a:r>
            </a:p>
          </p:txBody>
        </p:sp>
        <p:sp>
          <p:nvSpPr>
            <p:cNvPr id="103524" name="Rectangle 100"/>
            <p:cNvSpPr>
              <a:spLocks noChangeArrowheads="1"/>
            </p:cNvSpPr>
            <p:nvPr/>
          </p:nvSpPr>
          <p:spPr bwMode="auto">
            <a:xfrm>
              <a:off x="288" y="456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3525" name="Rectangle 101"/>
            <p:cNvSpPr>
              <a:spLocks noChangeArrowheads="1"/>
            </p:cNvSpPr>
            <p:nvPr/>
          </p:nvSpPr>
          <p:spPr bwMode="auto">
            <a:xfrm>
              <a:off x="288" y="888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断  亮</a:t>
              </a:r>
            </a:p>
          </p:txBody>
        </p:sp>
        <p:sp>
          <p:nvSpPr>
            <p:cNvPr id="103526" name="Rectangle 102"/>
            <p:cNvSpPr>
              <a:spLocks noChangeArrowheads="1"/>
            </p:cNvSpPr>
            <p:nvPr/>
          </p:nvSpPr>
          <p:spPr bwMode="auto">
            <a:xfrm>
              <a:off x="288" y="122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闭  灭</a:t>
              </a:r>
            </a:p>
          </p:txBody>
        </p:sp>
      </p:grp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570" name="Group 122"/>
          <p:cNvGrpSpPr>
            <a:grpSpLocks/>
          </p:cNvGrpSpPr>
          <p:nvPr/>
        </p:nvGrpSpPr>
        <p:grpSpPr bwMode="auto">
          <a:xfrm>
            <a:off x="2881313" y="4171966"/>
            <a:ext cx="2774950" cy="1543050"/>
            <a:chOff x="1815" y="1842"/>
            <a:chExt cx="1748" cy="972"/>
          </a:xfrm>
        </p:grpSpPr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1815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04459" name="Rectangle 11"/>
            <p:cNvSpPr>
              <a:spLocks noChangeArrowheads="1"/>
            </p:cNvSpPr>
            <p:nvPr/>
          </p:nvSpPr>
          <p:spPr bwMode="auto">
            <a:xfrm>
              <a:off x="2487" y="1842"/>
              <a:ext cx="24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H="1">
              <a:off x="2103" y="208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>
              <a:off x="2823" y="2065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64" name="Rectangle 16"/>
            <p:cNvSpPr>
              <a:spLocks noChangeArrowheads="1"/>
            </p:cNvSpPr>
            <p:nvPr/>
          </p:nvSpPr>
          <p:spPr bwMode="auto">
            <a:xfrm>
              <a:off x="3063" y="189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F=A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8462" name="Rectangle 17"/>
            <p:cNvSpPr>
              <a:spLocks noChangeArrowheads="1"/>
            </p:cNvSpPr>
            <p:nvPr/>
          </p:nvSpPr>
          <p:spPr bwMode="auto">
            <a:xfrm>
              <a:off x="2487" y="184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1</a:t>
              </a:r>
            </a:p>
          </p:txBody>
        </p:sp>
        <p:sp>
          <p:nvSpPr>
            <p:cNvPr id="104472" name="Line 24"/>
            <p:cNvSpPr>
              <a:spLocks noChangeShapeType="1"/>
            </p:cNvSpPr>
            <p:nvPr/>
          </p:nvSpPr>
          <p:spPr bwMode="auto">
            <a:xfrm>
              <a:off x="3357" y="1979"/>
              <a:ext cx="1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64" name="Rectangle 41"/>
            <p:cNvSpPr>
              <a:spLocks noChangeArrowheads="1"/>
            </p:cNvSpPr>
            <p:nvPr/>
          </p:nvSpPr>
          <p:spPr bwMode="auto">
            <a:xfrm>
              <a:off x="2007" y="2449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国标符号</a:t>
              </a:r>
            </a:p>
          </p:txBody>
        </p:sp>
        <p:sp>
          <p:nvSpPr>
            <p:cNvPr id="104553" name="Oval 105"/>
            <p:cNvSpPr>
              <a:spLocks noChangeArrowheads="1"/>
            </p:cNvSpPr>
            <p:nvPr/>
          </p:nvSpPr>
          <p:spPr bwMode="auto">
            <a:xfrm>
              <a:off x="2727" y="2017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571" name="Group 123"/>
          <p:cNvGrpSpPr>
            <a:grpSpLocks/>
          </p:cNvGrpSpPr>
          <p:nvPr/>
        </p:nvGrpSpPr>
        <p:grpSpPr bwMode="auto">
          <a:xfrm>
            <a:off x="6027738" y="4232291"/>
            <a:ext cx="2927350" cy="1455738"/>
            <a:chOff x="3797" y="1880"/>
            <a:chExt cx="1844" cy="917"/>
          </a:xfrm>
        </p:grpSpPr>
        <p:sp>
          <p:nvSpPr>
            <p:cNvPr id="104484" name="AutoShape 36"/>
            <p:cNvSpPr>
              <a:spLocks noChangeArrowheads="1"/>
            </p:cNvSpPr>
            <p:nvPr/>
          </p:nvSpPr>
          <p:spPr bwMode="auto">
            <a:xfrm rot="5400000">
              <a:off x="4310" y="1966"/>
              <a:ext cx="409" cy="32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86" name="Line 38"/>
            <p:cNvSpPr>
              <a:spLocks noChangeShapeType="1"/>
            </p:cNvSpPr>
            <p:nvPr/>
          </p:nvSpPr>
          <p:spPr bwMode="auto">
            <a:xfrm flipH="1">
              <a:off x="4085" y="2120"/>
              <a:ext cx="28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87" name="Line 39"/>
            <p:cNvSpPr>
              <a:spLocks noChangeShapeType="1"/>
            </p:cNvSpPr>
            <p:nvPr/>
          </p:nvSpPr>
          <p:spPr bwMode="auto">
            <a:xfrm>
              <a:off x="4757" y="2120"/>
              <a:ext cx="33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452" name="Rectangle 42"/>
            <p:cNvSpPr>
              <a:spLocks noChangeArrowheads="1"/>
            </p:cNvSpPr>
            <p:nvPr/>
          </p:nvSpPr>
          <p:spPr bwMode="auto">
            <a:xfrm>
              <a:off x="4037" y="2432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美国符号</a:t>
              </a:r>
            </a:p>
          </p:txBody>
        </p:sp>
        <p:sp>
          <p:nvSpPr>
            <p:cNvPr id="104538" name="Rectangle 90"/>
            <p:cNvSpPr>
              <a:spLocks noChangeArrowheads="1"/>
            </p:cNvSpPr>
            <p:nvPr/>
          </p:nvSpPr>
          <p:spPr bwMode="auto">
            <a:xfrm>
              <a:off x="3797" y="188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4539" name="Rectangle 91"/>
            <p:cNvSpPr>
              <a:spLocks noChangeArrowheads="1"/>
            </p:cNvSpPr>
            <p:nvPr/>
          </p:nvSpPr>
          <p:spPr bwMode="auto">
            <a:xfrm>
              <a:off x="5141" y="188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F=A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4540" name="Line 92"/>
            <p:cNvSpPr>
              <a:spLocks noChangeShapeType="1"/>
            </p:cNvSpPr>
            <p:nvPr/>
          </p:nvSpPr>
          <p:spPr bwMode="auto">
            <a:xfrm>
              <a:off x="5420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54" name="Oval 106"/>
            <p:cNvSpPr>
              <a:spLocks noChangeArrowheads="1"/>
            </p:cNvSpPr>
            <p:nvPr/>
          </p:nvSpPr>
          <p:spPr bwMode="auto">
            <a:xfrm>
              <a:off x="4661" y="2066"/>
              <a:ext cx="94" cy="10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8436" name="Group 116"/>
          <p:cNvGrpSpPr>
            <a:grpSpLocks/>
          </p:cNvGrpSpPr>
          <p:nvPr/>
        </p:nvGrpSpPr>
        <p:grpSpPr bwMode="auto">
          <a:xfrm>
            <a:off x="438595" y="476249"/>
            <a:ext cx="8597901" cy="3108325"/>
            <a:chOff x="263" y="2004"/>
            <a:chExt cx="5416" cy="1958"/>
          </a:xfrm>
        </p:grpSpPr>
        <p:sp>
          <p:nvSpPr>
            <p:cNvPr id="18446" name="Rectangle 25"/>
            <p:cNvSpPr>
              <a:spLocks noChangeArrowheads="1"/>
            </p:cNvSpPr>
            <p:nvPr/>
          </p:nvSpPr>
          <p:spPr bwMode="auto">
            <a:xfrm>
              <a:off x="392" y="3594"/>
              <a:ext cx="24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黑体" pitchFamily="49" charset="-122"/>
                </a:rPr>
                <a:t>非门</a:t>
              </a:r>
              <a:r>
                <a:rPr lang="zh-CN" altLang="en-US" sz="3200" dirty="0">
                  <a:effectLst/>
                  <a:latin typeface="黑体" pitchFamily="49" charset="-122"/>
                </a:rPr>
                <a:t>的逻辑符号为：</a:t>
              </a:r>
            </a:p>
          </p:txBody>
        </p:sp>
        <p:sp>
          <p:nvSpPr>
            <p:cNvPr id="18447" name="Rectangle 26"/>
            <p:cNvSpPr>
              <a:spLocks noChangeArrowheads="1"/>
            </p:cNvSpPr>
            <p:nvPr/>
          </p:nvSpPr>
          <p:spPr bwMode="auto">
            <a:xfrm>
              <a:off x="263" y="2004"/>
              <a:ext cx="541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effectLst/>
                  <a:latin typeface="黑体" pitchFamily="49" charset="-122"/>
                </a:rPr>
                <a:t>完成非运算的电路称</a:t>
              </a:r>
              <a:r>
                <a:rPr lang="zh-CN" altLang="en-US" sz="3200" dirty="0">
                  <a:solidFill>
                    <a:srgbClr val="FFFF66"/>
                  </a:solidFill>
                  <a:effectLst/>
                  <a:latin typeface="黑体" pitchFamily="49" charset="-122"/>
                </a:rPr>
                <a:t>非门</a:t>
              </a:r>
              <a:r>
                <a:rPr lang="zh-CN" altLang="en-US" sz="3200" dirty="0">
                  <a:effectLst/>
                  <a:latin typeface="黑体" pitchFamily="49" charset="-122"/>
                </a:rPr>
                <a:t>。函数式为：</a:t>
              </a:r>
              <a:r>
                <a:rPr lang="en-US" altLang="zh-CN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F＝A </a:t>
              </a:r>
              <a:r>
                <a:rPr lang="en-US" altLang="zh-CN" sz="3200" dirty="0" smtClean="0">
                  <a:effectLst/>
                  <a:latin typeface="黑体" pitchFamily="49" charset="-122"/>
                </a:rPr>
                <a:t>。</a:t>
              </a:r>
            </a:p>
          </p:txBody>
        </p:sp>
        <p:sp>
          <p:nvSpPr>
            <p:cNvPr id="104561" name="Line 113"/>
            <p:cNvSpPr>
              <a:spLocks noChangeShapeType="1"/>
            </p:cNvSpPr>
            <p:nvPr/>
          </p:nvSpPr>
          <p:spPr bwMode="auto">
            <a:xfrm>
              <a:off x="5060" y="2064"/>
              <a:ext cx="192" cy="0"/>
            </a:xfrm>
            <a:prstGeom prst="line">
              <a:avLst/>
            </a:prstGeom>
            <a:noFill/>
            <a:ln w="19050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4569" name="Group 121"/>
          <p:cNvGrpSpPr>
            <a:grpSpLocks/>
          </p:cNvGrpSpPr>
          <p:nvPr/>
        </p:nvGrpSpPr>
        <p:grpSpPr bwMode="auto">
          <a:xfrm>
            <a:off x="0" y="4171966"/>
            <a:ext cx="2774950" cy="1482725"/>
            <a:chOff x="0" y="1842"/>
            <a:chExt cx="1748" cy="934"/>
          </a:xfrm>
        </p:grpSpPr>
        <p:sp>
          <p:nvSpPr>
            <p:cNvPr id="104452" name="Rectangle 4"/>
            <p:cNvSpPr>
              <a:spLocks noChangeArrowheads="1"/>
            </p:cNvSpPr>
            <p:nvPr/>
          </p:nvSpPr>
          <p:spPr bwMode="auto">
            <a:xfrm>
              <a:off x="672" y="1842"/>
              <a:ext cx="236" cy="4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55" name="Line 7"/>
            <p:cNvSpPr>
              <a:spLocks noChangeShapeType="1"/>
            </p:cNvSpPr>
            <p:nvPr/>
          </p:nvSpPr>
          <p:spPr bwMode="auto">
            <a:xfrm flipH="1">
              <a:off x="288" y="2140"/>
              <a:ext cx="37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56" name="Line 8"/>
            <p:cNvSpPr>
              <a:spLocks noChangeShapeType="1"/>
            </p:cNvSpPr>
            <p:nvPr/>
          </p:nvSpPr>
          <p:spPr bwMode="auto">
            <a:xfrm>
              <a:off x="1008" y="2123"/>
              <a:ext cx="189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57" name="Rectangle 9"/>
            <p:cNvSpPr>
              <a:spLocks noChangeArrowheads="1"/>
            </p:cNvSpPr>
            <p:nvPr/>
          </p:nvSpPr>
          <p:spPr bwMode="auto">
            <a:xfrm>
              <a:off x="0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>
                  <a:solidFill>
                    <a:schemeClr val="tx2"/>
                  </a:solidFill>
                  <a:effectLst/>
                  <a:latin typeface="黑体" pitchFamily="49" charset="-122"/>
                </a:rPr>
                <a:t> </a:t>
              </a:r>
              <a:endParaRPr lang="zh-CN" altLang="en-US" sz="3200">
                <a:solidFill>
                  <a:schemeClr val="tx2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104458" name="Rectangle 10"/>
            <p:cNvSpPr>
              <a:spLocks noChangeArrowheads="1"/>
            </p:cNvSpPr>
            <p:nvPr/>
          </p:nvSpPr>
          <p:spPr bwMode="auto">
            <a:xfrm>
              <a:off x="1248" y="1907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F=A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8443" name="Rectangle 40"/>
            <p:cNvSpPr>
              <a:spLocks noChangeArrowheads="1"/>
            </p:cNvSpPr>
            <p:nvPr/>
          </p:nvSpPr>
          <p:spPr bwMode="auto">
            <a:xfrm>
              <a:off x="240" y="2411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曾用符号</a:t>
              </a:r>
            </a:p>
          </p:txBody>
        </p:sp>
        <p:sp>
          <p:nvSpPr>
            <p:cNvPr id="104552" name="Oval 104"/>
            <p:cNvSpPr>
              <a:spLocks noChangeArrowheads="1"/>
            </p:cNvSpPr>
            <p:nvPr/>
          </p:nvSpPr>
          <p:spPr bwMode="auto">
            <a:xfrm>
              <a:off x="912" y="2062"/>
              <a:ext cx="94" cy="1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65" name="Line 117"/>
            <p:cNvSpPr>
              <a:spLocks noChangeShapeType="1"/>
            </p:cNvSpPr>
            <p:nvPr/>
          </p:nvSpPr>
          <p:spPr bwMode="auto">
            <a:xfrm>
              <a:off x="1543" y="1933"/>
              <a:ext cx="14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4" name="Rectangle 91"/>
          <p:cNvSpPr>
            <a:spLocks noChangeArrowheads="1"/>
          </p:cNvSpPr>
          <p:nvPr/>
        </p:nvSpPr>
        <p:spPr bwMode="auto">
          <a:xfrm>
            <a:off x="500034" y="1785926"/>
            <a:ext cx="67151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非门在教材中记为：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F=A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Calibri" pitchFamily="34" charset="0"/>
              </a:rPr>
              <a:t>’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" name="灯片编号占位符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179388" y="4797425"/>
            <a:ext cx="89646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effectLst/>
                <a:latin typeface="黑体" pitchFamily="49" charset="-122"/>
              </a:rPr>
              <a:t>5.</a:t>
            </a:r>
            <a:r>
              <a:rPr lang="zh-CN" altLang="en-US" sz="3200" dirty="0">
                <a:effectLst/>
                <a:latin typeface="黑体" pitchFamily="49" charset="-122"/>
              </a:rPr>
              <a:t>结合律（</a:t>
            </a:r>
            <a:r>
              <a:rPr lang="en-US" altLang="zh-CN" sz="3200" dirty="0" err="1" smtClean="0">
                <a:effectLst/>
                <a:latin typeface="黑体" pitchFamily="49" charset="-122"/>
              </a:rPr>
              <a:t>Associativity</a:t>
            </a:r>
            <a:r>
              <a:rPr lang="zh-CN" altLang="en-US" sz="3200" dirty="0">
                <a:effectLst/>
                <a:latin typeface="黑体" pitchFamily="49" charset="-122"/>
              </a:rPr>
              <a:t>）。加乘有。减除无</a:t>
            </a:r>
            <a:endParaRPr lang="en-US" altLang="zh-CN" sz="3200" dirty="0">
              <a:effectLst/>
              <a:latin typeface="黑体" pitchFamily="49" charset="-122"/>
            </a:endParaRPr>
          </a:p>
        </p:txBody>
      </p:sp>
      <p:sp>
        <p:nvSpPr>
          <p:cNvPr id="345091" name="Rectangle 3"/>
          <p:cNvSpPr>
            <a:spLocks noChangeArrowheads="1"/>
          </p:cNvSpPr>
          <p:nvPr/>
        </p:nvSpPr>
        <p:spPr bwMode="auto">
          <a:xfrm>
            <a:off x="179388" y="2489200"/>
            <a:ext cx="8616950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</a:rPr>
              <a:t>3.</a:t>
            </a:r>
            <a:r>
              <a:rPr lang="zh-CN" altLang="en-US" sz="3200">
                <a:effectLst/>
              </a:rPr>
              <a:t>单位元素。如加法的单位元素是</a:t>
            </a:r>
            <a:r>
              <a:rPr lang="en-US" altLang="zh-CN" sz="3200">
                <a:effectLst/>
              </a:rPr>
              <a:t>0</a:t>
            </a:r>
            <a:r>
              <a:rPr lang="zh-CN" altLang="en-US" sz="3200">
                <a:effectLst/>
              </a:rPr>
              <a:t>，乘法是</a:t>
            </a:r>
            <a:r>
              <a:rPr lang="en-US" altLang="zh-CN" sz="3200">
                <a:effectLst/>
              </a:rPr>
              <a:t>1</a:t>
            </a:r>
            <a:r>
              <a:rPr lang="zh-CN" altLang="en-US" sz="3200">
                <a:effectLst/>
              </a:rPr>
              <a:t>。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</a:rPr>
              <a:t>                      单位矩阵。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79388" y="1773238"/>
            <a:ext cx="88566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</a:rPr>
              <a:t>2. </a:t>
            </a:r>
            <a:r>
              <a:rPr lang="zh-CN" altLang="en-US" sz="3200">
                <a:effectLst/>
              </a:rPr>
              <a:t>二元运算。加减乘除。类似</a:t>
            </a:r>
            <a:r>
              <a:rPr lang="en-US" altLang="zh-CN" sz="3200">
                <a:effectLst/>
              </a:rPr>
              <a:t>C</a:t>
            </a:r>
            <a:r>
              <a:rPr lang="zh-CN" altLang="en-US" sz="3200">
                <a:effectLst/>
              </a:rPr>
              <a:t>语言的二目运算。</a:t>
            </a:r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179388" y="4005263"/>
            <a:ext cx="871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  <a:latin typeface="黑体" pitchFamily="49" charset="-122"/>
              </a:rPr>
              <a:t>4.</a:t>
            </a:r>
            <a:r>
              <a:rPr lang="zh-CN" altLang="en-US" sz="3200">
                <a:effectLst/>
                <a:latin typeface="黑体" pitchFamily="49" charset="-122"/>
              </a:rPr>
              <a:t>逆元素。如一个正数的负数，一个数的倒数。</a:t>
            </a:r>
            <a:endParaRPr lang="en-US" altLang="zh-CN" sz="3200">
              <a:effectLst/>
              <a:latin typeface="黑体" pitchFamily="49" charset="-122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3200">
                <a:effectLst/>
              </a:rPr>
              <a:t>更深入、抽象一些：一个</a:t>
            </a:r>
            <a:r>
              <a:rPr lang="zh-CN" altLang="en-US" sz="3200">
                <a:solidFill>
                  <a:srgbClr val="FFFF66"/>
                </a:solidFill>
                <a:effectLst/>
              </a:rPr>
              <a:t>代数分支</a:t>
            </a:r>
            <a:r>
              <a:rPr lang="zh-CN" altLang="en-US" sz="3200">
                <a:effectLst/>
              </a:rPr>
              <a:t>的构成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179388" y="1052513"/>
            <a:ext cx="85693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</a:rPr>
              <a:t>1. </a:t>
            </a:r>
            <a:r>
              <a:rPr lang="zh-CN" altLang="en-US" sz="3200">
                <a:effectLst/>
              </a:rPr>
              <a:t>研究一个集合。实数集、布尔量集、矢量集</a:t>
            </a:r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179388" y="5589588"/>
            <a:ext cx="7705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 dirty="0">
                <a:effectLst/>
                <a:latin typeface="黑体" pitchFamily="49" charset="-122"/>
              </a:rPr>
              <a:t>6.</a:t>
            </a:r>
            <a:r>
              <a:rPr lang="zh-CN" altLang="en-US" sz="3200" dirty="0">
                <a:effectLst/>
                <a:latin typeface="黑体" pitchFamily="49" charset="-122"/>
              </a:rPr>
              <a:t>交换律（</a:t>
            </a:r>
            <a:r>
              <a:rPr lang="en-US" altLang="zh-CN" sz="3200" dirty="0" err="1">
                <a:effectLst/>
                <a:latin typeface="黑体" pitchFamily="49" charset="-122"/>
              </a:rPr>
              <a:t>Commutatility</a:t>
            </a:r>
            <a:r>
              <a:rPr lang="zh-CN" altLang="en-US" sz="3200" dirty="0" smtClean="0">
                <a:effectLst/>
                <a:latin typeface="黑体" pitchFamily="49" charset="-122"/>
              </a:rPr>
              <a:t>）。加法，乘法。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45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45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450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/>
      <p:bldP spid="345092" grpId="0"/>
      <p:bldP spid="34509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1.2逻辑函数及逻辑函数间的相等</a:t>
            </a:r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0" y="9144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一、 逻辑函数的定义</a:t>
            </a:r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0" y="1600200"/>
            <a:ext cx="7702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arenBoth"/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逻辑变量和逻辑函数的取值只有0和1。</a:t>
            </a:r>
          </a:p>
          <a:p>
            <a:pPr marL="457200" indent="-457200"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（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定义域，值域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：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{0,1})    </a:t>
            </a:r>
          </a:p>
        </p:txBody>
      </p:sp>
      <p:grpSp>
        <p:nvGrpSpPr>
          <p:cNvPr id="105484" name="Group 12"/>
          <p:cNvGrpSpPr>
            <a:grpSpLocks/>
          </p:cNvGrpSpPr>
          <p:nvPr/>
        </p:nvGrpSpPr>
        <p:grpSpPr bwMode="auto">
          <a:xfrm>
            <a:off x="0" y="2636837"/>
            <a:ext cx="9080500" cy="1269999"/>
            <a:chOff x="0" y="1536"/>
            <a:chExt cx="5720" cy="800"/>
          </a:xfrm>
        </p:grpSpPr>
        <p:sp>
          <p:nvSpPr>
            <p:cNvPr id="105478" name="Rectangle 6"/>
            <p:cNvSpPr>
              <a:spLocks noChangeArrowheads="1"/>
            </p:cNvSpPr>
            <p:nvPr/>
          </p:nvSpPr>
          <p:spPr bwMode="auto">
            <a:xfrm>
              <a:off x="0" y="1536"/>
              <a:ext cx="5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(2) 函数和变量之间的关系由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与、或、非 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0" y="1968"/>
              <a:ext cx="24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三种基本</a:t>
              </a:r>
              <a:r>
                <a:rPr lang="zh-CN" altLang="en-US" sz="32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运算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决定。</a:t>
              </a:r>
            </a:p>
          </p:txBody>
        </p:sp>
      </p:grpSp>
      <p:grpSp>
        <p:nvGrpSpPr>
          <p:cNvPr id="105485" name="Group 13"/>
          <p:cNvGrpSpPr>
            <a:grpSpLocks/>
          </p:cNvGrpSpPr>
          <p:nvPr/>
        </p:nvGrpSpPr>
        <p:grpSpPr bwMode="auto">
          <a:xfrm>
            <a:off x="0" y="4292600"/>
            <a:ext cx="8915400" cy="2332038"/>
            <a:chOff x="0" y="2640"/>
            <a:chExt cx="5616" cy="1469"/>
          </a:xfrm>
        </p:grpSpPr>
        <p:sp>
          <p:nvSpPr>
            <p:cNvPr id="105480" name="Rectangle 8"/>
            <p:cNvSpPr>
              <a:spLocks noChangeArrowheads="1"/>
            </p:cNvSpPr>
            <p:nvPr/>
          </p:nvSpPr>
          <p:spPr bwMode="auto">
            <a:xfrm>
              <a:off x="240" y="2640"/>
              <a:ext cx="53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设某一逻辑电路的输入为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输出函数</a:t>
              </a:r>
            </a:p>
          </p:txBody>
        </p:sp>
        <p:sp>
          <p:nvSpPr>
            <p:cNvPr id="105481" name="Rectangle 9"/>
            <p:cNvSpPr>
              <a:spLocks noChangeArrowheads="1"/>
            </p:cNvSpPr>
            <p:nvPr/>
          </p:nvSpPr>
          <p:spPr bwMode="auto">
            <a:xfrm>
              <a:off x="0" y="2976"/>
              <a:ext cx="56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为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F，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当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的值确定之后，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的值就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唯一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</a:p>
          </p:txBody>
        </p:sp>
        <p:sp>
          <p:nvSpPr>
            <p:cNvPr id="105482" name="Rectangle 10"/>
            <p:cNvSpPr>
              <a:spLocks noChangeArrowheads="1"/>
            </p:cNvSpPr>
            <p:nvPr/>
          </p:nvSpPr>
          <p:spPr bwMode="auto">
            <a:xfrm>
              <a:off x="0" y="3360"/>
              <a:ext cx="52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确定了。称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为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逻辑函数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。记为：</a:t>
              </a:r>
            </a:p>
          </p:txBody>
        </p:sp>
        <p:sp>
          <p:nvSpPr>
            <p:cNvPr id="105483" name="Rectangle 11"/>
            <p:cNvSpPr>
              <a:spLocks noChangeArrowheads="1"/>
            </p:cNvSpPr>
            <p:nvPr/>
          </p:nvSpPr>
          <p:spPr bwMode="auto">
            <a:xfrm>
              <a:off x="0" y="3744"/>
              <a:ext cx="20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F＝f(A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5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5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54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 build="p" autoUpdateAnimBg="0"/>
      <p:bldP spid="105477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0" y="381000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二、逻辑函数的相等</a:t>
            </a:r>
          </a:p>
        </p:txBody>
      </p:sp>
      <p:grpSp>
        <p:nvGrpSpPr>
          <p:cNvPr id="106508" name="Group 12"/>
          <p:cNvGrpSpPr>
            <a:grpSpLocks/>
          </p:cNvGrpSpPr>
          <p:nvPr/>
        </p:nvGrpSpPr>
        <p:grpSpPr bwMode="auto">
          <a:xfrm>
            <a:off x="0" y="1295400"/>
            <a:ext cx="9182100" cy="1722438"/>
            <a:chOff x="0" y="816"/>
            <a:chExt cx="5784" cy="1085"/>
          </a:xfrm>
        </p:grpSpPr>
        <p:sp>
          <p:nvSpPr>
            <p:cNvPr id="106502" name="Rectangle 6"/>
            <p:cNvSpPr>
              <a:spLocks noChangeArrowheads="1"/>
            </p:cNvSpPr>
            <p:nvPr/>
          </p:nvSpPr>
          <p:spPr bwMode="auto">
            <a:xfrm>
              <a:off x="240" y="816"/>
              <a:ext cx="53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设有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＝f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   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</a:t>
              </a:r>
            </a:p>
          </p:txBody>
        </p:sp>
        <p:sp>
          <p:nvSpPr>
            <p:cNvPr id="106503" name="Rectangle 7"/>
            <p:cNvSpPr>
              <a:spLocks noChangeArrowheads="1"/>
            </p:cNvSpPr>
            <p:nvPr/>
          </p:nvSpPr>
          <p:spPr bwMode="auto">
            <a:xfrm>
              <a:off x="0" y="1200"/>
              <a:ext cx="57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果对应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……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的任一组取值，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的值都相等</a:t>
              </a:r>
            </a:p>
          </p:txBody>
        </p:sp>
        <p:sp>
          <p:nvSpPr>
            <p:cNvPr id="106504" name="Rectangle 8"/>
            <p:cNvSpPr>
              <a:spLocks noChangeArrowheads="1"/>
            </p:cNvSpPr>
            <p:nvPr/>
          </p:nvSpPr>
          <p:spPr bwMode="auto">
            <a:xfrm>
              <a:off x="0" y="1536"/>
              <a:ext cx="3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，则称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相等。记为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＝F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。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06505" name="Rectangle 9"/>
          <p:cNvSpPr>
            <a:spLocks noChangeArrowheads="1"/>
          </p:cNvSpPr>
          <p:nvPr/>
        </p:nvSpPr>
        <p:spPr bwMode="auto">
          <a:xfrm>
            <a:off x="304800" y="3352800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判断两个逻辑表达式是否相等的方法有：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381000" y="41148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1、列表法</a:t>
            </a:r>
          </a:p>
        </p:txBody>
      </p:sp>
      <p:sp>
        <p:nvSpPr>
          <p:cNvPr id="106507" name="Rectangle 11"/>
          <p:cNvSpPr>
            <a:spLocks noChangeArrowheads="1"/>
          </p:cNvSpPr>
          <p:nvPr/>
        </p:nvSpPr>
        <p:spPr bwMode="auto">
          <a:xfrm>
            <a:off x="381000" y="5029200"/>
            <a:ext cx="810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2、利用逻辑代数的公理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,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定理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,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和规则证明。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6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0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6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5" grpId="0" build="p" autoUpdateAnimBg="0"/>
      <p:bldP spid="106506" grpId="0" build="p" autoUpdateAnimBg="0"/>
      <p:bldP spid="106507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4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0671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ea typeface="黑体" pitchFamily="49" charset="-122"/>
              </a:rPr>
              <a:t>重点与难点</a:t>
            </a:r>
            <a:endParaRPr lang="en-US" altLang="zh-CN" smtClean="0">
              <a:ea typeface="黑体" pitchFamily="49" charset="-122"/>
            </a:endParaRPr>
          </a:p>
        </p:txBody>
      </p:sp>
      <p:sp>
        <p:nvSpPr>
          <p:cNvPr id="296965" name="Rectangle 5"/>
          <p:cNvSpPr>
            <a:spLocks noChangeArrowheads="1"/>
          </p:cNvSpPr>
          <p:nvPr/>
        </p:nvSpPr>
        <p:spPr bwMode="auto">
          <a:xfrm>
            <a:off x="0" y="765175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一、基本概念</a:t>
            </a:r>
          </a:p>
        </p:txBody>
      </p:sp>
      <p:sp>
        <p:nvSpPr>
          <p:cNvPr id="296966" name="Rectangle 6"/>
          <p:cNvSpPr>
            <a:spLocks noChangeArrowheads="1"/>
          </p:cNvSpPr>
          <p:nvPr/>
        </p:nvSpPr>
        <p:spPr bwMode="auto">
          <a:xfrm>
            <a:off x="0" y="1412875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1、逻辑和逻辑值</a:t>
            </a: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-44174" y="2132856"/>
            <a:ext cx="914400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所谓逻辑，是指事物的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前因和后果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所遵循的规律。</a:t>
            </a:r>
          </a:p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对于大量具有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完全对立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,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又相互依存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的两个逻辑</a:t>
            </a:r>
          </a:p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状态可用逻辑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真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假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两个对立的逻辑值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来表示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。通常用逻辑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表示逻辑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真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，用逻辑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表示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假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。要注意的是它们和二进制数字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的不同。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0" y="5301208"/>
            <a:ext cx="445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、逻辑变量和逻辑函数</a:t>
            </a:r>
          </a:p>
        </p:txBody>
      </p:sp>
      <p:sp>
        <p:nvSpPr>
          <p:cNvPr id="296969" name="Rectangle 9"/>
          <p:cNvSpPr>
            <a:spLocks noChangeArrowheads="1"/>
          </p:cNvSpPr>
          <p:nvPr/>
        </p:nvSpPr>
        <p:spPr bwMode="auto">
          <a:xfrm>
            <a:off x="0" y="5945906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为了对一个逻辑问题的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条件及结果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进行描述和运 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/>
      <p:bldP spid="296966" grpId="0"/>
      <p:bldP spid="296967" grpId="0"/>
      <p:bldP spid="296968" grpId="0"/>
      <p:bldP spid="29696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1.3 逻辑函数的表示方法</a:t>
            </a: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0" y="836613"/>
            <a:ext cx="9144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一、真值表(便于直观的观察变量和函数之间的关系)   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hlinkClick r:id="rId3" action="ppaction://hlinksldjump"/>
              </a:rPr>
              <a:t>*</a:t>
            </a:r>
            <a:endParaRPr lang="zh-CN" altLang="en-US" sz="320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0" y="2276475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二、逻辑函数表达式(便于获得逻辑电路图)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hlinkClick r:id="rId3" action="ppaction://hlinksldjump"/>
              </a:rPr>
              <a:t>*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0" y="34290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三、卡诺图(主要用于逻辑函数化简)</a:t>
            </a:r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0" y="4437063"/>
            <a:ext cx="6889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四、时序图、时间图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工作波形图)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  <a:hlinkClick r:id="rId4" action="ppaction://hlinksldjump"/>
              </a:rPr>
              <a:t>*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7529" name="Rectangle 9"/>
          <p:cNvSpPr>
            <a:spLocks noChangeArrowheads="1"/>
          </p:cNvSpPr>
          <p:nvPr/>
        </p:nvSpPr>
        <p:spPr bwMode="auto">
          <a:xfrm>
            <a:off x="174625" y="5445125"/>
            <a:ext cx="87185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跟数值函数一样，逻辑函数表达式由：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运算符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</a:p>
          <a:p>
            <a:pPr>
              <a:spcBef>
                <a:spcPct val="20000"/>
              </a:spcBef>
              <a:defRPr/>
            </a:pP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变量，常量</a:t>
            </a:r>
            <a:r>
              <a:rPr lang="zh-CN" altLang="en-US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运算次序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所构成。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7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7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7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7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build="p" autoUpdateAnimBg="0"/>
      <p:bldP spid="107525" grpId="0" build="p" autoUpdateAnimBg="0"/>
      <p:bldP spid="107526" grpId="0" build="p" autoUpdateAnimBg="0"/>
      <p:bldP spid="107527" grpId="0" build="p" autoUpdateAnimBg="0"/>
      <p:bldP spid="107529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25538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2.1 逻辑代数的基本定理</a:t>
            </a:r>
          </a:p>
        </p:txBody>
      </p:sp>
      <p:grpSp>
        <p:nvGrpSpPr>
          <p:cNvPr id="108590" name="Group 46"/>
          <p:cNvGrpSpPr>
            <a:grpSpLocks/>
          </p:cNvGrpSpPr>
          <p:nvPr/>
        </p:nvGrpSpPr>
        <p:grpSpPr bwMode="auto">
          <a:xfrm>
            <a:off x="914400" y="3534618"/>
            <a:ext cx="5291138" cy="569912"/>
            <a:chOff x="576" y="1248"/>
            <a:chExt cx="3333" cy="359"/>
          </a:xfrm>
        </p:grpSpPr>
        <p:graphicFrame>
          <p:nvGraphicFramePr>
            <p:cNvPr id="23567" name="Object 34"/>
            <p:cNvGraphicFramePr>
              <a:graphicFrameLocks noChangeAspect="1"/>
            </p:cNvGraphicFramePr>
            <p:nvPr/>
          </p:nvGraphicFramePr>
          <p:xfrm>
            <a:off x="576" y="1248"/>
            <a:ext cx="1104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7" name="Equation" r:id="rId4" imgW="787680" imgH="254160" progId="Equation.3">
                    <p:embed/>
                  </p:oleObj>
                </mc:Choice>
                <mc:Fallback>
                  <p:oleObj name="Equation" r:id="rId4" imgW="787680" imgH="254160" progId="Equation.3">
                    <p:embed/>
                    <p:pic>
                      <p:nvPicPr>
                        <p:cNvPr id="0" name="Picture 3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248"/>
                          <a:ext cx="1104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8" name="Object 39"/>
            <p:cNvGraphicFramePr>
              <a:graphicFrameLocks noChangeAspect="1"/>
            </p:cNvGraphicFramePr>
            <p:nvPr/>
          </p:nvGraphicFramePr>
          <p:xfrm>
            <a:off x="2832" y="1248"/>
            <a:ext cx="1077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8" name="Equation" r:id="rId6" imgW="762120" imgH="241200" progId="Equation.3">
                    <p:embed/>
                  </p:oleObj>
                </mc:Choice>
                <mc:Fallback>
                  <p:oleObj name="Equation" r:id="rId6" imgW="762120" imgH="241200" progId="Equation.3">
                    <p:embed/>
                    <p:pic>
                      <p:nvPicPr>
                        <p:cNvPr id="0" name="Picture 3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48"/>
                          <a:ext cx="1077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91" name="Group 47"/>
          <p:cNvGrpSpPr>
            <a:grpSpLocks/>
          </p:cNvGrpSpPr>
          <p:nvPr/>
        </p:nvGrpSpPr>
        <p:grpSpPr bwMode="auto">
          <a:xfrm>
            <a:off x="957263" y="4372818"/>
            <a:ext cx="5313362" cy="646112"/>
            <a:chOff x="603" y="1776"/>
            <a:chExt cx="3347" cy="407"/>
          </a:xfrm>
        </p:grpSpPr>
        <p:graphicFrame>
          <p:nvGraphicFramePr>
            <p:cNvPr id="23565" name="Object 35"/>
            <p:cNvGraphicFramePr>
              <a:graphicFrameLocks noChangeAspect="1"/>
            </p:cNvGraphicFramePr>
            <p:nvPr/>
          </p:nvGraphicFramePr>
          <p:xfrm>
            <a:off x="603" y="1776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89" name="Equation" r:id="rId8" imgW="749520" imgH="254160" progId="Equation.3">
                    <p:embed/>
                  </p:oleObj>
                </mc:Choice>
                <mc:Fallback>
                  <p:oleObj name="Equation" r:id="rId8" imgW="749520" imgH="254160" progId="Equation.3">
                    <p:embed/>
                    <p:pic>
                      <p:nvPicPr>
                        <p:cNvPr id="0" name="Picture 3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1776"/>
                          <a:ext cx="104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6" name="Object 40"/>
            <p:cNvGraphicFramePr>
              <a:graphicFrameLocks noChangeAspect="1"/>
            </p:cNvGraphicFramePr>
            <p:nvPr/>
          </p:nvGraphicFramePr>
          <p:xfrm>
            <a:off x="2819" y="1824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0" name="Equation" r:id="rId10" imgW="800280" imgH="254160" progId="Equation.3">
                    <p:embed/>
                  </p:oleObj>
                </mc:Choice>
                <mc:Fallback>
                  <p:oleObj name="Equation" r:id="rId10" imgW="800280" imgH="254160" progId="Equation.3">
                    <p:embed/>
                    <p:pic>
                      <p:nvPicPr>
                        <p:cNvPr id="0" name="Picture 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1824"/>
                          <a:ext cx="113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92" name="Group 48"/>
          <p:cNvGrpSpPr>
            <a:grpSpLocks/>
          </p:cNvGrpSpPr>
          <p:nvPr/>
        </p:nvGrpSpPr>
        <p:grpSpPr bwMode="auto">
          <a:xfrm>
            <a:off x="957263" y="5211018"/>
            <a:ext cx="5313362" cy="646112"/>
            <a:chOff x="603" y="2304"/>
            <a:chExt cx="3347" cy="407"/>
          </a:xfrm>
        </p:grpSpPr>
        <p:graphicFrame>
          <p:nvGraphicFramePr>
            <p:cNvPr id="23563" name="Object 36"/>
            <p:cNvGraphicFramePr>
              <a:graphicFrameLocks noChangeAspect="1"/>
            </p:cNvGraphicFramePr>
            <p:nvPr/>
          </p:nvGraphicFramePr>
          <p:xfrm>
            <a:off x="603" y="2304"/>
            <a:ext cx="1049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1" name="Equation" r:id="rId12" imgW="749520" imgH="254160" progId="Equation.3">
                    <p:embed/>
                  </p:oleObj>
                </mc:Choice>
                <mc:Fallback>
                  <p:oleObj name="Equation" r:id="rId12" imgW="749520" imgH="254160" progId="Equation.3">
                    <p:embed/>
                    <p:pic>
                      <p:nvPicPr>
                        <p:cNvPr id="0" name="Picture 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3" y="2304"/>
                          <a:ext cx="1049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41"/>
            <p:cNvGraphicFramePr>
              <a:graphicFrameLocks noChangeAspect="1"/>
            </p:cNvGraphicFramePr>
            <p:nvPr/>
          </p:nvGraphicFramePr>
          <p:xfrm>
            <a:off x="2819" y="2352"/>
            <a:ext cx="113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2" name="Equation" r:id="rId14" imgW="800280" imgH="254160" progId="Equation.3">
                    <p:embed/>
                  </p:oleObj>
                </mc:Choice>
                <mc:Fallback>
                  <p:oleObj name="Equation" r:id="rId14" imgW="800280" imgH="254160" progId="Equation.3">
                    <p:embed/>
                    <p:pic>
                      <p:nvPicPr>
                        <p:cNvPr id="0" name="Picture 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352"/>
                          <a:ext cx="113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593" name="Group 49"/>
          <p:cNvGrpSpPr>
            <a:grpSpLocks/>
          </p:cNvGrpSpPr>
          <p:nvPr/>
        </p:nvGrpSpPr>
        <p:grpSpPr bwMode="auto">
          <a:xfrm>
            <a:off x="990600" y="6049218"/>
            <a:ext cx="4719638" cy="692150"/>
            <a:chOff x="624" y="2832"/>
            <a:chExt cx="2973" cy="436"/>
          </a:xfrm>
        </p:grpSpPr>
        <p:graphicFrame>
          <p:nvGraphicFramePr>
            <p:cNvPr id="23561" name="Object 37"/>
            <p:cNvGraphicFramePr>
              <a:graphicFrameLocks noChangeAspect="1"/>
            </p:cNvGraphicFramePr>
            <p:nvPr/>
          </p:nvGraphicFramePr>
          <p:xfrm>
            <a:off x="624" y="2832"/>
            <a:ext cx="718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3" name="Equation" r:id="rId16" imgW="507960" imgH="317520" progId="Equation.3">
                    <p:embed/>
                  </p:oleObj>
                </mc:Choice>
                <mc:Fallback>
                  <p:oleObj name="Equation" r:id="rId16" imgW="507960" imgH="317520" progId="Equation.3">
                    <p:embed/>
                    <p:pic>
                      <p:nvPicPr>
                        <p:cNvPr id="0" name="Picture 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2832"/>
                          <a:ext cx="718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42"/>
            <p:cNvGraphicFramePr>
              <a:graphicFrameLocks noChangeAspect="1"/>
            </p:cNvGraphicFramePr>
            <p:nvPr/>
          </p:nvGraphicFramePr>
          <p:xfrm>
            <a:off x="2880" y="2832"/>
            <a:ext cx="71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4" name="Equation" r:id="rId18" imgW="507960" imgH="317520" progId="Equation.3">
                    <p:embed/>
                  </p:oleObj>
                </mc:Choice>
                <mc:Fallback>
                  <p:oleObj name="Equation" r:id="rId18" imgW="507960" imgH="317520" progId="Equation.3">
                    <p:embed/>
                    <p:pic>
                      <p:nvPicPr>
                        <p:cNvPr id="0" name="Picture 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32"/>
                          <a:ext cx="717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8588" name="Rectangle 44"/>
          <p:cNvSpPr>
            <a:spLocks noChangeArrowheads="1"/>
          </p:cNvSpPr>
          <p:nvPr/>
        </p:nvSpPr>
        <p:spPr bwMode="auto">
          <a:xfrm>
            <a:off x="0" y="2276475"/>
            <a:ext cx="4067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一、公理（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Axioms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）</a:t>
            </a:r>
          </a:p>
        </p:txBody>
      </p:sp>
      <p:sp>
        <p:nvSpPr>
          <p:cNvPr id="108594" name="Rectangle 50"/>
          <p:cNvSpPr>
            <a:spLocks noChangeArrowheads="1"/>
          </p:cNvSpPr>
          <p:nvPr/>
        </p:nvSpPr>
        <p:spPr bwMode="auto">
          <a:xfrm>
            <a:off x="0" y="74613"/>
            <a:ext cx="8943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.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 逻辑代数的基本定理和规则</a:t>
            </a: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18" name="矩形 17"/>
          <p:cNvSpPr/>
          <p:nvPr/>
        </p:nvSpPr>
        <p:spPr bwMode="auto">
          <a:xfrm rot="5400000">
            <a:off x="5000628" y="2724985"/>
            <a:ext cx="714380" cy="214314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971600" y="2852936"/>
            <a:ext cx="5328592" cy="624904"/>
            <a:chOff x="2495600" y="2732088"/>
            <a:chExt cx="5328592" cy="624904"/>
          </a:xfrm>
        </p:grpSpPr>
        <p:graphicFrame>
          <p:nvGraphicFramePr>
            <p:cNvPr id="20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0954529"/>
                </p:ext>
              </p:extLst>
            </p:nvPr>
          </p:nvGraphicFramePr>
          <p:xfrm>
            <a:off x="2495600" y="2732088"/>
            <a:ext cx="1473193" cy="56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5" name="Equation" r:id="rId20" imgW="520560" imgH="164880" progId="Equation.DSMT4">
                    <p:embed/>
                  </p:oleObj>
                </mc:Choice>
                <mc:Fallback>
                  <p:oleObj name="Equation" r:id="rId20" imgW="520560" imgH="164880" progId="Equation.DSMT4">
                    <p:embed/>
                    <p:pic>
                      <p:nvPicPr>
                        <p:cNvPr id="19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600" y="2732088"/>
                          <a:ext cx="1473193" cy="56880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0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5304862"/>
                </p:ext>
              </p:extLst>
            </p:nvPr>
          </p:nvGraphicFramePr>
          <p:xfrm>
            <a:off x="5955705" y="2788667"/>
            <a:ext cx="1868487" cy="568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96" name="Equation" r:id="rId22" imgW="660240" imgH="164880" progId="Equation.DSMT4">
                    <p:embed/>
                  </p:oleObj>
                </mc:Choice>
                <mc:Fallback>
                  <p:oleObj name="Equation" r:id="rId22" imgW="660240" imgH="164880" progId="Equation.DSMT4">
                    <p:embed/>
                    <p:pic>
                      <p:nvPicPr>
                        <p:cNvPr id="2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5705" y="2788667"/>
                          <a:ext cx="1868487" cy="56832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5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8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8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8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88" grpId="0" build="p" autoUpdateAnimBg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0" y="4797425"/>
            <a:ext cx="75961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三、交换律（</a:t>
            </a:r>
            <a:r>
              <a:rPr lang="en-US" altLang="zh-CN">
                <a:effectLst/>
              </a:rPr>
              <a:t>Commutativity</a:t>
            </a:r>
            <a:r>
              <a:rPr lang="zh-CN" altLang="en-US" sz="3200">
                <a:effectLst/>
                <a:latin typeface="黑体" pitchFamily="49" charset="-122"/>
              </a:rPr>
              <a:t>）</a:t>
            </a:r>
          </a:p>
        </p:txBody>
      </p:sp>
      <p:grpSp>
        <p:nvGrpSpPr>
          <p:cNvPr id="109625" name="Group 57"/>
          <p:cNvGrpSpPr>
            <a:grpSpLocks/>
          </p:cNvGrpSpPr>
          <p:nvPr/>
        </p:nvGrpSpPr>
        <p:grpSpPr bwMode="auto">
          <a:xfrm>
            <a:off x="685800" y="5715000"/>
            <a:ext cx="6477000" cy="619125"/>
            <a:chOff x="432" y="3600"/>
            <a:chExt cx="4080" cy="390"/>
          </a:xfrm>
        </p:grpSpPr>
        <p:graphicFrame>
          <p:nvGraphicFramePr>
            <p:cNvPr id="24597" name="Object 51"/>
            <p:cNvGraphicFramePr>
              <a:graphicFrameLocks noChangeAspect="1"/>
            </p:cNvGraphicFramePr>
            <p:nvPr/>
          </p:nvGraphicFramePr>
          <p:xfrm>
            <a:off x="432" y="3648"/>
            <a:ext cx="148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29" name="Equation" r:id="rId4" imgW="1232280" imgH="241200" progId="Equation.3">
                    <p:embed/>
                  </p:oleObj>
                </mc:Choice>
                <mc:Fallback>
                  <p:oleObj name="Equation" r:id="rId4" imgW="1232280" imgH="241200" progId="Equation.3">
                    <p:embed/>
                    <p:pic>
                      <p:nvPicPr>
                        <p:cNvPr id="0" name="Picture 4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648"/>
                          <a:ext cx="1488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8" name="Object 52"/>
            <p:cNvGraphicFramePr>
              <a:graphicFrameLocks noChangeAspect="1"/>
            </p:cNvGraphicFramePr>
            <p:nvPr/>
          </p:nvGraphicFramePr>
          <p:xfrm>
            <a:off x="2784" y="3600"/>
            <a:ext cx="1728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0" name="Equation" r:id="rId6" imgW="1435320" imgH="241200" progId="Equation.3">
                    <p:embed/>
                  </p:oleObj>
                </mc:Choice>
                <mc:Fallback>
                  <p:oleObj name="Equation" r:id="rId6" imgW="1435320" imgH="241200" progId="Equation.3">
                    <p:embed/>
                    <p:pic>
                      <p:nvPicPr>
                        <p:cNvPr id="0" name="Picture 4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600"/>
                          <a:ext cx="1728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627" name="Rectangle 59"/>
          <p:cNvSpPr>
            <a:spLocks noChangeArrowheads="1"/>
          </p:cNvSpPr>
          <p:nvPr/>
        </p:nvSpPr>
        <p:spPr bwMode="auto">
          <a:xfrm>
            <a:off x="0" y="381000"/>
            <a:ext cx="74517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二、公式(</a:t>
            </a: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</a:rPr>
              <a:t>Proposition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可由公理推出)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190484" name="Group 2068"/>
          <p:cNvGrpSpPr>
            <a:grpSpLocks/>
          </p:cNvGrpSpPr>
          <p:nvPr/>
        </p:nvGrpSpPr>
        <p:grpSpPr bwMode="auto">
          <a:xfrm>
            <a:off x="395288" y="3068638"/>
            <a:ext cx="8137525" cy="641350"/>
            <a:chOff x="249" y="1933"/>
            <a:chExt cx="5126" cy="404"/>
          </a:xfrm>
        </p:grpSpPr>
        <p:graphicFrame>
          <p:nvGraphicFramePr>
            <p:cNvPr id="24594" name="Object 45"/>
            <p:cNvGraphicFramePr>
              <a:graphicFrameLocks noChangeAspect="1"/>
            </p:cNvGraphicFramePr>
            <p:nvPr/>
          </p:nvGraphicFramePr>
          <p:xfrm>
            <a:off x="249" y="1933"/>
            <a:ext cx="75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1" name="Equation" r:id="rId8" imgW="927360" imgH="241200" progId="Equation.3">
                    <p:embed/>
                  </p:oleObj>
                </mc:Choice>
                <mc:Fallback>
                  <p:oleObj name="Equation" r:id="rId8" imgW="927360" imgH="241200" progId="Equation.3">
                    <p:embed/>
                    <p:pic>
                      <p:nvPicPr>
                        <p:cNvPr id="0" name="Picture 4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933"/>
                          <a:ext cx="758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49"/>
            <p:cNvGraphicFramePr>
              <a:graphicFrameLocks noChangeAspect="1"/>
            </p:cNvGraphicFramePr>
            <p:nvPr/>
          </p:nvGraphicFramePr>
          <p:xfrm>
            <a:off x="1429" y="1933"/>
            <a:ext cx="839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2" name="Equation" r:id="rId10" imgW="1028880" imgH="241200" progId="Equation.3">
                    <p:embed/>
                  </p:oleObj>
                </mc:Choice>
                <mc:Fallback>
                  <p:oleObj name="Equation" r:id="rId10" imgW="1028880" imgH="241200" progId="Equation.3">
                    <p:embed/>
                    <p:pic>
                      <p:nvPicPr>
                        <p:cNvPr id="0" name="Picture 4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933"/>
                          <a:ext cx="839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8" name="Rectangle 2062"/>
            <p:cNvSpPr>
              <a:spLocks noChangeArrowheads="1"/>
            </p:cNvSpPr>
            <p:nvPr/>
          </p:nvSpPr>
          <p:spPr bwMode="auto">
            <a:xfrm>
              <a:off x="2517" y="1933"/>
              <a:ext cx="28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/>
                  <a:latin typeface="黑体" pitchFamily="49" charset="-122"/>
                </a:rPr>
                <a:t>（等幂性</a:t>
              </a:r>
              <a:r>
                <a:rPr lang="en-US" altLang="zh-CN" sz="3200">
                  <a:effectLst/>
                  <a:latin typeface="黑体" pitchFamily="49" charset="-122"/>
                </a:rPr>
                <a:t>Idempotency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sz="3200">
                  <a:effectLst/>
                  <a:latin typeface="黑体" pitchFamily="49" charset="-122"/>
                </a:rPr>
                <a:t>）</a:t>
              </a:r>
            </a:p>
          </p:txBody>
        </p:sp>
      </p:grpSp>
      <p:grpSp>
        <p:nvGrpSpPr>
          <p:cNvPr id="190483" name="Group 2067"/>
          <p:cNvGrpSpPr>
            <a:grpSpLocks/>
          </p:cNvGrpSpPr>
          <p:nvPr/>
        </p:nvGrpSpPr>
        <p:grpSpPr bwMode="auto">
          <a:xfrm>
            <a:off x="323850" y="3933825"/>
            <a:ext cx="8208963" cy="663575"/>
            <a:chOff x="204" y="2478"/>
            <a:chExt cx="5171" cy="418"/>
          </a:xfrm>
        </p:grpSpPr>
        <p:graphicFrame>
          <p:nvGraphicFramePr>
            <p:cNvPr id="24591" name="Object 46"/>
            <p:cNvGraphicFramePr>
              <a:graphicFrameLocks noChangeAspect="1"/>
            </p:cNvGraphicFramePr>
            <p:nvPr/>
          </p:nvGraphicFramePr>
          <p:xfrm>
            <a:off x="204" y="2478"/>
            <a:ext cx="80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3" name="Equation" r:id="rId12" imgW="889200" imgH="317520" progId="Equation.3">
                    <p:embed/>
                  </p:oleObj>
                </mc:Choice>
                <mc:Fallback>
                  <p:oleObj name="Equation" r:id="rId12" imgW="889200" imgH="317520" progId="Equation.3">
                    <p:embed/>
                    <p:pic>
                      <p:nvPicPr>
                        <p:cNvPr id="0" name="Picture 4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2478"/>
                          <a:ext cx="804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50"/>
            <p:cNvGraphicFramePr>
              <a:graphicFrameLocks noChangeAspect="1"/>
            </p:cNvGraphicFramePr>
            <p:nvPr/>
          </p:nvGraphicFramePr>
          <p:xfrm>
            <a:off x="1383" y="2478"/>
            <a:ext cx="857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4" name="Equation" r:id="rId14" imgW="952560" imgH="304920" progId="Equation.3">
                    <p:embed/>
                  </p:oleObj>
                </mc:Choice>
                <mc:Fallback>
                  <p:oleObj name="Equation" r:id="rId14" imgW="952560" imgH="304920" progId="Equation.3">
                    <p:embed/>
                    <p:pic>
                      <p:nvPicPr>
                        <p:cNvPr id="0" name="Picture 4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478"/>
                          <a:ext cx="857" cy="3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Rectangle 2064"/>
            <p:cNvSpPr>
              <a:spLocks noChangeArrowheads="1"/>
            </p:cNvSpPr>
            <p:nvPr/>
          </p:nvSpPr>
          <p:spPr bwMode="auto">
            <a:xfrm>
              <a:off x="2517" y="2527"/>
              <a:ext cx="28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（互补性</a:t>
              </a:r>
              <a:r>
                <a:rPr lang="en-US" altLang="zh-CN" sz="3200">
                  <a:effectLst/>
                  <a:latin typeface="黑体" pitchFamily="49" charset="-122"/>
                </a:rPr>
                <a:t>Complement</a:t>
              </a:r>
              <a:r>
                <a:rPr lang="zh-CN" altLang="en-US" sz="3200">
                  <a:effectLst/>
                  <a:latin typeface="黑体" pitchFamily="49" charset="-122"/>
                </a:rPr>
                <a:t>）</a:t>
              </a:r>
            </a:p>
          </p:txBody>
        </p:sp>
      </p:grpSp>
      <p:grpSp>
        <p:nvGrpSpPr>
          <p:cNvPr id="190485" name="Group 2069"/>
          <p:cNvGrpSpPr>
            <a:grpSpLocks/>
          </p:cNvGrpSpPr>
          <p:nvPr/>
        </p:nvGrpSpPr>
        <p:grpSpPr bwMode="auto">
          <a:xfrm>
            <a:off x="395288" y="2133600"/>
            <a:ext cx="8137525" cy="641350"/>
            <a:chOff x="249" y="1344"/>
            <a:chExt cx="5126" cy="404"/>
          </a:xfrm>
        </p:grpSpPr>
        <p:graphicFrame>
          <p:nvGraphicFramePr>
            <p:cNvPr id="24588" name="Object 62"/>
            <p:cNvGraphicFramePr>
              <a:graphicFrameLocks noChangeAspect="1"/>
            </p:cNvGraphicFramePr>
            <p:nvPr/>
          </p:nvGraphicFramePr>
          <p:xfrm>
            <a:off x="249" y="1356"/>
            <a:ext cx="691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5" name="Equation" r:id="rId16" imgW="851040" imgH="241200" progId="Equation.3">
                    <p:embed/>
                  </p:oleObj>
                </mc:Choice>
                <mc:Fallback>
                  <p:oleObj name="Equation" r:id="rId16" imgW="851040" imgH="241200" progId="Equation.3">
                    <p:embed/>
                    <p:pic>
                      <p:nvPicPr>
                        <p:cNvPr id="0" name="Picture 4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" y="1356"/>
                          <a:ext cx="691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63"/>
            <p:cNvGraphicFramePr>
              <a:graphicFrameLocks noChangeAspect="1"/>
            </p:cNvGraphicFramePr>
            <p:nvPr/>
          </p:nvGraphicFramePr>
          <p:xfrm>
            <a:off x="1429" y="1344"/>
            <a:ext cx="80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6" name="Equation" r:id="rId18" imgW="990720" imgH="254160" progId="Equation.3">
                    <p:embed/>
                  </p:oleObj>
                </mc:Choice>
                <mc:Fallback>
                  <p:oleObj name="Equation" r:id="rId18" imgW="990720" imgH="254160" progId="Equation.3">
                    <p:embed/>
                    <p:pic>
                      <p:nvPicPr>
                        <p:cNvPr id="0" name="Picture 5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344"/>
                          <a:ext cx="803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81" name="Rectangle 2065"/>
            <p:cNvSpPr>
              <a:spLocks noChangeArrowheads="1"/>
            </p:cNvSpPr>
            <p:nvPr/>
          </p:nvSpPr>
          <p:spPr bwMode="auto">
            <a:xfrm>
              <a:off x="2517" y="1344"/>
              <a:ext cx="28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/>
                  <a:latin typeface="黑体" pitchFamily="49" charset="-122"/>
                </a:rPr>
                <a:t>（单位元素</a:t>
              </a:r>
              <a:r>
                <a:rPr lang="en-US" altLang="zh-CN" sz="3200">
                  <a:effectLst/>
                  <a:latin typeface="黑体" pitchFamily="49" charset="-122"/>
                </a:rPr>
                <a:t>Element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sz="3200">
                  <a:effectLst/>
                  <a:latin typeface="黑体" pitchFamily="49" charset="-122"/>
                </a:rPr>
                <a:t>）</a:t>
              </a:r>
            </a:p>
          </p:txBody>
        </p:sp>
      </p:grpSp>
      <p:grpSp>
        <p:nvGrpSpPr>
          <p:cNvPr id="190486" name="Group 2070"/>
          <p:cNvGrpSpPr>
            <a:grpSpLocks/>
          </p:cNvGrpSpPr>
          <p:nvPr/>
        </p:nvGrpSpPr>
        <p:grpSpPr bwMode="auto">
          <a:xfrm>
            <a:off x="395288" y="1341438"/>
            <a:ext cx="8132762" cy="641350"/>
            <a:chOff x="252" y="845"/>
            <a:chExt cx="5123" cy="404"/>
          </a:xfrm>
        </p:grpSpPr>
        <p:graphicFrame>
          <p:nvGraphicFramePr>
            <p:cNvPr id="24585" name="Object 43"/>
            <p:cNvGraphicFramePr>
              <a:graphicFrameLocks noChangeAspect="1"/>
            </p:cNvGraphicFramePr>
            <p:nvPr/>
          </p:nvGraphicFramePr>
          <p:xfrm>
            <a:off x="252" y="890"/>
            <a:ext cx="72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7" name="Equation" r:id="rId20" imgW="851040" imgH="254160" progId="Equation.3">
                    <p:embed/>
                  </p:oleObj>
                </mc:Choice>
                <mc:Fallback>
                  <p:oleObj name="Equation" r:id="rId20" imgW="851040" imgH="254160" progId="Equation.3">
                    <p:embed/>
                    <p:pic>
                      <p:nvPicPr>
                        <p:cNvPr id="0" name="Picture 5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" y="890"/>
                          <a:ext cx="723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47"/>
            <p:cNvGraphicFramePr>
              <a:graphicFrameLocks noChangeAspect="1"/>
            </p:cNvGraphicFramePr>
            <p:nvPr/>
          </p:nvGraphicFramePr>
          <p:xfrm>
            <a:off x="1477" y="890"/>
            <a:ext cx="72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38" name="Equation" r:id="rId22" imgW="851040" imgH="241200" progId="Equation.3">
                    <p:embed/>
                  </p:oleObj>
                </mc:Choice>
                <mc:Fallback>
                  <p:oleObj name="Equation" r:id="rId22" imgW="851040" imgH="241200" progId="Equation.3">
                    <p:embed/>
                    <p:pic>
                      <p:nvPicPr>
                        <p:cNvPr id="0" name="Picture 5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890"/>
                          <a:ext cx="723" cy="3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82" name="Rectangle 2066"/>
            <p:cNvSpPr>
              <a:spLocks noChangeArrowheads="1"/>
            </p:cNvSpPr>
            <p:nvPr/>
          </p:nvSpPr>
          <p:spPr bwMode="auto">
            <a:xfrm>
              <a:off x="2517" y="845"/>
              <a:ext cx="285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/>
                  <a:latin typeface="黑体" pitchFamily="49" charset="-122"/>
                </a:rPr>
                <a:t>（有界性</a:t>
              </a:r>
              <a:r>
                <a:rPr lang="en-US" altLang="zh-CN" sz="3200">
                  <a:effectLst/>
                  <a:latin typeface="黑体" pitchFamily="49" charset="-122"/>
                </a:rPr>
                <a:t>Boundedness</a:t>
              </a:r>
              <a:r>
                <a:rPr lang="en-US" altLang="zh-CN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lang="zh-CN" altLang="en-US" sz="3200">
                  <a:effectLst/>
                  <a:latin typeface="黑体" pitchFamily="49" charset="-122"/>
                </a:rPr>
                <a:t>）</a:t>
              </a:r>
            </a:p>
          </p:txBody>
        </p:sp>
      </p:grp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9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0" y="228600"/>
            <a:ext cx="5867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四、结合律（</a:t>
            </a:r>
            <a:r>
              <a:rPr lang="en-US" altLang="zh-CN">
                <a:effectLst/>
              </a:rPr>
              <a:t>Associativity</a:t>
            </a:r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）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0" y="2420938"/>
            <a:ext cx="60118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五、分配律（</a:t>
            </a:r>
            <a:r>
              <a:rPr lang="en-US" altLang="zh-CN">
                <a:effectLst/>
              </a:rPr>
              <a:t>Distributivity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）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838200" y="8382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A(BC)=(AB)C=(AC)B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762000" y="1524000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A+(B+C)=(A+B)+C=(A+C)+B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684213" y="3136900"/>
            <a:ext cx="64801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A(B+C)=AB+AC      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乘法分配律</a:t>
            </a: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638175" y="3989388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 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加法分配律</a:t>
            </a:r>
          </a:p>
        </p:txBody>
      </p:sp>
      <p:grpSp>
        <p:nvGrpSpPr>
          <p:cNvPr id="110605" name="Group 13"/>
          <p:cNvGrpSpPr>
            <a:grpSpLocks/>
          </p:cNvGrpSpPr>
          <p:nvPr/>
        </p:nvGrpSpPr>
        <p:grpSpPr bwMode="auto">
          <a:xfrm>
            <a:off x="609600" y="4724400"/>
            <a:ext cx="6280150" cy="1417638"/>
            <a:chOff x="384" y="2976"/>
            <a:chExt cx="3956" cy="893"/>
          </a:xfrm>
        </p:grpSpPr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384" y="2976"/>
              <a:ext cx="39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证:右式=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AA+AC+AB+BC=A+AC+AB+BC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0604" name="Rectangle 12"/>
            <p:cNvSpPr>
              <a:spLocks noChangeArrowheads="1"/>
            </p:cNvSpPr>
            <p:nvPr/>
          </p:nvSpPr>
          <p:spPr bwMode="auto">
            <a:xfrm>
              <a:off x="432" y="3504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=A(1+C+B)+BC=A+BC=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左式</a:t>
              </a:r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7500958" y="3929066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Try</a:t>
            </a:r>
            <a:r>
              <a:rPr lang="zh-CN" alt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！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0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0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 build="p" autoUpdateAnimBg="0"/>
      <p:bldP spid="110599" grpId="0" build="p" autoUpdateAnimBg="0"/>
      <p:bldP spid="110600" grpId="0" build="p" autoUpdateAnimBg="0"/>
      <p:bldP spid="110601" grpId="0" build="p" autoUpdateAnimBg="0"/>
      <p:bldP spid="110602" grpId="0" build="p" autoUpdateAnimBg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5"/>
          <p:cNvSpPr>
            <a:spLocks noChangeArrowheads="1"/>
          </p:cNvSpPr>
          <p:nvPr/>
        </p:nvSpPr>
        <p:spPr bwMode="auto">
          <a:xfrm>
            <a:off x="0" y="304800"/>
            <a:ext cx="752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六、摩根律 </a:t>
            </a:r>
            <a:r>
              <a:rPr lang="en-US" altLang="zh-CN" sz="3200">
                <a:effectLst/>
                <a:latin typeface="Tahoma" pitchFamily="34" charset="0"/>
              </a:rPr>
              <a:t>(</a:t>
            </a:r>
            <a:r>
              <a:rPr lang="en-US" altLang="zh-CN" sz="3200">
                <a:effectLst/>
              </a:rPr>
              <a:t>De Morgan’s  Laws</a:t>
            </a:r>
            <a:r>
              <a:rPr lang="en-US" altLang="zh-CN" sz="3200">
                <a:effectLst/>
                <a:latin typeface="Tahoma" pitchFamily="34" charset="0"/>
              </a:rPr>
              <a:t>)</a:t>
            </a:r>
          </a:p>
        </p:txBody>
      </p:sp>
      <p:grpSp>
        <p:nvGrpSpPr>
          <p:cNvPr id="111674" name="Group 58"/>
          <p:cNvGrpSpPr>
            <a:grpSpLocks/>
          </p:cNvGrpSpPr>
          <p:nvPr/>
        </p:nvGrpSpPr>
        <p:grpSpPr bwMode="auto">
          <a:xfrm>
            <a:off x="762000" y="1447800"/>
            <a:ext cx="5459413" cy="644525"/>
            <a:chOff x="480" y="912"/>
            <a:chExt cx="3439" cy="406"/>
          </a:xfrm>
        </p:grpSpPr>
        <p:graphicFrame>
          <p:nvGraphicFramePr>
            <p:cNvPr id="26650" name="Object 47"/>
            <p:cNvGraphicFramePr>
              <a:graphicFrameLocks noChangeAspect="1"/>
            </p:cNvGraphicFramePr>
            <p:nvPr/>
          </p:nvGraphicFramePr>
          <p:xfrm>
            <a:off x="480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5" name="Equation" r:id="rId4" imgW="1194120" imgH="304920" progId="Equation.3">
                    <p:embed/>
                  </p:oleObj>
                </mc:Choice>
                <mc:Fallback>
                  <p:oleObj name="Equation" r:id="rId4" imgW="1194120" imgH="304920" progId="Equation.3">
                    <p:embed/>
                    <p:pic>
                      <p:nvPicPr>
                        <p:cNvPr id="0" name="Picture 5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1" name="Object 48"/>
            <p:cNvGraphicFramePr>
              <a:graphicFrameLocks noChangeAspect="1"/>
            </p:cNvGraphicFramePr>
            <p:nvPr/>
          </p:nvGraphicFramePr>
          <p:xfrm>
            <a:off x="2418" y="960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6" name="Equation" r:id="rId6" imgW="1333800" imgH="304920" progId="Equation.3">
                    <p:embed/>
                  </p:oleObj>
                </mc:Choice>
                <mc:Fallback>
                  <p:oleObj name="Equation" r:id="rId6" imgW="1333800" imgH="304920" progId="Equation.3">
                    <p:embed/>
                    <p:pic>
                      <p:nvPicPr>
                        <p:cNvPr id="0" name="Picture 5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960"/>
                          <a:ext cx="150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8" name="Object 4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347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Picture 5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75" name="Group 59"/>
          <p:cNvGrpSpPr>
            <a:grpSpLocks/>
          </p:cNvGrpSpPr>
          <p:nvPr/>
        </p:nvGrpSpPr>
        <p:grpSpPr bwMode="auto">
          <a:xfrm>
            <a:off x="323850" y="2420938"/>
            <a:ext cx="5943600" cy="639762"/>
            <a:chOff x="192" y="1536"/>
            <a:chExt cx="3744" cy="403"/>
          </a:xfrm>
        </p:grpSpPr>
        <p:sp>
          <p:nvSpPr>
            <p:cNvPr id="26648" name="Rectangle 33"/>
            <p:cNvSpPr>
              <a:spLocks noChangeArrowheads="1"/>
            </p:cNvSpPr>
            <p:nvPr/>
          </p:nvSpPr>
          <p:spPr bwMode="auto">
            <a:xfrm>
              <a:off x="192" y="1574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  <a:latin typeface="Tahoma" pitchFamily="34" charset="0"/>
                </a:rPr>
                <a:t>证：用真值表法证明</a:t>
              </a:r>
              <a:endParaRPr lang="en-US" altLang="zh-CN" sz="3200">
                <a:effectLst/>
                <a:latin typeface="Tahoma" pitchFamily="34" charset="0"/>
              </a:endParaRPr>
            </a:p>
          </p:txBody>
        </p:sp>
        <p:graphicFrame>
          <p:nvGraphicFramePr>
            <p:cNvPr id="26649" name="Object 50"/>
            <p:cNvGraphicFramePr>
              <a:graphicFrameLocks noChangeAspect="1"/>
            </p:cNvGraphicFramePr>
            <p:nvPr/>
          </p:nvGraphicFramePr>
          <p:xfrm>
            <a:off x="2592" y="1536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8" name="Equation" r:id="rId10" imgW="1194120" imgH="304920" progId="Equation.3">
                    <p:embed/>
                  </p:oleObj>
                </mc:Choice>
                <mc:Fallback>
                  <p:oleObj name="Equation" r:id="rId10" imgW="1194120" imgH="304920" progId="Equation.3">
                    <p:embed/>
                    <p:pic>
                      <p:nvPicPr>
                        <p:cNvPr id="0" name="Picture 5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36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76" name="Group 60"/>
          <p:cNvGrpSpPr>
            <a:grpSpLocks/>
          </p:cNvGrpSpPr>
          <p:nvPr/>
        </p:nvGrpSpPr>
        <p:grpSpPr bwMode="auto">
          <a:xfrm>
            <a:off x="395288" y="3644900"/>
            <a:ext cx="6705600" cy="2895600"/>
            <a:chOff x="672" y="2304"/>
            <a:chExt cx="4224" cy="1824"/>
          </a:xfrm>
        </p:grpSpPr>
        <p:sp>
          <p:nvSpPr>
            <p:cNvPr id="111656" name="Rectangle 40"/>
            <p:cNvSpPr>
              <a:spLocks noChangeArrowheads="1"/>
            </p:cNvSpPr>
            <p:nvPr/>
          </p:nvSpPr>
          <p:spPr bwMode="auto">
            <a:xfrm>
              <a:off x="768" y="271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0  0   0     1    1  1    1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7" name="Rectangle 41"/>
            <p:cNvSpPr>
              <a:spLocks noChangeArrowheads="1"/>
            </p:cNvSpPr>
            <p:nvPr/>
          </p:nvSpPr>
          <p:spPr bwMode="auto">
            <a:xfrm>
              <a:off x="768" y="3048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0  1   0     1    1  0    1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8" name="Rectangle 42"/>
            <p:cNvSpPr>
              <a:spLocks noChangeArrowheads="1"/>
            </p:cNvSpPr>
            <p:nvPr/>
          </p:nvSpPr>
          <p:spPr bwMode="auto">
            <a:xfrm>
              <a:off x="768" y="3384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1  0   0     1    0  1    1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59" name="Rectangle 43"/>
            <p:cNvSpPr>
              <a:spLocks noChangeArrowheads="1"/>
            </p:cNvSpPr>
            <p:nvPr/>
          </p:nvSpPr>
          <p:spPr bwMode="auto">
            <a:xfrm>
              <a:off x="768" y="3672"/>
              <a:ext cx="3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1  1   1     0    0  0    0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>
              <a:off x="672" y="2736"/>
              <a:ext cx="3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1488" y="249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>
              <a:off x="2208" y="2448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6" name="Line 30"/>
            <p:cNvSpPr>
              <a:spLocks noChangeShapeType="1"/>
            </p:cNvSpPr>
            <p:nvPr/>
          </p:nvSpPr>
          <p:spPr bwMode="auto">
            <a:xfrm>
              <a:off x="2928" y="2448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>
              <a:off x="3840" y="2496"/>
              <a:ext cx="0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640" name="Rectangle 32"/>
            <p:cNvSpPr>
              <a:spLocks noChangeArrowheads="1"/>
            </p:cNvSpPr>
            <p:nvPr/>
          </p:nvSpPr>
          <p:spPr bwMode="auto">
            <a:xfrm>
              <a:off x="816" y="2352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graphicFrame>
          <p:nvGraphicFramePr>
            <p:cNvPr id="26641" name="Object 51"/>
            <p:cNvGraphicFramePr>
              <a:graphicFrameLocks noChangeAspect="1"/>
            </p:cNvGraphicFramePr>
            <p:nvPr/>
          </p:nvGraphicFramePr>
          <p:xfrm>
            <a:off x="720" y="2400"/>
            <a:ext cx="3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49" name="Equation" r:id="rId12" imgW="216000" imgH="241200" progId="Equation.3">
                    <p:embed/>
                  </p:oleObj>
                </mc:Choice>
                <mc:Fallback>
                  <p:oleObj name="Equation" r:id="rId12" imgW="216000" imgH="241200" progId="Equation.3">
                    <p:embed/>
                    <p:pic>
                      <p:nvPicPr>
                        <p:cNvPr id="0" name="Picture 5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400"/>
                          <a:ext cx="311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2" name="Object 52"/>
            <p:cNvGraphicFramePr>
              <a:graphicFrameLocks noChangeAspect="1"/>
            </p:cNvGraphicFramePr>
            <p:nvPr/>
          </p:nvGraphicFramePr>
          <p:xfrm>
            <a:off x="1104" y="2400"/>
            <a:ext cx="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50" name="Equation" r:id="rId14" imgW="216000" imgH="241200" progId="Equation.3">
                    <p:embed/>
                  </p:oleObj>
                </mc:Choice>
                <mc:Fallback>
                  <p:oleObj name="Equation" r:id="rId14" imgW="216000" imgH="241200" progId="Equation.3">
                    <p:embed/>
                    <p:pic>
                      <p:nvPicPr>
                        <p:cNvPr id="0" name="Picture 5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00"/>
                          <a:ext cx="33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3" name="Object 53"/>
            <p:cNvGraphicFramePr>
              <a:graphicFrameLocks noChangeAspect="1"/>
            </p:cNvGraphicFramePr>
            <p:nvPr/>
          </p:nvGraphicFramePr>
          <p:xfrm>
            <a:off x="3024" y="2304"/>
            <a:ext cx="28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51" name="Equation" r:id="rId16" imgW="216000" imgH="304920" progId="Equation.3">
                    <p:embed/>
                  </p:oleObj>
                </mc:Choice>
                <mc:Fallback>
                  <p:oleObj name="Equation" r:id="rId16" imgW="216000" imgH="304920" progId="Equation.3">
                    <p:embed/>
                    <p:pic>
                      <p:nvPicPr>
                        <p:cNvPr id="0" name="Picture 5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2304"/>
                          <a:ext cx="28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4" name="Object 54"/>
            <p:cNvGraphicFramePr>
              <a:graphicFrameLocks noChangeAspect="1"/>
            </p:cNvGraphicFramePr>
            <p:nvPr/>
          </p:nvGraphicFramePr>
          <p:xfrm>
            <a:off x="3456" y="2304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52" name="Equation" r:id="rId18" imgW="216000" imgH="304920" progId="Equation.3">
                    <p:embed/>
                  </p:oleObj>
                </mc:Choice>
                <mc:Fallback>
                  <p:oleObj name="Equation" r:id="rId18" imgW="216000" imgH="304920" progId="Equation.3">
                    <p:embed/>
                    <p:pic>
                      <p:nvPicPr>
                        <p:cNvPr id="0" name="Picture 5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304"/>
                          <a:ext cx="288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55"/>
            <p:cNvGraphicFramePr>
              <a:graphicFrameLocks noChangeAspect="1"/>
            </p:cNvGraphicFramePr>
            <p:nvPr/>
          </p:nvGraphicFramePr>
          <p:xfrm>
            <a:off x="1536" y="2400"/>
            <a:ext cx="52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53" name="Equation" r:id="rId20" imgW="507960" imgH="241200" progId="Equation.3">
                    <p:embed/>
                  </p:oleObj>
                </mc:Choice>
                <mc:Fallback>
                  <p:oleObj name="Equation" r:id="rId20" imgW="507960" imgH="241200" progId="Equation.3">
                    <p:embed/>
                    <p:pic>
                      <p:nvPicPr>
                        <p:cNvPr id="0" name="Picture 5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400"/>
                          <a:ext cx="528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56"/>
            <p:cNvGraphicFramePr>
              <a:graphicFrameLocks noChangeAspect="1"/>
            </p:cNvGraphicFramePr>
            <p:nvPr/>
          </p:nvGraphicFramePr>
          <p:xfrm>
            <a:off x="2256" y="2304"/>
            <a:ext cx="6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54" name="Equation" r:id="rId22" imgW="507960" imgH="304920" progId="Equation.3">
                    <p:embed/>
                  </p:oleObj>
                </mc:Choice>
                <mc:Fallback>
                  <p:oleObj name="Equation" r:id="rId22" imgW="507960" imgH="304920" progId="Equation.3">
                    <p:embed/>
                    <p:pic>
                      <p:nvPicPr>
                        <p:cNvPr id="0" name="Picture 5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04"/>
                          <a:ext cx="624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7" name="Object 57"/>
            <p:cNvGraphicFramePr>
              <a:graphicFrameLocks noChangeAspect="1"/>
            </p:cNvGraphicFramePr>
            <p:nvPr/>
          </p:nvGraphicFramePr>
          <p:xfrm>
            <a:off x="3840" y="2304"/>
            <a:ext cx="720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355" name="Equation" r:id="rId24" imgW="596880" imgH="304920" progId="Equation.3">
                    <p:embed/>
                  </p:oleObj>
                </mc:Choice>
                <mc:Fallback>
                  <p:oleObj name="Equation" r:id="rId24" imgW="596880" imgH="304920" progId="Equation.3">
                    <p:embed/>
                    <p:pic>
                      <p:nvPicPr>
                        <p:cNvPr id="0" name="Picture 5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304"/>
                          <a:ext cx="720" cy="3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 bwMode="auto">
          <a:xfrm>
            <a:off x="3071802" y="4357694"/>
            <a:ext cx="714380" cy="214314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5643570" y="4357694"/>
            <a:ext cx="714380" cy="214314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2" name="椭圆形标注 31"/>
          <p:cNvSpPr/>
          <p:nvPr/>
        </p:nvSpPr>
        <p:spPr bwMode="auto">
          <a:xfrm>
            <a:off x="5715008" y="820745"/>
            <a:ext cx="3357586" cy="822305"/>
          </a:xfrm>
          <a:prstGeom prst="wedgeEllipseCallout">
            <a:avLst>
              <a:gd name="adj1" fmla="val -37092"/>
              <a:gd name="adj2" fmla="val 87396"/>
            </a:avLst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请你证明它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2"/>
          <p:cNvSpPr>
            <a:spLocks noChangeArrowheads="1"/>
          </p:cNvSpPr>
          <p:nvPr/>
        </p:nvSpPr>
        <p:spPr bwMode="auto">
          <a:xfrm>
            <a:off x="0" y="3810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七、常用公式</a:t>
            </a:r>
          </a:p>
        </p:txBody>
      </p:sp>
      <p:grpSp>
        <p:nvGrpSpPr>
          <p:cNvPr id="112682" name="Group 42"/>
          <p:cNvGrpSpPr>
            <a:grpSpLocks/>
          </p:cNvGrpSpPr>
          <p:nvPr/>
        </p:nvGrpSpPr>
        <p:grpSpPr bwMode="auto">
          <a:xfrm>
            <a:off x="-36513" y="4365625"/>
            <a:ext cx="9251951" cy="1722438"/>
            <a:chOff x="0" y="3048"/>
            <a:chExt cx="5828" cy="1085"/>
          </a:xfrm>
        </p:grpSpPr>
        <p:sp>
          <p:nvSpPr>
            <p:cNvPr id="112671" name="Rectangle 31"/>
            <p:cNvSpPr>
              <a:spLocks noChangeArrowheads="1"/>
            </p:cNvSpPr>
            <p:nvPr/>
          </p:nvSpPr>
          <p:spPr bwMode="auto">
            <a:xfrm>
              <a:off x="336" y="304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在两个乘积项中，若有一个变量是互反的，那么</a:t>
              </a:r>
            </a:p>
          </p:txBody>
        </p:sp>
        <p:sp>
          <p:nvSpPr>
            <p:cNvPr id="112672" name="Rectangle 32"/>
            <p:cNvSpPr>
              <a:spLocks noChangeArrowheads="1"/>
            </p:cNvSpPr>
            <p:nvPr/>
          </p:nvSpPr>
          <p:spPr bwMode="auto">
            <a:xfrm>
              <a:off x="0" y="3408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由这两个乘积项中的其它变量组成的新的乘积项就</a:t>
              </a:r>
            </a:p>
          </p:txBody>
        </p:sp>
        <p:sp>
          <p:nvSpPr>
            <p:cNvPr id="112673" name="Rectangle 33"/>
            <p:cNvSpPr>
              <a:spLocks noChangeArrowheads="1"/>
            </p:cNvSpPr>
            <p:nvPr/>
          </p:nvSpPr>
          <p:spPr bwMode="auto">
            <a:xfrm>
              <a:off x="0" y="3768"/>
              <a:ext cx="26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是多余的，可以消去。</a:t>
              </a:r>
            </a:p>
          </p:txBody>
        </p:sp>
      </p:grpSp>
      <p:grpSp>
        <p:nvGrpSpPr>
          <p:cNvPr id="112680" name="Group 40"/>
          <p:cNvGrpSpPr>
            <a:grpSpLocks/>
          </p:cNvGrpSpPr>
          <p:nvPr/>
        </p:nvGrpSpPr>
        <p:grpSpPr bwMode="auto">
          <a:xfrm>
            <a:off x="857279" y="1125538"/>
            <a:ext cx="6507165" cy="631825"/>
            <a:chOff x="173" y="720"/>
            <a:chExt cx="4099" cy="398"/>
          </a:xfrm>
        </p:grpSpPr>
        <p:graphicFrame>
          <p:nvGraphicFramePr>
            <p:cNvPr id="27662" name="Object 36"/>
            <p:cNvGraphicFramePr>
              <a:graphicFrameLocks noChangeAspect="1"/>
            </p:cNvGraphicFramePr>
            <p:nvPr/>
          </p:nvGraphicFramePr>
          <p:xfrm>
            <a:off x="173" y="816"/>
            <a:ext cx="1392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2" name="Equation" r:id="rId4" imgW="1194120" imgH="241200" progId="Equation.3">
                    <p:embed/>
                  </p:oleObj>
                </mc:Choice>
                <mc:Fallback>
                  <p:oleObj name="Equation" r:id="rId4" imgW="1194120" imgH="241200" progId="Equation.3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" y="816"/>
                          <a:ext cx="1392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3" name="Object 37"/>
            <p:cNvGraphicFramePr>
              <a:graphicFrameLocks noChangeAspect="1"/>
            </p:cNvGraphicFramePr>
            <p:nvPr/>
          </p:nvGraphicFramePr>
          <p:xfrm>
            <a:off x="2496" y="720"/>
            <a:ext cx="17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3" name="Equation" r:id="rId6" imgW="1575000" imgH="304920" progId="Equation.3">
                    <p:embed/>
                  </p:oleObj>
                </mc:Choice>
                <mc:Fallback>
                  <p:oleObj name="Equation" r:id="rId6" imgW="1575000" imgH="30492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720"/>
                          <a:ext cx="177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78" name="Object 38"/>
          <p:cNvGraphicFramePr>
            <a:graphicFrameLocks noChangeAspect="1"/>
          </p:cNvGraphicFramePr>
          <p:nvPr/>
        </p:nvGraphicFramePr>
        <p:xfrm>
          <a:off x="754064" y="1844675"/>
          <a:ext cx="21383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4" name="Equation" r:id="rId8" imgW="1359360" imgH="304920" progId="Equation.3">
                  <p:embed/>
                </p:oleObj>
              </mc:Choice>
              <mc:Fallback>
                <p:oleObj name="Equation" r:id="rId8" imgW="1359360" imgH="30492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4" y="1844675"/>
                        <a:ext cx="2138363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81" name="Group 41"/>
          <p:cNvGrpSpPr>
            <a:grpSpLocks/>
          </p:cNvGrpSpPr>
          <p:nvPr/>
        </p:nvGrpSpPr>
        <p:grpSpPr bwMode="auto">
          <a:xfrm>
            <a:off x="4616479" y="1992319"/>
            <a:ext cx="4027487" cy="2151065"/>
            <a:chOff x="2407" y="1482"/>
            <a:chExt cx="2537" cy="1355"/>
          </a:xfrm>
        </p:grpSpPr>
        <p:sp>
          <p:nvSpPr>
            <p:cNvPr id="27657" name="Rectangle 20"/>
            <p:cNvSpPr>
              <a:spLocks noChangeArrowheads="1"/>
            </p:cNvSpPr>
            <p:nvPr/>
          </p:nvSpPr>
          <p:spPr bwMode="auto">
            <a:xfrm>
              <a:off x="3600" y="1982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冗余律</a:t>
              </a:r>
            </a:p>
          </p:txBody>
        </p:sp>
        <p:sp>
          <p:nvSpPr>
            <p:cNvPr id="112662" name="Line 22"/>
            <p:cNvSpPr>
              <a:spLocks noChangeShapeType="1"/>
            </p:cNvSpPr>
            <p:nvPr/>
          </p:nvSpPr>
          <p:spPr bwMode="auto">
            <a:xfrm>
              <a:off x="3264" y="1982"/>
              <a:ext cx="16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659" name="Rectangle 21"/>
            <p:cNvSpPr>
              <a:spLocks noChangeArrowheads="1"/>
            </p:cNvSpPr>
            <p:nvPr/>
          </p:nvSpPr>
          <p:spPr bwMode="auto">
            <a:xfrm>
              <a:off x="3600" y="2453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添加律</a:t>
              </a:r>
            </a:p>
          </p:txBody>
        </p:sp>
        <p:sp>
          <p:nvSpPr>
            <p:cNvPr id="112664" name="Line 24"/>
            <p:cNvSpPr>
              <a:spLocks noChangeShapeType="1"/>
            </p:cNvSpPr>
            <p:nvPr/>
          </p:nvSpPr>
          <p:spPr bwMode="auto">
            <a:xfrm flipH="1">
              <a:off x="3312" y="2837"/>
              <a:ext cx="15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27661" name="Object 39"/>
            <p:cNvGraphicFramePr>
              <a:graphicFrameLocks noChangeAspect="1"/>
            </p:cNvGraphicFramePr>
            <p:nvPr/>
          </p:nvGraphicFramePr>
          <p:xfrm>
            <a:off x="2407" y="1482"/>
            <a:ext cx="244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985" name="Equation" r:id="rId10" imgW="2629440" imgH="317520" progId="Equation.3">
                    <p:embed/>
                  </p:oleObj>
                </mc:Choice>
                <mc:Fallback>
                  <p:oleObj name="Equation" r:id="rId10" imgW="2629440" imgH="317520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7" y="1482"/>
                          <a:ext cx="2444" cy="3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39" name="Object 1075"/>
          <p:cNvGraphicFramePr>
            <a:graphicFrameLocks noGrp="1" noChangeAspect="1"/>
          </p:cNvGraphicFramePr>
          <p:nvPr>
            <p:ph/>
          </p:nvPr>
        </p:nvGraphicFramePr>
        <p:xfrm>
          <a:off x="754064" y="2527300"/>
          <a:ext cx="30241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86" name="公式" r:id="rId12" imgW="1879920" imgH="355680" progId="Equation.3">
                  <p:embed/>
                </p:oleObj>
              </mc:Choice>
              <mc:Fallback>
                <p:oleObj name="公式" r:id="rId12" imgW="1879920" imgH="355680" progId="Equation.3">
                  <p:embed/>
                  <p:pic>
                    <p:nvPicPr>
                      <p:cNvPr id="0" name="Picture 2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4" y="2527300"/>
                        <a:ext cx="3024188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Rectangle 1077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7164388" y="602138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66"/>
                </a:solidFill>
                <a:effectLst/>
                <a:latin typeface="黑体" pitchFamily="49" charset="-122"/>
              </a:rPr>
              <a:t>返回对偶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22" name="矩形 21"/>
          <p:cNvSpPr/>
          <p:nvPr/>
        </p:nvSpPr>
        <p:spPr bwMode="auto">
          <a:xfrm>
            <a:off x="3857620" y="1837691"/>
            <a:ext cx="4748628" cy="252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071934" y="5929330"/>
            <a:ext cx="30572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哪两个是对偶？</a:t>
            </a:r>
            <a:endParaRPr lang="zh-CN" altLang="en-US" sz="3200" dirty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-142908" y="127258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6" name="矩形 25"/>
          <p:cNvSpPr/>
          <p:nvPr/>
        </p:nvSpPr>
        <p:spPr>
          <a:xfrm>
            <a:off x="-142908" y="191553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7" name="矩形 26"/>
          <p:cNvSpPr/>
          <p:nvPr/>
        </p:nvSpPr>
        <p:spPr>
          <a:xfrm>
            <a:off x="-142908" y="2571744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8" name="矩形 27"/>
          <p:cNvSpPr/>
          <p:nvPr/>
        </p:nvSpPr>
        <p:spPr>
          <a:xfrm>
            <a:off x="3647164" y="120115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9" name="矩形 28"/>
          <p:cNvSpPr/>
          <p:nvPr/>
        </p:nvSpPr>
        <p:spPr>
          <a:xfrm>
            <a:off x="3647164" y="2000240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graphicFrame>
        <p:nvGraphicFramePr>
          <p:cNvPr id="164866" name="Object 2"/>
          <p:cNvGraphicFramePr>
            <a:graphicFrameLocks noChangeAspect="1"/>
          </p:cNvGraphicFramePr>
          <p:nvPr/>
        </p:nvGraphicFramePr>
        <p:xfrm>
          <a:off x="1290634" y="214290"/>
          <a:ext cx="2209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2" name="Equation" r:id="rId4" imgW="1194120" imgH="241200" progId="Equation.3">
                  <p:embed/>
                </p:oleObj>
              </mc:Choice>
              <mc:Fallback>
                <p:oleObj name="Equation" r:id="rId4" imgW="119412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34" y="214290"/>
                        <a:ext cx="2209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1290634" y="1000108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aphicFrame>
        <p:nvGraphicFramePr>
          <p:cNvPr id="164867" name="Object 3"/>
          <p:cNvGraphicFramePr>
            <a:graphicFrameLocks noChangeAspect="1"/>
          </p:cNvGraphicFramePr>
          <p:nvPr/>
        </p:nvGraphicFramePr>
        <p:xfrm>
          <a:off x="2274913" y="1103310"/>
          <a:ext cx="5492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3" name="Equation" r:id="rId6" imgW="2145960" imgH="203040" progId="Equation.DSMT4">
                  <p:embed/>
                </p:oleObj>
              </mc:Choice>
              <mc:Fallback>
                <p:oleObj name="Equation" r:id="rId6" imgW="2145960" imgH="203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913" y="1103310"/>
                        <a:ext cx="54927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68" name="Object 4"/>
          <p:cNvGraphicFramePr>
            <a:graphicFrameLocks noChangeAspect="1"/>
          </p:cNvGraphicFramePr>
          <p:nvPr/>
        </p:nvGraphicFramePr>
        <p:xfrm>
          <a:off x="1290663" y="2000240"/>
          <a:ext cx="2500301" cy="577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4" name="Equation" r:id="rId8" imgW="1359360" imgH="304920" progId="Equation.3">
                  <p:embed/>
                </p:oleObj>
              </mc:Choice>
              <mc:Fallback>
                <p:oleObj name="Equation" r:id="rId8" imgW="1359360" imgH="3049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663" y="2000240"/>
                        <a:ext cx="2500301" cy="5779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032"/>
          <p:cNvSpPr>
            <a:spLocks noChangeArrowheads="1"/>
          </p:cNvSpPr>
          <p:nvPr/>
        </p:nvSpPr>
        <p:spPr bwMode="auto">
          <a:xfrm>
            <a:off x="1219196" y="3033779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aphicFrame>
        <p:nvGraphicFramePr>
          <p:cNvPr id="164869" name="Object 5"/>
          <p:cNvGraphicFramePr>
            <a:graphicFrameLocks noChangeAspect="1"/>
          </p:cNvGraphicFramePr>
          <p:nvPr/>
        </p:nvGraphicFramePr>
        <p:xfrm>
          <a:off x="2111401" y="2957575"/>
          <a:ext cx="61753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5" name="Equation" r:id="rId10" imgW="2273040" imgH="266400" progId="Equation.DSMT4">
                  <p:embed/>
                </p:oleObj>
              </mc:Choice>
              <mc:Fallback>
                <p:oleObj name="Equation" r:id="rId10" imgW="2273040" imgH="266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401" y="2957575"/>
                        <a:ext cx="6175375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0" name="Object 6"/>
          <p:cNvGraphicFramePr>
            <a:graphicFrameLocks noChangeAspect="1"/>
          </p:cNvGraphicFramePr>
          <p:nvPr/>
        </p:nvGraphicFramePr>
        <p:xfrm>
          <a:off x="1428728" y="4071942"/>
          <a:ext cx="2819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6" name="Equation" r:id="rId12" imgW="1575000" imgH="304920" progId="Equation.3">
                  <p:embed/>
                </p:oleObj>
              </mc:Choice>
              <mc:Fallback>
                <p:oleObj name="Equation" r:id="rId12" imgW="1575000" imgH="30492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28" y="4071942"/>
                        <a:ext cx="2819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32"/>
          <p:cNvSpPr>
            <a:spLocks noChangeArrowheads="1"/>
          </p:cNvSpPr>
          <p:nvPr/>
        </p:nvSpPr>
        <p:spPr bwMode="auto">
          <a:xfrm>
            <a:off x="360340" y="577852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aphicFrame>
        <p:nvGraphicFramePr>
          <p:cNvPr id="164871" name="Object 7"/>
          <p:cNvGraphicFramePr>
            <a:graphicFrameLocks noChangeAspect="1"/>
          </p:cNvGraphicFramePr>
          <p:nvPr/>
        </p:nvGraphicFramePr>
        <p:xfrm>
          <a:off x="1142976" y="5715016"/>
          <a:ext cx="7425464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7" name="Equation" r:id="rId14" imgW="3225600" imgH="266400" progId="Equation.DSMT4">
                  <p:embed/>
                </p:oleObj>
              </mc:Choice>
              <mc:Fallback>
                <p:oleObj name="Equation" r:id="rId14" imgW="3225600" imgH="2664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5715016"/>
                        <a:ext cx="7425464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336717" y="4991115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 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加法分配律</a:t>
            </a:r>
          </a:p>
        </p:txBody>
      </p:sp>
      <p:cxnSp>
        <p:nvCxnSpPr>
          <p:cNvPr id="15" name="直接箭头连接符 14"/>
          <p:cNvCxnSpPr/>
          <p:nvPr/>
        </p:nvCxnSpPr>
        <p:spPr bwMode="auto">
          <a:xfrm>
            <a:off x="1362072" y="5570552"/>
            <a:ext cx="3237752" cy="1588"/>
          </a:xfrm>
          <a:prstGeom prst="straightConnector1">
            <a:avLst/>
          </a:prstGeom>
          <a:noFill/>
          <a:ln w="28575">
            <a:solidFill>
              <a:srgbClr val="FFFF00"/>
            </a:solidFill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矩形 13"/>
          <p:cNvSpPr/>
          <p:nvPr/>
        </p:nvSpPr>
        <p:spPr>
          <a:xfrm>
            <a:off x="361940" y="20101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1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16" name="矩形 15"/>
          <p:cNvSpPr/>
          <p:nvPr/>
        </p:nvSpPr>
        <p:spPr>
          <a:xfrm>
            <a:off x="361940" y="2129845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2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17" name="矩形 16"/>
          <p:cNvSpPr/>
          <p:nvPr/>
        </p:nvSpPr>
        <p:spPr>
          <a:xfrm>
            <a:off x="365798" y="4000504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4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2" name="矩形 1"/>
          <p:cNvSpPr/>
          <p:nvPr/>
        </p:nvSpPr>
        <p:spPr>
          <a:xfrm>
            <a:off x="8317" y="3742286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先证明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  <p:graphicFrame>
        <p:nvGraphicFramePr>
          <p:cNvPr id="165890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912755089"/>
              </p:ext>
            </p:extLst>
          </p:nvPr>
        </p:nvGraphicFramePr>
        <p:xfrm>
          <a:off x="1142976" y="1575032"/>
          <a:ext cx="3022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2" name="公式" r:id="rId3" imgW="1879920" imgH="355680" progId="Equation.3">
                  <p:embed/>
                </p:oleObj>
              </mc:Choice>
              <mc:Fallback>
                <p:oleObj name="公式" r:id="rId3" imgW="1879920" imgH="355680" progId="Equation.3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575032"/>
                        <a:ext cx="3022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032"/>
          <p:cNvSpPr>
            <a:spLocks noChangeArrowheads="1"/>
          </p:cNvSpPr>
          <p:nvPr/>
        </p:nvSpPr>
        <p:spPr bwMode="auto">
          <a:xfrm>
            <a:off x="815057" y="328161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89059" y="2430700"/>
            <a:ext cx="6526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    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加法分配律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1189059" y="3073642"/>
            <a:ext cx="3237752" cy="1588"/>
          </a:xfrm>
          <a:prstGeom prst="straightConnector1">
            <a:avLst/>
          </a:prstGeom>
          <a:noFill/>
          <a:ln w="28575">
            <a:solidFill>
              <a:srgbClr val="FFFF00"/>
            </a:solidFill>
            <a:headEnd type="triangle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5891" name="Object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452207188"/>
              </p:ext>
            </p:extLst>
          </p:nvPr>
        </p:nvGraphicFramePr>
        <p:xfrm>
          <a:off x="1672313" y="3146668"/>
          <a:ext cx="6828777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3" name="Equation" r:id="rId5" imgW="2717640" imgH="266400" progId="Equation.DSMT4">
                  <p:embed/>
                </p:oleObj>
              </mc:Choice>
              <mc:Fallback>
                <p:oleObj name="Equation" r:id="rId5" imgW="2717640" imgH="26640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313" y="3146668"/>
                        <a:ext cx="6828777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-142908" y="1561761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3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81131" y="1192860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再证明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562" name="Group 1042"/>
          <p:cNvGrpSpPr>
            <a:grpSpLocks/>
          </p:cNvGrpSpPr>
          <p:nvPr/>
        </p:nvGrpSpPr>
        <p:grpSpPr bwMode="auto">
          <a:xfrm>
            <a:off x="457200" y="1142994"/>
            <a:ext cx="8329613" cy="1285876"/>
            <a:chOff x="288" y="478"/>
            <a:chExt cx="5247" cy="810"/>
          </a:xfrm>
        </p:grpSpPr>
        <p:sp>
          <p:nvSpPr>
            <p:cNvPr id="236550" name="Rectangle 1030"/>
            <p:cNvSpPr>
              <a:spLocks noChangeArrowheads="1"/>
            </p:cNvSpPr>
            <p:nvPr/>
          </p:nvSpPr>
          <p:spPr bwMode="auto">
            <a:xfrm>
              <a:off x="4032" y="91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右式</a:t>
              </a:r>
            </a:p>
          </p:txBody>
        </p:sp>
        <p:graphicFrame>
          <p:nvGraphicFramePr>
            <p:cNvPr id="28685" name="Object 1028"/>
            <p:cNvGraphicFramePr>
              <a:graphicFrameLocks noChangeAspect="1"/>
            </p:cNvGraphicFramePr>
            <p:nvPr/>
          </p:nvGraphicFramePr>
          <p:xfrm>
            <a:off x="1080" y="478"/>
            <a:ext cx="4455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19" name="Equation" r:id="rId4" imgW="3454200" imgH="266400" progId="Equation.DSMT4">
                    <p:embed/>
                  </p:oleObj>
                </mc:Choice>
                <mc:Fallback>
                  <p:oleObj name="Equation" r:id="rId4" imgW="3454200" imgH="266400" progId="Equation.DSMT4">
                    <p:embed/>
                    <p:pic>
                      <p:nvPicPr>
                        <p:cNvPr id="0" name="Picture 2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0" y="478"/>
                          <a:ext cx="4455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Object 1029"/>
            <p:cNvGraphicFramePr>
              <a:graphicFrameLocks noChangeAspect="1"/>
            </p:cNvGraphicFramePr>
            <p:nvPr/>
          </p:nvGraphicFramePr>
          <p:xfrm>
            <a:off x="384" y="912"/>
            <a:ext cx="3685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0" name="Equation" r:id="rId6" imgW="3747240" imgH="355680" progId="Equation.3">
                    <p:embed/>
                  </p:oleObj>
                </mc:Choice>
                <mc:Fallback>
                  <p:oleObj name="Equation" r:id="rId6" imgW="3747240" imgH="355680" progId="Equation.3">
                    <p:embed/>
                    <p:pic>
                      <p:nvPicPr>
                        <p:cNvPr id="0" name="Picture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912"/>
                          <a:ext cx="3685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1" name="Rectangle 1031"/>
            <p:cNvSpPr>
              <a:spLocks noChangeArrowheads="1"/>
            </p:cNvSpPr>
            <p:nvPr/>
          </p:nvSpPr>
          <p:spPr bwMode="auto">
            <a:xfrm>
              <a:off x="288" y="52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左式=</a:t>
              </a:r>
            </a:p>
          </p:txBody>
        </p:sp>
      </p:grpSp>
      <p:sp>
        <p:nvSpPr>
          <p:cNvPr id="236552" name="Rectangle 1032"/>
          <p:cNvSpPr>
            <a:spLocks noChangeArrowheads="1"/>
          </p:cNvSpPr>
          <p:nvPr/>
        </p:nvSpPr>
        <p:spPr bwMode="auto">
          <a:xfrm>
            <a:off x="571472" y="714356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aphicFrame>
        <p:nvGraphicFramePr>
          <p:cNvPr id="236554" name="Object 1034"/>
          <p:cNvGraphicFramePr>
            <a:graphicFrameLocks noChangeAspect="1"/>
          </p:cNvGraphicFramePr>
          <p:nvPr/>
        </p:nvGraphicFramePr>
        <p:xfrm>
          <a:off x="611188" y="3349648"/>
          <a:ext cx="55657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1" name="公式" r:id="rId8" imgW="3683880" imgH="355680" progId="Equation.3">
                  <p:embed/>
                </p:oleObj>
              </mc:Choice>
              <mc:Fallback>
                <p:oleObj name="公式" r:id="rId8" imgW="3683880" imgH="35568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49648"/>
                        <a:ext cx="5565775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56" name="Rectangle 1036"/>
          <p:cNvSpPr>
            <a:spLocks noChangeArrowheads="1"/>
          </p:cNvSpPr>
          <p:nvPr/>
        </p:nvSpPr>
        <p:spPr bwMode="auto">
          <a:xfrm>
            <a:off x="457200" y="415451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证：</a:t>
            </a:r>
          </a:p>
        </p:txBody>
      </p:sp>
      <p:grpSp>
        <p:nvGrpSpPr>
          <p:cNvPr id="236563" name="Group 1043"/>
          <p:cNvGrpSpPr>
            <a:grpSpLocks/>
          </p:cNvGrpSpPr>
          <p:nvPr/>
        </p:nvGrpSpPr>
        <p:grpSpPr bwMode="auto">
          <a:xfrm>
            <a:off x="457200" y="4786334"/>
            <a:ext cx="8534400" cy="1928813"/>
            <a:chOff x="288" y="2702"/>
            <a:chExt cx="5376" cy="1215"/>
          </a:xfrm>
        </p:grpSpPr>
        <p:graphicFrame>
          <p:nvGraphicFramePr>
            <p:cNvPr id="28680" name="Object 1035"/>
            <p:cNvGraphicFramePr>
              <a:graphicFrameLocks noChangeAspect="1"/>
            </p:cNvGraphicFramePr>
            <p:nvPr/>
          </p:nvGraphicFramePr>
          <p:xfrm>
            <a:off x="855" y="2702"/>
            <a:ext cx="4050" cy="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2" name="Equation" r:id="rId10" imgW="2412720" imgH="266400" progId="Equation.DSMT4">
                    <p:embed/>
                  </p:oleObj>
                </mc:Choice>
                <mc:Fallback>
                  <p:oleObj name="Equation" r:id="rId10" imgW="2412720" imgH="266400" progId="Equation.DSMT4">
                    <p:embed/>
                    <p:pic>
                      <p:nvPicPr>
                        <p:cNvPr id="0" name="Picture 2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2702"/>
                          <a:ext cx="4050" cy="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7" name="Rectangle 1037"/>
            <p:cNvSpPr>
              <a:spLocks noChangeArrowheads="1"/>
            </p:cNvSpPr>
            <p:nvPr/>
          </p:nvSpPr>
          <p:spPr bwMode="auto">
            <a:xfrm>
              <a:off x="288" y="278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左式</a:t>
              </a:r>
            </a:p>
          </p:txBody>
        </p:sp>
        <p:graphicFrame>
          <p:nvGraphicFramePr>
            <p:cNvPr id="28682" name="Object 1038"/>
            <p:cNvGraphicFramePr>
              <a:graphicFrameLocks noChangeAspect="1"/>
            </p:cNvGraphicFramePr>
            <p:nvPr/>
          </p:nvGraphicFramePr>
          <p:xfrm>
            <a:off x="810" y="3120"/>
            <a:ext cx="4854" cy="7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23" name="Equation" r:id="rId12" imgW="5004720" imgH="711360" progId="Equation.3">
                    <p:embed/>
                  </p:oleObj>
                </mc:Choice>
                <mc:Fallback>
                  <p:oleObj name="Equation" r:id="rId12" imgW="5004720" imgH="71136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0" y="3120"/>
                          <a:ext cx="4854" cy="7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559" name="Rectangle 1039"/>
            <p:cNvSpPr>
              <a:spLocks noChangeArrowheads="1"/>
            </p:cNvSpPr>
            <p:nvPr/>
          </p:nvSpPr>
          <p:spPr bwMode="auto">
            <a:xfrm>
              <a:off x="2064" y="3552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右式</a:t>
              </a: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  <p:graphicFrame>
        <p:nvGraphicFramePr>
          <p:cNvPr id="17" name="Object 39"/>
          <p:cNvGraphicFramePr>
            <a:graphicFrameLocks noChangeAspect="1"/>
          </p:cNvGraphicFramePr>
          <p:nvPr/>
        </p:nvGraphicFramePr>
        <p:xfrm>
          <a:off x="977902" y="214290"/>
          <a:ext cx="38798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24" name="Equation" r:id="rId14" imgW="2629440" imgH="317520" progId="Equation.3">
                  <p:embed/>
                </p:oleObj>
              </mc:Choice>
              <mc:Fallback>
                <p:oleObj name="Equation" r:id="rId14" imgW="2629440" imgH="31752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2" y="214290"/>
                        <a:ext cx="387985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49208" y="201019"/>
            <a:ext cx="12105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（</a:t>
            </a:r>
            <a:r>
              <a:rPr lang="en-US" altLang="zh-CN" sz="3200" dirty="0" smtClean="0"/>
              <a:t>5</a:t>
            </a:r>
            <a:r>
              <a:rPr lang="zh-CN" altLang="en-US" sz="3200" dirty="0" smtClean="0"/>
              <a:t>）</a:t>
            </a:r>
            <a:endParaRPr lang="zh-CN" altLang="en-US" sz="32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282526" y="2630510"/>
            <a:ext cx="3646532" cy="597447"/>
            <a:chOff x="282526" y="2630510"/>
            <a:chExt cx="3646532" cy="597447"/>
          </a:xfrm>
        </p:grpSpPr>
        <p:sp>
          <p:nvSpPr>
            <p:cNvPr id="236553" name="Rectangle 1033"/>
            <p:cNvSpPr>
              <a:spLocks noChangeArrowheads="1"/>
            </p:cNvSpPr>
            <p:nvPr/>
          </p:nvSpPr>
          <p:spPr bwMode="auto">
            <a:xfrm>
              <a:off x="2525708" y="2630510"/>
              <a:ext cx="1403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推广：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282526" y="2643182"/>
              <a:ext cx="324962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 smtClean="0"/>
                <a:t>公式（</a:t>
              </a:r>
              <a:r>
                <a:rPr lang="en-US" altLang="zh-CN" sz="3200" dirty="0" smtClean="0"/>
                <a:t>5</a:t>
              </a:r>
              <a:r>
                <a:rPr lang="zh-CN" altLang="en-US" sz="3200" dirty="0" smtClean="0"/>
                <a:t>）的</a:t>
              </a:r>
              <a:endParaRPr lang="zh-CN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87153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2.2 重要规则</a:t>
            </a:r>
          </a:p>
        </p:txBody>
      </p:sp>
      <p:sp>
        <p:nvSpPr>
          <p:cNvPr id="114735" name="Rectangle 47"/>
          <p:cNvSpPr>
            <a:spLocks noChangeArrowheads="1"/>
          </p:cNvSpPr>
          <p:nvPr/>
        </p:nvSpPr>
        <p:spPr bwMode="auto">
          <a:xfrm>
            <a:off x="0" y="9906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一、代入规则</a:t>
            </a:r>
          </a:p>
        </p:txBody>
      </p:sp>
      <p:grpSp>
        <p:nvGrpSpPr>
          <p:cNvPr id="114747" name="Group 59"/>
          <p:cNvGrpSpPr>
            <a:grpSpLocks/>
          </p:cNvGrpSpPr>
          <p:nvPr/>
        </p:nvGrpSpPr>
        <p:grpSpPr bwMode="auto">
          <a:xfrm>
            <a:off x="533400" y="3962400"/>
            <a:ext cx="2511425" cy="579438"/>
            <a:chOff x="336" y="2496"/>
            <a:chExt cx="1582" cy="365"/>
          </a:xfrm>
        </p:grpSpPr>
        <p:sp>
          <p:nvSpPr>
            <p:cNvPr id="29709" name="Rectangle 29"/>
            <p:cNvSpPr>
              <a:spLocks noChangeArrowheads="1"/>
            </p:cNvSpPr>
            <p:nvPr/>
          </p:nvSpPr>
          <p:spPr bwMode="auto">
            <a:xfrm>
              <a:off x="336" y="2496"/>
              <a:ext cx="46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例:</a:t>
              </a:r>
            </a:p>
          </p:txBody>
        </p:sp>
        <p:graphicFrame>
          <p:nvGraphicFramePr>
            <p:cNvPr id="29710" name="Object 50"/>
            <p:cNvGraphicFramePr>
              <a:graphicFrameLocks noChangeAspect="1"/>
            </p:cNvGraphicFramePr>
            <p:nvPr/>
          </p:nvGraphicFramePr>
          <p:xfrm>
            <a:off x="768" y="2496"/>
            <a:ext cx="115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0" name="Equation" r:id="rId5" imgW="1194120" imgH="304920" progId="Equation.3">
                    <p:embed/>
                  </p:oleObj>
                </mc:Choice>
                <mc:Fallback>
                  <p:oleObj name="Equation" r:id="rId5" imgW="1194120" imgH="304920" progId="Equation.3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96"/>
                          <a:ext cx="1150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48" name="Group 60"/>
          <p:cNvGrpSpPr>
            <a:grpSpLocks/>
          </p:cNvGrpSpPr>
          <p:nvPr/>
        </p:nvGrpSpPr>
        <p:grpSpPr bwMode="auto">
          <a:xfrm>
            <a:off x="468313" y="4922842"/>
            <a:ext cx="8410576" cy="649288"/>
            <a:chOff x="288" y="3108"/>
            <a:chExt cx="5298" cy="409"/>
          </a:xfrm>
        </p:grpSpPr>
        <p:sp>
          <p:nvSpPr>
            <p:cNvPr id="29706" name="Rectangle 28"/>
            <p:cNvSpPr>
              <a:spLocks noChangeArrowheads="1"/>
            </p:cNvSpPr>
            <p:nvPr/>
          </p:nvSpPr>
          <p:spPr bwMode="auto">
            <a:xfrm>
              <a:off x="288" y="3120"/>
              <a:ext cx="253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令          代入式中,则</a:t>
              </a:r>
            </a:p>
          </p:txBody>
        </p:sp>
        <p:graphicFrame>
          <p:nvGraphicFramePr>
            <p:cNvPr id="29707" name="Object 51"/>
            <p:cNvGraphicFramePr>
              <a:graphicFrameLocks noChangeAspect="1"/>
            </p:cNvGraphicFramePr>
            <p:nvPr/>
          </p:nvGraphicFramePr>
          <p:xfrm>
            <a:off x="567" y="3168"/>
            <a:ext cx="805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1" name="公式" r:id="rId7" imgW="825840" imgH="254160" progId="Equation.3">
                    <p:embed/>
                  </p:oleObj>
                </mc:Choice>
                <mc:Fallback>
                  <p:oleObj name="公式" r:id="rId7" imgW="825840" imgH="25416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3168"/>
                          <a:ext cx="805" cy="3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8" name="Object 52"/>
            <p:cNvGraphicFramePr>
              <a:graphicFrameLocks noChangeAspect="1"/>
            </p:cNvGraphicFramePr>
            <p:nvPr/>
          </p:nvGraphicFramePr>
          <p:xfrm>
            <a:off x="2783" y="3108"/>
            <a:ext cx="280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02" name="Equation" r:id="rId9" imgW="2133360" imgH="266400" progId="Equation.DSMT4">
                    <p:embed/>
                  </p:oleObj>
                </mc:Choice>
                <mc:Fallback>
                  <p:oleObj name="Equation" r:id="rId9" imgW="2133360" imgH="266400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3" y="3108"/>
                          <a:ext cx="2803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4746" name="Group 58"/>
          <p:cNvGrpSpPr>
            <a:grpSpLocks/>
          </p:cNvGrpSpPr>
          <p:nvPr/>
        </p:nvGrpSpPr>
        <p:grpSpPr bwMode="auto">
          <a:xfrm>
            <a:off x="0" y="1736725"/>
            <a:ext cx="8969375" cy="1738313"/>
            <a:chOff x="0" y="1094"/>
            <a:chExt cx="5650" cy="1095"/>
          </a:xfrm>
        </p:grpSpPr>
        <p:sp>
          <p:nvSpPr>
            <p:cNvPr id="29703" name="Rectangle 36"/>
            <p:cNvSpPr>
              <a:spLocks noChangeArrowheads="1"/>
            </p:cNvSpPr>
            <p:nvPr/>
          </p:nvSpPr>
          <p:spPr bwMode="auto">
            <a:xfrm>
              <a:off x="0" y="147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r>
                <a:rPr lang="zh-CN" altLang="en-US" sz="3200">
                  <a:effectLst/>
                  <a:latin typeface="黑体" pitchFamily="49" charset="-122"/>
                </a:rPr>
                <a:t>的位置都代之以同一个逻辑函数</a:t>
              </a:r>
              <a:r>
                <a:rPr lang="en-US" altLang="zh-CN" sz="3200">
                  <a:effectLst/>
                  <a:latin typeface="黑体" pitchFamily="49" charset="-122"/>
                </a:rPr>
                <a:t>F,</a:t>
              </a:r>
              <a:r>
                <a:rPr lang="zh-CN" altLang="en-US" sz="3200">
                  <a:effectLst/>
                  <a:latin typeface="黑体" pitchFamily="49" charset="-122"/>
                </a:rPr>
                <a:t>则等式仍然成</a:t>
              </a:r>
            </a:p>
          </p:txBody>
        </p:sp>
        <p:sp>
          <p:nvSpPr>
            <p:cNvPr id="29704" name="Rectangle 37"/>
            <p:cNvSpPr>
              <a:spLocks noChangeArrowheads="1"/>
            </p:cNvSpPr>
            <p:nvPr/>
          </p:nvSpPr>
          <p:spPr bwMode="auto">
            <a:xfrm>
              <a:off x="158" y="109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任何一个含有变量</a:t>
              </a:r>
              <a:r>
                <a:rPr lang="en-US" altLang="zh-CN" sz="3200" dirty="0"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>
                  <a:effectLst/>
                  <a:latin typeface="黑体" pitchFamily="49" charset="-122"/>
                </a:rPr>
                <a:t>的逻辑等式,如果将所有出现</a:t>
              </a:r>
            </a:p>
          </p:txBody>
        </p:sp>
        <p:sp>
          <p:nvSpPr>
            <p:cNvPr id="29705" name="Rectangle 57"/>
            <p:cNvSpPr>
              <a:spLocks noChangeArrowheads="1"/>
            </p:cNvSpPr>
            <p:nvPr/>
          </p:nvSpPr>
          <p:spPr bwMode="auto">
            <a:xfrm>
              <a:off x="0" y="182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立。</a:t>
              </a:r>
            </a:p>
          </p:txBody>
        </p:sp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14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4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4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3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684213" y="0"/>
            <a:ext cx="628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算，引入了逻辑变量和逻辑函数。</a:t>
            </a:r>
          </a:p>
        </p:txBody>
      </p:sp>
      <p:sp>
        <p:nvSpPr>
          <p:cNvPr id="297989" name="Rectangle 5"/>
          <p:cNvSpPr>
            <a:spLocks noChangeArrowheads="1"/>
          </p:cNvSpPr>
          <p:nvPr/>
        </p:nvSpPr>
        <p:spPr bwMode="auto">
          <a:xfrm>
            <a:off x="0" y="836613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、逻辑运算</a:t>
            </a:r>
          </a:p>
        </p:txBody>
      </p:sp>
      <p:sp>
        <p:nvSpPr>
          <p:cNvPr id="297990" name="Rectangle 6"/>
          <p:cNvSpPr>
            <a:spLocks noChangeArrowheads="1"/>
          </p:cNvSpPr>
          <p:nvPr/>
        </p:nvSpPr>
        <p:spPr bwMode="auto">
          <a:xfrm>
            <a:off x="0" y="17732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、逻辑函数的描述</a:t>
            </a: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0" y="270827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5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、逻辑函数的相等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0" y="371633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二、公理、定理和规则</a:t>
            </a:r>
          </a:p>
        </p:txBody>
      </p:sp>
      <p:sp>
        <p:nvSpPr>
          <p:cNvPr id="297993" name="Rectangle 9"/>
          <p:cNvSpPr>
            <a:spLocks noChangeArrowheads="1"/>
          </p:cNvSpPr>
          <p:nvPr/>
        </p:nvSpPr>
        <p:spPr bwMode="auto">
          <a:xfrm>
            <a:off x="0" y="458152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、基本公理和定理</a:t>
            </a: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0" y="5516563"/>
            <a:ext cx="2419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、重要规则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979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97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9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97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9" grpId="0" build="p" autoUpdateAnimBg="0"/>
      <p:bldP spid="297990" grpId="0" build="p" autoUpdateAnimBg="0"/>
      <p:bldP spid="297991" grpId="0" build="p" autoUpdateAnimBg="0"/>
      <p:bldP spid="297992" grpId="0" build="p" autoUpdateAnimBg="0"/>
      <p:bldP spid="297993" grpId="0" build="p" autoUpdateAnimBg="0"/>
      <p:bldP spid="29799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8"/>
          <p:cNvSpPr>
            <a:spLocks noChangeArrowheads="1"/>
          </p:cNvSpPr>
          <p:nvPr/>
        </p:nvSpPr>
        <p:spPr bwMode="auto">
          <a:xfrm>
            <a:off x="457200" y="381000"/>
            <a:ext cx="601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以此推广得到摩根律的一般形式:</a:t>
            </a:r>
          </a:p>
        </p:txBody>
      </p:sp>
      <p:graphicFrame>
        <p:nvGraphicFramePr>
          <p:cNvPr id="214038" name="Object 1046"/>
          <p:cNvGraphicFramePr>
            <a:graphicFrameLocks noChangeAspect="1"/>
          </p:cNvGraphicFramePr>
          <p:nvPr/>
        </p:nvGraphicFramePr>
        <p:xfrm>
          <a:off x="533400" y="1219200"/>
          <a:ext cx="48768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3" name="Equation" r:id="rId4" imgW="3061440" imgH="317520" progId="Equation.3">
                  <p:embed/>
                </p:oleObj>
              </mc:Choice>
              <mc:Fallback>
                <p:oleObj name="Equation" r:id="rId4" imgW="3061440" imgH="317520" progId="Equation.3">
                  <p:embed/>
                  <p:pic>
                    <p:nvPicPr>
                      <p:cNvPr id="0" name="Picture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48768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39" name="Object 1047"/>
          <p:cNvGraphicFramePr>
            <a:graphicFrameLocks noChangeAspect="1"/>
          </p:cNvGraphicFramePr>
          <p:nvPr/>
        </p:nvGraphicFramePr>
        <p:xfrm>
          <a:off x="533400" y="2057400"/>
          <a:ext cx="55499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4" name="Equation" r:id="rId6" imgW="3480480" imgH="317520" progId="Equation.3">
                  <p:embed/>
                </p:oleObj>
              </mc:Choice>
              <mc:Fallback>
                <p:oleObj name="Equation" r:id="rId6" imgW="3480480" imgH="317520" progId="Equation.3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55499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333398" y="3570301"/>
            <a:ext cx="7524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ffectLst/>
                <a:latin typeface="Tahoma" pitchFamily="34" charset="0"/>
              </a:rPr>
              <a:t>摩根</a:t>
            </a:r>
            <a:r>
              <a:rPr lang="zh-CN" altLang="en-US" sz="3200" dirty="0">
                <a:effectLst/>
                <a:latin typeface="Tahoma" pitchFamily="34" charset="0"/>
              </a:rPr>
              <a:t>律 </a:t>
            </a:r>
            <a:r>
              <a:rPr lang="en-US" altLang="zh-CN" sz="3200" dirty="0">
                <a:effectLst/>
                <a:latin typeface="Tahoma" pitchFamily="34" charset="0"/>
              </a:rPr>
              <a:t>(</a:t>
            </a:r>
            <a:r>
              <a:rPr lang="en-US" altLang="zh-CN" sz="3200" dirty="0">
                <a:effectLst/>
              </a:rPr>
              <a:t>De Morgan’s  Laws</a:t>
            </a:r>
            <a:r>
              <a:rPr lang="en-US" altLang="zh-CN" sz="3200" dirty="0">
                <a:effectLst/>
                <a:latin typeface="Tahoma" pitchFamily="34" charset="0"/>
              </a:rPr>
              <a:t>)</a:t>
            </a:r>
          </a:p>
        </p:txBody>
      </p: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095398" y="4713301"/>
            <a:ext cx="5459413" cy="644525"/>
            <a:chOff x="480" y="912"/>
            <a:chExt cx="3439" cy="406"/>
          </a:xfrm>
        </p:grpSpPr>
        <p:graphicFrame>
          <p:nvGraphicFramePr>
            <p:cNvPr id="8" name="Object 47"/>
            <p:cNvGraphicFramePr>
              <a:graphicFrameLocks noChangeAspect="1"/>
            </p:cNvGraphicFramePr>
            <p:nvPr/>
          </p:nvGraphicFramePr>
          <p:xfrm>
            <a:off x="480" y="912"/>
            <a:ext cx="1344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5" name="Equation" r:id="rId8" imgW="1194120" imgH="304920" progId="Equation.3">
                    <p:embed/>
                  </p:oleObj>
                </mc:Choice>
                <mc:Fallback>
                  <p:oleObj name="Equation" r:id="rId8" imgW="1194120" imgH="304920" progId="Equation.3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912"/>
                          <a:ext cx="1344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8"/>
            <p:cNvGraphicFramePr>
              <a:graphicFrameLocks noChangeAspect="1"/>
            </p:cNvGraphicFramePr>
            <p:nvPr/>
          </p:nvGraphicFramePr>
          <p:xfrm>
            <a:off x="2418" y="960"/>
            <a:ext cx="1501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6" name="Equation" r:id="rId10" imgW="1333800" imgH="304920" progId="Equation.3">
                    <p:embed/>
                  </p:oleObj>
                </mc:Choice>
                <mc:Fallback>
                  <p:oleObj name="Equation" r:id="rId10" imgW="1333800" imgH="304920" progId="Equation.3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960"/>
                          <a:ext cx="1501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矩形 9"/>
          <p:cNvSpPr/>
          <p:nvPr/>
        </p:nvSpPr>
        <p:spPr bwMode="auto">
          <a:xfrm>
            <a:off x="357158" y="3429000"/>
            <a:ext cx="7715304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11" name="椭圆形标注 10"/>
          <p:cNvSpPr/>
          <p:nvPr/>
        </p:nvSpPr>
        <p:spPr bwMode="auto">
          <a:xfrm>
            <a:off x="6357950" y="820745"/>
            <a:ext cx="2714644" cy="2207240"/>
          </a:xfrm>
          <a:prstGeom prst="wedgeEllipseCallout">
            <a:avLst>
              <a:gd name="adj1" fmla="val -65749"/>
              <a:gd name="adj2" fmla="val 12580"/>
            </a:avLst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/>
            <a:r>
              <a:rPr lang="zh-CN" altLang="en-US" sz="3200" dirty="0" smtClean="0"/>
              <a:t>请你使用</a:t>
            </a:r>
            <a:endParaRPr lang="en-US" altLang="zh-CN" sz="3200" dirty="0" smtClean="0"/>
          </a:p>
          <a:p>
            <a:pPr marL="457200" indent="-457200" algn="just"/>
            <a:r>
              <a:rPr kumimoji="1" lang="zh-CN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rPr>
              <a:t>代入规则，证明它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8"/>
          <p:cNvSpPr>
            <a:spLocks noChangeArrowheads="1"/>
          </p:cNvSpPr>
          <p:nvPr/>
        </p:nvSpPr>
        <p:spPr bwMode="auto">
          <a:xfrm>
            <a:off x="0" y="260350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二、反演规则 </a:t>
            </a:r>
            <a:r>
              <a:rPr lang="en-US" altLang="zh-CN" sz="3200" dirty="0">
                <a:effectLst/>
                <a:latin typeface="黑体" pitchFamily="49" charset="-122"/>
              </a:rPr>
              <a:t>(Inversion Principle)</a:t>
            </a:r>
          </a:p>
        </p:txBody>
      </p:sp>
      <p:grpSp>
        <p:nvGrpSpPr>
          <p:cNvPr id="115768" name="Group 56"/>
          <p:cNvGrpSpPr>
            <a:grpSpLocks/>
          </p:cNvGrpSpPr>
          <p:nvPr/>
        </p:nvGrpSpPr>
        <p:grpSpPr bwMode="auto">
          <a:xfrm>
            <a:off x="0" y="4937125"/>
            <a:ext cx="9124950" cy="1662113"/>
            <a:chOff x="0" y="3110"/>
            <a:chExt cx="5748" cy="1047"/>
          </a:xfrm>
        </p:grpSpPr>
        <p:sp>
          <p:nvSpPr>
            <p:cNvPr id="31772" name="Rectangle 32"/>
            <p:cNvSpPr>
              <a:spLocks noChangeArrowheads="1"/>
            </p:cNvSpPr>
            <p:nvPr/>
          </p:nvSpPr>
          <p:spPr bwMode="auto">
            <a:xfrm>
              <a:off x="0" y="3792"/>
              <a:ext cx="52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。另外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不属于单个变量上的反号</a:t>
              </a:r>
              <a:r>
                <a:rPr lang="zh-CN" altLang="en-US" sz="3200">
                  <a:effectLst/>
                  <a:latin typeface="黑体" pitchFamily="49" charset="-122"/>
                </a:rPr>
                <a:t>应保持不变。</a:t>
              </a:r>
            </a:p>
          </p:txBody>
        </p:sp>
        <p:sp>
          <p:nvSpPr>
            <p:cNvPr id="31773" name="Rectangle 33"/>
            <p:cNvSpPr>
              <a:spLocks noChangeArrowheads="1"/>
            </p:cNvSpPr>
            <p:nvPr/>
          </p:nvSpPr>
          <p:spPr bwMode="auto">
            <a:xfrm>
              <a:off x="0" y="3462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符号的优先顺序不变</a:t>
              </a:r>
              <a:r>
                <a:rPr lang="en-US" altLang="zh-CN" sz="3200">
                  <a:effectLst/>
                  <a:latin typeface="黑体" pitchFamily="49" charset="-122"/>
                </a:rPr>
                <a:t>(</a:t>
              </a:r>
              <a:r>
                <a:rPr lang="zh-CN" altLang="en-US" sz="3200">
                  <a:effectLst/>
                  <a:latin typeface="黑体" pitchFamily="49" charset="-122"/>
                </a:rPr>
                <a:t>先与后或，除非另加括号。</a:t>
              </a:r>
              <a:r>
                <a:rPr lang="en-US" altLang="zh-CN" sz="3200">
                  <a:effectLst/>
                  <a:latin typeface="黑体" pitchFamily="49" charset="-122"/>
                </a:rPr>
                <a:t>)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1774" name="Rectangle 34"/>
            <p:cNvSpPr>
              <a:spLocks noChangeArrowheads="1"/>
            </p:cNvSpPr>
            <p:nvPr/>
          </p:nvSpPr>
          <p:spPr bwMode="auto">
            <a:xfrm>
              <a:off x="0" y="311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 使用反演规则时，应注意保持原函数式中的运算</a:t>
              </a:r>
            </a:p>
          </p:txBody>
        </p:sp>
      </p:grpSp>
      <p:grpSp>
        <p:nvGrpSpPr>
          <p:cNvPr id="115766" name="Group 54"/>
          <p:cNvGrpSpPr>
            <a:grpSpLocks/>
          </p:cNvGrpSpPr>
          <p:nvPr/>
        </p:nvGrpSpPr>
        <p:grpSpPr bwMode="auto">
          <a:xfrm>
            <a:off x="381000" y="896938"/>
            <a:ext cx="5775325" cy="668337"/>
            <a:chOff x="240" y="565"/>
            <a:chExt cx="3638" cy="421"/>
          </a:xfrm>
        </p:grpSpPr>
        <p:sp>
          <p:nvSpPr>
            <p:cNvPr id="31768" name="Rectangle 29"/>
            <p:cNvSpPr>
              <a:spLocks noChangeArrowheads="1"/>
            </p:cNvSpPr>
            <p:nvPr/>
          </p:nvSpPr>
          <p:spPr bwMode="auto">
            <a:xfrm>
              <a:off x="240" y="565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即由</a:t>
              </a:r>
            </a:p>
          </p:txBody>
        </p:sp>
        <p:graphicFrame>
          <p:nvGraphicFramePr>
            <p:cNvPr id="31769" name="Object 47"/>
            <p:cNvGraphicFramePr>
              <a:graphicFrameLocks noChangeAspect="1"/>
            </p:cNvGraphicFramePr>
            <p:nvPr/>
          </p:nvGraphicFramePr>
          <p:xfrm>
            <a:off x="816" y="624"/>
            <a:ext cx="1334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69" name="Equation" r:id="rId4" imgW="1308240" imgH="304920" progId="Equation.3">
                    <p:embed/>
                  </p:oleObj>
                </mc:Choice>
                <mc:Fallback>
                  <p:oleObj name="Equation" r:id="rId4" imgW="1308240" imgH="304920" progId="Equation.3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624"/>
                          <a:ext cx="1334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Rectangle 48"/>
            <p:cNvSpPr>
              <a:spLocks noChangeArrowheads="1"/>
            </p:cNvSpPr>
            <p:nvPr/>
          </p:nvSpPr>
          <p:spPr bwMode="auto">
            <a:xfrm>
              <a:off x="2160" y="57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求</a:t>
              </a:r>
            </a:p>
          </p:txBody>
        </p:sp>
        <p:graphicFrame>
          <p:nvGraphicFramePr>
            <p:cNvPr id="31771" name="Object 49"/>
            <p:cNvGraphicFramePr>
              <a:graphicFrameLocks noChangeAspect="1"/>
            </p:cNvGraphicFramePr>
            <p:nvPr/>
          </p:nvGraphicFramePr>
          <p:xfrm>
            <a:off x="2544" y="576"/>
            <a:ext cx="1334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0" name="Equation" r:id="rId6" imgW="1308240" imgH="355680" progId="Equation.3">
                    <p:embed/>
                  </p:oleObj>
                </mc:Choice>
                <mc:Fallback>
                  <p:oleObj name="Equation" r:id="rId6" imgW="1308240" imgH="355680" progId="Equation.3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576"/>
                          <a:ext cx="1334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5767" name="Group 55"/>
          <p:cNvGrpSpPr>
            <a:grpSpLocks/>
          </p:cNvGrpSpPr>
          <p:nvPr/>
        </p:nvGrpSpPr>
        <p:grpSpPr bwMode="auto">
          <a:xfrm>
            <a:off x="685800" y="1524000"/>
            <a:ext cx="2063750" cy="3228975"/>
            <a:chOff x="2784" y="854"/>
            <a:chExt cx="1300" cy="2034"/>
          </a:xfrm>
        </p:grpSpPr>
        <p:sp>
          <p:nvSpPr>
            <p:cNvPr id="115723" name="Line 11"/>
            <p:cNvSpPr>
              <a:spLocks noChangeShapeType="1"/>
            </p:cNvSpPr>
            <p:nvPr/>
          </p:nvSpPr>
          <p:spPr bwMode="auto">
            <a:xfrm>
              <a:off x="3600" y="105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52" name="Rectangle 19"/>
            <p:cNvSpPr>
              <a:spLocks noChangeArrowheads="1"/>
            </p:cNvSpPr>
            <p:nvPr/>
          </p:nvSpPr>
          <p:spPr bwMode="auto">
            <a:xfrm>
              <a:off x="3312" y="15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5721" name="Line 9"/>
            <p:cNvSpPr>
              <a:spLocks noChangeShapeType="1"/>
            </p:cNvSpPr>
            <p:nvPr/>
          </p:nvSpPr>
          <p:spPr bwMode="auto">
            <a:xfrm>
              <a:off x="3600" y="273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2" name="Line 10"/>
            <p:cNvSpPr>
              <a:spLocks noChangeShapeType="1"/>
            </p:cNvSpPr>
            <p:nvPr/>
          </p:nvSpPr>
          <p:spPr bwMode="auto">
            <a:xfrm>
              <a:off x="3552" y="1440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3600" y="1776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5" name="Line 13"/>
            <p:cNvSpPr>
              <a:spLocks noChangeShapeType="1"/>
            </p:cNvSpPr>
            <p:nvPr/>
          </p:nvSpPr>
          <p:spPr bwMode="auto">
            <a:xfrm>
              <a:off x="3600" y="21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26" name="Line 14"/>
            <p:cNvSpPr>
              <a:spLocks noChangeShapeType="1"/>
            </p:cNvSpPr>
            <p:nvPr/>
          </p:nvSpPr>
          <p:spPr bwMode="auto">
            <a:xfrm>
              <a:off x="3600" y="244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758" name="Rectangle 17"/>
            <p:cNvSpPr>
              <a:spLocks noChangeArrowheads="1"/>
            </p:cNvSpPr>
            <p:nvPr/>
          </p:nvSpPr>
          <p:spPr bwMode="auto">
            <a:xfrm>
              <a:off x="3312" y="85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0   1</a:t>
              </a:r>
            </a:p>
          </p:txBody>
        </p:sp>
        <p:sp>
          <p:nvSpPr>
            <p:cNvPr id="31759" name="Rectangle 18"/>
            <p:cNvSpPr>
              <a:spLocks noChangeArrowheads="1"/>
            </p:cNvSpPr>
            <p:nvPr/>
          </p:nvSpPr>
          <p:spPr bwMode="auto">
            <a:xfrm>
              <a:off x="3312" y="1238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effectLst/>
                  <a:latin typeface="黑体" pitchFamily="49" charset="-122"/>
                </a:rPr>
                <a:t>1   0</a:t>
              </a:r>
            </a:p>
          </p:txBody>
        </p:sp>
        <p:sp>
          <p:nvSpPr>
            <p:cNvPr id="31760" name="Rectangle 20"/>
            <p:cNvSpPr>
              <a:spLocks noChangeArrowheads="1"/>
            </p:cNvSpPr>
            <p:nvPr/>
          </p:nvSpPr>
          <p:spPr bwMode="auto">
            <a:xfrm>
              <a:off x="3840" y="191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5739" name="AutoShape 27"/>
            <p:cNvSpPr>
              <a:spLocks/>
            </p:cNvSpPr>
            <p:nvPr/>
          </p:nvSpPr>
          <p:spPr bwMode="auto">
            <a:xfrm>
              <a:off x="2784" y="1104"/>
              <a:ext cx="432" cy="1680"/>
            </a:xfrm>
            <a:prstGeom prst="leftBrace">
              <a:avLst>
                <a:gd name="adj1" fmla="val 32407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50" name="Oval 38"/>
            <p:cNvSpPr>
              <a:spLocks noChangeArrowheads="1"/>
            </p:cNvSpPr>
            <p:nvPr/>
          </p:nvSpPr>
          <p:spPr bwMode="auto">
            <a:xfrm>
              <a:off x="3408" y="206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5751" name="Oval 39"/>
            <p:cNvSpPr>
              <a:spLocks noChangeArrowheads="1"/>
            </p:cNvSpPr>
            <p:nvPr/>
          </p:nvSpPr>
          <p:spPr bwMode="auto">
            <a:xfrm>
              <a:off x="3984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1764" name="Object 50"/>
            <p:cNvGraphicFramePr>
              <a:graphicFrameLocks noChangeAspect="1"/>
            </p:cNvGraphicFramePr>
            <p:nvPr/>
          </p:nvGraphicFramePr>
          <p:xfrm>
            <a:off x="3312" y="2304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1" name="Equation" r:id="rId8" imgW="216000" imgH="241200" progId="Equation.3">
                    <p:embed/>
                  </p:oleObj>
                </mc:Choice>
                <mc:Fallback>
                  <p:oleObj name="Equation" r:id="rId8" imgW="216000" imgH="241200" progId="Equation.3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304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5" name="Object 51"/>
            <p:cNvGraphicFramePr>
              <a:graphicFrameLocks noChangeAspect="1"/>
            </p:cNvGraphicFramePr>
            <p:nvPr/>
          </p:nvGraphicFramePr>
          <p:xfrm>
            <a:off x="3840" y="2592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2" name="Equation" r:id="rId10" imgW="216000" imgH="241200" progId="Equation.3">
                    <p:embed/>
                  </p:oleObj>
                </mc:Choice>
                <mc:Fallback>
                  <p:oleObj name="Equation" r:id="rId10" imgW="216000" imgH="241200" progId="Equation.3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592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52"/>
            <p:cNvGraphicFramePr>
              <a:graphicFrameLocks noChangeAspect="1"/>
            </p:cNvGraphicFramePr>
            <p:nvPr/>
          </p:nvGraphicFramePr>
          <p:xfrm>
            <a:off x="3840" y="2208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3" name="Equation" r:id="rId12" imgW="216000" imgH="304920" progId="Equation.3">
                    <p:embed/>
                  </p:oleObj>
                </mc:Choice>
                <mc:Fallback>
                  <p:oleObj name="Equation" r:id="rId12" imgW="216000" imgH="304920" progId="Equation.3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208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53"/>
            <p:cNvGraphicFramePr>
              <a:graphicFrameLocks noChangeAspect="1"/>
            </p:cNvGraphicFramePr>
            <p:nvPr/>
          </p:nvGraphicFramePr>
          <p:xfrm>
            <a:off x="3312" y="2544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4" name="Equation" r:id="rId14" imgW="216000" imgH="304920" progId="Equation.3">
                    <p:embed/>
                  </p:oleObj>
                </mc:Choice>
                <mc:Fallback>
                  <p:oleObj name="Equation" r:id="rId14" imgW="216000" imgH="304920" progId="Equation.3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544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2351" name="Rectangle 1039"/>
          <p:cNvSpPr>
            <a:spLocks noChangeArrowheads="1"/>
          </p:cNvSpPr>
          <p:nvPr/>
        </p:nvSpPr>
        <p:spPr bwMode="auto">
          <a:xfrm>
            <a:off x="3857620" y="1928802"/>
            <a:ext cx="41434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0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，</a:t>
            </a:r>
            <a:r>
              <a: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1 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互换，</a:t>
            </a:r>
            <a:endParaRPr lang="en-US" altLang="zh-CN" sz="32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7000892" y="285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求反函数！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34" name="Rectangle 1039"/>
          <p:cNvSpPr>
            <a:spLocks noChangeArrowheads="1"/>
          </p:cNvSpPr>
          <p:nvPr/>
        </p:nvSpPr>
        <p:spPr bwMode="auto">
          <a:xfrm>
            <a:off x="6072198" y="2708972"/>
            <a:ext cx="29289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effectLst/>
                <a:latin typeface="黑体" pitchFamily="49" charset="-122"/>
              </a:rPr>
              <a:t>运算次序</a:t>
            </a:r>
            <a:endParaRPr lang="en-US" altLang="zh-CN" sz="3200" dirty="0" smtClean="0">
              <a:effectLst/>
              <a:latin typeface="黑体" pitchFamily="49" charset="-122"/>
            </a:endParaRPr>
          </a:p>
          <a:p>
            <a:pPr algn="ctr"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</a:rPr>
              <a:t>不变</a:t>
            </a:r>
            <a:r>
              <a:rPr lang="zh-CN" altLang="en-US" sz="3200" dirty="0" smtClean="0">
                <a:effectLst/>
                <a:latin typeface="黑体" pitchFamily="49" charset="-122"/>
              </a:rPr>
              <a:t>！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35" name="Rectangle 1039"/>
          <p:cNvSpPr>
            <a:spLocks noChangeArrowheads="1"/>
          </p:cNvSpPr>
          <p:nvPr/>
        </p:nvSpPr>
        <p:spPr bwMode="auto">
          <a:xfrm>
            <a:off x="3786182" y="2928934"/>
            <a:ext cx="32147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与，或互换</a:t>
            </a:r>
            <a:endParaRPr lang="en-US" altLang="zh-CN" sz="32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3887818" y="4000504"/>
            <a:ext cx="5113338" cy="599061"/>
            <a:chOff x="8929718" y="842946"/>
            <a:chExt cx="5113338" cy="599061"/>
          </a:xfrm>
        </p:grpSpPr>
        <p:graphicFrame>
          <p:nvGraphicFramePr>
            <p:cNvPr id="33" name="Object 52"/>
            <p:cNvGraphicFramePr>
              <a:graphicFrameLocks noChangeAspect="1"/>
            </p:cNvGraphicFramePr>
            <p:nvPr/>
          </p:nvGraphicFramePr>
          <p:xfrm>
            <a:off x="9556788" y="842946"/>
            <a:ext cx="373062" cy="56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5" name="Equation" r:id="rId16" imgW="152280" imgH="228600" progId="Equation.DSMT4">
                    <p:embed/>
                  </p:oleObj>
                </mc:Choice>
                <mc:Fallback>
                  <p:oleObj name="Equation" r:id="rId16" imgW="152280" imgH="228600" progId="Equation.DSMT4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6788" y="842946"/>
                          <a:ext cx="373062" cy="562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Rectangle 1039"/>
            <p:cNvSpPr>
              <a:spLocks noChangeArrowheads="1"/>
            </p:cNvSpPr>
            <p:nvPr/>
          </p:nvSpPr>
          <p:spPr bwMode="auto">
            <a:xfrm>
              <a:off x="8929718" y="857232"/>
              <a:ext cx="511333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  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互换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67" name="Rectangle 31"/>
          <p:cNvSpPr>
            <a:spLocks noChangeArrowheads="1"/>
          </p:cNvSpPr>
          <p:nvPr/>
        </p:nvSpPr>
        <p:spPr bwMode="auto">
          <a:xfrm>
            <a:off x="533400" y="304800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例1：</a:t>
            </a:r>
          </a:p>
        </p:txBody>
      </p:sp>
      <p:graphicFrame>
        <p:nvGraphicFramePr>
          <p:cNvPr id="32771" name="Object 36"/>
          <p:cNvGraphicFramePr>
            <a:graphicFrameLocks noChangeAspect="1"/>
          </p:cNvGraphicFramePr>
          <p:nvPr/>
        </p:nvGraphicFramePr>
        <p:xfrm>
          <a:off x="1476375" y="333375"/>
          <a:ext cx="31448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7" name="Equation" r:id="rId4" imgW="1968840" imgH="355680" progId="Equation.3">
                  <p:embed/>
                </p:oleObj>
              </mc:Choice>
              <mc:Fallback>
                <p:oleObj name="Equation" r:id="rId4" imgW="1968840" imgH="355680" progId="Equation.3">
                  <p:embed/>
                  <p:pic>
                    <p:nvPicPr>
                      <p:cNvPr id="0" name="Picture 3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33375"/>
                        <a:ext cx="3144838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73" name="Object 37"/>
          <p:cNvGraphicFramePr>
            <a:graphicFrameLocks noChangeAspect="1"/>
          </p:cNvGraphicFramePr>
          <p:nvPr/>
        </p:nvGraphicFramePr>
        <p:xfrm>
          <a:off x="5000628" y="285728"/>
          <a:ext cx="3714776" cy="644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8" name="Equation" r:id="rId6" imgW="1473120" imgH="266400" progId="Equation.DSMT4">
                  <p:embed/>
                </p:oleObj>
              </mc:Choice>
              <mc:Fallback>
                <p:oleObj name="Equation" r:id="rId6" imgW="1473120" imgH="266400" progId="Equation.DSMT4">
                  <p:embed/>
                  <p:pic>
                    <p:nvPicPr>
                      <p:cNvPr id="0" name="Picture 3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8" y="285728"/>
                        <a:ext cx="3714776" cy="6448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7" name="Group 41"/>
          <p:cNvGrpSpPr>
            <a:grpSpLocks/>
          </p:cNvGrpSpPr>
          <p:nvPr/>
        </p:nvGrpSpPr>
        <p:grpSpPr bwMode="auto">
          <a:xfrm>
            <a:off x="539750" y="1341438"/>
            <a:ext cx="2979738" cy="655637"/>
            <a:chOff x="336" y="864"/>
            <a:chExt cx="1877" cy="413"/>
          </a:xfrm>
        </p:grpSpPr>
        <p:sp>
          <p:nvSpPr>
            <p:cNvPr id="32784" name="Rectangle 34"/>
            <p:cNvSpPr>
              <a:spLocks noChangeArrowheads="1"/>
            </p:cNvSpPr>
            <p:nvPr/>
          </p:nvSpPr>
          <p:spPr bwMode="auto">
            <a:xfrm>
              <a:off x="336" y="91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例2：</a:t>
              </a:r>
            </a:p>
          </p:txBody>
        </p:sp>
        <p:graphicFrame>
          <p:nvGraphicFramePr>
            <p:cNvPr id="32785" name="Object 38"/>
            <p:cNvGraphicFramePr>
              <a:graphicFrameLocks noChangeAspect="1"/>
            </p:cNvGraphicFramePr>
            <p:nvPr/>
          </p:nvGraphicFramePr>
          <p:xfrm>
            <a:off x="960" y="864"/>
            <a:ext cx="1253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29" name="Equation" r:id="rId8" imgW="1232280" imgH="355680" progId="Equation.3">
                    <p:embed/>
                  </p:oleObj>
                </mc:Choice>
                <mc:Fallback>
                  <p:oleObj name="Equation" r:id="rId8" imgW="1232280" imgH="355680" progId="Equation.3">
                    <p:embed/>
                    <p:pic>
                      <p:nvPicPr>
                        <p:cNvPr id="0" name="Picture 3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864"/>
                          <a:ext cx="1253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4059240" y="1285878"/>
            <a:ext cx="4919665" cy="642938"/>
            <a:chOff x="4059240" y="1285878"/>
            <a:chExt cx="4919665" cy="642938"/>
          </a:xfrm>
        </p:grpSpPr>
        <p:sp>
          <p:nvSpPr>
            <p:cNvPr id="32782" name="Rectangle 35"/>
            <p:cNvSpPr>
              <a:spLocks noChangeArrowheads="1"/>
            </p:cNvSpPr>
            <p:nvPr/>
          </p:nvSpPr>
          <p:spPr bwMode="auto">
            <a:xfrm>
              <a:off x="6045204" y="1341441"/>
              <a:ext cx="2933701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(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直接去掉反号)</a:t>
              </a:r>
            </a:p>
          </p:txBody>
        </p:sp>
        <p:graphicFrame>
          <p:nvGraphicFramePr>
            <p:cNvPr id="32783" name="Object 39"/>
            <p:cNvGraphicFramePr>
              <a:graphicFrameLocks noChangeAspect="1"/>
            </p:cNvGraphicFramePr>
            <p:nvPr/>
          </p:nvGraphicFramePr>
          <p:xfrm>
            <a:off x="4059240" y="1285878"/>
            <a:ext cx="2084389" cy="64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0" name="Equation" r:id="rId10" imgW="876240" imgH="241200" progId="Equation.DSMT4">
                    <p:embed/>
                  </p:oleObj>
                </mc:Choice>
                <mc:Fallback>
                  <p:oleObj name="Equation" r:id="rId10" imgW="876240" imgH="241200" progId="Equation.DSMT4">
                    <p:embed/>
                    <p:pic>
                      <p:nvPicPr>
                        <p:cNvPr id="0" name="Picture 3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240" y="1285878"/>
                          <a:ext cx="2084389" cy="642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76" name="Object 40"/>
          <p:cNvGraphicFramePr>
            <a:graphicFrameLocks noChangeAspect="1"/>
          </p:cNvGraphicFramePr>
          <p:nvPr/>
        </p:nvGraphicFramePr>
        <p:xfrm>
          <a:off x="895444" y="2071688"/>
          <a:ext cx="79406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1" name="Equation" r:id="rId12" imgW="3429000" imgH="291960" progId="Equation.DSMT4">
                  <p:embed/>
                </p:oleObj>
              </mc:Choice>
              <mc:Fallback>
                <p:oleObj name="Equation" r:id="rId12" imgW="3429000" imgH="291960" progId="Equation.DSMT4">
                  <p:embed/>
                  <p:pic>
                    <p:nvPicPr>
                      <p:cNvPr id="0" name="Picture 3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444" y="2071688"/>
                        <a:ext cx="7940675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9" name="Rectangle 43"/>
          <p:cNvSpPr>
            <a:spLocks noChangeArrowheads="1"/>
          </p:cNvSpPr>
          <p:nvPr/>
        </p:nvSpPr>
        <p:spPr bwMode="auto">
          <a:xfrm>
            <a:off x="428596" y="3571876"/>
            <a:ext cx="628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其实反演规则就是摩根律的推广。</a:t>
            </a:r>
          </a:p>
        </p:txBody>
      </p:sp>
      <p:grpSp>
        <p:nvGrpSpPr>
          <p:cNvPr id="116790" name="Group 54"/>
          <p:cNvGrpSpPr>
            <a:grpSpLocks/>
          </p:cNvGrpSpPr>
          <p:nvPr/>
        </p:nvGrpSpPr>
        <p:grpSpPr bwMode="auto">
          <a:xfrm>
            <a:off x="323850" y="4441848"/>
            <a:ext cx="4535488" cy="661987"/>
            <a:chOff x="204" y="2659"/>
            <a:chExt cx="2857" cy="417"/>
          </a:xfrm>
        </p:grpSpPr>
        <p:sp>
          <p:nvSpPr>
            <p:cNvPr id="32780" name="Rectangle 44"/>
            <p:cNvSpPr>
              <a:spLocks noChangeArrowheads="1"/>
            </p:cNvSpPr>
            <p:nvPr/>
          </p:nvSpPr>
          <p:spPr bwMode="auto">
            <a:xfrm>
              <a:off x="204" y="270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例</a:t>
              </a:r>
              <a:r>
                <a:rPr lang="en-US" altLang="zh-CN" sz="3200" dirty="0">
                  <a:effectLst/>
                  <a:latin typeface="黑体" pitchFamily="49" charset="-122"/>
                </a:rPr>
                <a:t>3</a:t>
              </a:r>
              <a:r>
                <a:rPr lang="zh-CN" altLang="en-US" sz="3200" dirty="0">
                  <a:effectLst/>
                  <a:latin typeface="黑体" pitchFamily="49" charset="-122"/>
                </a:rPr>
                <a:t>：</a:t>
              </a:r>
            </a:p>
          </p:txBody>
        </p:sp>
        <p:graphicFrame>
          <p:nvGraphicFramePr>
            <p:cNvPr id="32781" name="Object 45"/>
            <p:cNvGraphicFramePr>
              <a:graphicFrameLocks noChangeAspect="1"/>
            </p:cNvGraphicFramePr>
            <p:nvPr/>
          </p:nvGraphicFramePr>
          <p:xfrm>
            <a:off x="975" y="2659"/>
            <a:ext cx="2086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32" name="公式" r:id="rId14" imgW="1905480" imgH="355680" progId="Equation.3">
                    <p:embed/>
                  </p:oleObj>
                </mc:Choice>
                <mc:Fallback>
                  <p:oleObj name="公式" r:id="rId14" imgW="1905480" imgH="355680" progId="Equation.3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659"/>
                          <a:ext cx="2086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83" name="Rectangle 47"/>
          <p:cNvSpPr>
            <a:spLocks noChangeArrowheads="1"/>
          </p:cNvSpPr>
          <p:nvPr/>
        </p:nvSpPr>
        <p:spPr bwMode="auto">
          <a:xfrm>
            <a:off x="1274772" y="5234010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按反演规则可直接写出：</a:t>
            </a:r>
          </a:p>
        </p:txBody>
      </p:sp>
      <p:graphicFrame>
        <p:nvGraphicFramePr>
          <p:cNvPr id="116787" name="Object 51"/>
          <p:cNvGraphicFramePr>
            <a:graphicFrameLocks noGrp="1" noChangeAspect="1"/>
          </p:cNvGraphicFramePr>
          <p:nvPr>
            <p:ph sz="half" idx="2"/>
          </p:nvPr>
        </p:nvGraphicFramePr>
        <p:xfrm>
          <a:off x="1397000" y="6030935"/>
          <a:ext cx="38481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3" name="Equation" r:id="rId16" imgW="1498320" imgH="266400" progId="Equation.DSMT4">
                  <p:embed/>
                </p:oleObj>
              </mc:Choice>
              <mc:Fallback>
                <p:oleObj name="Equation" r:id="rId16" imgW="1498320" imgH="266400" progId="Equation.DSMT4">
                  <p:embed/>
                  <p:pic>
                    <p:nvPicPr>
                      <p:cNvPr id="0" name="Picture 3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6030935"/>
                        <a:ext cx="3848100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B1D6C-7F6C-417C-8B25-FB7ECD4580A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9" name="Rectangle 31"/>
          <p:cNvSpPr>
            <a:spLocks noChangeArrowheads="1"/>
          </p:cNvSpPr>
          <p:nvPr/>
        </p:nvSpPr>
        <p:spPr bwMode="auto">
          <a:xfrm>
            <a:off x="3571868" y="1344027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①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Rectangle 31"/>
          <p:cNvSpPr>
            <a:spLocks noChangeArrowheads="1"/>
          </p:cNvSpPr>
          <p:nvPr/>
        </p:nvSpPr>
        <p:spPr bwMode="auto">
          <a:xfrm>
            <a:off x="285720" y="2143116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②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" name="Rectangle 31"/>
          <p:cNvSpPr>
            <a:spLocks noChangeArrowheads="1"/>
          </p:cNvSpPr>
          <p:nvPr/>
        </p:nvSpPr>
        <p:spPr bwMode="auto">
          <a:xfrm>
            <a:off x="357158" y="522132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①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57290" y="2857496"/>
            <a:ext cx="6340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黑体" pitchFamily="49" charset="-122"/>
              </a:rPr>
              <a:t>（原函数两边取非，摩根律化简）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930302" y="1855794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若用摩根律则先对原函数两边取非，得：</a:t>
            </a:r>
          </a:p>
        </p:txBody>
      </p:sp>
      <p:graphicFrame>
        <p:nvGraphicFramePr>
          <p:cNvPr id="250885" name="Object 5"/>
          <p:cNvGraphicFramePr>
            <a:graphicFrameLocks noGrp="1" noChangeAspect="1"/>
          </p:cNvGraphicFramePr>
          <p:nvPr>
            <p:ph/>
          </p:nvPr>
        </p:nvGraphicFramePr>
        <p:xfrm>
          <a:off x="539750" y="2928934"/>
          <a:ext cx="6963047" cy="1423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Equation" r:id="rId3" imgW="2857320" imgH="583920" progId="Equation.DSMT4">
                  <p:embed/>
                </p:oleObj>
              </mc:Choice>
              <mc:Fallback>
                <p:oleObj name="Equation" r:id="rId3" imgW="2857320" imgH="583920" progId="Equation.DSMT4">
                  <p:embed/>
                  <p:pic>
                    <p:nvPicPr>
                      <p:cNvPr id="0" name="Picture 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928934"/>
                        <a:ext cx="6963047" cy="14239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E8BBD6-9D7D-4101-8E4A-8306AF1E342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357158" y="642918"/>
            <a:ext cx="4535488" cy="661987"/>
            <a:chOff x="204" y="2659"/>
            <a:chExt cx="2857" cy="417"/>
          </a:xfrm>
        </p:grpSpPr>
        <p:sp>
          <p:nvSpPr>
            <p:cNvPr id="6" name="Rectangle 44"/>
            <p:cNvSpPr>
              <a:spLocks noChangeArrowheads="1"/>
            </p:cNvSpPr>
            <p:nvPr/>
          </p:nvSpPr>
          <p:spPr bwMode="auto">
            <a:xfrm>
              <a:off x="204" y="270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</a:t>
              </a:r>
              <a:r>
                <a:rPr lang="en-US" altLang="zh-CN" sz="3200">
                  <a:effectLst/>
                  <a:latin typeface="黑体" pitchFamily="49" charset="-122"/>
                </a:rPr>
                <a:t>3</a:t>
              </a:r>
              <a:r>
                <a:rPr lang="zh-CN" altLang="en-US" sz="3200">
                  <a:effectLst/>
                  <a:latin typeface="黑体" pitchFamily="49" charset="-122"/>
                </a:rPr>
                <a:t>：</a:t>
              </a:r>
            </a:p>
          </p:txBody>
        </p:sp>
        <p:graphicFrame>
          <p:nvGraphicFramePr>
            <p:cNvPr id="7" name="Object 45"/>
            <p:cNvGraphicFramePr>
              <a:graphicFrameLocks noChangeAspect="1"/>
            </p:cNvGraphicFramePr>
            <p:nvPr/>
          </p:nvGraphicFramePr>
          <p:xfrm>
            <a:off x="975" y="2659"/>
            <a:ext cx="2086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6" name="公式" r:id="rId5" imgW="1905480" imgH="355680" progId="Equation.3">
                    <p:embed/>
                  </p:oleObj>
                </mc:Choice>
                <mc:Fallback>
                  <p:oleObj name="公式" r:id="rId5" imgW="1905480" imgH="35568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659"/>
                          <a:ext cx="2086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142844" y="1857364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②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8"/>
          <p:cNvSpPr>
            <a:spLocks noChangeArrowheads="1"/>
          </p:cNvSpPr>
          <p:nvPr/>
        </p:nvSpPr>
        <p:spPr bwMode="auto">
          <a:xfrm>
            <a:off x="0" y="188913"/>
            <a:ext cx="9144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三、对偶规则 （</a:t>
            </a:r>
            <a:r>
              <a:rPr lang="en-US" altLang="zh-CN" sz="3200">
                <a:effectLst/>
                <a:latin typeface="黑体" pitchFamily="49" charset="-122"/>
              </a:rPr>
              <a:t>Duality Principle</a:t>
            </a:r>
            <a:r>
              <a:rPr lang="zh-CN" altLang="en-US" sz="3200">
                <a:effectLst/>
                <a:latin typeface="黑体" pitchFamily="49" charset="-122"/>
              </a:rPr>
              <a:t>）</a:t>
            </a:r>
          </a:p>
        </p:txBody>
      </p:sp>
      <p:sp>
        <p:nvSpPr>
          <p:cNvPr id="144462" name="Rectangle 1102"/>
          <p:cNvSpPr>
            <a:spLocks noChangeArrowheads="1"/>
          </p:cNvSpPr>
          <p:nvPr/>
        </p:nvSpPr>
        <p:spPr bwMode="auto">
          <a:xfrm>
            <a:off x="0" y="1517625"/>
            <a:ext cx="9144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对偶规则在数学上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很难定义</a:t>
            </a:r>
            <a:r>
              <a:rPr lang="zh-CN" altLang="en-US" sz="3200">
                <a:effectLst/>
                <a:latin typeface="黑体" pitchFamily="49" charset="-122"/>
              </a:rPr>
              <a:t>，因为在不同领域，如几何（二维平面，点线），代数（加减，乘除，乘方开方），物理（电子，质子）等，对偶存在不同的定义。中国传统有</a:t>
            </a:r>
            <a:r>
              <a:rPr lang="en-US" altLang="zh-CN" sz="3200">
                <a:effectLst/>
                <a:latin typeface="黑体" pitchFamily="49" charset="-122"/>
              </a:rPr>
              <a:t>: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太极阴阳</a:t>
            </a:r>
          </a:p>
        </p:txBody>
      </p:sp>
      <p:sp>
        <p:nvSpPr>
          <p:cNvPr id="144463" name="Rectangle 1103"/>
          <p:cNvSpPr>
            <a:spLocks noChangeArrowheads="1"/>
          </p:cNvSpPr>
          <p:nvPr/>
        </p:nvSpPr>
        <p:spPr bwMode="auto">
          <a:xfrm>
            <a:off x="0" y="4395118"/>
            <a:ext cx="91440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对偶性在数学上是这样一种性质：根据一个结论，我们可以轻易得到另外一个同样重要的结论。它反映出，很多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结论具有两面性</a:t>
            </a:r>
            <a:r>
              <a:rPr lang="zh-CN" altLang="en-US" sz="3200" dirty="0">
                <a:effectLst/>
                <a:latin typeface="黑体" pitchFamily="49" charset="-122"/>
              </a:rPr>
              <a:t>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-36545" y="5556272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effectLst/>
                <a:latin typeface="黑体" pitchFamily="49" charset="-122"/>
              </a:rPr>
              <a:t>(3) (</a:t>
            </a:r>
            <a:r>
              <a:rPr lang="en-US" altLang="zh-CN" sz="3200" dirty="0" smtClean="0">
                <a:effectLst/>
                <a:latin typeface="黑体" pitchFamily="49" charset="-122"/>
              </a:rPr>
              <a:t>F`)`=F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755618" y="6064272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即对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对偶式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再求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对偶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就得原函数本身。</a:t>
            </a:r>
          </a:p>
        </p:txBody>
      </p:sp>
      <p:sp>
        <p:nvSpPr>
          <p:cNvPr id="192564" name="Rectangle 2100"/>
          <p:cNvSpPr>
            <a:spLocks noChangeArrowheads="1"/>
          </p:cNvSpPr>
          <p:nvPr/>
        </p:nvSpPr>
        <p:spPr bwMode="auto">
          <a:xfrm>
            <a:off x="-71470" y="5056210"/>
            <a:ext cx="89217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(2)若两个逻辑式相等，则它们的对偶式也相等。</a:t>
            </a:r>
          </a:p>
        </p:txBody>
      </p:sp>
      <p:sp>
        <p:nvSpPr>
          <p:cNvPr id="192565" name="Rectangle 2101"/>
          <p:cNvSpPr>
            <a:spLocks noChangeArrowheads="1"/>
          </p:cNvSpPr>
          <p:nvPr/>
        </p:nvSpPr>
        <p:spPr bwMode="auto">
          <a:xfrm>
            <a:off x="-71470" y="4479947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(1)若一个定理是正确的，则其对偶式也一定正确。</a:t>
            </a:r>
          </a:p>
        </p:txBody>
      </p:sp>
      <p:sp>
        <p:nvSpPr>
          <p:cNvPr id="192566" name="Rectangle 2102"/>
          <p:cNvSpPr>
            <a:spLocks noChangeArrowheads="1"/>
          </p:cNvSpPr>
          <p:nvPr/>
        </p:nvSpPr>
        <p:spPr bwMode="auto">
          <a:xfrm>
            <a:off x="-71470" y="3832247"/>
            <a:ext cx="1200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结论:</a:t>
            </a:r>
          </a:p>
        </p:txBody>
      </p:sp>
      <p:sp>
        <p:nvSpPr>
          <p:cNvPr id="35847" name="Rectangle 210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7561263" y="6284913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2400">
                <a:solidFill>
                  <a:srgbClr val="FFFF66"/>
                </a:solidFill>
                <a:effectLst/>
                <a:latin typeface="黑体" pitchFamily="49" charset="-122"/>
              </a:rPr>
              <a:t>公式链接</a:t>
            </a:r>
          </a:p>
        </p:txBody>
      </p:sp>
      <p:grpSp>
        <p:nvGrpSpPr>
          <p:cNvPr id="192568" name="Group 2104"/>
          <p:cNvGrpSpPr>
            <a:grpSpLocks/>
          </p:cNvGrpSpPr>
          <p:nvPr/>
        </p:nvGrpSpPr>
        <p:grpSpPr bwMode="auto">
          <a:xfrm>
            <a:off x="638175" y="74613"/>
            <a:ext cx="6686551" cy="579437"/>
            <a:chOff x="288" y="528"/>
            <a:chExt cx="4212" cy="365"/>
          </a:xfrm>
        </p:grpSpPr>
        <p:sp>
          <p:nvSpPr>
            <p:cNvPr id="35870" name="Rectangle 2105"/>
            <p:cNvSpPr>
              <a:spLocks noChangeArrowheads="1"/>
            </p:cNvSpPr>
            <p:nvPr/>
          </p:nvSpPr>
          <p:spPr bwMode="auto">
            <a:xfrm>
              <a:off x="288" y="528"/>
              <a:ext cx="42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 smtClean="0">
                  <a:effectLst/>
                  <a:latin typeface="黑体" pitchFamily="49" charset="-122"/>
                </a:rPr>
                <a:t>由 </a:t>
              </a:r>
              <a:r>
                <a:rPr lang="en-US" altLang="zh-CN" sz="3200" dirty="0" smtClean="0">
                  <a:effectLst/>
                  <a:latin typeface="黑体" pitchFamily="49" charset="-122"/>
                </a:rPr>
                <a:t>F(A，B，C   )</a:t>
              </a:r>
              <a:r>
                <a:rPr lang="zh-CN" altLang="en-US" sz="3200" dirty="0" smtClean="0">
                  <a:effectLst/>
                  <a:latin typeface="黑体" pitchFamily="49" charset="-122"/>
                </a:rPr>
                <a:t>求</a:t>
              </a:r>
              <a:r>
                <a:rPr lang="en-US" altLang="zh-CN" sz="3200" dirty="0" smtClean="0">
                  <a:effectLst/>
                  <a:latin typeface="黑体" pitchFamily="49" charset="-122"/>
                </a:rPr>
                <a:t>F`(A，B，C   )</a:t>
              </a:r>
              <a:endParaRPr lang="en-US" altLang="zh-CN" sz="3200" dirty="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35871" name="Object 2106"/>
            <p:cNvGraphicFramePr>
              <a:graphicFrameLocks noChangeAspect="1"/>
            </p:cNvGraphicFramePr>
            <p:nvPr/>
          </p:nvGraphicFramePr>
          <p:xfrm>
            <a:off x="1968" y="672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3" name="Equation" r:id="rId5" imgW="254160" imgH="101520" progId="Equation.3">
                    <p:embed/>
                  </p:oleObj>
                </mc:Choice>
                <mc:Fallback>
                  <p:oleObj name="Equation" r:id="rId5" imgW="254160" imgH="101520" progId="Equation.3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672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72" name="Object 2107"/>
            <p:cNvGraphicFramePr>
              <a:graphicFrameLocks noChangeAspect="1"/>
            </p:cNvGraphicFramePr>
            <p:nvPr/>
          </p:nvGraphicFramePr>
          <p:xfrm>
            <a:off x="3984" y="672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4" name="Equation" r:id="rId7" imgW="254160" imgH="101520" progId="Equation.3">
                    <p:embed/>
                  </p:oleObj>
                </mc:Choice>
                <mc:Fallback>
                  <p:oleObj name="Equation" r:id="rId7" imgW="254160" imgH="101520" progId="Equation.3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672"/>
                          <a:ext cx="283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2572" name="Group 2108"/>
          <p:cNvGrpSpPr>
            <a:grpSpLocks/>
          </p:cNvGrpSpPr>
          <p:nvPr/>
        </p:nvGrpSpPr>
        <p:grpSpPr bwMode="auto">
          <a:xfrm>
            <a:off x="900113" y="1219205"/>
            <a:ext cx="2495550" cy="2924175"/>
            <a:chOff x="432" y="912"/>
            <a:chExt cx="1572" cy="1842"/>
          </a:xfrm>
        </p:grpSpPr>
        <p:sp>
          <p:nvSpPr>
            <p:cNvPr id="192573" name="Line 2109"/>
            <p:cNvSpPr>
              <a:spLocks noChangeShapeType="1"/>
            </p:cNvSpPr>
            <p:nvPr/>
          </p:nvSpPr>
          <p:spPr bwMode="auto">
            <a:xfrm>
              <a:off x="1200" y="1498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74" name="Line 2110"/>
            <p:cNvSpPr>
              <a:spLocks noChangeShapeType="1"/>
            </p:cNvSpPr>
            <p:nvPr/>
          </p:nvSpPr>
          <p:spPr bwMode="auto">
            <a:xfrm>
              <a:off x="1200" y="183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75" name="Line 2111"/>
            <p:cNvSpPr>
              <a:spLocks noChangeShapeType="1"/>
            </p:cNvSpPr>
            <p:nvPr/>
          </p:nvSpPr>
          <p:spPr bwMode="auto">
            <a:xfrm>
              <a:off x="1152" y="207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76" name="Line 2112"/>
            <p:cNvSpPr>
              <a:spLocks noChangeShapeType="1"/>
            </p:cNvSpPr>
            <p:nvPr/>
          </p:nvSpPr>
          <p:spPr bwMode="auto">
            <a:xfrm>
              <a:off x="1152" y="260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77" name="Line 2113"/>
            <p:cNvSpPr>
              <a:spLocks noChangeShapeType="1"/>
            </p:cNvSpPr>
            <p:nvPr/>
          </p:nvSpPr>
          <p:spPr bwMode="auto">
            <a:xfrm>
              <a:off x="1152" y="2362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856" name="Rectangle 2114"/>
            <p:cNvSpPr>
              <a:spLocks noChangeArrowheads="1"/>
            </p:cNvSpPr>
            <p:nvPr/>
          </p:nvSpPr>
          <p:spPr bwMode="auto">
            <a:xfrm>
              <a:off x="864" y="9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0</a:t>
              </a:r>
            </a:p>
          </p:txBody>
        </p:sp>
        <p:sp>
          <p:nvSpPr>
            <p:cNvPr id="35857" name="Rectangle 2115"/>
            <p:cNvSpPr>
              <a:spLocks noChangeArrowheads="1"/>
            </p:cNvSpPr>
            <p:nvPr/>
          </p:nvSpPr>
          <p:spPr bwMode="auto">
            <a:xfrm>
              <a:off x="1632" y="91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5858" name="Rectangle 2116"/>
            <p:cNvSpPr>
              <a:spLocks noChangeArrowheads="1"/>
            </p:cNvSpPr>
            <p:nvPr/>
          </p:nvSpPr>
          <p:spPr bwMode="auto">
            <a:xfrm>
              <a:off x="768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5859" name="Rectangle 2117"/>
            <p:cNvSpPr>
              <a:spLocks noChangeArrowheads="1"/>
            </p:cNvSpPr>
            <p:nvPr/>
          </p:nvSpPr>
          <p:spPr bwMode="auto">
            <a:xfrm>
              <a:off x="16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5860" name="Rectangle 2118"/>
            <p:cNvSpPr>
              <a:spLocks noChangeArrowheads="1"/>
            </p:cNvSpPr>
            <p:nvPr/>
          </p:nvSpPr>
          <p:spPr bwMode="auto">
            <a:xfrm>
              <a:off x="912" y="164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5861" name="Rectangle 2119"/>
            <p:cNvSpPr>
              <a:spLocks noChangeArrowheads="1"/>
            </p:cNvSpPr>
            <p:nvPr/>
          </p:nvSpPr>
          <p:spPr bwMode="auto">
            <a:xfrm>
              <a:off x="1728" y="188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+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92584" name="Oval 2120"/>
            <p:cNvSpPr>
              <a:spLocks noChangeArrowheads="1"/>
            </p:cNvSpPr>
            <p:nvPr/>
          </p:nvSpPr>
          <p:spPr bwMode="auto">
            <a:xfrm>
              <a:off x="1824" y="183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85" name="Oval 2121"/>
            <p:cNvSpPr>
              <a:spLocks noChangeArrowheads="1"/>
            </p:cNvSpPr>
            <p:nvPr/>
          </p:nvSpPr>
          <p:spPr bwMode="auto">
            <a:xfrm>
              <a:off x="960" y="20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5864" name="Object 2122"/>
            <p:cNvGraphicFramePr>
              <a:graphicFrameLocks noChangeAspect="1"/>
            </p:cNvGraphicFramePr>
            <p:nvPr/>
          </p:nvGraphicFramePr>
          <p:xfrm>
            <a:off x="864" y="2170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5" name="Equation" r:id="rId9" imgW="216000" imgH="241200" progId="Equation.3">
                    <p:embed/>
                  </p:oleObj>
                </mc:Choice>
                <mc:Fallback>
                  <p:oleObj name="Equation" r:id="rId9" imgW="216000" imgH="241200" progId="Equation.3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170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5" name="Object 2123"/>
            <p:cNvGraphicFramePr>
              <a:graphicFrameLocks noChangeAspect="1"/>
            </p:cNvGraphicFramePr>
            <p:nvPr/>
          </p:nvGraphicFramePr>
          <p:xfrm>
            <a:off x="1680" y="2170"/>
            <a:ext cx="24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6" name="Equation" r:id="rId11" imgW="216000" imgH="241200" progId="Equation.3">
                    <p:embed/>
                  </p:oleObj>
                </mc:Choice>
                <mc:Fallback>
                  <p:oleObj name="Equation" r:id="rId11" imgW="216000" imgH="241200" progId="Equation.3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70"/>
                          <a:ext cx="242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6" name="Object 2124"/>
            <p:cNvGraphicFramePr>
              <a:graphicFrameLocks noChangeAspect="1"/>
            </p:cNvGraphicFramePr>
            <p:nvPr/>
          </p:nvGraphicFramePr>
          <p:xfrm>
            <a:off x="864" y="2410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7" name="Equation" r:id="rId13" imgW="216000" imgH="304920" progId="Equation.3">
                    <p:embed/>
                  </p:oleObj>
                </mc:Choice>
                <mc:Fallback>
                  <p:oleObj name="Equation" r:id="rId13" imgW="216000" imgH="304920" progId="Equation.3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410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7" name="Object 2125"/>
            <p:cNvGraphicFramePr>
              <a:graphicFrameLocks noChangeAspect="1"/>
            </p:cNvGraphicFramePr>
            <p:nvPr/>
          </p:nvGraphicFramePr>
          <p:xfrm>
            <a:off x="1680" y="2410"/>
            <a:ext cx="24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88" name="Equation" r:id="rId15" imgW="216000" imgH="304920" progId="Equation.3">
                    <p:embed/>
                  </p:oleObj>
                </mc:Choice>
                <mc:Fallback>
                  <p:oleObj name="Equation" r:id="rId15" imgW="216000" imgH="304920" progId="Equation.3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410"/>
                          <a:ext cx="24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90" name="Line 2126"/>
            <p:cNvSpPr>
              <a:spLocks noChangeShapeType="1"/>
            </p:cNvSpPr>
            <p:nvPr/>
          </p:nvSpPr>
          <p:spPr bwMode="auto">
            <a:xfrm>
              <a:off x="1152" y="1114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2591" name="AutoShape 2127"/>
            <p:cNvSpPr>
              <a:spLocks/>
            </p:cNvSpPr>
            <p:nvPr/>
          </p:nvSpPr>
          <p:spPr bwMode="auto">
            <a:xfrm>
              <a:off x="432" y="1104"/>
              <a:ext cx="288" cy="1584"/>
            </a:xfrm>
            <a:prstGeom prst="leftBrace">
              <a:avLst>
                <a:gd name="adj1" fmla="val 4583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715008" y="714356"/>
            <a:ext cx="32147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F</a:t>
            </a:r>
            <a:r>
              <a:rPr lang="en-US" altLang="zh-CN" baseline="30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D</a:t>
            </a:r>
            <a:r>
              <a:rPr lang="en-US" altLang="zh-CN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(A，B，C   )</a:t>
            </a:r>
            <a:endParaRPr lang="en-US" altLang="zh-CN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graphicFrame>
        <p:nvGraphicFramePr>
          <p:cNvPr id="35" name="Object 2107"/>
          <p:cNvGraphicFramePr>
            <a:graphicFrameLocks noChangeAspect="1"/>
          </p:cNvGraphicFramePr>
          <p:nvPr/>
        </p:nvGraphicFramePr>
        <p:xfrm>
          <a:off x="8197850" y="938213"/>
          <a:ext cx="320675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89" name="Equation" r:id="rId17" imgW="190440" imgH="101520" progId="Equation.DSMT4">
                  <p:embed/>
                </p:oleObj>
              </mc:Choice>
              <mc:Fallback>
                <p:oleObj name="Equation" r:id="rId17" imgW="190440" imgH="101520" progId="Equation.DSMT4">
                  <p:embed/>
                  <p:pic>
                    <p:nvPicPr>
                      <p:cNvPr id="0" name="Picture 3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938213"/>
                        <a:ext cx="320675" cy="19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/>
          <p:cNvSpPr/>
          <p:nvPr/>
        </p:nvSpPr>
        <p:spPr>
          <a:xfrm>
            <a:off x="3929058" y="785794"/>
            <a:ext cx="221457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教材记为</a:t>
            </a:r>
            <a:endParaRPr lang="zh-CN" altLang="en-US" sz="3200" dirty="0"/>
          </a:p>
        </p:txBody>
      </p:sp>
      <p:sp>
        <p:nvSpPr>
          <p:cNvPr id="37" name="Rectangle 1039"/>
          <p:cNvSpPr>
            <a:spLocks noChangeArrowheads="1"/>
          </p:cNvSpPr>
          <p:nvPr/>
        </p:nvSpPr>
        <p:spPr bwMode="auto">
          <a:xfrm>
            <a:off x="3857620" y="1472617"/>
            <a:ext cx="414340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0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，</a:t>
            </a:r>
            <a:r>
              <a: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1 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互换，</a:t>
            </a:r>
            <a:endParaRPr lang="en-US" altLang="zh-CN" sz="32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sp>
        <p:nvSpPr>
          <p:cNvPr id="38" name="Rectangle 1039"/>
          <p:cNvSpPr>
            <a:spLocks noChangeArrowheads="1"/>
          </p:cNvSpPr>
          <p:nvPr/>
        </p:nvSpPr>
        <p:spPr bwMode="auto">
          <a:xfrm>
            <a:off x="6072198" y="2423220"/>
            <a:ext cx="292899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algn="ctr" eaLnBrk="1" hangingPunct="1"/>
            <a:r>
              <a:rPr lang="zh-CN" altLang="en-US" sz="3200" dirty="0" smtClean="0">
                <a:effectLst/>
                <a:latin typeface="黑体" pitchFamily="49" charset="-122"/>
              </a:rPr>
              <a:t>运算次序</a:t>
            </a:r>
            <a:endParaRPr lang="en-US" altLang="zh-CN" sz="3200" dirty="0" smtClean="0">
              <a:effectLst/>
              <a:latin typeface="黑体" pitchFamily="49" charset="-122"/>
            </a:endParaRPr>
          </a:p>
          <a:p>
            <a:pPr algn="ctr"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</a:rPr>
              <a:t>不变</a:t>
            </a:r>
            <a:r>
              <a:rPr lang="zh-CN" altLang="en-US" sz="3200" dirty="0" smtClean="0">
                <a:effectLst/>
                <a:latin typeface="黑体" pitchFamily="49" charset="-122"/>
              </a:rPr>
              <a:t>！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39" name="Rectangle 1039"/>
          <p:cNvSpPr>
            <a:spLocks noChangeArrowheads="1"/>
          </p:cNvSpPr>
          <p:nvPr/>
        </p:nvSpPr>
        <p:spPr bwMode="auto">
          <a:xfrm>
            <a:off x="3786182" y="2472749"/>
            <a:ext cx="32147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与，或互换</a:t>
            </a:r>
            <a:endParaRPr lang="en-US" altLang="zh-CN" sz="3200" dirty="0" smtClean="0">
              <a:solidFill>
                <a:srgbClr val="FFFF66"/>
              </a:solidFill>
              <a:effectLst/>
              <a:latin typeface="黑体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816348" y="3462360"/>
            <a:ext cx="5113338" cy="609582"/>
            <a:chOff x="8929718" y="842946"/>
            <a:chExt cx="5113338" cy="609582"/>
          </a:xfrm>
        </p:grpSpPr>
        <p:graphicFrame>
          <p:nvGraphicFramePr>
            <p:cNvPr id="41" name="Object 52"/>
            <p:cNvGraphicFramePr>
              <a:graphicFrameLocks noChangeAspect="1"/>
            </p:cNvGraphicFramePr>
            <p:nvPr/>
          </p:nvGraphicFramePr>
          <p:xfrm>
            <a:off x="9556788" y="842946"/>
            <a:ext cx="373062" cy="562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290" name="Equation" r:id="rId19" imgW="152280" imgH="228600" progId="Equation.DSMT4">
                    <p:embed/>
                  </p:oleObj>
                </mc:Choice>
                <mc:Fallback>
                  <p:oleObj name="Equation" r:id="rId19" imgW="152280" imgH="228600" progId="Equation.DSMT4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6788" y="842946"/>
                          <a:ext cx="373062" cy="56286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Rectangle 1039"/>
            <p:cNvSpPr>
              <a:spLocks noChangeArrowheads="1"/>
            </p:cNvSpPr>
            <p:nvPr/>
          </p:nvSpPr>
          <p:spPr bwMode="auto">
            <a:xfrm>
              <a:off x="8929718" y="867753"/>
              <a:ext cx="5113338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  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不变！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2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8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 build="p" autoUpdateAnimBg="0"/>
      <p:bldP spid="192564" grpId="0" build="p" autoUpdateAnimBg="0"/>
      <p:bldP spid="192565" grpId="0" build="p" autoUpdateAnimBg="0"/>
      <p:bldP spid="192566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381000" y="492125"/>
            <a:ext cx="749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利用对偶规则有时可以简化等式的证明。</a:t>
            </a:r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457200" y="1412875"/>
            <a:ext cx="5195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例：试证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A+BC=(A+B)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·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</a:p>
        </p:txBody>
      </p:sp>
      <p:sp>
        <p:nvSpPr>
          <p:cNvPr id="348166" name="Rectangle 6"/>
          <p:cNvSpPr>
            <a:spLocks noChangeArrowheads="1"/>
          </p:cNvSpPr>
          <p:nvPr/>
        </p:nvSpPr>
        <p:spPr bwMode="auto">
          <a:xfrm>
            <a:off x="533400" y="2420938"/>
            <a:ext cx="62849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令: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=A+BC      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=(A+B)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Tahoma"/>
              </a:rPr>
              <a:t>·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(A+C)</a:t>
            </a:r>
          </a:p>
        </p:txBody>
      </p:sp>
      <p:sp>
        <p:nvSpPr>
          <p:cNvPr id="348167" name="Rectangle 7"/>
          <p:cNvSpPr>
            <a:spLocks noChangeArrowheads="1"/>
          </p:cNvSpPr>
          <p:nvPr/>
        </p:nvSpPr>
        <p:spPr bwMode="auto">
          <a:xfrm>
            <a:off x="533400" y="3500438"/>
            <a:ext cx="3638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求两个函数的对偶:</a:t>
            </a:r>
          </a:p>
        </p:txBody>
      </p:sp>
      <p:sp>
        <p:nvSpPr>
          <p:cNvPr id="348168" name="Rectangle 8"/>
          <p:cNvSpPr>
            <a:spLocks noChangeArrowheads="1"/>
          </p:cNvSpPr>
          <p:nvPr/>
        </p:nvSpPr>
        <p:spPr bwMode="auto">
          <a:xfrm>
            <a:off x="533400" y="4262438"/>
            <a:ext cx="69532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`=A(B+C)=AB+AC         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`=AB+AC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48169" name="Rectangle 9"/>
          <p:cNvSpPr>
            <a:spLocks noChangeArrowheads="1"/>
          </p:cNvSpPr>
          <p:nvPr/>
        </p:nvSpPr>
        <p:spPr bwMode="auto">
          <a:xfrm>
            <a:off x="533400" y="5538788"/>
            <a:ext cx="6610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因为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`= 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`  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所以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=F</a:t>
            </a:r>
            <a:r>
              <a:rPr lang="en-US" altLang="zh-CN" sz="3200" baseline="-250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得证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6" grpId="0" build="p" autoUpdateAnimBg="0"/>
      <p:bldP spid="348167" grpId="0" build="p" autoUpdateAnimBg="0"/>
      <p:bldP spid="348168" grpId="0" build="p" autoUpdateAnimBg="0"/>
      <p:bldP spid="34816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ChangeArrowheads="1"/>
          </p:cNvSpPr>
          <p:nvPr/>
        </p:nvSpPr>
        <p:spPr bwMode="auto">
          <a:xfrm>
            <a:off x="0" y="152400"/>
            <a:ext cx="6732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四、展开规则 </a:t>
            </a:r>
            <a:r>
              <a:rPr lang="en-US" altLang="zh-CN" sz="3200">
                <a:effectLst/>
                <a:latin typeface="黑体" pitchFamily="49" charset="-122"/>
              </a:rPr>
              <a:t>(Expansion Rule)</a:t>
            </a:r>
          </a:p>
        </p:txBody>
      </p:sp>
      <p:grpSp>
        <p:nvGrpSpPr>
          <p:cNvPr id="252945" name="Group 17"/>
          <p:cNvGrpSpPr>
            <a:grpSpLocks/>
          </p:cNvGrpSpPr>
          <p:nvPr/>
        </p:nvGrpSpPr>
        <p:grpSpPr bwMode="auto">
          <a:xfrm>
            <a:off x="0" y="1173163"/>
            <a:ext cx="8899525" cy="1466850"/>
            <a:chOff x="0" y="739"/>
            <a:chExt cx="5606" cy="924"/>
          </a:xfrm>
        </p:grpSpPr>
        <p:sp>
          <p:nvSpPr>
            <p:cNvPr id="37898" name="Rectangle 5"/>
            <p:cNvSpPr>
              <a:spLocks noChangeArrowheads="1"/>
            </p:cNvSpPr>
            <p:nvPr/>
          </p:nvSpPr>
          <p:spPr bwMode="auto">
            <a:xfrm>
              <a:off x="158" y="739"/>
              <a:ext cx="544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一个多变量函数</a:t>
              </a:r>
              <a:r>
                <a:rPr lang="en-US" altLang="zh-CN" sz="3200">
                  <a:effectLst/>
                  <a:latin typeface="黑体" pitchFamily="49" charset="-122"/>
                </a:rPr>
                <a:t>F=f(X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r>
                <a:rPr lang="en-US" altLang="zh-CN" sz="3200">
                  <a:effectLst/>
                  <a:latin typeface="黑体" pitchFamily="49" charset="-122"/>
                </a:rPr>
                <a:t>,X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r>
                <a:rPr lang="en-US" altLang="zh-CN" sz="3200">
                  <a:effectLst/>
                  <a:latin typeface="黑体" pitchFamily="49" charset="-122"/>
                </a:rPr>
                <a:t>,</a:t>
              </a:r>
              <a:r>
                <a:rPr lang="en-US" altLang="zh-CN">
                  <a:effectLst/>
                </a:rPr>
                <a:t>···</a:t>
              </a:r>
              <a:r>
                <a:rPr lang="en-US" altLang="zh-CN" sz="3200"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n</a:t>
              </a:r>
              <a:r>
                <a:rPr lang="en-US" altLang="zh-CN" sz="3200">
                  <a:effectLst/>
                  <a:latin typeface="黑体" pitchFamily="49" charset="-122"/>
                </a:rPr>
                <a:t>)</a:t>
              </a:r>
              <a:r>
                <a:rPr lang="zh-CN" altLang="en-US" sz="3200">
                  <a:effectLst/>
                  <a:latin typeface="黑体" pitchFamily="49" charset="-122"/>
                </a:rPr>
                <a:t>，可以将其中任</a:t>
              </a:r>
            </a:p>
          </p:txBody>
        </p:sp>
        <p:sp>
          <p:nvSpPr>
            <p:cNvPr id="37899" name="Rectangle 7"/>
            <p:cNvSpPr>
              <a:spLocks noChangeArrowheads="1"/>
            </p:cNvSpPr>
            <p:nvPr/>
          </p:nvSpPr>
          <p:spPr bwMode="auto">
            <a:xfrm>
              <a:off x="0" y="1298"/>
              <a:ext cx="49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意一个变量，例如</a:t>
              </a:r>
              <a:r>
                <a:rPr lang="en-US" altLang="zh-CN" sz="3200"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r>
                <a:rPr lang="zh-CN" altLang="en-US" sz="3200">
                  <a:effectLst/>
                  <a:latin typeface="黑体" pitchFamily="49" charset="-122"/>
                </a:rPr>
                <a:t>分离出来，并展开成：</a:t>
              </a:r>
            </a:p>
          </p:txBody>
        </p:sp>
      </p:grpSp>
      <p:grpSp>
        <p:nvGrpSpPr>
          <p:cNvPr id="252948" name="Group 20"/>
          <p:cNvGrpSpPr>
            <a:grpSpLocks/>
          </p:cNvGrpSpPr>
          <p:nvPr/>
        </p:nvGrpSpPr>
        <p:grpSpPr bwMode="auto">
          <a:xfrm>
            <a:off x="684215" y="2852734"/>
            <a:ext cx="7031040" cy="2001835"/>
            <a:chOff x="431" y="1797"/>
            <a:chExt cx="4429" cy="1261"/>
          </a:xfrm>
        </p:grpSpPr>
        <p:graphicFrame>
          <p:nvGraphicFramePr>
            <p:cNvPr id="37896" name="Object 8"/>
            <p:cNvGraphicFramePr>
              <a:graphicFrameLocks noChangeAspect="1"/>
            </p:cNvGraphicFramePr>
            <p:nvPr/>
          </p:nvGraphicFramePr>
          <p:xfrm>
            <a:off x="431" y="1797"/>
            <a:ext cx="2092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6" name="公式" r:id="rId3" imgW="2083320" imgH="343080" progId="Equation.3">
                    <p:embed/>
                  </p:oleObj>
                </mc:Choice>
                <mc:Fallback>
                  <p:oleObj name="公式" r:id="rId3" imgW="2083320" imgH="34308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797"/>
                          <a:ext cx="2092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7" name="Object 10"/>
            <p:cNvGraphicFramePr>
              <a:graphicFrameLocks noChangeAspect="1"/>
            </p:cNvGraphicFramePr>
            <p:nvPr/>
          </p:nvGraphicFramePr>
          <p:xfrm>
            <a:off x="662" y="2250"/>
            <a:ext cx="4198" cy="8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7" name="Equation" r:id="rId5" imgW="2819160" imgH="533160" progId="Equation.DSMT4">
                    <p:embed/>
                  </p:oleObj>
                </mc:Choice>
                <mc:Fallback>
                  <p:oleObj name="Equation" r:id="rId5" imgW="2819160" imgH="533160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" y="2250"/>
                          <a:ext cx="4198" cy="8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2947" name="Group 19"/>
          <p:cNvGrpSpPr>
            <a:grpSpLocks/>
          </p:cNvGrpSpPr>
          <p:nvPr/>
        </p:nvGrpSpPr>
        <p:grpSpPr bwMode="auto">
          <a:xfrm>
            <a:off x="0" y="5084763"/>
            <a:ext cx="8769350" cy="1444625"/>
            <a:chOff x="0" y="3203"/>
            <a:chExt cx="5524" cy="910"/>
          </a:xfrm>
        </p:grpSpPr>
        <p:sp>
          <p:nvSpPr>
            <p:cNvPr id="37894" name="Rectangle 15"/>
            <p:cNvSpPr>
              <a:spLocks noChangeArrowheads="1"/>
            </p:cNvSpPr>
            <p:nvPr/>
          </p:nvSpPr>
          <p:spPr bwMode="auto">
            <a:xfrm>
              <a:off x="204" y="3203"/>
              <a:ext cx="53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上述算式之正确性的验证只要令</a:t>
              </a:r>
              <a:r>
                <a:rPr lang="en-US" altLang="zh-CN" sz="3200">
                  <a:effectLst/>
                  <a:latin typeface="黑体" pitchFamily="49" charset="-122"/>
                </a:rPr>
                <a:t>X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r>
                <a:rPr lang="en-US" altLang="zh-CN" sz="3200">
                  <a:effectLst/>
                  <a:latin typeface="黑体" pitchFamily="49" charset="-122"/>
                </a:rPr>
                <a:t>=0</a:t>
              </a:r>
              <a:r>
                <a:rPr lang="zh-CN" altLang="en-US" sz="3200">
                  <a:effectLst/>
                  <a:latin typeface="黑体" pitchFamily="49" charset="-122"/>
                </a:rPr>
                <a:t>或</a:t>
              </a:r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r>
                <a:rPr lang="zh-CN" altLang="en-US" sz="3200">
                  <a:effectLst/>
                  <a:latin typeface="黑体" pitchFamily="49" charset="-122"/>
                </a:rPr>
                <a:t>分别代</a:t>
              </a:r>
            </a:p>
          </p:txBody>
        </p:sp>
        <p:sp>
          <p:nvSpPr>
            <p:cNvPr id="37895" name="Rectangle 16"/>
            <p:cNvSpPr>
              <a:spLocks noChangeArrowheads="1"/>
            </p:cNvSpPr>
            <p:nvPr/>
          </p:nvSpPr>
          <p:spPr bwMode="auto">
            <a:xfrm>
              <a:off x="0" y="3748"/>
              <a:ext cx="11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入便知。</a:t>
              </a:r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FB1D6C-7F6C-417C-8B25-FB7ECD4580A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468313" y="260350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例：试化简下列函数：</a:t>
            </a:r>
          </a:p>
        </p:txBody>
      </p:sp>
      <p:graphicFrame>
        <p:nvGraphicFramePr>
          <p:cNvPr id="38915" name="Object 5"/>
          <p:cNvGraphicFramePr>
            <a:graphicFrameLocks noGrp="1" noChangeAspect="1"/>
          </p:cNvGraphicFramePr>
          <p:nvPr>
            <p:ph sz="half" idx="1"/>
          </p:nvPr>
        </p:nvGraphicFramePr>
        <p:xfrm>
          <a:off x="539750" y="1125538"/>
          <a:ext cx="6119813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09" name="公式" r:id="rId3" imgW="3328200" imgH="355680" progId="Equation.3">
                  <p:embed/>
                </p:oleObj>
              </mc:Choice>
              <mc:Fallback>
                <p:oleObj name="公式" r:id="rId3" imgW="3328200" imgH="355680" progId="Equation.3">
                  <p:embed/>
                  <p:pic>
                    <p:nvPicPr>
                      <p:cNvPr id="0" name="Picture 14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125538"/>
                        <a:ext cx="6119813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14" name="Group 14"/>
          <p:cNvGrpSpPr>
            <a:grpSpLocks/>
          </p:cNvGrpSpPr>
          <p:nvPr/>
        </p:nvGrpSpPr>
        <p:grpSpPr bwMode="auto">
          <a:xfrm>
            <a:off x="500063" y="1916113"/>
            <a:ext cx="7177088" cy="1941511"/>
            <a:chOff x="270" y="1207"/>
            <a:chExt cx="4521" cy="1223"/>
          </a:xfrm>
        </p:grpSpPr>
        <p:graphicFrame>
          <p:nvGraphicFramePr>
            <p:cNvPr id="38918" name="Object 7"/>
            <p:cNvGraphicFramePr>
              <a:graphicFrameLocks noChangeAspect="1"/>
            </p:cNvGraphicFramePr>
            <p:nvPr/>
          </p:nvGraphicFramePr>
          <p:xfrm>
            <a:off x="270" y="1530"/>
            <a:ext cx="4521" cy="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10" name="Equation" r:id="rId5" imgW="2603160" imgH="507960" progId="Equation.DSMT4">
                    <p:embed/>
                  </p:oleObj>
                </mc:Choice>
                <mc:Fallback>
                  <p:oleObj name="Equation" r:id="rId5" imgW="2603160" imgH="507960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" y="1530"/>
                          <a:ext cx="4521" cy="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9" name="Rectangle 10"/>
            <p:cNvSpPr>
              <a:spLocks noChangeArrowheads="1"/>
            </p:cNvSpPr>
            <p:nvPr/>
          </p:nvSpPr>
          <p:spPr bwMode="auto">
            <a:xfrm>
              <a:off x="295" y="1207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解：</a:t>
              </a:r>
            </a:p>
          </p:txBody>
        </p:sp>
      </p:grpSp>
      <p:graphicFrame>
        <p:nvGraphicFramePr>
          <p:cNvPr id="256011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27088" y="4092575"/>
          <a:ext cx="633571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11" name="Equation" r:id="rId7" imgW="3506040" imgH="1028880" progId="Equation.DSMT4">
                  <p:embed/>
                </p:oleObj>
              </mc:Choice>
              <mc:Fallback>
                <p:oleObj name="Equation" r:id="rId7" imgW="3506040" imgH="1028880" progId="Equation.DSMT4">
                  <p:embed/>
                  <p:pic>
                    <p:nvPicPr>
                      <p:cNvPr id="0" name="Picture 15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092575"/>
                        <a:ext cx="6335712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22B3A0-2D12-4BCF-9512-D904A2B5670D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35"/>
          <p:cNvSpPr>
            <a:spLocks noChangeArrowheads="1"/>
          </p:cNvSpPr>
          <p:nvPr/>
        </p:nvSpPr>
        <p:spPr bwMode="auto">
          <a:xfrm>
            <a:off x="7253288" y="1898650"/>
            <a:ext cx="387350" cy="86518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8" name="Oval 36"/>
          <p:cNvSpPr>
            <a:spLocks noChangeArrowheads="1"/>
          </p:cNvSpPr>
          <p:nvPr/>
        </p:nvSpPr>
        <p:spPr bwMode="auto">
          <a:xfrm>
            <a:off x="7634288" y="2203450"/>
            <a:ext cx="155575" cy="157163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9" name="Line 37"/>
          <p:cNvSpPr>
            <a:spLocks noChangeShapeType="1"/>
          </p:cNvSpPr>
          <p:nvPr/>
        </p:nvSpPr>
        <p:spPr bwMode="auto">
          <a:xfrm>
            <a:off x="7786688" y="2279650"/>
            <a:ext cx="38735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0" name="Line 40"/>
          <p:cNvSpPr>
            <a:spLocks noChangeShapeType="1"/>
          </p:cNvSpPr>
          <p:nvPr/>
        </p:nvSpPr>
        <p:spPr bwMode="auto">
          <a:xfrm flipH="1">
            <a:off x="6872288" y="2203450"/>
            <a:ext cx="38735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1" name="Line 41"/>
          <p:cNvSpPr>
            <a:spLocks noChangeShapeType="1"/>
          </p:cNvSpPr>
          <p:nvPr/>
        </p:nvSpPr>
        <p:spPr bwMode="auto">
          <a:xfrm flipH="1">
            <a:off x="6872288" y="2508250"/>
            <a:ext cx="38735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02" name="Rectangle 50"/>
          <p:cNvSpPr>
            <a:spLocks noChangeArrowheads="1"/>
          </p:cNvSpPr>
          <p:nvPr/>
        </p:nvSpPr>
        <p:spPr bwMode="auto">
          <a:xfrm>
            <a:off x="7024688" y="1974850"/>
            <a:ext cx="69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  <a:r>
              <a:rPr lang="zh-CN" altLang="en-US" sz="2400">
                <a:effectLst/>
                <a:latin typeface="黑体" pitchFamily="49" charset="-122"/>
              </a:rPr>
              <a:t>＆</a:t>
            </a:r>
          </a:p>
        </p:txBody>
      </p:sp>
      <p:sp>
        <p:nvSpPr>
          <p:cNvPr id="104" name="Rectangle 53"/>
          <p:cNvSpPr>
            <a:spLocks noChangeArrowheads="1"/>
          </p:cNvSpPr>
          <p:nvPr/>
        </p:nvSpPr>
        <p:spPr bwMode="auto">
          <a:xfrm>
            <a:off x="8091488" y="190976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6" name="Rectangle 60"/>
          <p:cNvSpPr>
            <a:spLocks noChangeArrowheads="1"/>
          </p:cNvSpPr>
          <p:nvPr/>
        </p:nvSpPr>
        <p:spPr bwMode="auto">
          <a:xfrm>
            <a:off x="6262688" y="174625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A 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08" name="Rectangle 65"/>
          <p:cNvSpPr>
            <a:spLocks noChangeArrowheads="1"/>
          </p:cNvSpPr>
          <p:nvPr/>
        </p:nvSpPr>
        <p:spPr bwMode="auto">
          <a:xfrm>
            <a:off x="6262688" y="220345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415088" y="2813050"/>
            <a:ext cx="2292350" cy="1047751"/>
            <a:chOff x="6415088" y="2813050"/>
            <a:chExt cx="2292350" cy="1047751"/>
          </a:xfrm>
        </p:grpSpPr>
        <p:sp>
          <p:nvSpPr>
            <p:cNvPr id="113" name="Oval 93"/>
            <p:cNvSpPr>
              <a:spLocks noChangeArrowheads="1"/>
            </p:cNvSpPr>
            <p:nvPr/>
          </p:nvSpPr>
          <p:spPr bwMode="auto">
            <a:xfrm>
              <a:off x="7939088" y="3270250"/>
              <a:ext cx="155575" cy="15716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7177088" y="3041650"/>
              <a:ext cx="768350" cy="630238"/>
              <a:chOff x="7177088" y="3041650"/>
              <a:chExt cx="768350" cy="630238"/>
            </a:xfrm>
          </p:grpSpPr>
          <p:sp>
            <p:nvSpPr>
              <p:cNvPr id="112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4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5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6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17" name="Line 97"/>
            <p:cNvSpPr>
              <a:spLocks noChangeShapeType="1"/>
            </p:cNvSpPr>
            <p:nvPr/>
          </p:nvSpPr>
          <p:spPr bwMode="auto">
            <a:xfrm flipH="1">
              <a:off x="6872288" y="3194050"/>
              <a:ext cx="3095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8" name="Line 98"/>
            <p:cNvSpPr>
              <a:spLocks noChangeShapeType="1"/>
            </p:cNvSpPr>
            <p:nvPr/>
          </p:nvSpPr>
          <p:spPr bwMode="auto">
            <a:xfrm flipH="1">
              <a:off x="6872288" y="3498850"/>
              <a:ext cx="3095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9" name="Line 99"/>
            <p:cNvSpPr>
              <a:spLocks noChangeShapeType="1"/>
            </p:cNvSpPr>
            <p:nvPr/>
          </p:nvSpPr>
          <p:spPr bwMode="auto">
            <a:xfrm>
              <a:off x="8091488" y="3346450"/>
              <a:ext cx="231775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" name="Rectangle 100"/>
            <p:cNvSpPr>
              <a:spLocks noChangeArrowheads="1"/>
            </p:cNvSpPr>
            <p:nvPr/>
          </p:nvSpPr>
          <p:spPr bwMode="auto">
            <a:xfrm>
              <a:off x="6415088" y="28130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1" name="Rectangle 101"/>
            <p:cNvSpPr>
              <a:spLocks noChangeArrowheads="1"/>
            </p:cNvSpPr>
            <p:nvPr/>
          </p:nvSpPr>
          <p:spPr bwMode="auto">
            <a:xfrm>
              <a:off x="6415088" y="328136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2" name="Rectangle 102"/>
            <p:cNvSpPr>
              <a:spLocks noChangeArrowheads="1"/>
            </p:cNvSpPr>
            <p:nvPr/>
          </p:nvSpPr>
          <p:spPr bwMode="auto">
            <a:xfrm>
              <a:off x="8320088" y="305276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123" name="Line 113"/>
          <p:cNvSpPr>
            <a:spLocks noChangeShapeType="1"/>
          </p:cNvSpPr>
          <p:nvPr/>
        </p:nvSpPr>
        <p:spPr bwMode="auto">
          <a:xfrm>
            <a:off x="4433888" y="2965450"/>
            <a:ext cx="1006475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7" name="组合 76"/>
          <p:cNvGrpSpPr/>
          <p:nvPr/>
        </p:nvGrpSpPr>
        <p:grpSpPr>
          <a:xfrm>
            <a:off x="-32" y="2279650"/>
            <a:ext cx="4110070" cy="1189038"/>
            <a:chOff x="-32" y="2279650"/>
            <a:chExt cx="4110070" cy="1189038"/>
          </a:xfrm>
        </p:grpSpPr>
        <p:sp>
          <p:nvSpPr>
            <p:cNvPr id="92" name="Line 8"/>
            <p:cNvSpPr>
              <a:spLocks noChangeShapeType="1"/>
            </p:cNvSpPr>
            <p:nvPr/>
          </p:nvSpPr>
          <p:spPr bwMode="auto">
            <a:xfrm flipH="1">
              <a:off x="1919288" y="29654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4" name="Line 10"/>
            <p:cNvSpPr>
              <a:spLocks noChangeShapeType="1"/>
            </p:cNvSpPr>
            <p:nvPr/>
          </p:nvSpPr>
          <p:spPr bwMode="auto">
            <a:xfrm flipH="1">
              <a:off x="609568" y="28130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5" name="Line 11"/>
            <p:cNvSpPr>
              <a:spLocks noChangeShapeType="1"/>
            </p:cNvSpPr>
            <p:nvPr/>
          </p:nvSpPr>
          <p:spPr bwMode="auto">
            <a:xfrm flipH="1">
              <a:off x="609568" y="3117850"/>
              <a:ext cx="5413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6" name="Line 12"/>
            <p:cNvSpPr>
              <a:spLocks noChangeShapeType="1"/>
            </p:cNvSpPr>
            <p:nvPr/>
          </p:nvSpPr>
          <p:spPr bwMode="auto">
            <a:xfrm>
              <a:off x="3071802" y="2965450"/>
              <a:ext cx="387350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" name="Rectangle 51"/>
            <p:cNvSpPr>
              <a:spLocks noChangeArrowheads="1"/>
            </p:cNvSpPr>
            <p:nvPr/>
          </p:nvSpPr>
          <p:spPr bwMode="auto">
            <a:xfrm>
              <a:off x="2909888" y="2290763"/>
              <a:ext cx="12001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F＝AB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05" name="Rectangle 58"/>
            <p:cNvSpPr>
              <a:spLocks noChangeArrowheads="1"/>
            </p:cNvSpPr>
            <p:nvPr/>
          </p:nvSpPr>
          <p:spPr bwMode="auto">
            <a:xfrm>
              <a:off x="-32" y="227965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07" name="Rectangle 64"/>
            <p:cNvSpPr>
              <a:spLocks noChangeArrowheads="1"/>
            </p:cNvSpPr>
            <p:nvPr/>
          </p:nvSpPr>
          <p:spPr bwMode="auto">
            <a:xfrm>
              <a:off x="-32" y="288925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 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09" name="Line 74"/>
            <p:cNvSpPr>
              <a:spLocks noChangeShapeType="1"/>
            </p:cNvSpPr>
            <p:nvPr/>
          </p:nvSpPr>
          <p:spPr bwMode="auto">
            <a:xfrm>
              <a:off x="3595688" y="2355850"/>
              <a:ext cx="465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1142976" y="2639984"/>
              <a:ext cx="768350" cy="630238"/>
              <a:chOff x="7177088" y="3041650"/>
              <a:chExt cx="768350" cy="630238"/>
            </a:xfrm>
          </p:grpSpPr>
          <p:sp>
            <p:nvSpPr>
              <p:cNvPr id="126" name="Arc 92"/>
              <p:cNvSpPr>
                <a:spLocks/>
              </p:cNvSpPr>
              <p:nvPr/>
            </p:nvSpPr>
            <p:spPr bwMode="auto">
              <a:xfrm>
                <a:off x="7558088" y="3041650"/>
                <a:ext cx="387350" cy="62865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7" name="Line 94"/>
              <p:cNvSpPr>
                <a:spLocks noChangeShapeType="1"/>
              </p:cNvSpPr>
              <p:nvPr/>
            </p:nvSpPr>
            <p:spPr bwMode="auto">
              <a:xfrm flipH="1">
                <a:off x="7177088" y="3041650"/>
                <a:ext cx="387350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8" name="Line 95"/>
              <p:cNvSpPr>
                <a:spLocks noChangeShapeType="1"/>
              </p:cNvSpPr>
              <p:nvPr/>
            </p:nvSpPr>
            <p:spPr bwMode="auto">
              <a:xfrm flipH="1">
                <a:off x="7177088" y="3651250"/>
                <a:ext cx="465138" cy="1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9" name="Line 96"/>
              <p:cNvSpPr>
                <a:spLocks noChangeShapeType="1"/>
              </p:cNvSpPr>
              <p:nvPr/>
            </p:nvSpPr>
            <p:spPr bwMode="auto">
              <a:xfrm>
                <a:off x="7177088" y="3041650"/>
                <a:ext cx="1588" cy="6302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130" name="AutoShape 36"/>
            <p:cNvSpPr>
              <a:spLocks noChangeArrowheads="1"/>
            </p:cNvSpPr>
            <p:nvPr/>
          </p:nvSpPr>
          <p:spPr bwMode="auto">
            <a:xfrm rot="5400000">
              <a:off x="2363773" y="2708269"/>
              <a:ext cx="649288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1" name="Oval 106"/>
            <p:cNvSpPr>
              <a:spLocks noChangeArrowheads="1"/>
            </p:cNvSpPr>
            <p:nvPr/>
          </p:nvSpPr>
          <p:spPr bwMode="auto">
            <a:xfrm>
              <a:off x="2920986" y="2867019"/>
              <a:ext cx="149225" cy="1619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40" name="Rectangle 32"/>
          <p:cNvSpPr>
            <a:spLocks noChangeArrowheads="1"/>
          </p:cNvSpPr>
          <p:nvPr/>
        </p:nvSpPr>
        <p:spPr bwMode="auto">
          <a:xfrm>
            <a:off x="7334250" y="4445000"/>
            <a:ext cx="3810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1" name="Oval 33"/>
          <p:cNvSpPr>
            <a:spLocks noChangeArrowheads="1"/>
          </p:cNvSpPr>
          <p:nvPr/>
        </p:nvSpPr>
        <p:spPr bwMode="auto">
          <a:xfrm>
            <a:off x="7715250" y="4749800"/>
            <a:ext cx="152400" cy="1524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42" name="Line 34"/>
          <p:cNvSpPr>
            <a:spLocks noChangeShapeType="1"/>
          </p:cNvSpPr>
          <p:nvPr/>
        </p:nvSpPr>
        <p:spPr bwMode="auto">
          <a:xfrm>
            <a:off x="7867650" y="48260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43" name="Line 44"/>
          <p:cNvSpPr>
            <a:spLocks noChangeShapeType="1"/>
          </p:cNvSpPr>
          <p:nvPr/>
        </p:nvSpPr>
        <p:spPr bwMode="auto">
          <a:xfrm flipH="1">
            <a:off x="6953250" y="46736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44" name="Line 45"/>
          <p:cNvSpPr>
            <a:spLocks noChangeShapeType="1"/>
          </p:cNvSpPr>
          <p:nvPr/>
        </p:nvSpPr>
        <p:spPr bwMode="auto">
          <a:xfrm flipH="1">
            <a:off x="6953250" y="49784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45" name="Rectangle 47"/>
          <p:cNvSpPr>
            <a:spLocks noChangeArrowheads="1"/>
          </p:cNvSpPr>
          <p:nvPr/>
        </p:nvSpPr>
        <p:spPr bwMode="auto">
          <a:xfrm>
            <a:off x="7258050" y="4673600"/>
            <a:ext cx="6556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2000">
                <a:effectLst/>
                <a:latin typeface="黑体" pitchFamily="49" charset="-122"/>
              </a:rPr>
              <a:t>≥1</a:t>
            </a:r>
          </a:p>
        </p:txBody>
      </p:sp>
      <p:sp>
        <p:nvSpPr>
          <p:cNvPr id="147" name="Rectangle 55"/>
          <p:cNvSpPr>
            <a:spLocks noChangeArrowheads="1"/>
          </p:cNvSpPr>
          <p:nvPr/>
        </p:nvSpPr>
        <p:spPr bwMode="auto">
          <a:xfrm>
            <a:off x="8248650" y="4456113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50" name="Rectangle 61"/>
          <p:cNvSpPr>
            <a:spLocks noChangeArrowheads="1"/>
          </p:cNvSpPr>
          <p:nvPr/>
        </p:nvSpPr>
        <p:spPr bwMode="auto">
          <a:xfrm flipH="1">
            <a:off x="6343650" y="4292600"/>
            <a:ext cx="10620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A 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52" name="Rectangle 67"/>
          <p:cNvSpPr>
            <a:spLocks noChangeArrowheads="1"/>
          </p:cNvSpPr>
          <p:nvPr/>
        </p:nvSpPr>
        <p:spPr bwMode="auto">
          <a:xfrm>
            <a:off x="6343650" y="4673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153" name="Line 71"/>
          <p:cNvSpPr>
            <a:spLocks noChangeShapeType="1"/>
          </p:cNvSpPr>
          <p:nvPr/>
        </p:nvSpPr>
        <p:spPr bwMode="auto">
          <a:xfrm>
            <a:off x="4591050" y="5054600"/>
            <a:ext cx="990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6419850" y="5435600"/>
            <a:ext cx="2368550" cy="1093788"/>
            <a:chOff x="6419850" y="5435600"/>
            <a:chExt cx="2368550" cy="1093788"/>
          </a:xfrm>
        </p:grpSpPr>
        <p:sp>
          <p:nvSpPr>
            <p:cNvPr id="157" name="Arc 82"/>
            <p:cNvSpPr>
              <a:spLocks/>
            </p:cNvSpPr>
            <p:nvPr/>
          </p:nvSpPr>
          <p:spPr bwMode="auto">
            <a:xfrm>
              <a:off x="7158038" y="56610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8" name="Arc 83"/>
            <p:cNvSpPr>
              <a:spLocks/>
            </p:cNvSpPr>
            <p:nvPr/>
          </p:nvSpPr>
          <p:spPr bwMode="auto">
            <a:xfrm>
              <a:off x="7165975" y="56642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9" name="Line 84"/>
            <p:cNvSpPr>
              <a:spLocks noChangeShapeType="1"/>
            </p:cNvSpPr>
            <p:nvPr/>
          </p:nvSpPr>
          <p:spPr bwMode="auto">
            <a:xfrm flipH="1">
              <a:off x="6853238" y="5813425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0" name="Line 85"/>
            <p:cNvSpPr>
              <a:spLocks noChangeShapeType="1"/>
            </p:cNvSpPr>
            <p:nvPr/>
          </p:nvSpPr>
          <p:spPr bwMode="auto">
            <a:xfrm flipH="1">
              <a:off x="6853238" y="6194425"/>
              <a:ext cx="609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1" name="Line 86"/>
            <p:cNvSpPr>
              <a:spLocks noChangeShapeType="1"/>
            </p:cNvSpPr>
            <p:nvPr/>
          </p:nvSpPr>
          <p:spPr bwMode="auto">
            <a:xfrm>
              <a:off x="8232775" y="6045200"/>
              <a:ext cx="244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2" name="Rectangle 87"/>
            <p:cNvSpPr>
              <a:spLocks noChangeArrowheads="1"/>
            </p:cNvSpPr>
            <p:nvPr/>
          </p:nvSpPr>
          <p:spPr bwMode="auto">
            <a:xfrm>
              <a:off x="6419850" y="543560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3" name="Rectangle 88"/>
            <p:cNvSpPr>
              <a:spLocks noChangeArrowheads="1"/>
            </p:cNvSpPr>
            <p:nvPr/>
          </p:nvSpPr>
          <p:spPr bwMode="auto">
            <a:xfrm>
              <a:off x="6472238" y="5949950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4" name="Rectangle 89"/>
            <p:cNvSpPr>
              <a:spLocks noChangeArrowheads="1"/>
            </p:cNvSpPr>
            <p:nvPr/>
          </p:nvSpPr>
          <p:spPr bwMode="auto">
            <a:xfrm>
              <a:off x="8401050" y="57245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65" name="Oval 91"/>
            <p:cNvSpPr>
              <a:spLocks noChangeArrowheads="1"/>
            </p:cNvSpPr>
            <p:nvPr/>
          </p:nvSpPr>
          <p:spPr bwMode="auto">
            <a:xfrm>
              <a:off x="8080375" y="59690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55540" y="4445000"/>
            <a:ext cx="4237060" cy="1189038"/>
            <a:chOff x="55540" y="4445000"/>
            <a:chExt cx="4237060" cy="1189038"/>
          </a:xfrm>
        </p:grpSpPr>
        <p:sp>
          <p:nvSpPr>
            <p:cNvPr id="135" name="Line 15"/>
            <p:cNvSpPr>
              <a:spLocks noChangeShapeType="1"/>
            </p:cNvSpPr>
            <p:nvPr/>
          </p:nvSpPr>
          <p:spPr bwMode="auto">
            <a:xfrm flipH="1">
              <a:off x="1771650" y="51038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6" name="Oval 16"/>
            <p:cNvSpPr>
              <a:spLocks noChangeArrowheads="1"/>
            </p:cNvSpPr>
            <p:nvPr/>
          </p:nvSpPr>
          <p:spPr bwMode="auto">
            <a:xfrm>
              <a:off x="2786050" y="5027613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7" name="Line 17"/>
            <p:cNvSpPr>
              <a:spLocks noChangeShapeType="1"/>
            </p:cNvSpPr>
            <p:nvPr/>
          </p:nvSpPr>
          <p:spPr bwMode="auto">
            <a:xfrm flipH="1">
              <a:off x="588940" y="49514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8" name="Line 18"/>
            <p:cNvSpPr>
              <a:spLocks noChangeShapeType="1"/>
            </p:cNvSpPr>
            <p:nvPr/>
          </p:nvSpPr>
          <p:spPr bwMode="auto">
            <a:xfrm flipH="1">
              <a:off x="588940" y="5256213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9" name="Line 19"/>
            <p:cNvSpPr>
              <a:spLocks noChangeShapeType="1"/>
            </p:cNvSpPr>
            <p:nvPr/>
          </p:nvSpPr>
          <p:spPr bwMode="auto">
            <a:xfrm>
              <a:off x="2928926" y="5103813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6" name="Rectangle 49"/>
            <p:cNvSpPr>
              <a:spLocks noChangeArrowheads="1"/>
            </p:cNvSpPr>
            <p:nvPr/>
          </p:nvSpPr>
          <p:spPr bwMode="auto">
            <a:xfrm>
              <a:off x="969940" y="4810125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</a:t>
              </a:r>
            </a:p>
          </p:txBody>
        </p:sp>
        <p:sp>
          <p:nvSpPr>
            <p:cNvPr id="148" name="Rectangle 56"/>
            <p:cNvSpPr>
              <a:spLocks noChangeArrowheads="1"/>
            </p:cNvSpPr>
            <p:nvPr/>
          </p:nvSpPr>
          <p:spPr bwMode="auto">
            <a:xfrm>
              <a:off x="2686050" y="4505325"/>
              <a:ext cx="1606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F＝A＋B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49" name="Rectangle 59"/>
            <p:cNvSpPr>
              <a:spLocks noChangeArrowheads="1"/>
            </p:cNvSpPr>
            <p:nvPr/>
          </p:nvSpPr>
          <p:spPr bwMode="auto">
            <a:xfrm>
              <a:off x="55540" y="4445000"/>
              <a:ext cx="7937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A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1" name="Rectangle 66"/>
            <p:cNvSpPr>
              <a:spLocks noChangeArrowheads="1"/>
            </p:cNvSpPr>
            <p:nvPr/>
          </p:nvSpPr>
          <p:spPr bwMode="auto">
            <a:xfrm>
              <a:off x="55540" y="5054600"/>
              <a:ext cx="5905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54" name="Line 75"/>
            <p:cNvSpPr>
              <a:spLocks noChangeShapeType="1"/>
            </p:cNvSpPr>
            <p:nvPr/>
          </p:nvSpPr>
          <p:spPr bwMode="auto">
            <a:xfrm>
              <a:off x="3371850" y="4597400"/>
              <a:ext cx="838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6" name="AutoShape 36"/>
            <p:cNvSpPr>
              <a:spLocks noChangeArrowheads="1"/>
            </p:cNvSpPr>
            <p:nvPr/>
          </p:nvSpPr>
          <p:spPr bwMode="auto">
            <a:xfrm rot="5400000">
              <a:off x="2220896" y="4851410"/>
              <a:ext cx="649288" cy="519113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grpSp>
          <p:nvGrpSpPr>
            <p:cNvPr id="170" name="组合 169"/>
            <p:cNvGrpSpPr/>
            <p:nvPr/>
          </p:nvGrpSpPr>
          <p:grpSpPr>
            <a:xfrm>
              <a:off x="835006" y="4714884"/>
              <a:ext cx="950912" cy="762000"/>
              <a:chOff x="4643438" y="5813425"/>
              <a:chExt cx="950912" cy="762000"/>
            </a:xfrm>
          </p:grpSpPr>
          <p:sp>
            <p:nvSpPr>
              <p:cNvPr id="168" name="Arc 82"/>
              <p:cNvSpPr>
                <a:spLocks/>
              </p:cNvSpPr>
              <p:nvPr/>
            </p:nvSpPr>
            <p:spPr bwMode="auto">
              <a:xfrm>
                <a:off x="4643438" y="58134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69" name="Arc 83"/>
              <p:cNvSpPr>
                <a:spLocks/>
              </p:cNvSpPr>
              <p:nvPr/>
            </p:nvSpPr>
            <p:spPr bwMode="auto">
              <a:xfrm>
                <a:off x="4651375" y="58166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7325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2.3几种导出(复合)的运算</a:t>
            </a:r>
            <a:r>
              <a:rPr lang="zh-CN" altLang="en-US" sz="2800" dirty="0" smtClean="0"/>
              <a:t>       </a:t>
            </a:r>
          </a:p>
        </p:txBody>
      </p:sp>
      <p:sp>
        <p:nvSpPr>
          <p:cNvPr id="172" name="Rectangle 108"/>
          <p:cNvSpPr>
            <a:spLocks noChangeArrowheads="1"/>
          </p:cNvSpPr>
          <p:nvPr/>
        </p:nvSpPr>
        <p:spPr bwMode="auto">
          <a:xfrm>
            <a:off x="246063" y="777875"/>
            <a:ext cx="8718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工程上常用的有:与非（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NAND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）；或非（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NOR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）；</a:t>
            </a:r>
          </a:p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与或非；异或（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XOR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）；同或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(XNOR)</a:t>
            </a:r>
          </a:p>
        </p:txBody>
      </p:sp>
      <p:sp>
        <p:nvSpPr>
          <p:cNvPr id="74" name="灯片编号占位符 7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0" y="0"/>
            <a:ext cx="241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、复合逻辑</a:t>
            </a:r>
          </a:p>
        </p:txBody>
      </p:sp>
      <p:sp>
        <p:nvSpPr>
          <p:cNvPr id="299013" name="Rectangle 5"/>
          <p:cNvSpPr>
            <a:spLocks noChangeArrowheads="1"/>
          </p:cNvSpPr>
          <p:nvPr/>
        </p:nvSpPr>
        <p:spPr bwMode="auto">
          <a:xfrm>
            <a:off x="0" y="765175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三、函数表达式的形式与变换</a:t>
            </a:r>
          </a:p>
        </p:txBody>
      </p:sp>
      <p:sp>
        <p:nvSpPr>
          <p:cNvPr id="299014" name="Rectangle 6"/>
          <p:cNvSpPr>
            <a:spLocks noChangeArrowheads="1"/>
          </p:cNvSpPr>
          <p:nvPr/>
        </p:nvSpPr>
        <p:spPr bwMode="auto">
          <a:xfrm>
            <a:off x="0" y="1557338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、两种基本形式</a:t>
            </a:r>
          </a:p>
        </p:txBody>
      </p:sp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0" y="2420938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、两种标准形式</a:t>
            </a: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0" y="32131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、表达式形式的变换</a:t>
            </a:r>
          </a:p>
        </p:txBody>
      </p:sp>
      <p:sp>
        <p:nvSpPr>
          <p:cNvPr id="299017" name="Rectangle 9"/>
          <p:cNvSpPr>
            <a:spLocks noChangeArrowheads="1"/>
          </p:cNvSpPr>
          <p:nvPr/>
        </p:nvSpPr>
        <p:spPr bwMode="auto">
          <a:xfrm>
            <a:off x="0" y="414972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四、逻辑函数的化简</a:t>
            </a: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0" y="5013325"/>
            <a:ext cx="282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、代数化简法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0" y="594995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、卡诺图化简法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990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99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990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99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99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build="p" autoUpdateAnimBg="0"/>
      <p:bldP spid="299014" grpId="0" build="p" autoUpdateAnimBg="0"/>
      <p:bldP spid="299015" grpId="0" build="p" autoUpdateAnimBg="0"/>
      <p:bldP spid="299016" grpId="0" build="p" autoUpdateAnimBg="0"/>
      <p:bldP spid="299017" grpId="0" build="p" autoUpdateAnimBg="0"/>
      <p:bldP spid="299018" grpId="0" build="p" autoUpdateAnimBg="0"/>
      <p:bldP spid="29901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>
          <a:xfrm>
            <a:off x="0" y="228600"/>
            <a:ext cx="8915400" cy="6629400"/>
          </a:xfrm>
        </p:spPr>
        <p:txBody>
          <a:bodyPr/>
          <a:lstStyle/>
          <a:p>
            <a:pPr algn="just" eaLnBrk="1" hangingPunct="1">
              <a:buFontTx/>
              <a:buNone/>
              <a:defRPr/>
            </a:pPr>
            <a:endParaRPr lang="en-US" altLang="zh-CN" sz="2800" smtClean="0">
              <a:latin typeface="Times New Roman" pitchFamily="18" charset="0"/>
            </a:endParaRPr>
          </a:p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20859" name="Rectangle 27"/>
          <p:cNvSpPr>
            <a:spLocks noChangeArrowheads="1"/>
          </p:cNvSpPr>
          <p:nvPr/>
        </p:nvSpPr>
        <p:spPr bwMode="auto">
          <a:xfrm>
            <a:off x="7162800" y="381000"/>
            <a:ext cx="6858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7543800" y="3810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 flipH="1">
            <a:off x="7162800" y="1219200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 flipH="1">
            <a:off x="6629400" y="609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 flipH="1">
            <a:off x="6629400" y="990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 flipH="1">
            <a:off x="6629400" y="1524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 flipH="1">
            <a:off x="6629400" y="19050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68" name="Oval 36"/>
          <p:cNvSpPr>
            <a:spLocks noChangeArrowheads="1"/>
          </p:cNvSpPr>
          <p:nvPr/>
        </p:nvSpPr>
        <p:spPr bwMode="auto">
          <a:xfrm>
            <a:off x="7848600" y="11430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8077200" y="12192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0" name="Rectangle 38"/>
          <p:cNvSpPr>
            <a:spLocks noChangeArrowheads="1"/>
          </p:cNvSpPr>
          <p:nvPr/>
        </p:nvSpPr>
        <p:spPr bwMode="auto">
          <a:xfrm>
            <a:off x="6934200" y="2590800"/>
            <a:ext cx="1295400" cy="1676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7543800" y="2590800"/>
            <a:ext cx="0" cy="16764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 flipH="1">
            <a:off x="6400800" y="2819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 flipH="1">
            <a:off x="6400800" y="32004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H="1">
            <a:off x="6400800" y="36576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877" name="Oval 45"/>
          <p:cNvSpPr>
            <a:spLocks noChangeArrowheads="1"/>
          </p:cNvSpPr>
          <p:nvPr/>
        </p:nvSpPr>
        <p:spPr bwMode="auto">
          <a:xfrm>
            <a:off x="8229600" y="3352800"/>
            <a:ext cx="228600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>
            <a:off x="8458200" y="3429000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0998" name="Rectangle 48"/>
          <p:cNvSpPr>
            <a:spLocks noChangeArrowheads="1"/>
          </p:cNvSpPr>
          <p:nvPr/>
        </p:nvSpPr>
        <p:spPr bwMode="auto">
          <a:xfrm>
            <a:off x="6248400" y="2397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0999" name="Rectangle 49"/>
          <p:cNvSpPr>
            <a:spLocks noChangeArrowheads="1"/>
          </p:cNvSpPr>
          <p:nvPr/>
        </p:nvSpPr>
        <p:spPr bwMode="auto">
          <a:xfrm>
            <a:off x="5867400" y="2438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1" name="Rectangle 51"/>
          <p:cNvSpPr>
            <a:spLocks noChangeArrowheads="1"/>
          </p:cNvSpPr>
          <p:nvPr/>
        </p:nvSpPr>
        <p:spPr bwMode="auto">
          <a:xfrm>
            <a:off x="6248400" y="62071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2" name="Rectangle 52"/>
          <p:cNvSpPr>
            <a:spLocks noChangeArrowheads="1"/>
          </p:cNvSpPr>
          <p:nvPr/>
        </p:nvSpPr>
        <p:spPr bwMode="auto">
          <a:xfrm>
            <a:off x="5943600" y="28956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4" name="Rectangle 54"/>
          <p:cNvSpPr>
            <a:spLocks noChangeArrowheads="1"/>
          </p:cNvSpPr>
          <p:nvPr/>
        </p:nvSpPr>
        <p:spPr bwMode="auto">
          <a:xfrm>
            <a:off x="6019800" y="11430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C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5" name="Rectangle 55"/>
          <p:cNvSpPr>
            <a:spLocks noChangeArrowheads="1"/>
          </p:cNvSpPr>
          <p:nvPr/>
        </p:nvSpPr>
        <p:spPr bwMode="auto">
          <a:xfrm>
            <a:off x="5715000" y="33528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 C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7" name="Rectangle 57"/>
          <p:cNvSpPr>
            <a:spLocks noChangeArrowheads="1"/>
          </p:cNvSpPr>
          <p:nvPr/>
        </p:nvSpPr>
        <p:spPr bwMode="auto">
          <a:xfrm>
            <a:off x="6248400" y="1600200"/>
            <a:ext cx="349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D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8" name="Rectangle 58"/>
          <p:cNvSpPr>
            <a:spLocks noChangeArrowheads="1"/>
          </p:cNvSpPr>
          <p:nvPr/>
        </p:nvSpPr>
        <p:spPr bwMode="auto">
          <a:xfrm>
            <a:off x="5943600" y="3810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D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1009" name="Rectangle 59"/>
          <p:cNvSpPr>
            <a:spLocks noChangeArrowheads="1"/>
          </p:cNvSpPr>
          <p:nvPr/>
        </p:nvSpPr>
        <p:spPr bwMode="auto">
          <a:xfrm>
            <a:off x="8153400" y="6858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 F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10" name="Rectangle 60"/>
          <p:cNvSpPr>
            <a:spLocks noChangeArrowheads="1"/>
          </p:cNvSpPr>
          <p:nvPr/>
        </p:nvSpPr>
        <p:spPr bwMode="auto">
          <a:xfrm>
            <a:off x="8229600" y="2895600"/>
            <a:ext cx="481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 F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13" name="Rectangle 63"/>
          <p:cNvSpPr>
            <a:spLocks noChangeArrowheads="1"/>
          </p:cNvSpPr>
          <p:nvPr/>
        </p:nvSpPr>
        <p:spPr bwMode="auto">
          <a:xfrm>
            <a:off x="7391400" y="990600"/>
            <a:ext cx="554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 +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14" name="Rectangle 65"/>
          <p:cNvSpPr>
            <a:spLocks noChangeArrowheads="1"/>
          </p:cNvSpPr>
          <p:nvPr/>
        </p:nvSpPr>
        <p:spPr bwMode="auto">
          <a:xfrm>
            <a:off x="7467600" y="32004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≥1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1015" name="Rectangle 66"/>
          <p:cNvSpPr>
            <a:spLocks noChangeArrowheads="1"/>
          </p:cNvSpPr>
          <p:nvPr/>
        </p:nvSpPr>
        <p:spPr bwMode="auto">
          <a:xfrm>
            <a:off x="6858000" y="2590800"/>
            <a:ext cx="63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240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800">
                <a:effectLst/>
                <a:latin typeface="Tahoma" pitchFamily="34" charset="0"/>
                <a:ea typeface="宋体" pitchFamily="2" charset="-122"/>
              </a:rPr>
              <a:t>＆</a:t>
            </a:r>
            <a:endParaRPr lang="zh-CN" altLang="en-US" sz="280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>
            <a:off x="6934200" y="342900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>
            <a:off x="4352934" y="3048000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>
            <a:off x="4810134" y="22860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6" name="组合 105"/>
          <p:cNvGrpSpPr/>
          <p:nvPr/>
        </p:nvGrpSpPr>
        <p:grpSpPr>
          <a:xfrm>
            <a:off x="4953000" y="4114800"/>
            <a:ext cx="3875088" cy="2266950"/>
            <a:chOff x="4953000" y="4114800"/>
            <a:chExt cx="3875088" cy="2266950"/>
          </a:xfrm>
        </p:grpSpPr>
        <p:sp>
          <p:nvSpPr>
            <p:cNvPr id="120876" name="Line 44"/>
            <p:cNvSpPr>
              <a:spLocks noChangeShapeType="1"/>
            </p:cNvSpPr>
            <p:nvPr/>
          </p:nvSpPr>
          <p:spPr bwMode="auto">
            <a:xfrm flipH="1">
              <a:off x="6400800" y="4114800"/>
              <a:ext cx="533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2" name="Arc 70"/>
            <p:cNvSpPr>
              <a:spLocks/>
            </p:cNvSpPr>
            <p:nvPr/>
          </p:nvSpPr>
          <p:spPr bwMode="auto">
            <a:xfrm>
              <a:off x="6096000" y="45720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4" name="Line 72"/>
            <p:cNvSpPr>
              <a:spLocks noChangeShapeType="1"/>
            </p:cNvSpPr>
            <p:nvPr/>
          </p:nvSpPr>
          <p:spPr bwMode="auto">
            <a:xfrm flipH="1">
              <a:off x="5715000" y="4572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5" name="Line 73"/>
            <p:cNvSpPr>
              <a:spLocks noChangeShapeType="1"/>
            </p:cNvSpPr>
            <p:nvPr/>
          </p:nvSpPr>
          <p:spPr bwMode="auto">
            <a:xfrm flipH="1">
              <a:off x="5715000" y="51816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6" name="Line 74"/>
            <p:cNvSpPr>
              <a:spLocks noChangeShapeType="1"/>
            </p:cNvSpPr>
            <p:nvPr/>
          </p:nvSpPr>
          <p:spPr bwMode="auto">
            <a:xfrm>
              <a:off x="5715000" y="45720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7" name="Line 75"/>
            <p:cNvSpPr>
              <a:spLocks noChangeShapeType="1"/>
            </p:cNvSpPr>
            <p:nvPr/>
          </p:nvSpPr>
          <p:spPr bwMode="auto">
            <a:xfrm flipH="1">
              <a:off x="5410200" y="4724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8" name="Line 76"/>
            <p:cNvSpPr>
              <a:spLocks noChangeShapeType="1"/>
            </p:cNvSpPr>
            <p:nvPr/>
          </p:nvSpPr>
          <p:spPr bwMode="auto">
            <a:xfrm flipH="1">
              <a:off x="5410200" y="50292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09" name="Line 77"/>
            <p:cNvSpPr>
              <a:spLocks noChangeShapeType="1"/>
            </p:cNvSpPr>
            <p:nvPr/>
          </p:nvSpPr>
          <p:spPr bwMode="auto">
            <a:xfrm>
              <a:off x="6477000" y="4876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26" name="Rectangle 78"/>
            <p:cNvSpPr>
              <a:spLocks noChangeArrowheads="1"/>
            </p:cNvSpPr>
            <p:nvPr/>
          </p:nvSpPr>
          <p:spPr bwMode="auto">
            <a:xfrm>
              <a:off x="4953000" y="43545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27" name="Rectangle 79"/>
            <p:cNvSpPr>
              <a:spLocks noChangeArrowheads="1"/>
            </p:cNvSpPr>
            <p:nvPr/>
          </p:nvSpPr>
          <p:spPr bwMode="auto">
            <a:xfrm>
              <a:off x="4953000" y="48117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28" name="Rectangle 80"/>
            <p:cNvSpPr>
              <a:spLocks noChangeArrowheads="1"/>
            </p:cNvSpPr>
            <p:nvPr/>
          </p:nvSpPr>
          <p:spPr bwMode="auto">
            <a:xfrm>
              <a:off x="8458200" y="4724400"/>
              <a:ext cx="3698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F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0913" name="Arc 81"/>
            <p:cNvSpPr>
              <a:spLocks/>
            </p:cNvSpPr>
            <p:nvPr/>
          </p:nvSpPr>
          <p:spPr bwMode="auto">
            <a:xfrm>
              <a:off x="6096000" y="55626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5" name="Line 83"/>
            <p:cNvSpPr>
              <a:spLocks noChangeShapeType="1"/>
            </p:cNvSpPr>
            <p:nvPr/>
          </p:nvSpPr>
          <p:spPr bwMode="auto">
            <a:xfrm flipH="1">
              <a:off x="5715000" y="5562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6" name="Line 84"/>
            <p:cNvSpPr>
              <a:spLocks noChangeShapeType="1"/>
            </p:cNvSpPr>
            <p:nvPr/>
          </p:nvSpPr>
          <p:spPr bwMode="auto">
            <a:xfrm flipH="1">
              <a:off x="5715000" y="61722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7" name="Line 85"/>
            <p:cNvSpPr>
              <a:spLocks noChangeShapeType="1"/>
            </p:cNvSpPr>
            <p:nvPr/>
          </p:nvSpPr>
          <p:spPr bwMode="auto">
            <a:xfrm>
              <a:off x="5715000" y="55626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8" name="Line 86"/>
            <p:cNvSpPr>
              <a:spLocks noChangeShapeType="1"/>
            </p:cNvSpPr>
            <p:nvPr/>
          </p:nvSpPr>
          <p:spPr bwMode="auto">
            <a:xfrm flipH="1">
              <a:off x="5410200" y="57150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19" name="Line 87"/>
            <p:cNvSpPr>
              <a:spLocks noChangeShapeType="1"/>
            </p:cNvSpPr>
            <p:nvPr/>
          </p:nvSpPr>
          <p:spPr bwMode="auto">
            <a:xfrm flipH="1">
              <a:off x="5410200" y="60198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0" name="Line 88"/>
            <p:cNvSpPr>
              <a:spLocks noChangeShapeType="1"/>
            </p:cNvSpPr>
            <p:nvPr/>
          </p:nvSpPr>
          <p:spPr bwMode="auto">
            <a:xfrm>
              <a:off x="6477000" y="5867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1036" name="Rectangle 89"/>
            <p:cNvSpPr>
              <a:spLocks noChangeArrowheads="1"/>
            </p:cNvSpPr>
            <p:nvPr/>
          </p:nvSpPr>
          <p:spPr bwMode="auto">
            <a:xfrm>
              <a:off x="4953000" y="53451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C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41037" name="Rectangle 90"/>
            <p:cNvSpPr>
              <a:spLocks noChangeArrowheads="1"/>
            </p:cNvSpPr>
            <p:nvPr/>
          </p:nvSpPr>
          <p:spPr bwMode="auto">
            <a:xfrm>
              <a:off x="4953000" y="5802313"/>
              <a:ext cx="3873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D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20923" name="Arc 91"/>
            <p:cNvSpPr>
              <a:spLocks/>
            </p:cNvSpPr>
            <p:nvPr/>
          </p:nvSpPr>
          <p:spPr bwMode="auto">
            <a:xfrm>
              <a:off x="7383463" y="49498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4" name="Arc 92"/>
            <p:cNvSpPr>
              <a:spLocks/>
            </p:cNvSpPr>
            <p:nvPr/>
          </p:nvSpPr>
          <p:spPr bwMode="auto">
            <a:xfrm>
              <a:off x="7391400" y="49530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5" name="Line 93"/>
            <p:cNvSpPr>
              <a:spLocks noChangeShapeType="1"/>
            </p:cNvSpPr>
            <p:nvPr/>
          </p:nvSpPr>
          <p:spPr bwMode="auto">
            <a:xfrm flipH="1">
              <a:off x="6858000" y="5102225"/>
              <a:ext cx="7540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6" name="Line 94"/>
            <p:cNvSpPr>
              <a:spLocks noChangeShapeType="1"/>
            </p:cNvSpPr>
            <p:nvPr/>
          </p:nvSpPr>
          <p:spPr bwMode="auto">
            <a:xfrm flipH="1">
              <a:off x="6858000" y="5483225"/>
              <a:ext cx="830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27" name="Line 95"/>
            <p:cNvSpPr>
              <a:spLocks noChangeShapeType="1"/>
            </p:cNvSpPr>
            <p:nvPr/>
          </p:nvSpPr>
          <p:spPr bwMode="auto">
            <a:xfrm>
              <a:off x="8458200" y="5334000"/>
              <a:ext cx="2444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0" name="Oval 98"/>
            <p:cNvSpPr>
              <a:spLocks noChangeArrowheads="1"/>
            </p:cNvSpPr>
            <p:nvPr/>
          </p:nvSpPr>
          <p:spPr bwMode="auto">
            <a:xfrm>
              <a:off x="8305800" y="5257800"/>
              <a:ext cx="152400" cy="152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1" name="Line 99"/>
            <p:cNvSpPr>
              <a:spLocks noChangeShapeType="1"/>
            </p:cNvSpPr>
            <p:nvPr/>
          </p:nvSpPr>
          <p:spPr bwMode="auto">
            <a:xfrm>
              <a:off x="6858000" y="4876800"/>
              <a:ext cx="0" cy="228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932" name="Line 100"/>
            <p:cNvSpPr>
              <a:spLocks noChangeShapeType="1"/>
            </p:cNvSpPr>
            <p:nvPr/>
          </p:nvSpPr>
          <p:spPr bwMode="auto">
            <a:xfrm flipV="1">
              <a:off x="6858000" y="5486400"/>
              <a:ext cx="0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-47650" y="1828800"/>
            <a:ext cx="5905534" cy="2119313"/>
            <a:chOff x="-47650" y="1828800"/>
            <a:chExt cx="5905534" cy="2119313"/>
          </a:xfrm>
        </p:grpSpPr>
        <p:sp>
          <p:nvSpPr>
            <p:cNvPr id="120837" name="Line 5"/>
            <p:cNvSpPr>
              <a:spLocks noChangeShapeType="1"/>
            </p:cNvSpPr>
            <p:nvPr/>
          </p:nvSpPr>
          <p:spPr bwMode="auto">
            <a:xfrm flipH="1">
              <a:off x="409550" y="3352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flipH="1">
              <a:off x="409550" y="3657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1528764" y="35052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3" name="Line 11"/>
            <p:cNvSpPr>
              <a:spLocks noChangeShapeType="1"/>
            </p:cNvSpPr>
            <p:nvPr/>
          </p:nvSpPr>
          <p:spPr bwMode="auto">
            <a:xfrm flipH="1">
              <a:off x="1909764" y="26670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4" name="Line 12"/>
            <p:cNvSpPr>
              <a:spLocks noChangeShapeType="1"/>
            </p:cNvSpPr>
            <p:nvPr/>
          </p:nvSpPr>
          <p:spPr bwMode="auto">
            <a:xfrm flipH="1">
              <a:off x="1909764" y="2971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2981334" y="2819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7" name="Line 15"/>
            <p:cNvSpPr>
              <a:spLocks noChangeShapeType="1"/>
            </p:cNvSpPr>
            <p:nvPr/>
          </p:nvSpPr>
          <p:spPr bwMode="auto">
            <a:xfrm flipH="1">
              <a:off x="385732" y="21336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8" name="Line 16"/>
            <p:cNvSpPr>
              <a:spLocks noChangeShapeType="1"/>
            </p:cNvSpPr>
            <p:nvPr/>
          </p:nvSpPr>
          <p:spPr bwMode="auto">
            <a:xfrm flipH="1">
              <a:off x="385732" y="2438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49" name="Line 17"/>
            <p:cNvSpPr>
              <a:spLocks noChangeShapeType="1"/>
            </p:cNvSpPr>
            <p:nvPr/>
          </p:nvSpPr>
          <p:spPr bwMode="auto">
            <a:xfrm>
              <a:off x="1528764" y="22098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>
              <a:off x="1909764" y="2209800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6" name="Line 24"/>
            <p:cNvSpPr>
              <a:spLocks noChangeShapeType="1"/>
            </p:cNvSpPr>
            <p:nvPr/>
          </p:nvSpPr>
          <p:spPr bwMode="auto">
            <a:xfrm>
              <a:off x="1909764" y="2971800"/>
              <a:ext cx="0" cy="533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0858" name="Line 26"/>
            <p:cNvSpPr>
              <a:spLocks noChangeShapeType="1"/>
            </p:cNvSpPr>
            <p:nvPr/>
          </p:nvSpPr>
          <p:spPr bwMode="auto">
            <a:xfrm>
              <a:off x="3971934" y="2819400"/>
              <a:ext cx="304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0997" name="Rectangle 47"/>
            <p:cNvSpPr>
              <a:spLocks noChangeArrowheads="1"/>
            </p:cNvSpPr>
            <p:nvPr/>
          </p:nvSpPr>
          <p:spPr bwMode="auto">
            <a:xfrm>
              <a:off x="4732" y="1828800"/>
              <a:ext cx="396875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A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0" name="Rectangle 50"/>
            <p:cNvSpPr>
              <a:spLocks noChangeArrowheads="1"/>
            </p:cNvSpPr>
            <p:nvPr/>
          </p:nvSpPr>
          <p:spPr bwMode="auto">
            <a:xfrm>
              <a:off x="4732" y="2209800"/>
              <a:ext cx="3937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B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3" name="Rectangle 53"/>
            <p:cNvSpPr>
              <a:spLocks noChangeArrowheads="1"/>
            </p:cNvSpPr>
            <p:nvPr/>
          </p:nvSpPr>
          <p:spPr bwMode="auto">
            <a:xfrm>
              <a:off x="-47650" y="3048000"/>
              <a:ext cx="509588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 C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06" name="Rectangle 56"/>
            <p:cNvSpPr>
              <a:spLocks noChangeArrowheads="1"/>
            </p:cNvSpPr>
            <p:nvPr/>
          </p:nvSpPr>
          <p:spPr bwMode="auto">
            <a:xfrm>
              <a:off x="28550" y="3429000"/>
              <a:ext cx="3492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Tahoma" pitchFamily="34" charset="0"/>
                  <a:ea typeface="宋体" pitchFamily="2" charset="-122"/>
                </a:rPr>
                <a:t>D</a:t>
              </a:r>
              <a:endParaRPr lang="zh-CN" altLang="en-US" sz="28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011" name="Rectangle 61"/>
            <p:cNvSpPr>
              <a:spLocks noChangeArrowheads="1"/>
            </p:cNvSpPr>
            <p:nvPr/>
          </p:nvSpPr>
          <p:spPr bwMode="auto">
            <a:xfrm>
              <a:off x="4048134" y="2220913"/>
              <a:ext cx="1809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 F=AB+CD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grpSp>
          <p:nvGrpSpPr>
            <p:cNvPr id="93" name="组合 92"/>
            <p:cNvGrpSpPr/>
            <p:nvPr/>
          </p:nvGrpSpPr>
          <p:grpSpPr>
            <a:xfrm>
              <a:off x="790550" y="3143248"/>
              <a:ext cx="762000" cy="609600"/>
              <a:chOff x="4000496" y="4724400"/>
              <a:chExt cx="762000" cy="609600"/>
            </a:xfrm>
          </p:grpSpPr>
          <p:sp>
            <p:nvSpPr>
              <p:cNvPr id="89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0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1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2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790550" y="1928802"/>
              <a:ext cx="762000" cy="609600"/>
              <a:chOff x="4000496" y="4724400"/>
              <a:chExt cx="762000" cy="609600"/>
            </a:xfrm>
          </p:grpSpPr>
          <p:sp>
            <p:nvSpPr>
              <p:cNvPr id="95" name="Arc 70"/>
              <p:cNvSpPr>
                <a:spLocks/>
              </p:cNvSpPr>
              <p:nvPr/>
            </p:nvSpPr>
            <p:spPr bwMode="auto">
              <a:xfrm>
                <a:off x="4381496" y="4724400"/>
                <a:ext cx="381000" cy="608013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179"/>
                  <a:gd name="T2" fmla="*/ 953 w 21600"/>
                  <a:gd name="T3" fmla="*/ 43179 h 43179"/>
                  <a:gd name="T4" fmla="*/ 0 w 21600"/>
                  <a:gd name="T5" fmla="*/ 21600 h 43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179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</a:path>
                  <a:path w="21600" h="43179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58"/>
                      <a:pt x="12500" y="42668"/>
                      <a:pt x="952" y="43178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6" name="Line 72"/>
              <p:cNvSpPr>
                <a:spLocks noChangeShapeType="1"/>
              </p:cNvSpPr>
              <p:nvPr/>
            </p:nvSpPr>
            <p:spPr bwMode="auto">
              <a:xfrm flipH="1">
                <a:off x="4000496" y="4724400"/>
                <a:ext cx="3810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7" name="Line 73"/>
              <p:cNvSpPr>
                <a:spLocks noChangeShapeType="1"/>
              </p:cNvSpPr>
              <p:nvPr/>
            </p:nvSpPr>
            <p:spPr bwMode="auto">
              <a:xfrm flipH="1">
                <a:off x="4000496" y="5334000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8" name="Line 74"/>
              <p:cNvSpPr>
                <a:spLocks noChangeShapeType="1"/>
              </p:cNvSpPr>
              <p:nvPr/>
            </p:nvSpPr>
            <p:spPr bwMode="auto">
              <a:xfrm>
                <a:off x="4000496" y="4724400"/>
                <a:ext cx="0" cy="6096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99" name="组合 98"/>
            <p:cNvGrpSpPr/>
            <p:nvPr/>
          </p:nvGrpSpPr>
          <p:grpSpPr>
            <a:xfrm>
              <a:off x="2038943" y="2412022"/>
              <a:ext cx="950912" cy="762000"/>
              <a:chOff x="3428992" y="5102225"/>
              <a:chExt cx="950912" cy="762000"/>
            </a:xfrm>
          </p:grpSpPr>
          <p:sp>
            <p:nvSpPr>
              <p:cNvPr id="100" name="Arc 91"/>
              <p:cNvSpPr>
                <a:spLocks/>
              </p:cNvSpPr>
              <p:nvPr/>
            </p:nvSpPr>
            <p:spPr bwMode="auto">
              <a:xfrm>
                <a:off x="3428992" y="5102225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1" name="Arc 92"/>
              <p:cNvSpPr>
                <a:spLocks/>
              </p:cNvSpPr>
              <p:nvPr/>
            </p:nvSpPr>
            <p:spPr bwMode="auto">
              <a:xfrm>
                <a:off x="3436929" y="5105400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102" name="组合 101"/>
            <p:cNvGrpSpPr/>
            <p:nvPr/>
          </p:nvGrpSpPr>
          <p:grpSpPr>
            <a:xfrm>
              <a:off x="3362326" y="2500307"/>
              <a:ext cx="627372" cy="649288"/>
              <a:chOff x="2034850" y="4731732"/>
              <a:chExt cx="627372" cy="649288"/>
            </a:xfrm>
          </p:grpSpPr>
          <p:sp>
            <p:nvSpPr>
              <p:cNvPr id="103" name="Oval 16"/>
              <p:cNvSpPr>
                <a:spLocks noChangeArrowheads="1"/>
              </p:cNvSpPr>
              <p:nvPr/>
            </p:nvSpPr>
            <p:spPr bwMode="auto">
              <a:xfrm>
                <a:off x="2509822" y="4973341"/>
                <a:ext cx="152400" cy="152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04" name="AutoShape 36"/>
              <p:cNvSpPr>
                <a:spLocks noChangeArrowheads="1"/>
              </p:cNvSpPr>
              <p:nvPr/>
            </p:nvSpPr>
            <p:spPr bwMode="auto">
              <a:xfrm rot="5400000">
                <a:off x="1969763" y="4796819"/>
                <a:ext cx="649288" cy="519113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</p:grpSp>
      <p:sp>
        <p:nvSpPr>
          <p:cNvPr id="105" name="灯片编号占位符 10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24" name="Rectangle 68"/>
          <p:cNvSpPr>
            <a:spLocks noChangeArrowheads="1"/>
          </p:cNvSpPr>
          <p:nvPr/>
        </p:nvSpPr>
        <p:spPr bwMode="auto">
          <a:xfrm>
            <a:off x="0" y="2033588"/>
            <a:ext cx="36147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>
                <a:effectLst/>
                <a:latin typeface="黑体" pitchFamily="49" charset="-122"/>
              </a:rPr>
              <a:t> 异或的逻辑符号:</a:t>
            </a:r>
          </a:p>
        </p:txBody>
      </p:sp>
      <p:sp>
        <p:nvSpPr>
          <p:cNvPr id="41987" name="Rectangle 69"/>
          <p:cNvSpPr>
            <a:spLocks noChangeArrowheads="1"/>
          </p:cNvSpPr>
          <p:nvPr/>
        </p:nvSpPr>
        <p:spPr bwMode="auto">
          <a:xfrm>
            <a:off x="0" y="4495800"/>
            <a:ext cx="566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>
                <a:effectLst/>
                <a:latin typeface="黑体" pitchFamily="49" charset="-122"/>
              </a:rPr>
              <a:t> </a:t>
            </a:r>
          </a:p>
        </p:txBody>
      </p:sp>
      <p:graphicFrame>
        <p:nvGraphicFramePr>
          <p:cNvPr id="41988" name="Object 73"/>
          <p:cNvGraphicFramePr>
            <a:graphicFrameLocks noChangeAspect="1"/>
          </p:cNvGraphicFramePr>
          <p:nvPr/>
        </p:nvGraphicFramePr>
        <p:xfrm>
          <a:off x="6500826" y="455594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6" name="Equation" r:id="rId3" imgW="241200" imgH="254160" progId="Equation.3">
                  <p:embed/>
                </p:oleObj>
              </mc:Choice>
              <mc:Fallback>
                <p:oleObj name="Equation" r:id="rId3" imgW="241200" imgH="254160" progId="Equation.3">
                  <p:embed/>
                  <p:pic>
                    <p:nvPicPr>
                      <p:cNvPr id="0" name="Picture 4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26" y="455594"/>
                        <a:ext cx="3063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" name="组合 84"/>
          <p:cNvGrpSpPr/>
          <p:nvPr/>
        </p:nvGrpSpPr>
        <p:grpSpPr>
          <a:xfrm>
            <a:off x="533400" y="5184775"/>
            <a:ext cx="8286750" cy="1557338"/>
            <a:chOff x="533400" y="5184775"/>
            <a:chExt cx="8286750" cy="1557338"/>
          </a:xfrm>
        </p:grpSpPr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>
              <a:off x="1295400" y="5349875"/>
              <a:ext cx="381000" cy="7318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3" name="Line 17"/>
            <p:cNvSpPr>
              <a:spLocks noChangeShapeType="1"/>
            </p:cNvSpPr>
            <p:nvPr/>
          </p:nvSpPr>
          <p:spPr bwMode="auto">
            <a:xfrm flipH="1">
              <a:off x="914400" y="55705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4" name="Line 18"/>
            <p:cNvSpPr>
              <a:spLocks noChangeShapeType="1"/>
            </p:cNvSpPr>
            <p:nvPr/>
          </p:nvSpPr>
          <p:spPr bwMode="auto">
            <a:xfrm flipH="1">
              <a:off x="914400" y="58626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5" name="Line 19"/>
            <p:cNvSpPr>
              <a:spLocks noChangeShapeType="1"/>
            </p:cNvSpPr>
            <p:nvPr/>
          </p:nvSpPr>
          <p:spPr bwMode="auto">
            <a:xfrm>
              <a:off x="1676400" y="571658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6" name="Rectangle 20"/>
            <p:cNvSpPr>
              <a:spLocks noChangeArrowheads="1"/>
            </p:cNvSpPr>
            <p:nvPr/>
          </p:nvSpPr>
          <p:spPr bwMode="auto">
            <a:xfrm>
              <a:off x="4648200" y="5343525"/>
              <a:ext cx="381000" cy="7318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7" name="Line 21"/>
            <p:cNvSpPr>
              <a:spLocks noChangeShapeType="1"/>
            </p:cNvSpPr>
            <p:nvPr/>
          </p:nvSpPr>
          <p:spPr bwMode="auto">
            <a:xfrm flipH="1">
              <a:off x="4267200" y="556418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8" name="Line 22"/>
            <p:cNvSpPr>
              <a:spLocks noChangeShapeType="1"/>
            </p:cNvSpPr>
            <p:nvPr/>
          </p:nvSpPr>
          <p:spPr bwMode="auto">
            <a:xfrm flipH="1">
              <a:off x="4267200" y="585628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9" name="Line 23"/>
            <p:cNvSpPr>
              <a:spLocks noChangeShapeType="1"/>
            </p:cNvSpPr>
            <p:nvPr/>
          </p:nvSpPr>
          <p:spPr bwMode="auto">
            <a:xfrm>
              <a:off x="5181600" y="5710238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39" name="Rectangle 28"/>
            <p:cNvSpPr>
              <a:spLocks noChangeArrowheads="1"/>
            </p:cNvSpPr>
            <p:nvPr/>
          </p:nvSpPr>
          <p:spPr bwMode="auto">
            <a:xfrm>
              <a:off x="4572000" y="548005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effectLst/>
                  <a:latin typeface="黑体" pitchFamily="49" charset="-122"/>
                </a:rPr>
                <a:t>=1</a:t>
              </a:r>
            </a:p>
          </p:txBody>
        </p:sp>
        <p:sp>
          <p:nvSpPr>
            <p:cNvPr id="121885" name="Oval 29"/>
            <p:cNvSpPr>
              <a:spLocks noChangeArrowheads="1"/>
            </p:cNvSpPr>
            <p:nvPr/>
          </p:nvSpPr>
          <p:spPr bwMode="auto">
            <a:xfrm>
              <a:off x="5029200" y="5637213"/>
              <a:ext cx="152400" cy="1460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86" name="Oval 30"/>
            <p:cNvSpPr>
              <a:spLocks noChangeArrowheads="1"/>
            </p:cNvSpPr>
            <p:nvPr/>
          </p:nvSpPr>
          <p:spPr bwMode="auto">
            <a:xfrm>
              <a:off x="1371600" y="5643563"/>
              <a:ext cx="228600" cy="2190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87" name="Oval 31"/>
            <p:cNvSpPr>
              <a:spLocks noChangeArrowheads="1"/>
            </p:cNvSpPr>
            <p:nvPr/>
          </p:nvSpPr>
          <p:spPr bwMode="auto">
            <a:xfrm>
              <a:off x="1447800" y="5716588"/>
              <a:ext cx="76200" cy="7302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43" name="Rectangle 33"/>
            <p:cNvSpPr>
              <a:spLocks noChangeArrowheads="1"/>
            </p:cNvSpPr>
            <p:nvPr/>
          </p:nvSpPr>
          <p:spPr bwMode="auto">
            <a:xfrm>
              <a:off x="533400" y="526415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4" name="Rectangle 34"/>
            <p:cNvSpPr>
              <a:spLocks noChangeArrowheads="1"/>
            </p:cNvSpPr>
            <p:nvPr/>
          </p:nvSpPr>
          <p:spPr bwMode="auto">
            <a:xfrm>
              <a:off x="3886200" y="5257800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5" name="Rectangle 37"/>
            <p:cNvSpPr>
              <a:spLocks noChangeArrowheads="1"/>
            </p:cNvSpPr>
            <p:nvPr/>
          </p:nvSpPr>
          <p:spPr bwMode="auto">
            <a:xfrm>
              <a:off x="533400" y="563086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6" name="Rectangle 38"/>
            <p:cNvSpPr>
              <a:spLocks noChangeArrowheads="1"/>
            </p:cNvSpPr>
            <p:nvPr/>
          </p:nvSpPr>
          <p:spPr bwMode="auto">
            <a:xfrm>
              <a:off x="3886200" y="562451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7" name="Rectangle 41"/>
            <p:cNvSpPr>
              <a:spLocks noChangeArrowheads="1"/>
            </p:cNvSpPr>
            <p:nvPr/>
          </p:nvSpPr>
          <p:spPr bwMode="auto">
            <a:xfrm>
              <a:off x="2057400" y="548322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48" name="Rectangle 42"/>
            <p:cNvSpPr>
              <a:spLocks noChangeArrowheads="1"/>
            </p:cNvSpPr>
            <p:nvPr/>
          </p:nvSpPr>
          <p:spPr bwMode="auto">
            <a:xfrm>
              <a:off x="5562600" y="54768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59" name="Rectangle 96"/>
            <p:cNvSpPr>
              <a:spLocks noChangeArrowheads="1"/>
            </p:cNvSpPr>
            <p:nvPr/>
          </p:nvSpPr>
          <p:spPr bwMode="auto">
            <a:xfrm>
              <a:off x="533400" y="6221413"/>
              <a:ext cx="1606550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ffectLst/>
                  <a:latin typeface="黑体" pitchFamily="49" charset="-122"/>
                </a:rPr>
                <a:t>曾用符号</a:t>
              </a: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6248400" y="5184775"/>
              <a:ext cx="2571750" cy="1484313"/>
              <a:chOff x="6248400" y="5184775"/>
              <a:chExt cx="2571750" cy="1484313"/>
            </a:xfrm>
          </p:grpSpPr>
          <p:sp>
            <p:nvSpPr>
              <p:cNvPr id="42049" name="Rectangle 81"/>
              <p:cNvSpPr>
                <a:spLocks noChangeArrowheads="1"/>
              </p:cNvSpPr>
              <p:nvPr/>
            </p:nvSpPr>
            <p:spPr bwMode="auto">
              <a:xfrm>
                <a:off x="8458200" y="54768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F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121938" name="Arc 82"/>
              <p:cNvSpPr>
                <a:spLocks/>
              </p:cNvSpPr>
              <p:nvPr/>
            </p:nvSpPr>
            <p:spPr bwMode="auto">
              <a:xfrm>
                <a:off x="7078663" y="5340350"/>
                <a:ext cx="304800" cy="731838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39" name="Arc 83"/>
              <p:cNvSpPr>
                <a:spLocks/>
              </p:cNvSpPr>
              <p:nvPr/>
            </p:nvSpPr>
            <p:spPr bwMode="auto">
              <a:xfrm>
                <a:off x="7086600" y="5343525"/>
                <a:ext cx="942975" cy="728663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0" name="Line 84"/>
              <p:cNvSpPr>
                <a:spLocks noChangeShapeType="1"/>
              </p:cNvSpPr>
              <p:nvPr/>
            </p:nvSpPr>
            <p:spPr bwMode="auto">
              <a:xfrm>
                <a:off x="8153400" y="5710238"/>
                <a:ext cx="2444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1" name="Oval 85"/>
              <p:cNvSpPr>
                <a:spLocks noChangeArrowheads="1"/>
              </p:cNvSpPr>
              <p:nvPr/>
            </p:nvSpPr>
            <p:spPr bwMode="auto">
              <a:xfrm>
                <a:off x="8001000" y="5637213"/>
                <a:ext cx="152400" cy="14605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2" name="Arc 86"/>
              <p:cNvSpPr>
                <a:spLocks/>
              </p:cNvSpPr>
              <p:nvPr/>
            </p:nvSpPr>
            <p:spPr bwMode="auto">
              <a:xfrm>
                <a:off x="7010400" y="5416550"/>
                <a:ext cx="152400" cy="585788"/>
              </a:xfrm>
              <a:custGeom>
                <a:avLst/>
                <a:gdLst>
                  <a:gd name="G0" fmla="+- 2335 0 0"/>
                  <a:gd name="G1" fmla="+- 21600 0 0"/>
                  <a:gd name="G2" fmla="+- 21600 0 0"/>
                  <a:gd name="T0" fmla="*/ 2335 w 23935"/>
                  <a:gd name="T1" fmla="*/ 0 h 43200"/>
                  <a:gd name="T2" fmla="*/ 0 w 23935"/>
                  <a:gd name="T3" fmla="*/ 43073 h 43200"/>
                  <a:gd name="T4" fmla="*/ 2335 w 23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5" h="43200" fill="none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</a:path>
                  <a:path w="23935" h="43200" stroke="0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  <a:lnTo>
                      <a:pt x="233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5" name="Line 89"/>
              <p:cNvSpPr>
                <a:spLocks noChangeShapeType="1"/>
              </p:cNvSpPr>
              <p:nvPr/>
            </p:nvSpPr>
            <p:spPr bwMode="auto">
              <a:xfrm flipH="1">
                <a:off x="6705600" y="5564188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6" name="Line 90"/>
              <p:cNvSpPr>
                <a:spLocks noChangeShapeType="1"/>
              </p:cNvSpPr>
              <p:nvPr/>
            </p:nvSpPr>
            <p:spPr bwMode="auto">
              <a:xfrm flipH="1">
                <a:off x="6705600" y="5856288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057" name="Rectangle 93"/>
              <p:cNvSpPr>
                <a:spLocks noChangeArrowheads="1"/>
              </p:cNvSpPr>
              <p:nvPr/>
            </p:nvSpPr>
            <p:spPr bwMode="auto">
              <a:xfrm>
                <a:off x="6248400" y="51847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A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42058" name="Rectangle 94"/>
              <p:cNvSpPr>
                <a:spLocks noChangeArrowheads="1"/>
              </p:cNvSpPr>
              <p:nvPr/>
            </p:nvSpPr>
            <p:spPr bwMode="auto">
              <a:xfrm>
                <a:off x="6248400" y="5624513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B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42060" name="Rectangle 98"/>
              <p:cNvSpPr>
                <a:spLocks noChangeArrowheads="1"/>
              </p:cNvSpPr>
              <p:nvPr/>
            </p:nvSpPr>
            <p:spPr bwMode="auto">
              <a:xfrm>
                <a:off x="6705600" y="6148388"/>
                <a:ext cx="1606550" cy="520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2800">
                    <a:effectLst/>
                    <a:latin typeface="黑体" pitchFamily="49" charset="-122"/>
                  </a:rPr>
                  <a:t>美国符号</a:t>
                </a:r>
              </a:p>
            </p:txBody>
          </p:sp>
        </p:grpSp>
        <p:sp>
          <p:nvSpPr>
            <p:cNvPr id="42061" name="Rectangle 99"/>
            <p:cNvSpPr>
              <a:spLocks noChangeArrowheads="1"/>
            </p:cNvSpPr>
            <p:nvPr/>
          </p:nvSpPr>
          <p:spPr bwMode="auto">
            <a:xfrm>
              <a:off x="3810000" y="6148388"/>
              <a:ext cx="1606550" cy="520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ffectLst/>
                  <a:latin typeface="黑体" pitchFamily="49" charset="-122"/>
                </a:rPr>
                <a:t>国标符号</a:t>
              </a: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33400" y="2746375"/>
            <a:ext cx="8362950" cy="1598613"/>
            <a:chOff x="533400" y="2746375"/>
            <a:chExt cx="8362950" cy="1598613"/>
          </a:xfrm>
        </p:grpSpPr>
        <p:sp>
          <p:nvSpPr>
            <p:cNvPr id="121864" name="Rectangle 8"/>
            <p:cNvSpPr>
              <a:spLocks noChangeArrowheads="1"/>
            </p:cNvSpPr>
            <p:nvPr/>
          </p:nvSpPr>
          <p:spPr bwMode="auto">
            <a:xfrm>
              <a:off x="1295400" y="2911475"/>
              <a:ext cx="3810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 flipH="1">
              <a:off x="914400" y="31400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6" name="Line 10"/>
            <p:cNvSpPr>
              <a:spLocks noChangeShapeType="1"/>
            </p:cNvSpPr>
            <p:nvPr/>
          </p:nvSpPr>
          <p:spPr bwMode="auto">
            <a:xfrm flipH="1">
              <a:off x="914400" y="34448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7" name="Line 11"/>
            <p:cNvSpPr>
              <a:spLocks noChangeShapeType="1"/>
            </p:cNvSpPr>
            <p:nvPr/>
          </p:nvSpPr>
          <p:spPr bwMode="auto">
            <a:xfrm>
              <a:off x="1676400" y="32924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8" name="Rectangle 12"/>
            <p:cNvSpPr>
              <a:spLocks noChangeArrowheads="1"/>
            </p:cNvSpPr>
            <p:nvPr/>
          </p:nvSpPr>
          <p:spPr bwMode="auto">
            <a:xfrm>
              <a:off x="4724400" y="2911475"/>
              <a:ext cx="3810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69" name="Line 13"/>
            <p:cNvSpPr>
              <a:spLocks noChangeShapeType="1"/>
            </p:cNvSpPr>
            <p:nvPr/>
          </p:nvSpPr>
          <p:spPr bwMode="auto">
            <a:xfrm flipH="1">
              <a:off x="4343400" y="31400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0" name="Line 14"/>
            <p:cNvSpPr>
              <a:spLocks noChangeShapeType="1"/>
            </p:cNvSpPr>
            <p:nvPr/>
          </p:nvSpPr>
          <p:spPr bwMode="auto">
            <a:xfrm flipH="1">
              <a:off x="4343400" y="34448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1871" name="Line 15"/>
            <p:cNvSpPr>
              <a:spLocks noChangeShapeType="1"/>
            </p:cNvSpPr>
            <p:nvPr/>
          </p:nvSpPr>
          <p:spPr bwMode="auto">
            <a:xfrm>
              <a:off x="5105400" y="329247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4648200" y="3130550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000">
                  <a:effectLst/>
                  <a:latin typeface="黑体" pitchFamily="49" charset="-122"/>
                </a:rPr>
                <a:t>=1</a:t>
              </a:r>
            </a:p>
          </p:txBody>
        </p:sp>
        <p:sp>
          <p:nvSpPr>
            <p:cNvPr id="42012" name="Rectangle 32"/>
            <p:cNvSpPr>
              <a:spLocks noChangeArrowheads="1"/>
            </p:cNvSpPr>
            <p:nvPr/>
          </p:nvSpPr>
          <p:spPr bwMode="auto">
            <a:xfrm>
              <a:off x="533400" y="28225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3" name="Rectangle 35"/>
            <p:cNvSpPr>
              <a:spLocks noChangeArrowheads="1"/>
            </p:cNvSpPr>
            <p:nvPr/>
          </p:nvSpPr>
          <p:spPr bwMode="auto">
            <a:xfrm>
              <a:off x="4038600" y="28225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A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4" name="Rectangle 36"/>
            <p:cNvSpPr>
              <a:spLocks noChangeArrowheads="1"/>
            </p:cNvSpPr>
            <p:nvPr/>
          </p:nvSpPr>
          <p:spPr bwMode="auto">
            <a:xfrm>
              <a:off x="533400" y="32035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5" name="Rectangle 39"/>
            <p:cNvSpPr>
              <a:spLocks noChangeArrowheads="1"/>
            </p:cNvSpPr>
            <p:nvPr/>
          </p:nvSpPr>
          <p:spPr bwMode="auto">
            <a:xfrm>
              <a:off x="4038600" y="32035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B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6" name="Rectangle 40"/>
            <p:cNvSpPr>
              <a:spLocks noChangeArrowheads="1"/>
            </p:cNvSpPr>
            <p:nvPr/>
          </p:nvSpPr>
          <p:spPr bwMode="auto">
            <a:xfrm>
              <a:off x="2057400" y="30511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sp>
          <p:nvSpPr>
            <p:cNvPr id="42017" name="Rectangle 43"/>
            <p:cNvSpPr>
              <a:spLocks noChangeArrowheads="1"/>
            </p:cNvSpPr>
            <p:nvPr/>
          </p:nvSpPr>
          <p:spPr bwMode="auto">
            <a:xfrm>
              <a:off x="5486400" y="305117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2800">
                  <a:effectLst/>
                  <a:latin typeface="黑体" pitchFamily="49" charset="-122"/>
                </a:rPr>
                <a:t>F</a:t>
              </a:r>
              <a:endParaRPr lang="zh-CN" altLang="en-US" sz="280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42018" name="Object 74"/>
            <p:cNvGraphicFramePr>
              <a:graphicFrameLocks noChangeAspect="1"/>
            </p:cNvGraphicFramePr>
            <p:nvPr/>
          </p:nvGraphicFramePr>
          <p:xfrm>
            <a:off x="1295400" y="314007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567" name="Equation" r:id="rId5" imgW="241200" imgH="254160" progId="Equation.3">
                    <p:embed/>
                  </p:oleObj>
                </mc:Choice>
                <mc:Fallback>
                  <p:oleObj name="Equation" r:id="rId5" imgW="241200" imgH="254160" progId="Equation.3">
                    <p:embed/>
                    <p:pic>
                      <p:nvPicPr>
                        <p:cNvPr id="0" name="Picture 4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314007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28" name="Rectangle 95"/>
            <p:cNvSpPr>
              <a:spLocks noChangeArrowheads="1"/>
            </p:cNvSpPr>
            <p:nvPr/>
          </p:nvSpPr>
          <p:spPr bwMode="auto">
            <a:xfrm>
              <a:off x="533400" y="3749675"/>
              <a:ext cx="16065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ffectLst/>
                  <a:latin typeface="黑体" pitchFamily="49" charset="-122"/>
                </a:rPr>
                <a:t>曾用符号</a:t>
              </a:r>
            </a:p>
          </p:txBody>
        </p:sp>
        <p:grpSp>
          <p:nvGrpSpPr>
            <p:cNvPr id="79" name="组合 78"/>
            <p:cNvGrpSpPr/>
            <p:nvPr/>
          </p:nvGrpSpPr>
          <p:grpSpPr>
            <a:xfrm>
              <a:off x="6400800" y="2746375"/>
              <a:ext cx="2495550" cy="1598613"/>
              <a:chOff x="6400800" y="2746375"/>
              <a:chExt cx="2495550" cy="1598613"/>
            </a:xfrm>
          </p:grpSpPr>
          <p:sp>
            <p:nvSpPr>
              <p:cNvPr id="42019" name="Rectangle 75"/>
              <p:cNvSpPr>
                <a:spLocks noChangeArrowheads="1"/>
              </p:cNvSpPr>
              <p:nvPr/>
            </p:nvSpPr>
            <p:spPr bwMode="auto">
              <a:xfrm>
                <a:off x="8534400" y="30511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F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121932" name="Arc 76"/>
              <p:cNvSpPr>
                <a:spLocks/>
              </p:cNvSpPr>
              <p:nvPr/>
            </p:nvSpPr>
            <p:spPr bwMode="auto">
              <a:xfrm>
                <a:off x="7154863" y="2908300"/>
                <a:ext cx="304800" cy="76200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43091"/>
                  <a:gd name="T2" fmla="*/ 2163 w 21600"/>
                  <a:gd name="T3" fmla="*/ 43091 h 43091"/>
                  <a:gd name="T4" fmla="*/ 0 w 21600"/>
                  <a:gd name="T5" fmla="*/ 21600 h 430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43091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</a:path>
                  <a:path w="21600" h="43091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91"/>
                      <a:pt x="13199" y="41980"/>
                      <a:pt x="2163" y="4309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33" name="Arc 77"/>
              <p:cNvSpPr>
                <a:spLocks/>
              </p:cNvSpPr>
              <p:nvPr/>
            </p:nvSpPr>
            <p:spPr bwMode="auto">
              <a:xfrm>
                <a:off x="7162800" y="2911475"/>
                <a:ext cx="942975" cy="758825"/>
              </a:xfrm>
              <a:custGeom>
                <a:avLst/>
                <a:gdLst>
                  <a:gd name="G0" fmla="+- 6502 0 0"/>
                  <a:gd name="G1" fmla="+- 21600 0 0"/>
                  <a:gd name="G2" fmla="+- 21600 0 0"/>
                  <a:gd name="T0" fmla="*/ 0 w 28102"/>
                  <a:gd name="T1" fmla="*/ 1002 h 43200"/>
                  <a:gd name="T2" fmla="*/ 149 w 28102"/>
                  <a:gd name="T3" fmla="*/ 42245 h 43200"/>
                  <a:gd name="T4" fmla="*/ 6502 w 28102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102" h="43200" fill="none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</a:path>
                  <a:path w="28102" h="43200" stroke="0" extrusionOk="0">
                    <a:moveTo>
                      <a:pt x="-1" y="1001"/>
                    </a:moveTo>
                    <a:cubicBezTo>
                      <a:pt x="2103" y="337"/>
                      <a:pt x="4296" y="-1"/>
                      <a:pt x="6502" y="0"/>
                    </a:cubicBezTo>
                    <a:cubicBezTo>
                      <a:pt x="18431" y="0"/>
                      <a:pt x="28102" y="9670"/>
                      <a:pt x="28102" y="21600"/>
                    </a:cubicBezTo>
                    <a:cubicBezTo>
                      <a:pt x="28102" y="33529"/>
                      <a:pt x="18431" y="43200"/>
                      <a:pt x="6502" y="43200"/>
                    </a:cubicBezTo>
                    <a:cubicBezTo>
                      <a:pt x="4348" y="43200"/>
                      <a:pt x="2207" y="42877"/>
                      <a:pt x="149" y="42244"/>
                    </a:cubicBezTo>
                    <a:lnTo>
                      <a:pt x="6502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34" name="Line 78"/>
              <p:cNvSpPr>
                <a:spLocks noChangeShapeType="1"/>
              </p:cNvSpPr>
              <p:nvPr/>
            </p:nvSpPr>
            <p:spPr bwMode="auto">
              <a:xfrm>
                <a:off x="8077200" y="3292475"/>
                <a:ext cx="396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36" name="Arc 80"/>
              <p:cNvSpPr>
                <a:spLocks/>
              </p:cNvSpPr>
              <p:nvPr/>
            </p:nvSpPr>
            <p:spPr bwMode="auto">
              <a:xfrm>
                <a:off x="7086600" y="2987675"/>
                <a:ext cx="152400" cy="609600"/>
              </a:xfrm>
              <a:custGeom>
                <a:avLst/>
                <a:gdLst>
                  <a:gd name="G0" fmla="+- 2335 0 0"/>
                  <a:gd name="G1" fmla="+- 21600 0 0"/>
                  <a:gd name="G2" fmla="+- 21600 0 0"/>
                  <a:gd name="T0" fmla="*/ 2335 w 23935"/>
                  <a:gd name="T1" fmla="*/ 0 h 43200"/>
                  <a:gd name="T2" fmla="*/ 0 w 23935"/>
                  <a:gd name="T3" fmla="*/ 43073 h 43200"/>
                  <a:gd name="T4" fmla="*/ 2335 w 2393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35" h="43200" fill="none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</a:path>
                  <a:path w="23935" h="43200" stroke="0" extrusionOk="0">
                    <a:moveTo>
                      <a:pt x="2334" y="0"/>
                    </a:moveTo>
                    <a:cubicBezTo>
                      <a:pt x="14264" y="0"/>
                      <a:pt x="23935" y="9670"/>
                      <a:pt x="23935" y="21600"/>
                    </a:cubicBezTo>
                    <a:cubicBezTo>
                      <a:pt x="23935" y="33529"/>
                      <a:pt x="14264" y="43200"/>
                      <a:pt x="2335" y="43200"/>
                    </a:cubicBezTo>
                    <a:cubicBezTo>
                      <a:pt x="1554" y="43200"/>
                      <a:pt x="775" y="43157"/>
                      <a:pt x="-1" y="43073"/>
                    </a:cubicBezTo>
                    <a:lnTo>
                      <a:pt x="233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3" name="Line 87"/>
              <p:cNvSpPr>
                <a:spLocks noChangeShapeType="1"/>
              </p:cNvSpPr>
              <p:nvPr/>
            </p:nvSpPr>
            <p:spPr bwMode="auto">
              <a:xfrm flipH="1">
                <a:off x="6781800" y="3140075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1944" name="Line 88"/>
              <p:cNvSpPr>
                <a:spLocks noChangeShapeType="1"/>
              </p:cNvSpPr>
              <p:nvPr/>
            </p:nvSpPr>
            <p:spPr bwMode="auto">
              <a:xfrm flipH="1">
                <a:off x="6781800" y="3444875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2026" name="Rectangle 91"/>
              <p:cNvSpPr>
                <a:spLocks noChangeArrowheads="1"/>
              </p:cNvSpPr>
              <p:nvPr/>
            </p:nvSpPr>
            <p:spPr bwMode="auto">
              <a:xfrm>
                <a:off x="6400800" y="27463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 dirty="0">
                    <a:effectLst/>
                    <a:latin typeface="黑体" pitchFamily="49" charset="-122"/>
                  </a:rPr>
                  <a:t>A</a:t>
                </a:r>
                <a:endParaRPr lang="zh-CN" altLang="en-US" sz="2800" dirty="0">
                  <a:effectLst/>
                  <a:latin typeface="黑体" pitchFamily="49" charset="-122"/>
                </a:endParaRPr>
              </a:p>
            </p:txBody>
          </p:sp>
          <p:sp>
            <p:nvSpPr>
              <p:cNvPr id="42027" name="Rectangle 92"/>
              <p:cNvSpPr>
                <a:spLocks noChangeArrowheads="1"/>
              </p:cNvSpPr>
              <p:nvPr/>
            </p:nvSpPr>
            <p:spPr bwMode="auto">
              <a:xfrm>
                <a:off x="6400800" y="3279775"/>
                <a:ext cx="3619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en-US" altLang="zh-CN" sz="2800">
                    <a:effectLst/>
                    <a:latin typeface="黑体" pitchFamily="49" charset="-122"/>
                  </a:rPr>
                  <a:t>B</a:t>
                </a:r>
                <a:endParaRPr lang="zh-CN" altLang="en-US" sz="2800">
                  <a:effectLst/>
                  <a:latin typeface="黑体" pitchFamily="49" charset="-122"/>
                </a:endParaRPr>
              </a:p>
            </p:txBody>
          </p:sp>
          <p:sp>
            <p:nvSpPr>
              <p:cNvPr id="42029" name="Rectangle 97"/>
              <p:cNvSpPr>
                <a:spLocks noChangeArrowheads="1"/>
              </p:cNvSpPr>
              <p:nvPr/>
            </p:nvSpPr>
            <p:spPr bwMode="auto">
              <a:xfrm>
                <a:off x="6705600" y="3825875"/>
                <a:ext cx="16065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2800" dirty="0">
                    <a:effectLst/>
                    <a:latin typeface="黑体" pitchFamily="49" charset="-122"/>
                  </a:rPr>
                  <a:t>美国符号</a:t>
                </a:r>
              </a:p>
            </p:txBody>
          </p:sp>
        </p:grpSp>
        <p:sp>
          <p:nvSpPr>
            <p:cNvPr id="42030" name="Rectangle 100"/>
            <p:cNvSpPr>
              <a:spLocks noChangeArrowheads="1"/>
            </p:cNvSpPr>
            <p:nvPr/>
          </p:nvSpPr>
          <p:spPr bwMode="auto">
            <a:xfrm>
              <a:off x="4038600" y="3749675"/>
              <a:ext cx="16065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2800">
                  <a:effectLst/>
                  <a:latin typeface="黑体" pitchFamily="49" charset="-122"/>
                </a:rPr>
                <a:t>国标符号</a:t>
              </a:r>
            </a:p>
          </p:txBody>
        </p:sp>
      </p:grpSp>
      <p:sp>
        <p:nvSpPr>
          <p:cNvPr id="121958" name="Rectangle 102"/>
          <p:cNvSpPr>
            <a:spLocks noChangeArrowheads="1"/>
          </p:cNvSpPr>
          <p:nvPr/>
        </p:nvSpPr>
        <p:spPr bwMode="auto">
          <a:xfrm>
            <a:off x="0" y="4419600"/>
            <a:ext cx="3411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>
                <a:effectLst/>
                <a:latin typeface="黑体" pitchFamily="49" charset="-122"/>
              </a:rPr>
              <a:t>同或的逻辑符号:</a:t>
            </a:r>
          </a:p>
        </p:txBody>
      </p:sp>
      <p:graphicFrame>
        <p:nvGraphicFramePr>
          <p:cNvPr id="41992" name="Object 106"/>
          <p:cNvGraphicFramePr>
            <a:graphicFrameLocks noChangeAspect="1"/>
          </p:cNvGraphicFramePr>
          <p:nvPr/>
        </p:nvGraphicFramePr>
        <p:xfrm>
          <a:off x="5435600" y="333375"/>
          <a:ext cx="10890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8" name="Equation" r:id="rId7" imgW="660600" imgH="241200" progId="Equation.3">
                  <p:embed/>
                </p:oleObj>
              </mc:Choice>
              <mc:Fallback>
                <p:oleObj name="Equation" r:id="rId7" imgW="660600" imgH="241200" progId="Equation.3">
                  <p:embed/>
                  <p:pic>
                    <p:nvPicPr>
                      <p:cNvPr id="0" name="Picture 4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333375"/>
                        <a:ext cx="10890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3" name="Object 107"/>
          <p:cNvGraphicFramePr>
            <a:graphicFrameLocks noChangeAspect="1"/>
          </p:cNvGraphicFramePr>
          <p:nvPr/>
        </p:nvGraphicFramePr>
        <p:xfrm>
          <a:off x="6770688" y="304800"/>
          <a:ext cx="384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9" name="Equation" r:id="rId9" imgW="216000" imgH="241200" progId="Equation.3">
                  <p:embed/>
                </p:oleObj>
              </mc:Choice>
              <mc:Fallback>
                <p:oleObj name="Equation" r:id="rId9" imgW="216000" imgH="241200" progId="Equation.3">
                  <p:embed/>
                  <p:pic>
                    <p:nvPicPr>
                      <p:cNvPr id="0" name="Picture 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304800"/>
                        <a:ext cx="3841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4" name="Object 108"/>
          <p:cNvGraphicFramePr>
            <a:graphicFrameLocks noChangeAspect="1"/>
          </p:cNvGraphicFramePr>
          <p:nvPr/>
        </p:nvGraphicFramePr>
        <p:xfrm>
          <a:off x="7164388" y="219075"/>
          <a:ext cx="18256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0" name="Equation" r:id="rId11" imgW="1130400" imgH="304920" progId="Equation.3">
                  <p:embed/>
                </p:oleObj>
              </mc:Choice>
              <mc:Fallback>
                <p:oleObj name="Equation" r:id="rId11" imgW="1130400" imgH="304920" progId="Equation.3">
                  <p:embed/>
                  <p:pic>
                    <p:nvPicPr>
                      <p:cNvPr id="0" name="Picture 4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19075"/>
                        <a:ext cx="1825625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5" name="Rectangle 112"/>
          <p:cNvSpPr>
            <a:spLocks noChangeArrowheads="1"/>
          </p:cNvSpPr>
          <p:nvPr/>
        </p:nvSpPr>
        <p:spPr bwMode="auto">
          <a:xfrm>
            <a:off x="179388" y="188913"/>
            <a:ext cx="51133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异或</a:t>
            </a:r>
            <a:r>
              <a:rPr lang="en-US" altLang="zh-CN" sz="2800" b="1">
                <a:effectLst/>
              </a:rPr>
              <a:t>exclusive or</a:t>
            </a:r>
            <a:r>
              <a:rPr lang="zh-CN" altLang="en-US" sz="2800" b="1">
                <a:effectLst/>
              </a:rPr>
              <a:t>（</a:t>
            </a:r>
            <a:r>
              <a:rPr lang="en-US" altLang="zh-CN" sz="2800" b="1">
                <a:effectLst/>
              </a:rPr>
              <a:t>XOR, exOR</a:t>
            </a:r>
            <a:r>
              <a:rPr lang="zh-CN" altLang="en-US" sz="2800" b="1">
                <a:effectLst/>
              </a:rPr>
              <a:t>）</a:t>
            </a:r>
          </a:p>
        </p:txBody>
      </p:sp>
      <p:sp>
        <p:nvSpPr>
          <p:cNvPr id="121903" name="Oval 47"/>
          <p:cNvSpPr>
            <a:spLocks noChangeArrowheads="1"/>
          </p:cNvSpPr>
          <p:nvPr/>
        </p:nvSpPr>
        <p:spPr bwMode="auto">
          <a:xfrm>
            <a:off x="6516688" y="1047750"/>
            <a:ext cx="228600" cy="211138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1905" name="Oval 49"/>
          <p:cNvSpPr>
            <a:spLocks noChangeArrowheads="1"/>
          </p:cNvSpPr>
          <p:nvPr/>
        </p:nvSpPr>
        <p:spPr bwMode="auto">
          <a:xfrm>
            <a:off x="6592888" y="1119188"/>
            <a:ext cx="76200" cy="698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1998" name="Object 109"/>
          <p:cNvGraphicFramePr>
            <a:graphicFrameLocks noChangeAspect="1"/>
          </p:cNvGraphicFramePr>
          <p:nvPr/>
        </p:nvGraphicFramePr>
        <p:xfrm>
          <a:off x="5389563" y="908050"/>
          <a:ext cx="10890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1" name="Equation" r:id="rId13" imgW="660600" imgH="241200" progId="Equation.3">
                  <p:embed/>
                </p:oleObj>
              </mc:Choice>
              <mc:Fallback>
                <p:oleObj name="Equation" r:id="rId13" imgW="660600" imgH="241200" progId="Equation.3">
                  <p:embed/>
                  <p:pic>
                    <p:nvPicPr>
                      <p:cNvPr id="0" name="Picture 4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63" y="908050"/>
                        <a:ext cx="108902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9" name="Object 110"/>
          <p:cNvGraphicFramePr>
            <a:graphicFrameLocks noChangeAspect="1"/>
          </p:cNvGraphicFramePr>
          <p:nvPr/>
        </p:nvGraphicFramePr>
        <p:xfrm>
          <a:off x="6821488" y="908050"/>
          <a:ext cx="384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2" name="Equation" r:id="rId15" imgW="216000" imgH="241200" progId="Equation.3">
                  <p:embed/>
                </p:oleObj>
              </mc:Choice>
              <mc:Fallback>
                <p:oleObj name="Equation" r:id="rId15" imgW="216000" imgH="241200" progId="Equation.3">
                  <p:embed/>
                  <p:pic>
                    <p:nvPicPr>
                      <p:cNvPr id="0" name="Picture 4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908050"/>
                        <a:ext cx="384175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111"/>
          <p:cNvGraphicFramePr>
            <a:graphicFrameLocks noChangeAspect="1"/>
          </p:cNvGraphicFramePr>
          <p:nvPr/>
        </p:nvGraphicFramePr>
        <p:xfrm>
          <a:off x="7131050" y="836613"/>
          <a:ext cx="20494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73" name="Equation" r:id="rId17" imgW="1270440" imgH="304920" progId="Equation.3">
                  <p:embed/>
                </p:oleObj>
              </mc:Choice>
              <mc:Fallback>
                <p:oleObj name="Equation" r:id="rId17" imgW="1270440" imgH="304920" progId="Equation.3">
                  <p:embed/>
                  <p:pic>
                    <p:nvPicPr>
                      <p:cNvPr id="0" name="Picture 4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1050" y="836613"/>
                        <a:ext cx="20494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1" name="Rectangle 113"/>
          <p:cNvSpPr>
            <a:spLocks noChangeArrowheads="1"/>
          </p:cNvSpPr>
          <p:nvPr/>
        </p:nvSpPr>
        <p:spPr bwMode="auto">
          <a:xfrm>
            <a:off x="179388" y="855663"/>
            <a:ext cx="4738687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同或</a:t>
            </a:r>
            <a:r>
              <a:rPr lang="en-US" altLang="zh-CN" sz="2800" b="1">
                <a:effectLst/>
              </a:rPr>
              <a:t>exclusive nor</a:t>
            </a:r>
            <a:r>
              <a:rPr lang="zh-CN" altLang="en-US" sz="2800" b="1">
                <a:effectLst/>
              </a:rPr>
              <a:t>（</a:t>
            </a:r>
            <a:r>
              <a:rPr lang="en-US" altLang="zh-CN" sz="2800" b="1">
                <a:effectLst/>
              </a:rPr>
              <a:t>XNOR</a:t>
            </a:r>
            <a:r>
              <a:rPr lang="zh-CN" altLang="en-US" sz="2800" b="1">
                <a:effectLst/>
              </a:rPr>
              <a:t>）</a:t>
            </a:r>
          </a:p>
          <a:p>
            <a:pPr eaLnBrk="1" hangingPunct="1"/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42002" name="Rectangle 1102"/>
          <p:cNvSpPr>
            <a:spLocks noChangeArrowheads="1"/>
          </p:cNvSpPr>
          <p:nvPr/>
        </p:nvSpPr>
        <p:spPr bwMode="auto">
          <a:xfrm>
            <a:off x="179388" y="1409700"/>
            <a:ext cx="482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或 </a:t>
            </a:r>
            <a:r>
              <a:rPr lang="en-US" altLang="zh-CN" sz="2800" b="1" dirty="0">
                <a:effectLst/>
              </a:rPr>
              <a:t>inclusive or</a:t>
            </a:r>
            <a:r>
              <a:rPr lang="zh-CN" altLang="en-US" sz="2800" b="1" dirty="0">
                <a:effectLst/>
              </a:rPr>
              <a:t>（</a:t>
            </a:r>
            <a:r>
              <a:rPr lang="en-US" altLang="zh-CN" sz="2800" b="1" dirty="0">
                <a:effectLst/>
              </a:rPr>
              <a:t>OR, </a:t>
            </a:r>
            <a:r>
              <a:rPr lang="en-US" altLang="zh-CN" sz="2800" b="1" dirty="0" err="1">
                <a:effectLst/>
              </a:rPr>
              <a:t>inOR</a:t>
            </a:r>
            <a:r>
              <a:rPr lang="zh-CN" altLang="en-US" sz="2800" b="1" dirty="0">
                <a:effectLst/>
              </a:rPr>
              <a:t>）</a:t>
            </a:r>
          </a:p>
        </p:txBody>
      </p:sp>
      <p:sp>
        <p:nvSpPr>
          <p:cNvPr id="78" name="灯片编号占位符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41</a:t>
            </a:fld>
            <a:endParaRPr lang="en-US" altLang="zh-CN" dirty="0"/>
          </a:p>
        </p:txBody>
      </p:sp>
      <p:grpSp>
        <p:nvGrpSpPr>
          <p:cNvPr id="83" name="组合 82"/>
          <p:cNvGrpSpPr/>
          <p:nvPr/>
        </p:nvGrpSpPr>
        <p:grpSpPr>
          <a:xfrm>
            <a:off x="5500694" y="1629779"/>
            <a:ext cx="3467616" cy="584775"/>
            <a:chOff x="5357818" y="1714488"/>
            <a:chExt cx="3467616" cy="584775"/>
          </a:xfrm>
        </p:grpSpPr>
        <p:sp>
          <p:nvSpPr>
            <p:cNvPr id="81" name="矩形 80"/>
            <p:cNvSpPr/>
            <p:nvPr/>
          </p:nvSpPr>
          <p:spPr>
            <a:xfrm>
              <a:off x="5357818" y="1714488"/>
              <a:ext cx="34676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把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看作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1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看作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82" name="Line 53"/>
            <p:cNvSpPr>
              <a:spLocks noChangeShapeType="1"/>
            </p:cNvSpPr>
            <p:nvPr/>
          </p:nvSpPr>
          <p:spPr bwMode="auto">
            <a:xfrm>
              <a:off x="7486672" y="1785926"/>
              <a:ext cx="228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990600" y="3710002"/>
            <a:ext cx="3581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43011" name="Rectangle 15"/>
          <p:cNvSpPr>
            <a:spLocks noChangeArrowheads="1"/>
          </p:cNvSpPr>
          <p:nvPr/>
        </p:nvSpPr>
        <p:spPr bwMode="auto">
          <a:xfrm>
            <a:off x="304800" y="2093926"/>
            <a:ext cx="4857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异或和同或的真值表如下:</a:t>
            </a:r>
          </a:p>
        </p:txBody>
      </p: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500034" y="5857892"/>
            <a:ext cx="69557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偶数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个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是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互反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122909" name="Group 29"/>
          <p:cNvGrpSpPr>
            <a:grpSpLocks/>
          </p:cNvGrpSpPr>
          <p:nvPr/>
        </p:nvGrpSpPr>
        <p:grpSpPr bwMode="auto">
          <a:xfrm>
            <a:off x="1042988" y="2741627"/>
            <a:ext cx="3435350" cy="2759075"/>
            <a:chOff x="672" y="854"/>
            <a:chExt cx="2164" cy="1738"/>
          </a:xfrm>
        </p:grpSpPr>
        <p:graphicFrame>
          <p:nvGraphicFramePr>
            <p:cNvPr id="43015" name="Object 7"/>
            <p:cNvGraphicFramePr>
              <a:graphicFrameLocks noChangeAspect="1"/>
            </p:cNvGraphicFramePr>
            <p:nvPr/>
          </p:nvGraphicFramePr>
          <p:xfrm>
            <a:off x="1632" y="959"/>
            <a:ext cx="201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1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959"/>
                          <a:ext cx="201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891" name="Oval 11"/>
            <p:cNvSpPr>
              <a:spLocks noChangeArrowheads="1"/>
            </p:cNvSpPr>
            <p:nvPr/>
          </p:nvSpPr>
          <p:spPr bwMode="auto">
            <a:xfrm>
              <a:off x="2400" y="960"/>
              <a:ext cx="146" cy="14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893" name="Oval 13"/>
            <p:cNvSpPr>
              <a:spLocks noChangeArrowheads="1"/>
            </p:cNvSpPr>
            <p:nvPr/>
          </p:nvSpPr>
          <p:spPr bwMode="auto">
            <a:xfrm>
              <a:off x="2448" y="1008"/>
              <a:ext cx="48" cy="4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3018" name="Rectangle 14"/>
            <p:cNvSpPr>
              <a:spLocks noChangeArrowheads="1"/>
            </p:cNvSpPr>
            <p:nvPr/>
          </p:nvSpPr>
          <p:spPr bwMode="auto">
            <a:xfrm>
              <a:off x="672" y="854"/>
              <a:ext cx="21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黑体" pitchFamily="49" charset="-122"/>
                </a:rPr>
                <a:t>A B  A   B A   B</a:t>
              </a:r>
              <a:endParaRPr lang="zh-CN" altLang="en-US" sz="3200" dirty="0">
                <a:effectLst/>
                <a:latin typeface="黑体" pitchFamily="49" charset="-122"/>
              </a:endParaRPr>
            </a:p>
          </p:txBody>
        </p:sp>
        <p:sp>
          <p:nvSpPr>
            <p:cNvPr id="122898" name="Rectangle 18"/>
            <p:cNvSpPr>
              <a:spLocks noChangeArrowheads="1"/>
            </p:cNvSpPr>
            <p:nvPr/>
          </p:nvSpPr>
          <p:spPr bwMode="auto">
            <a:xfrm>
              <a:off x="672" y="124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0 0     0    1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899" name="Rectangle 19"/>
            <p:cNvSpPr>
              <a:spLocks noChangeArrowheads="1"/>
            </p:cNvSpPr>
            <p:nvPr/>
          </p:nvSpPr>
          <p:spPr bwMode="auto">
            <a:xfrm>
              <a:off x="672" y="1584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0 1     1    0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0" name="Rectangle 20"/>
            <p:cNvSpPr>
              <a:spLocks noChangeArrowheads="1"/>
            </p:cNvSpPr>
            <p:nvPr/>
          </p:nvSpPr>
          <p:spPr bwMode="auto">
            <a:xfrm>
              <a:off x="672" y="1920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1 0     1    0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672" y="2208"/>
              <a:ext cx="19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1 1     0    1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672" y="1248"/>
              <a:ext cx="2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1296" y="960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2112" y="912"/>
              <a:ext cx="0" cy="16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357158" y="1129713"/>
            <a:ext cx="80010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同或：若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相同，则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sp>
        <p:nvSpPr>
          <p:cNvPr id="45" name="矩形 44"/>
          <p:cNvSpPr/>
          <p:nvPr/>
        </p:nvSpPr>
        <p:spPr>
          <a:xfrm>
            <a:off x="357158" y="272481"/>
            <a:ext cx="807249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异或：若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B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中只有一个为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，则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F=1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2" name="Line 12"/>
          <p:cNvSpPr>
            <a:spLocks noChangeShapeType="1"/>
          </p:cNvSpPr>
          <p:nvPr/>
        </p:nvSpPr>
        <p:spPr bwMode="auto">
          <a:xfrm>
            <a:off x="714348" y="1589088"/>
            <a:ext cx="3581400" cy="1587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2609838" y="787401"/>
          <a:ext cx="319088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76" name="Equation" r:id="rId3" imgW="304920" imgH="317520" progId="Equation.3">
                  <p:embed/>
                </p:oleObj>
              </mc:Choice>
              <mc:Fallback>
                <p:oleObj name="Equation" r:id="rId3" imgW="304920" imgH="3175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38" y="787401"/>
                        <a:ext cx="319088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1" name="Oval 11"/>
          <p:cNvSpPr>
            <a:spLocks noChangeArrowheads="1"/>
          </p:cNvSpPr>
          <p:nvPr/>
        </p:nvSpPr>
        <p:spPr bwMode="auto">
          <a:xfrm>
            <a:off x="6126175" y="788988"/>
            <a:ext cx="231775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2893" name="Oval 13"/>
          <p:cNvSpPr>
            <a:spLocks noChangeArrowheads="1"/>
          </p:cNvSpPr>
          <p:nvPr/>
        </p:nvSpPr>
        <p:spPr bwMode="auto">
          <a:xfrm>
            <a:off x="6202375" y="865188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18" name="Rectangle 14"/>
          <p:cNvSpPr>
            <a:spLocks noChangeArrowheads="1"/>
          </p:cNvSpPr>
          <p:nvPr/>
        </p:nvSpPr>
        <p:spPr bwMode="auto">
          <a:xfrm>
            <a:off x="766736" y="620713"/>
            <a:ext cx="61350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A B  </a:t>
            </a:r>
            <a:r>
              <a:rPr lang="en-US" altLang="zh-CN" sz="3200" dirty="0" smtClean="0">
                <a:effectLst/>
                <a:latin typeface="黑体" pitchFamily="49" charset="-122"/>
              </a:rPr>
              <a:t>  A   B            </a:t>
            </a:r>
            <a:r>
              <a:rPr lang="en-US" altLang="zh-CN" sz="3200" dirty="0">
                <a:effectLst/>
                <a:latin typeface="黑体" pitchFamily="49" charset="-122"/>
              </a:rPr>
              <a:t>A   B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766736" y="124618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899" name="Rectangle 19"/>
          <p:cNvSpPr>
            <a:spLocks noChangeArrowheads="1"/>
          </p:cNvSpPr>
          <p:nvPr/>
        </p:nvSpPr>
        <p:spPr bwMode="auto">
          <a:xfrm>
            <a:off x="766736" y="177958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0 1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0" name="Rectangle 20"/>
          <p:cNvSpPr>
            <a:spLocks noChangeArrowheads="1"/>
          </p:cNvSpPr>
          <p:nvPr/>
        </p:nvSpPr>
        <p:spPr bwMode="auto">
          <a:xfrm>
            <a:off x="766736" y="231298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1" name="Rectangle 21"/>
          <p:cNvSpPr>
            <a:spLocks noChangeArrowheads="1"/>
          </p:cNvSpPr>
          <p:nvPr/>
        </p:nvSpPr>
        <p:spPr bwMode="auto">
          <a:xfrm>
            <a:off x="766736" y="2770188"/>
            <a:ext cx="551946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1 1 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       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766736" y="1246187"/>
            <a:ext cx="5876966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2907" name="Line 27"/>
          <p:cNvSpPr>
            <a:spLocks noChangeShapeType="1"/>
          </p:cNvSpPr>
          <p:nvPr/>
        </p:nvSpPr>
        <p:spPr bwMode="auto">
          <a:xfrm>
            <a:off x="1757336" y="788988"/>
            <a:ext cx="0" cy="2514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22908" name="Line 28"/>
          <p:cNvSpPr>
            <a:spLocks noChangeShapeType="1"/>
          </p:cNvSpPr>
          <p:nvPr/>
        </p:nvSpPr>
        <p:spPr bwMode="auto">
          <a:xfrm>
            <a:off x="4214810" y="712788"/>
            <a:ext cx="0" cy="26670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057153" y="4510169"/>
            <a:ext cx="38985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43504" y="4438731"/>
            <a:ext cx="38985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61383" y="4500570"/>
            <a:ext cx="38985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429388" y="4500570"/>
            <a:ext cx="389850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</a:p>
          <a:p>
            <a:pPr>
              <a:defRPr/>
            </a:pP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571604" y="3571876"/>
            <a:ext cx="624799" cy="584775"/>
            <a:chOff x="3051167" y="4572008"/>
            <a:chExt cx="624799" cy="584775"/>
          </a:xfrm>
        </p:grpSpPr>
        <p:sp>
          <p:nvSpPr>
            <p:cNvPr id="43" name="矩形 42"/>
            <p:cNvSpPr/>
            <p:nvPr/>
          </p:nvSpPr>
          <p:spPr>
            <a:xfrm>
              <a:off x="3286116" y="457200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graphicFrame>
          <p:nvGraphicFramePr>
            <p:cNvPr id="44" name="Object 73"/>
            <p:cNvGraphicFramePr>
              <a:graphicFrameLocks noChangeAspect="1"/>
            </p:cNvGraphicFramePr>
            <p:nvPr/>
          </p:nvGraphicFramePr>
          <p:xfrm>
            <a:off x="3051167" y="4786322"/>
            <a:ext cx="3063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77" name="Equation" r:id="rId5" imgW="241200" imgH="254160" progId="Equation.3">
                    <p:embed/>
                  </p:oleObj>
                </mc:Choice>
                <mc:Fallback>
                  <p:oleObj name="Equation" r:id="rId5" imgW="241200" imgH="2541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167" y="4786322"/>
                          <a:ext cx="306387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直接箭头连接符 45"/>
          <p:cNvCxnSpPr/>
          <p:nvPr/>
        </p:nvCxnSpPr>
        <p:spPr bwMode="auto">
          <a:xfrm rot="5400000">
            <a:off x="1982656" y="3821909"/>
            <a:ext cx="785818" cy="428628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9" name="组合 48"/>
          <p:cNvGrpSpPr/>
          <p:nvPr/>
        </p:nvGrpSpPr>
        <p:grpSpPr>
          <a:xfrm>
            <a:off x="3286116" y="3571876"/>
            <a:ext cx="642942" cy="584775"/>
            <a:chOff x="3000364" y="3857628"/>
            <a:chExt cx="642942" cy="584775"/>
          </a:xfrm>
        </p:grpSpPr>
        <p:sp>
          <p:nvSpPr>
            <p:cNvPr id="47" name="矩形 46"/>
            <p:cNvSpPr/>
            <p:nvPr/>
          </p:nvSpPr>
          <p:spPr>
            <a:xfrm>
              <a:off x="3253456" y="38576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graphicFrame>
          <p:nvGraphicFramePr>
            <p:cNvPr id="340998" name="Object 6"/>
            <p:cNvGraphicFramePr>
              <a:graphicFrameLocks noChangeAspect="1"/>
            </p:cNvGraphicFramePr>
            <p:nvPr/>
          </p:nvGraphicFramePr>
          <p:xfrm>
            <a:off x="3000364" y="4071942"/>
            <a:ext cx="306387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78" name="Equation" r:id="rId7" imgW="241200" imgH="254160" progId="Equation.3">
                    <p:embed/>
                  </p:oleObj>
                </mc:Choice>
                <mc:Fallback>
                  <p:oleObj name="Equation" r:id="rId7" imgW="241200" imgH="2541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4071942"/>
                          <a:ext cx="306387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/>
          <p:cNvGrpSpPr/>
          <p:nvPr/>
        </p:nvGrpSpPr>
        <p:grpSpPr>
          <a:xfrm>
            <a:off x="6357950" y="3643314"/>
            <a:ext cx="618450" cy="584775"/>
            <a:chOff x="3057516" y="5130241"/>
            <a:chExt cx="618450" cy="584775"/>
          </a:xfrm>
        </p:grpSpPr>
        <p:grpSp>
          <p:nvGrpSpPr>
            <p:cNvPr id="53" name="组合 38"/>
            <p:cNvGrpSpPr/>
            <p:nvPr/>
          </p:nvGrpSpPr>
          <p:grpSpPr>
            <a:xfrm>
              <a:off x="3057516" y="5361002"/>
              <a:ext cx="228600" cy="211138"/>
              <a:chOff x="6516688" y="1047750"/>
              <a:chExt cx="228600" cy="211138"/>
            </a:xfrm>
          </p:grpSpPr>
          <p:sp>
            <p:nvSpPr>
              <p:cNvPr id="54" name="Oval 47"/>
              <p:cNvSpPr>
                <a:spLocks noChangeArrowheads="1"/>
              </p:cNvSpPr>
              <p:nvPr/>
            </p:nvSpPr>
            <p:spPr bwMode="auto">
              <a:xfrm>
                <a:off x="6516688" y="104775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5" name="Oval 49"/>
              <p:cNvSpPr>
                <a:spLocks noChangeArrowheads="1"/>
              </p:cNvSpPr>
              <p:nvPr/>
            </p:nvSpPr>
            <p:spPr bwMode="auto">
              <a:xfrm>
                <a:off x="6592888" y="111918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3286116" y="513024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4714876" y="3643314"/>
            <a:ext cx="642942" cy="584775"/>
            <a:chOff x="3071802" y="5701745"/>
            <a:chExt cx="642942" cy="584775"/>
          </a:xfrm>
        </p:grpSpPr>
        <p:grpSp>
          <p:nvGrpSpPr>
            <p:cNvPr id="56" name="组合 38"/>
            <p:cNvGrpSpPr/>
            <p:nvPr/>
          </p:nvGrpSpPr>
          <p:grpSpPr>
            <a:xfrm>
              <a:off x="3071802" y="5932506"/>
              <a:ext cx="228600" cy="211138"/>
              <a:chOff x="6516688" y="1047750"/>
              <a:chExt cx="228600" cy="211138"/>
            </a:xfrm>
          </p:grpSpPr>
          <p:sp>
            <p:nvSpPr>
              <p:cNvPr id="57" name="Oval 47"/>
              <p:cNvSpPr>
                <a:spLocks noChangeArrowheads="1"/>
              </p:cNvSpPr>
              <p:nvPr/>
            </p:nvSpPr>
            <p:spPr bwMode="auto">
              <a:xfrm>
                <a:off x="6516688" y="104775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8" name="Oval 49"/>
              <p:cNvSpPr>
                <a:spLocks noChangeArrowheads="1"/>
              </p:cNvSpPr>
              <p:nvPr/>
            </p:nvSpPr>
            <p:spPr bwMode="auto">
              <a:xfrm>
                <a:off x="6592888" y="111918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3324894" y="5701745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cxnSp>
        <p:nvCxnSpPr>
          <p:cNvPr id="63" name="直接箭头连接符 62"/>
          <p:cNvCxnSpPr/>
          <p:nvPr/>
        </p:nvCxnSpPr>
        <p:spPr bwMode="auto">
          <a:xfrm rot="16200000" flipH="1">
            <a:off x="2752144" y="3734141"/>
            <a:ext cx="785818" cy="604164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箭头连接符 67"/>
          <p:cNvCxnSpPr/>
          <p:nvPr/>
        </p:nvCxnSpPr>
        <p:spPr bwMode="auto">
          <a:xfrm rot="5400000">
            <a:off x="5107785" y="3750471"/>
            <a:ext cx="785818" cy="714380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69"/>
          <p:cNvCxnSpPr/>
          <p:nvPr/>
        </p:nvCxnSpPr>
        <p:spPr bwMode="auto">
          <a:xfrm rot="16200000" flipH="1">
            <a:off x="5903297" y="3831603"/>
            <a:ext cx="785818" cy="552115"/>
          </a:xfrm>
          <a:prstGeom prst="straightConnector1">
            <a:avLst/>
          </a:prstGeom>
          <a:noFill/>
          <a:ln w="25400">
            <a:solidFill>
              <a:schemeClr val="tx1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81" name="组合 80"/>
          <p:cNvGrpSpPr/>
          <p:nvPr/>
        </p:nvGrpSpPr>
        <p:grpSpPr>
          <a:xfrm>
            <a:off x="161019" y="5000636"/>
            <a:ext cx="1620957" cy="584775"/>
            <a:chOff x="8072462" y="642918"/>
            <a:chExt cx="1620957" cy="584775"/>
          </a:xfrm>
        </p:grpSpPr>
        <p:sp>
          <p:nvSpPr>
            <p:cNvPr id="21" name="矩形 20"/>
            <p:cNvSpPr/>
            <p:nvPr/>
          </p:nvSpPr>
          <p:spPr>
            <a:xfrm>
              <a:off x="8072462" y="642918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/>
                  <a:latin typeface="黑体" pitchFamily="49" charset="-122"/>
                </a:rPr>
                <a:t>A  B  C</a:t>
              </a:r>
              <a:endParaRPr lang="zh-CN" altLang="en-US" sz="3200" dirty="0"/>
            </a:p>
          </p:txBody>
        </p:sp>
        <p:graphicFrame>
          <p:nvGraphicFramePr>
            <p:cNvPr id="340999" name="Object 7"/>
            <p:cNvGraphicFramePr>
              <a:graphicFrameLocks noChangeAspect="1"/>
            </p:cNvGraphicFramePr>
            <p:nvPr/>
          </p:nvGraphicFramePr>
          <p:xfrm>
            <a:off x="8429652" y="785794"/>
            <a:ext cx="319087" cy="338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79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9652" y="785794"/>
                          <a:ext cx="319087" cy="338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1000" name="Object 8"/>
            <p:cNvGraphicFramePr>
              <a:graphicFrameLocks noChangeAspect="1"/>
            </p:cNvGraphicFramePr>
            <p:nvPr/>
          </p:nvGraphicFramePr>
          <p:xfrm>
            <a:off x="9039258" y="785794"/>
            <a:ext cx="319088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080" name="Equation" r:id="rId9" imgW="304920" imgH="317520" progId="Equation.3">
                    <p:embed/>
                  </p:oleObj>
                </mc:Choice>
                <mc:Fallback>
                  <p:oleObj name="Equation" r:id="rId9" imgW="304920" imgH="3175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39258" y="785794"/>
                          <a:ext cx="319088" cy="338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" name="组合 79"/>
          <p:cNvGrpSpPr/>
          <p:nvPr/>
        </p:nvGrpSpPr>
        <p:grpSpPr>
          <a:xfrm>
            <a:off x="7165885" y="5072074"/>
            <a:ext cx="1620957" cy="584775"/>
            <a:chOff x="8072462" y="1272589"/>
            <a:chExt cx="1620957" cy="584775"/>
          </a:xfrm>
        </p:grpSpPr>
        <p:sp>
          <p:nvSpPr>
            <p:cNvPr id="75" name="矩形 74"/>
            <p:cNvSpPr/>
            <p:nvPr/>
          </p:nvSpPr>
          <p:spPr>
            <a:xfrm>
              <a:off x="8072462" y="1272589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/>
                  <a:latin typeface="黑体" pitchFamily="49" charset="-122"/>
                </a:rPr>
                <a:t>A  B  C</a:t>
              </a:r>
              <a:endParaRPr lang="zh-CN" altLang="en-US" sz="3200" dirty="0"/>
            </a:p>
          </p:txBody>
        </p:sp>
        <p:sp>
          <p:nvSpPr>
            <p:cNvPr id="76" name="Oval 11"/>
            <p:cNvSpPr>
              <a:spLocks noChangeArrowheads="1"/>
            </p:cNvSpPr>
            <p:nvPr/>
          </p:nvSpPr>
          <p:spPr bwMode="auto">
            <a:xfrm>
              <a:off x="8429652" y="1428736"/>
              <a:ext cx="231775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7" name="Oval 13"/>
            <p:cNvSpPr>
              <a:spLocks noChangeArrowheads="1"/>
            </p:cNvSpPr>
            <p:nvPr/>
          </p:nvSpPr>
          <p:spPr bwMode="auto">
            <a:xfrm>
              <a:off x="8505852" y="1504936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" name="Oval 11"/>
            <p:cNvSpPr>
              <a:spLocks noChangeArrowheads="1"/>
            </p:cNvSpPr>
            <p:nvPr/>
          </p:nvSpPr>
          <p:spPr bwMode="auto">
            <a:xfrm>
              <a:off x="9055133" y="1414450"/>
              <a:ext cx="231775" cy="228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9" name="Oval 13"/>
            <p:cNvSpPr>
              <a:spLocks noChangeArrowheads="1"/>
            </p:cNvSpPr>
            <p:nvPr/>
          </p:nvSpPr>
          <p:spPr bwMode="auto">
            <a:xfrm>
              <a:off x="9131333" y="1490650"/>
              <a:ext cx="76200" cy="76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2" name="矩形 81"/>
          <p:cNvSpPr/>
          <p:nvPr/>
        </p:nvSpPr>
        <p:spPr>
          <a:xfrm>
            <a:off x="571472" y="3643314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effectLst/>
                <a:latin typeface="黑体" pitchFamily="49" charset="-122"/>
              </a:rPr>
              <a:t>C</a:t>
            </a:r>
            <a:endParaRPr lang="zh-CN" altLang="en-US" sz="3200" dirty="0"/>
          </a:p>
        </p:txBody>
      </p:sp>
      <p:sp>
        <p:nvSpPr>
          <p:cNvPr id="83" name="矩形 82"/>
          <p:cNvSpPr/>
          <p:nvPr/>
        </p:nvSpPr>
        <p:spPr bwMode="auto">
          <a:xfrm>
            <a:off x="2000232" y="4500569"/>
            <a:ext cx="1571636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5172532" y="4555148"/>
            <a:ext cx="1620000" cy="2160000"/>
          </a:xfrm>
          <a:prstGeom prst="rect">
            <a:avLst/>
          </a:prstGeom>
          <a:noFill/>
          <a:ln w="25400">
            <a:solidFill>
              <a:srgbClr val="FFFF00"/>
            </a:solidFill>
            <a:prstDash val="lg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85" name="Line 26"/>
          <p:cNvSpPr>
            <a:spLocks noChangeShapeType="1"/>
          </p:cNvSpPr>
          <p:nvPr/>
        </p:nvSpPr>
        <p:spPr bwMode="auto">
          <a:xfrm>
            <a:off x="857224" y="3357562"/>
            <a:ext cx="5876966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14282" y="58143"/>
            <a:ext cx="6786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奇数个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是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相同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的。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0" y="1571612"/>
            <a:ext cx="8566150" cy="1341438"/>
            <a:chOff x="0" y="3024"/>
            <a:chExt cx="5396" cy="845"/>
          </a:xfrm>
        </p:grpSpPr>
        <p:sp>
          <p:nvSpPr>
            <p:cNvPr id="122902" name="Rectangle 22"/>
            <p:cNvSpPr>
              <a:spLocks noChangeArrowheads="1"/>
            </p:cNvSpPr>
            <p:nvPr/>
          </p:nvSpPr>
          <p:spPr bwMode="auto">
            <a:xfrm>
              <a:off x="288" y="3024"/>
              <a:ext cx="51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结论:偶数个变量的异或和同或是互反的，奇</a:t>
              </a:r>
            </a:p>
          </p:txBody>
        </p:sp>
        <p:sp>
          <p:nvSpPr>
            <p:cNvPr id="122903" name="Rectangle 23"/>
            <p:cNvSpPr>
              <a:spLocks noChangeArrowheads="1"/>
            </p:cNvSpPr>
            <p:nvPr/>
          </p:nvSpPr>
          <p:spPr bwMode="auto">
            <a:xfrm>
              <a:off x="0" y="3504"/>
              <a:ext cx="42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数个变量的异或和同或是相同的。</a:t>
              </a:r>
              <a:r>
                <a:rPr lang="zh-CN" altLang="en-US" sz="28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   </a:t>
              </a:r>
            </a:p>
          </p:txBody>
        </p:sp>
      </p:grpSp>
      <p:sp>
        <p:nvSpPr>
          <p:cNvPr id="122911" name="Rectangle 31"/>
          <p:cNvSpPr>
            <a:spLocks noChangeArrowheads="1"/>
          </p:cNvSpPr>
          <p:nvPr/>
        </p:nvSpPr>
        <p:spPr bwMode="auto">
          <a:xfrm>
            <a:off x="179388" y="3502414"/>
            <a:ext cx="871378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可以被当作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模为二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的加法。它在数字电子线路的设计中有很重要的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作用。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53" name="Group 49"/>
          <p:cNvGrpSpPr>
            <a:grpSpLocks/>
          </p:cNvGrpSpPr>
          <p:nvPr/>
        </p:nvGrpSpPr>
        <p:grpSpPr bwMode="auto">
          <a:xfrm>
            <a:off x="1295400" y="4662486"/>
            <a:ext cx="5372100" cy="579438"/>
            <a:chOff x="816" y="3072"/>
            <a:chExt cx="3384" cy="365"/>
          </a:xfrm>
        </p:grpSpPr>
        <p:graphicFrame>
          <p:nvGraphicFramePr>
            <p:cNvPr id="44073" name="Object 10"/>
            <p:cNvGraphicFramePr>
              <a:graphicFrameLocks noChangeAspect="1"/>
            </p:cNvGraphicFramePr>
            <p:nvPr/>
          </p:nvGraphicFramePr>
          <p:xfrm>
            <a:off x="1056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1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0" name="Picture 4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3" name="Oval 19"/>
            <p:cNvSpPr>
              <a:spLocks noChangeArrowheads="1"/>
            </p:cNvSpPr>
            <p:nvPr/>
          </p:nvSpPr>
          <p:spPr bwMode="auto">
            <a:xfrm>
              <a:off x="3456" y="316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0" name="Oval 26"/>
            <p:cNvSpPr>
              <a:spLocks noChangeArrowheads="1"/>
            </p:cNvSpPr>
            <p:nvPr/>
          </p:nvSpPr>
          <p:spPr bwMode="auto">
            <a:xfrm>
              <a:off x="350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76" name="Rectangle 31"/>
            <p:cNvSpPr>
              <a:spLocks noChangeArrowheads="1"/>
            </p:cNvSpPr>
            <p:nvPr/>
          </p:nvSpPr>
          <p:spPr bwMode="auto">
            <a:xfrm>
              <a:off x="816" y="3072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A   A=0                   A   A=1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2" name="Group 48"/>
          <p:cNvGrpSpPr>
            <a:grpSpLocks/>
          </p:cNvGrpSpPr>
          <p:nvPr/>
        </p:nvGrpSpPr>
        <p:grpSpPr bwMode="auto">
          <a:xfrm>
            <a:off x="1295400" y="4129086"/>
            <a:ext cx="5372100" cy="579438"/>
            <a:chOff x="816" y="2736"/>
            <a:chExt cx="3384" cy="365"/>
          </a:xfrm>
        </p:grpSpPr>
        <p:graphicFrame>
          <p:nvGraphicFramePr>
            <p:cNvPr id="44067" name="Object 9"/>
            <p:cNvGraphicFramePr>
              <a:graphicFrameLocks noChangeAspect="1"/>
            </p:cNvGraphicFramePr>
            <p:nvPr/>
          </p:nvGraphicFramePr>
          <p:xfrm>
            <a:off x="1008" y="283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2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0" name="Picture 4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3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2" name="Oval 18"/>
            <p:cNvSpPr>
              <a:spLocks noChangeArrowheads="1"/>
            </p:cNvSpPr>
            <p:nvPr/>
          </p:nvSpPr>
          <p:spPr bwMode="auto">
            <a:xfrm>
              <a:off x="3456" y="283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9" name="Oval 25"/>
            <p:cNvSpPr>
              <a:spLocks noChangeArrowheads="1"/>
            </p:cNvSpPr>
            <p:nvPr/>
          </p:nvSpPr>
          <p:spPr bwMode="auto">
            <a:xfrm>
              <a:off x="3504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2" name="Line 28"/>
            <p:cNvSpPr>
              <a:spLocks noChangeShapeType="1"/>
            </p:cNvSpPr>
            <p:nvPr/>
          </p:nvSpPr>
          <p:spPr bwMode="auto">
            <a:xfrm>
              <a:off x="1584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3" name="Line 29"/>
            <p:cNvSpPr>
              <a:spLocks noChangeShapeType="1"/>
            </p:cNvSpPr>
            <p:nvPr/>
          </p:nvSpPr>
          <p:spPr bwMode="auto">
            <a:xfrm>
              <a:off x="3936" y="278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72" name="Rectangle 32"/>
            <p:cNvSpPr>
              <a:spLocks noChangeArrowheads="1"/>
            </p:cNvSpPr>
            <p:nvPr/>
          </p:nvSpPr>
          <p:spPr bwMode="auto">
            <a:xfrm>
              <a:off x="816" y="273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1   A=A                   0   A=A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1" name="Group 47"/>
          <p:cNvGrpSpPr>
            <a:grpSpLocks/>
          </p:cNvGrpSpPr>
          <p:nvPr/>
        </p:nvGrpSpPr>
        <p:grpSpPr bwMode="auto">
          <a:xfrm>
            <a:off x="381000" y="3443289"/>
            <a:ext cx="6321428" cy="584201"/>
            <a:chOff x="240" y="2304"/>
            <a:chExt cx="3982" cy="368"/>
          </a:xfrm>
        </p:grpSpPr>
        <p:graphicFrame>
          <p:nvGraphicFramePr>
            <p:cNvPr id="44063" name="Object 8"/>
            <p:cNvGraphicFramePr>
              <a:graphicFrameLocks noChangeAspect="1"/>
            </p:cNvGraphicFramePr>
            <p:nvPr/>
          </p:nvGraphicFramePr>
          <p:xfrm>
            <a:off x="1008" y="240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3" name="Equation" r:id="rId9" imgW="304920" imgH="317520" progId="Equation.3">
                    <p:embed/>
                  </p:oleObj>
                </mc:Choice>
                <mc:Fallback>
                  <p:oleObj name="Equation" r:id="rId9" imgW="304920" imgH="317520" progId="Equation.3">
                    <p:embed/>
                    <p:pic>
                      <p:nvPicPr>
                        <p:cNvPr id="0" name="Picture 4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1" name="Oval 17"/>
            <p:cNvSpPr>
              <a:spLocks noChangeArrowheads="1"/>
            </p:cNvSpPr>
            <p:nvPr/>
          </p:nvSpPr>
          <p:spPr bwMode="auto">
            <a:xfrm>
              <a:off x="3408" y="244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8" name="Oval 24"/>
            <p:cNvSpPr>
              <a:spLocks noChangeArrowheads="1"/>
            </p:cNvSpPr>
            <p:nvPr/>
          </p:nvSpPr>
          <p:spPr bwMode="auto">
            <a:xfrm>
              <a:off x="3456" y="249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6" name="Rectangle 33"/>
            <p:cNvSpPr>
              <a:spLocks noChangeArrowheads="1"/>
            </p:cNvSpPr>
            <p:nvPr/>
          </p:nvSpPr>
          <p:spPr bwMode="auto">
            <a:xfrm>
              <a:off x="240" y="2304"/>
              <a:ext cx="398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      0  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A=A                   1   A=A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123950" name="Group 46"/>
          <p:cNvGrpSpPr>
            <a:grpSpLocks/>
          </p:cNvGrpSpPr>
          <p:nvPr/>
        </p:nvGrpSpPr>
        <p:grpSpPr bwMode="auto">
          <a:xfrm>
            <a:off x="1187450" y="2351086"/>
            <a:ext cx="5283200" cy="579438"/>
            <a:chOff x="768" y="1632"/>
            <a:chExt cx="3328" cy="365"/>
          </a:xfrm>
        </p:grpSpPr>
        <p:graphicFrame>
          <p:nvGraphicFramePr>
            <p:cNvPr id="44059" name="Object 7"/>
            <p:cNvGraphicFramePr>
              <a:graphicFrameLocks noChangeAspect="1"/>
            </p:cNvGraphicFramePr>
            <p:nvPr/>
          </p:nvGraphicFramePr>
          <p:xfrm>
            <a:off x="1008" y="172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4" name="Equation" r:id="rId11" imgW="304920" imgH="317520" progId="Equation.3">
                    <p:embed/>
                  </p:oleObj>
                </mc:Choice>
                <mc:Fallback>
                  <p:oleObj name="Equation" r:id="rId11" imgW="304920" imgH="317520" progId="Equation.3">
                    <p:embed/>
                    <p:pic>
                      <p:nvPicPr>
                        <p:cNvPr id="0" name="Picture 4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2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0" name="Oval 16"/>
            <p:cNvSpPr>
              <a:spLocks noChangeArrowheads="1"/>
            </p:cNvSpPr>
            <p:nvPr/>
          </p:nvSpPr>
          <p:spPr bwMode="auto">
            <a:xfrm>
              <a:off x="3408" y="172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7" name="Oval 23"/>
            <p:cNvSpPr>
              <a:spLocks noChangeArrowheads="1"/>
            </p:cNvSpPr>
            <p:nvPr/>
          </p:nvSpPr>
          <p:spPr bwMode="auto">
            <a:xfrm>
              <a:off x="3456" y="177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62" name="Rectangle 34"/>
            <p:cNvSpPr>
              <a:spLocks noChangeArrowheads="1"/>
            </p:cNvSpPr>
            <p:nvPr/>
          </p:nvSpPr>
          <p:spPr bwMode="auto">
            <a:xfrm>
              <a:off x="768" y="1632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1   1=0                   0   0=1</a:t>
              </a:r>
            </a:p>
          </p:txBody>
        </p:sp>
      </p:grpSp>
      <p:grpSp>
        <p:nvGrpSpPr>
          <p:cNvPr id="123949" name="Group 45"/>
          <p:cNvGrpSpPr>
            <a:grpSpLocks/>
          </p:cNvGrpSpPr>
          <p:nvPr/>
        </p:nvGrpSpPr>
        <p:grpSpPr bwMode="auto">
          <a:xfrm>
            <a:off x="1219200" y="1766886"/>
            <a:ext cx="5283200" cy="579438"/>
            <a:chOff x="768" y="1248"/>
            <a:chExt cx="3328" cy="365"/>
          </a:xfrm>
        </p:grpSpPr>
        <p:graphicFrame>
          <p:nvGraphicFramePr>
            <p:cNvPr id="44055" name="Object 6"/>
            <p:cNvGraphicFramePr>
              <a:graphicFrameLocks noChangeAspect="1"/>
            </p:cNvGraphicFramePr>
            <p:nvPr/>
          </p:nvGraphicFramePr>
          <p:xfrm>
            <a:off x="1008" y="134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5" name="Equation" r:id="rId13" imgW="304920" imgH="317520" progId="Equation.3">
                    <p:embed/>
                  </p:oleObj>
                </mc:Choice>
                <mc:Fallback>
                  <p:oleObj name="Equation" r:id="rId13" imgW="304920" imgH="317520" progId="Equation.3">
                    <p:embed/>
                    <p:pic>
                      <p:nvPicPr>
                        <p:cNvPr id="0" name="Picture 4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9" name="Oval 15"/>
            <p:cNvSpPr>
              <a:spLocks noChangeArrowheads="1"/>
            </p:cNvSpPr>
            <p:nvPr/>
          </p:nvSpPr>
          <p:spPr bwMode="auto">
            <a:xfrm>
              <a:off x="3408" y="134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6" name="Oval 22"/>
            <p:cNvSpPr>
              <a:spLocks noChangeArrowheads="1"/>
            </p:cNvSpPr>
            <p:nvPr/>
          </p:nvSpPr>
          <p:spPr bwMode="auto">
            <a:xfrm>
              <a:off x="3456" y="13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8" name="Rectangle 35"/>
            <p:cNvSpPr>
              <a:spLocks noChangeArrowheads="1"/>
            </p:cNvSpPr>
            <p:nvPr/>
          </p:nvSpPr>
          <p:spPr bwMode="auto">
            <a:xfrm>
              <a:off x="768" y="1248"/>
              <a:ext cx="3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0   0=0                   1   1=1</a:t>
              </a:r>
            </a:p>
          </p:txBody>
        </p:sp>
      </p:grpSp>
      <p:grpSp>
        <p:nvGrpSpPr>
          <p:cNvPr id="123948" name="Group 44"/>
          <p:cNvGrpSpPr>
            <a:grpSpLocks/>
          </p:cNvGrpSpPr>
          <p:nvPr/>
        </p:nvGrpSpPr>
        <p:grpSpPr bwMode="auto">
          <a:xfrm>
            <a:off x="304800" y="1157287"/>
            <a:ext cx="7340603" cy="584201"/>
            <a:chOff x="192" y="864"/>
            <a:chExt cx="4624" cy="368"/>
          </a:xfrm>
        </p:grpSpPr>
        <p:graphicFrame>
          <p:nvGraphicFramePr>
            <p:cNvPr id="44048" name="Object 4"/>
            <p:cNvGraphicFramePr>
              <a:graphicFrameLocks noChangeAspect="1"/>
            </p:cNvGraphicFramePr>
            <p:nvPr/>
          </p:nvGraphicFramePr>
          <p:xfrm>
            <a:off x="960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6" name="Equation" r:id="rId15" imgW="304920" imgH="317520" progId="Equation.3">
                    <p:embed/>
                  </p:oleObj>
                </mc:Choice>
                <mc:Fallback>
                  <p:oleObj name="Equation" r:id="rId15" imgW="304920" imgH="317520" progId="Equation.3">
                    <p:embed/>
                    <p:pic>
                      <p:nvPicPr>
                        <p:cNvPr id="0" name="Picture 4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49" name="Object 5"/>
            <p:cNvGraphicFramePr>
              <a:graphicFrameLocks noChangeAspect="1"/>
            </p:cNvGraphicFramePr>
            <p:nvPr/>
          </p:nvGraphicFramePr>
          <p:xfrm>
            <a:off x="1728" y="96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7" name="Equation" r:id="rId17" imgW="304920" imgH="317520" progId="Equation.3">
                    <p:embed/>
                  </p:oleObj>
                </mc:Choice>
                <mc:Fallback>
                  <p:oleObj name="Equation" r:id="rId17" imgW="304920" imgH="317520" progId="Equation.3">
                    <p:embed/>
                    <p:pic>
                      <p:nvPicPr>
                        <p:cNvPr id="0" name="Picture 4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96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6" name="Oval 12"/>
            <p:cNvSpPr>
              <a:spLocks noChangeArrowheads="1"/>
            </p:cNvSpPr>
            <p:nvPr/>
          </p:nvSpPr>
          <p:spPr bwMode="auto">
            <a:xfrm>
              <a:off x="3456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17" name="Oval 13"/>
            <p:cNvSpPr>
              <a:spLocks noChangeArrowheads="1"/>
            </p:cNvSpPr>
            <p:nvPr/>
          </p:nvSpPr>
          <p:spPr bwMode="auto">
            <a:xfrm>
              <a:off x="3408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18" name="Oval 14"/>
            <p:cNvSpPr>
              <a:spLocks noChangeArrowheads="1"/>
            </p:cNvSpPr>
            <p:nvPr/>
          </p:nvSpPr>
          <p:spPr bwMode="auto">
            <a:xfrm>
              <a:off x="4032" y="1008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25" name="Oval 21"/>
            <p:cNvSpPr>
              <a:spLocks noChangeArrowheads="1"/>
            </p:cNvSpPr>
            <p:nvPr/>
          </p:nvSpPr>
          <p:spPr bwMode="auto">
            <a:xfrm>
              <a:off x="4080" y="105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54" name="Rectangle 36"/>
            <p:cNvSpPr>
              <a:spLocks noChangeArrowheads="1"/>
            </p:cNvSpPr>
            <p:nvPr/>
          </p:nvSpPr>
          <p:spPr bwMode="auto">
            <a:xfrm>
              <a:off x="192" y="864"/>
              <a:ext cx="462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      1  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0=0   1=1          0   1=1   0=0</a:t>
              </a:r>
            </a:p>
          </p:txBody>
        </p:sp>
      </p:grpSp>
      <p:grpSp>
        <p:nvGrpSpPr>
          <p:cNvPr id="123958" name="Group 54"/>
          <p:cNvGrpSpPr>
            <a:grpSpLocks/>
          </p:cNvGrpSpPr>
          <p:nvPr/>
        </p:nvGrpSpPr>
        <p:grpSpPr bwMode="auto">
          <a:xfrm>
            <a:off x="1295400" y="5272086"/>
            <a:ext cx="5372100" cy="579438"/>
            <a:chOff x="816" y="3456"/>
            <a:chExt cx="3384" cy="365"/>
          </a:xfrm>
        </p:grpSpPr>
        <p:graphicFrame>
          <p:nvGraphicFramePr>
            <p:cNvPr id="44042" name="Object 11"/>
            <p:cNvGraphicFramePr>
              <a:graphicFrameLocks noChangeAspect="1"/>
            </p:cNvGraphicFramePr>
            <p:nvPr/>
          </p:nvGraphicFramePr>
          <p:xfrm>
            <a:off x="1056" y="3552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88" name="Equation" r:id="rId19" imgW="304920" imgH="317520" progId="Equation.3">
                    <p:embed/>
                  </p:oleObj>
                </mc:Choice>
                <mc:Fallback>
                  <p:oleObj name="Equation" r:id="rId19" imgW="304920" imgH="317520" progId="Equation.3">
                    <p:embed/>
                    <p:pic>
                      <p:nvPicPr>
                        <p:cNvPr id="0" name="Picture 4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3552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24" name="Oval 20"/>
            <p:cNvSpPr>
              <a:spLocks noChangeArrowheads="1"/>
            </p:cNvSpPr>
            <p:nvPr/>
          </p:nvSpPr>
          <p:spPr bwMode="auto">
            <a:xfrm>
              <a:off x="3456" y="355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31" name="Oval 27"/>
            <p:cNvSpPr>
              <a:spLocks noChangeArrowheads="1"/>
            </p:cNvSpPr>
            <p:nvPr/>
          </p:nvSpPr>
          <p:spPr bwMode="auto">
            <a:xfrm>
              <a:off x="3504" y="36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4045" name="Rectangle 30"/>
            <p:cNvSpPr>
              <a:spLocks noChangeArrowheads="1"/>
            </p:cNvSpPr>
            <p:nvPr/>
          </p:nvSpPr>
          <p:spPr bwMode="auto">
            <a:xfrm>
              <a:off x="816" y="3456"/>
              <a:ext cx="33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A   A=1                   A   A=0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23956" name="Line 52"/>
            <p:cNvSpPr>
              <a:spLocks noChangeShapeType="1"/>
            </p:cNvSpPr>
            <p:nvPr/>
          </p:nvSpPr>
          <p:spPr bwMode="auto">
            <a:xfrm>
              <a:off x="1248" y="3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3957" name="Line 53"/>
            <p:cNvSpPr>
              <a:spLocks noChangeShapeType="1"/>
            </p:cNvSpPr>
            <p:nvPr/>
          </p:nvSpPr>
          <p:spPr bwMode="auto">
            <a:xfrm>
              <a:off x="3648" y="350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23959" name="Rectangle 55"/>
          <p:cNvSpPr>
            <a:spLocks noChangeArrowheads="1"/>
          </p:cNvSpPr>
          <p:nvPr/>
        </p:nvSpPr>
        <p:spPr bwMode="auto">
          <a:xfrm>
            <a:off x="304800" y="304800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异或和同或的基本运算公式</a:t>
            </a:r>
          </a:p>
        </p:txBody>
      </p:sp>
      <p:sp>
        <p:nvSpPr>
          <p:cNvPr id="45" name="灯片编号占位符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6" name="矩形 45"/>
          <p:cNvSpPr/>
          <p:nvPr/>
        </p:nvSpPr>
        <p:spPr>
          <a:xfrm>
            <a:off x="285720" y="1142984"/>
            <a:ext cx="7232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(1)</a:t>
            </a:r>
            <a:endParaRPr lang="zh-CN" altLang="en-US" sz="3200" dirty="0"/>
          </a:p>
        </p:txBody>
      </p:sp>
      <p:sp>
        <p:nvSpPr>
          <p:cNvPr id="47" name="矩形 46"/>
          <p:cNvSpPr/>
          <p:nvPr/>
        </p:nvSpPr>
        <p:spPr>
          <a:xfrm>
            <a:off x="362899" y="3487167"/>
            <a:ext cx="8515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(2) </a:t>
            </a:r>
            <a:endParaRPr lang="zh-CN" altLang="en-US" sz="3200" dirty="0"/>
          </a:p>
        </p:txBody>
      </p:sp>
      <p:grpSp>
        <p:nvGrpSpPr>
          <p:cNvPr id="48" name="组合 47"/>
          <p:cNvGrpSpPr/>
          <p:nvPr/>
        </p:nvGrpSpPr>
        <p:grpSpPr>
          <a:xfrm>
            <a:off x="785786" y="6130373"/>
            <a:ext cx="3467616" cy="584775"/>
            <a:chOff x="5357818" y="1714488"/>
            <a:chExt cx="3467616" cy="584775"/>
          </a:xfrm>
        </p:grpSpPr>
        <p:sp>
          <p:nvSpPr>
            <p:cNvPr id="49" name="矩形 48"/>
            <p:cNvSpPr/>
            <p:nvPr/>
          </p:nvSpPr>
          <p:spPr>
            <a:xfrm>
              <a:off x="5357818" y="1714488"/>
              <a:ext cx="346761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把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看作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1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A</a:t>
              </a:r>
              <a:r>
                <a:rPr lang="zh-CN" altLang="en-US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看作</a:t>
              </a:r>
              <a:r>
                <a:rPr lang="en-US" altLang="zh-CN" sz="3200" dirty="0" smtClean="0">
                  <a:solidFill>
                    <a:srgbClr val="FFFF00"/>
                  </a:solidFill>
                  <a:effectLst/>
                  <a:latin typeface="黑体" pitchFamily="49" charset="-122"/>
                </a:rPr>
                <a:t>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7486672" y="1785926"/>
              <a:ext cx="228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239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972" name="Group 44"/>
          <p:cNvGrpSpPr>
            <a:grpSpLocks/>
          </p:cNvGrpSpPr>
          <p:nvPr/>
        </p:nvGrpSpPr>
        <p:grpSpPr bwMode="auto">
          <a:xfrm>
            <a:off x="666752" y="838200"/>
            <a:ext cx="6477000" cy="579438"/>
            <a:chOff x="180" y="528"/>
            <a:chExt cx="4080" cy="365"/>
          </a:xfrm>
        </p:grpSpPr>
        <p:graphicFrame>
          <p:nvGraphicFramePr>
            <p:cNvPr id="45093" name="Object 4"/>
            <p:cNvGraphicFramePr>
              <a:graphicFrameLocks noChangeAspect="1"/>
            </p:cNvGraphicFramePr>
            <p:nvPr/>
          </p:nvGraphicFramePr>
          <p:xfrm>
            <a:off x="38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19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4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94" name="Object 6"/>
            <p:cNvGraphicFramePr>
              <a:graphicFrameLocks noChangeAspect="1"/>
            </p:cNvGraphicFramePr>
            <p:nvPr/>
          </p:nvGraphicFramePr>
          <p:xfrm>
            <a:off x="1104" y="624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0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4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624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1" name="Oval 13"/>
            <p:cNvSpPr>
              <a:spLocks noChangeArrowheads="1"/>
            </p:cNvSpPr>
            <p:nvPr/>
          </p:nvSpPr>
          <p:spPr bwMode="auto">
            <a:xfrm>
              <a:off x="288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2" name="Oval 14"/>
            <p:cNvSpPr>
              <a:spLocks noChangeArrowheads="1"/>
            </p:cNvSpPr>
            <p:nvPr/>
          </p:nvSpPr>
          <p:spPr bwMode="auto">
            <a:xfrm>
              <a:off x="3600" y="6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7" name="Oval 19"/>
            <p:cNvSpPr>
              <a:spLocks noChangeArrowheads="1"/>
            </p:cNvSpPr>
            <p:nvPr/>
          </p:nvSpPr>
          <p:spPr bwMode="auto">
            <a:xfrm>
              <a:off x="283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9" name="Oval 21"/>
            <p:cNvSpPr>
              <a:spLocks noChangeArrowheads="1"/>
            </p:cNvSpPr>
            <p:nvPr/>
          </p:nvSpPr>
          <p:spPr bwMode="auto">
            <a:xfrm>
              <a:off x="3552" y="62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9" name="Rectangle 33"/>
            <p:cNvSpPr>
              <a:spLocks noChangeArrowheads="1"/>
            </p:cNvSpPr>
            <p:nvPr/>
          </p:nvSpPr>
          <p:spPr bwMode="auto">
            <a:xfrm>
              <a:off x="180" y="528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B=B   A              </a:t>
              </a:r>
              <a:r>
                <a:rPr lang="en-US" altLang="zh-CN" sz="3200" dirty="0" err="1">
                  <a:effectLst/>
                  <a:latin typeface="Tahoma" pitchFamily="34" charset="0"/>
                  <a:ea typeface="宋体" pitchFamily="2" charset="-122"/>
                </a:rPr>
                <a:t>A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  B=B   A</a:t>
              </a:r>
            </a:p>
          </p:txBody>
        </p:sp>
      </p:grpSp>
      <p:sp>
        <p:nvSpPr>
          <p:cNvPr id="124962" name="Rectangle 34"/>
          <p:cNvSpPr>
            <a:spLocks noChangeArrowheads="1"/>
          </p:cNvSpPr>
          <p:nvPr/>
        </p:nvSpPr>
        <p:spPr bwMode="auto">
          <a:xfrm>
            <a:off x="0" y="1889125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黑体" pitchFamily="49" charset="-122"/>
              </a:rPr>
              <a:t>(4)</a:t>
            </a:r>
            <a:r>
              <a:rPr lang="zh-CN" altLang="en-US" sz="3200" dirty="0">
                <a:effectLst/>
                <a:latin typeface="黑体" pitchFamily="49" charset="-122"/>
              </a:rPr>
              <a:t>结合律</a:t>
            </a:r>
          </a:p>
        </p:txBody>
      </p:sp>
      <p:grpSp>
        <p:nvGrpSpPr>
          <p:cNvPr id="124973" name="Group 45"/>
          <p:cNvGrpSpPr>
            <a:grpSpLocks/>
          </p:cNvGrpSpPr>
          <p:nvPr/>
        </p:nvGrpSpPr>
        <p:grpSpPr bwMode="auto">
          <a:xfrm>
            <a:off x="533400" y="2438400"/>
            <a:ext cx="4083050" cy="1189038"/>
            <a:chOff x="0" y="1584"/>
            <a:chExt cx="2572" cy="749"/>
          </a:xfrm>
        </p:grpSpPr>
        <p:graphicFrame>
          <p:nvGraphicFramePr>
            <p:cNvPr id="45079" name="Object 5"/>
            <p:cNvGraphicFramePr>
              <a:graphicFrameLocks noChangeAspect="1"/>
            </p:cNvGraphicFramePr>
            <p:nvPr/>
          </p:nvGraphicFramePr>
          <p:xfrm>
            <a:off x="211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1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4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0" name="Object 7"/>
            <p:cNvGraphicFramePr>
              <a:graphicFrameLocks noChangeAspect="1"/>
            </p:cNvGraphicFramePr>
            <p:nvPr/>
          </p:nvGraphicFramePr>
          <p:xfrm>
            <a:off x="288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2" name="Equation" r:id="rId10" imgW="304920" imgH="317520" progId="Equation.3">
                    <p:embed/>
                  </p:oleObj>
                </mc:Choice>
                <mc:Fallback>
                  <p:oleObj name="Equation" r:id="rId10" imgW="304920" imgH="317520" progId="Equation.3">
                    <p:embed/>
                    <p:pic>
                      <p:nvPicPr>
                        <p:cNvPr id="0" name="Picture 4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1" name="Object 8"/>
            <p:cNvGraphicFramePr>
              <a:graphicFrameLocks noChangeAspect="1"/>
            </p:cNvGraphicFramePr>
            <p:nvPr/>
          </p:nvGraphicFramePr>
          <p:xfrm>
            <a:off x="720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3" name="Equation" r:id="rId12" imgW="304920" imgH="317520" progId="Equation.3">
                    <p:embed/>
                  </p:oleObj>
                </mc:Choice>
                <mc:Fallback>
                  <p:oleObj name="Equation" r:id="rId12" imgW="304920" imgH="317520" progId="Equation.3">
                    <p:embed/>
                    <p:pic>
                      <p:nvPicPr>
                        <p:cNvPr id="0" name="Picture 4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082" name="Object 9"/>
            <p:cNvGraphicFramePr>
              <a:graphicFrameLocks noChangeAspect="1"/>
            </p:cNvGraphicFramePr>
            <p:nvPr/>
          </p:nvGraphicFramePr>
          <p:xfrm>
            <a:off x="1632" y="16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624" name="Equation" r:id="rId14" imgW="304920" imgH="317520" progId="Equation.3">
                    <p:embed/>
                  </p:oleObj>
                </mc:Choice>
                <mc:Fallback>
                  <p:oleObj name="Equation" r:id="rId14" imgW="304920" imgH="317520" progId="Equation.3">
                    <p:embed/>
                    <p:pic>
                      <p:nvPicPr>
                        <p:cNvPr id="0" name="Picture 4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6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3" name="Oval 15"/>
            <p:cNvSpPr>
              <a:spLocks noChangeArrowheads="1"/>
            </p:cNvSpPr>
            <p:nvPr/>
          </p:nvSpPr>
          <p:spPr bwMode="auto">
            <a:xfrm>
              <a:off x="38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4" name="Oval 16"/>
            <p:cNvSpPr>
              <a:spLocks noChangeArrowheads="1"/>
            </p:cNvSpPr>
            <p:nvPr/>
          </p:nvSpPr>
          <p:spPr bwMode="auto">
            <a:xfrm>
              <a:off x="86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5" name="Oval 17"/>
            <p:cNvSpPr>
              <a:spLocks noChangeArrowheads="1"/>
            </p:cNvSpPr>
            <p:nvPr/>
          </p:nvSpPr>
          <p:spPr bwMode="auto">
            <a:xfrm>
              <a:off x="1776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6" name="Oval 18"/>
            <p:cNvSpPr>
              <a:spLocks noChangeArrowheads="1"/>
            </p:cNvSpPr>
            <p:nvPr/>
          </p:nvSpPr>
          <p:spPr bwMode="auto">
            <a:xfrm>
              <a:off x="2160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48" name="Oval 20"/>
            <p:cNvSpPr>
              <a:spLocks noChangeArrowheads="1"/>
            </p:cNvSpPr>
            <p:nvPr/>
          </p:nvSpPr>
          <p:spPr bwMode="auto">
            <a:xfrm>
              <a:off x="336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0" name="Oval 22"/>
            <p:cNvSpPr>
              <a:spLocks noChangeArrowheads="1"/>
            </p:cNvSpPr>
            <p:nvPr/>
          </p:nvSpPr>
          <p:spPr bwMode="auto">
            <a:xfrm>
              <a:off x="816" y="2064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1" name="Oval 23"/>
            <p:cNvSpPr>
              <a:spLocks noChangeArrowheads="1"/>
            </p:cNvSpPr>
            <p:nvPr/>
          </p:nvSpPr>
          <p:spPr bwMode="auto">
            <a:xfrm>
              <a:off x="1728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4952" name="Oval 24"/>
            <p:cNvSpPr>
              <a:spLocks noChangeArrowheads="1"/>
            </p:cNvSpPr>
            <p:nvPr/>
          </p:nvSpPr>
          <p:spPr bwMode="auto">
            <a:xfrm>
              <a:off x="2112" y="2112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5091" name="Rectangle 35"/>
            <p:cNvSpPr>
              <a:spLocks noChangeArrowheads="1"/>
            </p:cNvSpPr>
            <p:nvPr/>
          </p:nvSpPr>
          <p:spPr bwMode="auto">
            <a:xfrm>
              <a:off x="0" y="1584"/>
              <a:ext cx="25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 A  (B   C)=(A   B)   C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5092" name="Rectangle 37"/>
            <p:cNvSpPr>
              <a:spLocks noChangeArrowheads="1"/>
            </p:cNvSpPr>
            <p:nvPr/>
          </p:nvSpPr>
          <p:spPr bwMode="auto">
            <a:xfrm>
              <a:off x="0" y="1968"/>
              <a:ext cx="2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 A   (B   C)=(A  B)  C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4976" name="Rectangle 48"/>
          <p:cNvSpPr>
            <a:spLocks noChangeArrowheads="1"/>
          </p:cNvSpPr>
          <p:nvPr/>
        </p:nvSpPr>
        <p:spPr bwMode="auto">
          <a:xfrm>
            <a:off x="0" y="190500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(3)交换律</a:t>
            </a:r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4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Oval 4"/>
          <p:cNvSpPr>
            <a:spLocks noChangeArrowheads="1"/>
          </p:cNvSpPr>
          <p:nvPr/>
        </p:nvSpPr>
        <p:spPr bwMode="auto">
          <a:xfrm>
            <a:off x="1295400" y="3463944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957" name="Oval 5"/>
          <p:cNvSpPr>
            <a:spLocks noChangeArrowheads="1"/>
          </p:cNvSpPr>
          <p:nvPr/>
        </p:nvSpPr>
        <p:spPr bwMode="auto">
          <a:xfrm>
            <a:off x="3276600" y="3463944"/>
            <a:ext cx="228600" cy="2286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959" name="Oval 7"/>
          <p:cNvSpPr>
            <a:spLocks noChangeArrowheads="1"/>
          </p:cNvSpPr>
          <p:nvPr/>
        </p:nvSpPr>
        <p:spPr bwMode="auto">
          <a:xfrm>
            <a:off x="1371600" y="3540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960" name="Oval 8"/>
          <p:cNvSpPr>
            <a:spLocks noChangeArrowheads="1"/>
          </p:cNvSpPr>
          <p:nvPr/>
        </p:nvSpPr>
        <p:spPr bwMode="auto">
          <a:xfrm>
            <a:off x="3352800" y="3540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6005" name="Group 53"/>
          <p:cNvGrpSpPr>
            <a:grpSpLocks/>
          </p:cNvGrpSpPr>
          <p:nvPr/>
        </p:nvGrpSpPr>
        <p:grpSpPr bwMode="auto">
          <a:xfrm>
            <a:off x="684213" y="5564207"/>
            <a:ext cx="5402262" cy="579437"/>
            <a:chOff x="432" y="1584"/>
            <a:chExt cx="3403" cy="365"/>
          </a:xfrm>
        </p:grpSpPr>
        <p:sp>
          <p:nvSpPr>
            <p:cNvPr id="125958" name="Oval 6"/>
            <p:cNvSpPr>
              <a:spLocks noChangeArrowheads="1"/>
            </p:cNvSpPr>
            <p:nvPr/>
          </p:nvSpPr>
          <p:spPr bwMode="auto">
            <a:xfrm>
              <a:off x="2595" y="1720"/>
              <a:ext cx="144" cy="1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1" name="Oval 9"/>
            <p:cNvSpPr>
              <a:spLocks noChangeArrowheads="1"/>
            </p:cNvSpPr>
            <p:nvPr/>
          </p:nvSpPr>
          <p:spPr bwMode="auto">
            <a:xfrm>
              <a:off x="2643" y="1764"/>
              <a:ext cx="48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>
              <a:off x="1490" y="16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>
              <a:off x="1682" y="163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10" name="Rectangle 31"/>
            <p:cNvSpPr>
              <a:spLocks noChangeArrowheads="1"/>
            </p:cNvSpPr>
            <p:nvPr/>
          </p:nvSpPr>
          <p:spPr bwMode="auto">
            <a:xfrm>
              <a:off x="432" y="1584"/>
              <a:ext cx="340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=A+BC+BC=A+(B   C)=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左式</a:t>
              </a:r>
            </a:p>
          </p:txBody>
        </p:sp>
      </p:grpSp>
      <p:sp>
        <p:nvSpPr>
          <p:cNvPr id="125995" name="Rectangle 43"/>
          <p:cNvSpPr>
            <a:spLocks noChangeArrowheads="1"/>
          </p:cNvSpPr>
          <p:nvPr/>
        </p:nvSpPr>
        <p:spPr bwMode="auto">
          <a:xfrm>
            <a:off x="381000" y="3235344"/>
            <a:ext cx="424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A+(B  C)=(A+B) (A+C)</a:t>
            </a:r>
          </a:p>
        </p:txBody>
      </p: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  <p:grpSp>
        <p:nvGrpSpPr>
          <p:cNvPr id="44" name="组合 43"/>
          <p:cNvGrpSpPr/>
          <p:nvPr/>
        </p:nvGrpSpPr>
        <p:grpSpPr>
          <a:xfrm>
            <a:off x="-98396" y="4073528"/>
            <a:ext cx="9283704" cy="587670"/>
            <a:chOff x="-98396" y="1142984"/>
            <a:chExt cx="9283704" cy="587670"/>
          </a:xfrm>
        </p:grpSpPr>
        <p:grpSp>
          <p:nvGrpSpPr>
            <p:cNvPr id="125987" name="Group 35"/>
            <p:cNvGrpSpPr>
              <a:grpSpLocks/>
            </p:cNvGrpSpPr>
            <p:nvPr/>
          </p:nvGrpSpPr>
          <p:grpSpPr bwMode="auto">
            <a:xfrm>
              <a:off x="-98396" y="1142984"/>
              <a:ext cx="9283704" cy="587670"/>
              <a:chOff x="0" y="1036"/>
              <a:chExt cx="5848" cy="509"/>
            </a:xfrm>
          </p:grpSpPr>
          <p:sp>
            <p:nvSpPr>
              <p:cNvPr id="125962" name="Line 10"/>
              <p:cNvSpPr>
                <a:spLocks noChangeShapeType="1"/>
              </p:cNvSpPr>
              <p:nvPr/>
            </p:nvSpPr>
            <p:spPr bwMode="auto">
              <a:xfrm>
                <a:off x="1322" y="1047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3" name="Line 11"/>
              <p:cNvSpPr>
                <a:spLocks noChangeShapeType="1"/>
              </p:cNvSpPr>
              <p:nvPr/>
            </p:nvSpPr>
            <p:spPr bwMode="auto">
              <a:xfrm>
                <a:off x="2108" y="1047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4" name="Line 12"/>
              <p:cNvSpPr>
                <a:spLocks noChangeShapeType="1"/>
              </p:cNvSpPr>
              <p:nvPr/>
            </p:nvSpPr>
            <p:spPr bwMode="auto">
              <a:xfrm>
                <a:off x="4417" y="10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66" name="Line 14"/>
              <p:cNvSpPr>
                <a:spLocks noChangeShapeType="1"/>
              </p:cNvSpPr>
              <p:nvPr/>
            </p:nvSpPr>
            <p:spPr bwMode="auto">
              <a:xfrm>
                <a:off x="4705" y="1036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25979" name="Line 27"/>
              <p:cNvSpPr>
                <a:spLocks noChangeShapeType="1"/>
              </p:cNvSpPr>
              <p:nvPr/>
            </p:nvSpPr>
            <p:spPr bwMode="auto">
              <a:xfrm>
                <a:off x="4561" y="1036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46105" name="Rectangle 32"/>
              <p:cNvSpPr>
                <a:spLocks noChangeArrowheads="1"/>
              </p:cNvSpPr>
              <p:nvPr/>
            </p:nvSpPr>
            <p:spPr bwMode="auto">
              <a:xfrm>
                <a:off x="0" y="1039"/>
                <a:ext cx="5848" cy="5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Times New Roman" pitchFamily="18" charset="0"/>
                    <a:ea typeface="黑体" pitchFamily="49" charset="-122"/>
                  </a:defRPr>
                </a:lvl9pPr>
              </a:lstStyle>
              <a:p>
                <a:pPr eaLnBrk="1" hangingPunct="1"/>
                <a:r>
                  <a:rPr lang="zh-CN" altLang="en-US" sz="3200" dirty="0">
                    <a:effectLst/>
                    <a:latin typeface="Tahoma" pitchFamily="34" charset="0"/>
                    <a:ea typeface="宋体" pitchFamily="2" charset="-122"/>
                  </a:rPr>
                  <a:t> </a:t>
                </a:r>
                <a:r>
                  <a:rPr lang="zh-CN" altLang="en-US" sz="3200" dirty="0" smtClean="0">
                    <a:effectLst/>
                    <a:latin typeface="Tahoma" pitchFamily="34" charset="0"/>
                    <a:ea typeface="宋体" pitchFamily="2" charset="-122"/>
                  </a:rPr>
                  <a:t>    右</a:t>
                </a:r>
                <a:r>
                  <a:rPr lang="zh-CN" altLang="en-US" sz="3200" dirty="0">
                    <a:effectLst/>
                    <a:latin typeface="Tahoma" pitchFamily="34" charset="0"/>
                    <a:ea typeface="宋体" pitchFamily="2" charset="-122"/>
                  </a:rPr>
                  <a:t>式</a:t>
                </a:r>
                <a:r>
                  <a:rPr lang="zh-CN" altLang="en-US" sz="3200" dirty="0" smtClean="0">
                    <a:effectLst/>
                    <a:latin typeface="Tahoma" pitchFamily="34" charset="0"/>
                    <a:ea typeface="宋体" pitchFamily="2" charset="-122"/>
                  </a:rPr>
                  <a:t>=</a:t>
                </a:r>
                <a:r>
                  <a:rPr lang="en-US" altLang="zh-CN" sz="3200" dirty="0" smtClean="0">
                    <a:effectLst/>
                    <a:latin typeface="Tahoma" pitchFamily="34" charset="0"/>
                    <a:ea typeface="宋体" pitchFamily="2" charset="-122"/>
                  </a:rPr>
                  <a:t>(A+B) (A+C)+(</a:t>
                </a:r>
                <a:r>
                  <a:rPr lang="en-US" altLang="zh-CN" sz="3200" dirty="0">
                    <a:effectLst/>
                    <a:latin typeface="Tahoma" pitchFamily="34" charset="0"/>
                    <a:ea typeface="宋体" pitchFamily="2" charset="-122"/>
                  </a:rPr>
                  <a:t>A+B)(A+C)=ABC+A+BC</a:t>
                </a:r>
                <a:endParaRPr lang="zh-CN" altLang="en-US" sz="3200" dirty="0"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2883220" y="1428443"/>
              <a:ext cx="76200" cy="698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4357686" y="4846075"/>
            <a:ext cx="4580462" cy="584775"/>
            <a:chOff x="4357686" y="1714488"/>
            <a:chExt cx="4580462" cy="584775"/>
          </a:xfrm>
        </p:grpSpPr>
        <p:sp>
          <p:nvSpPr>
            <p:cNvPr id="45" name="矩形 44"/>
            <p:cNvSpPr/>
            <p:nvPr/>
          </p:nvSpPr>
          <p:spPr>
            <a:xfrm>
              <a:off x="4357686" y="1714488"/>
              <a:ext cx="223651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加法分配律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4500562" y="1714488"/>
              <a:ext cx="192882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直接连接符 47"/>
            <p:cNvCxnSpPr/>
            <p:nvPr/>
          </p:nvCxnSpPr>
          <p:spPr bwMode="auto">
            <a:xfrm>
              <a:off x="7858148" y="1714488"/>
              <a:ext cx="1080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6266" name="Object 186"/>
          <p:cNvGraphicFramePr>
            <a:graphicFrameLocks noGrp="1" noChangeAspect="1"/>
          </p:cNvGraphicFramePr>
          <p:nvPr/>
        </p:nvGraphicFramePr>
        <p:xfrm>
          <a:off x="1900771" y="4746634"/>
          <a:ext cx="1956849" cy="57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30" name="Equation" r:id="rId4" imgW="838080" imgH="228600" progId="Equation.DSMT4">
                  <p:embed/>
                </p:oleObj>
              </mc:Choice>
              <mc:Fallback>
                <p:oleObj name="Equation" r:id="rId4" imgW="838080" imgH="228600" progId="Equation.DSMT4">
                  <p:embed/>
                  <p:pic>
                    <p:nvPicPr>
                      <p:cNvPr id="0" name="Picture 18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771" y="4746634"/>
                        <a:ext cx="1956849" cy="5715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直接连接符 50"/>
          <p:cNvCxnSpPr/>
          <p:nvPr/>
        </p:nvCxnSpPr>
        <p:spPr bwMode="auto">
          <a:xfrm>
            <a:off x="1928794" y="4716470"/>
            <a:ext cx="1928826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组合 59"/>
          <p:cNvGrpSpPr/>
          <p:nvPr/>
        </p:nvGrpSpPr>
        <p:grpSpPr>
          <a:xfrm>
            <a:off x="6790436" y="3131563"/>
            <a:ext cx="1219580" cy="871321"/>
            <a:chOff x="6790436" y="201019"/>
            <a:chExt cx="1219580" cy="871321"/>
          </a:xfrm>
        </p:grpSpPr>
        <p:cxnSp>
          <p:nvCxnSpPr>
            <p:cNvPr id="55" name="直接连接符 54"/>
            <p:cNvCxnSpPr/>
            <p:nvPr/>
          </p:nvCxnSpPr>
          <p:spPr bwMode="auto">
            <a:xfrm rot="5400000">
              <a:off x="6750859" y="964389"/>
              <a:ext cx="21431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/>
            <p:cNvCxnSpPr/>
            <p:nvPr/>
          </p:nvCxnSpPr>
          <p:spPr bwMode="auto">
            <a:xfrm rot="5400000">
              <a:off x="7893073" y="963595"/>
              <a:ext cx="214314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/>
            <p:cNvCxnSpPr/>
            <p:nvPr/>
          </p:nvCxnSpPr>
          <p:spPr bwMode="auto">
            <a:xfrm>
              <a:off x="6858016" y="829336"/>
              <a:ext cx="11520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8" name="矩形 57"/>
            <p:cNvSpPr/>
            <p:nvPr/>
          </p:nvSpPr>
          <p:spPr>
            <a:xfrm>
              <a:off x="6790436" y="201019"/>
              <a:ext cx="121058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去掉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endParaRPr lang="zh-CN" altLang="en-US" sz="3200" dirty="0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7701890" y="275846"/>
              <a:ext cx="22860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cxnSp>
        <p:nvCxnSpPr>
          <p:cNvPr id="61" name="直接连接符 60"/>
          <p:cNvCxnSpPr/>
          <p:nvPr/>
        </p:nvCxnSpPr>
        <p:spPr bwMode="auto">
          <a:xfrm>
            <a:off x="6929454" y="4716470"/>
            <a:ext cx="720000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Rectangle 36"/>
          <p:cNvSpPr>
            <a:spLocks noChangeArrowheads="1"/>
          </p:cNvSpPr>
          <p:nvPr/>
        </p:nvSpPr>
        <p:spPr bwMode="auto">
          <a:xfrm>
            <a:off x="0" y="142852"/>
            <a:ext cx="201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(5)分配律</a:t>
            </a:r>
          </a:p>
        </p:txBody>
      </p:sp>
      <p:grpSp>
        <p:nvGrpSpPr>
          <p:cNvPr id="63" name="Group 53"/>
          <p:cNvGrpSpPr>
            <a:grpSpLocks/>
          </p:cNvGrpSpPr>
          <p:nvPr/>
        </p:nvGrpSpPr>
        <p:grpSpPr bwMode="auto">
          <a:xfrm>
            <a:off x="0" y="1606527"/>
            <a:ext cx="8604251" cy="1189038"/>
            <a:chOff x="0" y="3360"/>
            <a:chExt cx="5420" cy="749"/>
          </a:xfrm>
        </p:grpSpPr>
        <p:graphicFrame>
          <p:nvGraphicFramePr>
            <p:cNvPr id="64" name="Object 12"/>
            <p:cNvGraphicFramePr>
              <a:graphicFrameLocks noChangeAspect="1"/>
            </p:cNvGraphicFramePr>
            <p:nvPr/>
          </p:nvGraphicFramePr>
          <p:xfrm>
            <a:off x="1997" y="3836"/>
            <a:ext cx="19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1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3836"/>
                          <a:ext cx="19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" name="Line 31"/>
            <p:cNvSpPr>
              <a:spLocks noChangeShapeType="1"/>
            </p:cNvSpPr>
            <p:nvPr/>
          </p:nvSpPr>
          <p:spPr bwMode="auto">
            <a:xfrm>
              <a:off x="618" y="3790"/>
              <a:ext cx="1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6" name="Line 32"/>
            <p:cNvSpPr>
              <a:spLocks noChangeShapeType="1"/>
            </p:cNvSpPr>
            <p:nvPr/>
          </p:nvSpPr>
          <p:spPr bwMode="auto">
            <a:xfrm>
              <a:off x="1104" y="3790"/>
              <a:ext cx="1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7" name="Line 25"/>
            <p:cNvSpPr>
              <a:spLocks noChangeShapeType="1"/>
            </p:cNvSpPr>
            <p:nvPr/>
          </p:nvSpPr>
          <p:spPr bwMode="auto">
            <a:xfrm>
              <a:off x="1905" y="3406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2381" y="3406"/>
              <a:ext cx="2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9" name="Line 27"/>
            <p:cNvSpPr>
              <a:spLocks noChangeShapeType="1"/>
            </p:cNvSpPr>
            <p:nvPr/>
          </p:nvSpPr>
          <p:spPr bwMode="auto">
            <a:xfrm>
              <a:off x="3522" y="3406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0" name="Line 28"/>
            <p:cNvSpPr>
              <a:spLocks noChangeShapeType="1"/>
            </p:cNvSpPr>
            <p:nvPr/>
          </p:nvSpPr>
          <p:spPr bwMode="auto">
            <a:xfrm>
              <a:off x="3855" y="3406"/>
              <a:ext cx="19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1" name="Line 29"/>
            <p:cNvSpPr>
              <a:spLocks noChangeShapeType="1"/>
            </p:cNvSpPr>
            <p:nvPr/>
          </p:nvSpPr>
          <p:spPr bwMode="auto">
            <a:xfrm>
              <a:off x="4711" y="3406"/>
              <a:ext cx="18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2" name="Line 30"/>
            <p:cNvSpPr>
              <a:spLocks noChangeShapeType="1"/>
            </p:cNvSpPr>
            <p:nvPr/>
          </p:nvSpPr>
          <p:spPr bwMode="auto">
            <a:xfrm>
              <a:off x="5043" y="3406"/>
              <a:ext cx="1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3" name="Rectangle 38"/>
            <p:cNvSpPr>
              <a:spLocks noChangeArrowheads="1"/>
            </p:cNvSpPr>
            <p:nvPr/>
          </p:nvSpPr>
          <p:spPr bwMode="auto">
            <a:xfrm>
              <a:off x="0" y="3744"/>
              <a:ext cx="32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 =ABC+ABC=A(B   C)=</a:t>
              </a:r>
              <a:r>
                <a:rPr lang="zh-CN" altLang="en-US" sz="3200">
                  <a:effectLst/>
                  <a:latin typeface="Tahoma" pitchFamily="34" charset="0"/>
                  <a:ea typeface="宋体" pitchFamily="2" charset="-122"/>
                </a:rPr>
                <a:t>左式</a:t>
              </a:r>
            </a:p>
          </p:txBody>
        </p:sp>
        <p:sp>
          <p:nvSpPr>
            <p:cNvPr id="74" name="Rectangle 39"/>
            <p:cNvSpPr>
              <a:spLocks noChangeArrowheads="1"/>
            </p:cNvSpPr>
            <p:nvPr/>
          </p:nvSpPr>
          <p:spPr bwMode="auto">
            <a:xfrm>
              <a:off x="384" y="3360"/>
              <a:ext cx="50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effectLst/>
                  <a:latin typeface="Tahoma" pitchFamily="34" charset="0"/>
                  <a:ea typeface="宋体" pitchFamily="2" charset="-122"/>
                </a:rPr>
                <a:t>     右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式=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ABAC+ABAC=AB(A+C)+AC(A+B)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75" name="Group 46"/>
          <p:cNvGrpSpPr>
            <a:grpSpLocks/>
          </p:cNvGrpSpPr>
          <p:nvPr/>
        </p:nvGrpSpPr>
        <p:grpSpPr bwMode="auto">
          <a:xfrm>
            <a:off x="609600" y="920727"/>
            <a:ext cx="3254375" cy="579438"/>
            <a:chOff x="0" y="3072"/>
            <a:chExt cx="2050" cy="365"/>
          </a:xfrm>
        </p:grpSpPr>
        <p:graphicFrame>
          <p:nvGraphicFramePr>
            <p:cNvPr id="76" name="Object 10"/>
            <p:cNvGraphicFramePr>
              <a:graphicFrameLocks noChangeAspect="1"/>
            </p:cNvGraphicFramePr>
            <p:nvPr/>
          </p:nvGraphicFramePr>
          <p:xfrm>
            <a:off x="48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2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" name="Object 11"/>
            <p:cNvGraphicFramePr>
              <a:graphicFrameLocks noChangeAspect="1"/>
            </p:cNvGraphicFramePr>
            <p:nvPr/>
          </p:nvGraphicFramePr>
          <p:xfrm>
            <a:off x="1440" y="316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33" name="Equation" r:id="rId10" imgW="304920" imgH="317520" progId="Equation.3">
                    <p:embed/>
                  </p:oleObj>
                </mc:Choice>
                <mc:Fallback>
                  <p:oleObj name="Equation" r:id="rId10" imgW="304920" imgH="317520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0" y="3072"/>
              <a:ext cx="205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A(B   C)=AB   AC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5715008" y="165106"/>
            <a:ext cx="3357586" cy="1465247"/>
            <a:chOff x="5715008" y="3892579"/>
            <a:chExt cx="3357586" cy="1465247"/>
          </a:xfrm>
        </p:grpSpPr>
        <p:sp>
          <p:nvSpPr>
            <p:cNvPr id="80" name="椭圆形标注 79"/>
            <p:cNvSpPr/>
            <p:nvPr/>
          </p:nvSpPr>
          <p:spPr bwMode="auto">
            <a:xfrm>
              <a:off x="5715008" y="3892579"/>
              <a:ext cx="3357586" cy="822305"/>
            </a:xfrm>
            <a:prstGeom prst="wedgeEllipseCallout">
              <a:avLst>
                <a:gd name="adj1" fmla="val -27337"/>
                <a:gd name="adj2" fmla="val 44244"/>
              </a:avLst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3200" b="0" i="0" u="none" strike="noStrike" cap="none" normalizeH="0" baseline="0" dirty="0" smtClean="0">
                  <a:ln>
                    <a:noFill/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49" charset="-122"/>
                </a:rPr>
                <a:t>摩根律</a:t>
              </a:r>
            </a:p>
          </p:txBody>
        </p:sp>
        <p:cxnSp>
          <p:nvCxnSpPr>
            <p:cNvPr id="81" name="直接箭头连接符 80"/>
            <p:cNvCxnSpPr>
              <a:stCxn id="80" idx="8"/>
            </p:cNvCxnSpPr>
            <p:nvPr/>
          </p:nvCxnSpPr>
          <p:spPr bwMode="auto">
            <a:xfrm rot="5400000">
              <a:off x="5928931" y="4739381"/>
              <a:ext cx="618836" cy="47517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直接箭头连接符 81"/>
            <p:cNvCxnSpPr/>
            <p:nvPr/>
          </p:nvCxnSpPr>
          <p:spPr bwMode="auto">
            <a:xfrm rot="16200000" flipH="1">
              <a:off x="7500957" y="4929197"/>
              <a:ext cx="642942" cy="214315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3" name="矩形 82"/>
          <p:cNvSpPr/>
          <p:nvPr/>
        </p:nvSpPr>
        <p:spPr>
          <a:xfrm>
            <a:off x="559579" y="1629779"/>
            <a:ext cx="869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证: </a:t>
            </a:r>
            <a:endParaRPr lang="zh-CN" altLang="en-US" sz="3200" dirty="0"/>
          </a:p>
        </p:txBody>
      </p:sp>
      <p:sp>
        <p:nvSpPr>
          <p:cNvPr id="84" name="矩形 83"/>
          <p:cNvSpPr/>
          <p:nvPr/>
        </p:nvSpPr>
        <p:spPr>
          <a:xfrm>
            <a:off x="-71470" y="4071942"/>
            <a:ext cx="8691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Tahoma" pitchFamily="34" charset="0"/>
                <a:ea typeface="宋体" pitchFamily="2" charset="-122"/>
              </a:rPr>
              <a:t>证: 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52400" y="4500570"/>
            <a:ext cx="6888163" cy="579438"/>
            <a:chOff x="96" y="3360"/>
            <a:chExt cx="4339" cy="365"/>
          </a:xfrm>
        </p:grpSpPr>
        <p:sp>
          <p:nvSpPr>
            <p:cNvPr id="125969" name="Oval 17"/>
            <p:cNvSpPr>
              <a:spLocks noChangeArrowheads="1"/>
            </p:cNvSpPr>
            <p:nvPr/>
          </p:nvSpPr>
          <p:spPr bwMode="auto">
            <a:xfrm>
              <a:off x="720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0" name="Oval 18"/>
            <p:cNvSpPr>
              <a:spLocks noChangeArrowheads="1"/>
            </p:cNvSpPr>
            <p:nvPr/>
          </p:nvSpPr>
          <p:spPr bwMode="auto">
            <a:xfrm>
              <a:off x="2016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1" name="Oval 19"/>
            <p:cNvSpPr>
              <a:spLocks noChangeArrowheads="1"/>
            </p:cNvSpPr>
            <p:nvPr/>
          </p:nvSpPr>
          <p:spPr bwMode="auto">
            <a:xfrm>
              <a:off x="3312" y="35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2" name="Oval 20"/>
            <p:cNvSpPr>
              <a:spLocks noChangeArrowheads="1"/>
            </p:cNvSpPr>
            <p:nvPr/>
          </p:nvSpPr>
          <p:spPr bwMode="auto">
            <a:xfrm>
              <a:off x="672" y="34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3" name="Oval 21"/>
            <p:cNvSpPr>
              <a:spLocks noChangeArrowheads="1"/>
            </p:cNvSpPr>
            <p:nvPr/>
          </p:nvSpPr>
          <p:spPr bwMode="auto">
            <a:xfrm>
              <a:off x="1968" y="34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74" name="Oval 22"/>
            <p:cNvSpPr>
              <a:spLocks noChangeArrowheads="1"/>
            </p:cNvSpPr>
            <p:nvPr/>
          </p:nvSpPr>
          <p:spPr bwMode="auto">
            <a:xfrm>
              <a:off x="3264" y="34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6121" name="Rectangle 28"/>
            <p:cNvSpPr>
              <a:spLocks noChangeArrowheads="1"/>
            </p:cNvSpPr>
            <p:nvPr/>
          </p:nvSpPr>
          <p:spPr bwMode="auto">
            <a:xfrm>
              <a:off x="96" y="3360"/>
              <a:ext cx="43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若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B=C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则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C=B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或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     </a:t>
              </a:r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357158" y="1357298"/>
            <a:ext cx="6253163" cy="579438"/>
            <a:chOff x="96" y="2784"/>
            <a:chExt cx="3939" cy="365"/>
          </a:xfrm>
        </p:grpSpPr>
        <p:graphicFrame>
          <p:nvGraphicFramePr>
            <p:cNvPr id="46111" name="Object 23"/>
            <p:cNvGraphicFramePr>
              <a:graphicFrameLocks noChangeAspect="1"/>
            </p:cNvGraphicFramePr>
            <p:nvPr/>
          </p:nvGraphicFramePr>
          <p:xfrm>
            <a:off x="672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31" name="Equation" r:id="rId3" imgW="304920" imgH="317520" progId="Equation.3">
                    <p:embed/>
                  </p:oleObj>
                </mc:Choice>
                <mc:Fallback>
                  <p:oleObj name="Equation" r:id="rId3" imgW="304920" imgH="31752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2" name="Object 24"/>
            <p:cNvGraphicFramePr>
              <a:graphicFrameLocks noChangeAspect="1"/>
            </p:cNvGraphicFramePr>
            <p:nvPr/>
          </p:nvGraphicFramePr>
          <p:xfrm>
            <a:off x="1920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32" name="Equation" r:id="rId5" imgW="304920" imgH="317520" progId="Equation.3">
                    <p:embed/>
                  </p:oleObj>
                </mc:Choice>
                <mc:Fallback>
                  <p:oleObj name="Equation" r:id="rId5" imgW="304920" imgH="3175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113" name="Object 25"/>
            <p:cNvGraphicFramePr>
              <a:graphicFrameLocks noChangeAspect="1"/>
            </p:cNvGraphicFramePr>
            <p:nvPr/>
          </p:nvGraphicFramePr>
          <p:xfrm>
            <a:off x="3216" y="2880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133" name="Equation" r:id="rId7" imgW="304920" imgH="317520" progId="Equation.3">
                    <p:embed/>
                  </p:oleObj>
                </mc:Choice>
                <mc:Fallback>
                  <p:oleObj name="Equation" r:id="rId7" imgW="304920" imgH="3175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80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14" name="Rectangle 29"/>
            <p:cNvSpPr>
              <a:spLocks noChangeArrowheads="1"/>
            </p:cNvSpPr>
            <p:nvPr/>
          </p:nvSpPr>
          <p:spPr bwMode="auto">
            <a:xfrm>
              <a:off x="96" y="2784"/>
              <a:ext cx="39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若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B=C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则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A   C=B </a:t>
              </a:r>
              <a:r>
                <a:rPr lang="zh-CN" altLang="en-US" sz="3200" dirty="0">
                  <a:effectLst/>
                  <a:latin typeface="Tahoma" pitchFamily="34" charset="0"/>
                  <a:ea typeface="宋体" pitchFamily="2" charset="-122"/>
                </a:rPr>
                <a:t>或 </a:t>
              </a:r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B   C=A</a:t>
              </a:r>
              <a:endParaRPr lang="zh-CN" altLang="en-US" sz="3200" dirty="0"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5982" name="Rectangle 30"/>
          <p:cNvSpPr>
            <a:spLocks noChangeArrowheads="1"/>
          </p:cNvSpPr>
          <p:nvPr/>
        </p:nvSpPr>
        <p:spPr bwMode="auto">
          <a:xfrm>
            <a:off x="285720" y="285728"/>
            <a:ext cx="287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(6) 因果互换律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6929454" y="642918"/>
            <a:ext cx="1606550" cy="2332038"/>
            <a:chOff x="4416" y="2256"/>
            <a:chExt cx="1012" cy="1469"/>
          </a:xfrm>
        </p:grpSpPr>
        <p:sp>
          <p:nvSpPr>
            <p:cNvPr id="125992" name="Line 40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93" name="Line 41"/>
            <p:cNvSpPr>
              <a:spLocks noChangeShapeType="1"/>
            </p:cNvSpPr>
            <p:nvPr/>
          </p:nvSpPr>
          <p:spPr bwMode="auto">
            <a:xfrm>
              <a:off x="5136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5996" name="Rectangle 44"/>
            <p:cNvSpPr>
              <a:spLocks noChangeArrowheads="1"/>
            </p:cNvSpPr>
            <p:nvPr/>
          </p:nvSpPr>
          <p:spPr bwMode="auto">
            <a:xfrm>
              <a:off x="4416" y="259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0  0  0</a:t>
              </a:r>
            </a:p>
          </p:txBody>
        </p:sp>
        <p:sp>
          <p:nvSpPr>
            <p:cNvPr id="125997" name="Rectangle 45"/>
            <p:cNvSpPr>
              <a:spLocks noChangeArrowheads="1"/>
            </p:cNvSpPr>
            <p:nvPr/>
          </p:nvSpPr>
          <p:spPr bwMode="auto">
            <a:xfrm>
              <a:off x="4416" y="283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0  1  1</a:t>
              </a:r>
            </a:p>
          </p:txBody>
        </p:sp>
        <p:sp>
          <p:nvSpPr>
            <p:cNvPr id="125998" name="Rectangle 46"/>
            <p:cNvSpPr>
              <a:spLocks noChangeArrowheads="1"/>
            </p:cNvSpPr>
            <p:nvPr/>
          </p:nvSpPr>
          <p:spPr bwMode="auto">
            <a:xfrm>
              <a:off x="4416" y="307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1  0  1</a:t>
              </a:r>
            </a:p>
          </p:txBody>
        </p:sp>
        <p:sp>
          <p:nvSpPr>
            <p:cNvPr id="125999" name="Rectangle 47"/>
            <p:cNvSpPr>
              <a:spLocks noChangeArrowheads="1"/>
            </p:cNvSpPr>
            <p:nvPr/>
          </p:nvSpPr>
          <p:spPr bwMode="auto">
            <a:xfrm>
              <a:off x="4416" y="336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1  1  0</a:t>
              </a:r>
            </a:p>
          </p:txBody>
        </p:sp>
        <p:sp>
          <p:nvSpPr>
            <p:cNvPr id="126001" name="Rectangle 49"/>
            <p:cNvSpPr>
              <a:spLocks noChangeArrowheads="1"/>
            </p:cNvSpPr>
            <p:nvPr/>
          </p:nvSpPr>
          <p:spPr bwMode="auto">
            <a:xfrm>
              <a:off x="4416" y="225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B  C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42" name="灯片编号占位符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  <p:graphicFrame>
        <p:nvGraphicFramePr>
          <p:cNvPr id="60" name="Object 73"/>
          <p:cNvGraphicFramePr>
            <a:graphicFrameLocks noChangeAspect="1"/>
          </p:cNvGraphicFramePr>
          <p:nvPr/>
        </p:nvGraphicFramePr>
        <p:xfrm>
          <a:off x="7244234" y="800308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134" name="Equation" r:id="rId9" imgW="241200" imgH="254160" progId="Equation.3">
                  <p:embed/>
                </p:oleObj>
              </mc:Choice>
              <mc:Fallback>
                <p:oleObj name="Equation" r:id="rId9" imgW="241200" imgH="25416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4234" y="800308"/>
                        <a:ext cx="3063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" name="Group 56"/>
          <p:cNvGrpSpPr>
            <a:grpSpLocks/>
          </p:cNvGrpSpPr>
          <p:nvPr/>
        </p:nvGrpSpPr>
        <p:grpSpPr bwMode="auto">
          <a:xfrm>
            <a:off x="7000892" y="3571876"/>
            <a:ext cx="1606550" cy="2332038"/>
            <a:chOff x="4416" y="2256"/>
            <a:chExt cx="1012" cy="1469"/>
          </a:xfrm>
        </p:grpSpPr>
        <p:sp>
          <p:nvSpPr>
            <p:cNvPr id="63" name="Line 40"/>
            <p:cNvSpPr>
              <a:spLocks noChangeShapeType="1"/>
            </p:cNvSpPr>
            <p:nvPr/>
          </p:nvSpPr>
          <p:spPr bwMode="auto">
            <a:xfrm>
              <a:off x="4464" y="2640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4" name="Line 41"/>
            <p:cNvSpPr>
              <a:spLocks noChangeShapeType="1"/>
            </p:cNvSpPr>
            <p:nvPr/>
          </p:nvSpPr>
          <p:spPr bwMode="auto">
            <a:xfrm>
              <a:off x="5136" y="2352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5" name="Rectangle 44"/>
            <p:cNvSpPr>
              <a:spLocks noChangeArrowheads="1"/>
            </p:cNvSpPr>
            <p:nvPr/>
          </p:nvSpPr>
          <p:spPr bwMode="auto">
            <a:xfrm>
              <a:off x="4416" y="259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0  0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6" name="Rectangle 45"/>
            <p:cNvSpPr>
              <a:spLocks noChangeArrowheads="1"/>
            </p:cNvSpPr>
            <p:nvPr/>
          </p:nvSpPr>
          <p:spPr bwMode="auto">
            <a:xfrm>
              <a:off x="4416" y="283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0  1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7" name="Rectangle 46"/>
            <p:cNvSpPr>
              <a:spLocks noChangeArrowheads="1"/>
            </p:cNvSpPr>
            <p:nvPr/>
          </p:nvSpPr>
          <p:spPr bwMode="auto">
            <a:xfrm>
              <a:off x="4416" y="3072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1  0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8" name="Rectangle 47"/>
            <p:cNvSpPr>
              <a:spLocks noChangeArrowheads="1"/>
            </p:cNvSpPr>
            <p:nvPr/>
          </p:nvSpPr>
          <p:spPr bwMode="auto">
            <a:xfrm>
              <a:off x="4416" y="3360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1  1  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69" name="Rectangle 49"/>
            <p:cNvSpPr>
              <a:spLocks noChangeArrowheads="1"/>
            </p:cNvSpPr>
            <p:nvPr/>
          </p:nvSpPr>
          <p:spPr bwMode="auto">
            <a:xfrm>
              <a:off x="4416" y="2256"/>
              <a:ext cx="10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B  C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71" name="Oval 11"/>
          <p:cNvSpPr>
            <a:spLocks noChangeArrowheads="1"/>
          </p:cNvSpPr>
          <p:nvPr/>
        </p:nvSpPr>
        <p:spPr bwMode="auto">
          <a:xfrm>
            <a:off x="7368517" y="3786190"/>
            <a:ext cx="231775" cy="228600"/>
          </a:xfrm>
          <a:prstGeom prst="ellips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2" name="Oval 13"/>
          <p:cNvSpPr>
            <a:spLocks noChangeArrowheads="1"/>
          </p:cNvSpPr>
          <p:nvPr/>
        </p:nvSpPr>
        <p:spPr bwMode="auto">
          <a:xfrm>
            <a:off x="7444717" y="386239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228600" y="190500"/>
            <a:ext cx="2622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(7) 常用式子</a:t>
            </a:r>
          </a:p>
        </p:txBody>
      </p:sp>
      <p:grpSp>
        <p:nvGrpSpPr>
          <p:cNvPr id="127006" name="Group 30"/>
          <p:cNvGrpSpPr>
            <a:grpSpLocks/>
          </p:cNvGrpSpPr>
          <p:nvPr/>
        </p:nvGrpSpPr>
        <p:grpSpPr bwMode="auto">
          <a:xfrm>
            <a:off x="381000" y="838200"/>
            <a:ext cx="8032750" cy="1646238"/>
            <a:chOff x="240" y="528"/>
            <a:chExt cx="5060" cy="1037"/>
          </a:xfrm>
        </p:grpSpPr>
        <p:graphicFrame>
          <p:nvGraphicFramePr>
            <p:cNvPr id="47123" name="Object 5"/>
            <p:cNvGraphicFramePr>
              <a:graphicFrameLocks noChangeAspect="1"/>
            </p:cNvGraphicFramePr>
            <p:nvPr/>
          </p:nvGraphicFramePr>
          <p:xfrm>
            <a:off x="624" y="1008"/>
            <a:ext cx="288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6" name="Equation" r:id="rId4" imgW="304920" imgH="317520" progId="Equation.3">
                    <p:embed/>
                  </p:oleObj>
                </mc:Choice>
                <mc:Fallback>
                  <p:oleObj name="Equation" r:id="rId4" imgW="304920" imgH="317520" progId="Equation.3">
                    <p:embed/>
                    <p:pic>
                      <p:nvPicPr>
                        <p:cNvPr id="0" name="Picture 2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008"/>
                          <a:ext cx="288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4" name="Object 6"/>
            <p:cNvGraphicFramePr>
              <a:graphicFrameLocks noChangeAspect="1"/>
            </p:cNvGraphicFramePr>
            <p:nvPr/>
          </p:nvGraphicFramePr>
          <p:xfrm>
            <a:off x="1200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7" name="Equation" r:id="rId6" imgW="304920" imgH="317520" progId="Equation.3">
                    <p:embed/>
                  </p:oleObj>
                </mc:Choice>
                <mc:Fallback>
                  <p:oleObj name="Equation" r:id="rId6" imgW="304920" imgH="317520" progId="Equation.3">
                    <p:embed/>
                    <p:pic>
                      <p:nvPicPr>
                        <p:cNvPr id="0" name="Picture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5" name="Object 7"/>
            <p:cNvGraphicFramePr>
              <a:graphicFrameLocks noChangeAspect="1"/>
            </p:cNvGraphicFramePr>
            <p:nvPr/>
          </p:nvGraphicFramePr>
          <p:xfrm>
            <a:off x="1872" y="1008"/>
            <a:ext cx="199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8" name="Equation" r:id="rId8" imgW="304920" imgH="317520" progId="Equation.3">
                    <p:embed/>
                  </p:oleObj>
                </mc:Choice>
                <mc:Fallback>
                  <p:oleObj name="Equation" r:id="rId8" imgW="304920" imgH="317520" progId="Equation.3">
                    <p:embed/>
                    <p:pic>
                      <p:nvPicPr>
                        <p:cNvPr id="0" name="Picture 2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008"/>
                          <a:ext cx="199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0" name="AutoShape 14"/>
            <p:cNvSpPr>
              <a:spLocks/>
            </p:cNvSpPr>
            <p:nvPr/>
          </p:nvSpPr>
          <p:spPr bwMode="auto">
            <a:xfrm>
              <a:off x="2688" y="720"/>
              <a:ext cx="144" cy="672"/>
            </a:xfrm>
            <a:prstGeom prst="leftBrace">
              <a:avLst>
                <a:gd name="adj1" fmla="val 38889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7" name="Rectangle 21"/>
            <p:cNvSpPr>
              <a:spLocks noChangeArrowheads="1"/>
            </p:cNvSpPr>
            <p:nvPr/>
          </p:nvSpPr>
          <p:spPr bwMode="auto">
            <a:xfrm>
              <a:off x="240" y="888"/>
              <a:ext cx="2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7000" name="Rectangle 24"/>
            <p:cNvSpPr>
              <a:spLocks noChangeArrowheads="1"/>
            </p:cNvSpPr>
            <p:nvPr/>
          </p:nvSpPr>
          <p:spPr bwMode="auto">
            <a:xfrm>
              <a:off x="2880" y="528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 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的个数为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奇数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</a:p>
          </p:txBody>
        </p:sp>
        <p:sp>
          <p:nvSpPr>
            <p:cNvPr id="127001" name="Rectangle 25"/>
            <p:cNvSpPr>
              <a:spLocks noChangeArrowheads="1"/>
            </p:cNvSpPr>
            <p:nvPr/>
          </p:nvSpPr>
          <p:spPr bwMode="auto">
            <a:xfrm>
              <a:off x="2880" y="1200"/>
              <a:ext cx="24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 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的个数为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偶数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</a:p>
          </p:txBody>
        </p:sp>
        <p:graphicFrame>
          <p:nvGraphicFramePr>
            <p:cNvPr id="47130" name="Object 28"/>
            <p:cNvGraphicFramePr>
              <a:graphicFrameLocks noChangeAspect="1"/>
            </p:cNvGraphicFramePr>
            <p:nvPr/>
          </p:nvGraphicFramePr>
          <p:xfrm>
            <a:off x="1488" y="1056"/>
            <a:ext cx="28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49" name="Equation" r:id="rId10" imgW="254160" imgH="101520" progId="Equation.3">
                    <p:embed/>
                  </p:oleObj>
                </mc:Choice>
                <mc:Fallback>
                  <p:oleObj name="Equation" r:id="rId10" imgW="254160" imgH="101520" progId="Equation.3">
                    <p:embed/>
                    <p:pic>
                      <p:nvPicPr>
                        <p:cNvPr id="0" name="Picture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056"/>
                          <a:ext cx="283" cy="1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07" name="Group 31"/>
          <p:cNvGrpSpPr>
            <a:grpSpLocks/>
          </p:cNvGrpSpPr>
          <p:nvPr/>
        </p:nvGrpSpPr>
        <p:grpSpPr bwMode="auto">
          <a:xfrm>
            <a:off x="533400" y="3733800"/>
            <a:ext cx="8058150" cy="1722438"/>
            <a:chOff x="336" y="2352"/>
            <a:chExt cx="5076" cy="1085"/>
          </a:xfrm>
        </p:grpSpPr>
        <p:sp>
          <p:nvSpPr>
            <p:cNvPr id="126984" name="Oval 8"/>
            <p:cNvSpPr>
              <a:spLocks noChangeArrowheads="1"/>
            </p:cNvSpPr>
            <p:nvPr/>
          </p:nvSpPr>
          <p:spPr bwMode="auto">
            <a:xfrm>
              <a:off x="7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5" name="Oval 9"/>
            <p:cNvSpPr>
              <a:spLocks noChangeArrowheads="1"/>
            </p:cNvSpPr>
            <p:nvPr/>
          </p:nvSpPr>
          <p:spPr bwMode="auto">
            <a:xfrm>
              <a:off x="1344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6" name="Oval 10"/>
            <p:cNvSpPr>
              <a:spLocks noChangeArrowheads="1"/>
            </p:cNvSpPr>
            <p:nvPr/>
          </p:nvSpPr>
          <p:spPr bwMode="auto">
            <a:xfrm>
              <a:off x="1968" y="290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7" name="Oval 11"/>
            <p:cNvSpPr>
              <a:spLocks noChangeArrowheads="1"/>
            </p:cNvSpPr>
            <p:nvPr/>
          </p:nvSpPr>
          <p:spPr bwMode="auto">
            <a:xfrm>
              <a:off x="7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8" name="Oval 12"/>
            <p:cNvSpPr>
              <a:spLocks noChangeArrowheads="1"/>
            </p:cNvSpPr>
            <p:nvPr/>
          </p:nvSpPr>
          <p:spPr bwMode="auto">
            <a:xfrm>
              <a:off x="1296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89" name="Oval 13"/>
            <p:cNvSpPr>
              <a:spLocks noChangeArrowheads="1"/>
            </p:cNvSpPr>
            <p:nvPr/>
          </p:nvSpPr>
          <p:spPr bwMode="auto">
            <a:xfrm>
              <a:off x="1920" y="2856"/>
              <a:ext cx="144" cy="1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1" name="AutoShape 15"/>
            <p:cNvSpPr>
              <a:spLocks/>
            </p:cNvSpPr>
            <p:nvPr/>
          </p:nvSpPr>
          <p:spPr bwMode="auto">
            <a:xfrm>
              <a:off x="2736" y="2616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6992" name="Rectangle 16"/>
            <p:cNvSpPr>
              <a:spLocks noChangeArrowheads="1"/>
            </p:cNvSpPr>
            <p:nvPr/>
          </p:nvSpPr>
          <p:spPr bwMode="auto">
            <a:xfrm>
              <a:off x="3120" y="235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 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的个数为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偶数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</a:p>
          </p:txBody>
        </p:sp>
        <p:sp>
          <p:nvSpPr>
            <p:cNvPr id="126993" name="Rectangle 17"/>
            <p:cNvSpPr>
              <a:spLocks noChangeArrowheads="1"/>
            </p:cNvSpPr>
            <p:nvPr/>
          </p:nvSpPr>
          <p:spPr bwMode="auto">
            <a:xfrm>
              <a:off x="336" y="2760"/>
              <a:ext cx="2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      A</a:t>
              </a:r>
              <a:r>
                <a:rPr lang="en-US" altLang="zh-CN" sz="3200" baseline="-250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   </a:t>
              </a:r>
            </a:p>
          </p:txBody>
        </p:sp>
        <p:sp>
          <p:nvSpPr>
            <p:cNvPr id="126994" name="Rectangle 18"/>
            <p:cNvSpPr>
              <a:spLocks noChangeArrowheads="1"/>
            </p:cNvSpPr>
            <p:nvPr/>
          </p:nvSpPr>
          <p:spPr bwMode="auto">
            <a:xfrm>
              <a:off x="3120" y="3072"/>
              <a:ext cx="2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 (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的个数为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奇数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)</a:t>
              </a:r>
            </a:p>
          </p:txBody>
        </p:sp>
        <p:graphicFrame>
          <p:nvGraphicFramePr>
            <p:cNvPr id="47122" name="Object 29"/>
            <p:cNvGraphicFramePr>
              <a:graphicFrameLocks noChangeAspect="1"/>
            </p:cNvGraphicFramePr>
            <p:nvPr/>
          </p:nvGraphicFramePr>
          <p:xfrm>
            <a:off x="1536" y="2880"/>
            <a:ext cx="28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50" name="Equation" r:id="rId12" imgW="254160" imgH="101520" progId="Equation.3">
                    <p:embed/>
                  </p:oleObj>
                </mc:Choice>
                <mc:Fallback>
                  <p:oleObj name="Equation" r:id="rId12" imgW="254160" imgH="101520" progId="Equation.3">
                    <p:embed/>
                    <p:pic>
                      <p:nvPicPr>
                        <p:cNvPr id="0" name="Picture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880"/>
                          <a:ext cx="283" cy="1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797" name="Rectangle 1197"/>
          <p:cNvSpPr>
            <a:spLocks noChangeArrowheads="1"/>
          </p:cNvSpPr>
          <p:nvPr/>
        </p:nvSpPr>
        <p:spPr bwMode="auto">
          <a:xfrm>
            <a:off x="588963" y="2705100"/>
            <a:ext cx="55673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异或的之一作用：奇偶校验</a:t>
            </a:r>
          </a:p>
        </p:txBody>
      </p:sp>
      <p:sp>
        <p:nvSpPr>
          <p:cNvPr id="154798" name="Rectangle 1198">
            <a:hlinkClick r:id="rId14" action="ppaction://hlinksldjump"/>
          </p:cNvPr>
          <p:cNvSpPr>
            <a:spLocks noChangeArrowheads="1"/>
          </p:cNvSpPr>
          <p:nvPr/>
        </p:nvSpPr>
        <p:spPr bwMode="auto">
          <a:xfrm>
            <a:off x="6948488" y="5805488"/>
            <a:ext cx="160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Why XOR</a:t>
            </a:r>
          </a:p>
        </p:txBody>
      </p:sp>
      <p:sp>
        <p:nvSpPr>
          <p:cNvPr id="154799" name="Rectangle 1199"/>
          <p:cNvSpPr>
            <a:spLocks noChangeArrowheads="1"/>
          </p:cNvSpPr>
          <p:nvPr/>
        </p:nvSpPr>
        <p:spPr bwMode="auto">
          <a:xfrm>
            <a:off x="323850" y="5805488"/>
            <a:ext cx="6048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以上结论可以用数学归纳法证明</a:t>
            </a: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7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70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第二章 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逻辑代数基础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8955088" cy="5715000"/>
          </a:xfrm>
        </p:spPr>
        <p:txBody>
          <a:bodyPr/>
          <a:lstStyle/>
          <a:p>
            <a:pPr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 逻辑代数的基本概念</a:t>
            </a:r>
          </a:p>
          <a:p>
            <a:pPr eaLnBrk="1" hangingPunct="1">
              <a:defRPr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2 逻辑代数的基本定理和规则</a:t>
            </a:r>
          </a:p>
          <a:p>
            <a:pPr eaLnBrk="1" hangingPunct="1">
              <a:defRPr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3 逻辑函数表达式的形式与变换</a:t>
            </a:r>
          </a:p>
          <a:p>
            <a:pPr eaLnBrk="1" hangingPunct="1">
              <a:defRPr/>
            </a:pP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defRPr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4 逻辑函数化简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uiExpand="1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  <p:grpSp>
        <p:nvGrpSpPr>
          <p:cNvPr id="52" name="组合 51"/>
          <p:cNvGrpSpPr/>
          <p:nvPr/>
        </p:nvGrpSpPr>
        <p:grpSpPr>
          <a:xfrm>
            <a:off x="1285852" y="71414"/>
            <a:ext cx="4929222" cy="628917"/>
            <a:chOff x="1285852" y="357166"/>
            <a:chExt cx="4929222" cy="628917"/>
          </a:xfrm>
        </p:grpSpPr>
        <p:graphicFrame>
          <p:nvGraphicFramePr>
            <p:cNvPr id="221186" name="Object 2"/>
            <p:cNvGraphicFramePr>
              <a:graphicFrameLocks noChangeAspect="1"/>
            </p:cNvGraphicFramePr>
            <p:nvPr/>
          </p:nvGraphicFramePr>
          <p:xfrm>
            <a:off x="1714480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15" name="Equation" r:id="rId3" imgW="241200" imgH="254160" progId="Equation.3">
                    <p:embed/>
                  </p:oleObj>
                </mc:Choice>
                <mc:Fallback>
                  <p:oleObj name="Equation" r:id="rId3" imgW="241200" imgH="25416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4480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1285852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sp>
          <p:nvSpPr>
            <p:cNvPr id="7" name="矩形 6"/>
            <p:cNvSpPr/>
            <p:nvPr/>
          </p:nvSpPr>
          <p:spPr>
            <a:xfrm>
              <a:off x="207167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221187" name="Object 3"/>
            <p:cNvGraphicFramePr>
              <a:graphicFrameLocks noChangeAspect="1"/>
            </p:cNvGraphicFramePr>
            <p:nvPr/>
          </p:nvGraphicFramePr>
          <p:xfrm>
            <a:off x="2571736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16" name="Equation" r:id="rId5" imgW="241200" imgH="254160" progId="Equation.3">
                    <p:embed/>
                  </p:oleObj>
                </mc:Choice>
                <mc:Fallback>
                  <p:oleObj name="Equation" r:id="rId5" imgW="241200" imgH="25416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6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9"/>
            <p:cNvGraphicFramePr>
              <a:graphicFrameLocks noChangeAspect="1"/>
            </p:cNvGraphicFramePr>
            <p:nvPr/>
          </p:nvGraphicFramePr>
          <p:xfrm>
            <a:off x="3000364" y="571480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17" name="Equation" r:id="rId6" imgW="254160" imgH="101520" progId="Equation.3">
                    <p:embed/>
                  </p:oleObj>
                </mc:Choice>
                <mc:Fallback>
                  <p:oleObj name="Equation" r:id="rId6" imgW="254160" imgH="1015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0364" y="571480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189" name="Object 5"/>
            <p:cNvGraphicFramePr>
              <a:graphicFrameLocks noChangeAspect="1"/>
            </p:cNvGraphicFramePr>
            <p:nvPr/>
          </p:nvGraphicFramePr>
          <p:xfrm>
            <a:off x="3571868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18" name="Equation" r:id="rId8" imgW="241200" imgH="254160" progId="Equation.3">
                    <p:embed/>
                  </p:oleObj>
                </mc:Choice>
                <mc:Fallback>
                  <p:oleObj name="Equation" r:id="rId8" imgW="241200" imgH="25416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868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矩形 10"/>
            <p:cNvSpPr/>
            <p:nvPr/>
          </p:nvSpPr>
          <p:spPr>
            <a:xfrm>
              <a:off x="385762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4286248" y="500042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19" name="Equation" r:id="rId9" imgW="241200" imgH="254160" progId="Equation.3">
                    <p:embed/>
                  </p:oleObj>
                </mc:Choice>
                <mc:Fallback>
                  <p:oleObj name="Equation" r:id="rId9" imgW="241200" imgH="25416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248" y="500042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4572000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1" name="Object 7"/>
            <p:cNvGraphicFramePr>
              <a:graphicFrameLocks noChangeAspect="1"/>
            </p:cNvGraphicFramePr>
            <p:nvPr/>
          </p:nvGraphicFramePr>
          <p:xfrm>
            <a:off x="5000628" y="571480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0" name="Equation" r:id="rId10" imgW="254160" imgH="101520" progId="Equation.3">
                    <p:embed/>
                  </p:oleObj>
                </mc:Choice>
                <mc:Fallback>
                  <p:oleObj name="Equation" r:id="rId10" imgW="254160" imgH="10152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0628" y="571480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矩形 14"/>
            <p:cNvSpPr/>
            <p:nvPr/>
          </p:nvSpPr>
          <p:spPr>
            <a:xfrm>
              <a:off x="5429256" y="401308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5825224" y="357166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931656" y="642918"/>
            <a:ext cx="4998062" cy="1240988"/>
            <a:chOff x="4003094" y="1272589"/>
            <a:chExt cx="4998062" cy="1240988"/>
          </a:xfrm>
        </p:grpSpPr>
        <p:sp>
          <p:nvSpPr>
            <p:cNvPr id="17" name="矩形 16"/>
            <p:cNvSpPr/>
            <p:nvPr/>
          </p:nvSpPr>
          <p:spPr>
            <a:xfrm>
              <a:off x="5429256" y="191553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18" name="Object 5"/>
            <p:cNvGraphicFramePr>
              <a:graphicFrameLocks noChangeAspect="1"/>
            </p:cNvGraphicFramePr>
            <p:nvPr/>
          </p:nvGraphicFramePr>
          <p:xfrm>
            <a:off x="5857884" y="2058407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1" name="Equation" r:id="rId11" imgW="241200" imgH="254160" progId="Equation.3">
                    <p:embed/>
                  </p:oleObj>
                </mc:Choice>
                <mc:Fallback>
                  <p:oleObj name="Equation" r:id="rId11" imgW="241200" imgH="25416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7884" y="2058407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矩形 18"/>
            <p:cNvSpPr/>
            <p:nvPr/>
          </p:nvSpPr>
          <p:spPr>
            <a:xfrm>
              <a:off x="6143636" y="1915531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3" name="Object 9"/>
            <p:cNvGraphicFramePr>
              <a:graphicFrameLocks noChangeAspect="1"/>
            </p:cNvGraphicFramePr>
            <p:nvPr/>
          </p:nvGraphicFramePr>
          <p:xfrm>
            <a:off x="6584288" y="2098668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2" name="Equation" r:id="rId12" imgW="241200" imgH="254160" progId="Equation.3">
                    <p:embed/>
                  </p:oleObj>
                </mc:Choice>
                <mc:Fallback>
                  <p:oleObj name="Equation" r:id="rId12" imgW="241200" imgH="25416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4288" y="2098668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1194" name="Object 10"/>
            <p:cNvGraphicFramePr>
              <a:graphicFrameLocks noChangeAspect="1"/>
            </p:cNvGraphicFramePr>
            <p:nvPr/>
          </p:nvGraphicFramePr>
          <p:xfrm>
            <a:off x="7012917" y="2151055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3" name="Equation" r:id="rId13" imgW="254160" imgH="101520" progId="Equation.3">
                    <p:embed/>
                  </p:oleObj>
                </mc:Choice>
                <mc:Fallback>
                  <p:oleObj name="Equation" r:id="rId13" imgW="254160" imgH="10152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2917" y="2151055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矩形 21"/>
            <p:cNvSpPr/>
            <p:nvPr/>
          </p:nvSpPr>
          <p:spPr>
            <a:xfrm>
              <a:off x="7858148" y="192880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aphicFrame>
          <p:nvGraphicFramePr>
            <p:cNvPr id="221195" name="Object 11"/>
            <p:cNvGraphicFramePr>
              <a:graphicFrameLocks noChangeAspect="1"/>
            </p:cNvGraphicFramePr>
            <p:nvPr/>
          </p:nvGraphicFramePr>
          <p:xfrm>
            <a:off x="7512982" y="2098668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4" name="Equation" r:id="rId14" imgW="241200" imgH="254160" progId="Equation.3">
                    <p:embed/>
                  </p:oleObj>
                </mc:Choice>
                <mc:Fallback>
                  <p:oleObj name="Equation" r:id="rId14" imgW="241200" imgH="25416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12982" y="2098668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矩形 23"/>
            <p:cNvSpPr/>
            <p:nvPr/>
          </p:nvSpPr>
          <p:spPr>
            <a:xfrm>
              <a:off x="8221958" y="1928802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611306" y="1928802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cxnSp>
          <p:nvCxnSpPr>
            <p:cNvPr id="26" name="直接箭头连接符 25"/>
            <p:cNvCxnSpPr/>
            <p:nvPr/>
          </p:nvCxnSpPr>
          <p:spPr bwMode="auto">
            <a:xfrm>
              <a:off x="4286248" y="1272589"/>
              <a:ext cx="1428762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003094" y="1272589"/>
              <a:ext cx="14976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9" name="矩形 38"/>
          <p:cNvSpPr/>
          <p:nvPr/>
        </p:nvSpPr>
        <p:spPr>
          <a:xfrm>
            <a:off x="357158" y="6201811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的个数为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奇数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时，多个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结果为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358283" y="5487431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的个数为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偶数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时，多个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异或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结果为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357158" y="642918"/>
            <a:ext cx="3631313" cy="1299155"/>
            <a:chOff x="428596" y="1272589"/>
            <a:chExt cx="3631313" cy="1299155"/>
          </a:xfrm>
        </p:grpSpPr>
        <p:graphicFrame>
          <p:nvGraphicFramePr>
            <p:cNvPr id="41" name="Object 2"/>
            <p:cNvGraphicFramePr>
              <a:graphicFrameLocks noChangeAspect="1"/>
            </p:cNvGraphicFramePr>
            <p:nvPr/>
          </p:nvGraphicFramePr>
          <p:xfrm>
            <a:off x="857224" y="212984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5" name="Equation" r:id="rId15" imgW="241200" imgH="254160" progId="Equation.3">
                    <p:embed/>
                  </p:oleObj>
                </mc:Choice>
                <mc:Fallback>
                  <p:oleObj name="Equation" r:id="rId15" imgW="241200" imgH="25416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224" y="212984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矩形 41"/>
            <p:cNvSpPr/>
            <p:nvPr/>
          </p:nvSpPr>
          <p:spPr>
            <a:xfrm>
              <a:off x="428596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1214414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221200" name="Object 16"/>
            <p:cNvGraphicFramePr>
              <a:graphicFrameLocks noChangeAspect="1"/>
            </p:cNvGraphicFramePr>
            <p:nvPr/>
          </p:nvGraphicFramePr>
          <p:xfrm>
            <a:off x="1693844" y="215683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6" name="Equation" r:id="rId16" imgW="241200" imgH="254160" progId="Equation.3">
                    <p:embed/>
                  </p:oleObj>
                </mc:Choice>
                <mc:Fallback>
                  <p:oleObj name="Equation" r:id="rId16" imgW="241200" imgH="25416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3844" y="215683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10"/>
            <p:cNvGraphicFramePr>
              <a:graphicFrameLocks noChangeAspect="1"/>
            </p:cNvGraphicFramePr>
            <p:nvPr/>
          </p:nvGraphicFramePr>
          <p:xfrm>
            <a:off x="2071670" y="2209222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7" name="Equation" r:id="rId17" imgW="254160" imgH="101520" progId="Equation.3">
                    <p:embed/>
                  </p:oleObj>
                </mc:Choice>
                <mc:Fallback>
                  <p:oleObj name="Equation" r:id="rId17" imgW="254160" imgH="10152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1670" y="2209222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矩形 45"/>
            <p:cNvSpPr/>
            <p:nvPr/>
          </p:nvSpPr>
          <p:spPr>
            <a:xfrm>
              <a:off x="2916901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47" name="Object 11"/>
            <p:cNvGraphicFramePr>
              <a:graphicFrameLocks noChangeAspect="1"/>
            </p:cNvGraphicFramePr>
            <p:nvPr/>
          </p:nvGraphicFramePr>
          <p:xfrm>
            <a:off x="2571735" y="2156835"/>
            <a:ext cx="306388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2528" name="Equation" r:id="rId18" imgW="241200" imgH="254160" progId="Equation.3">
                    <p:embed/>
                  </p:oleObj>
                </mc:Choice>
                <mc:Fallback>
                  <p:oleObj name="Equation" r:id="rId18" imgW="241200" imgH="25416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1735" y="2156835"/>
                          <a:ext cx="306388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矩形 47"/>
            <p:cNvSpPr/>
            <p:nvPr/>
          </p:nvSpPr>
          <p:spPr>
            <a:xfrm>
              <a:off x="3280711" y="1986969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3670059" y="198696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  <p:cxnSp>
          <p:nvCxnSpPr>
            <p:cNvPr id="50" name="直接连接符 49"/>
            <p:cNvCxnSpPr/>
            <p:nvPr/>
          </p:nvCxnSpPr>
          <p:spPr bwMode="auto">
            <a:xfrm>
              <a:off x="1428728" y="1272589"/>
              <a:ext cx="1857600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/>
            <p:cNvCxnSpPr/>
            <p:nvPr/>
          </p:nvCxnSpPr>
          <p:spPr bwMode="auto">
            <a:xfrm rot="5400000">
              <a:off x="1607323" y="1308308"/>
              <a:ext cx="785818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9" name="组合 98"/>
          <p:cNvGrpSpPr/>
          <p:nvPr/>
        </p:nvGrpSpPr>
        <p:grpSpPr>
          <a:xfrm>
            <a:off x="445666" y="2129845"/>
            <a:ext cx="2126070" cy="3156543"/>
            <a:chOff x="445666" y="2129845"/>
            <a:chExt cx="2126070" cy="3156543"/>
          </a:xfrm>
        </p:grpSpPr>
        <p:grpSp>
          <p:nvGrpSpPr>
            <p:cNvPr id="59" name="组合 58"/>
            <p:cNvGrpSpPr/>
            <p:nvPr/>
          </p:nvGrpSpPr>
          <p:grpSpPr>
            <a:xfrm>
              <a:off x="500034" y="4684767"/>
              <a:ext cx="1911756" cy="601621"/>
              <a:chOff x="4946260" y="5756337"/>
              <a:chExt cx="1911756" cy="601621"/>
            </a:xfrm>
          </p:grpSpPr>
          <p:graphicFrame>
            <p:nvGraphicFramePr>
              <p:cNvPr id="34" name="Object 2"/>
              <p:cNvGraphicFramePr>
                <a:graphicFrameLocks noChangeAspect="1"/>
              </p:cNvGraphicFramePr>
              <p:nvPr/>
            </p:nvGraphicFramePr>
            <p:xfrm>
              <a:off x="5374888" y="5899213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529" name="Equation" r:id="rId19" imgW="241200" imgH="254160" progId="Equation.3">
                      <p:embed/>
                    </p:oleObj>
                  </mc:Choice>
                  <mc:Fallback>
                    <p:oleObj name="Equation" r:id="rId19" imgW="241200" imgH="254160" progId="Equation.3">
                      <p:embed/>
                      <p:pic>
                        <p:nvPicPr>
                          <p:cNvPr id="0" name="Picture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5899213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矩形 34"/>
              <p:cNvSpPr/>
              <p:nvPr/>
            </p:nvSpPr>
            <p:spPr>
              <a:xfrm>
                <a:off x="4946260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732078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78818" y="577318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468166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445666" y="2714620"/>
              <a:ext cx="1911756" cy="601621"/>
              <a:chOff x="4946260" y="3286124"/>
              <a:chExt cx="1911756" cy="601621"/>
            </a:xfrm>
          </p:grpSpPr>
          <p:graphicFrame>
            <p:nvGraphicFramePr>
              <p:cNvPr id="28" name="Object 2"/>
              <p:cNvGraphicFramePr>
                <a:graphicFrameLocks noChangeAspect="1"/>
              </p:cNvGraphicFramePr>
              <p:nvPr/>
            </p:nvGraphicFramePr>
            <p:xfrm>
              <a:off x="5374888" y="3429000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530" name="Equation" r:id="rId20" imgW="241200" imgH="254160" progId="Equation.3">
                      <p:embed/>
                    </p:oleObj>
                  </mc:Choice>
                  <mc:Fallback>
                    <p:oleObj name="Equation" r:id="rId20" imgW="241200" imgH="254160" progId="Equation.3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3429000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矩形 28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00034" y="4041825"/>
              <a:ext cx="1911756" cy="601621"/>
              <a:chOff x="4946260" y="3286124"/>
              <a:chExt cx="1911756" cy="601621"/>
            </a:xfrm>
          </p:grpSpPr>
          <p:graphicFrame>
            <p:nvGraphicFramePr>
              <p:cNvPr id="61" name="Object 2"/>
              <p:cNvGraphicFramePr>
                <a:graphicFrameLocks noChangeAspect="1"/>
              </p:cNvGraphicFramePr>
              <p:nvPr/>
            </p:nvGraphicFramePr>
            <p:xfrm>
              <a:off x="5374888" y="3429000"/>
              <a:ext cx="306388" cy="330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2531" name="Equation" r:id="rId21" imgW="241200" imgH="254160" progId="Equation.3">
                      <p:embed/>
                    </p:oleObj>
                  </mc:Choice>
                  <mc:Fallback>
                    <p:oleObj name="Equation" r:id="rId21" imgW="241200" imgH="254160" progId="Equation.3">
                      <p:embed/>
                      <p:pic>
                        <p:nvPicPr>
                          <p:cNvPr id="0" name="Picture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4888" y="3429000"/>
                            <a:ext cx="306388" cy="330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2" name="矩形 61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000101" y="3214686"/>
              <a:ext cx="738664" cy="8572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…...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2000232" y="2766387"/>
              <a:ext cx="571504" cy="180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lg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714348" y="2129845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奇数个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3286116" y="2143116"/>
            <a:ext cx="2143140" cy="3143272"/>
            <a:chOff x="3286116" y="2143116"/>
            <a:chExt cx="2143140" cy="3143272"/>
          </a:xfrm>
        </p:grpSpPr>
        <p:grpSp>
          <p:nvGrpSpPr>
            <p:cNvPr id="69" name="组合 68"/>
            <p:cNvGrpSpPr/>
            <p:nvPr/>
          </p:nvGrpSpPr>
          <p:grpSpPr>
            <a:xfrm>
              <a:off x="3286116" y="2714620"/>
              <a:ext cx="2143140" cy="2571768"/>
              <a:chOff x="428596" y="2357430"/>
              <a:chExt cx="2143140" cy="2571768"/>
            </a:xfrm>
          </p:grpSpPr>
          <p:grpSp>
            <p:nvGrpSpPr>
              <p:cNvPr id="71" name="组合 57"/>
              <p:cNvGrpSpPr/>
              <p:nvPr/>
            </p:nvGrpSpPr>
            <p:grpSpPr>
              <a:xfrm>
                <a:off x="445666" y="2357430"/>
                <a:ext cx="1911756" cy="601621"/>
                <a:chOff x="4946260" y="3286124"/>
                <a:chExt cx="1911756" cy="601621"/>
              </a:xfrm>
            </p:grpSpPr>
            <p:graphicFrame>
              <p:nvGraphicFramePr>
                <p:cNvPr id="80" name="Object 2"/>
                <p:cNvGraphicFramePr>
                  <a:graphicFrameLocks noChangeAspect="1"/>
                </p:cNvGraphicFramePr>
                <p:nvPr/>
              </p:nvGraphicFramePr>
              <p:xfrm>
                <a:off x="5374888" y="3429000"/>
                <a:ext cx="306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532" name="Equation" r:id="rId22" imgW="241200" imgH="254160" progId="Equation.3">
                        <p:embed/>
                      </p:oleObj>
                    </mc:Choice>
                    <mc:Fallback>
                      <p:oleObj name="Equation" r:id="rId22" imgW="241200" imgH="254160" progId="Equation.3">
                        <p:embed/>
                        <p:pic>
                          <p:nvPicPr>
                            <p:cNvPr id="0" name="Picture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4888" y="3429000"/>
                              <a:ext cx="306388" cy="330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1" name="矩形 80"/>
                <p:cNvSpPr/>
                <p:nvPr/>
              </p:nvSpPr>
              <p:spPr>
                <a:xfrm>
                  <a:off x="4946260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5732078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6078818" y="3302970"/>
                  <a:ext cx="52610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=</a:t>
                  </a:r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Black" pitchFamily="34" charset="0"/>
                      <a:ea typeface="宋体" pitchFamily="2" charset="-122"/>
                    </a:rPr>
                    <a:t> </a:t>
                  </a:r>
                  <a:endParaRPr lang="zh-CN" altLang="en-US" sz="3200" dirty="0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6468166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0</a:t>
                  </a:r>
                  <a:endParaRPr lang="zh-CN" altLang="en-US" sz="3200" dirty="0"/>
                </a:p>
              </p:txBody>
            </p:sp>
          </p:grpSp>
          <p:grpSp>
            <p:nvGrpSpPr>
              <p:cNvPr id="72" name="组合 59"/>
              <p:cNvGrpSpPr/>
              <p:nvPr/>
            </p:nvGrpSpPr>
            <p:grpSpPr>
              <a:xfrm>
                <a:off x="500034" y="3684635"/>
                <a:ext cx="1911756" cy="601621"/>
                <a:chOff x="4946260" y="3286124"/>
                <a:chExt cx="1911756" cy="601621"/>
              </a:xfrm>
            </p:grpSpPr>
            <p:graphicFrame>
              <p:nvGraphicFramePr>
                <p:cNvPr id="75" name="Object 2"/>
                <p:cNvGraphicFramePr>
                  <a:graphicFrameLocks noChangeAspect="1"/>
                </p:cNvGraphicFramePr>
                <p:nvPr/>
              </p:nvGraphicFramePr>
              <p:xfrm>
                <a:off x="5374888" y="3429000"/>
                <a:ext cx="306388" cy="330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2533" name="Equation" r:id="rId23" imgW="241200" imgH="254160" progId="Equation.3">
                        <p:embed/>
                      </p:oleObj>
                    </mc:Choice>
                    <mc:Fallback>
                      <p:oleObj name="Equation" r:id="rId23" imgW="241200" imgH="254160" progId="Equation.3">
                        <p:embed/>
                        <p:pic>
                          <p:nvPicPr>
                            <p:cNvPr id="0" name="Picture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4888" y="3429000"/>
                              <a:ext cx="306388" cy="3302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" name="矩形 75"/>
                <p:cNvSpPr/>
                <p:nvPr/>
              </p:nvSpPr>
              <p:spPr>
                <a:xfrm>
                  <a:off x="4946260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5732078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1</a:t>
                  </a:r>
                  <a:endParaRPr lang="zh-CN" altLang="en-US" sz="3200" dirty="0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6078818" y="3302970"/>
                  <a:ext cx="526106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=</a:t>
                  </a:r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Arial Black" pitchFamily="34" charset="0"/>
                      <a:ea typeface="宋体" pitchFamily="2" charset="-122"/>
                    </a:rPr>
                    <a:t> </a:t>
                  </a:r>
                  <a:endParaRPr lang="zh-CN" altLang="en-US" sz="3200" dirty="0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6468166" y="3286124"/>
                  <a:ext cx="389850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sz="3200" dirty="0" smtClean="0">
                      <a:effectLst>
                        <a:outerShdw blurRad="38100" dist="38100" dir="2700000" algn="tl">
                          <a:srgbClr val="000000"/>
                        </a:outerShdw>
                      </a:effectLst>
                      <a:latin typeface="黑体" pitchFamily="49" charset="-122"/>
                    </a:rPr>
                    <a:t>0</a:t>
                  </a:r>
                  <a:endParaRPr lang="zh-CN" altLang="en-US" sz="3200" dirty="0"/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1000101" y="2857496"/>
                <a:ext cx="738664" cy="85725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 smtClean="0"/>
                  <a:t>…...</a:t>
                </a:r>
                <a:endParaRPr lang="zh-CN" altLang="en-US" dirty="0"/>
              </a:p>
            </p:txBody>
          </p:sp>
          <p:sp>
            <p:nvSpPr>
              <p:cNvPr id="74" name="矩形 73"/>
              <p:cNvSpPr/>
              <p:nvPr/>
            </p:nvSpPr>
            <p:spPr bwMode="auto">
              <a:xfrm>
                <a:off x="428596" y="2409198"/>
                <a:ext cx="2143140" cy="2520000"/>
              </a:xfrm>
              <a:prstGeom prst="rect">
                <a:avLst/>
              </a:prstGeom>
              <a:noFill/>
              <a:ln w="25400">
                <a:solidFill>
                  <a:srgbClr val="FFFF00"/>
                </a:solidFill>
                <a:prstDash val="lgDash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indent="-45720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3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  <a:ea typeface="黑体" pitchFamily="49" charset="-122"/>
                </a:endParaRPr>
              </a:p>
            </p:txBody>
          </p:sp>
        </p:grpSp>
        <p:sp>
          <p:nvSpPr>
            <p:cNvPr id="91" name="矩形 90"/>
            <p:cNvSpPr/>
            <p:nvPr/>
          </p:nvSpPr>
          <p:spPr>
            <a:xfrm>
              <a:off x="3571868" y="2143116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偶数个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  <p:grpSp>
        <p:nvGrpSpPr>
          <p:cNvPr id="72" name="组合 71"/>
          <p:cNvGrpSpPr/>
          <p:nvPr/>
        </p:nvGrpSpPr>
        <p:grpSpPr>
          <a:xfrm>
            <a:off x="738158" y="143606"/>
            <a:ext cx="5072098" cy="642188"/>
            <a:chOff x="428596" y="272457"/>
            <a:chExt cx="5072098" cy="642188"/>
          </a:xfrm>
        </p:grpSpPr>
        <p:grpSp>
          <p:nvGrpSpPr>
            <p:cNvPr id="42" name="组合 31"/>
            <p:cNvGrpSpPr/>
            <p:nvPr/>
          </p:nvGrpSpPr>
          <p:grpSpPr>
            <a:xfrm>
              <a:off x="857224" y="513313"/>
              <a:ext cx="228600" cy="211138"/>
              <a:chOff x="10344192" y="1074740"/>
              <a:chExt cx="228600" cy="211138"/>
            </a:xfrm>
          </p:grpSpPr>
          <p:sp>
            <p:nvSpPr>
              <p:cNvPr id="55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6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428596" y="298999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pSp>
          <p:nvGrpSpPr>
            <p:cNvPr id="44" name="组合 33"/>
            <p:cNvGrpSpPr/>
            <p:nvPr/>
          </p:nvGrpSpPr>
          <p:grpSpPr>
            <a:xfrm>
              <a:off x="1700194" y="500042"/>
              <a:ext cx="228600" cy="211138"/>
              <a:chOff x="10344192" y="1074740"/>
              <a:chExt cx="228600" cy="211138"/>
            </a:xfrm>
          </p:grpSpPr>
          <p:sp>
            <p:nvSpPr>
              <p:cNvPr id="5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45" name="矩形 44"/>
            <p:cNvSpPr/>
            <p:nvPr/>
          </p:nvSpPr>
          <p:spPr>
            <a:xfrm>
              <a:off x="1271566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dirty="0"/>
            </a:p>
          </p:txBody>
        </p:sp>
        <p:graphicFrame>
          <p:nvGraphicFramePr>
            <p:cNvPr id="46" name="Object 29"/>
            <p:cNvGraphicFramePr>
              <a:graphicFrameLocks noChangeAspect="1"/>
            </p:cNvGraphicFramePr>
            <p:nvPr/>
          </p:nvGraphicFramePr>
          <p:xfrm>
            <a:off x="2000232" y="521252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27" name="Equation" r:id="rId3" imgW="254160" imgH="101520" progId="Equation.3">
                    <p:embed/>
                  </p:oleObj>
                </mc:Choice>
                <mc:Fallback>
                  <p:oleObj name="Equation" r:id="rId3" imgW="254160" imgH="10152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0232" y="521252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矩形 48"/>
            <p:cNvSpPr/>
            <p:nvPr/>
          </p:nvSpPr>
          <p:spPr>
            <a:xfrm>
              <a:off x="4714876" y="329870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=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Arial Black" pitchFamily="34" charset="0"/>
                  <a:ea typeface="宋体" pitchFamily="2" charset="-122"/>
                </a:rPr>
                <a:t> </a:t>
              </a:r>
              <a:endParaRPr lang="zh-CN" altLang="en-US" sz="3200" dirty="0"/>
            </a:p>
          </p:txBody>
        </p:sp>
        <p:sp>
          <p:nvSpPr>
            <p:cNvPr id="50" name="矩形 49"/>
            <p:cNvSpPr/>
            <p:nvPr/>
          </p:nvSpPr>
          <p:spPr>
            <a:xfrm>
              <a:off x="5110844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?</a:t>
              </a:r>
              <a:endParaRPr lang="zh-CN" altLang="en-US" sz="3200" dirty="0"/>
            </a:p>
          </p:txBody>
        </p:sp>
        <p:grpSp>
          <p:nvGrpSpPr>
            <p:cNvPr id="57" name="组合 38"/>
            <p:cNvGrpSpPr/>
            <p:nvPr/>
          </p:nvGrpSpPr>
          <p:grpSpPr>
            <a:xfrm>
              <a:off x="2500298" y="513313"/>
              <a:ext cx="228600" cy="211138"/>
              <a:chOff x="10344192" y="1074740"/>
              <a:chExt cx="228600" cy="211138"/>
            </a:xfrm>
          </p:grpSpPr>
          <p:sp>
            <p:nvSpPr>
              <p:cNvPr id="58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59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0" name="矩形 59"/>
            <p:cNvSpPr/>
            <p:nvPr/>
          </p:nvSpPr>
          <p:spPr>
            <a:xfrm>
              <a:off x="2800336" y="285728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61" name="组合 38"/>
            <p:cNvGrpSpPr/>
            <p:nvPr/>
          </p:nvGrpSpPr>
          <p:grpSpPr>
            <a:xfrm>
              <a:off x="3214678" y="500042"/>
              <a:ext cx="228600" cy="211138"/>
              <a:chOff x="10344192" y="1074740"/>
              <a:chExt cx="228600" cy="211138"/>
            </a:xfrm>
          </p:grpSpPr>
          <p:sp>
            <p:nvSpPr>
              <p:cNvPr id="62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3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64" name="矩形 63"/>
            <p:cNvSpPr/>
            <p:nvPr/>
          </p:nvSpPr>
          <p:spPr>
            <a:xfrm>
              <a:off x="3514716" y="272457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65" name="组合 33"/>
            <p:cNvGrpSpPr/>
            <p:nvPr/>
          </p:nvGrpSpPr>
          <p:grpSpPr>
            <a:xfrm>
              <a:off x="3971924" y="486771"/>
              <a:ext cx="228600" cy="211138"/>
              <a:chOff x="10344192" y="1074740"/>
              <a:chExt cx="228600" cy="211138"/>
            </a:xfrm>
          </p:grpSpPr>
          <p:sp>
            <p:nvSpPr>
              <p:cNvPr id="66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67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aphicFrame>
          <p:nvGraphicFramePr>
            <p:cNvPr id="68" name="Object 29"/>
            <p:cNvGraphicFramePr>
              <a:graphicFrameLocks noChangeAspect="1"/>
            </p:cNvGraphicFramePr>
            <p:nvPr/>
          </p:nvGraphicFramePr>
          <p:xfrm>
            <a:off x="4271962" y="507981"/>
            <a:ext cx="449263" cy="206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228" name="Equation" r:id="rId5" imgW="254160" imgH="101520" progId="Equation.3">
                    <p:embed/>
                  </p:oleObj>
                </mc:Choice>
                <mc:Fallback>
                  <p:oleObj name="Equation" r:id="rId5" imgW="254160" imgH="10152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962" y="507981"/>
                          <a:ext cx="449263" cy="2063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" name="组合 86"/>
          <p:cNvGrpSpPr/>
          <p:nvPr/>
        </p:nvGrpSpPr>
        <p:grpSpPr>
          <a:xfrm>
            <a:off x="738158" y="728381"/>
            <a:ext cx="3429024" cy="1271859"/>
            <a:chOff x="428596" y="857232"/>
            <a:chExt cx="3429024" cy="1271859"/>
          </a:xfrm>
        </p:grpSpPr>
        <p:grpSp>
          <p:nvGrpSpPr>
            <p:cNvPr id="25" name="组合 24"/>
            <p:cNvGrpSpPr/>
            <p:nvPr/>
          </p:nvGrpSpPr>
          <p:grpSpPr>
            <a:xfrm>
              <a:off x="428596" y="1500174"/>
              <a:ext cx="3429024" cy="628917"/>
              <a:chOff x="571472" y="3701481"/>
              <a:chExt cx="3429024" cy="628917"/>
            </a:xfrm>
          </p:grpSpPr>
          <p:grpSp>
            <p:nvGrpSpPr>
              <p:cNvPr id="26" name="组合 31"/>
              <p:cNvGrpSpPr/>
              <p:nvPr/>
            </p:nvGrpSpPr>
            <p:grpSpPr>
              <a:xfrm>
                <a:off x="1000100" y="3929066"/>
                <a:ext cx="228600" cy="211138"/>
                <a:chOff x="10344192" y="1074740"/>
                <a:chExt cx="228600" cy="211138"/>
              </a:xfrm>
            </p:grpSpPr>
            <p:sp>
              <p:nvSpPr>
                <p:cNvPr id="39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40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7" name="矩形 26"/>
              <p:cNvSpPr/>
              <p:nvPr/>
            </p:nvSpPr>
            <p:spPr>
              <a:xfrm>
                <a:off x="571472" y="3714752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grpSp>
            <p:nvGrpSpPr>
              <p:cNvPr id="28" name="组合 33"/>
              <p:cNvGrpSpPr/>
              <p:nvPr/>
            </p:nvGrpSpPr>
            <p:grpSpPr>
              <a:xfrm>
                <a:off x="1843070" y="3915795"/>
                <a:ext cx="228600" cy="211138"/>
                <a:chOff x="10344192" y="1074740"/>
                <a:chExt cx="228600" cy="211138"/>
              </a:xfrm>
            </p:grpSpPr>
            <p:sp>
              <p:nvSpPr>
                <p:cNvPr id="37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8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9" name="矩形 28"/>
              <p:cNvSpPr/>
              <p:nvPr/>
            </p:nvSpPr>
            <p:spPr>
              <a:xfrm>
                <a:off x="1414442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graphicFrame>
            <p:nvGraphicFramePr>
              <p:cNvPr id="30" name="Object 29"/>
              <p:cNvGraphicFramePr>
                <a:graphicFrameLocks noChangeAspect="1"/>
              </p:cNvGraphicFramePr>
              <p:nvPr/>
            </p:nvGraphicFramePr>
            <p:xfrm>
              <a:off x="2143108" y="3937005"/>
              <a:ext cx="449263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29" name="Equation" r:id="rId6" imgW="254160" imgH="101520" progId="Equation.3">
                      <p:embed/>
                    </p:oleObj>
                  </mc:Choice>
                  <mc:Fallback>
                    <p:oleObj name="Equation" r:id="rId6" imgW="254160" imgH="10152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3108" y="3937005"/>
                            <a:ext cx="449263" cy="206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1" name="组合 38"/>
              <p:cNvGrpSpPr/>
              <p:nvPr/>
            </p:nvGrpSpPr>
            <p:grpSpPr>
              <a:xfrm>
                <a:off x="2628888" y="3929066"/>
                <a:ext cx="228600" cy="211138"/>
                <a:chOff x="10344192" y="1074740"/>
                <a:chExt cx="228600" cy="211138"/>
              </a:xfrm>
            </p:grpSpPr>
            <p:sp>
              <p:nvSpPr>
                <p:cNvPr id="35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36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32" name="矩形 31"/>
              <p:cNvSpPr/>
              <p:nvPr/>
            </p:nvSpPr>
            <p:spPr>
              <a:xfrm>
                <a:off x="2928926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214678" y="374562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610646" y="370148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cxnSp>
          <p:nvCxnSpPr>
            <p:cNvPr id="81" name="直接箭头连接符 80"/>
            <p:cNvCxnSpPr/>
            <p:nvPr/>
          </p:nvCxnSpPr>
          <p:spPr bwMode="auto">
            <a:xfrm rot="5400000">
              <a:off x="785395" y="929061"/>
              <a:ext cx="618836" cy="47517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直接连接符 84"/>
            <p:cNvCxnSpPr/>
            <p:nvPr/>
          </p:nvCxnSpPr>
          <p:spPr bwMode="auto">
            <a:xfrm>
              <a:off x="500034" y="857232"/>
              <a:ext cx="185738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2" name="组合 121"/>
          <p:cNvGrpSpPr/>
          <p:nvPr/>
        </p:nvGrpSpPr>
        <p:grpSpPr>
          <a:xfrm>
            <a:off x="3167050" y="656943"/>
            <a:ext cx="5405478" cy="1285884"/>
            <a:chOff x="2857488" y="1214422"/>
            <a:chExt cx="5405478" cy="1285884"/>
          </a:xfrm>
        </p:grpSpPr>
        <p:cxnSp>
          <p:nvCxnSpPr>
            <p:cNvPr id="82" name="直接箭头连接符 81"/>
            <p:cNvCxnSpPr/>
            <p:nvPr/>
          </p:nvCxnSpPr>
          <p:spPr bwMode="auto">
            <a:xfrm>
              <a:off x="3500430" y="1214422"/>
              <a:ext cx="1428762" cy="714380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2857488" y="1214422"/>
              <a:ext cx="1857388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17" name="组合 116"/>
            <p:cNvGrpSpPr/>
            <p:nvPr/>
          </p:nvGrpSpPr>
          <p:grpSpPr>
            <a:xfrm>
              <a:off x="4929190" y="1857364"/>
              <a:ext cx="3333776" cy="642942"/>
              <a:chOff x="2952736" y="3214686"/>
              <a:chExt cx="3333776" cy="642942"/>
            </a:xfrm>
          </p:grpSpPr>
          <p:sp>
            <p:nvSpPr>
              <p:cNvPr id="94" name="矩形 93"/>
              <p:cNvSpPr/>
              <p:nvPr/>
            </p:nvSpPr>
            <p:spPr>
              <a:xfrm>
                <a:off x="5500694" y="327285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5896662" y="322871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?</a:t>
                </a:r>
                <a:endParaRPr lang="zh-CN" altLang="en-US" sz="3200" dirty="0"/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2952736" y="3228711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98" name="组合 38"/>
              <p:cNvGrpSpPr/>
              <p:nvPr/>
            </p:nvGrpSpPr>
            <p:grpSpPr>
              <a:xfrm>
                <a:off x="3367078" y="3443025"/>
                <a:ext cx="228600" cy="211138"/>
                <a:chOff x="10344192" y="1074740"/>
                <a:chExt cx="228600" cy="211138"/>
              </a:xfrm>
            </p:grpSpPr>
            <p:sp>
              <p:nvSpPr>
                <p:cNvPr id="104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5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99" name="矩形 98"/>
              <p:cNvSpPr/>
              <p:nvPr/>
            </p:nvSpPr>
            <p:spPr>
              <a:xfrm>
                <a:off x="3667116" y="3215440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100" name="组合 33"/>
              <p:cNvGrpSpPr/>
              <p:nvPr/>
            </p:nvGrpSpPr>
            <p:grpSpPr>
              <a:xfrm>
                <a:off x="4124324" y="3429754"/>
                <a:ext cx="228600" cy="211138"/>
                <a:chOff x="10344192" y="1074740"/>
                <a:chExt cx="228600" cy="211138"/>
              </a:xfrm>
            </p:grpSpPr>
            <p:sp>
              <p:nvSpPr>
                <p:cNvPr id="102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03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  <p:graphicFrame>
            <p:nvGraphicFramePr>
              <p:cNvPr id="101" name="Object 29"/>
              <p:cNvGraphicFramePr>
                <a:graphicFrameLocks noChangeAspect="1"/>
              </p:cNvGraphicFramePr>
              <p:nvPr/>
            </p:nvGraphicFramePr>
            <p:xfrm>
              <a:off x="4424362" y="3450964"/>
              <a:ext cx="449263" cy="206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0230" name="Equation" r:id="rId7" imgW="254160" imgH="101520" progId="Equation.3">
                      <p:embed/>
                    </p:oleObj>
                  </mc:Choice>
                  <mc:Fallback>
                    <p:oleObj name="Equation" r:id="rId7" imgW="254160" imgH="101520" progId="Equation.3">
                      <p:embed/>
                      <p:pic>
                        <p:nvPicPr>
                          <p:cNvPr id="0" name="Picture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362" y="3450964"/>
                            <a:ext cx="449263" cy="206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" name="矩形 112"/>
              <p:cNvSpPr/>
              <p:nvPr/>
            </p:nvSpPr>
            <p:spPr>
              <a:xfrm>
                <a:off x="5182282" y="3214686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grpSp>
            <p:nvGrpSpPr>
              <p:cNvPr id="114" name="组合 38"/>
              <p:cNvGrpSpPr/>
              <p:nvPr/>
            </p:nvGrpSpPr>
            <p:grpSpPr>
              <a:xfrm>
                <a:off x="4953682" y="3429000"/>
                <a:ext cx="228600" cy="211138"/>
                <a:chOff x="10344192" y="1074740"/>
                <a:chExt cx="228600" cy="211138"/>
              </a:xfrm>
            </p:grpSpPr>
            <p:sp>
              <p:nvSpPr>
                <p:cNvPr id="115" name="Oval 47"/>
                <p:cNvSpPr>
                  <a:spLocks noChangeArrowheads="1"/>
                </p:cNvSpPr>
                <p:nvPr/>
              </p:nvSpPr>
              <p:spPr bwMode="auto">
                <a:xfrm>
                  <a:off x="10344192" y="1074740"/>
                  <a:ext cx="228600" cy="21113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  <p:sp>
              <p:nvSpPr>
                <p:cNvPr id="116" name="Oval 49"/>
                <p:cNvSpPr>
                  <a:spLocks noChangeArrowheads="1"/>
                </p:cNvSpPr>
                <p:nvPr/>
              </p:nvSpPr>
              <p:spPr bwMode="auto">
                <a:xfrm>
                  <a:off x="10420392" y="1146178"/>
                  <a:ext cx="76200" cy="69850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88" name="矩形 87"/>
          <p:cNvSpPr/>
          <p:nvPr/>
        </p:nvSpPr>
        <p:spPr>
          <a:xfrm>
            <a:off x="357158" y="6201811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的个数为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奇数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时，多个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结果为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sp>
        <p:nvSpPr>
          <p:cNvPr id="89" name="矩形 88"/>
          <p:cNvSpPr/>
          <p:nvPr/>
        </p:nvSpPr>
        <p:spPr>
          <a:xfrm>
            <a:off x="358283" y="5487431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的个数为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偶数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时，多个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同或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结果为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/>
          </a:p>
        </p:txBody>
      </p:sp>
      <p:grpSp>
        <p:nvGrpSpPr>
          <p:cNvPr id="166" name="组合 165"/>
          <p:cNvGrpSpPr/>
          <p:nvPr/>
        </p:nvGrpSpPr>
        <p:grpSpPr>
          <a:xfrm>
            <a:off x="445666" y="2129845"/>
            <a:ext cx="2126070" cy="3156543"/>
            <a:chOff x="445666" y="2129845"/>
            <a:chExt cx="2126070" cy="3156543"/>
          </a:xfrm>
        </p:grpSpPr>
        <p:grpSp>
          <p:nvGrpSpPr>
            <p:cNvPr id="93" name="组合 58"/>
            <p:cNvGrpSpPr/>
            <p:nvPr/>
          </p:nvGrpSpPr>
          <p:grpSpPr>
            <a:xfrm>
              <a:off x="500034" y="4684767"/>
              <a:ext cx="1911756" cy="601621"/>
              <a:chOff x="4946260" y="5756337"/>
              <a:chExt cx="1911756" cy="601621"/>
            </a:xfrm>
          </p:grpSpPr>
          <p:sp>
            <p:nvSpPr>
              <p:cNvPr id="131" name="矩形 130"/>
              <p:cNvSpPr/>
              <p:nvPr/>
            </p:nvSpPr>
            <p:spPr>
              <a:xfrm>
                <a:off x="4946260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5732078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6078818" y="5773183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6468166" y="5756337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96" name="组合 57"/>
            <p:cNvGrpSpPr/>
            <p:nvPr/>
          </p:nvGrpSpPr>
          <p:grpSpPr>
            <a:xfrm>
              <a:off x="445666" y="2714620"/>
              <a:ext cx="1911756" cy="601621"/>
              <a:chOff x="4946260" y="3286124"/>
              <a:chExt cx="1911756" cy="601621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grpSp>
          <p:nvGrpSpPr>
            <p:cNvPr id="106" name="组合 59"/>
            <p:cNvGrpSpPr/>
            <p:nvPr/>
          </p:nvGrpSpPr>
          <p:grpSpPr>
            <a:xfrm>
              <a:off x="500034" y="4041825"/>
              <a:ext cx="1911756" cy="601621"/>
              <a:chOff x="4946260" y="3286124"/>
              <a:chExt cx="1911756" cy="601621"/>
            </a:xfrm>
          </p:grpSpPr>
          <p:sp>
            <p:nvSpPr>
              <p:cNvPr id="110" name="矩形 109"/>
              <p:cNvSpPr/>
              <p:nvPr/>
            </p:nvSpPr>
            <p:spPr>
              <a:xfrm>
                <a:off x="4946260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5732078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6078818" y="3302970"/>
                <a:ext cx="5261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=</a:t>
                </a:r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 Black" pitchFamily="34" charset="0"/>
                    <a:ea typeface="宋体" pitchFamily="2" charset="-122"/>
                  </a:rPr>
                  <a:t> </a:t>
                </a:r>
                <a:endParaRPr lang="zh-CN" altLang="en-US" sz="3200" dirty="0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6468166" y="3286124"/>
                <a:ext cx="38985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1</a:t>
                </a:r>
                <a:endParaRPr lang="zh-CN" altLang="en-US" sz="3200" dirty="0"/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1000101" y="3214686"/>
              <a:ext cx="738664" cy="8572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 smtClean="0"/>
                <a:t>…...</a:t>
              </a:r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 bwMode="auto">
            <a:xfrm>
              <a:off x="1928794" y="2766387"/>
              <a:ext cx="642942" cy="180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  <a:prstDash val="lgDash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714348" y="2129845"/>
              <a:ext cx="162095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奇数个</a:t>
              </a:r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dirty="0"/>
            </a:p>
          </p:txBody>
        </p:sp>
        <p:grpSp>
          <p:nvGrpSpPr>
            <p:cNvPr id="152" name="组合 31"/>
            <p:cNvGrpSpPr/>
            <p:nvPr/>
          </p:nvGrpSpPr>
          <p:grpSpPr>
            <a:xfrm>
              <a:off x="1000100" y="4857760"/>
              <a:ext cx="228600" cy="211138"/>
              <a:chOff x="10344192" y="1074740"/>
              <a:chExt cx="228600" cy="211138"/>
            </a:xfrm>
          </p:grpSpPr>
          <p:sp>
            <p:nvSpPr>
              <p:cNvPr id="15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5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5" name="组合 31"/>
            <p:cNvGrpSpPr/>
            <p:nvPr/>
          </p:nvGrpSpPr>
          <p:grpSpPr>
            <a:xfrm>
              <a:off x="1000100" y="4214818"/>
              <a:ext cx="228600" cy="211138"/>
              <a:chOff x="10344192" y="1074740"/>
              <a:chExt cx="228600" cy="211138"/>
            </a:xfrm>
          </p:grpSpPr>
          <p:sp>
            <p:nvSpPr>
              <p:cNvPr id="156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57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58" name="组合 31"/>
            <p:cNvGrpSpPr/>
            <p:nvPr/>
          </p:nvGrpSpPr>
          <p:grpSpPr>
            <a:xfrm>
              <a:off x="928662" y="2928934"/>
              <a:ext cx="228600" cy="211138"/>
              <a:chOff x="10344192" y="1074740"/>
              <a:chExt cx="228600" cy="211138"/>
            </a:xfrm>
          </p:grpSpPr>
          <p:sp>
            <p:nvSpPr>
              <p:cNvPr id="159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0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</p:grpSp>
      <p:grpSp>
        <p:nvGrpSpPr>
          <p:cNvPr id="165" name="组合 164"/>
          <p:cNvGrpSpPr/>
          <p:nvPr/>
        </p:nvGrpSpPr>
        <p:grpSpPr>
          <a:xfrm>
            <a:off x="3286116" y="2143116"/>
            <a:ext cx="2143140" cy="3143272"/>
            <a:chOff x="3286116" y="2143116"/>
            <a:chExt cx="2143140" cy="3143272"/>
          </a:xfrm>
        </p:grpSpPr>
        <p:grpSp>
          <p:nvGrpSpPr>
            <p:cNvPr id="18" name="组合 31"/>
            <p:cNvGrpSpPr/>
            <p:nvPr/>
          </p:nvGrpSpPr>
          <p:grpSpPr>
            <a:xfrm>
              <a:off x="3714744" y="2928934"/>
              <a:ext cx="228600" cy="211138"/>
              <a:chOff x="10344192" y="1074740"/>
              <a:chExt cx="228600" cy="211138"/>
            </a:xfrm>
          </p:grpSpPr>
          <p:sp>
            <p:nvSpPr>
              <p:cNvPr id="23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24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135" name="组合 134"/>
            <p:cNvGrpSpPr/>
            <p:nvPr/>
          </p:nvGrpSpPr>
          <p:grpSpPr>
            <a:xfrm>
              <a:off x="3286116" y="2143116"/>
              <a:ext cx="2143140" cy="3143272"/>
              <a:chOff x="3286116" y="2143116"/>
              <a:chExt cx="2143140" cy="3143272"/>
            </a:xfrm>
          </p:grpSpPr>
          <p:grpSp>
            <p:nvGrpSpPr>
              <p:cNvPr id="136" name="组合 68"/>
              <p:cNvGrpSpPr/>
              <p:nvPr/>
            </p:nvGrpSpPr>
            <p:grpSpPr>
              <a:xfrm>
                <a:off x="3286116" y="2714620"/>
                <a:ext cx="2143140" cy="2571768"/>
                <a:chOff x="428596" y="2357430"/>
                <a:chExt cx="2143140" cy="2571768"/>
              </a:xfrm>
            </p:grpSpPr>
            <p:grpSp>
              <p:nvGrpSpPr>
                <p:cNvPr id="138" name="组合 57"/>
                <p:cNvGrpSpPr/>
                <p:nvPr/>
              </p:nvGrpSpPr>
              <p:grpSpPr>
                <a:xfrm>
                  <a:off x="445666" y="2357430"/>
                  <a:ext cx="1911756" cy="601621"/>
                  <a:chOff x="4946260" y="3286124"/>
                  <a:chExt cx="1911756" cy="601621"/>
                </a:xfrm>
              </p:grpSpPr>
              <p:sp>
                <p:nvSpPr>
                  <p:cNvPr id="148" name="矩形 147"/>
                  <p:cNvSpPr/>
                  <p:nvPr/>
                </p:nvSpPr>
                <p:spPr>
                  <a:xfrm>
                    <a:off x="4946260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9" name="矩形 148"/>
                  <p:cNvSpPr/>
                  <p:nvPr/>
                </p:nvSpPr>
                <p:spPr>
                  <a:xfrm>
                    <a:off x="5732078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50" name="矩形 149"/>
                  <p:cNvSpPr/>
                  <p:nvPr/>
                </p:nvSpPr>
                <p:spPr>
                  <a:xfrm>
                    <a:off x="6078818" y="3302970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=</a:t>
                    </a:r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  <a:ea typeface="宋体" pitchFamily="2" charset="-122"/>
                      </a:rPr>
                      <a:t> </a:t>
                    </a:r>
                    <a:endParaRPr lang="zh-CN" altLang="en-US" sz="3200" dirty="0"/>
                  </a:p>
                </p:txBody>
              </p:sp>
              <p:sp>
                <p:nvSpPr>
                  <p:cNvPr id="151" name="矩形 150"/>
                  <p:cNvSpPr/>
                  <p:nvPr/>
                </p:nvSpPr>
                <p:spPr>
                  <a:xfrm>
                    <a:off x="6468166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1</a:t>
                    </a:r>
                    <a:endParaRPr lang="zh-CN" altLang="en-US" sz="3200" dirty="0"/>
                  </a:p>
                </p:txBody>
              </p:sp>
            </p:grpSp>
            <p:grpSp>
              <p:nvGrpSpPr>
                <p:cNvPr id="139" name="组合 59"/>
                <p:cNvGrpSpPr/>
                <p:nvPr/>
              </p:nvGrpSpPr>
              <p:grpSpPr>
                <a:xfrm>
                  <a:off x="500034" y="3684635"/>
                  <a:ext cx="1911756" cy="601621"/>
                  <a:chOff x="4946260" y="3286124"/>
                  <a:chExt cx="1911756" cy="601621"/>
                </a:xfrm>
              </p:grpSpPr>
              <p:sp>
                <p:nvSpPr>
                  <p:cNvPr id="143" name="矩形 142"/>
                  <p:cNvSpPr/>
                  <p:nvPr/>
                </p:nvSpPr>
                <p:spPr>
                  <a:xfrm>
                    <a:off x="4946260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4" name="矩形 143"/>
                  <p:cNvSpPr/>
                  <p:nvPr/>
                </p:nvSpPr>
                <p:spPr>
                  <a:xfrm>
                    <a:off x="5732078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0</a:t>
                    </a:r>
                    <a:endParaRPr lang="zh-CN" altLang="en-US" sz="3200" dirty="0"/>
                  </a:p>
                </p:txBody>
              </p:sp>
              <p:sp>
                <p:nvSpPr>
                  <p:cNvPr id="145" name="矩形 144"/>
                  <p:cNvSpPr/>
                  <p:nvPr/>
                </p:nvSpPr>
                <p:spPr>
                  <a:xfrm>
                    <a:off x="6078818" y="3302970"/>
                    <a:ext cx="526106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=</a:t>
                    </a:r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 Black" pitchFamily="34" charset="0"/>
                        <a:ea typeface="宋体" pitchFamily="2" charset="-122"/>
                      </a:rPr>
                      <a:t> </a:t>
                    </a:r>
                    <a:endParaRPr lang="zh-CN" altLang="en-US" sz="3200" dirty="0"/>
                  </a:p>
                </p:txBody>
              </p:sp>
              <p:sp>
                <p:nvSpPr>
                  <p:cNvPr id="146" name="矩形 145"/>
                  <p:cNvSpPr/>
                  <p:nvPr/>
                </p:nvSpPr>
                <p:spPr>
                  <a:xfrm>
                    <a:off x="6468166" y="3286124"/>
                    <a:ext cx="389850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sz="3200" dirty="0" smtClean="0"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黑体" pitchFamily="49" charset="-122"/>
                      </a:rPr>
                      <a:t>1</a:t>
                    </a:r>
                    <a:endParaRPr lang="zh-CN" altLang="en-US" sz="3200" dirty="0"/>
                  </a:p>
                </p:txBody>
              </p:sp>
            </p:grpSp>
            <p:sp>
              <p:nvSpPr>
                <p:cNvPr id="140" name="TextBox 139"/>
                <p:cNvSpPr txBox="1"/>
                <p:nvPr/>
              </p:nvSpPr>
              <p:spPr>
                <a:xfrm>
                  <a:off x="1000101" y="2857496"/>
                  <a:ext cx="738664" cy="857256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 smtClean="0"/>
                    <a:t>…...</a:t>
                  </a:r>
                  <a:endParaRPr lang="zh-CN" altLang="en-US" dirty="0"/>
                </a:p>
              </p:txBody>
            </p:sp>
            <p:sp>
              <p:nvSpPr>
                <p:cNvPr id="141" name="矩形 140"/>
                <p:cNvSpPr/>
                <p:nvPr/>
              </p:nvSpPr>
              <p:spPr bwMode="auto">
                <a:xfrm>
                  <a:off x="428596" y="2409198"/>
                  <a:ext cx="2143140" cy="2520000"/>
                </a:xfrm>
                <a:prstGeom prst="rect">
                  <a:avLst/>
                </a:prstGeom>
                <a:noFill/>
                <a:ln w="25400">
                  <a:solidFill>
                    <a:srgbClr val="FFFF00"/>
                  </a:solidFill>
                  <a:prstDash val="lgDash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457200" marR="0" indent="-45720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36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ea typeface="黑体" pitchFamily="49" charset="-122"/>
                  </a:endParaRPr>
                </a:p>
              </p:txBody>
            </p:sp>
          </p:grpSp>
          <p:sp>
            <p:nvSpPr>
              <p:cNvPr id="137" name="矩形 136"/>
              <p:cNvSpPr/>
              <p:nvPr/>
            </p:nvSpPr>
            <p:spPr>
              <a:xfrm>
                <a:off x="3571868" y="2143116"/>
                <a:ext cx="162095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偶数个</a:t>
                </a:r>
                <a:r>
                  <a:rPr lang="en-US" altLang="zh-CN" sz="3200" dirty="0" smtClean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黑体" pitchFamily="49" charset="-122"/>
                  </a:rPr>
                  <a:t>0</a:t>
                </a:r>
                <a:endParaRPr lang="zh-CN" altLang="en-US" sz="3200" dirty="0"/>
              </a:p>
            </p:txBody>
          </p:sp>
        </p:grpSp>
        <p:grpSp>
          <p:nvGrpSpPr>
            <p:cNvPr id="161" name="组合 31"/>
            <p:cNvGrpSpPr/>
            <p:nvPr/>
          </p:nvGrpSpPr>
          <p:grpSpPr>
            <a:xfrm>
              <a:off x="3786182" y="4286256"/>
              <a:ext cx="228600" cy="211138"/>
              <a:chOff x="10344192" y="1074740"/>
              <a:chExt cx="228600" cy="211138"/>
            </a:xfrm>
          </p:grpSpPr>
          <p:sp>
            <p:nvSpPr>
              <p:cNvPr id="162" name="Oval 47"/>
              <p:cNvSpPr>
                <a:spLocks noChangeArrowheads="1"/>
              </p:cNvSpPr>
              <p:nvPr/>
            </p:nvSpPr>
            <p:spPr bwMode="auto">
              <a:xfrm>
                <a:off x="10344192" y="1074740"/>
                <a:ext cx="228600" cy="21113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  <p:sp>
            <p:nvSpPr>
              <p:cNvPr id="163" name="Oval 49"/>
              <p:cNvSpPr>
                <a:spLocks noChangeArrowheads="1"/>
              </p:cNvSpPr>
              <p:nvPr/>
            </p:nvSpPr>
            <p:spPr bwMode="auto">
              <a:xfrm>
                <a:off x="10420392" y="1146178"/>
                <a:ext cx="76200" cy="6985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solidFill>
                    <a:srgbClr val="FFFF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2.4 正逻辑与负逻辑</a:t>
            </a:r>
          </a:p>
        </p:txBody>
      </p:sp>
      <p:sp>
        <p:nvSpPr>
          <p:cNvPr id="208900" name="Rectangle 1028"/>
          <p:cNvSpPr>
            <a:spLocks noChangeArrowheads="1"/>
          </p:cNvSpPr>
          <p:nvPr/>
        </p:nvSpPr>
        <p:spPr bwMode="auto">
          <a:xfrm>
            <a:off x="35496" y="990600"/>
            <a:ext cx="9328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各种逻辑运算最终是通过相应的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逻辑门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来实现的。</a:t>
            </a:r>
          </a:p>
        </p:txBody>
      </p:sp>
      <p:grpSp>
        <p:nvGrpSpPr>
          <p:cNvPr id="208907" name="Group 1035"/>
          <p:cNvGrpSpPr>
            <a:grpSpLocks/>
          </p:cNvGrpSpPr>
          <p:nvPr/>
        </p:nvGrpSpPr>
        <p:grpSpPr bwMode="auto">
          <a:xfrm>
            <a:off x="-108520" y="3146425"/>
            <a:ext cx="9144000" cy="1727200"/>
            <a:chOff x="0" y="1248"/>
            <a:chExt cx="5760" cy="1088"/>
          </a:xfrm>
        </p:grpSpPr>
        <p:sp>
          <p:nvSpPr>
            <p:cNvPr id="208901" name="Rectangle 1029"/>
            <p:cNvSpPr>
              <a:spLocks noChangeArrowheads="1"/>
            </p:cNvSpPr>
            <p:nvPr/>
          </p:nvSpPr>
          <p:spPr bwMode="auto">
            <a:xfrm>
              <a:off x="268" y="124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如果把门电路的输入、输出电压的高电平赋值为</a:t>
              </a:r>
            </a:p>
          </p:txBody>
        </p:sp>
        <p:sp>
          <p:nvSpPr>
            <p:cNvPr id="208902" name="Rectangle 1030"/>
            <p:cNvSpPr>
              <a:spLocks noChangeArrowheads="1"/>
            </p:cNvSpPr>
            <p:nvPr/>
          </p:nvSpPr>
          <p:spPr bwMode="auto">
            <a:xfrm>
              <a:off x="0" y="1632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，低电平赋值为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，这种关系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正逻辑</a:t>
              </a:r>
            </a:p>
          </p:txBody>
        </p:sp>
        <p:sp>
          <p:nvSpPr>
            <p:cNvPr id="208903" name="Rectangle 1031"/>
            <p:cNvSpPr>
              <a:spLocks noChangeArrowheads="1"/>
            </p:cNvSpPr>
            <p:nvPr/>
          </p:nvSpPr>
          <p:spPr bwMode="auto">
            <a:xfrm>
              <a:off x="0" y="1968"/>
              <a:ext cx="102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关系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grpSp>
        <p:nvGrpSpPr>
          <p:cNvPr id="208908" name="Group 1036"/>
          <p:cNvGrpSpPr>
            <a:grpSpLocks/>
          </p:cNvGrpSpPr>
          <p:nvPr/>
        </p:nvGrpSpPr>
        <p:grpSpPr bwMode="auto">
          <a:xfrm>
            <a:off x="-442914" y="5005393"/>
            <a:ext cx="9983789" cy="1801815"/>
            <a:chOff x="-279" y="2559"/>
            <a:chExt cx="6289" cy="1135"/>
          </a:xfrm>
        </p:grpSpPr>
        <p:sp>
          <p:nvSpPr>
            <p:cNvPr id="208904" name="Rectangle 1032"/>
            <p:cNvSpPr>
              <a:spLocks noChangeArrowheads="1"/>
            </p:cNvSpPr>
            <p:nvPr/>
          </p:nvSpPr>
          <p:spPr bwMode="auto">
            <a:xfrm>
              <a:off x="250" y="2559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如果把门电路的输入、输出电压的高电平赋值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为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208905" name="Rectangle 1033"/>
            <p:cNvSpPr>
              <a:spLocks noChangeArrowheads="1"/>
            </p:cNvSpPr>
            <p:nvPr/>
          </p:nvSpPr>
          <p:spPr bwMode="auto">
            <a:xfrm>
              <a:off x="-279" y="3015"/>
              <a:ext cx="6062" cy="6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 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低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电平赋值为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，这种关系称为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负</a:t>
              </a:r>
              <a:r>
                <a:rPr lang="zh-CN" altLang="en-US" sz="32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逻辑</a:t>
              </a:r>
              <a:endPara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  <a:p>
              <a:pPr>
                <a:defRPr/>
              </a:pPr>
              <a:r>
                <a:rPr lang="en-US" altLang="zh-CN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</a:t>
              </a:r>
              <a:r>
                <a:rPr lang="en-US" altLang="zh-CN" sz="32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关系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sp>
        <p:nvSpPr>
          <p:cNvPr id="208910" name="Rectangle 1038"/>
          <p:cNvSpPr>
            <a:spLocks noChangeArrowheads="1"/>
          </p:cNvSpPr>
          <p:nvPr/>
        </p:nvSpPr>
        <p:spPr bwMode="auto">
          <a:xfrm>
            <a:off x="212725" y="1841500"/>
            <a:ext cx="85359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逻辑门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Logic Gate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）就是实现各种布尔代数功能的电子电路的基本单元，一般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输入，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输出。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089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 autoUpdateAnimBg="0"/>
      <p:bldP spid="208910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933" name="Group 1037"/>
          <p:cNvGrpSpPr>
            <a:grpSpLocks/>
          </p:cNvGrpSpPr>
          <p:nvPr/>
        </p:nvGrpSpPr>
        <p:grpSpPr bwMode="auto">
          <a:xfrm>
            <a:off x="1371600" y="1889125"/>
            <a:ext cx="5181600" cy="4206875"/>
            <a:chOff x="864" y="1190"/>
            <a:chExt cx="3264" cy="2650"/>
          </a:xfrm>
        </p:grpSpPr>
        <p:sp>
          <p:nvSpPr>
            <p:cNvPr id="209924" name="Line 1028"/>
            <p:cNvSpPr>
              <a:spLocks noChangeShapeType="1"/>
            </p:cNvSpPr>
            <p:nvPr/>
          </p:nvSpPr>
          <p:spPr bwMode="auto">
            <a:xfrm>
              <a:off x="864" y="1632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9925" name="Line 1029"/>
            <p:cNvSpPr>
              <a:spLocks noChangeShapeType="1"/>
            </p:cNvSpPr>
            <p:nvPr/>
          </p:nvSpPr>
          <p:spPr bwMode="auto">
            <a:xfrm>
              <a:off x="2496" y="12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49165" name="Rectangle 1030"/>
            <p:cNvSpPr>
              <a:spLocks noChangeArrowheads="1"/>
            </p:cNvSpPr>
            <p:nvPr/>
          </p:nvSpPr>
          <p:spPr bwMode="auto">
            <a:xfrm>
              <a:off x="1056" y="119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正逻辑       负逻辑</a:t>
              </a:r>
            </a:p>
          </p:txBody>
        </p:sp>
      </p:grpSp>
      <p:sp>
        <p:nvSpPr>
          <p:cNvPr id="209927" name="Rectangle 1031"/>
          <p:cNvSpPr>
            <a:spLocks noChangeArrowheads="1"/>
          </p:cNvSpPr>
          <p:nvPr/>
        </p:nvSpPr>
        <p:spPr bwMode="auto">
          <a:xfrm>
            <a:off x="1828800" y="265112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与门         或门</a:t>
            </a:r>
          </a:p>
        </p:txBody>
      </p:sp>
      <p:sp>
        <p:nvSpPr>
          <p:cNvPr id="209928" name="Rectangle 1032"/>
          <p:cNvSpPr>
            <a:spLocks noChangeArrowheads="1"/>
          </p:cNvSpPr>
          <p:nvPr/>
        </p:nvSpPr>
        <p:spPr bwMode="auto">
          <a:xfrm>
            <a:off x="1828800" y="3184525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或门         与门</a:t>
            </a:r>
          </a:p>
        </p:txBody>
      </p:sp>
      <p:sp>
        <p:nvSpPr>
          <p:cNvPr id="209929" name="Rectangle 1033"/>
          <p:cNvSpPr>
            <a:spLocks noChangeArrowheads="1"/>
          </p:cNvSpPr>
          <p:nvPr/>
        </p:nvSpPr>
        <p:spPr bwMode="auto">
          <a:xfrm>
            <a:off x="1828800" y="37941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与非门       或非门</a:t>
            </a:r>
          </a:p>
        </p:txBody>
      </p:sp>
      <p:sp>
        <p:nvSpPr>
          <p:cNvPr id="209930" name="Rectangle 1034"/>
          <p:cNvSpPr>
            <a:spLocks noChangeArrowheads="1"/>
          </p:cNvSpPr>
          <p:nvPr/>
        </p:nvSpPr>
        <p:spPr bwMode="auto">
          <a:xfrm>
            <a:off x="1828800" y="43275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或非门       与非门</a:t>
            </a:r>
          </a:p>
        </p:txBody>
      </p:sp>
      <p:sp>
        <p:nvSpPr>
          <p:cNvPr id="209931" name="Rectangle 1035"/>
          <p:cNvSpPr>
            <a:spLocks noChangeArrowheads="1"/>
          </p:cNvSpPr>
          <p:nvPr/>
        </p:nvSpPr>
        <p:spPr bwMode="auto">
          <a:xfrm>
            <a:off x="1828800" y="49371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异或门       同或门</a:t>
            </a:r>
          </a:p>
        </p:txBody>
      </p:sp>
      <p:sp>
        <p:nvSpPr>
          <p:cNvPr id="209932" name="Rectangle 1036"/>
          <p:cNvSpPr>
            <a:spLocks noChangeArrowheads="1"/>
          </p:cNvSpPr>
          <p:nvPr/>
        </p:nvSpPr>
        <p:spPr bwMode="auto">
          <a:xfrm>
            <a:off x="1828800" y="54705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同或门       异或门</a:t>
            </a:r>
          </a:p>
        </p:txBody>
      </p:sp>
      <p:sp>
        <p:nvSpPr>
          <p:cNvPr id="209935" name="Rectangle 1039"/>
          <p:cNvSpPr>
            <a:spLocks noChangeArrowheads="1"/>
          </p:cNvSpPr>
          <p:nvPr/>
        </p:nvSpPr>
        <p:spPr bwMode="auto">
          <a:xfrm>
            <a:off x="425450" y="2286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同一个逻辑电路，在不同的逻辑假定下，其逻辑</a:t>
            </a:r>
          </a:p>
        </p:txBody>
      </p:sp>
      <p:sp>
        <p:nvSpPr>
          <p:cNvPr id="209936" name="Rectangle 1040"/>
          <p:cNvSpPr>
            <a:spLocks noChangeArrowheads="1"/>
          </p:cNvSpPr>
          <p:nvPr/>
        </p:nvSpPr>
        <p:spPr bwMode="auto">
          <a:xfrm>
            <a:off x="0" y="838200"/>
            <a:ext cx="546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功能是完全不同的。如下表：</a:t>
            </a: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99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9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9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9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9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7" grpId="0" build="p" autoUpdateAnimBg="0"/>
      <p:bldP spid="209928" grpId="0" build="p" autoUpdateAnimBg="0"/>
      <p:bldP spid="209929" grpId="0" build="p" autoUpdateAnimBg="0"/>
      <p:bldP spid="209930" grpId="0" build="p" autoUpdateAnimBg="0"/>
      <p:bldP spid="209931" grpId="0" build="p" autoUpdateAnimBg="0"/>
      <p:bldP spid="209932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  <p:graphicFrame>
        <p:nvGraphicFramePr>
          <p:cNvPr id="5" name="Object 1"/>
          <p:cNvGraphicFramePr>
            <a:graphicFrameLocks noGrp="1" noChangeAspect="1"/>
          </p:cNvGraphicFramePr>
          <p:nvPr/>
        </p:nvGraphicFramePr>
        <p:xfrm>
          <a:off x="607970" y="3143248"/>
          <a:ext cx="82075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02" name="Equation" r:id="rId3" imgW="317160" imgH="164880" progId="Equation.DSMT4">
                  <p:embed/>
                </p:oleObj>
              </mc:Choice>
              <mc:Fallback>
                <p:oleObj name="Equation" r:id="rId3" imgW="317160" imgH="164880" progId="Equation.DSMT4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70" y="3143248"/>
                        <a:ext cx="82075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/>
          <p:cNvCxnSpPr/>
          <p:nvPr/>
        </p:nvCxnSpPr>
        <p:spPr bwMode="auto">
          <a:xfrm>
            <a:off x="714348" y="3143248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" name="Object 1"/>
          <p:cNvGraphicFramePr>
            <a:graphicFrameLocks noGrp="1" noChangeAspect="1"/>
          </p:cNvGraphicFramePr>
          <p:nvPr/>
        </p:nvGraphicFramePr>
        <p:xfrm>
          <a:off x="7286644" y="3071810"/>
          <a:ext cx="84140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03" name="Equation" r:id="rId5" imgW="444240" imgH="177480" progId="Equation.DSMT4">
                  <p:embed/>
                </p:oleObj>
              </mc:Choice>
              <mc:Fallback>
                <p:oleObj name="Equation" r:id="rId5" imgW="444240" imgH="17748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3071810"/>
                        <a:ext cx="84140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 bwMode="auto">
          <a:xfrm>
            <a:off x="7413669" y="3071810"/>
            <a:ext cx="71438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1801769" y="1150951"/>
            <a:ext cx="5181600" cy="4206875"/>
            <a:chOff x="864" y="1190"/>
            <a:chExt cx="3264" cy="2650"/>
          </a:xfrm>
        </p:grpSpPr>
        <p:sp>
          <p:nvSpPr>
            <p:cNvPr id="10" name="Line 1028"/>
            <p:cNvSpPr>
              <a:spLocks noChangeShapeType="1"/>
            </p:cNvSpPr>
            <p:nvPr/>
          </p:nvSpPr>
          <p:spPr bwMode="auto">
            <a:xfrm>
              <a:off x="864" y="1632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Line 1029"/>
            <p:cNvSpPr>
              <a:spLocks noChangeShapeType="1"/>
            </p:cNvSpPr>
            <p:nvPr/>
          </p:nvSpPr>
          <p:spPr bwMode="auto">
            <a:xfrm>
              <a:off x="2496" y="1248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Rectangle 1030"/>
            <p:cNvSpPr>
              <a:spLocks noChangeArrowheads="1"/>
            </p:cNvSpPr>
            <p:nvPr/>
          </p:nvSpPr>
          <p:spPr bwMode="auto">
            <a:xfrm>
              <a:off x="1056" y="119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正逻辑       负逻辑</a:t>
              </a:r>
            </a:p>
          </p:txBody>
        </p:sp>
      </p:grpSp>
      <p:sp>
        <p:nvSpPr>
          <p:cNvPr id="13" name="Rectangle 1031"/>
          <p:cNvSpPr>
            <a:spLocks noChangeArrowheads="1"/>
          </p:cNvSpPr>
          <p:nvPr/>
        </p:nvSpPr>
        <p:spPr bwMode="auto">
          <a:xfrm>
            <a:off x="2258969" y="1912951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与门         或门</a:t>
            </a:r>
          </a:p>
        </p:txBody>
      </p:sp>
      <p:sp>
        <p:nvSpPr>
          <p:cNvPr id="14" name="Rectangle 1032"/>
          <p:cNvSpPr>
            <a:spLocks noChangeArrowheads="1"/>
          </p:cNvSpPr>
          <p:nvPr/>
        </p:nvSpPr>
        <p:spPr bwMode="auto">
          <a:xfrm>
            <a:off x="2258969" y="2446351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或门         与门</a:t>
            </a:r>
          </a:p>
        </p:txBody>
      </p:sp>
      <p:sp>
        <p:nvSpPr>
          <p:cNvPr id="15" name="Rectangle 1033"/>
          <p:cNvSpPr>
            <a:spLocks noChangeArrowheads="1"/>
          </p:cNvSpPr>
          <p:nvPr/>
        </p:nvSpPr>
        <p:spPr bwMode="auto">
          <a:xfrm>
            <a:off x="2258969" y="3055951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与非门       或非门</a:t>
            </a:r>
          </a:p>
        </p:txBody>
      </p:sp>
      <p:sp>
        <p:nvSpPr>
          <p:cNvPr id="16" name="Rectangle 1034"/>
          <p:cNvSpPr>
            <a:spLocks noChangeArrowheads="1"/>
          </p:cNvSpPr>
          <p:nvPr/>
        </p:nvSpPr>
        <p:spPr bwMode="auto">
          <a:xfrm>
            <a:off x="2258969" y="3589351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或非门       与非门</a:t>
            </a:r>
          </a:p>
        </p:txBody>
      </p:sp>
      <p:sp>
        <p:nvSpPr>
          <p:cNvPr id="17" name="Rectangle 1035"/>
          <p:cNvSpPr>
            <a:spLocks noChangeArrowheads="1"/>
          </p:cNvSpPr>
          <p:nvPr/>
        </p:nvSpPr>
        <p:spPr bwMode="auto">
          <a:xfrm>
            <a:off x="2258969" y="4198951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异或门       同或门</a:t>
            </a:r>
          </a:p>
        </p:txBody>
      </p:sp>
      <p:sp>
        <p:nvSpPr>
          <p:cNvPr id="18" name="Rectangle 1036"/>
          <p:cNvSpPr>
            <a:spLocks noChangeArrowheads="1"/>
          </p:cNvSpPr>
          <p:nvPr/>
        </p:nvSpPr>
        <p:spPr bwMode="auto">
          <a:xfrm>
            <a:off x="2258969" y="4732351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同或门       异或门</a:t>
            </a:r>
          </a:p>
        </p:txBody>
      </p:sp>
      <p:graphicFrame>
        <p:nvGraphicFramePr>
          <p:cNvPr id="223236" name="Object 4"/>
          <p:cNvGraphicFramePr>
            <a:graphicFrameLocks noGrp="1" noChangeAspect="1"/>
          </p:cNvGraphicFramePr>
          <p:nvPr/>
        </p:nvGraphicFramePr>
        <p:xfrm>
          <a:off x="214282" y="4214818"/>
          <a:ext cx="2003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04" name="Equation" r:id="rId7" imgW="774360" imgH="203040" progId="Equation.DSMT4">
                  <p:embed/>
                </p:oleObj>
              </mc:Choice>
              <mc:Fallback>
                <p:oleObj name="Equation" r:id="rId7" imgW="774360" imgH="203040" progId="Equation.DSMT4">
                  <p:embed/>
                  <p:pic>
                    <p:nvPicPr>
                      <p:cNvPr id="0" name="Picture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4214818"/>
                        <a:ext cx="2003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Grp="1" noChangeAspect="1"/>
          </p:cNvGraphicFramePr>
          <p:nvPr/>
        </p:nvGraphicFramePr>
        <p:xfrm>
          <a:off x="6572264" y="4214818"/>
          <a:ext cx="2003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05" name="Equation" r:id="rId9" imgW="774360" imgH="203040" progId="Equation.DSMT4">
                  <p:embed/>
                </p:oleObj>
              </mc:Choice>
              <mc:Fallback>
                <p:oleObj name="Equation" r:id="rId9" imgW="774360" imgH="203040" progId="Equation.DSMT4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64" y="4214818"/>
                        <a:ext cx="20034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Grp="1" noChangeAspect="1"/>
          </p:cNvGraphicFramePr>
          <p:nvPr/>
        </p:nvGraphicFramePr>
        <p:xfrm>
          <a:off x="714348" y="2000240"/>
          <a:ext cx="8207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06" name="Equation" r:id="rId11" imgW="317160" imgH="164880" progId="Equation.DSMT4">
                  <p:embed/>
                </p:oleObj>
              </mc:Choice>
              <mc:Fallback>
                <p:oleObj name="Equation" r:id="rId11" imgW="317160" imgH="164880" progId="Equation.DSMT4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2000240"/>
                        <a:ext cx="8207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Grp="1" noChangeAspect="1"/>
          </p:cNvGraphicFramePr>
          <p:nvPr/>
        </p:nvGraphicFramePr>
        <p:xfrm>
          <a:off x="7286644" y="1928802"/>
          <a:ext cx="841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07" name="Equation" r:id="rId13" imgW="444240" imgH="177480" progId="Equation.DSMT4">
                  <p:embed/>
                </p:oleObj>
              </mc:Choice>
              <mc:Fallback>
                <p:oleObj name="Equation" r:id="rId13" imgW="444240" imgH="177480" progId="Equation.DSMT4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44" y="1928802"/>
                        <a:ext cx="8413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40" name="Object 8"/>
          <p:cNvGraphicFramePr>
            <a:graphicFrameLocks noGrp="1" noChangeAspect="1"/>
          </p:cNvGraphicFramePr>
          <p:nvPr/>
        </p:nvGraphicFramePr>
        <p:xfrm>
          <a:off x="357213" y="5786458"/>
          <a:ext cx="7786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08" name="Equation" r:id="rId15" imgW="3593880" imgH="228600" progId="Equation.DSMT4">
                  <p:embed/>
                </p:oleObj>
              </mc:Choice>
              <mc:Fallback>
                <p:oleObj name="Equation" r:id="rId15" imgW="3593880" imgH="228600" progId="Equation.DSMT4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213" y="5786458"/>
                        <a:ext cx="7786687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 bwMode="auto">
          <a:xfrm rot="5400000">
            <a:off x="715142" y="5214156"/>
            <a:ext cx="714380" cy="1588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" name="组合 30"/>
          <p:cNvGrpSpPr/>
          <p:nvPr/>
        </p:nvGrpSpPr>
        <p:grpSpPr>
          <a:xfrm>
            <a:off x="428596" y="201019"/>
            <a:ext cx="7358114" cy="584775"/>
            <a:chOff x="214282" y="129581"/>
            <a:chExt cx="7358114" cy="584775"/>
          </a:xfrm>
        </p:grpSpPr>
        <p:sp>
          <p:nvSpPr>
            <p:cNvPr id="28" name="矩形 27"/>
            <p:cNvSpPr/>
            <p:nvPr/>
          </p:nvSpPr>
          <p:spPr>
            <a:xfrm>
              <a:off x="214282" y="129581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>
                  <a:solidFill>
                    <a:srgbClr val="FFFF00"/>
                  </a:solidFill>
                </a:rPr>
                <a:t>求对偶：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sp>
          <p:nvSpPr>
            <p:cNvPr id="29" name="Rectangle 1039"/>
            <p:cNvSpPr>
              <a:spLocks noChangeArrowheads="1"/>
            </p:cNvSpPr>
            <p:nvPr/>
          </p:nvSpPr>
          <p:spPr bwMode="auto">
            <a:xfrm>
              <a:off x="1857356" y="129581"/>
              <a:ext cx="4143404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0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，</a:t>
              </a:r>
              <a:r>
                <a:rPr lang="en-US" altLang="zh-CN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1 </a:t>
              </a:r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互换；</a:t>
              </a:r>
              <a:endPara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endParaRPr>
            </a:p>
          </p:txBody>
        </p:sp>
        <p:sp>
          <p:nvSpPr>
            <p:cNvPr id="30" name="Rectangle 1039"/>
            <p:cNvSpPr>
              <a:spLocks noChangeArrowheads="1"/>
            </p:cNvSpPr>
            <p:nvPr/>
          </p:nvSpPr>
          <p:spPr bwMode="auto">
            <a:xfrm>
              <a:off x="4357654" y="129581"/>
              <a:ext cx="3214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 smtClean="0">
                  <a:solidFill>
                    <a:srgbClr val="FFFF66"/>
                  </a:solidFill>
                  <a:effectLst/>
                  <a:latin typeface="黑体" pitchFamily="49" charset="-122"/>
                </a:rPr>
                <a:t>与，或互换</a:t>
              </a:r>
              <a:endParaRPr lang="en-US" altLang="zh-CN" sz="3200" dirty="0" smtClean="0">
                <a:solidFill>
                  <a:srgbClr val="FFFF66"/>
                </a:solidFill>
                <a:effectLst/>
                <a:latin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304800"/>
            <a:ext cx="9144000" cy="6553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zh-CN" altLang="en-US" dirty="0" smtClean="0"/>
          </a:p>
          <a:p>
            <a:pPr eaLnBrk="1" hangingPunct="1">
              <a:defRPr/>
            </a:pPr>
            <a:endParaRPr lang="zh-CN" altLang="en-US" dirty="0" smtClean="0"/>
          </a:p>
        </p:txBody>
      </p:sp>
      <p:sp>
        <p:nvSpPr>
          <p:cNvPr id="213019" name="Rectangle 1051"/>
          <p:cNvSpPr>
            <a:spLocks noChangeArrowheads="1"/>
          </p:cNvSpPr>
          <p:nvPr/>
        </p:nvSpPr>
        <p:spPr bwMode="auto">
          <a:xfrm>
            <a:off x="-136525" y="1812925"/>
            <a:ext cx="91919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effectLst/>
                <a:latin typeface="黑体" pitchFamily="49" charset="-122"/>
              </a:rPr>
              <a:t> 如:正逻辑与门 </a:t>
            </a:r>
            <a:r>
              <a:rPr lang="en-US" altLang="zh-CN" sz="3200" dirty="0">
                <a:effectLst/>
                <a:latin typeface="黑体" pitchFamily="49" charset="-122"/>
              </a:rPr>
              <a:t>F=AB ,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对应</a:t>
            </a:r>
            <a:r>
              <a:rPr lang="zh-CN" altLang="en-US" sz="3200" dirty="0">
                <a:effectLst/>
                <a:latin typeface="黑体" pitchFamily="49" charset="-122"/>
              </a:rPr>
              <a:t>负逻辑的或门 </a:t>
            </a:r>
            <a:r>
              <a:rPr lang="en-US" altLang="zh-CN" sz="3200" dirty="0">
                <a:effectLst/>
                <a:latin typeface="黑体" pitchFamily="49" charset="-122"/>
              </a:rPr>
              <a:t>F=A+B</a:t>
            </a:r>
          </a:p>
        </p:txBody>
      </p:sp>
      <p:sp>
        <p:nvSpPr>
          <p:cNvPr id="213024" name="Rectangle 1056"/>
          <p:cNvSpPr>
            <a:spLocks noChangeArrowheads="1"/>
          </p:cNvSpPr>
          <p:nvPr/>
        </p:nvSpPr>
        <p:spPr bwMode="auto">
          <a:xfrm>
            <a:off x="0" y="1905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由上可见:同一个电路的正逻辑表达式与负逻辑</a:t>
            </a:r>
          </a:p>
        </p:txBody>
      </p:sp>
      <p:sp>
        <p:nvSpPr>
          <p:cNvPr id="213025" name="Rectangle 1057"/>
          <p:cNvSpPr>
            <a:spLocks noChangeArrowheads="1"/>
          </p:cNvSpPr>
          <p:nvPr/>
        </p:nvSpPr>
        <p:spPr bwMode="auto">
          <a:xfrm>
            <a:off x="0" y="876300"/>
            <a:ext cx="363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表达式互为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对偶式.</a:t>
            </a:r>
          </a:p>
        </p:txBody>
      </p:sp>
      <p:sp>
        <p:nvSpPr>
          <p:cNvPr id="212997" name="Line 1029"/>
          <p:cNvSpPr>
            <a:spLocks noChangeShapeType="1"/>
          </p:cNvSpPr>
          <p:nvPr/>
        </p:nvSpPr>
        <p:spPr bwMode="auto">
          <a:xfrm flipH="1">
            <a:off x="1381108" y="3929066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2998" name="Line 1030"/>
          <p:cNvSpPr>
            <a:spLocks noChangeShapeType="1"/>
          </p:cNvSpPr>
          <p:nvPr/>
        </p:nvSpPr>
        <p:spPr bwMode="auto">
          <a:xfrm flipH="1">
            <a:off x="1381108" y="421481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2999" name="Line 1031"/>
          <p:cNvSpPr>
            <a:spLocks noChangeShapeType="1"/>
          </p:cNvSpPr>
          <p:nvPr/>
        </p:nvSpPr>
        <p:spPr bwMode="auto">
          <a:xfrm>
            <a:off x="2895600" y="4038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01" name="Line 1033"/>
          <p:cNvSpPr>
            <a:spLocks noChangeShapeType="1"/>
          </p:cNvSpPr>
          <p:nvPr/>
        </p:nvSpPr>
        <p:spPr bwMode="auto">
          <a:xfrm flipH="1">
            <a:off x="5624517" y="3736978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03" name="Line 1035"/>
          <p:cNvSpPr>
            <a:spLocks noChangeShapeType="1"/>
          </p:cNvSpPr>
          <p:nvPr/>
        </p:nvSpPr>
        <p:spPr bwMode="auto">
          <a:xfrm>
            <a:off x="7086600" y="3886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0190" name="Rectangle 1036"/>
          <p:cNvSpPr>
            <a:spLocks noChangeArrowheads="1"/>
          </p:cNvSpPr>
          <p:nvPr/>
        </p:nvSpPr>
        <p:spPr bwMode="auto">
          <a:xfrm>
            <a:off x="838200" y="3336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50191" name="Rectangle 1037"/>
          <p:cNvSpPr>
            <a:spLocks noChangeArrowheads="1"/>
          </p:cNvSpPr>
          <p:nvPr/>
        </p:nvSpPr>
        <p:spPr bwMode="auto">
          <a:xfrm>
            <a:off x="838200" y="40989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50192" name="Rectangle 1038"/>
          <p:cNvSpPr>
            <a:spLocks noChangeArrowheads="1"/>
          </p:cNvSpPr>
          <p:nvPr/>
        </p:nvSpPr>
        <p:spPr bwMode="auto">
          <a:xfrm>
            <a:off x="3276600" y="3413125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213008" name="Line 1040"/>
          <p:cNvSpPr>
            <a:spLocks noChangeShapeType="1"/>
          </p:cNvSpPr>
          <p:nvPr/>
        </p:nvSpPr>
        <p:spPr bwMode="auto">
          <a:xfrm flipV="1">
            <a:off x="5929317" y="3508378"/>
            <a:ext cx="1588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09" name="Line 1041"/>
          <p:cNvSpPr>
            <a:spLocks noChangeShapeType="1"/>
          </p:cNvSpPr>
          <p:nvPr/>
        </p:nvSpPr>
        <p:spPr bwMode="auto">
          <a:xfrm>
            <a:off x="5929317" y="3508378"/>
            <a:ext cx="457200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1" name="Line 1043"/>
          <p:cNvSpPr>
            <a:spLocks noChangeShapeType="1"/>
          </p:cNvSpPr>
          <p:nvPr/>
        </p:nvSpPr>
        <p:spPr bwMode="auto">
          <a:xfrm flipH="1">
            <a:off x="5595950" y="4138615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2" name="Line 1044"/>
          <p:cNvSpPr>
            <a:spLocks noChangeShapeType="1"/>
          </p:cNvSpPr>
          <p:nvPr/>
        </p:nvSpPr>
        <p:spPr bwMode="auto">
          <a:xfrm flipV="1">
            <a:off x="5900750" y="3910015"/>
            <a:ext cx="1588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3" name="Line 1045"/>
          <p:cNvSpPr>
            <a:spLocks noChangeShapeType="1"/>
          </p:cNvSpPr>
          <p:nvPr/>
        </p:nvSpPr>
        <p:spPr bwMode="auto">
          <a:xfrm>
            <a:off x="5900750" y="3910015"/>
            <a:ext cx="457200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4" name="Line 1046"/>
          <p:cNvSpPr>
            <a:spLocks noChangeShapeType="1"/>
          </p:cNvSpPr>
          <p:nvPr/>
        </p:nvSpPr>
        <p:spPr bwMode="auto">
          <a:xfrm>
            <a:off x="7086600" y="3657600"/>
            <a:ext cx="304800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3016" name="Line 1048"/>
          <p:cNvSpPr>
            <a:spLocks noChangeShapeType="1"/>
          </p:cNvSpPr>
          <p:nvPr/>
        </p:nvSpPr>
        <p:spPr bwMode="auto">
          <a:xfrm>
            <a:off x="3708400" y="4800600"/>
            <a:ext cx="1549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50202" name="Rectangle 1059"/>
          <p:cNvSpPr>
            <a:spLocks noChangeArrowheads="1"/>
          </p:cNvSpPr>
          <p:nvPr/>
        </p:nvSpPr>
        <p:spPr bwMode="auto">
          <a:xfrm>
            <a:off x="5214942" y="3421066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50203" name="Rectangle 1060"/>
          <p:cNvSpPr>
            <a:spLocks noChangeArrowheads="1"/>
          </p:cNvSpPr>
          <p:nvPr/>
        </p:nvSpPr>
        <p:spPr bwMode="auto">
          <a:xfrm>
            <a:off x="5186375" y="385762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</a:t>
            </a:r>
          </a:p>
        </p:txBody>
      </p:sp>
      <p:sp>
        <p:nvSpPr>
          <p:cNvPr id="50204" name="Rectangle 1061"/>
          <p:cNvSpPr>
            <a:spLocks noChangeArrowheads="1"/>
          </p:cNvSpPr>
          <p:nvPr/>
        </p:nvSpPr>
        <p:spPr bwMode="auto">
          <a:xfrm>
            <a:off x="7451725" y="32131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43108" y="3786190"/>
            <a:ext cx="762000" cy="609600"/>
            <a:chOff x="4000496" y="4724400"/>
            <a:chExt cx="762000" cy="609600"/>
          </a:xfrm>
        </p:grpSpPr>
        <p:sp>
          <p:nvSpPr>
            <p:cNvPr id="30" name="Arc 70"/>
            <p:cNvSpPr>
              <a:spLocks/>
            </p:cNvSpPr>
            <p:nvPr/>
          </p:nvSpPr>
          <p:spPr bwMode="auto">
            <a:xfrm>
              <a:off x="4381496" y="4724400"/>
              <a:ext cx="381000" cy="6080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179"/>
                <a:gd name="T2" fmla="*/ 953 w 21600"/>
                <a:gd name="T3" fmla="*/ 43179 h 43179"/>
                <a:gd name="T4" fmla="*/ 0 w 21600"/>
                <a:gd name="T5" fmla="*/ 21600 h 43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179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</a:path>
                <a:path w="21600" h="43179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58"/>
                    <a:pt x="12500" y="42668"/>
                    <a:pt x="952" y="43178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Line 72"/>
            <p:cNvSpPr>
              <a:spLocks noChangeShapeType="1"/>
            </p:cNvSpPr>
            <p:nvPr/>
          </p:nvSpPr>
          <p:spPr bwMode="auto">
            <a:xfrm flipH="1">
              <a:off x="4000496" y="4724400"/>
              <a:ext cx="381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 flipH="1">
              <a:off x="4000496" y="5334000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000496" y="4724400"/>
              <a:ext cx="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143636" y="3500438"/>
            <a:ext cx="950912" cy="762000"/>
            <a:chOff x="3428992" y="5102225"/>
            <a:chExt cx="950912" cy="762000"/>
          </a:xfrm>
        </p:grpSpPr>
        <p:sp>
          <p:nvSpPr>
            <p:cNvPr id="35" name="Arc 91"/>
            <p:cNvSpPr>
              <a:spLocks/>
            </p:cNvSpPr>
            <p:nvPr/>
          </p:nvSpPr>
          <p:spPr bwMode="auto">
            <a:xfrm>
              <a:off x="3428992" y="5102225"/>
              <a:ext cx="304800" cy="762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43091"/>
                <a:gd name="T2" fmla="*/ 2163 w 21600"/>
                <a:gd name="T3" fmla="*/ 43091 h 43091"/>
                <a:gd name="T4" fmla="*/ 0 w 21600"/>
                <a:gd name="T5" fmla="*/ 21600 h 430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3091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</a:path>
                <a:path w="21600" h="43091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91"/>
                    <a:pt x="13199" y="41980"/>
                    <a:pt x="2163" y="430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Arc 92"/>
            <p:cNvSpPr>
              <a:spLocks/>
            </p:cNvSpPr>
            <p:nvPr/>
          </p:nvSpPr>
          <p:spPr bwMode="auto">
            <a:xfrm>
              <a:off x="3436929" y="5105400"/>
              <a:ext cx="942975" cy="758825"/>
            </a:xfrm>
            <a:custGeom>
              <a:avLst/>
              <a:gdLst>
                <a:gd name="G0" fmla="+- 6502 0 0"/>
                <a:gd name="G1" fmla="+- 21600 0 0"/>
                <a:gd name="G2" fmla="+- 21600 0 0"/>
                <a:gd name="T0" fmla="*/ 0 w 28102"/>
                <a:gd name="T1" fmla="*/ 1002 h 43200"/>
                <a:gd name="T2" fmla="*/ 149 w 28102"/>
                <a:gd name="T3" fmla="*/ 42245 h 43200"/>
                <a:gd name="T4" fmla="*/ 6502 w 28102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8102" h="43200" fill="none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</a:path>
                <a:path w="28102" h="43200" stroke="0" extrusionOk="0">
                  <a:moveTo>
                    <a:pt x="-1" y="1001"/>
                  </a:moveTo>
                  <a:cubicBezTo>
                    <a:pt x="2103" y="337"/>
                    <a:pt x="4296" y="-1"/>
                    <a:pt x="6502" y="0"/>
                  </a:cubicBezTo>
                  <a:cubicBezTo>
                    <a:pt x="18431" y="0"/>
                    <a:pt x="28102" y="9670"/>
                    <a:pt x="28102" y="21600"/>
                  </a:cubicBezTo>
                  <a:cubicBezTo>
                    <a:pt x="28102" y="33529"/>
                    <a:pt x="18431" y="43200"/>
                    <a:pt x="6502" y="43200"/>
                  </a:cubicBezTo>
                  <a:cubicBezTo>
                    <a:pt x="4348" y="43200"/>
                    <a:pt x="2207" y="42877"/>
                    <a:pt x="149" y="42244"/>
                  </a:cubicBezTo>
                  <a:lnTo>
                    <a:pt x="6502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1040"/>
          <p:cNvSpPr>
            <a:spLocks noChangeShapeType="1"/>
          </p:cNvSpPr>
          <p:nvPr/>
        </p:nvSpPr>
        <p:spPr bwMode="auto">
          <a:xfrm flipV="1">
            <a:off x="7114884" y="3670610"/>
            <a:ext cx="1588" cy="2063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357158" y="5214950"/>
            <a:ext cx="675056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为什么？</a:t>
            </a:r>
            <a:endParaRPr lang="en-US" altLang="zh-CN" sz="3200" dirty="0" smtClean="0">
              <a:solidFill>
                <a:srgbClr val="FFFF00"/>
              </a:solidFill>
              <a:effectLst/>
              <a:latin typeface="黑体" pitchFamily="49" charset="-122"/>
            </a:endParaRPr>
          </a:p>
          <a:p>
            <a:r>
              <a:rPr lang="zh-CN" altLang="en-US" sz="32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它们的输入，输出电平，是一样的！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42"/>
          <p:cNvSpPr>
            <a:spLocks noChangeArrowheads="1"/>
          </p:cNvSpPr>
          <p:nvPr/>
        </p:nvSpPr>
        <p:spPr bwMode="auto">
          <a:xfrm>
            <a:off x="304800" y="228600"/>
            <a:ext cx="668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</a:rPr>
              <a:t>例：正逻辑</a:t>
            </a:r>
            <a:r>
              <a:rPr lang="zh-CN" altLang="en-US" sz="3200" dirty="0" smtClean="0">
                <a:effectLst/>
                <a:latin typeface="Tahoma" pitchFamily="34" charset="0"/>
              </a:rPr>
              <a:t>的</a:t>
            </a:r>
            <a:r>
              <a:rPr lang="zh-CN" altLang="en-US" sz="3200" dirty="0" smtClean="0">
                <a:solidFill>
                  <a:srgbClr val="FFFF00"/>
                </a:solidFill>
                <a:effectLst/>
                <a:latin typeface="Tahoma" pitchFamily="34" charset="0"/>
              </a:rPr>
              <a:t>与门</a:t>
            </a:r>
            <a:r>
              <a:rPr lang="zh-CN" altLang="en-US" sz="3200" dirty="0" smtClean="0">
                <a:effectLst/>
                <a:latin typeface="Tahoma" pitchFamily="34" charset="0"/>
              </a:rPr>
              <a:t>等价</a:t>
            </a:r>
            <a:r>
              <a:rPr lang="zh-CN" altLang="en-US" sz="3200" dirty="0">
                <a:effectLst/>
                <a:latin typeface="Tahoma" pitchFamily="34" charset="0"/>
              </a:rPr>
              <a:t>负逻辑的</a:t>
            </a:r>
            <a:r>
              <a:rPr lang="zh-CN" altLang="en-US" sz="3200" dirty="0">
                <a:solidFill>
                  <a:srgbClr val="FFFF00"/>
                </a:solidFill>
                <a:effectLst/>
                <a:latin typeface="Tahoma" pitchFamily="34" charset="0"/>
              </a:rPr>
              <a:t>或门</a:t>
            </a:r>
          </a:p>
        </p:txBody>
      </p:sp>
      <p:sp>
        <p:nvSpPr>
          <p:cNvPr id="210964" name="Rectangle 1044"/>
          <p:cNvSpPr>
            <a:spLocks noChangeArrowheads="1"/>
          </p:cNvSpPr>
          <p:nvPr/>
        </p:nvSpPr>
        <p:spPr bwMode="auto">
          <a:xfrm>
            <a:off x="381000" y="3276600"/>
            <a:ext cx="83740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0V        </a:t>
            </a:r>
            <a:r>
              <a:rPr lang="en-US" altLang="zh-CN" sz="3200" dirty="0" err="1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0V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          </a:t>
            </a:r>
            <a:r>
              <a:rPr lang="en-US" altLang="zh-CN" sz="3200" dirty="0" err="1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0V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0   0   0     1   1   1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0968" name="Rectangle 1048"/>
          <p:cNvSpPr>
            <a:spLocks noChangeArrowheads="1"/>
          </p:cNvSpPr>
          <p:nvPr/>
        </p:nvSpPr>
        <p:spPr bwMode="auto">
          <a:xfrm>
            <a:off x="228600" y="3733800"/>
            <a:ext cx="8507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 0V      +3.6V       0V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0   1   0     1   0   1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0969" name="Rectangle 1049"/>
          <p:cNvSpPr>
            <a:spLocks noChangeArrowheads="1"/>
          </p:cNvSpPr>
          <p:nvPr/>
        </p:nvSpPr>
        <p:spPr bwMode="auto">
          <a:xfrm>
            <a:off x="0" y="4343400"/>
            <a:ext cx="8761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+3.6V     0V          </a:t>
            </a:r>
            <a:r>
              <a:rPr lang="en-US" altLang="zh-CN" sz="3200" dirty="0" err="1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0V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1   0   0     0   1   1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10970" name="Rectangle 1050"/>
          <p:cNvSpPr>
            <a:spLocks noChangeArrowheads="1"/>
          </p:cNvSpPr>
          <p:nvPr/>
        </p:nvSpPr>
        <p:spPr bwMode="auto">
          <a:xfrm>
            <a:off x="0" y="4953000"/>
            <a:ext cx="8774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3200" dirty="0">
                <a:solidFill>
                  <a:srgbClr val="FFFF00"/>
                </a:solidFill>
                <a:effectLst/>
                <a:latin typeface="Tahoma" pitchFamily="34" charset="0"/>
                <a:ea typeface="宋体" pitchFamily="2" charset="-122"/>
              </a:rPr>
              <a:t>+3.6V   +3.6V     +3.6V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1   1   1     0   0   0</a:t>
            </a:r>
            <a:endParaRPr lang="zh-CN" altLang="en-US" sz="3200" dirty="0"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10975" name="Group 1055"/>
          <p:cNvGrpSpPr>
            <a:grpSpLocks/>
          </p:cNvGrpSpPr>
          <p:nvPr/>
        </p:nvGrpSpPr>
        <p:grpSpPr bwMode="auto">
          <a:xfrm>
            <a:off x="152400" y="1066800"/>
            <a:ext cx="8763000" cy="4648200"/>
            <a:chOff x="96" y="672"/>
            <a:chExt cx="5520" cy="2928"/>
          </a:xfrm>
        </p:grpSpPr>
        <p:sp>
          <p:nvSpPr>
            <p:cNvPr id="210952" name="Rectangle 1032"/>
            <p:cNvSpPr>
              <a:spLocks noChangeArrowheads="1"/>
            </p:cNvSpPr>
            <p:nvPr/>
          </p:nvSpPr>
          <p:spPr bwMode="auto">
            <a:xfrm>
              <a:off x="96" y="672"/>
              <a:ext cx="5520" cy="292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3" name="Line 1033"/>
            <p:cNvSpPr>
              <a:spLocks noChangeShapeType="1"/>
            </p:cNvSpPr>
            <p:nvPr/>
          </p:nvSpPr>
          <p:spPr bwMode="auto">
            <a:xfrm>
              <a:off x="96" y="1344"/>
              <a:ext cx="5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4" name="Line 1034"/>
            <p:cNvSpPr>
              <a:spLocks noChangeShapeType="1"/>
            </p:cNvSpPr>
            <p:nvPr/>
          </p:nvSpPr>
          <p:spPr bwMode="auto">
            <a:xfrm>
              <a:off x="96" y="1728"/>
              <a:ext cx="5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5" name="Line 1035"/>
            <p:cNvSpPr>
              <a:spLocks noChangeShapeType="1"/>
            </p:cNvSpPr>
            <p:nvPr/>
          </p:nvSpPr>
          <p:spPr bwMode="auto">
            <a:xfrm>
              <a:off x="96" y="2112"/>
              <a:ext cx="55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6" name="Line 1036"/>
            <p:cNvSpPr>
              <a:spLocks noChangeShapeType="1"/>
            </p:cNvSpPr>
            <p:nvPr/>
          </p:nvSpPr>
          <p:spPr bwMode="auto">
            <a:xfrm>
              <a:off x="3024" y="67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7" name="Line 1037"/>
            <p:cNvSpPr>
              <a:spLocks noChangeShapeType="1"/>
            </p:cNvSpPr>
            <p:nvPr/>
          </p:nvSpPr>
          <p:spPr bwMode="auto">
            <a:xfrm>
              <a:off x="4320" y="67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58" name="Line 1038"/>
            <p:cNvSpPr>
              <a:spLocks noChangeShapeType="1"/>
            </p:cNvSpPr>
            <p:nvPr/>
          </p:nvSpPr>
          <p:spPr bwMode="auto">
            <a:xfrm>
              <a:off x="1920" y="1344"/>
              <a:ext cx="0" cy="22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1215" name="Rectangle 1039"/>
            <p:cNvSpPr>
              <a:spLocks noChangeArrowheads="1"/>
            </p:cNvSpPr>
            <p:nvPr/>
          </p:nvSpPr>
          <p:spPr bwMode="auto">
            <a:xfrm>
              <a:off x="1056" y="854"/>
              <a:ext cx="4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电平表           正逻辑    负逻辑</a:t>
              </a:r>
            </a:p>
          </p:txBody>
        </p:sp>
        <p:sp>
          <p:nvSpPr>
            <p:cNvPr id="51216" name="Rectangle 1040"/>
            <p:cNvSpPr>
              <a:spLocks noChangeArrowheads="1"/>
            </p:cNvSpPr>
            <p:nvPr/>
          </p:nvSpPr>
          <p:spPr bwMode="auto">
            <a:xfrm>
              <a:off x="576" y="1334"/>
              <a:ext cx="48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输入        输出     真值表    真值表</a:t>
              </a:r>
            </a:p>
          </p:txBody>
        </p:sp>
        <p:sp>
          <p:nvSpPr>
            <p:cNvPr id="51217" name="Rectangle 1041"/>
            <p:cNvSpPr>
              <a:spLocks noChangeArrowheads="1"/>
            </p:cNvSpPr>
            <p:nvPr/>
          </p:nvSpPr>
          <p:spPr bwMode="auto">
            <a:xfrm>
              <a:off x="240" y="1728"/>
              <a:ext cx="524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V</a:t>
              </a:r>
              <a:r>
                <a:rPr lang="en-US" altLang="zh-CN" sz="3200" baseline="-25000">
                  <a:effectLst/>
                  <a:latin typeface="Tahoma" pitchFamily="34" charset="0"/>
                  <a:ea typeface="宋体" pitchFamily="2" charset="-122"/>
                </a:rPr>
                <a:t>A              </a:t>
              </a:r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V</a:t>
              </a:r>
              <a:r>
                <a:rPr lang="en-US" altLang="zh-CN" sz="3200" baseline="-25000">
                  <a:effectLst/>
                  <a:latin typeface="Tahoma" pitchFamily="34" charset="0"/>
                  <a:ea typeface="宋体" pitchFamily="2" charset="-122"/>
                </a:rPr>
                <a:t>B               </a:t>
              </a:r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V</a:t>
              </a:r>
              <a:r>
                <a:rPr lang="en-US" altLang="zh-CN" sz="3200" baseline="-25000">
                  <a:effectLst/>
                  <a:latin typeface="Tahoma" pitchFamily="34" charset="0"/>
                  <a:ea typeface="宋体" pitchFamily="2" charset="-122"/>
                </a:rPr>
                <a:t>F             </a:t>
              </a:r>
              <a:r>
                <a:rPr lang="en-US" altLang="zh-CN" sz="3200">
                  <a:effectLst/>
                  <a:latin typeface="Tahoma" pitchFamily="34" charset="0"/>
                  <a:ea typeface="宋体" pitchFamily="2" charset="-122"/>
                </a:rPr>
                <a:t>A  B   F     A   B   F</a:t>
              </a:r>
              <a:endParaRPr lang="zh-CN" altLang="en-US" sz="3200"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10973" name="Line 1053"/>
            <p:cNvSpPr>
              <a:spLocks noChangeShapeType="1"/>
            </p:cNvSpPr>
            <p:nvPr/>
          </p:nvSpPr>
          <p:spPr bwMode="auto">
            <a:xfrm>
              <a:off x="3888" y="1728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0974" name="Line 1054"/>
            <p:cNvSpPr>
              <a:spLocks noChangeShapeType="1"/>
            </p:cNvSpPr>
            <p:nvPr/>
          </p:nvSpPr>
          <p:spPr bwMode="auto">
            <a:xfrm>
              <a:off x="5232" y="1728"/>
              <a:ext cx="0" cy="18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0" name="灯片编号占位符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5286380" y="5929330"/>
            <a:ext cx="11865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/>
                <a:latin typeface="Tahoma" pitchFamily="34" charset="0"/>
              </a:rPr>
              <a:t>F=AB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43768" y="5929330"/>
            <a:ext cx="1484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/>
                <a:latin typeface="Tahoma" pitchFamily="34" charset="0"/>
              </a:rPr>
              <a:t>F=A+B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836613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3.1 逻辑函数表达式的基本形式</a:t>
            </a:r>
          </a:p>
        </p:txBody>
      </p:sp>
      <p:sp>
        <p:nvSpPr>
          <p:cNvPr id="128012" name="Rectangle 12"/>
          <p:cNvSpPr>
            <a:spLocks noChangeArrowheads="1"/>
          </p:cNvSpPr>
          <p:nvPr/>
        </p:nvSpPr>
        <p:spPr bwMode="auto">
          <a:xfrm>
            <a:off x="0" y="1628775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一、基本与或式</a:t>
            </a:r>
          </a:p>
        </p:txBody>
      </p:sp>
      <p:sp>
        <p:nvSpPr>
          <p:cNvPr id="128014" name="Rectangle 14"/>
          <p:cNvSpPr>
            <a:spLocks noChangeArrowheads="1"/>
          </p:cNvSpPr>
          <p:nvPr/>
        </p:nvSpPr>
        <p:spPr bwMode="auto">
          <a:xfrm>
            <a:off x="0" y="414655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二、基本或与式</a:t>
            </a:r>
          </a:p>
        </p:txBody>
      </p:sp>
      <p:grpSp>
        <p:nvGrpSpPr>
          <p:cNvPr id="128028" name="Group 28"/>
          <p:cNvGrpSpPr>
            <a:grpSpLocks/>
          </p:cNvGrpSpPr>
          <p:nvPr/>
        </p:nvGrpSpPr>
        <p:grpSpPr bwMode="auto">
          <a:xfrm>
            <a:off x="755650" y="2636838"/>
            <a:ext cx="4221163" cy="625475"/>
            <a:chOff x="476" y="1661"/>
            <a:chExt cx="2659" cy="394"/>
          </a:xfrm>
        </p:grpSpPr>
        <p:sp>
          <p:nvSpPr>
            <p:cNvPr id="52234" name="Rectangle 13"/>
            <p:cNvSpPr>
              <a:spLocks noChangeArrowheads="1"/>
            </p:cNvSpPr>
            <p:nvPr/>
          </p:nvSpPr>
          <p:spPr bwMode="auto">
            <a:xfrm>
              <a:off x="476" y="1661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如:</a:t>
              </a:r>
            </a:p>
          </p:txBody>
        </p:sp>
        <p:graphicFrame>
          <p:nvGraphicFramePr>
            <p:cNvPr id="52235" name="Object 21"/>
            <p:cNvGraphicFramePr>
              <a:graphicFrameLocks noChangeAspect="1"/>
            </p:cNvGraphicFramePr>
            <p:nvPr/>
          </p:nvGraphicFramePr>
          <p:xfrm>
            <a:off x="1020" y="1661"/>
            <a:ext cx="2115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2" name="公式" r:id="rId3" imgW="2184840" imgH="355680" progId="Equation.3">
                    <p:embed/>
                  </p:oleObj>
                </mc:Choice>
                <mc:Fallback>
                  <p:oleObj name="公式" r:id="rId3" imgW="2184840" imgH="355680" progId="Equation.3">
                    <p:embed/>
                    <p:pic>
                      <p:nvPicPr>
                        <p:cNvPr id="0" name="Picture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661"/>
                          <a:ext cx="2115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29" name="Group 29"/>
          <p:cNvGrpSpPr>
            <a:grpSpLocks/>
          </p:cNvGrpSpPr>
          <p:nvPr/>
        </p:nvGrpSpPr>
        <p:grpSpPr bwMode="auto">
          <a:xfrm>
            <a:off x="684213" y="5083175"/>
            <a:ext cx="5260975" cy="650875"/>
            <a:chOff x="431" y="2795"/>
            <a:chExt cx="3314" cy="410"/>
          </a:xfrm>
        </p:grpSpPr>
        <p:sp>
          <p:nvSpPr>
            <p:cNvPr id="52232" name="Rectangle 15"/>
            <p:cNvSpPr>
              <a:spLocks noChangeArrowheads="1"/>
            </p:cNvSpPr>
            <p:nvPr/>
          </p:nvSpPr>
          <p:spPr bwMode="auto">
            <a:xfrm>
              <a:off x="431" y="2795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如:</a:t>
              </a:r>
            </a:p>
          </p:txBody>
        </p:sp>
        <p:graphicFrame>
          <p:nvGraphicFramePr>
            <p:cNvPr id="52233" name="Object 22"/>
            <p:cNvGraphicFramePr>
              <a:graphicFrameLocks noChangeAspect="1"/>
            </p:cNvGraphicFramePr>
            <p:nvPr/>
          </p:nvGraphicFramePr>
          <p:xfrm>
            <a:off x="975" y="2795"/>
            <a:ext cx="277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63" name="公式" r:id="rId5" imgW="2756520" imgH="355680" progId="Equation.3">
                    <p:embed/>
                  </p:oleObj>
                </mc:Choice>
                <mc:Fallback>
                  <p:oleObj name="公式" r:id="rId5" imgW="2756520" imgH="355680" progId="Equation.3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2795"/>
                          <a:ext cx="2770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0" y="0"/>
            <a:ext cx="8943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.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 逻辑函数表达式的形式与变换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0" y="1628775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一、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标准与或式</a:t>
            </a:r>
            <a:r>
              <a:rPr lang="zh-CN" altLang="en-US" sz="3200" dirty="0">
                <a:effectLst/>
                <a:latin typeface="黑体" pitchFamily="49" charset="-122"/>
              </a:rPr>
              <a:t>(积之和</a:t>
            </a:r>
            <a:r>
              <a:rPr lang="en-US" altLang="zh-CN" sz="3200" dirty="0">
                <a:effectLst/>
                <a:latin typeface="黑体" pitchFamily="49" charset="-122"/>
              </a:rPr>
              <a:t>)</a:t>
            </a:r>
            <a:r>
              <a:rPr lang="zh-CN" altLang="en-US" sz="3200" dirty="0">
                <a:effectLst/>
                <a:latin typeface="黑体" pitchFamily="49" charset="-122"/>
              </a:rPr>
              <a:t>、最小项和式</a:t>
            </a:r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0" y="3068638"/>
            <a:ext cx="709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二、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标准或与式</a:t>
            </a:r>
            <a:r>
              <a:rPr lang="zh-CN" altLang="en-US" sz="3200">
                <a:effectLst/>
                <a:latin typeface="黑体" pitchFamily="49" charset="-122"/>
              </a:rPr>
              <a:t>(和之积)、最大项积式</a:t>
            </a:r>
          </a:p>
        </p:txBody>
      </p:sp>
      <p:grpSp>
        <p:nvGrpSpPr>
          <p:cNvPr id="303110" name="Group 6"/>
          <p:cNvGrpSpPr>
            <a:grpSpLocks/>
          </p:cNvGrpSpPr>
          <p:nvPr/>
        </p:nvGrpSpPr>
        <p:grpSpPr bwMode="auto">
          <a:xfrm>
            <a:off x="0" y="4652963"/>
            <a:ext cx="9124950" cy="2027237"/>
            <a:chOff x="0" y="2784"/>
            <a:chExt cx="5748" cy="1277"/>
          </a:xfrm>
        </p:grpSpPr>
        <p:sp>
          <p:nvSpPr>
            <p:cNvPr id="53260" name="Rectangle 7"/>
            <p:cNvSpPr>
              <a:spLocks noChangeArrowheads="1"/>
            </p:cNvSpPr>
            <p:nvPr/>
          </p:nvSpPr>
          <p:spPr bwMode="auto">
            <a:xfrm>
              <a:off x="0" y="3696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现一次，且仅出现一次。</a:t>
              </a:r>
            </a:p>
          </p:txBody>
        </p:sp>
        <p:sp>
          <p:nvSpPr>
            <p:cNvPr id="53261" name="Rectangle 8"/>
            <p:cNvSpPr>
              <a:spLocks noChangeArrowheads="1"/>
            </p:cNvSpPr>
            <p:nvPr/>
          </p:nvSpPr>
          <p:spPr bwMode="auto">
            <a:xfrm>
              <a:off x="0" y="3264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数式的每一项中都必须以原变量或反变量的形式</a:t>
              </a:r>
              <a:r>
                <a:rPr lang="zh-CN" altLang="en-US" sz="3200" dirty="0">
                  <a:solidFill>
                    <a:srgbClr val="FFFF66"/>
                  </a:solidFill>
                  <a:effectLst/>
                  <a:latin typeface="黑体" pitchFamily="49" charset="-122"/>
                </a:rPr>
                <a:t>出</a:t>
              </a:r>
            </a:p>
          </p:txBody>
        </p:sp>
        <p:sp>
          <p:nvSpPr>
            <p:cNvPr id="53262" name="Rectangle 9"/>
            <p:cNvSpPr>
              <a:spLocks noChangeArrowheads="1"/>
            </p:cNvSpPr>
            <p:nvPr/>
          </p:nvSpPr>
          <p:spPr bwMode="auto">
            <a:xfrm>
              <a:off x="192" y="278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* 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标准式</a:t>
              </a:r>
              <a:r>
                <a:rPr lang="zh-CN" altLang="en-US" sz="3200">
                  <a:effectLst/>
                  <a:latin typeface="黑体" pitchFamily="49" charset="-122"/>
                </a:rPr>
                <a:t>:</a:t>
              </a:r>
              <a:r>
                <a:rPr lang="en-US" altLang="zh-CN" sz="3200">
                  <a:effectLst/>
                  <a:latin typeface="黑体" pitchFamily="49" charset="-122"/>
                </a:rPr>
                <a:t>n</a:t>
              </a:r>
              <a:r>
                <a:rPr lang="zh-CN" altLang="en-US" sz="3200">
                  <a:effectLst/>
                  <a:latin typeface="黑体" pitchFamily="49" charset="-122"/>
                </a:rPr>
                <a:t>个变量组成的函数式，每个变量在函</a:t>
              </a:r>
            </a:p>
          </p:txBody>
        </p:sp>
      </p:grpSp>
      <p:grpSp>
        <p:nvGrpSpPr>
          <p:cNvPr id="303114" name="Group 10"/>
          <p:cNvGrpSpPr>
            <a:grpSpLocks/>
          </p:cNvGrpSpPr>
          <p:nvPr/>
        </p:nvGrpSpPr>
        <p:grpSpPr bwMode="auto">
          <a:xfrm>
            <a:off x="900113" y="2276475"/>
            <a:ext cx="5857875" cy="641350"/>
            <a:chOff x="624" y="950"/>
            <a:chExt cx="3690" cy="404"/>
          </a:xfrm>
        </p:grpSpPr>
        <p:sp>
          <p:nvSpPr>
            <p:cNvPr id="53258" name="Rectangle 11"/>
            <p:cNvSpPr>
              <a:spLocks noChangeArrowheads="1"/>
            </p:cNvSpPr>
            <p:nvPr/>
          </p:nvSpPr>
          <p:spPr bwMode="auto">
            <a:xfrm>
              <a:off x="624" y="95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如:</a:t>
              </a:r>
            </a:p>
          </p:txBody>
        </p:sp>
        <p:graphicFrame>
          <p:nvGraphicFramePr>
            <p:cNvPr id="53259" name="Object 12"/>
            <p:cNvGraphicFramePr>
              <a:graphicFrameLocks noChangeAspect="1"/>
            </p:cNvGraphicFramePr>
            <p:nvPr/>
          </p:nvGraphicFramePr>
          <p:xfrm>
            <a:off x="1152" y="960"/>
            <a:ext cx="3162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89" name="Equation" r:id="rId4" imgW="3277440" imgH="355680" progId="Equation.3">
                    <p:embed/>
                  </p:oleObj>
                </mc:Choice>
                <mc:Fallback>
                  <p:oleObj name="Equation" r:id="rId4" imgW="3277440" imgH="355680" progId="Equation.3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60"/>
                          <a:ext cx="3162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3117" name="Group 13"/>
          <p:cNvGrpSpPr>
            <a:grpSpLocks/>
          </p:cNvGrpSpPr>
          <p:nvPr/>
        </p:nvGrpSpPr>
        <p:grpSpPr bwMode="auto">
          <a:xfrm>
            <a:off x="755650" y="3789363"/>
            <a:ext cx="8153400" cy="666750"/>
            <a:chOff x="624" y="2006"/>
            <a:chExt cx="5136" cy="420"/>
          </a:xfrm>
        </p:grpSpPr>
        <p:sp>
          <p:nvSpPr>
            <p:cNvPr id="53256" name="Rectangle 14"/>
            <p:cNvSpPr>
              <a:spLocks noChangeArrowheads="1"/>
            </p:cNvSpPr>
            <p:nvPr/>
          </p:nvSpPr>
          <p:spPr bwMode="auto">
            <a:xfrm>
              <a:off x="624" y="200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如:</a:t>
              </a:r>
            </a:p>
          </p:txBody>
        </p:sp>
        <p:graphicFrame>
          <p:nvGraphicFramePr>
            <p:cNvPr id="53257" name="Object 15"/>
            <p:cNvGraphicFramePr>
              <a:graphicFrameLocks noChangeAspect="1"/>
            </p:cNvGraphicFramePr>
            <p:nvPr/>
          </p:nvGraphicFramePr>
          <p:xfrm>
            <a:off x="1030" y="2016"/>
            <a:ext cx="4730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90" name="Equation" r:id="rId6" imgW="4725360" imgH="355680" progId="Equation.3">
                    <p:embed/>
                  </p:oleObj>
                </mc:Choice>
                <mc:Fallback>
                  <p:oleObj name="Equation" r:id="rId6" imgW="4725360" imgH="35568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0" y="2016"/>
                          <a:ext cx="4730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3120" name="Rectangle 16"/>
          <p:cNvSpPr>
            <a:spLocks noGrp="1" noChangeArrowheads="1"/>
          </p:cNvSpPr>
          <p:nvPr>
            <p:ph type="title"/>
          </p:nvPr>
        </p:nvSpPr>
        <p:spPr>
          <a:xfrm>
            <a:off x="-323850" y="333375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3.2 逻辑函数的标准形式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0" y="333375"/>
            <a:ext cx="78120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为什么要采用标准式（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Canonical Form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51246" name="Rectangle 14"/>
          <p:cNvSpPr>
            <a:spLocks noChangeArrowheads="1"/>
          </p:cNvSpPr>
          <p:nvPr/>
        </p:nvSpPr>
        <p:spPr bwMode="auto">
          <a:xfrm>
            <a:off x="250825" y="1587500"/>
            <a:ext cx="856932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同一种逻辑函数功能，其函数表达式的不同的写法，如通过摩根律进行变换。这样，在比较函数与函数之间关系的时候，容易产生困难和干扰。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351247" name="Rectangle 15"/>
          <p:cNvSpPr>
            <a:spLocks noChangeArrowheads="1"/>
          </p:cNvSpPr>
          <p:nvPr/>
        </p:nvSpPr>
        <p:spPr bwMode="auto">
          <a:xfrm>
            <a:off x="250825" y="4005263"/>
            <a:ext cx="8353425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采用标准式，可以使同一种逻辑功能，只有一种表示方式（和之积 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or 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积之和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）。从而避免了干扰，方便了逻辑函数间的比较。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46" grpId="0"/>
      <p:bldP spid="3512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5175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1.1 三种基本运算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55088" cy="5791200"/>
          </a:xfrm>
        </p:spPr>
        <p:txBody>
          <a:bodyPr/>
          <a:lstStyle/>
          <a:p>
            <a:pPr algn="just" eaLnBrk="1" hangingPunct="1">
              <a:defRPr/>
            </a:pPr>
            <a:endParaRPr lang="zh-CN" altLang="en-US" dirty="0" smtClean="0">
              <a:latin typeface="Times New Roman" pitchFamily="18" charset="0"/>
            </a:endParaRPr>
          </a:p>
          <a:p>
            <a:pPr algn="just" eaLnBrk="1" hangingPunct="1">
              <a:defRPr/>
            </a:pPr>
            <a:endParaRPr lang="zh-CN" altLang="en-US" dirty="0" smtClean="0">
              <a:latin typeface="Times New Roman" pitchFamily="18" charset="0"/>
            </a:endParaRPr>
          </a:p>
          <a:p>
            <a:pPr algn="just" eaLnBrk="1" hangingPunct="1">
              <a:buFontTx/>
              <a:buNone/>
              <a:defRPr/>
            </a:pPr>
            <a:endParaRPr lang="zh-CN" altLang="en-US" dirty="0" smtClean="0"/>
          </a:p>
          <a:p>
            <a:pPr algn="just" eaLnBrk="1" hangingPunct="1">
              <a:buFontTx/>
              <a:buNone/>
              <a:defRPr/>
            </a:pPr>
            <a:r>
              <a:rPr lang="zh-CN" altLang="en-US" dirty="0" smtClean="0"/>
              <a:t>              </a:t>
            </a:r>
            <a:endParaRPr lang="en-US" altLang="zh-CN" dirty="0" smtClean="0"/>
          </a:p>
          <a:p>
            <a:pPr algn="just" eaLnBrk="1" hangingPunct="1">
              <a:buFontTx/>
              <a:buNone/>
              <a:defRPr/>
            </a:pPr>
            <a:r>
              <a:rPr lang="en-US" altLang="zh-CN" dirty="0" smtClean="0"/>
              <a:t>  </a:t>
            </a:r>
            <a:endParaRPr lang="zh-CN" altLang="en-US" dirty="0" smtClean="0"/>
          </a:p>
          <a:p>
            <a:pPr algn="just" eaLnBrk="1" hangingPunct="1">
              <a:buFontTx/>
              <a:buNone/>
              <a:defRPr/>
            </a:pPr>
            <a:r>
              <a:rPr lang="zh-CN" altLang="en-US" dirty="0" smtClean="0"/>
              <a:t>              </a:t>
            </a:r>
          </a:p>
          <a:p>
            <a:pPr algn="just" eaLnBrk="1" hangingPunct="1">
              <a:buFontTx/>
              <a:buNone/>
              <a:defRPr/>
            </a:pPr>
            <a:endParaRPr lang="zh-CN" altLang="en-US" dirty="0" smtClean="0"/>
          </a:p>
          <a:p>
            <a:pPr algn="just" eaLnBrk="1" hangingPunct="1">
              <a:buFontTx/>
              <a:buNone/>
              <a:defRPr/>
            </a:pPr>
            <a:endParaRPr lang="zh-CN" altLang="en-US" dirty="0" smtClean="0"/>
          </a:p>
          <a:p>
            <a:pPr algn="just" eaLnBrk="1" hangingPunct="1">
              <a:buFontTx/>
              <a:buNone/>
              <a:defRPr/>
            </a:pPr>
            <a:r>
              <a:rPr lang="zh-CN" altLang="en-US" dirty="0" smtClean="0"/>
              <a:t> </a:t>
            </a:r>
          </a:p>
          <a:p>
            <a:pPr algn="just" eaLnBrk="1" hangingPunct="1">
              <a:buFontTx/>
              <a:buNone/>
              <a:defRPr/>
            </a:pPr>
            <a:endParaRPr lang="zh-CN" altLang="en-US" dirty="0" smtClean="0"/>
          </a:p>
        </p:txBody>
      </p:sp>
      <p:grpSp>
        <p:nvGrpSpPr>
          <p:cNvPr id="96274" name="Group 18"/>
          <p:cNvGrpSpPr>
            <a:grpSpLocks/>
          </p:cNvGrpSpPr>
          <p:nvPr/>
        </p:nvGrpSpPr>
        <p:grpSpPr bwMode="auto">
          <a:xfrm>
            <a:off x="0" y="1557338"/>
            <a:ext cx="9101138" cy="1238250"/>
            <a:chOff x="0" y="641"/>
            <a:chExt cx="5733" cy="780"/>
          </a:xfrm>
        </p:grpSpPr>
        <p:sp>
          <p:nvSpPr>
            <p:cNvPr id="8206" name="Rectangle 5"/>
            <p:cNvSpPr>
              <a:spLocks noChangeArrowheads="1"/>
            </p:cNvSpPr>
            <p:nvPr/>
          </p:nvSpPr>
          <p:spPr bwMode="auto">
            <a:xfrm>
              <a:off x="0" y="1056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</a:rPr>
                <a:t>种取值，故称双值变量。</a:t>
              </a:r>
            </a:p>
          </p:txBody>
        </p:sp>
        <p:sp>
          <p:nvSpPr>
            <p:cNvPr id="8207" name="Rectangle 6"/>
            <p:cNvSpPr>
              <a:spLocks noChangeArrowheads="1"/>
            </p:cNvSpPr>
            <p:nvPr/>
          </p:nvSpPr>
          <p:spPr bwMode="auto">
            <a:xfrm>
              <a:off x="113" y="641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</a:rPr>
                <a:t>  前面介绍了数字信号是离散信号，其变量只有两</a:t>
              </a:r>
            </a:p>
          </p:txBody>
        </p:sp>
      </p:grpSp>
      <p:grpSp>
        <p:nvGrpSpPr>
          <p:cNvPr id="96275" name="Group 19"/>
          <p:cNvGrpSpPr>
            <a:grpSpLocks/>
          </p:cNvGrpSpPr>
          <p:nvPr/>
        </p:nvGrpSpPr>
        <p:grpSpPr bwMode="auto">
          <a:xfrm>
            <a:off x="395288" y="3068638"/>
            <a:ext cx="8045450" cy="2063750"/>
            <a:chOff x="336" y="1657"/>
            <a:chExt cx="5068" cy="1300"/>
          </a:xfrm>
        </p:grpSpPr>
        <p:sp>
          <p:nvSpPr>
            <p:cNvPr id="96260" name="AutoShape 4"/>
            <p:cNvSpPr>
              <a:spLocks/>
            </p:cNvSpPr>
            <p:nvPr/>
          </p:nvSpPr>
          <p:spPr bwMode="auto">
            <a:xfrm>
              <a:off x="1008" y="2010"/>
              <a:ext cx="192" cy="624"/>
            </a:xfrm>
            <a:prstGeom prst="leftBrace">
              <a:avLst>
                <a:gd name="adj1" fmla="val 27083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1152" y="1657"/>
              <a:ext cx="42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电路表示：高电位(</a:t>
              </a:r>
              <a:r>
                <a:rPr lang="en-US" altLang="zh-CN" sz="3200">
                  <a:effectLst/>
                  <a:latin typeface="黑体" pitchFamily="49" charset="-122"/>
                </a:rPr>
                <a:t>U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H</a:t>
              </a:r>
              <a:r>
                <a:rPr lang="en-US" altLang="zh-CN" sz="3200">
                  <a:effectLst/>
                  <a:latin typeface="黑体" pitchFamily="49" charset="-122"/>
                </a:rPr>
                <a:t>) ; </a:t>
              </a:r>
              <a:r>
                <a:rPr lang="zh-CN" altLang="en-US" sz="3200">
                  <a:effectLst/>
                  <a:latin typeface="黑体" pitchFamily="49" charset="-122"/>
                </a:rPr>
                <a:t>低电位(</a:t>
              </a:r>
              <a:r>
                <a:rPr lang="en-US" altLang="zh-CN" sz="3200">
                  <a:effectLst/>
                  <a:latin typeface="黑体" pitchFamily="49" charset="-122"/>
                </a:rPr>
                <a:t>U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L</a:t>
              </a:r>
              <a:r>
                <a:rPr lang="en-US" altLang="zh-CN" sz="3200">
                  <a:effectLst/>
                  <a:latin typeface="黑体" pitchFamily="49" charset="-122"/>
                </a:rPr>
                <a:t>)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336" y="215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双值</a:t>
              </a:r>
            </a:p>
          </p:txBody>
        </p:sp>
        <p:sp>
          <p:nvSpPr>
            <p:cNvPr id="8205" name="Rectangle 11"/>
            <p:cNvSpPr>
              <a:spLocks noChangeArrowheads="1"/>
            </p:cNvSpPr>
            <p:nvPr/>
          </p:nvSpPr>
          <p:spPr bwMode="auto">
            <a:xfrm>
              <a:off x="1152" y="2592"/>
              <a:ext cx="39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代数表示：两个符号</a:t>
              </a:r>
              <a:r>
                <a:rPr lang="zh-CN" altLang="en-US" sz="3200">
                  <a:effectLst/>
                </a:rPr>
                <a:t>“</a:t>
              </a:r>
              <a:r>
                <a:rPr lang="zh-CN" altLang="en-US" sz="3200">
                  <a:effectLst/>
                  <a:latin typeface="黑体" pitchFamily="49" charset="-122"/>
                </a:rPr>
                <a:t> 1 </a:t>
              </a:r>
              <a:r>
                <a:rPr lang="zh-CN" altLang="en-US" sz="3200">
                  <a:effectLst/>
                </a:rPr>
                <a:t>”</a:t>
              </a:r>
              <a:r>
                <a:rPr lang="zh-CN" altLang="en-US" sz="3200">
                  <a:effectLst/>
                  <a:latin typeface="黑体" pitchFamily="49" charset="-122"/>
                </a:rPr>
                <a:t> ;</a:t>
              </a:r>
              <a:r>
                <a:rPr lang="zh-CN" altLang="en-US" sz="3200">
                  <a:effectLst/>
                </a:rPr>
                <a:t>“</a:t>
              </a:r>
              <a:r>
                <a:rPr lang="zh-CN" altLang="en-US" sz="3200">
                  <a:effectLst/>
                  <a:latin typeface="黑体" pitchFamily="49" charset="-122"/>
                </a:rPr>
                <a:t> 0 </a:t>
              </a:r>
              <a:r>
                <a:rPr lang="zh-CN" altLang="en-US" sz="3200">
                  <a:effectLst/>
                </a:rPr>
                <a:t>”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grpSp>
        <p:nvGrpSpPr>
          <p:cNvPr id="96279" name="Group 23"/>
          <p:cNvGrpSpPr>
            <a:grpSpLocks/>
          </p:cNvGrpSpPr>
          <p:nvPr/>
        </p:nvGrpSpPr>
        <p:grpSpPr bwMode="auto">
          <a:xfrm>
            <a:off x="107950" y="5300663"/>
            <a:ext cx="9036050" cy="1155700"/>
            <a:chOff x="68" y="3339"/>
            <a:chExt cx="5692" cy="728"/>
          </a:xfrm>
        </p:grpSpPr>
        <p:sp>
          <p:nvSpPr>
            <p:cNvPr id="8200" name="Rectangle 15"/>
            <p:cNvSpPr>
              <a:spLocks noChangeArrowheads="1"/>
            </p:cNvSpPr>
            <p:nvPr/>
          </p:nvSpPr>
          <p:spPr bwMode="auto">
            <a:xfrm>
              <a:off x="68" y="3702"/>
              <a:ext cx="55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</a:rPr>
                <a:t>数学运算体系。又称为</a:t>
              </a:r>
              <a:r>
                <a:rPr lang="zh-CN" altLang="en-US" sz="3200">
                  <a:solidFill>
                    <a:srgbClr val="FFFF66"/>
                  </a:solidFill>
                  <a:effectLst/>
                </a:rPr>
                <a:t>布尔代数</a:t>
              </a:r>
              <a:r>
                <a:rPr lang="en-US" altLang="zh-CN" sz="3200">
                  <a:solidFill>
                    <a:srgbClr val="FFFF66"/>
                  </a:solidFill>
                  <a:effectLst/>
                </a:rPr>
                <a:t>(Boolean Algebra)</a:t>
              </a:r>
            </a:p>
          </p:txBody>
        </p:sp>
        <p:sp>
          <p:nvSpPr>
            <p:cNvPr id="8201" name="Rectangle 16"/>
            <p:cNvSpPr>
              <a:spLocks noChangeArrowheads="1"/>
            </p:cNvSpPr>
            <p:nvPr/>
          </p:nvSpPr>
          <p:spPr bwMode="auto">
            <a:xfrm>
              <a:off x="129" y="3339"/>
              <a:ext cx="563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zh-CN" altLang="en-US" sz="3200">
                  <a:effectLst/>
                </a:rPr>
                <a:t> 定义：逻辑代数是用于处理</a:t>
              </a:r>
              <a:r>
                <a:rPr lang="zh-CN" altLang="en-US" sz="3200">
                  <a:solidFill>
                    <a:srgbClr val="FFFF66"/>
                  </a:solidFill>
                  <a:effectLst/>
                </a:rPr>
                <a:t>有限</a:t>
              </a:r>
              <a:r>
                <a:rPr lang="zh-CN" altLang="en-US" sz="3200">
                  <a:effectLst/>
                </a:rPr>
                <a:t>个逻辑变量的</a:t>
              </a:r>
            </a:p>
          </p:txBody>
        </p:sp>
      </p:grpSp>
      <p:sp>
        <p:nvSpPr>
          <p:cNvPr id="96277" name="Rectangle 21"/>
          <p:cNvSpPr>
            <a:spLocks noChangeArrowheads="1"/>
          </p:cNvSpPr>
          <p:nvPr/>
        </p:nvSpPr>
        <p:spPr bwMode="auto">
          <a:xfrm>
            <a:off x="0" y="0"/>
            <a:ext cx="89439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</a:t>
            </a:r>
            <a:r>
              <a:rPr lang="en-US" altLang="zh-CN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.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逻辑代数的基本概念</a:t>
            </a: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4"/>
          <p:cNvGraphicFramePr>
            <a:graphicFrameLocks noChangeAspect="1"/>
          </p:cNvGraphicFramePr>
          <p:nvPr/>
        </p:nvGraphicFramePr>
        <p:xfrm>
          <a:off x="4502150" y="329565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2" name="Equation" r:id="rId4" imgW="139579" imgH="266469" progId="Equation.3">
                  <p:embed/>
                </p:oleObj>
              </mc:Choice>
              <mc:Fallback>
                <p:oleObj name="Equation" r:id="rId4" imgW="139579" imgH="266469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95650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0" y="333375"/>
            <a:ext cx="42116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三、最小项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</a:t>
            </a: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Minterm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</a:p>
        </p:txBody>
      </p:sp>
      <p:grpSp>
        <p:nvGrpSpPr>
          <p:cNvPr id="129059" name="Group 35"/>
          <p:cNvGrpSpPr>
            <a:grpSpLocks/>
          </p:cNvGrpSpPr>
          <p:nvPr/>
        </p:nvGrpSpPr>
        <p:grpSpPr bwMode="auto">
          <a:xfrm>
            <a:off x="0" y="1196975"/>
            <a:ext cx="9124950" cy="1760538"/>
            <a:chOff x="0" y="840"/>
            <a:chExt cx="5748" cy="1109"/>
          </a:xfrm>
        </p:grpSpPr>
        <p:sp>
          <p:nvSpPr>
            <p:cNvPr id="129051" name="Rectangle 27"/>
            <p:cNvSpPr>
              <a:spLocks noChangeArrowheads="1"/>
            </p:cNvSpPr>
            <p:nvPr/>
          </p:nvSpPr>
          <p:spPr bwMode="auto">
            <a:xfrm>
              <a:off x="192" y="840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 如果一个具有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函数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积项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包含全部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29052" name="Rectangle 28"/>
            <p:cNvSpPr>
              <a:spLocks noChangeArrowheads="1"/>
            </p:cNvSpPr>
            <p:nvPr/>
          </p:nvSpPr>
          <p:spPr bwMode="auto">
            <a:xfrm>
              <a:off x="0" y="120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，每个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都以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原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变量或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反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变量的形式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出现</a:t>
              </a:r>
            </a:p>
          </p:txBody>
        </p:sp>
        <p:sp>
          <p:nvSpPr>
            <p:cNvPr id="129053" name="Rectangle 29"/>
            <p:cNvSpPr>
              <a:spLocks noChangeArrowheads="1"/>
            </p:cNvSpPr>
            <p:nvPr/>
          </p:nvSpPr>
          <p:spPr bwMode="auto">
            <a:xfrm>
              <a:off x="0" y="1584"/>
              <a:ext cx="37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一次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，则这个积项称为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grpSp>
        <p:nvGrpSpPr>
          <p:cNvPr id="129060" name="Group 36"/>
          <p:cNvGrpSpPr>
            <a:grpSpLocks/>
          </p:cNvGrpSpPr>
          <p:nvPr/>
        </p:nvGrpSpPr>
        <p:grpSpPr bwMode="auto">
          <a:xfrm>
            <a:off x="0" y="3141663"/>
            <a:ext cx="9144000" cy="1150937"/>
            <a:chOff x="0" y="2064"/>
            <a:chExt cx="5760" cy="725"/>
          </a:xfrm>
        </p:grpSpPr>
        <p:sp>
          <p:nvSpPr>
            <p:cNvPr id="129054" name="Rectangle 30"/>
            <p:cNvSpPr>
              <a:spLocks noChangeArrowheads="1"/>
            </p:cNvSpPr>
            <p:nvPr/>
          </p:nvSpPr>
          <p:spPr bwMode="auto">
            <a:xfrm>
              <a:off x="268" y="2064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若一个函数完全由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相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或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组成，则称其为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标</a:t>
              </a:r>
            </a:p>
          </p:txBody>
        </p:sp>
        <p:sp>
          <p:nvSpPr>
            <p:cNvPr id="129055" name="Rectangle 31"/>
            <p:cNvSpPr>
              <a:spLocks noChangeArrowheads="1"/>
            </p:cNvSpPr>
            <p:nvPr/>
          </p:nvSpPr>
          <p:spPr bwMode="auto">
            <a:xfrm>
              <a:off x="0" y="2424"/>
              <a:ext cx="48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准与或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(积之和</a:t>
              </a: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sum of products)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表达式。</a:t>
              </a:r>
            </a:p>
          </p:txBody>
        </p:sp>
      </p:grpSp>
      <p:graphicFrame>
        <p:nvGraphicFramePr>
          <p:cNvPr id="129056" name="Object 32"/>
          <p:cNvGraphicFramePr>
            <a:graphicFrameLocks noChangeAspect="1"/>
          </p:cNvGraphicFramePr>
          <p:nvPr/>
        </p:nvGraphicFramePr>
        <p:xfrm>
          <a:off x="722313" y="4572000"/>
          <a:ext cx="63515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3" name="Equation" r:id="rId6" imgW="3988800" imgH="355680" progId="Equation.3">
                  <p:embed/>
                </p:oleObj>
              </mc:Choice>
              <mc:Fallback>
                <p:oleObj name="Equation" r:id="rId6" imgW="3988800" imgH="35568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4572000"/>
                        <a:ext cx="6351587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57" name="Object 33"/>
          <p:cNvGraphicFramePr>
            <a:graphicFrameLocks noChangeAspect="1"/>
          </p:cNvGraphicFramePr>
          <p:nvPr/>
        </p:nvGraphicFramePr>
        <p:xfrm>
          <a:off x="2357422" y="5286388"/>
          <a:ext cx="3714776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4" name="Equation" r:id="rId8" imgW="1498320" imgH="215640" progId="Equation.DSMT4">
                  <p:embed/>
                </p:oleObj>
              </mc:Choice>
              <mc:Fallback>
                <p:oleObj name="Equation" r:id="rId8" imgW="1498320" imgH="21564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22" y="5286388"/>
                        <a:ext cx="3714776" cy="5000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67" name="Object 43"/>
          <p:cNvGraphicFramePr>
            <a:graphicFrameLocks noChangeAspect="1"/>
          </p:cNvGraphicFramePr>
          <p:nvPr/>
        </p:nvGraphicFramePr>
        <p:xfrm>
          <a:off x="2438400" y="5867400"/>
          <a:ext cx="23129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65" name="Equation" r:id="rId10" imgW="1537200" imgH="381240" progId="Equation.3">
                  <p:embed/>
                </p:oleObj>
              </mc:Choice>
              <mc:Fallback>
                <p:oleObj name="Equation" r:id="rId10" imgW="1537200" imgH="381240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867400"/>
                        <a:ext cx="23129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60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428596" y="5072074"/>
            <a:ext cx="2286016" cy="1143008"/>
            <a:chOff x="428596" y="5072074"/>
            <a:chExt cx="2286016" cy="1143008"/>
          </a:xfrm>
        </p:grpSpPr>
        <p:sp>
          <p:nvSpPr>
            <p:cNvPr id="15" name="矩形 14"/>
            <p:cNvSpPr/>
            <p:nvPr/>
          </p:nvSpPr>
          <p:spPr>
            <a:xfrm>
              <a:off x="428596" y="5630307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010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V="1">
              <a:off x="1285852" y="5072074"/>
              <a:ext cx="1428760" cy="78581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9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29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71472" y="35716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详细说明</a:t>
            </a:r>
            <a:endParaRPr lang="zh-CN" altLang="en-US" sz="3200" dirty="0"/>
          </a:p>
        </p:txBody>
      </p:sp>
      <p:pic>
        <p:nvPicPr>
          <p:cNvPr id="261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912" y="1357298"/>
            <a:ext cx="9071188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5349892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看作</a:t>
            </a: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81000" y="4816492"/>
            <a:ext cx="8597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在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最小项中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将积项中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原变量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看作</a:t>
            </a: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反变量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4"/>
          <p:cNvGraphicFramePr>
            <a:graphicFrameLocks noChangeAspect="1"/>
          </p:cNvGraphicFramePr>
          <p:nvPr/>
        </p:nvGraphicFramePr>
        <p:xfrm>
          <a:off x="4502150" y="3295650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1" name="Equation" r:id="rId4" imgW="139579" imgH="266469" progId="Equation.3">
                  <p:embed/>
                </p:oleObj>
              </mc:Choice>
              <mc:Fallback>
                <p:oleObj name="Equation" r:id="rId4" imgW="139579" imgH="266469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295650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Rectangle 7"/>
          <p:cNvSpPr>
            <a:spLocks noChangeArrowheads="1"/>
          </p:cNvSpPr>
          <p:nvPr/>
        </p:nvSpPr>
        <p:spPr bwMode="auto">
          <a:xfrm>
            <a:off x="0" y="212725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*  最小项的几个性质</a:t>
            </a:r>
          </a:p>
        </p:txBody>
      </p:sp>
      <p:grpSp>
        <p:nvGrpSpPr>
          <p:cNvPr id="130073" name="Group 25"/>
          <p:cNvGrpSpPr>
            <a:grpSpLocks/>
          </p:cNvGrpSpPr>
          <p:nvPr/>
        </p:nvGrpSpPr>
        <p:grpSpPr bwMode="auto">
          <a:xfrm>
            <a:off x="0" y="800100"/>
            <a:ext cx="9144000" cy="1227138"/>
            <a:chOff x="0" y="504"/>
            <a:chExt cx="5760" cy="773"/>
          </a:xfrm>
        </p:grpSpPr>
        <p:sp>
          <p:nvSpPr>
            <p:cNvPr id="130062" name="Rectangle 14"/>
            <p:cNvSpPr>
              <a:spLocks noChangeArrowheads="1"/>
            </p:cNvSpPr>
            <p:nvPr/>
          </p:nvSpPr>
          <p:spPr bwMode="auto">
            <a:xfrm>
              <a:off x="0" y="504"/>
              <a:ext cx="5760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(1)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个变量一共有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r>
                <a:rPr lang="en-US" altLang="zh-CN" sz="3200" baseline="300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个最小项,但一个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函数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包含几</a:t>
              </a:r>
            </a:p>
          </p:txBody>
        </p:sp>
        <p:sp>
          <p:nvSpPr>
            <p:cNvPr id="130063" name="Rectangle 15"/>
            <p:cNvSpPr>
              <a:spLocks noChangeArrowheads="1"/>
            </p:cNvSpPr>
            <p:nvPr/>
          </p:nvSpPr>
          <p:spPr bwMode="auto">
            <a:xfrm>
              <a:off x="0" y="912"/>
              <a:ext cx="31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个最小项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由实际问题决定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grpSp>
        <p:nvGrpSpPr>
          <p:cNvPr id="130074" name="Group 26"/>
          <p:cNvGrpSpPr>
            <a:grpSpLocks/>
          </p:cNvGrpSpPr>
          <p:nvPr/>
        </p:nvGrpSpPr>
        <p:grpSpPr bwMode="auto">
          <a:xfrm>
            <a:off x="0" y="2276475"/>
            <a:ext cx="8921750" cy="1189038"/>
            <a:chOff x="0" y="1416"/>
            <a:chExt cx="5620" cy="749"/>
          </a:xfrm>
        </p:grpSpPr>
        <p:sp>
          <p:nvSpPr>
            <p:cNvPr id="130064" name="Rectangle 16"/>
            <p:cNvSpPr>
              <a:spLocks noChangeArrowheads="1"/>
            </p:cNvSpPr>
            <p:nvPr/>
          </p:nvSpPr>
          <p:spPr bwMode="auto">
            <a:xfrm>
              <a:off x="0" y="141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(2) 在输入变量的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任何取值下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,必有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一个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最小项且</a:t>
              </a:r>
            </a:p>
          </p:txBody>
        </p:sp>
        <p:sp>
          <p:nvSpPr>
            <p:cNvPr id="130065" name="Rectangle 17"/>
            <p:cNvSpPr>
              <a:spLocks noChangeArrowheads="1"/>
            </p:cNvSpPr>
            <p:nvPr/>
          </p:nvSpPr>
          <p:spPr bwMode="auto">
            <a:xfrm>
              <a:off x="0" y="1800"/>
              <a:ext cx="30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仅有一个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最小项的值为1。</a:t>
              </a:r>
            </a:p>
          </p:txBody>
        </p:sp>
      </p:grpSp>
      <p:grpSp>
        <p:nvGrpSpPr>
          <p:cNvPr id="130075" name="Group 27"/>
          <p:cNvGrpSpPr>
            <a:grpSpLocks/>
          </p:cNvGrpSpPr>
          <p:nvPr/>
        </p:nvGrpSpPr>
        <p:grpSpPr bwMode="auto">
          <a:xfrm>
            <a:off x="250825" y="3457578"/>
            <a:ext cx="8589963" cy="685800"/>
            <a:chOff x="144" y="2159"/>
            <a:chExt cx="5411" cy="432"/>
          </a:xfrm>
        </p:grpSpPr>
        <p:sp>
          <p:nvSpPr>
            <p:cNvPr id="130066" name="Rectangle 18"/>
            <p:cNvSpPr>
              <a:spLocks noChangeArrowheads="1"/>
            </p:cNvSpPr>
            <p:nvPr/>
          </p:nvSpPr>
          <p:spPr bwMode="auto">
            <a:xfrm>
              <a:off x="144" y="2184"/>
              <a:ext cx="43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如三变量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ABC=101,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则值为1的最小项是</a:t>
              </a:r>
            </a:p>
          </p:txBody>
        </p:sp>
        <p:graphicFrame>
          <p:nvGraphicFramePr>
            <p:cNvPr id="56334" name="Object 20"/>
            <p:cNvGraphicFramePr>
              <a:graphicFrameLocks noChangeAspect="1"/>
            </p:cNvGraphicFramePr>
            <p:nvPr/>
          </p:nvGraphicFramePr>
          <p:xfrm>
            <a:off x="4464" y="2159"/>
            <a:ext cx="109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2" name="Equation" r:id="rId6" imgW="1067040" imgH="381240" progId="Equation.3">
                    <p:embed/>
                  </p:oleObj>
                </mc:Choice>
                <mc:Fallback>
                  <p:oleObj name="Equation" r:id="rId6" imgW="1067040" imgH="381240" progId="Equation.3">
                    <p:embed/>
                    <p:pic>
                      <p:nvPicPr>
                        <p:cNvPr id="0" name="Picture 2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2159"/>
                          <a:ext cx="1091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7" name="Object 2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3"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078" name="Group 30"/>
          <p:cNvGrpSpPr>
            <a:grpSpLocks/>
          </p:cNvGrpSpPr>
          <p:nvPr/>
        </p:nvGrpSpPr>
        <p:grpSpPr bwMode="auto">
          <a:xfrm>
            <a:off x="0" y="4437063"/>
            <a:ext cx="3986213" cy="650875"/>
            <a:chOff x="0" y="2784"/>
            <a:chExt cx="2511" cy="410"/>
          </a:xfrm>
        </p:grpSpPr>
        <p:sp>
          <p:nvSpPr>
            <p:cNvPr id="56330" name="Rectangle 9"/>
            <p:cNvSpPr>
              <a:spLocks noChangeArrowheads="1"/>
            </p:cNvSpPr>
            <p:nvPr/>
          </p:nvSpPr>
          <p:spPr bwMode="auto">
            <a:xfrm>
              <a:off x="0" y="278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(3)</a:t>
              </a:r>
            </a:p>
          </p:txBody>
        </p:sp>
        <p:graphicFrame>
          <p:nvGraphicFramePr>
            <p:cNvPr id="56331" name="Object 22"/>
            <p:cNvGraphicFramePr>
              <a:graphicFrameLocks noChangeAspect="1"/>
            </p:cNvGraphicFramePr>
            <p:nvPr/>
          </p:nvGraphicFramePr>
          <p:xfrm>
            <a:off x="432" y="2784"/>
            <a:ext cx="113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4" name="Equation" r:id="rId10" imgW="1105200" imgH="355680" progId="Equation.3">
                    <p:embed/>
                  </p:oleObj>
                </mc:Choice>
                <mc:Fallback>
                  <p:oleObj name="Equation" r:id="rId10" imgW="1105200" imgH="355680" progId="Equation.3">
                    <p:embed/>
                    <p:pic>
                      <p:nvPicPr>
                        <p:cNvPr id="0" name="Picture 2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784"/>
                          <a:ext cx="1132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Object 23"/>
            <p:cNvGraphicFramePr>
              <a:graphicFrameLocks noChangeAspect="1"/>
            </p:cNvGraphicFramePr>
            <p:nvPr/>
          </p:nvGraphicFramePr>
          <p:xfrm>
            <a:off x="1824" y="2784"/>
            <a:ext cx="68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5" name="Equation" r:id="rId12" imgW="660600" imgH="304920" progId="Equation.3">
                    <p:embed/>
                  </p:oleObj>
                </mc:Choice>
                <mc:Fallback>
                  <p:oleObj name="Equation" r:id="rId12" imgW="660600" imgH="304920" progId="Equation.3">
                    <p:embed/>
                    <p:pic>
                      <p:nvPicPr>
                        <p:cNvPr id="0" name="Picture 2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784"/>
                          <a:ext cx="687" cy="3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228600" y="5334000"/>
            <a:ext cx="8591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即任意两个不相同的最小项的乘积为0。 </a:t>
            </a:r>
            <a:r>
              <a:rPr lang="en-US" altLang="zh-CN" sz="3200">
                <a:effectLst/>
                <a:latin typeface="黑体" pitchFamily="49" charset="-122"/>
              </a:rPr>
              <a:t>Why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62</a:t>
            </a:fld>
            <a:endParaRPr lang="en-US" altLang="zh-CN"/>
          </a:p>
        </p:txBody>
      </p:sp>
      <p:graphicFrame>
        <p:nvGraphicFramePr>
          <p:cNvPr id="56580" name="Object 260"/>
          <p:cNvGraphicFramePr>
            <a:graphicFrameLocks noChangeAspect="1"/>
          </p:cNvGraphicFramePr>
          <p:nvPr/>
        </p:nvGraphicFramePr>
        <p:xfrm>
          <a:off x="131790" y="6029348"/>
          <a:ext cx="8369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6" name="Equation" r:id="rId14" imgW="5271480" imgH="381240" progId="Equation.3">
                  <p:embed/>
                </p:oleObj>
              </mc:Choice>
              <mc:Fallback>
                <p:oleObj name="Equation" r:id="rId14" imgW="5271480" imgH="38124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90" y="6029348"/>
                        <a:ext cx="83693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 bwMode="auto">
          <a:xfrm>
            <a:off x="5143504" y="6643710"/>
            <a:ext cx="1500198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0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7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7" name="Object 5"/>
          <p:cNvGraphicFramePr>
            <a:graphicFrameLocks noChangeAspect="1"/>
          </p:cNvGraphicFramePr>
          <p:nvPr/>
        </p:nvGraphicFramePr>
        <p:xfrm>
          <a:off x="1176338" y="981075"/>
          <a:ext cx="15716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5" name="公式" r:id="rId4" imgW="901800" imgH="711360" progId="Equation.3">
                  <p:embed/>
                </p:oleObj>
              </mc:Choice>
              <mc:Fallback>
                <p:oleObj name="公式" r:id="rId4" imgW="901800" imgH="71136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981075"/>
                        <a:ext cx="15716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7" name="Rectangle 14"/>
          <p:cNvSpPr>
            <a:spLocks noChangeArrowheads="1"/>
          </p:cNvSpPr>
          <p:nvPr/>
        </p:nvSpPr>
        <p:spPr bwMode="auto">
          <a:xfrm>
            <a:off x="0" y="212725"/>
            <a:ext cx="57959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(4) 所有最小项的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和为1</a:t>
            </a:r>
            <a:r>
              <a:rPr lang="zh-CN" altLang="en-US" sz="3200">
                <a:effectLst/>
                <a:latin typeface="黑体" pitchFamily="49" charset="-122"/>
              </a:rPr>
              <a:t>。</a:t>
            </a:r>
            <a:r>
              <a:rPr lang="en-US" altLang="zh-CN" sz="3200">
                <a:effectLst/>
                <a:latin typeface="黑体" pitchFamily="49" charset="-122"/>
              </a:rPr>
              <a:t>Why</a:t>
            </a:r>
          </a:p>
        </p:txBody>
      </p:sp>
      <p:grpSp>
        <p:nvGrpSpPr>
          <p:cNvPr id="131104" name="Group 32"/>
          <p:cNvGrpSpPr>
            <a:grpSpLocks/>
          </p:cNvGrpSpPr>
          <p:nvPr/>
        </p:nvGrpSpPr>
        <p:grpSpPr bwMode="auto">
          <a:xfrm>
            <a:off x="0" y="4149725"/>
            <a:ext cx="9144000" cy="2370138"/>
            <a:chOff x="0" y="2616"/>
            <a:chExt cx="5760" cy="1493"/>
          </a:xfrm>
        </p:grpSpPr>
        <p:sp>
          <p:nvSpPr>
            <p:cNvPr id="131093" name="Rectangle 21"/>
            <p:cNvSpPr>
              <a:spLocks noChangeArrowheads="1"/>
            </p:cNvSpPr>
            <p:nvPr/>
          </p:nvSpPr>
          <p:spPr bwMode="auto">
            <a:xfrm>
              <a:off x="0" y="2616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(5) 对于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变量的逻辑函数，两个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相邻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之</a:t>
              </a:r>
            </a:p>
          </p:txBody>
        </p:sp>
        <p:sp>
          <p:nvSpPr>
            <p:cNvPr id="131094" name="Rectangle 22"/>
            <p:cNvSpPr>
              <a:spLocks noChangeArrowheads="1"/>
            </p:cNvSpPr>
            <p:nvPr/>
          </p:nvSpPr>
          <p:spPr bwMode="auto">
            <a:xfrm>
              <a:off x="0" y="3000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，得到一个(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n-1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个变量的)乘积项,即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消去一个变</a:t>
              </a:r>
            </a:p>
          </p:txBody>
        </p:sp>
        <p:sp>
          <p:nvSpPr>
            <p:cNvPr id="131095" name="Rectangle 23"/>
            <p:cNvSpPr>
              <a:spLocks noChangeArrowheads="1"/>
            </p:cNvSpPr>
            <p:nvPr/>
          </p:nvSpPr>
          <p:spPr bwMode="auto">
            <a:xfrm>
              <a:off x="0" y="3360"/>
              <a:ext cx="57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相邻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指两个最小项之间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只有一个变量互反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，其</a:t>
              </a:r>
            </a:p>
          </p:txBody>
        </p:sp>
        <p:sp>
          <p:nvSpPr>
            <p:cNvPr id="131096" name="Rectangle 24"/>
            <p:cNvSpPr>
              <a:spLocks noChangeArrowheads="1"/>
            </p:cNvSpPr>
            <p:nvPr/>
          </p:nvSpPr>
          <p:spPr bwMode="auto">
            <a:xfrm>
              <a:off x="0" y="3744"/>
              <a:ext cx="19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余相同。</a:t>
              </a:r>
            </a:p>
          </p:txBody>
        </p:sp>
      </p:grpSp>
      <p:graphicFrame>
        <p:nvGraphicFramePr>
          <p:cNvPr id="131098" name="Object 26"/>
          <p:cNvGraphicFramePr>
            <a:graphicFrameLocks noChangeAspect="1"/>
          </p:cNvGraphicFramePr>
          <p:nvPr/>
        </p:nvGraphicFramePr>
        <p:xfrm>
          <a:off x="457200" y="2590800"/>
          <a:ext cx="8372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6" name="Equation" r:id="rId6" imgW="5271480" imgH="381240" progId="Equation.3">
                  <p:embed/>
                </p:oleObj>
              </mc:Choice>
              <mc:Fallback>
                <p:oleObj name="Equation" r:id="rId6" imgW="5271480" imgH="38124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0800"/>
                        <a:ext cx="83724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00" name="Object 28"/>
          <p:cNvGraphicFramePr>
            <a:graphicFrameLocks noChangeAspect="1"/>
          </p:cNvGraphicFramePr>
          <p:nvPr/>
        </p:nvGraphicFramePr>
        <p:xfrm>
          <a:off x="1752600" y="3352800"/>
          <a:ext cx="54530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47" name="Equation" r:id="rId8" imgW="3429720" imgH="355680" progId="Equation.3">
                  <p:embed/>
                </p:oleObj>
              </mc:Choice>
              <mc:Fallback>
                <p:oleObj name="Equation" r:id="rId8" imgW="3429720" imgH="35568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54530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01" name="Rectangle 29"/>
          <p:cNvSpPr>
            <a:spLocks noChangeArrowheads="1"/>
          </p:cNvSpPr>
          <p:nvPr/>
        </p:nvSpPr>
        <p:spPr bwMode="auto">
          <a:xfrm>
            <a:off x="533400" y="20574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例：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63</a:t>
            </a:fld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5357818" y="3214686"/>
            <a:ext cx="1500198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/>
          <p:cNvCxnSpPr/>
          <p:nvPr/>
        </p:nvCxnSpPr>
        <p:spPr bwMode="auto">
          <a:xfrm>
            <a:off x="5715008" y="3998916"/>
            <a:ext cx="357190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ChangeArrowheads="1"/>
          </p:cNvSpPr>
          <p:nvPr/>
        </p:nvSpPr>
        <p:spPr bwMode="auto">
          <a:xfrm>
            <a:off x="-71470" y="71414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(6) 任一个</a:t>
            </a:r>
            <a:r>
              <a:rPr lang="en-US" altLang="zh-CN" sz="3200" dirty="0">
                <a:effectLst/>
                <a:latin typeface="黑体" pitchFamily="49" charset="-122"/>
              </a:rPr>
              <a:t>n</a:t>
            </a:r>
            <a:r>
              <a:rPr lang="zh-CN" altLang="en-US" sz="3200" dirty="0">
                <a:effectLst/>
                <a:latin typeface="黑体" pitchFamily="49" charset="-122"/>
              </a:rPr>
              <a:t>变量的最小项，都有</a:t>
            </a:r>
            <a:r>
              <a:rPr lang="en-US" altLang="zh-CN" sz="3200" dirty="0">
                <a:effectLst/>
                <a:latin typeface="黑体" pitchFamily="49" charset="-122"/>
              </a:rPr>
              <a:t>n</a:t>
            </a:r>
            <a:r>
              <a:rPr lang="zh-CN" altLang="en-US" sz="3200" dirty="0">
                <a:effectLst/>
                <a:latin typeface="黑体" pitchFamily="49" charset="-122"/>
              </a:rPr>
              <a:t>个相邻的最小项。</a:t>
            </a:r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0" y="1371600"/>
            <a:ext cx="44275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四、最大项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(Maxterm)</a:t>
            </a:r>
          </a:p>
        </p:txBody>
      </p:sp>
      <p:grpSp>
        <p:nvGrpSpPr>
          <p:cNvPr id="132116" name="Group 20"/>
          <p:cNvGrpSpPr>
            <a:grpSpLocks/>
          </p:cNvGrpSpPr>
          <p:nvPr/>
        </p:nvGrpSpPr>
        <p:grpSpPr bwMode="auto">
          <a:xfrm>
            <a:off x="-36701" y="2205038"/>
            <a:ext cx="9304708" cy="2808337"/>
            <a:chOff x="-58" y="1385"/>
            <a:chExt cx="5849" cy="1773"/>
          </a:xfrm>
        </p:grpSpPr>
        <p:sp>
          <p:nvSpPr>
            <p:cNvPr id="132108" name="Rectangle 12"/>
            <p:cNvSpPr>
              <a:spLocks noChangeArrowheads="1"/>
            </p:cNvSpPr>
            <p:nvPr/>
          </p:nvSpPr>
          <p:spPr bwMode="auto">
            <a:xfrm>
              <a:off x="-13" y="1385"/>
              <a:ext cx="5791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如果一个具有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函数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包含全部</a:t>
              </a:r>
              <a:r>
                <a:rPr lang="en-US" altLang="zh-CN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32109" name="Rectangle 13"/>
            <p:cNvSpPr>
              <a:spLocks noChangeArrowheads="1"/>
            </p:cNvSpPr>
            <p:nvPr/>
          </p:nvSpPr>
          <p:spPr bwMode="auto">
            <a:xfrm>
              <a:off x="-58" y="1704"/>
              <a:ext cx="57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个变量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，且每个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都以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原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变量或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反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变量的形式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出</a:t>
              </a:r>
            </a:p>
          </p:txBody>
        </p:sp>
        <p:sp>
          <p:nvSpPr>
            <p:cNvPr id="132110" name="Rectangle 14"/>
            <p:cNvSpPr>
              <a:spLocks noChangeArrowheads="1"/>
            </p:cNvSpPr>
            <p:nvPr/>
          </p:nvSpPr>
          <p:spPr bwMode="auto">
            <a:xfrm>
              <a:off x="0" y="2105"/>
              <a:ext cx="5791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现一次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，则这个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项称为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最大项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。若一个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函数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32111" name="Rectangle 15"/>
            <p:cNvSpPr>
              <a:spLocks noChangeArrowheads="1"/>
            </p:cNvSpPr>
            <p:nvPr/>
          </p:nvSpPr>
          <p:spPr bwMode="auto">
            <a:xfrm>
              <a:off x="0" y="2424"/>
              <a:ext cx="549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全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由最大项相与组成，则称为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标准或</a:t>
              </a:r>
              <a:r>
                <a:rPr lang="zh-CN" altLang="en-US" sz="3200" dirty="0" smtClean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与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和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之</a:t>
              </a:r>
              <a:endPara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  <p:sp>
          <p:nvSpPr>
            <p:cNvPr id="132112" name="Rectangle 16"/>
            <p:cNvSpPr>
              <a:spLocks noChangeArrowheads="1"/>
            </p:cNvSpPr>
            <p:nvPr/>
          </p:nvSpPr>
          <p:spPr bwMode="auto">
            <a:xfrm>
              <a:off x="33" y="2789"/>
              <a:ext cx="4114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积</a:t>
              </a:r>
              <a:r>
                <a:rPr lang="en-US" altLang="zh-CN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Product 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of sums) 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表达式。如：</a:t>
              </a:r>
            </a:p>
          </p:txBody>
        </p:sp>
      </p:grpSp>
      <p:graphicFrame>
        <p:nvGraphicFramePr>
          <p:cNvPr id="13211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8293695"/>
              </p:ext>
            </p:extLst>
          </p:nvPr>
        </p:nvGraphicFramePr>
        <p:xfrm>
          <a:off x="751275" y="5216995"/>
          <a:ext cx="73453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6" name="公式" r:id="rId5" imgW="4623840" imgH="355680" progId="Equation.3">
                  <p:embed/>
                </p:oleObj>
              </mc:Choice>
              <mc:Fallback>
                <p:oleObj name="公式" r:id="rId5" imgW="4623840" imgH="35568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275" y="5216995"/>
                        <a:ext cx="7345363" cy="650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178618"/>
              </p:ext>
            </p:extLst>
          </p:nvPr>
        </p:nvGraphicFramePr>
        <p:xfrm>
          <a:off x="4572000" y="5979244"/>
          <a:ext cx="2743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7" name="Equation" r:id="rId7" imgW="1473480" imgH="381240" progId="Equation.3">
                  <p:embed/>
                </p:oleObj>
              </mc:Choice>
              <mc:Fallback>
                <p:oleObj name="Equation" r:id="rId7" imgW="1473480" imgH="381240" progId="Equation.3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979244"/>
                        <a:ext cx="2743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937873"/>
              </p:ext>
            </p:extLst>
          </p:nvPr>
        </p:nvGraphicFramePr>
        <p:xfrm>
          <a:off x="2500298" y="5911776"/>
          <a:ext cx="2143140" cy="58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8" name="Equation" r:id="rId9" imgW="799920" imgH="215640" progId="Equation.DSMT4">
                  <p:embed/>
                </p:oleObj>
              </mc:Choice>
              <mc:Fallback>
                <p:oleObj name="Equation" r:id="rId9" imgW="799920" imgH="215640" progId="Equation.DSMT4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298" y="5911776"/>
                        <a:ext cx="2143140" cy="58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64</a:t>
            </a:fld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428596" y="5857892"/>
            <a:ext cx="2643206" cy="799089"/>
            <a:chOff x="428596" y="5214974"/>
            <a:chExt cx="2643206" cy="799089"/>
          </a:xfrm>
        </p:grpSpPr>
        <p:sp>
          <p:nvSpPr>
            <p:cNvPr id="15" name="矩形 14"/>
            <p:cNvSpPr/>
            <p:nvPr/>
          </p:nvSpPr>
          <p:spPr>
            <a:xfrm>
              <a:off x="428596" y="5429288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000</a:t>
              </a:r>
              <a:endParaRPr lang="zh-CN" altLang="en-US" sz="3200" dirty="0">
                <a:solidFill>
                  <a:srgbClr val="FFFF00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15" idx="3"/>
            </p:cNvCxnSpPr>
            <p:nvPr/>
          </p:nvCxnSpPr>
          <p:spPr bwMode="auto">
            <a:xfrm flipV="1">
              <a:off x="1228815" y="5214974"/>
              <a:ext cx="1842987" cy="50670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8" name="Object 26"/>
          <p:cNvGraphicFramePr>
            <a:graphicFrameLocks noChangeAspect="1"/>
          </p:cNvGraphicFramePr>
          <p:nvPr/>
        </p:nvGraphicFramePr>
        <p:xfrm>
          <a:off x="457200" y="600060"/>
          <a:ext cx="83724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89" name="Equation" r:id="rId11" imgW="5271480" imgH="381240" progId="Equation.3">
                  <p:embed/>
                </p:oleObj>
              </mc:Choice>
              <mc:Fallback>
                <p:oleObj name="Equation" r:id="rId11" imgW="5271480" imgH="381240" progId="Equation.3">
                  <p:embed/>
                  <p:pic>
                    <p:nvPicPr>
                      <p:cNvPr id="0" name="Picture 1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0060"/>
                        <a:ext cx="83724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左中括号 20"/>
          <p:cNvSpPr/>
          <p:nvPr/>
        </p:nvSpPr>
        <p:spPr bwMode="auto">
          <a:xfrm rot="16200000">
            <a:off x="8220159" y="1209601"/>
            <a:ext cx="214312" cy="652582"/>
          </a:xfrm>
          <a:prstGeom prst="leftBracket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4" name="直接连接符 23"/>
          <p:cNvCxnSpPr/>
          <p:nvPr/>
        </p:nvCxnSpPr>
        <p:spPr bwMode="auto">
          <a:xfrm>
            <a:off x="5572132" y="1285860"/>
            <a:ext cx="571504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7358082" y="1285860"/>
            <a:ext cx="571504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左中括号 26"/>
          <p:cNvSpPr/>
          <p:nvPr/>
        </p:nvSpPr>
        <p:spPr bwMode="auto">
          <a:xfrm rot="16200000">
            <a:off x="6579290" y="635892"/>
            <a:ext cx="214312" cy="1800000"/>
          </a:xfrm>
          <a:prstGeom prst="leftBracket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8215338" y="1285860"/>
            <a:ext cx="571504" cy="1588"/>
          </a:xfrm>
          <a:prstGeom prst="line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7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65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571472" y="357166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详细说明</a:t>
            </a:r>
            <a:endParaRPr lang="zh-CN" altLang="en-US" sz="3200" dirty="0"/>
          </a:p>
        </p:txBody>
      </p:sp>
      <p:pic>
        <p:nvPicPr>
          <p:cNvPr id="263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736"/>
            <a:ext cx="8426067" cy="3495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0" y="5707082"/>
            <a:ext cx="1606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看作1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</a:p>
        </p:txBody>
      </p:sp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381000" y="5173682"/>
            <a:ext cx="851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在最大项中，将和项中的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原变量看作0，反变量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4"/>
          <p:cNvGraphicFramePr>
            <a:graphicFrameLocks noChangeAspect="1"/>
          </p:cNvGraphicFramePr>
          <p:nvPr/>
        </p:nvGraphicFramePr>
        <p:xfrm>
          <a:off x="4502150" y="1976416"/>
          <a:ext cx="1397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4" name="Equation" r:id="rId5" imgW="139579" imgH="266469" progId="Equation.3">
                  <p:embed/>
                </p:oleObj>
              </mc:Choice>
              <mc:Fallback>
                <p:oleObj name="Equation" r:id="rId5" imgW="139579" imgH="266469" progId="Equation.3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976416"/>
                        <a:ext cx="139700" cy="266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5" name="Rectangle 9"/>
          <p:cNvSpPr>
            <a:spLocks noChangeArrowheads="1"/>
          </p:cNvSpPr>
          <p:nvPr/>
        </p:nvSpPr>
        <p:spPr bwMode="auto">
          <a:xfrm>
            <a:off x="990600" y="4608491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</a:t>
            </a:r>
          </a:p>
        </p:txBody>
      </p:sp>
      <p:sp>
        <p:nvSpPr>
          <p:cNvPr id="133140" name="Rectangle 20"/>
          <p:cNvSpPr>
            <a:spLocks noChangeArrowheads="1"/>
          </p:cNvSpPr>
          <p:nvPr/>
        </p:nvSpPr>
        <p:spPr bwMode="auto">
          <a:xfrm>
            <a:off x="228600" y="357166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最大项的几个性质：</a:t>
            </a:r>
          </a:p>
        </p:txBody>
      </p:sp>
      <p:grpSp>
        <p:nvGrpSpPr>
          <p:cNvPr id="133152" name="Group 32"/>
          <p:cNvGrpSpPr>
            <a:grpSpLocks/>
          </p:cNvGrpSpPr>
          <p:nvPr/>
        </p:nvGrpSpPr>
        <p:grpSpPr bwMode="auto">
          <a:xfrm>
            <a:off x="0" y="1142984"/>
            <a:ext cx="8921750" cy="1341438"/>
            <a:chOff x="0" y="1632"/>
            <a:chExt cx="5620" cy="845"/>
          </a:xfrm>
        </p:grpSpPr>
        <p:sp>
          <p:nvSpPr>
            <p:cNvPr id="59407" name="Rectangle 21"/>
            <p:cNvSpPr>
              <a:spLocks noChangeArrowheads="1"/>
            </p:cNvSpPr>
            <p:nvPr/>
          </p:nvSpPr>
          <p:spPr bwMode="auto">
            <a:xfrm>
              <a:off x="0" y="163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(1) 在输入变量的任何取值下,必有</a:t>
              </a:r>
              <a:r>
                <a:rPr lang="zh-CN" altLang="en-US" sz="3200" dirty="0">
                  <a:solidFill>
                    <a:srgbClr val="FFFF66"/>
                  </a:solidFill>
                  <a:effectLst/>
                  <a:latin typeface="黑体" pitchFamily="49" charset="-122"/>
                </a:rPr>
                <a:t>一个，且仅有</a:t>
              </a:r>
            </a:p>
          </p:txBody>
        </p:sp>
        <p:sp>
          <p:nvSpPr>
            <p:cNvPr id="59408" name="Rectangle 22"/>
            <p:cNvSpPr>
              <a:spLocks noChangeArrowheads="1"/>
            </p:cNvSpPr>
            <p:nvPr/>
          </p:nvSpPr>
          <p:spPr bwMode="auto">
            <a:xfrm>
              <a:off x="0" y="2112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一个最大项的值为0。</a:t>
              </a:r>
            </a:p>
          </p:txBody>
        </p:sp>
      </p:grpSp>
      <p:grpSp>
        <p:nvGrpSpPr>
          <p:cNvPr id="133153" name="Group 33"/>
          <p:cNvGrpSpPr>
            <a:grpSpLocks/>
          </p:cNvGrpSpPr>
          <p:nvPr/>
        </p:nvGrpSpPr>
        <p:grpSpPr bwMode="auto">
          <a:xfrm>
            <a:off x="228600" y="2795566"/>
            <a:ext cx="6921500" cy="650875"/>
            <a:chOff x="144" y="2592"/>
            <a:chExt cx="4360" cy="410"/>
          </a:xfrm>
        </p:grpSpPr>
        <p:sp>
          <p:nvSpPr>
            <p:cNvPr id="59405" name="Rectangle 23"/>
            <p:cNvSpPr>
              <a:spLocks noChangeArrowheads="1"/>
            </p:cNvSpPr>
            <p:nvPr/>
          </p:nvSpPr>
          <p:spPr bwMode="auto">
            <a:xfrm>
              <a:off x="144" y="2592"/>
              <a:ext cx="29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如三变量</a:t>
              </a:r>
              <a:r>
                <a:rPr lang="en-US" altLang="zh-CN" sz="3200">
                  <a:effectLst/>
                  <a:latin typeface="黑体" pitchFamily="49" charset="-122"/>
                </a:rPr>
                <a:t>ABC＝101，</a:t>
              </a:r>
              <a:r>
                <a:rPr lang="zh-CN" altLang="en-US" sz="3200">
                  <a:effectLst/>
                  <a:latin typeface="黑体" pitchFamily="49" charset="-122"/>
                </a:rPr>
                <a:t>则：</a:t>
              </a:r>
            </a:p>
          </p:txBody>
        </p:sp>
        <p:graphicFrame>
          <p:nvGraphicFramePr>
            <p:cNvPr id="59406" name="Object 28"/>
            <p:cNvGraphicFramePr>
              <a:graphicFrameLocks noChangeAspect="1"/>
            </p:cNvGraphicFramePr>
            <p:nvPr/>
          </p:nvGraphicFramePr>
          <p:xfrm>
            <a:off x="2928" y="2592"/>
            <a:ext cx="157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95" name="Equation" r:id="rId7" imgW="1562400" imgH="355680" progId="Equation.3">
                    <p:embed/>
                  </p:oleObj>
                </mc:Choice>
                <mc:Fallback>
                  <p:oleObj name="Equation" r:id="rId7" imgW="1562400" imgH="355680" progId="Equation.3">
                    <p:embed/>
                    <p:pic>
                      <p:nvPicPr>
                        <p:cNvPr id="0" name="Picture 2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592"/>
                          <a:ext cx="1576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57" name="Rectangle 37"/>
          <p:cNvSpPr>
            <a:spLocks noChangeArrowheads="1"/>
          </p:cNvSpPr>
          <p:nvPr/>
        </p:nvSpPr>
        <p:spPr bwMode="auto">
          <a:xfrm>
            <a:off x="0" y="3709966"/>
            <a:ext cx="7092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(2)任意两个不相同的最大项之和为1。</a:t>
            </a:r>
          </a:p>
        </p:txBody>
      </p:sp>
      <p:grpSp>
        <p:nvGrpSpPr>
          <p:cNvPr id="133160" name="Group 40"/>
          <p:cNvGrpSpPr>
            <a:grpSpLocks/>
          </p:cNvGrpSpPr>
          <p:nvPr/>
        </p:nvGrpSpPr>
        <p:grpSpPr bwMode="auto">
          <a:xfrm>
            <a:off x="714348" y="4572008"/>
            <a:ext cx="3527425" cy="566738"/>
            <a:chOff x="480" y="3648"/>
            <a:chExt cx="2222" cy="357"/>
          </a:xfrm>
        </p:grpSpPr>
        <p:graphicFrame>
          <p:nvGraphicFramePr>
            <p:cNvPr id="59403" name="Object 38"/>
            <p:cNvGraphicFramePr>
              <a:graphicFrameLocks noChangeAspect="1"/>
            </p:cNvGraphicFramePr>
            <p:nvPr/>
          </p:nvGraphicFramePr>
          <p:xfrm>
            <a:off x="480" y="3648"/>
            <a:ext cx="1220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96" name="Equation" r:id="rId9" imgW="1295640" imgH="355680" progId="Equation.3">
                    <p:embed/>
                  </p:oleObj>
                </mc:Choice>
                <mc:Fallback>
                  <p:oleObj name="Equation" r:id="rId9" imgW="1295640" imgH="355680" progId="Equation.3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648"/>
                          <a:ext cx="1220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4" name="Object 39"/>
            <p:cNvGraphicFramePr>
              <a:graphicFrameLocks noChangeAspect="1"/>
            </p:cNvGraphicFramePr>
            <p:nvPr/>
          </p:nvGraphicFramePr>
          <p:xfrm>
            <a:off x="2064" y="3648"/>
            <a:ext cx="638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97" name="Equation" r:id="rId11" imgW="660600" imgH="304920" progId="Equation.3">
                    <p:embed/>
                  </p:oleObj>
                </mc:Choice>
                <mc:Fallback>
                  <p:oleObj name="Equation" r:id="rId11" imgW="660600" imgH="304920" progId="Equation.3">
                    <p:embed/>
                    <p:pic>
                      <p:nvPicPr>
                        <p:cNvPr id="0" name="Picture 2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648"/>
                          <a:ext cx="638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  <p:grpSp>
        <p:nvGrpSpPr>
          <p:cNvPr id="23" name="组合 22"/>
          <p:cNvGrpSpPr/>
          <p:nvPr/>
        </p:nvGrpSpPr>
        <p:grpSpPr>
          <a:xfrm>
            <a:off x="357158" y="5148252"/>
            <a:ext cx="6351588" cy="1535123"/>
            <a:chOff x="357158" y="6205537"/>
            <a:chExt cx="6351588" cy="1535123"/>
          </a:xfrm>
        </p:grpSpPr>
        <p:graphicFrame>
          <p:nvGraphicFramePr>
            <p:cNvPr id="20" name="Object 47"/>
            <p:cNvGraphicFramePr>
              <a:graphicFrameLocks noChangeAspect="1"/>
            </p:cNvGraphicFramePr>
            <p:nvPr/>
          </p:nvGraphicFramePr>
          <p:xfrm>
            <a:off x="357158" y="6205537"/>
            <a:ext cx="6351588" cy="652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98" name="Equation" r:id="rId13" imgW="3988800" imgH="355680" progId="Equation.3">
                    <p:embed/>
                  </p:oleObj>
                </mc:Choice>
                <mc:Fallback>
                  <p:oleObj name="Equation" r:id="rId13" imgW="3988800" imgH="355680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58" y="6205537"/>
                          <a:ext cx="6351588" cy="6524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603" name="Object 211"/>
            <p:cNvGraphicFramePr>
              <a:graphicFrameLocks noChangeAspect="1"/>
            </p:cNvGraphicFramePr>
            <p:nvPr/>
          </p:nvGraphicFramePr>
          <p:xfrm>
            <a:off x="2559050" y="7308860"/>
            <a:ext cx="1392238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699" name="Equation" r:id="rId15" imgW="660240" imgH="177480" progId="Equation.DSMT4">
                    <p:embed/>
                  </p:oleObj>
                </mc:Choice>
                <mc:Fallback>
                  <p:oleObj name="Equation" r:id="rId15" imgW="660240" imgH="17748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9050" y="7308860"/>
                          <a:ext cx="1392238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组合 26"/>
          <p:cNvGrpSpPr/>
          <p:nvPr/>
        </p:nvGrpSpPr>
        <p:grpSpPr>
          <a:xfrm>
            <a:off x="2143108" y="5800715"/>
            <a:ext cx="2071702" cy="357188"/>
            <a:chOff x="2143108" y="5800715"/>
            <a:chExt cx="2071702" cy="357188"/>
          </a:xfrm>
        </p:grpSpPr>
        <p:cxnSp>
          <p:nvCxnSpPr>
            <p:cNvPr id="22" name="直接连接符 21"/>
            <p:cNvCxnSpPr/>
            <p:nvPr/>
          </p:nvCxnSpPr>
          <p:spPr bwMode="auto">
            <a:xfrm>
              <a:off x="2143108" y="5800715"/>
              <a:ext cx="85725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3357554" y="5800715"/>
              <a:ext cx="857256" cy="1588"/>
            </a:xfrm>
            <a:prstGeom prst="lin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左中括号 25"/>
            <p:cNvSpPr/>
            <p:nvPr/>
          </p:nvSpPr>
          <p:spPr bwMode="auto">
            <a:xfrm rot="16200000">
              <a:off x="3148061" y="5724456"/>
              <a:ext cx="214312" cy="652582"/>
            </a:xfrm>
            <a:prstGeom prst="leftBracket">
              <a:avLst/>
            </a:prstGeom>
            <a:noFill/>
            <a:ln w="25400">
              <a:solidFill>
                <a:srgbClr val="FFFF00"/>
              </a:solidFill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7" grpId="0" build="p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85" name="Rectangle 41"/>
          <p:cNvSpPr>
            <a:spLocks noChangeArrowheads="1"/>
          </p:cNvSpPr>
          <p:nvPr/>
        </p:nvSpPr>
        <p:spPr bwMode="auto">
          <a:xfrm>
            <a:off x="0" y="190500"/>
            <a:ext cx="4451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(3) 全体最大项之积为0</a:t>
            </a:r>
          </a:p>
        </p:txBody>
      </p:sp>
      <p:grpSp>
        <p:nvGrpSpPr>
          <p:cNvPr id="134201" name="Group 57"/>
          <p:cNvGrpSpPr>
            <a:grpSpLocks/>
          </p:cNvGrpSpPr>
          <p:nvPr/>
        </p:nvGrpSpPr>
        <p:grpSpPr bwMode="auto">
          <a:xfrm>
            <a:off x="304800" y="838200"/>
            <a:ext cx="7189788" cy="655638"/>
            <a:chOff x="192" y="528"/>
            <a:chExt cx="4529" cy="413"/>
          </a:xfrm>
        </p:grpSpPr>
        <p:sp>
          <p:nvSpPr>
            <p:cNvPr id="134186" name="Rectangle 42"/>
            <p:cNvSpPr>
              <a:spLocks noChangeArrowheads="1"/>
            </p:cNvSpPr>
            <p:nvPr/>
          </p:nvSpPr>
          <p:spPr bwMode="auto">
            <a:xfrm>
              <a:off x="192" y="576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例:</a:t>
              </a:r>
            </a:p>
          </p:txBody>
        </p:sp>
        <p:graphicFrame>
          <p:nvGraphicFramePr>
            <p:cNvPr id="60436" name="Object 47"/>
            <p:cNvGraphicFramePr>
              <a:graphicFrameLocks noChangeAspect="1"/>
            </p:cNvGraphicFramePr>
            <p:nvPr/>
          </p:nvGraphicFramePr>
          <p:xfrm>
            <a:off x="720" y="528"/>
            <a:ext cx="4001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15" name="Equation" r:id="rId5" imgW="3988800" imgH="355680" progId="Equation.3">
                    <p:embed/>
                  </p:oleObj>
                </mc:Choice>
                <mc:Fallback>
                  <p:oleObj name="Equation" r:id="rId5" imgW="3988800" imgH="355680" progId="Equation.3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528"/>
                          <a:ext cx="4001" cy="4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92" name="Object 48"/>
          <p:cNvGraphicFramePr>
            <a:graphicFrameLocks noChangeAspect="1"/>
          </p:cNvGraphicFramePr>
          <p:nvPr/>
        </p:nvGraphicFramePr>
        <p:xfrm>
          <a:off x="714348" y="1533525"/>
          <a:ext cx="4978633" cy="68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16" name="Equation" r:id="rId7" imgW="2234880" imgH="266400" progId="Equation.DSMT4">
                  <p:embed/>
                </p:oleObj>
              </mc:Choice>
              <mc:Fallback>
                <p:oleObj name="Equation" r:id="rId7" imgW="2234880" imgH="266400" progId="Equation.DSMT4">
                  <p:embed/>
                  <p:pic>
                    <p:nvPicPr>
                      <p:cNvPr id="0" name="Picture 3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48" y="1533525"/>
                        <a:ext cx="4978633" cy="6810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203" name="Group 59"/>
          <p:cNvGrpSpPr>
            <a:grpSpLocks/>
          </p:cNvGrpSpPr>
          <p:nvPr/>
        </p:nvGrpSpPr>
        <p:grpSpPr bwMode="auto">
          <a:xfrm>
            <a:off x="179778" y="3728382"/>
            <a:ext cx="5379327" cy="1343911"/>
            <a:chOff x="264" y="2149"/>
            <a:chExt cx="3590" cy="994"/>
          </a:xfrm>
        </p:grpSpPr>
        <p:sp>
          <p:nvSpPr>
            <p:cNvPr id="60433" name="Rectangle 45"/>
            <p:cNvSpPr>
              <a:spLocks noChangeArrowheads="1"/>
            </p:cNvSpPr>
            <p:nvPr/>
          </p:nvSpPr>
          <p:spPr bwMode="auto">
            <a:xfrm>
              <a:off x="264" y="2192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例:</a:t>
              </a:r>
            </a:p>
          </p:txBody>
        </p:sp>
        <p:graphicFrame>
          <p:nvGraphicFramePr>
            <p:cNvPr id="60434" name="Object 49"/>
            <p:cNvGraphicFramePr>
              <a:graphicFrameLocks noChangeAspect="1"/>
            </p:cNvGraphicFramePr>
            <p:nvPr/>
          </p:nvGraphicFramePr>
          <p:xfrm>
            <a:off x="907" y="2149"/>
            <a:ext cx="2947" cy="9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17" name="Equation" r:id="rId9" imgW="1726920" imgH="533160" progId="Equation.DSMT4">
                    <p:embed/>
                  </p:oleObj>
                </mc:Choice>
                <mc:Fallback>
                  <p:oleObj name="Equation" r:id="rId9" imgW="1726920" imgH="533160" progId="Equation.DSMT4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2149"/>
                          <a:ext cx="2947" cy="9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05" name="Group 61"/>
          <p:cNvGrpSpPr>
            <a:grpSpLocks/>
          </p:cNvGrpSpPr>
          <p:nvPr/>
        </p:nvGrpSpPr>
        <p:grpSpPr bwMode="auto">
          <a:xfrm>
            <a:off x="0" y="5157788"/>
            <a:ext cx="2362200" cy="617537"/>
            <a:chOff x="0" y="3264"/>
            <a:chExt cx="1488" cy="389"/>
          </a:xfrm>
        </p:grpSpPr>
        <p:sp>
          <p:nvSpPr>
            <p:cNvPr id="60431" name="Rectangle 50"/>
            <p:cNvSpPr>
              <a:spLocks noChangeArrowheads="1"/>
            </p:cNvSpPr>
            <p:nvPr/>
          </p:nvSpPr>
          <p:spPr bwMode="auto">
            <a:xfrm>
              <a:off x="0" y="3264"/>
              <a:ext cx="6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(5) 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graphicFrame>
          <p:nvGraphicFramePr>
            <p:cNvPr id="60432" name="Object 51"/>
            <p:cNvGraphicFramePr>
              <a:graphicFrameLocks noChangeAspect="1"/>
            </p:cNvGraphicFramePr>
            <p:nvPr/>
          </p:nvGraphicFramePr>
          <p:xfrm>
            <a:off x="576" y="3264"/>
            <a:ext cx="912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18" name="Equation" r:id="rId11" imgW="889200" imgH="381240" progId="Equation.3">
                    <p:embed/>
                  </p:oleObj>
                </mc:Choice>
                <mc:Fallback>
                  <p:oleObj name="Equation" r:id="rId11" imgW="889200" imgH="381240" progId="Equation.3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264"/>
                          <a:ext cx="912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4204" name="Group 60"/>
          <p:cNvGrpSpPr>
            <a:grpSpLocks/>
          </p:cNvGrpSpPr>
          <p:nvPr/>
        </p:nvGrpSpPr>
        <p:grpSpPr bwMode="auto">
          <a:xfrm>
            <a:off x="228600" y="5943600"/>
            <a:ext cx="3025775" cy="617538"/>
            <a:chOff x="144" y="3744"/>
            <a:chExt cx="1906" cy="389"/>
          </a:xfrm>
        </p:grpSpPr>
        <p:sp>
          <p:nvSpPr>
            <p:cNvPr id="60429" name="Rectangle 46"/>
            <p:cNvSpPr>
              <a:spLocks noChangeArrowheads="1"/>
            </p:cNvSpPr>
            <p:nvPr/>
          </p:nvSpPr>
          <p:spPr bwMode="auto">
            <a:xfrm>
              <a:off x="144" y="3744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例:</a:t>
              </a:r>
            </a:p>
          </p:txBody>
        </p:sp>
        <p:graphicFrame>
          <p:nvGraphicFramePr>
            <p:cNvPr id="60430" name="Object 52"/>
            <p:cNvGraphicFramePr>
              <a:graphicFrameLocks noChangeAspect="1"/>
            </p:cNvGraphicFramePr>
            <p:nvPr/>
          </p:nvGraphicFramePr>
          <p:xfrm>
            <a:off x="672" y="3744"/>
            <a:ext cx="1378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819" name="Equation" r:id="rId13" imgW="1359360" imgH="381240" progId="Equation.3">
                    <p:embed/>
                  </p:oleObj>
                </mc:Choice>
                <mc:Fallback>
                  <p:oleObj name="Equation" r:id="rId13" imgW="1359360" imgH="381240" progId="Equation.3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744"/>
                          <a:ext cx="1378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4197" name="Object 53"/>
          <p:cNvGraphicFramePr>
            <a:graphicFrameLocks noChangeAspect="1"/>
          </p:cNvGraphicFramePr>
          <p:nvPr/>
        </p:nvGraphicFramePr>
        <p:xfrm>
          <a:off x="3657600" y="5867400"/>
          <a:ext cx="511492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820" name="Equation" r:id="rId15" imgW="3201120" imgH="419040" progId="Equation.3">
                  <p:embed/>
                </p:oleObj>
              </mc:Choice>
              <mc:Fallback>
                <p:oleObj name="Equation" r:id="rId15" imgW="3201120" imgH="419040" progId="Equation.3">
                  <p:embed/>
                  <p:pic>
                    <p:nvPicPr>
                      <p:cNvPr id="0" name="Picture 3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867400"/>
                        <a:ext cx="5114925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202" name="Group 58"/>
          <p:cNvGrpSpPr>
            <a:grpSpLocks/>
          </p:cNvGrpSpPr>
          <p:nvPr/>
        </p:nvGrpSpPr>
        <p:grpSpPr bwMode="auto">
          <a:xfrm>
            <a:off x="0" y="2422525"/>
            <a:ext cx="9124950" cy="1189038"/>
            <a:chOff x="0" y="1526"/>
            <a:chExt cx="5748" cy="749"/>
          </a:xfrm>
        </p:grpSpPr>
        <p:sp>
          <p:nvSpPr>
            <p:cNvPr id="60427" name="Rectangle 54"/>
            <p:cNvSpPr>
              <a:spLocks noChangeArrowheads="1"/>
            </p:cNvSpPr>
            <p:nvPr/>
          </p:nvSpPr>
          <p:spPr bwMode="auto">
            <a:xfrm>
              <a:off x="0" y="1526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(4) </a:t>
              </a:r>
              <a:r>
                <a:rPr lang="zh-CN" altLang="en-US" sz="3200">
                  <a:effectLst/>
                  <a:latin typeface="黑体" pitchFamily="49" charset="-122"/>
                </a:rPr>
                <a:t>只有一个变量不同的两个最大项的乘积等于各</a:t>
              </a:r>
            </a:p>
          </p:txBody>
        </p:sp>
        <p:sp>
          <p:nvSpPr>
            <p:cNvPr id="60428" name="Rectangle 56"/>
            <p:cNvSpPr>
              <a:spLocks noChangeArrowheads="1"/>
            </p:cNvSpPr>
            <p:nvPr/>
          </p:nvSpPr>
          <p:spPr bwMode="auto">
            <a:xfrm>
              <a:off x="0" y="1910"/>
              <a:ext cx="3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相同变量之和,即消去一个变量。</a:t>
              </a:r>
            </a:p>
          </p:txBody>
        </p:sp>
      </p:grpSp>
      <p:sp>
        <p:nvSpPr>
          <p:cNvPr id="161881" name="Rectangle 1113"/>
          <p:cNvSpPr>
            <a:spLocks noChangeArrowheads="1"/>
          </p:cNvSpPr>
          <p:nvPr/>
        </p:nvSpPr>
        <p:spPr bwMode="auto">
          <a:xfrm>
            <a:off x="2700338" y="5157788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不是对偶关系</a:t>
            </a:r>
          </a:p>
        </p:txBody>
      </p:sp>
      <p:sp>
        <p:nvSpPr>
          <p:cNvPr id="21" name="灯片编号占位符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6764646" y="142852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加法分配律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4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4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06" name="Line 38"/>
          <p:cNvSpPr>
            <a:spLocks noChangeShapeType="1"/>
          </p:cNvSpPr>
          <p:nvPr/>
        </p:nvSpPr>
        <p:spPr bwMode="auto">
          <a:xfrm>
            <a:off x="2266976" y="690578"/>
            <a:ext cx="0" cy="495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7" name="Line 39"/>
          <p:cNvSpPr>
            <a:spLocks noChangeShapeType="1"/>
          </p:cNvSpPr>
          <p:nvPr/>
        </p:nvSpPr>
        <p:spPr bwMode="auto">
          <a:xfrm>
            <a:off x="4171976" y="690578"/>
            <a:ext cx="0" cy="4876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8" name="Line 40"/>
          <p:cNvSpPr>
            <a:spLocks noChangeShapeType="1"/>
          </p:cNvSpPr>
          <p:nvPr/>
        </p:nvSpPr>
        <p:spPr bwMode="auto">
          <a:xfrm>
            <a:off x="5391176" y="690578"/>
            <a:ext cx="0" cy="495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35209" name="Line 41"/>
          <p:cNvSpPr>
            <a:spLocks noChangeShapeType="1"/>
          </p:cNvSpPr>
          <p:nvPr/>
        </p:nvSpPr>
        <p:spPr bwMode="auto">
          <a:xfrm>
            <a:off x="7219976" y="690578"/>
            <a:ext cx="0" cy="4953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1446" name="Rectangle 42"/>
          <p:cNvSpPr>
            <a:spLocks noChangeArrowheads="1"/>
          </p:cNvSpPr>
          <p:nvPr/>
        </p:nvSpPr>
        <p:spPr bwMode="auto">
          <a:xfrm>
            <a:off x="895376" y="614378"/>
            <a:ext cx="73898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A B C    </a:t>
            </a:r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最小项    编号    最大项     编号</a:t>
            </a:r>
          </a:p>
        </p:txBody>
      </p:sp>
      <p:sp>
        <p:nvSpPr>
          <p:cNvPr id="61447" name="Rectangle 43"/>
          <p:cNvSpPr>
            <a:spLocks noChangeArrowheads="1"/>
          </p:cNvSpPr>
          <p:nvPr/>
        </p:nvSpPr>
        <p:spPr bwMode="auto">
          <a:xfrm>
            <a:off x="971576" y="50339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1 1 1 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7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7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8" name="Rectangle 44"/>
          <p:cNvSpPr>
            <a:spLocks noChangeArrowheads="1"/>
          </p:cNvSpPr>
          <p:nvPr/>
        </p:nvSpPr>
        <p:spPr bwMode="auto">
          <a:xfrm>
            <a:off x="971576" y="45005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1 1 0 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6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6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49" name="Rectangle 45"/>
          <p:cNvSpPr>
            <a:spLocks noChangeArrowheads="1"/>
          </p:cNvSpPr>
          <p:nvPr/>
        </p:nvSpPr>
        <p:spPr bwMode="auto">
          <a:xfrm>
            <a:off x="971576" y="38909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1 0 1 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5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5</a:t>
            </a:r>
            <a:endParaRPr lang="en-US" altLang="zh-CN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0" name="Rectangle 46"/>
          <p:cNvSpPr>
            <a:spLocks noChangeArrowheads="1"/>
          </p:cNvSpPr>
          <p:nvPr/>
        </p:nvSpPr>
        <p:spPr bwMode="auto">
          <a:xfrm>
            <a:off x="830289" y="3357578"/>
            <a:ext cx="7385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 1 0 0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4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4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1" name="Rectangle 47"/>
          <p:cNvSpPr>
            <a:spLocks noChangeArrowheads="1"/>
          </p:cNvSpPr>
          <p:nvPr/>
        </p:nvSpPr>
        <p:spPr bwMode="auto">
          <a:xfrm>
            <a:off x="971576" y="28241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0 1 1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3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3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2" name="Rectangle 48"/>
          <p:cNvSpPr>
            <a:spLocks noChangeArrowheads="1"/>
          </p:cNvSpPr>
          <p:nvPr/>
        </p:nvSpPr>
        <p:spPr bwMode="auto">
          <a:xfrm>
            <a:off x="971576" y="22907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0 1 0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2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1453" name="Rectangle 49"/>
          <p:cNvSpPr>
            <a:spLocks noChangeArrowheads="1"/>
          </p:cNvSpPr>
          <p:nvPr/>
        </p:nvSpPr>
        <p:spPr bwMode="auto">
          <a:xfrm>
            <a:off x="971576" y="16811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0 0 1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1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35199" name="Line 31"/>
          <p:cNvSpPr>
            <a:spLocks noChangeShapeType="1"/>
          </p:cNvSpPr>
          <p:nvPr/>
        </p:nvSpPr>
        <p:spPr bwMode="auto">
          <a:xfrm>
            <a:off x="1123976" y="1147778"/>
            <a:ext cx="716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1455" name="Rectangle 50"/>
          <p:cNvSpPr>
            <a:spLocks noChangeArrowheads="1"/>
          </p:cNvSpPr>
          <p:nvPr/>
        </p:nvSpPr>
        <p:spPr bwMode="auto">
          <a:xfrm>
            <a:off x="971576" y="1147778"/>
            <a:ext cx="725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Tahoma" pitchFamily="34" charset="0"/>
                <a:ea typeface="宋体" pitchFamily="2" charset="-122"/>
              </a:rPr>
              <a:t>0 0 0                    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>
                <a:effectLst/>
                <a:latin typeface="Tahoma" pitchFamily="34" charset="0"/>
                <a:ea typeface="宋体" pitchFamily="2" charset="-122"/>
              </a:rPr>
              <a:t>0</a:t>
            </a:r>
            <a:r>
              <a:rPr lang="en-US" altLang="zh-CN" sz="3200" dirty="0">
                <a:effectLst/>
                <a:latin typeface="Tahoma" pitchFamily="34" charset="0"/>
                <a:ea typeface="宋体" pitchFamily="2" charset="-122"/>
              </a:rPr>
              <a:t>                     </a:t>
            </a:r>
            <a:r>
              <a:rPr lang="en-US" altLang="zh-CN" sz="3200" dirty="0" err="1">
                <a:effectLst/>
                <a:latin typeface="Tahoma" pitchFamily="34" charset="0"/>
                <a:ea typeface="宋体" pitchFamily="2" charset="-122"/>
              </a:rPr>
              <a:t>M</a:t>
            </a:r>
            <a:r>
              <a:rPr lang="en-US" altLang="zh-CN" sz="3200" baseline="-25000" dirty="0" err="1">
                <a:effectLst/>
                <a:latin typeface="Tahoma" pitchFamily="34" charset="0"/>
                <a:ea typeface="宋体" pitchFamily="2" charset="-122"/>
              </a:rPr>
              <a:t>0</a:t>
            </a:r>
            <a:endParaRPr lang="zh-CN" altLang="en-US" sz="3200" baseline="-25000" dirty="0"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61456" name="Object 60"/>
          <p:cNvGraphicFramePr>
            <a:graphicFrameLocks noChangeAspect="1"/>
          </p:cNvGraphicFramePr>
          <p:nvPr/>
        </p:nvGraphicFramePr>
        <p:xfrm>
          <a:off x="2495576" y="11477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0" name="Equation" r:id="rId3" imgW="800280" imgH="317520" progId="Equation.3">
                  <p:embed/>
                </p:oleObj>
              </mc:Choice>
              <mc:Fallback>
                <p:oleObj name="Equation" r:id="rId3" imgW="800280" imgH="317520" progId="Equation.3">
                  <p:embed/>
                  <p:pic>
                    <p:nvPicPr>
                      <p:cNvPr id="0" name="Picture 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76" y="11477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61"/>
          <p:cNvGraphicFramePr>
            <a:graphicFrameLocks noChangeAspect="1"/>
          </p:cNvGraphicFramePr>
          <p:nvPr/>
        </p:nvGraphicFramePr>
        <p:xfrm>
          <a:off x="2495576" y="16811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1" name="Equation" r:id="rId5" imgW="800280" imgH="317520" progId="Equation.3">
                  <p:embed/>
                </p:oleObj>
              </mc:Choice>
              <mc:Fallback>
                <p:oleObj name="Equation" r:id="rId5" imgW="800280" imgH="317520" progId="Equation.3">
                  <p:embed/>
                  <p:pic>
                    <p:nvPicPr>
                      <p:cNvPr id="0" name="Picture 7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76" y="16811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62"/>
          <p:cNvGraphicFramePr>
            <a:graphicFrameLocks noChangeAspect="1"/>
          </p:cNvGraphicFramePr>
          <p:nvPr/>
        </p:nvGraphicFramePr>
        <p:xfrm>
          <a:off x="2419376" y="22907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2" name="Equation" r:id="rId7" imgW="800280" imgH="317520" progId="Equation.3">
                  <p:embed/>
                </p:oleObj>
              </mc:Choice>
              <mc:Fallback>
                <p:oleObj name="Equation" r:id="rId7" imgW="800280" imgH="317520" progId="Equation.3">
                  <p:embed/>
                  <p:pic>
                    <p:nvPicPr>
                      <p:cNvPr id="0" name="Picture 7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22907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9" name="Object 63"/>
          <p:cNvGraphicFramePr>
            <a:graphicFrameLocks noChangeAspect="1"/>
          </p:cNvGraphicFramePr>
          <p:nvPr/>
        </p:nvGraphicFramePr>
        <p:xfrm>
          <a:off x="2419376" y="2824178"/>
          <a:ext cx="13192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3" name="Equation" r:id="rId9" imgW="800280" imgH="317520" progId="Equation.3">
                  <p:embed/>
                </p:oleObj>
              </mc:Choice>
              <mc:Fallback>
                <p:oleObj name="Equation" r:id="rId9" imgW="800280" imgH="317520" progId="Equation.3">
                  <p:embed/>
                  <p:pic>
                    <p:nvPicPr>
                      <p:cNvPr id="0" name="Picture 7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2824178"/>
                        <a:ext cx="13192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0" name="Object 64"/>
          <p:cNvGraphicFramePr>
            <a:graphicFrameLocks noChangeAspect="1"/>
          </p:cNvGraphicFramePr>
          <p:nvPr/>
        </p:nvGraphicFramePr>
        <p:xfrm>
          <a:off x="2419376" y="33575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4" name="Equation" r:id="rId11" imgW="800280" imgH="317520" progId="Equation.3">
                  <p:embed/>
                </p:oleObj>
              </mc:Choice>
              <mc:Fallback>
                <p:oleObj name="Equation" r:id="rId11" imgW="800280" imgH="317520" progId="Equation.3">
                  <p:embed/>
                  <p:pic>
                    <p:nvPicPr>
                      <p:cNvPr id="0" name="Picture 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33575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1" name="Object 65"/>
          <p:cNvGraphicFramePr>
            <a:graphicFrameLocks noChangeAspect="1"/>
          </p:cNvGraphicFramePr>
          <p:nvPr/>
        </p:nvGraphicFramePr>
        <p:xfrm>
          <a:off x="2419376" y="38909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5" name="Equation" r:id="rId13" imgW="800280" imgH="317520" progId="Equation.3">
                  <p:embed/>
                </p:oleObj>
              </mc:Choice>
              <mc:Fallback>
                <p:oleObj name="Equation" r:id="rId13" imgW="800280" imgH="317520" progId="Equation.3">
                  <p:embed/>
                  <p:pic>
                    <p:nvPicPr>
                      <p:cNvPr id="0" name="Picture 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38909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2" name="Object 66"/>
          <p:cNvGraphicFramePr>
            <a:graphicFrameLocks noChangeAspect="1"/>
          </p:cNvGraphicFramePr>
          <p:nvPr/>
        </p:nvGraphicFramePr>
        <p:xfrm>
          <a:off x="2419376" y="4500578"/>
          <a:ext cx="131921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6" name="Equation" r:id="rId15" imgW="800280" imgH="317520" progId="Equation.3">
                  <p:embed/>
                </p:oleObj>
              </mc:Choice>
              <mc:Fallback>
                <p:oleObj name="Equation" r:id="rId15" imgW="800280" imgH="317520" progId="Equation.3">
                  <p:embed/>
                  <p:pic>
                    <p:nvPicPr>
                      <p:cNvPr id="0" name="Picture 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4500578"/>
                        <a:ext cx="1319213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3" name="Object 67"/>
          <p:cNvGraphicFramePr>
            <a:graphicFrameLocks noChangeAspect="1"/>
          </p:cNvGraphicFramePr>
          <p:nvPr/>
        </p:nvGraphicFramePr>
        <p:xfrm>
          <a:off x="2419376" y="5110178"/>
          <a:ext cx="1319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7" name="Equation" r:id="rId17" imgW="800280" imgH="254160" progId="Equation.3">
                  <p:embed/>
                </p:oleObj>
              </mc:Choice>
              <mc:Fallback>
                <p:oleObj name="Equation" r:id="rId17" imgW="800280" imgH="254160" progId="Equation.3">
                  <p:embed/>
                  <p:pic>
                    <p:nvPicPr>
                      <p:cNvPr id="0" name="Picture 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76" y="5110178"/>
                        <a:ext cx="1319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4" name="Object 68"/>
          <p:cNvGraphicFramePr>
            <a:graphicFrameLocks noChangeAspect="1"/>
          </p:cNvGraphicFramePr>
          <p:nvPr/>
        </p:nvGraphicFramePr>
        <p:xfrm>
          <a:off x="5467376" y="1223978"/>
          <a:ext cx="1641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8" name="Equation" r:id="rId19" imgW="1003680" imgH="254160" progId="Equation.3">
                  <p:embed/>
                </p:oleObj>
              </mc:Choice>
              <mc:Fallback>
                <p:oleObj name="Equation" r:id="rId19" imgW="1003680" imgH="254160" progId="Equation.3">
                  <p:embed/>
                  <p:pic>
                    <p:nvPicPr>
                      <p:cNvPr id="0" name="Picture 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1223978"/>
                        <a:ext cx="16414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5" name="Object 69"/>
          <p:cNvGraphicFramePr>
            <a:graphicFrameLocks noChangeAspect="1"/>
          </p:cNvGraphicFramePr>
          <p:nvPr/>
        </p:nvGraphicFramePr>
        <p:xfrm>
          <a:off x="5467376" y="16811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89" name="Equation" r:id="rId21" imgW="1003680" imgH="317520" progId="Equation.3">
                  <p:embed/>
                </p:oleObj>
              </mc:Choice>
              <mc:Fallback>
                <p:oleObj name="Equation" r:id="rId21" imgW="1003680" imgH="317520" progId="Equation.3">
                  <p:embed/>
                  <p:pic>
                    <p:nvPicPr>
                      <p:cNvPr id="0" name="Picture 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16811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6" name="Object 70"/>
          <p:cNvGraphicFramePr>
            <a:graphicFrameLocks noChangeAspect="1"/>
          </p:cNvGraphicFramePr>
          <p:nvPr/>
        </p:nvGraphicFramePr>
        <p:xfrm>
          <a:off x="5467376" y="2290778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0" name="Equation" r:id="rId23" imgW="1003680" imgH="317520" progId="Equation.3">
                  <p:embed/>
                </p:oleObj>
              </mc:Choice>
              <mc:Fallback>
                <p:oleObj name="Equation" r:id="rId23" imgW="1003680" imgH="317520" progId="Equation.3">
                  <p:embed/>
                  <p:pic>
                    <p:nvPicPr>
                      <p:cNvPr id="0" name="Picture 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2290778"/>
                        <a:ext cx="16414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7" name="Object 71"/>
          <p:cNvGraphicFramePr>
            <a:graphicFrameLocks noChangeAspect="1"/>
          </p:cNvGraphicFramePr>
          <p:nvPr/>
        </p:nvGraphicFramePr>
        <p:xfrm>
          <a:off x="5467376" y="29003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1" name="Equation" r:id="rId25" imgW="1003680" imgH="317520" progId="Equation.3">
                  <p:embed/>
                </p:oleObj>
              </mc:Choice>
              <mc:Fallback>
                <p:oleObj name="Equation" r:id="rId25" imgW="1003680" imgH="317520" progId="Equation.3">
                  <p:embed/>
                  <p:pic>
                    <p:nvPicPr>
                      <p:cNvPr id="0" name="Picture 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29003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8" name="Object 72"/>
          <p:cNvGraphicFramePr>
            <a:graphicFrameLocks noChangeAspect="1"/>
          </p:cNvGraphicFramePr>
          <p:nvPr/>
        </p:nvGraphicFramePr>
        <p:xfrm>
          <a:off x="5467376" y="34337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2" name="Equation" r:id="rId27" imgW="1003680" imgH="317520" progId="Equation.3">
                  <p:embed/>
                </p:oleObj>
              </mc:Choice>
              <mc:Fallback>
                <p:oleObj name="Equation" r:id="rId27" imgW="1003680" imgH="317520" progId="Equation.3">
                  <p:embed/>
                  <p:pic>
                    <p:nvPicPr>
                      <p:cNvPr id="0" name="Picture 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34337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69" name="Object 73"/>
          <p:cNvGraphicFramePr>
            <a:graphicFrameLocks noChangeAspect="1"/>
          </p:cNvGraphicFramePr>
          <p:nvPr/>
        </p:nvGraphicFramePr>
        <p:xfrm>
          <a:off x="5467376" y="40433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3" name="Equation" r:id="rId29" imgW="1003680" imgH="317520" progId="Equation.3">
                  <p:embed/>
                </p:oleObj>
              </mc:Choice>
              <mc:Fallback>
                <p:oleObj name="Equation" r:id="rId29" imgW="1003680" imgH="317520" progId="Equation.3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40433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0" name="Object 74"/>
          <p:cNvGraphicFramePr>
            <a:graphicFrameLocks noChangeAspect="1"/>
          </p:cNvGraphicFramePr>
          <p:nvPr/>
        </p:nvGraphicFramePr>
        <p:xfrm>
          <a:off x="5467376" y="4576778"/>
          <a:ext cx="16414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4" name="Equation" r:id="rId31" imgW="1003680" imgH="317520" progId="Equation.3">
                  <p:embed/>
                </p:oleObj>
              </mc:Choice>
              <mc:Fallback>
                <p:oleObj name="Equation" r:id="rId31" imgW="1003680" imgH="317520" progId="Equation.3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4576778"/>
                        <a:ext cx="1641475" cy="52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1" name="Object 75"/>
          <p:cNvGraphicFramePr>
            <a:graphicFrameLocks noChangeAspect="1"/>
          </p:cNvGraphicFramePr>
          <p:nvPr/>
        </p:nvGraphicFramePr>
        <p:xfrm>
          <a:off x="5467376" y="5033978"/>
          <a:ext cx="1641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295" name="Equation" r:id="rId33" imgW="1003680" imgH="317520" progId="Equation.3">
                  <p:embed/>
                </p:oleObj>
              </mc:Choice>
              <mc:Fallback>
                <p:oleObj name="Equation" r:id="rId33" imgW="1003680" imgH="317520" progId="Equation.3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76" y="5033978"/>
                        <a:ext cx="164147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灯片编号占位符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33" name="动作按钮: 帮助 32">
            <a:hlinkClick r:id="" action="ppaction://noaction" highlightClick="1"/>
          </p:cNvPr>
          <p:cNvSpPr/>
          <p:nvPr/>
        </p:nvSpPr>
        <p:spPr bwMode="auto">
          <a:xfrm>
            <a:off x="7643834" y="6072206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1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61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1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7" grpId="0"/>
      <p:bldP spid="61448" grpId="0"/>
      <p:bldP spid="61449" grpId="0"/>
      <p:bldP spid="61450" grpId="0"/>
      <p:bldP spid="61451" grpId="0"/>
      <p:bldP spid="61452" grpId="0"/>
      <p:bldP spid="61453" grpId="0"/>
      <p:bldP spid="6145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8943975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3.3 逻辑函数表达式的转换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6208" name="Group 16"/>
          <p:cNvGrpSpPr>
            <a:grpSpLocks/>
          </p:cNvGrpSpPr>
          <p:nvPr/>
        </p:nvGrpSpPr>
        <p:grpSpPr bwMode="auto">
          <a:xfrm>
            <a:off x="-142908" y="1196975"/>
            <a:ext cx="8724900" cy="1112838"/>
            <a:chOff x="0" y="761"/>
            <a:chExt cx="5496" cy="701"/>
          </a:xfrm>
        </p:grpSpPr>
        <p:sp>
          <p:nvSpPr>
            <p:cNvPr id="136203" name="Rectangle 11"/>
            <p:cNvSpPr>
              <a:spLocks noChangeArrowheads="1"/>
            </p:cNvSpPr>
            <p:nvPr/>
          </p:nvSpPr>
          <p:spPr bwMode="auto">
            <a:xfrm>
              <a:off x="288" y="761"/>
              <a:ext cx="52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即将任意形式的表达式转换成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最小项之和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及</a:t>
              </a:r>
            </a:p>
          </p:txBody>
        </p:sp>
        <p:sp>
          <p:nvSpPr>
            <p:cNvPr id="136204" name="Rectangle 12"/>
            <p:cNvSpPr>
              <a:spLocks noChangeArrowheads="1"/>
            </p:cNvSpPr>
            <p:nvPr/>
          </p:nvSpPr>
          <p:spPr bwMode="auto">
            <a:xfrm>
              <a:off x="0" y="1097"/>
              <a:ext cx="26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“</a:t>
              </a:r>
              <a:r>
                <a:rPr lang="zh-CN" altLang="en-US" sz="320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最大项之积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/>
                </a:rPr>
                <a:t>”</a:t>
              </a: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的形式。</a:t>
              </a:r>
            </a:p>
          </p:txBody>
        </p:sp>
      </p:grpSp>
      <p:sp>
        <p:nvSpPr>
          <p:cNvPr id="136210" name="Rectangle 18"/>
          <p:cNvSpPr>
            <a:spLocks noChangeArrowheads="1"/>
          </p:cNvSpPr>
          <p:nvPr/>
        </p:nvSpPr>
        <p:spPr bwMode="auto">
          <a:xfrm>
            <a:off x="0" y="26670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一、代数转换法</a:t>
            </a:r>
          </a:p>
        </p:txBody>
      </p:sp>
      <p:sp>
        <p:nvSpPr>
          <p:cNvPr id="136212" name="Rectangle 20"/>
          <p:cNvSpPr>
            <a:spLocks noChangeArrowheads="1"/>
          </p:cNvSpPr>
          <p:nvPr/>
        </p:nvSpPr>
        <p:spPr bwMode="auto">
          <a:xfrm>
            <a:off x="0" y="3514725"/>
            <a:ext cx="867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  用代数法求一个函数的</a:t>
            </a:r>
            <a:r>
              <a:rPr lang="zh-CN" altLang="en-US" sz="3200">
                <a:effectLst/>
              </a:rPr>
              <a:t>“</a:t>
            </a:r>
            <a:r>
              <a:rPr lang="zh-CN" altLang="en-US" sz="3200">
                <a:effectLst/>
                <a:latin typeface="黑体" pitchFamily="49" charset="-122"/>
              </a:rPr>
              <a:t>最小项之和</a:t>
            </a:r>
            <a:r>
              <a:rPr lang="zh-CN" altLang="en-US" sz="3200">
                <a:effectLst/>
              </a:rPr>
              <a:t>”</a:t>
            </a:r>
            <a:r>
              <a:rPr lang="zh-CN" altLang="en-US" sz="3200">
                <a:effectLst/>
                <a:latin typeface="黑体" pitchFamily="49" charset="-122"/>
              </a:rPr>
              <a:t>的形式：</a:t>
            </a:r>
          </a:p>
        </p:txBody>
      </p:sp>
      <p:sp>
        <p:nvSpPr>
          <p:cNvPr id="136213" name="Rectangle 21"/>
          <p:cNvSpPr>
            <a:spLocks noChangeArrowheads="1"/>
          </p:cNvSpPr>
          <p:nvPr/>
        </p:nvSpPr>
        <p:spPr bwMode="auto">
          <a:xfrm>
            <a:off x="0" y="4191000"/>
            <a:ext cx="826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  第一步：将函数式变换成一般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与或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表达式</a:t>
            </a:r>
          </a:p>
        </p:txBody>
      </p:sp>
      <p:grpSp>
        <p:nvGrpSpPr>
          <p:cNvPr id="136216" name="Group 24"/>
          <p:cNvGrpSpPr>
            <a:grpSpLocks/>
          </p:cNvGrpSpPr>
          <p:nvPr/>
        </p:nvGrpSpPr>
        <p:grpSpPr bwMode="auto">
          <a:xfrm>
            <a:off x="0" y="5029200"/>
            <a:ext cx="8921750" cy="1341438"/>
            <a:chOff x="0" y="3168"/>
            <a:chExt cx="5620" cy="845"/>
          </a:xfrm>
        </p:grpSpPr>
        <p:graphicFrame>
          <p:nvGraphicFramePr>
            <p:cNvPr id="62472" name="Object 15"/>
            <p:cNvGraphicFramePr>
              <a:graphicFrameLocks noChangeAspect="1"/>
            </p:cNvGraphicFramePr>
            <p:nvPr/>
          </p:nvGraphicFramePr>
          <p:xfrm>
            <a:off x="2352" y="3168"/>
            <a:ext cx="139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40" name="Equation" r:id="rId5" imgW="1371960" imgH="355680" progId="Equation.3">
                    <p:embed/>
                  </p:oleObj>
                </mc:Choice>
                <mc:Fallback>
                  <p:oleObj name="Equation" r:id="rId5" imgW="1371960" imgH="355680" progId="Equation.3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168"/>
                          <a:ext cx="1399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3" name="Rectangle 22"/>
            <p:cNvSpPr>
              <a:spLocks noChangeArrowheads="1"/>
            </p:cNvSpPr>
            <p:nvPr/>
          </p:nvSpPr>
          <p:spPr bwMode="auto">
            <a:xfrm>
              <a:off x="0" y="316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  第二步：反复使用           ，将表达式中所</a:t>
              </a:r>
            </a:p>
          </p:txBody>
        </p:sp>
        <p:sp>
          <p:nvSpPr>
            <p:cNvPr id="62474" name="Rectangle 23"/>
            <p:cNvSpPr>
              <a:spLocks noChangeArrowheads="1"/>
            </p:cNvSpPr>
            <p:nvPr/>
          </p:nvSpPr>
          <p:spPr bwMode="auto">
            <a:xfrm>
              <a:off x="0" y="3648"/>
              <a:ext cx="39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有非最小项的</a:t>
              </a:r>
              <a:r>
                <a:rPr lang="zh-CN" altLang="en-US" sz="3200">
                  <a:solidFill>
                    <a:srgbClr val="FFFF66"/>
                  </a:solidFill>
                  <a:effectLst/>
                </a:rPr>
                <a:t>“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与项</a:t>
              </a:r>
              <a:r>
                <a:rPr lang="zh-CN" altLang="en-US" sz="3200">
                  <a:solidFill>
                    <a:srgbClr val="FFFF66"/>
                  </a:solidFill>
                  <a:effectLst/>
                </a:rPr>
                <a:t>”</a:t>
              </a:r>
              <a:r>
                <a:rPr lang="zh-CN" altLang="en-US" sz="3200">
                  <a:solidFill>
                    <a:srgbClr val="FFFF66"/>
                  </a:solidFill>
                  <a:effectLst/>
                  <a:latin typeface="黑体" pitchFamily="49" charset="-122"/>
                </a:rPr>
                <a:t>扩展</a:t>
              </a:r>
              <a:r>
                <a:rPr lang="zh-CN" altLang="en-US" sz="3200">
                  <a:effectLst/>
                  <a:latin typeface="黑体" pitchFamily="49" charset="-122"/>
                </a:rPr>
                <a:t>成最小项</a:t>
              </a:r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32" name="Rectangle 52"/>
          <p:cNvSpPr>
            <a:spLocks noChangeArrowheads="1"/>
          </p:cNvSpPr>
          <p:nvPr/>
        </p:nvSpPr>
        <p:spPr bwMode="auto">
          <a:xfrm>
            <a:off x="107950" y="2997200"/>
            <a:ext cx="8856663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3200">
                <a:effectLst/>
              </a:rPr>
              <a:t>1937, 21</a:t>
            </a:r>
            <a:r>
              <a:rPr lang="zh-CN" altLang="en-US" sz="3200">
                <a:effectLst/>
              </a:rPr>
              <a:t>岁麻省理工（</a:t>
            </a:r>
            <a:r>
              <a:rPr lang="en-US" altLang="zh-CN" sz="3200">
                <a:effectLst/>
              </a:rPr>
              <a:t>MIT</a:t>
            </a:r>
            <a:r>
              <a:rPr lang="zh-CN" altLang="en-US" sz="3200">
                <a:effectLst/>
              </a:rPr>
              <a:t>）硕士生</a:t>
            </a:r>
            <a:r>
              <a:rPr lang="zh-CN" altLang="en-US" sz="3200">
                <a:solidFill>
                  <a:srgbClr val="FFFF66"/>
                </a:solidFill>
                <a:effectLst/>
              </a:rPr>
              <a:t>香农</a:t>
            </a:r>
            <a:r>
              <a:rPr lang="zh-CN" altLang="en-US" sz="3200">
                <a:effectLst/>
              </a:rPr>
              <a:t>（</a:t>
            </a:r>
            <a:r>
              <a:rPr lang="en-US" altLang="zh-CN" sz="3200">
                <a:effectLst/>
              </a:rPr>
              <a:t>Claude Shannon</a:t>
            </a:r>
            <a:r>
              <a:rPr lang="zh-CN" altLang="en-US" sz="3200">
                <a:effectLst/>
              </a:rPr>
              <a:t>），写了一篇硕士论文，论述了布尔代数应用在电子线路中，可以构建和解决所有逻辑和数字关系。</a:t>
            </a:r>
          </a:p>
        </p:txBody>
      </p:sp>
      <p:sp>
        <p:nvSpPr>
          <p:cNvPr id="97336" name="Rectangle 56"/>
          <p:cNvSpPr>
            <a:spLocks noChangeArrowheads="1"/>
          </p:cNvSpPr>
          <p:nvPr/>
        </p:nvSpPr>
        <p:spPr bwMode="auto">
          <a:xfrm>
            <a:off x="0" y="498823"/>
            <a:ext cx="91440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3200" dirty="0">
                <a:effectLst/>
              </a:rPr>
              <a:t>逻辑代数（布尔代数），又叫开关代数。由英国数学家</a:t>
            </a:r>
            <a:r>
              <a:rPr lang="zh-CN" altLang="en-US" sz="3200" dirty="0">
                <a:solidFill>
                  <a:srgbClr val="FFFF66"/>
                </a:solidFill>
                <a:effectLst/>
              </a:rPr>
              <a:t>乔治</a:t>
            </a:r>
            <a:r>
              <a:rPr lang="en-US" altLang="zh-CN" sz="3200" dirty="0">
                <a:solidFill>
                  <a:srgbClr val="FFFF66"/>
                </a:solidFill>
                <a:effectLst/>
              </a:rPr>
              <a:t>·</a:t>
            </a:r>
            <a:r>
              <a:rPr lang="zh-CN" altLang="en-US" sz="3200" dirty="0">
                <a:solidFill>
                  <a:srgbClr val="FFFF66"/>
                </a:solidFill>
                <a:effectLst/>
              </a:rPr>
              <a:t>布尔</a:t>
            </a:r>
            <a:r>
              <a:rPr lang="en-US" altLang="zh-CN" sz="3200" dirty="0">
                <a:effectLst/>
              </a:rPr>
              <a:t>(George Boole)</a:t>
            </a:r>
            <a:r>
              <a:rPr lang="zh-CN" altLang="en-US" sz="3200" dirty="0">
                <a:effectLst/>
              </a:rPr>
              <a:t>于</a:t>
            </a:r>
            <a:r>
              <a:rPr lang="en-US" altLang="zh-CN" sz="3200" dirty="0">
                <a:effectLst/>
              </a:rPr>
              <a:t>1849</a:t>
            </a:r>
            <a:r>
              <a:rPr lang="zh-CN" altLang="en-US" sz="3200" dirty="0">
                <a:effectLst/>
              </a:rPr>
              <a:t>年</a:t>
            </a:r>
            <a:r>
              <a:rPr lang="zh-CN" altLang="en-US" sz="3200" dirty="0" smtClean="0">
                <a:effectLst/>
              </a:rPr>
              <a:t>创立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3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8596" y="35716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二变量函数的最小项</a:t>
            </a:r>
            <a:endParaRPr lang="zh-CN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357158" y="314324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三变量函数的最小项</a:t>
            </a:r>
            <a:endParaRPr lang="zh-CN" altLang="en-US" sz="3200" dirty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71472" y="1071546"/>
          <a:ext cx="27876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8" name="Equation" r:id="rId3" imgW="1104840" imgH="228600" progId="Equation.DSMT4">
                  <p:embed/>
                </p:oleObj>
              </mc:Choice>
              <mc:Fallback>
                <p:oleObj name="Equation" r:id="rId3" imgW="11048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1071546"/>
                        <a:ext cx="27876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747" name="Object 3"/>
          <p:cNvGraphicFramePr>
            <a:graphicFrameLocks noChangeAspect="1"/>
          </p:cNvGraphicFramePr>
          <p:nvPr/>
        </p:nvGraphicFramePr>
        <p:xfrm>
          <a:off x="285720" y="3929066"/>
          <a:ext cx="80756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9" name="Equation" r:id="rId5" imgW="3200400" imgH="228600" progId="Equation.DSMT4">
                  <p:embed/>
                </p:oleObj>
              </mc:Choice>
              <mc:Fallback>
                <p:oleObj name="Equation" r:id="rId5" imgW="3200400" imgH="228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929066"/>
                        <a:ext cx="807561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71</a:t>
            </a:fld>
            <a:endParaRPr lang="en-US" altLang="zh-CN"/>
          </a:p>
        </p:txBody>
      </p:sp>
      <p:graphicFrame>
        <p:nvGraphicFramePr>
          <p:cNvPr id="285698" name="Object 2"/>
          <p:cNvGraphicFramePr>
            <a:graphicFrameLocks noChangeAspect="1"/>
          </p:cNvGraphicFramePr>
          <p:nvPr/>
        </p:nvGraphicFramePr>
        <p:xfrm>
          <a:off x="285720" y="3516332"/>
          <a:ext cx="8186737" cy="277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46" name="Equation" r:id="rId3" imgW="3225600" imgH="1117440" progId="Equation.DSMT4">
                  <p:embed/>
                </p:oleObj>
              </mc:Choice>
              <mc:Fallback>
                <p:oleObj name="Equation" r:id="rId3" imgW="3225600" imgH="11174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20" y="3516332"/>
                        <a:ext cx="8186737" cy="2770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642910" y="1123919"/>
            <a:ext cx="7414965" cy="590569"/>
            <a:chOff x="642910" y="409539"/>
            <a:chExt cx="7414965" cy="590569"/>
          </a:xfrm>
        </p:grpSpPr>
        <p:graphicFrame>
          <p:nvGraphicFramePr>
            <p:cNvPr id="285699" name="Object 3"/>
            <p:cNvGraphicFramePr>
              <a:graphicFrameLocks noChangeAspect="1"/>
            </p:cNvGraphicFramePr>
            <p:nvPr/>
          </p:nvGraphicFramePr>
          <p:xfrm>
            <a:off x="2500298" y="409539"/>
            <a:ext cx="2434847" cy="5905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5747" name="Equation" r:id="rId5" imgW="965160" imgH="228600" progId="Equation.DSMT4">
                    <p:embed/>
                  </p:oleObj>
                </mc:Choice>
                <mc:Fallback>
                  <p:oleObj name="Equation" r:id="rId5" imgW="965160" imgH="228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298" y="409539"/>
                          <a:ext cx="2434847" cy="5905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矩形 7"/>
            <p:cNvSpPr/>
            <p:nvPr/>
          </p:nvSpPr>
          <p:spPr>
            <a:xfrm>
              <a:off x="642910" y="409539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/>
                <a:t>应用公式</a:t>
              </a:r>
              <a:endParaRPr lang="zh-CN" altLang="en-US" sz="3200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000628" y="409539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/>
                <a:t>补全所有最小项</a:t>
              </a:r>
              <a:endParaRPr lang="zh-CN" altLang="en-US" sz="3200" dirty="0"/>
            </a:p>
          </p:txBody>
        </p:sp>
      </p:grpSp>
      <p:graphicFrame>
        <p:nvGraphicFramePr>
          <p:cNvPr id="285700" name="Object 4"/>
          <p:cNvGraphicFramePr>
            <a:graphicFrameLocks noChangeAspect="1"/>
          </p:cNvGraphicFramePr>
          <p:nvPr/>
        </p:nvGraphicFramePr>
        <p:xfrm>
          <a:off x="312721" y="2373324"/>
          <a:ext cx="19018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5748" name="Equation" r:id="rId7" imgW="749160" imgH="406080" progId="Equation.DSMT4">
                  <p:embed/>
                </p:oleObj>
              </mc:Choice>
              <mc:Fallback>
                <p:oleObj name="Equation" r:id="rId7" imgW="749160" imgH="40608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21" y="2373324"/>
                        <a:ext cx="1901825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300703" y="201019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</a:rPr>
              <a:t>“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与或</a:t>
            </a:r>
            <a:r>
              <a:rPr lang="zh-CN" altLang="en-US" sz="3200" dirty="0" smtClean="0">
                <a:effectLst/>
              </a:rPr>
              <a:t>”</a:t>
            </a:r>
            <a:r>
              <a:rPr lang="zh-CN" altLang="en-US" sz="3200" dirty="0" smtClean="0">
                <a:effectLst/>
                <a:latin typeface="黑体" pitchFamily="49" charset="-122"/>
              </a:rPr>
              <a:t>表达式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57497" y="201019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黑体" pitchFamily="49" charset="-122"/>
              </a:rPr>
              <a:t>函数式</a:t>
            </a:r>
            <a:endParaRPr lang="zh-CN" altLang="en-US" sz="3200" dirty="0"/>
          </a:p>
        </p:txBody>
      </p:sp>
      <p:cxnSp>
        <p:nvCxnSpPr>
          <p:cNvPr id="13" name="直接箭头连接符 12"/>
          <p:cNvCxnSpPr/>
          <p:nvPr/>
        </p:nvCxnSpPr>
        <p:spPr bwMode="auto">
          <a:xfrm>
            <a:off x="2229133" y="564844"/>
            <a:ext cx="1071570" cy="6636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ChangeArrowheads="1"/>
          </p:cNvSpPr>
          <p:nvPr/>
        </p:nvSpPr>
        <p:spPr bwMode="auto">
          <a:xfrm>
            <a:off x="457200" y="304800"/>
            <a:ext cx="790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用代数法求一个函数的最大项之积的形式：</a:t>
            </a:r>
          </a:p>
        </p:txBody>
      </p:sp>
      <p:grpSp>
        <p:nvGrpSpPr>
          <p:cNvPr id="190477" name="Group 13"/>
          <p:cNvGrpSpPr>
            <a:grpSpLocks/>
          </p:cNvGrpSpPr>
          <p:nvPr/>
        </p:nvGrpSpPr>
        <p:grpSpPr bwMode="auto">
          <a:xfrm>
            <a:off x="0" y="2286001"/>
            <a:ext cx="8921750" cy="1346201"/>
            <a:chOff x="0" y="1440"/>
            <a:chExt cx="5620" cy="848"/>
          </a:xfrm>
        </p:grpSpPr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0" y="1920"/>
              <a:ext cx="42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非最大项的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</a:rPr>
                <a:t>“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或项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</a:rPr>
                <a:t>”</a:t>
              </a:r>
              <a:r>
                <a:rPr lang="zh-CN" altLang="en-US" sz="3200" dirty="0">
                  <a:solidFill>
                    <a:srgbClr val="FFFF00"/>
                  </a:solidFill>
                  <a:effectLst/>
                  <a:latin typeface="黑体" pitchFamily="49" charset="-122"/>
                </a:rPr>
                <a:t>扩展</a:t>
              </a:r>
              <a:r>
                <a:rPr lang="zh-CN" altLang="en-US" sz="3200" dirty="0">
                  <a:effectLst/>
                  <a:latin typeface="黑体" pitchFamily="49" charset="-122"/>
                </a:rPr>
                <a:t>成最大项。</a:t>
              </a: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0" y="1440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 第二步：反复利用               把表达式中</a:t>
              </a:r>
            </a:p>
          </p:txBody>
        </p:sp>
        <p:graphicFrame>
          <p:nvGraphicFramePr>
            <p:cNvPr id="63495" name="Object 10"/>
            <p:cNvGraphicFramePr>
              <a:graphicFrameLocks noChangeAspect="1"/>
            </p:cNvGraphicFramePr>
            <p:nvPr/>
          </p:nvGraphicFramePr>
          <p:xfrm>
            <a:off x="2304" y="1440"/>
            <a:ext cx="19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59" name="Equation" r:id="rId5" imgW="1918080" imgH="355680" progId="Equation.3">
                    <p:embed/>
                  </p:oleObj>
                </mc:Choice>
                <mc:Fallback>
                  <p:oleObj name="Equation" r:id="rId5" imgW="1918080" imgH="355680" progId="Equation.3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40"/>
                          <a:ext cx="1947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75" name="Rectangle 11"/>
          <p:cNvSpPr>
            <a:spLocks noChangeArrowheads="1"/>
          </p:cNvSpPr>
          <p:nvPr/>
        </p:nvSpPr>
        <p:spPr bwMode="auto">
          <a:xfrm>
            <a:off x="457200" y="1371600"/>
            <a:ext cx="88024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第一步：将函数表达式转换成一般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或与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式。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90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5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8596" y="357166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二变量函数的最大项</a:t>
            </a:r>
            <a:endParaRPr lang="zh-CN" altLang="en-US" sz="3200" dirty="0"/>
          </a:p>
        </p:txBody>
      </p:sp>
      <p:sp>
        <p:nvSpPr>
          <p:cNvPr id="9" name="矩形 8"/>
          <p:cNvSpPr/>
          <p:nvPr/>
        </p:nvSpPr>
        <p:spPr>
          <a:xfrm>
            <a:off x="357158" y="3143248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三变量函数的最大项</a:t>
            </a:r>
            <a:endParaRPr lang="zh-CN" altLang="en-US" sz="3200" dirty="0"/>
          </a:p>
        </p:txBody>
      </p:sp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500034" y="1142984"/>
          <a:ext cx="5702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0" name="Equation" r:id="rId3" imgW="2260440" imgH="228600" progId="Equation.DSMT4">
                  <p:embed/>
                </p:oleObj>
              </mc:Choice>
              <mc:Fallback>
                <p:oleObj name="Equation" r:id="rId3" imgW="22604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1142984"/>
                        <a:ext cx="570230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142844" y="3929066"/>
          <a:ext cx="88773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31" name="Equation" r:id="rId5" imgW="3517560" imgH="457200" progId="Equation.DSMT4">
                  <p:embed/>
                </p:oleObj>
              </mc:Choice>
              <mc:Fallback>
                <p:oleObj name="Equation" r:id="rId5" imgW="351756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44" y="3929066"/>
                        <a:ext cx="8877300" cy="118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74</a:t>
            </a:fld>
            <a:endParaRPr lang="en-US" altLang="zh-CN"/>
          </a:p>
        </p:txBody>
      </p:sp>
      <p:graphicFrame>
        <p:nvGraphicFramePr>
          <p:cNvPr id="286722" name="Object 2"/>
          <p:cNvGraphicFramePr>
            <a:graphicFrameLocks noChangeAspect="1"/>
          </p:cNvGraphicFramePr>
          <p:nvPr/>
        </p:nvGraphicFramePr>
        <p:xfrm>
          <a:off x="0" y="2767012"/>
          <a:ext cx="8929688" cy="409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0" name="Equation" r:id="rId3" imgW="3517560" imgH="1650960" progId="Equation.DSMT4">
                  <p:embed/>
                </p:oleObj>
              </mc:Choice>
              <mc:Fallback>
                <p:oleObj name="Equation" r:id="rId3" imgW="3517560" imgH="165096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767012"/>
                        <a:ext cx="8929688" cy="4090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23" name="Object 3"/>
          <p:cNvGraphicFramePr>
            <a:graphicFrameLocks noChangeAspect="1"/>
          </p:cNvGraphicFramePr>
          <p:nvPr/>
        </p:nvGraphicFramePr>
        <p:xfrm>
          <a:off x="71406" y="1428736"/>
          <a:ext cx="20637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1" name="Equation" r:id="rId5" imgW="812520" imgH="431640" progId="Equation.DSMT4">
                  <p:embed/>
                </p:oleObj>
              </mc:Choice>
              <mc:Fallback>
                <p:oleObj name="Equation" r:id="rId5" imgW="81252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6" y="1428736"/>
                        <a:ext cx="2063750" cy="106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42910" y="692854"/>
            <a:ext cx="8200783" cy="593006"/>
            <a:chOff x="642910" y="401308"/>
            <a:chExt cx="8200783" cy="593006"/>
          </a:xfrm>
        </p:grpSpPr>
        <p:graphicFrame>
          <p:nvGraphicFramePr>
            <p:cNvPr id="8" name="Object 3"/>
            <p:cNvGraphicFramePr>
              <a:graphicFrameLocks noChangeAspect="1"/>
            </p:cNvGraphicFramePr>
            <p:nvPr/>
          </p:nvGraphicFramePr>
          <p:xfrm>
            <a:off x="2387916" y="401308"/>
            <a:ext cx="3460750" cy="590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72" name="Equation" r:id="rId7" imgW="1371600" imgH="228600" progId="Equation.DSMT4">
                    <p:embed/>
                  </p:oleObj>
                </mc:Choice>
                <mc:Fallback>
                  <p:oleObj name="Equation" r:id="rId7" imgW="1371600" imgH="2286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7916" y="401308"/>
                          <a:ext cx="3460750" cy="5905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矩形 8"/>
            <p:cNvSpPr/>
            <p:nvPr/>
          </p:nvSpPr>
          <p:spPr>
            <a:xfrm>
              <a:off x="642910" y="409539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/>
                <a:t>应用公式</a:t>
              </a:r>
              <a:endParaRPr lang="zh-CN" altLang="en-US" sz="320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786446" y="409539"/>
              <a:ext cx="3057247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200" dirty="0" smtClean="0"/>
                <a:t>补全所有最大项</a:t>
              </a:r>
              <a:endParaRPr lang="zh-CN" altLang="en-US" sz="3200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3286116" y="71414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</a:rPr>
              <a:t>“</a:t>
            </a:r>
            <a:r>
              <a:rPr lang="zh-CN" altLang="en-US" sz="3200" dirty="0" smtClean="0">
                <a:solidFill>
                  <a:srgbClr val="FFFF66"/>
                </a:solidFill>
                <a:effectLst/>
                <a:latin typeface="黑体" pitchFamily="49" charset="-122"/>
              </a:rPr>
              <a:t>或与</a:t>
            </a:r>
            <a:r>
              <a:rPr lang="zh-CN" altLang="en-US" sz="3200" dirty="0" smtClean="0">
                <a:effectLst/>
              </a:rPr>
              <a:t>”</a:t>
            </a:r>
            <a:r>
              <a:rPr lang="zh-CN" altLang="en-US" sz="3200" dirty="0" smtClean="0">
                <a:effectLst/>
                <a:latin typeface="黑体" pitchFamily="49" charset="-122"/>
              </a:rPr>
              <a:t>表达式</a:t>
            </a:r>
            <a:endParaRPr lang="zh-CN" altLang="en-US" sz="3200" dirty="0"/>
          </a:p>
        </p:txBody>
      </p:sp>
      <p:sp>
        <p:nvSpPr>
          <p:cNvPr id="12" name="矩形 11"/>
          <p:cNvSpPr/>
          <p:nvPr/>
        </p:nvSpPr>
        <p:spPr>
          <a:xfrm>
            <a:off x="642910" y="71414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/>
                <a:latin typeface="黑体" pitchFamily="49" charset="-122"/>
              </a:rPr>
              <a:t>函数式</a:t>
            </a:r>
            <a:endParaRPr lang="zh-CN" altLang="en-US" sz="3200" dirty="0"/>
          </a:p>
        </p:txBody>
      </p:sp>
      <p:cxnSp>
        <p:nvCxnSpPr>
          <p:cNvPr id="13" name="直接箭头连接符 12"/>
          <p:cNvCxnSpPr>
            <a:endCxn id="11" idx="1"/>
          </p:cNvCxnSpPr>
          <p:nvPr/>
        </p:nvCxnSpPr>
        <p:spPr bwMode="auto">
          <a:xfrm>
            <a:off x="2214546" y="357166"/>
            <a:ext cx="1071570" cy="6636"/>
          </a:xfrm>
          <a:prstGeom prst="straightConnector1">
            <a:avLst/>
          </a:prstGeom>
          <a:noFill/>
          <a:ln w="25400">
            <a:solidFill>
              <a:srgbClr val="FFFF00"/>
            </a:solidFill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66" name="Rectangle 50"/>
          <p:cNvSpPr>
            <a:spLocks noChangeArrowheads="1"/>
          </p:cNvSpPr>
          <p:nvPr/>
        </p:nvSpPr>
        <p:spPr bwMode="auto">
          <a:xfrm>
            <a:off x="-28128" y="3048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例1: 将                      转换成最小项之</a:t>
            </a:r>
          </a:p>
        </p:txBody>
      </p:sp>
      <p:graphicFrame>
        <p:nvGraphicFramePr>
          <p:cNvPr id="6451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212494"/>
              </p:ext>
            </p:extLst>
          </p:nvPr>
        </p:nvGraphicFramePr>
        <p:xfrm>
          <a:off x="1675259" y="238125"/>
          <a:ext cx="43783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9" name="Equation" r:id="rId4" imgW="2730960" imgH="406440" progId="Equation.3">
                  <p:embed/>
                </p:oleObj>
              </mc:Choice>
              <mc:Fallback>
                <p:oleObj name="Equation" r:id="rId4" imgW="2730960" imgH="406440" progId="Equation.3">
                  <p:embed/>
                  <p:pic>
                    <p:nvPicPr>
                      <p:cNvPr id="0" name="Picture 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5259" y="238125"/>
                        <a:ext cx="437832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68" name="Rectangle 52"/>
          <p:cNvSpPr>
            <a:spLocks noChangeArrowheads="1"/>
          </p:cNvSpPr>
          <p:nvPr/>
        </p:nvSpPr>
        <p:spPr bwMode="auto">
          <a:xfrm>
            <a:off x="46658" y="838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和。</a:t>
            </a:r>
          </a:p>
        </p:txBody>
      </p:sp>
      <p:graphicFrame>
        <p:nvGraphicFramePr>
          <p:cNvPr id="137269" name="Object 53"/>
          <p:cNvGraphicFramePr>
            <a:graphicFrameLocks noChangeAspect="1"/>
          </p:cNvGraphicFramePr>
          <p:nvPr/>
        </p:nvGraphicFramePr>
        <p:xfrm>
          <a:off x="381000" y="2743200"/>
          <a:ext cx="79835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0" name="Equation" r:id="rId6" imgW="5004720" imgH="406440" progId="Equation.3">
                  <p:embed/>
                </p:oleObj>
              </mc:Choice>
              <mc:Fallback>
                <p:oleObj name="Equation" r:id="rId6" imgW="5004720" imgH="406440" progId="Equation.3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743200"/>
                        <a:ext cx="7983538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70" name="Object 54"/>
          <p:cNvGraphicFramePr>
            <a:graphicFrameLocks noChangeAspect="1"/>
          </p:cNvGraphicFramePr>
          <p:nvPr/>
        </p:nvGraphicFramePr>
        <p:xfrm>
          <a:off x="381000" y="3429000"/>
          <a:ext cx="3830638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1" name="Equation" r:id="rId8" imgW="2388240" imgH="317520" progId="Equation.3">
                  <p:embed/>
                </p:oleObj>
              </mc:Choice>
              <mc:Fallback>
                <p:oleObj name="Equation" r:id="rId8" imgW="2388240" imgH="317520" progId="Equation.3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429000"/>
                        <a:ext cx="3830638" cy="522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74" name="Rectangle 58"/>
          <p:cNvSpPr>
            <a:spLocks noChangeArrowheads="1"/>
          </p:cNvSpPr>
          <p:nvPr/>
        </p:nvSpPr>
        <p:spPr bwMode="auto">
          <a:xfrm>
            <a:off x="0" y="2057400"/>
            <a:ext cx="745232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(1)将表达式变换成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effectLst/>
                <a:latin typeface="黑体" pitchFamily="49" charset="-122"/>
              </a:rPr>
              <a:t>与或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 smtClean="0">
                <a:effectLst/>
                <a:latin typeface="黑体" pitchFamily="49" charset="-122"/>
              </a:rPr>
              <a:t>表达式</a:t>
            </a:r>
            <a:endParaRPr lang="zh-CN" altLang="en-US" sz="3200" dirty="0">
              <a:effectLst/>
              <a:latin typeface="黑体" pitchFamily="49" charset="-122"/>
            </a:endParaRPr>
          </a:p>
        </p:txBody>
      </p:sp>
      <p:sp>
        <p:nvSpPr>
          <p:cNvPr id="137275" name="Rectangle 59"/>
          <p:cNvSpPr>
            <a:spLocks noChangeArrowheads="1"/>
          </p:cNvSpPr>
          <p:nvPr/>
        </p:nvSpPr>
        <p:spPr bwMode="auto">
          <a:xfrm>
            <a:off x="48072" y="1447800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解: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0" y="4038600"/>
            <a:ext cx="404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(2)</a:t>
            </a:r>
            <a:r>
              <a:rPr lang="zh-CN" altLang="en-US" sz="3200">
                <a:effectLst/>
                <a:latin typeface="黑体" pitchFamily="49" charset="-122"/>
              </a:rPr>
              <a:t>变换为标准积之和</a:t>
            </a:r>
          </a:p>
        </p:txBody>
      </p:sp>
      <p:graphicFrame>
        <p:nvGraphicFramePr>
          <p:cNvPr id="137273" name="Object 57"/>
          <p:cNvGraphicFramePr>
            <a:graphicFrameLocks noChangeAspect="1"/>
          </p:cNvGraphicFramePr>
          <p:nvPr/>
        </p:nvGraphicFramePr>
        <p:xfrm>
          <a:off x="304800" y="5334000"/>
          <a:ext cx="679132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2" name="Equation" r:id="rId10" imgW="4255560" imgH="787680" progId="Equation.3">
                  <p:embed/>
                </p:oleObj>
              </mc:Choice>
              <mc:Fallback>
                <p:oleObj name="Equation" r:id="rId10" imgW="4255560" imgH="787680" progId="Equation.3">
                  <p:embed/>
                  <p:pic>
                    <p:nvPicPr>
                      <p:cNvPr id="0" name="Picture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334000"/>
                        <a:ext cx="6791325" cy="1228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82" name="Object 66"/>
          <p:cNvGraphicFramePr>
            <a:graphicFrameLocks noChangeAspect="1"/>
          </p:cNvGraphicFramePr>
          <p:nvPr/>
        </p:nvGraphicFramePr>
        <p:xfrm>
          <a:off x="104743" y="4643446"/>
          <a:ext cx="8467785" cy="581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3" name="Equation" r:id="rId12" imgW="3924000" imgH="266400" progId="Equation.DSMT4">
                  <p:embed/>
                </p:oleObj>
              </mc:Choice>
              <mc:Fallback>
                <p:oleObj name="Equation" r:id="rId12" imgW="3924000" imgH="266400" progId="Equation.DSMT4">
                  <p:embed/>
                  <p:pic>
                    <p:nvPicPr>
                      <p:cNvPr id="0" name="Picture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43" y="4643446"/>
                        <a:ext cx="8467785" cy="5810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13" name="动作按钮: 信息 12">
            <a:hlinkClick r:id="" action="ppaction://hlinkshowjump?jump=nextslide" highlightClick="1"/>
          </p:cNvPr>
          <p:cNvSpPr/>
          <p:nvPr/>
        </p:nvSpPr>
        <p:spPr bwMode="auto">
          <a:xfrm>
            <a:off x="8001024" y="6143644"/>
            <a:ext cx="428628" cy="428628"/>
          </a:xfrm>
          <a:prstGeom prst="actionButtonInformation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7158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详细说明</a:t>
            </a:r>
            <a:endParaRPr lang="zh-CN" altLang="en-US" sz="3200" dirty="0"/>
          </a:p>
        </p:txBody>
      </p:sp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85794"/>
            <a:ext cx="6067425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6497122" y="214290"/>
            <a:ext cx="264687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得到</a:t>
            </a:r>
            <a:endParaRPr lang="en-US" altLang="zh-CN" sz="3200" dirty="0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“与或”式！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57158" y="142852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详细说明</a:t>
            </a:r>
            <a:endParaRPr lang="zh-CN" altLang="en-US" sz="3200" dirty="0"/>
          </a:p>
        </p:txBody>
      </p:sp>
      <p:pic>
        <p:nvPicPr>
          <p:cNvPr id="268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53" y="1142984"/>
            <a:ext cx="9041341" cy="5067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2786050" y="129581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补全“最小项”！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381000" y="16002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解: </a:t>
            </a:r>
          </a:p>
        </p:txBody>
      </p:sp>
      <p:sp>
        <p:nvSpPr>
          <p:cNvPr id="65539" name="Rectangle 72"/>
          <p:cNvSpPr>
            <a:spLocks noChangeArrowheads="1"/>
          </p:cNvSpPr>
          <p:nvPr/>
        </p:nvSpPr>
        <p:spPr bwMode="auto">
          <a:xfrm>
            <a:off x="95250" y="228600"/>
            <a:ext cx="9048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 </a:t>
            </a:r>
            <a:r>
              <a:rPr lang="zh-CN" altLang="en-US" sz="3200">
                <a:effectLst/>
                <a:latin typeface="黑体" pitchFamily="49" charset="-122"/>
              </a:rPr>
              <a:t>例2. 将                      变换成最大项之</a:t>
            </a:r>
          </a:p>
        </p:txBody>
      </p:sp>
      <p:graphicFrame>
        <p:nvGraphicFramePr>
          <p:cNvPr id="65540" name="Object 81"/>
          <p:cNvGraphicFramePr>
            <a:graphicFrameLocks noChangeAspect="1"/>
          </p:cNvGraphicFramePr>
          <p:nvPr/>
        </p:nvGraphicFramePr>
        <p:xfrm>
          <a:off x="1752600" y="152400"/>
          <a:ext cx="44100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1" name="Equation" r:id="rId4" imgW="2756520" imgH="406440" progId="Equation.3">
                  <p:embed/>
                </p:oleObj>
              </mc:Choice>
              <mc:Fallback>
                <p:oleObj name="Equation" r:id="rId4" imgW="2756520" imgH="406440" progId="Equation.3">
                  <p:embed/>
                  <p:pic>
                    <p:nvPicPr>
                      <p:cNvPr id="0" name="Picture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"/>
                        <a:ext cx="4410075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82"/>
          <p:cNvSpPr>
            <a:spLocks noChangeArrowheads="1"/>
          </p:cNvSpPr>
          <p:nvPr/>
        </p:nvSpPr>
        <p:spPr bwMode="auto">
          <a:xfrm>
            <a:off x="0" y="7620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积。</a:t>
            </a:r>
          </a:p>
        </p:txBody>
      </p:sp>
      <p:sp>
        <p:nvSpPr>
          <p:cNvPr id="138323" name="Rectangle 83"/>
          <p:cNvSpPr>
            <a:spLocks noChangeArrowheads="1"/>
          </p:cNvSpPr>
          <p:nvPr/>
        </p:nvSpPr>
        <p:spPr bwMode="auto">
          <a:xfrm>
            <a:off x="304800" y="2514600"/>
            <a:ext cx="5997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(1)将表达式变换成</a:t>
            </a:r>
            <a:r>
              <a:rPr lang="zh-CN" altLang="en-US" sz="3200">
                <a:effectLst/>
                <a:latin typeface="Tahoma" pitchFamily="34" charset="0"/>
              </a:rPr>
              <a:t>“</a:t>
            </a:r>
            <a:r>
              <a:rPr lang="zh-CN" altLang="en-US" sz="3200">
                <a:solidFill>
                  <a:srgbClr val="FFFF66"/>
                </a:solidFill>
                <a:effectLst/>
                <a:latin typeface="黑体" pitchFamily="49" charset="-122"/>
              </a:rPr>
              <a:t>或与</a:t>
            </a:r>
            <a:r>
              <a:rPr lang="zh-CN" altLang="en-US" sz="3200">
                <a:effectLst/>
                <a:latin typeface="Tahoma" pitchFamily="34" charset="0"/>
              </a:rPr>
              <a:t>”</a:t>
            </a:r>
            <a:r>
              <a:rPr lang="zh-CN" altLang="en-US" sz="3200">
                <a:effectLst/>
                <a:latin typeface="黑体" pitchFamily="49" charset="-122"/>
              </a:rPr>
              <a:t>表达式</a:t>
            </a:r>
          </a:p>
        </p:txBody>
      </p:sp>
      <p:graphicFrame>
        <p:nvGraphicFramePr>
          <p:cNvPr id="138324" name="Object 84"/>
          <p:cNvGraphicFramePr>
            <a:graphicFrameLocks noChangeAspect="1"/>
          </p:cNvGraphicFramePr>
          <p:nvPr/>
        </p:nvGraphicFramePr>
        <p:xfrm>
          <a:off x="381000" y="3581400"/>
          <a:ext cx="695325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2" name="Equation" r:id="rId6" imgW="4357080" imgH="406440" progId="Equation.3">
                  <p:embed/>
                </p:oleObj>
              </mc:Choice>
              <mc:Fallback>
                <p:oleObj name="Equation" r:id="rId6" imgW="4357080" imgH="406440" progId="Equation.3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81400"/>
                        <a:ext cx="6953250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5" name="Object 85"/>
          <p:cNvGraphicFramePr>
            <a:graphicFrameLocks noChangeAspect="1"/>
          </p:cNvGraphicFramePr>
          <p:nvPr/>
        </p:nvGraphicFramePr>
        <p:xfrm>
          <a:off x="381000" y="4419600"/>
          <a:ext cx="3636963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3" name="Equation" r:id="rId8" imgW="2261160" imgH="355680" progId="Equation.3">
                  <p:embed/>
                </p:oleObj>
              </mc:Choice>
              <mc:Fallback>
                <p:oleObj name="Equation" r:id="rId8" imgW="2261160" imgH="355680" progId="Equation.3">
                  <p:embed/>
                  <p:pic>
                    <p:nvPicPr>
                      <p:cNvPr id="0" name="Picture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19600"/>
                        <a:ext cx="3636963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8" name="Object 88"/>
          <p:cNvGraphicFramePr>
            <a:graphicFrameLocks noChangeAspect="1"/>
          </p:cNvGraphicFramePr>
          <p:nvPr/>
        </p:nvGraphicFramePr>
        <p:xfrm>
          <a:off x="394845" y="5143512"/>
          <a:ext cx="7677617" cy="7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04" name="Equation" r:id="rId10" imgW="3009600" imgH="266400" progId="Equation.DSMT4">
                  <p:embed/>
                </p:oleObj>
              </mc:Choice>
              <mc:Fallback>
                <p:oleObj name="Equation" r:id="rId10" imgW="3009600" imgH="26640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45" y="5143512"/>
                        <a:ext cx="7677617" cy="7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3042" name="Rectangle 2"/>
          <p:cNvSpPr>
            <a:spLocks noChangeArrowheads="1"/>
          </p:cNvSpPr>
          <p:nvPr/>
        </p:nvSpPr>
        <p:spPr bwMode="auto">
          <a:xfrm>
            <a:off x="4140200" y="4365625"/>
            <a:ext cx="5060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00"/>
                </a:solidFill>
                <a:effectLst/>
                <a:latin typeface="黑体" pitchFamily="49" charset="-122"/>
              </a:rPr>
              <a:t>先化简多个变量共有的反号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5435600" y="602138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加法分配律</a:t>
            </a:r>
          </a:p>
        </p:txBody>
      </p:sp>
      <p:sp>
        <p:nvSpPr>
          <p:cNvPr id="343044" name="Rectangle 4"/>
          <p:cNvSpPr>
            <a:spLocks noChangeArrowheads="1"/>
          </p:cNvSpPr>
          <p:nvPr/>
        </p:nvSpPr>
        <p:spPr bwMode="auto">
          <a:xfrm>
            <a:off x="539750" y="6021388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以上所采用原理？？？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3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8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2" grpId="0" build="p" autoUpdateAnimBg="0"/>
      <p:bldP spid="343043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30" name="Rectangle 42"/>
          <p:cNvSpPr>
            <a:spLocks noChangeArrowheads="1"/>
          </p:cNvSpPr>
          <p:nvPr/>
        </p:nvSpPr>
        <p:spPr bwMode="auto">
          <a:xfrm>
            <a:off x="425450" y="5334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以上是利用加法的分配律进行折分，下面继续用</a:t>
            </a:r>
          </a:p>
        </p:txBody>
      </p:sp>
      <p:sp>
        <p:nvSpPr>
          <p:cNvPr id="191531" name="Rectangle 43"/>
          <p:cNvSpPr>
            <a:spLocks noChangeArrowheads="1"/>
          </p:cNvSpPr>
          <p:nvPr/>
        </p:nvSpPr>
        <p:spPr bwMode="auto">
          <a:xfrm>
            <a:off x="0" y="12192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加法的分配律：</a:t>
            </a:r>
          </a:p>
        </p:txBody>
      </p:sp>
      <p:grpSp>
        <p:nvGrpSpPr>
          <p:cNvPr id="191537" name="Group 49"/>
          <p:cNvGrpSpPr>
            <a:grpSpLocks/>
          </p:cNvGrpSpPr>
          <p:nvPr/>
        </p:nvGrpSpPr>
        <p:grpSpPr bwMode="auto">
          <a:xfrm>
            <a:off x="457200" y="2286000"/>
            <a:ext cx="8186738" cy="1577975"/>
            <a:chOff x="288" y="1440"/>
            <a:chExt cx="5157" cy="994"/>
          </a:xfrm>
        </p:grpSpPr>
        <p:graphicFrame>
          <p:nvGraphicFramePr>
            <p:cNvPr id="66566" name="Object 44"/>
            <p:cNvGraphicFramePr>
              <a:graphicFrameLocks noChangeAspect="1"/>
            </p:cNvGraphicFramePr>
            <p:nvPr/>
          </p:nvGraphicFramePr>
          <p:xfrm>
            <a:off x="304" y="2025"/>
            <a:ext cx="5141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57" name="Equation" r:id="rId4" imgW="3454200" imgH="266400" progId="Equation.DSMT4">
                    <p:embed/>
                  </p:oleObj>
                </mc:Choice>
                <mc:Fallback>
                  <p:oleObj name="Equation" r:id="rId4" imgW="3454200" imgH="266400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" y="2025"/>
                          <a:ext cx="5141" cy="4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7" name="Object 48"/>
            <p:cNvGraphicFramePr>
              <a:graphicFrameLocks noChangeAspect="1"/>
            </p:cNvGraphicFramePr>
            <p:nvPr/>
          </p:nvGraphicFramePr>
          <p:xfrm>
            <a:off x="288" y="1440"/>
            <a:ext cx="429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58" name="Equation" r:id="rId6" imgW="4280760" imgH="355680" progId="Equation.3">
                    <p:embed/>
                  </p:oleObj>
                </mc:Choice>
                <mc:Fallback>
                  <p:oleObj name="Equation" r:id="rId6" imgW="4280760" imgH="355680" progId="Equation.3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1440"/>
                          <a:ext cx="4299" cy="3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1538" name="Object 50"/>
          <p:cNvGraphicFramePr>
            <a:graphicFrameLocks noChangeAspect="1"/>
          </p:cNvGraphicFramePr>
          <p:nvPr/>
        </p:nvGraphicFramePr>
        <p:xfrm>
          <a:off x="500034" y="4214818"/>
          <a:ext cx="5929354" cy="694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59" name="Equation" r:id="rId8" imgW="2336760" imgH="266400" progId="Equation.DSMT4">
                  <p:embed/>
                </p:oleObj>
              </mc:Choice>
              <mc:Fallback>
                <p:oleObj name="Equation" r:id="rId8" imgW="2336760" imgH="266400" progId="Equation.DSMT4">
                  <p:embed/>
                  <p:pic>
                    <p:nvPicPr>
                      <p:cNvPr id="0" name="Picture 1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4214818"/>
                        <a:ext cx="5929354" cy="6949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00958" y="4143380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71604" y="5572140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得到“或与”式！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>
            <a:off x="6715140" y="4000504"/>
            <a:ext cx="1857388" cy="1588"/>
          </a:xfrm>
          <a:prstGeom prst="lin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468313" y="5445125"/>
            <a:ext cx="7705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元素之间的运算关系：加、减、乘、除等</a:t>
            </a:r>
          </a:p>
        </p:txBody>
      </p:sp>
      <p:sp>
        <p:nvSpPr>
          <p:cNvPr id="347139" name="Rectangle 3"/>
          <p:cNvSpPr>
            <a:spLocks noChangeArrowheads="1"/>
          </p:cNvSpPr>
          <p:nvPr/>
        </p:nvSpPr>
        <p:spPr bwMode="auto">
          <a:xfrm>
            <a:off x="2916238" y="1628775"/>
            <a:ext cx="50942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</a:rPr>
              <a:t>线性代数（</a:t>
            </a:r>
            <a:r>
              <a:rPr lang="en-US" altLang="zh-CN" sz="3200">
                <a:effectLst/>
              </a:rPr>
              <a:t>Linear Algebra</a:t>
            </a:r>
            <a:r>
              <a:rPr lang="zh-CN" altLang="en-US" sz="3200">
                <a:effectLst/>
              </a:rPr>
              <a:t>）</a:t>
            </a:r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0" y="836613"/>
            <a:ext cx="88566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</a:rPr>
              <a:t>接触过的代数：初等代数（</a:t>
            </a:r>
            <a:r>
              <a:rPr lang="en-US" altLang="zh-CN" sz="3200">
                <a:effectLst/>
              </a:rPr>
              <a:t>Elementary Algebra</a:t>
            </a:r>
            <a:r>
              <a:rPr lang="zh-CN" altLang="en-US" sz="3200">
                <a:effectLst/>
              </a:rPr>
              <a:t>）</a:t>
            </a: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508000" y="4065588"/>
            <a:ext cx="8312150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元素有一定的取值范围和形式：实数；矢量；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                            布尔量</a:t>
            </a:r>
            <a:endParaRPr lang="en-US" altLang="zh-CN" sz="3200">
              <a:effectLst/>
              <a:latin typeface="黑体" pitchFamily="49" charset="-122"/>
            </a:endParaRPr>
          </a:p>
        </p:txBody>
      </p:sp>
      <p:sp>
        <p:nvSpPr>
          <p:cNvPr id="347144" name="Rectangle 8"/>
          <p:cNvSpPr>
            <a:spLocks noChangeArrowheads="1"/>
          </p:cNvSpPr>
          <p:nvPr/>
        </p:nvSpPr>
        <p:spPr bwMode="auto">
          <a:xfrm>
            <a:off x="195263" y="3136900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一些共性：</a:t>
            </a:r>
            <a:endParaRPr lang="en-US" altLang="zh-CN" sz="3200">
              <a:effectLst/>
              <a:latin typeface="黑体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4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7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7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/>
      <p:bldP spid="347140" grpId="0"/>
      <p:bldP spid="34714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304" name="Object 40"/>
          <p:cNvGraphicFramePr>
            <a:graphicFrameLocks noChangeAspect="1"/>
          </p:cNvGraphicFramePr>
          <p:nvPr/>
        </p:nvGraphicFramePr>
        <p:xfrm>
          <a:off x="396875" y="3521075"/>
          <a:ext cx="8289925" cy="173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1" name="Equation" r:id="rId4" imgW="3454200" imgH="749160" progId="Equation.DSMT4">
                  <p:embed/>
                </p:oleObj>
              </mc:Choice>
              <mc:Fallback>
                <p:oleObj name="Equation" r:id="rId4" imgW="3454200" imgH="74916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521075"/>
                        <a:ext cx="8289925" cy="173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10" name="Rectangle 46"/>
          <p:cNvSpPr>
            <a:spLocks noChangeArrowheads="1"/>
          </p:cNvSpPr>
          <p:nvPr/>
        </p:nvSpPr>
        <p:spPr bwMode="auto">
          <a:xfrm>
            <a:off x="0" y="228600"/>
            <a:ext cx="892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 变换为标准和之积表达式(反向应用最大项定</a:t>
            </a:r>
          </a:p>
        </p:txBody>
      </p:sp>
      <p:sp>
        <p:nvSpPr>
          <p:cNvPr id="139311" name="Rectangle 47"/>
          <p:cNvSpPr>
            <a:spLocks noChangeArrowheads="1"/>
          </p:cNvSpPr>
          <p:nvPr/>
        </p:nvSpPr>
        <p:spPr bwMode="auto">
          <a:xfrm>
            <a:off x="0" y="838200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理：只有一个变量互反的两个最大项的乘积等于相</a:t>
            </a:r>
          </a:p>
        </p:txBody>
      </p:sp>
      <p:sp>
        <p:nvSpPr>
          <p:cNvPr id="139312" name="Rectangle 48"/>
          <p:cNvSpPr>
            <a:spLocks noChangeArrowheads="1"/>
          </p:cNvSpPr>
          <p:nvPr/>
        </p:nvSpPr>
        <p:spPr bwMode="auto">
          <a:xfrm>
            <a:off x="0" y="1524000"/>
            <a:ext cx="882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同变量之和。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与加法分配律的关系</a:t>
            </a:r>
            <a:r>
              <a:rPr lang="zh-CN" altLang="en-US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？？？</a:t>
            </a: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：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  <p:grpSp>
        <p:nvGrpSpPr>
          <p:cNvPr id="19" name="组合 18"/>
          <p:cNvGrpSpPr/>
          <p:nvPr/>
        </p:nvGrpSpPr>
        <p:grpSpPr>
          <a:xfrm>
            <a:off x="5429256" y="4787116"/>
            <a:ext cx="2714644" cy="1597384"/>
            <a:chOff x="6000760" y="3072604"/>
            <a:chExt cx="2714644" cy="1597384"/>
          </a:xfrm>
        </p:grpSpPr>
        <p:grpSp>
          <p:nvGrpSpPr>
            <p:cNvPr id="14" name="组合 13"/>
            <p:cNvGrpSpPr/>
            <p:nvPr/>
          </p:nvGrpSpPr>
          <p:grpSpPr>
            <a:xfrm>
              <a:off x="6000760" y="4071942"/>
              <a:ext cx="2714644" cy="598046"/>
              <a:chOff x="5786446" y="4474028"/>
              <a:chExt cx="2714644" cy="59804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786446" y="4487299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/>
                    <a:latin typeface="黑体" pitchFamily="49" charset="-122"/>
                  </a:rPr>
                  <a:t>111</a:t>
                </a:r>
                <a:endParaRPr lang="zh-CN" altLang="en-US" sz="3200" dirty="0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6715140" y="4487299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/>
                    <a:latin typeface="黑体" pitchFamily="49" charset="-122"/>
                  </a:rPr>
                  <a:t>110</a:t>
                </a:r>
                <a:endParaRPr lang="zh-CN" altLang="en-US" sz="3200" dirty="0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700871" y="4474028"/>
                <a:ext cx="80021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 smtClean="0">
                    <a:effectLst/>
                    <a:latin typeface="黑体" pitchFamily="49" charset="-122"/>
                  </a:rPr>
                  <a:t>011</a:t>
                </a:r>
                <a:endParaRPr lang="zh-CN" altLang="en-US" sz="3200" dirty="0"/>
              </a:p>
            </p:txBody>
          </p:sp>
        </p:grpSp>
        <p:cxnSp>
          <p:nvCxnSpPr>
            <p:cNvPr id="18" name="直接箭头连接符 17"/>
            <p:cNvCxnSpPr/>
            <p:nvPr/>
          </p:nvCxnSpPr>
          <p:spPr bwMode="auto">
            <a:xfrm rot="5400000" flipH="1" flipV="1">
              <a:off x="6858016" y="3571876"/>
              <a:ext cx="1000132" cy="158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67690" name="Object 106"/>
          <p:cNvGraphicFramePr>
            <a:graphicFrameLocks noChangeAspect="1"/>
          </p:cNvGraphicFramePr>
          <p:nvPr/>
        </p:nvGraphicFramePr>
        <p:xfrm>
          <a:off x="857224" y="2590800"/>
          <a:ext cx="55435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22" name="Equation" r:id="rId6" imgW="2184120" imgH="266400" progId="Equation.DSMT4">
                  <p:embed/>
                </p:oleObj>
              </mc:Choice>
              <mc:Fallback>
                <p:oleObj name="Equation" r:id="rId6" imgW="2184120" imgH="2664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24" y="2590800"/>
                        <a:ext cx="554355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310" name="Group 22"/>
          <p:cNvGrpSpPr>
            <a:grpSpLocks/>
          </p:cNvGrpSpPr>
          <p:nvPr/>
        </p:nvGrpSpPr>
        <p:grpSpPr bwMode="auto">
          <a:xfrm>
            <a:off x="2519370" y="1785926"/>
            <a:ext cx="3810000" cy="4724400"/>
            <a:chOff x="1008" y="864"/>
            <a:chExt cx="2400" cy="2976"/>
          </a:xfrm>
        </p:grpSpPr>
        <p:sp>
          <p:nvSpPr>
            <p:cNvPr id="140295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296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0300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2747970" y="24193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2747970" y="29527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3" name="Rectangle 15"/>
          <p:cNvSpPr>
            <a:spLocks noChangeArrowheads="1"/>
          </p:cNvSpPr>
          <p:nvPr/>
        </p:nvSpPr>
        <p:spPr bwMode="auto">
          <a:xfrm>
            <a:off x="2747970" y="34099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4" name="Rectangle 16"/>
          <p:cNvSpPr>
            <a:spLocks noChangeArrowheads="1"/>
          </p:cNvSpPr>
          <p:nvPr/>
        </p:nvSpPr>
        <p:spPr bwMode="auto">
          <a:xfrm>
            <a:off x="2747970" y="39433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5" name="Rectangle 17"/>
          <p:cNvSpPr>
            <a:spLocks noChangeArrowheads="1"/>
          </p:cNvSpPr>
          <p:nvPr/>
        </p:nvSpPr>
        <p:spPr bwMode="auto">
          <a:xfrm>
            <a:off x="2747970" y="44767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6" name="Rectangle 18"/>
          <p:cNvSpPr>
            <a:spLocks noChangeArrowheads="1"/>
          </p:cNvSpPr>
          <p:nvPr/>
        </p:nvSpPr>
        <p:spPr bwMode="auto">
          <a:xfrm>
            <a:off x="2747970" y="49339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40307" name="Rectangle 19"/>
          <p:cNvSpPr>
            <a:spLocks noChangeArrowheads="1"/>
          </p:cNvSpPr>
          <p:nvPr/>
        </p:nvSpPr>
        <p:spPr bwMode="auto">
          <a:xfrm>
            <a:off x="2747970" y="546732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0308" name="Rectangle 20"/>
          <p:cNvSpPr>
            <a:spLocks noChangeArrowheads="1"/>
          </p:cNvSpPr>
          <p:nvPr/>
        </p:nvSpPr>
        <p:spPr bwMode="auto">
          <a:xfrm>
            <a:off x="2747970" y="590072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81</a:t>
            </a:fld>
            <a:endParaRPr lang="en-US" altLang="zh-CN"/>
          </a:p>
        </p:txBody>
      </p:sp>
      <p:grpSp>
        <p:nvGrpSpPr>
          <p:cNvPr id="32" name="组合 31"/>
          <p:cNvGrpSpPr/>
          <p:nvPr/>
        </p:nvGrpSpPr>
        <p:grpSpPr>
          <a:xfrm>
            <a:off x="357158" y="3438492"/>
            <a:ext cx="6143668" cy="2643206"/>
            <a:chOff x="428596" y="3000372"/>
            <a:chExt cx="6143668" cy="2643206"/>
          </a:xfrm>
        </p:grpSpPr>
        <p:sp>
          <p:nvSpPr>
            <p:cNvPr id="18" name="椭圆 17"/>
            <p:cNvSpPr/>
            <p:nvPr/>
          </p:nvSpPr>
          <p:spPr bwMode="auto">
            <a:xfrm>
              <a:off x="2347898" y="3000372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2500298" y="5072074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68671" name="Object 63"/>
            <p:cNvGraphicFramePr>
              <a:graphicFrameLocks noChangeAspect="1"/>
            </p:cNvGraphicFramePr>
            <p:nvPr/>
          </p:nvGraphicFramePr>
          <p:xfrm>
            <a:off x="428596" y="3786190"/>
            <a:ext cx="724665" cy="611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0" name="Equation" r:id="rId3" imgW="279360" imgH="228600" progId="Equation.DSMT4">
                    <p:embed/>
                  </p:oleObj>
                </mc:Choice>
                <mc:Fallback>
                  <p:oleObj name="Equation" r:id="rId3" imgW="279360" imgH="2286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596" y="3786190"/>
                          <a:ext cx="724665" cy="611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直接箭头连接符 22"/>
            <p:cNvCxnSpPr/>
            <p:nvPr/>
          </p:nvCxnSpPr>
          <p:spPr bwMode="auto">
            <a:xfrm flipV="1">
              <a:off x="1285852" y="3214686"/>
              <a:ext cx="919170" cy="64294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接箭头连接符 23"/>
            <p:cNvCxnSpPr/>
            <p:nvPr/>
          </p:nvCxnSpPr>
          <p:spPr bwMode="auto">
            <a:xfrm>
              <a:off x="1214414" y="4643446"/>
              <a:ext cx="928694" cy="642942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组合 32"/>
          <p:cNvGrpSpPr/>
          <p:nvPr/>
        </p:nvGrpSpPr>
        <p:grpSpPr>
          <a:xfrm>
            <a:off x="2490774" y="4622444"/>
            <a:ext cx="5762929" cy="857256"/>
            <a:chOff x="2562212" y="4184324"/>
            <a:chExt cx="5762929" cy="857256"/>
          </a:xfrm>
        </p:grpSpPr>
        <p:sp>
          <p:nvSpPr>
            <p:cNvPr id="16" name="矩形 15"/>
            <p:cNvSpPr/>
            <p:nvPr/>
          </p:nvSpPr>
          <p:spPr bwMode="auto">
            <a:xfrm>
              <a:off x="2562212" y="4184324"/>
              <a:ext cx="4000528" cy="85725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68673" name="Object 65"/>
            <p:cNvGraphicFramePr>
              <a:graphicFrameLocks noChangeAspect="1"/>
            </p:cNvGraphicFramePr>
            <p:nvPr/>
          </p:nvGraphicFramePr>
          <p:xfrm>
            <a:off x="7572396" y="4286256"/>
            <a:ext cx="752745" cy="660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1" name="Equation" r:id="rId5" imgW="266400" imgH="228600" progId="Equation.DSMT4">
                    <p:embed/>
                  </p:oleObj>
                </mc:Choice>
                <mc:Fallback>
                  <p:oleObj name="Equation" r:id="rId5" imgW="266400" imgH="2286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2396" y="4286256"/>
                          <a:ext cx="752745" cy="660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 rot="10800000">
              <a:off x="6643702" y="4714884"/>
              <a:ext cx="1000132" cy="1588"/>
            </a:xfrm>
            <a:prstGeom prst="straightConnector1">
              <a:avLst/>
            </a:prstGeom>
            <a:noFill/>
            <a:ln w="25400">
              <a:solidFill>
                <a:srgbClr val="FFFF00"/>
              </a:solidFill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4" name="矩形 33"/>
          <p:cNvSpPr/>
          <p:nvPr/>
        </p:nvSpPr>
        <p:spPr>
          <a:xfrm>
            <a:off x="6500826" y="1772655"/>
            <a:ext cx="2428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画出真值表。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grpSp>
        <p:nvGrpSpPr>
          <p:cNvPr id="27" name="Group 53"/>
          <p:cNvGrpSpPr>
            <a:grpSpLocks/>
          </p:cNvGrpSpPr>
          <p:nvPr/>
        </p:nvGrpSpPr>
        <p:grpSpPr bwMode="auto">
          <a:xfrm>
            <a:off x="71406" y="696898"/>
            <a:ext cx="8921750" cy="660400"/>
            <a:chOff x="240" y="3552"/>
            <a:chExt cx="5620" cy="416"/>
          </a:xfrm>
        </p:grpSpPr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240" y="3552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 dirty="0">
                  <a:effectLst/>
                  <a:latin typeface="黑体" pitchFamily="49" charset="-122"/>
                </a:rPr>
                <a:t>例1:将                   表示成最小项之和。</a:t>
              </a:r>
            </a:p>
          </p:txBody>
        </p:sp>
        <p:graphicFrame>
          <p:nvGraphicFramePr>
            <p:cNvPr id="30" name="Object 43"/>
            <p:cNvGraphicFramePr>
              <a:graphicFrameLocks noChangeAspect="1"/>
            </p:cNvGraphicFramePr>
            <p:nvPr/>
          </p:nvGraphicFramePr>
          <p:xfrm>
            <a:off x="1152" y="3600"/>
            <a:ext cx="2271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22" name="Equation" r:id="rId7" imgW="2248560" imgH="355680" progId="Equation.3">
                    <p:embed/>
                  </p:oleObj>
                </mc:Choice>
                <mc:Fallback>
                  <p:oleObj name="Equation" r:id="rId7" imgW="2248560" imgH="355680" progId="Equation.3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00"/>
                          <a:ext cx="2271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Rectangle 49"/>
          <p:cNvSpPr>
            <a:spLocks noChangeArrowheads="1"/>
          </p:cNvSpPr>
          <p:nvPr/>
        </p:nvSpPr>
        <p:spPr bwMode="auto">
          <a:xfrm>
            <a:off x="71470" y="71414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二、真值表转换法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285720" y="71414"/>
            <a:ext cx="3435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根据真值表可得：</a:t>
            </a:r>
          </a:p>
        </p:txBody>
      </p:sp>
      <p:graphicFrame>
        <p:nvGraphicFramePr>
          <p:cNvPr id="141349" name="Object 37"/>
          <p:cNvGraphicFramePr>
            <a:graphicFrameLocks noChangeAspect="1"/>
          </p:cNvGraphicFramePr>
          <p:nvPr/>
        </p:nvGraphicFramePr>
        <p:xfrm>
          <a:off x="381000" y="785794"/>
          <a:ext cx="659923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130" name="Equation" r:id="rId3" imgW="4128480" imgH="787680" progId="Equation.3">
                  <p:embed/>
                </p:oleObj>
              </mc:Choice>
              <mc:Fallback>
                <p:oleObj name="Equation" r:id="rId3" imgW="4128480" imgH="787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785794"/>
                        <a:ext cx="6599238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6582810" y="2000240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找</a:t>
            </a:r>
            <a:r>
              <a:rPr lang="en-US" altLang="zh-CN" sz="3200" dirty="0" smtClean="0">
                <a:solidFill>
                  <a:srgbClr val="FFFF00"/>
                </a:solidFill>
              </a:rPr>
              <a:t>F=1</a:t>
            </a:r>
            <a:r>
              <a:rPr lang="zh-CN" altLang="en-US" sz="3200" dirty="0" smtClean="0">
                <a:solidFill>
                  <a:srgbClr val="FFFF00"/>
                </a:solidFill>
              </a:rPr>
              <a:t>的项！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2519370" y="2062186"/>
            <a:ext cx="3810000" cy="4724400"/>
            <a:chOff x="1008" y="864"/>
            <a:chExt cx="2400" cy="2976"/>
          </a:xfrm>
        </p:grpSpPr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747970" y="2695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747970" y="32289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2747970" y="36861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2747970" y="4219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747970" y="47529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2747970" y="52101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2747970" y="5743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2747970" y="617698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276460" y="3714752"/>
            <a:ext cx="4224366" cy="2643206"/>
            <a:chOff x="2347898" y="3000372"/>
            <a:chExt cx="4224366" cy="2643206"/>
          </a:xfrm>
        </p:grpSpPr>
        <p:sp>
          <p:nvSpPr>
            <p:cNvPr id="25" name="椭圆 24"/>
            <p:cNvSpPr/>
            <p:nvPr/>
          </p:nvSpPr>
          <p:spPr bwMode="auto">
            <a:xfrm>
              <a:off x="2347898" y="3000372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6" name="椭圆 25"/>
            <p:cNvSpPr/>
            <p:nvPr/>
          </p:nvSpPr>
          <p:spPr bwMode="auto">
            <a:xfrm>
              <a:off x="2500298" y="5072074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34" name="椭圆 33"/>
          <p:cNvSpPr/>
          <p:nvPr/>
        </p:nvSpPr>
        <p:spPr bwMode="auto">
          <a:xfrm>
            <a:off x="2428860" y="5286388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2428860" y="4786322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1350" name="Object 38"/>
          <p:cNvGraphicFramePr>
            <a:graphicFrameLocks noChangeAspect="1"/>
          </p:cNvGraphicFramePr>
          <p:nvPr/>
        </p:nvGraphicFramePr>
        <p:xfrm>
          <a:off x="361920" y="714356"/>
          <a:ext cx="7532688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2" name="Equation" r:id="rId3" imgW="4725360" imgH="787680" progId="Equation.3">
                  <p:embed/>
                </p:oleObj>
              </mc:Choice>
              <mc:Fallback>
                <p:oleObj name="Equation" r:id="rId3" imgW="4725360" imgH="787680" progId="Equation.3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20" y="714356"/>
                        <a:ext cx="7532688" cy="1230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285720" y="-24"/>
            <a:ext cx="607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例2. 将上式表示成最大项之积。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654216" y="2143116"/>
            <a:ext cx="24897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找</a:t>
            </a:r>
            <a:r>
              <a:rPr lang="en-US" altLang="zh-CN" sz="3200" dirty="0" smtClean="0">
                <a:solidFill>
                  <a:srgbClr val="FFFF00"/>
                </a:solidFill>
              </a:rPr>
              <a:t>F=0</a:t>
            </a:r>
            <a:r>
              <a:rPr lang="zh-CN" altLang="en-US" sz="3200" dirty="0" smtClean="0">
                <a:solidFill>
                  <a:srgbClr val="FFFF00"/>
                </a:solidFill>
              </a:rPr>
              <a:t>的项！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2519370" y="2062186"/>
            <a:ext cx="3810000" cy="4724400"/>
            <a:chOff x="1008" y="864"/>
            <a:chExt cx="2400" cy="2976"/>
          </a:xfrm>
        </p:grpSpPr>
        <p:sp>
          <p:nvSpPr>
            <p:cNvPr id="14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2747970" y="2695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747970" y="32289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2747970" y="36861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2747970" y="4219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2747970" y="47529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2747970" y="52101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2747970" y="5743580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2747970" y="617698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76460" y="2714620"/>
            <a:ext cx="4224366" cy="4071966"/>
            <a:chOff x="2347898" y="2000240"/>
            <a:chExt cx="4224366" cy="4071966"/>
          </a:xfrm>
        </p:grpSpPr>
        <p:sp>
          <p:nvSpPr>
            <p:cNvPr id="26" name="椭圆 25"/>
            <p:cNvSpPr/>
            <p:nvPr/>
          </p:nvSpPr>
          <p:spPr bwMode="auto">
            <a:xfrm>
              <a:off x="2347898" y="2000240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7" name="椭圆 26"/>
            <p:cNvSpPr/>
            <p:nvPr/>
          </p:nvSpPr>
          <p:spPr bwMode="auto">
            <a:xfrm>
              <a:off x="2500298" y="5500702"/>
              <a:ext cx="4071966" cy="571504"/>
            </a:xfrm>
            <a:prstGeom prst="ellipse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29" name="椭圆 28"/>
          <p:cNvSpPr/>
          <p:nvPr/>
        </p:nvSpPr>
        <p:spPr bwMode="auto">
          <a:xfrm>
            <a:off x="2428860" y="3286124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2428860" y="4286256"/>
            <a:ext cx="4071966" cy="571504"/>
          </a:xfrm>
          <a:prstGeom prst="ellipse">
            <a:avLst/>
          </a:prstGeom>
          <a:noFill/>
          <a:ln w="25400"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428596" y="285728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总结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500034" y="1214422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从真值表，求最小项之和：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7" name="Rectangle 24"/>
          <p:cNvSpPr>
            <a:spLocks noChangeArrowheads="1"/>
          </p:cNvSpPr>
          <p:nvPr/>
        </p:nvSpPr>
        <p:spPr bwMode="auto">
          <a:xfrm>
            <a:off x="571472" y="2143116"/>
            <a:ext cx="821537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找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函数真值为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的项，记为最小项，再求和。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在最小项中，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真值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原变量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9" name="Rectangle 24"/>
          <p:cNvSpPr>
            <a:spLocks noChangeArrowheads="1"/>
          </p:cNvSpPr>
          <p:nvPr/>
        </p:nvSpPr>
        <p:spPr bwMode="auto">
          <a:xfrm>
            <a:off x="500034" y="3851980"/>
            <a:ext cx="51090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从真值表，求最大项之积：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sp>
        <p:nvSpPr>
          <p:cNvPr id="10" name="Rectangle 24"/>
          <p:cNvSpPr>
            <a:spLocks noChangeArrowheads="1"/>
          </p:cNvSpPr>
          <p:nvPr/>
        </p:nvSpPr>
        <p:spPr bwMode="auto">
          <a:xfrm>
            <a:off x="571472" y="4780674"/>
            <a:ext cx="80724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找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函数真值为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Times New Roman" pitchFamily="18" charset="0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的项，记为最大项，再求积。</a:t>
            </a:r>
            <a:endParaRPr lang="en-US" altLang="zh-CN" sz="3200" dirty="0" smtClean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在最大项中，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真值</a:t>
            </a:r>
            <a:r>
              <a:rPr lang="en-US" altLang="zh-CN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记为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原变量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643042" y="714356"/>
            <a:ext cx="3810000" cy="4724400"/>
            <a:chOff x="1008" y="864"/>
            <a:chExt cx="2400" cy="29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71642" y="1323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871642" y="1857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871642" y="2314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871642" y="2847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871642" y="3381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1642" y="3838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871642" y="4371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871642" y="48291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282" y="21429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根据真值表，求最小项之和</a:t>
            </a:r>
            <a:endParaRPr lang="zh-CN" altLang="en-US" sz="3200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766846" y="2414566"/>
            <a:ext cx="3571900" cy="2571768"/>
            <a:chOff x="1766846" y="2414566"/>
            <a:chExt cx="3571900" cy="2571768"/>
          </a:xfrm>
        </p:grpSpPr>
        <p:sp>
          <p:nvSpPr>
            <p:cNvPr id="20" name="矩形 19"/>
            <p:cNvSpPr/>
            <p:nvPr/>
          </p:nvSpPr>
          <p:spPr bwMode="auto">
            <a:xfrm>
              <a:off x="1766846" y="3986202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1766846" y="2414566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766846" y="3486136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6846" y="4486268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481622" y="2346305"/>
            <a:ext cx="1100138" cy="2779727"/>
            <a:chOff x="5481622" y="2346305"/>
            <a:chExt cx="1100138" cy="2779727"/>
          </a:xfrm>
        </p:grpSpPr>
        <p:graphicFrame>
          <p:nvGraphicFramePr>
            <p:cNvPr id="266242" name="Object 2"/>
            <p:cNvGraphicFramePr>
              <a:graphicFrameLocks noChangeAspect="1"/>
            </p:cNvGraphicFramePr>
            <p:nvPr/>
          </p:nvGraphicFramePr>
          <p:xfrm>
            <a:off x="5607680" y="2346305"/>
            <a:ext cx="945512" cy="568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4" name="Equation" r:id="rId3" imgW="368280" imgH="228600" progId="Equation.DSMT4">
                    <p:embed/>
                  </p:oleObj>
                </mc:Choice>
                <mc:Fallback>
                  <p:oleObj name="Equation" r:id="rId3" imgW="368280" imgH="2286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07680" y="2346305"/>
                          <a:ext cx="945512" cy="568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5" name="Object 5"/>
            <p:cNvGraphicFramePr>
              <a:graphicFrameLocks noChangeAspect="1"/>
            </p:cNvGraphicFramePr>
            <p:nvPr/>
          </p:nvGraphicFramePr>
          <p:xfrm>
            <a:off x="5481622" y="3343260"/>
            <a:ext cx="110013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5" name="Equation" r:id="rId5" imgW="380880" imgH="228600" progId="Equation.DSMT4">
                    <p:embed/>
                  </p:oleObj>
                </mc:Choice>
                <mc:Fallback>
                  <p:oleObj name="Equation" r:id="rId5" imgW="380880" imgH="2286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22" y="3343260"/>
                          <a:ext cx="1100138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6" name="Object 6"/>
            <p:cNvGraphicFramePr>
              <a:graphicFrameLocks noChangeAspect="1"/>
            </p:cNvGraphicFramePr>
            <p:nvPr/>
          </p:nvGraphicFramePr>
          <p:xfrm>
            <a:off x="5553060" y="3986202"/>
            <a:ext cx="942963" cy="568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6" name="Equation" r:id="rId7" imgW="368280" imgH="228600" progId="Equation.DSMT4">
                    <p:embed/>
                  </p:oleObj>
                </mc:Choice>
                <mc:Fallback>
                  <p:oleObj name="Equation" r:id="rId7" imgW="36828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3060" y="3986202"/>
                          <a:ext cx="942963" cy="568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47" name="Object 7"/>
            <p:cNvGraphicFramePr>
              <a:graphicFrameLocks noChangeAspect="1"/>
            </p:cNvGraphicFramePr>
            <p:nvPr/>
          </p:nvGraphicFramePr>
          <p:xfrm>
            <a:off x="5481622" y="4557706"/>
            <a:ext cx="1009226" cy="568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27" name="Equation" r:id="rId9" imgW="393480" imgH="228600" progId="Equation.DSMT4">
                    <p:embed/>
                  </p:oleObj>
                </mc:Choice>
                <mc:Fallback>
                  <p:oleObj name="Equation" r:id="rId9" imgW="39348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1622" y="4557706"/>
                          <a:ext cx="1009226" cy="568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248" name="Object 8"/>
          <p:cNvGraphicFramePr>
            <a:graphicFrameLocks noChangeAspect="1"/>
          </p:cNvGraphicFramePr>
          <p:nvPr/>
        </p:nvGraphicFramePr>
        <p:xfrm>
          <a:off x="500034" y="5429264"/>
          <a:ext cx="65913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8" name="Equation" r:id="rId11" imgW="4128480" imgH="787680" progId="Equation.3">
                  <p:embed/>
                </p:oleObj>
              </mc:Choice>
              <mc:Fallback>
                <p:oleObj name="Equation" r:id="rId11" imgW="4128480" imgH="7876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4" y="5429264"/>
                        <a:ext cx="65913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/>
          <p:cNvGrpSpPr/>
          <p:nvPr/>
        </p:nvGrpSpPr>
        <p:grpSpPr>
          <a:xfrm>
            <a:off x="5357818" y="1714489"/>
            <a:ext cx="2422827" cy="3427992"/>
            <a:chOff x="5357818" y="1714489"/>
            <a:chExt cx="2422827" cy="3427992"/>
          </a:xfrm>
        </p:grpSpPr>
        <p:sp>
          <p:nvSpPr>
            <p:cNvPr id="28" name="矩形 27"/>
            <p:cNvSpPr/>
            <p:nvPr/>
          </p:nvSpPr>
          <p:spPr>
            <a:xfrm>
              <a:off x="7111689" y="2343128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2</a:t>
              </a:r>
              <a:endParaRPr lang="zh-CN" altLang="en-US" sz="3200" baseline="-25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7124696" y="3414698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4</a:t>
              </a:r>
              <a:endParaRPr lang="zh-CN" altLang="en-US" sz="32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7124696" y="3986202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5</a:t>
              </a:r>
              <a:endParaRPr lang="zh-CN" altLang="en-US" sz="3200" baseline="-25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7124696" y="4557706"/>
              <a:ext cx="65594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6</a:t>
              </a:r>
              <a:endParaRPr lang="zh-CN" altLang="en-US" sz="3200" baseline="-25000" dirty="0"/>
            </a:p>
          </p:txBody>
        </p:sp>
        <p:sp>
          <p:nvSpPr>
            <p:cNvPr id="33" name="上弧形箭头 32"/>
            <p:cNvSpPr/>
            <p:nvPr/>
          </p:nvSpPr>
          <p:spPr bwMode="auto">
            <a:xfrm>
              <a:off x="5357818" y="1714489"/>
              <a:ext cx="2214578" cy="642942"/>
            </a:xfrm>
            <a:prstGeom prst="curvedDownArrow">
              <a:avLst/>
            </a:prstGeom>
            <a:noFill/>
            <a:ln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32" name="动作按钮: 帮助 31">
            <a:hlinkClick r:id="" action="ppaction://noaction" highlightClick="1"/>
          </p:cNvPr>
          <p:cNvSpPr/>
          <p:nvPr/>
        </p:nvSpPr>
        <p:spPr bwMode="auto">
          <a:xfrm>
            <a:off x="5500694" y="214290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86</a:t>
            </a:fld>
            <a:endParaRPr lang="en-US" altLang="zh-CN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643042" y="714356"/>
            <a:ext cx="3810000" cy="4724400"/>
            <a:chOff x="1008" y="864"/>
            <a:chExt cx="2400" cy="2976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1008" y="1248"/>
              <a:ext cx="2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2784" y="912"/>
              <a:ext cx="0" cy="2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1200" y="864"/>
              <a:ext cx="20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A    B   C    F</a:t>
              </a:r>
              <a:endPara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871642" y="1323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0    0   0    0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871642" y="1857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0    0   1    0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1871642" y="2314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0    1   0    1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871642" y="2847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0    1   1    0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871642" y="33813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1642" y="38385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1    0   1    1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1871642" y="43719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1    1   0    1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1871642" y="4829156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1    1   1    0</a:t>
            </a:r>
            <a:endParaRPr lang="zh-CN" altLang="en-US" sz="320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14282" y="214290"/>
            <a:ext cx="5109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根据真值表，求最大项之积</a:t>
            </a:r>
            <a:endParaRPr lang="zh-CN" altLang="en-US" sz="3200" dirty="0"/>
          </a:p>
        </p:txBody>
      </p:sp>
      <p:graphicFrame>
        <p:nvGraphicFramePr>
          <p:cNvPr id="267271" name="Object 7"/>
          <p:cNvGraphicFramePr>
            <a:graphicFrameLocks noChangeAspect="1"/>
          </p:cNvGraphicFramePr>
          <p:nvPr/>
        </p:nvGraphicFramePr>
        <p:xfrm>
          <a:off x="428596" y="5495948"/>
          <a:ext cx="75311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51" name="Equation" r:id="rId3" imgW="4725360" imgH="787680" progId="Equation.3">
                  <p:embed/>
                </p:oleObj>
              </mc:Choice>
              <mc:Fallback>
                <p:oleObj name="Equation" r:id="rId3" imgW="4725360" imgH="7876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6" y="5495948"/>
                        <a:ext cx="7531100" cy="1219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组合 35"/>
          <p:cNvGrpSpPr/>
          <p:nvPr/>
        </p:nvGrpSpPr>
        <p:grpSpPr>
          <a:xfrm>
            <a:off x="5572132" y="1357298"/>
            <a:ext cx="2131102" cy="4056088"/>
            <a:chOff x="5572132" y="1357298"/>
            <a:chExt cx="2131102" cy="4056088"/>
          </a:xfrm>
        </p:grpSpPr>
        <p:graphicFrame>
          <p:nvGraphicFramePr>
            <p:cNvPr id="267272" name="Object 8"/>
            <p:cNvGraphicFramePr>
              <a:graphicFrameLocks noChangeAspect="1"/>
            </p:cNvGraphicFramePr>
            <p:nvPr/>
          </p:nvGraphicFramePr>
          <p:xfrm>
            <a:off x="5572133" y="1357298"/>
            <a:ext cx="1971968" cy="457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2" name="Equation" r:id="rId5" imgW="850680" imgH="203040" progId="Equation.DSMT4">
                    <p:embed/>
                  </p:oleObj>
                </mc:Choice>
                <mc:Fallback>
                  <p:oleObj name="Equation" r:id="rId5" imgW="850680" imgH="20304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3" y="1357298"/>
                          <a:ext cx="1971968" cy="4572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3" name="Object 9"/>
            <p:cNvGraphicFramePr>
              <a:graphicFrameLocks noChangeAspect="1"/>
            </p:cNvGraphicFramePr>
            <p:nvPr/>
          </p:nvGraphicFramePr>
          <p:xfrm>
            <a:off x="5643570" y="1928802"/>
            <a:ext cx="1825018" cy="555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3" name="Equation" r:id="rId7" imgW="850680" imgH="266400" progId="Equation.DSMT4">
                    <p:embed/>
                  </p:oleObj>
                </mc:Choice>
                <mc:Fallback>
                  <p:oleObj name="Equation" r:id="rId7" imgW="850680" imgH="2664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1928802"/>
                          <a:ext cx="1825018" cy="5556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4" name="Object 10"/>
            <p:cNvGraphicFramePr>
              <a:graphicFrameLocks noChangeAspect="1"/>
            </p:cNvGraphicFramePr>
            <p:nvPr/>
          </p:nvGraphicFramePr>
          <p:xfrm>
            <a:off x="5643570" y="2786058"/>
            <a:ext cx="2059664" cy="62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4" name="Equation" r:id="rId9" imgW="850680" imgH="266400" progId="Equation.DSMT4">
                    <p:embed/>
                  </p:oleObj>
                </mc:Choice>
                <mc:Fallback>
                  <p:oleObj name="Equation" r:id="rId9" imgW="850680" imgH="2664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3570" y="2786058"/>
                          <a:ext cx="2059664" cy="627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7275" name="Object 11"/>
            <p:cNvGraphicFramePr>
              <a:graphicFrameLocks noChangeAspect="1"/>
            </p:cNvGraphicFramePr>
            <p:nvPr/>
          </p:nvGraphicFramePr>
          <p:xfrm>
            <a:off x="5572132" y="4786322"/>
            <a:ext cx="2059664" cy="627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55" name="Equation" r:id="rId11" imgW="850680" imgH="266400" progId="Equation.DSMT4">
                    <p:embed/>
                  </p:oleObj>
                </mc:Choice>
                <mc:Fallback>
                  <p:oleObj name="Equation" r:id="rId11" imgW="850680" imgH="266400" progId="Equation.DSMT4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2132" y="4786322"/>
                          <a:ext cx="2059664" cy="6270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" name="组合 34"/>
          <p:cNvGrpSpPr/>
          <p:nvPr/>
        </p:nvGrpSpPr>
        <p:grpSpPr>
          <a:xfrm>
            <a:off x="1755424" y="1428736"/>
            <a:ext cx="3583322" cy="4000528"/>
            <a:chOff x="1755424" y="1428736"/>
            <a:chExt cx="3583322" cy="4000528"/>
          </a:xfrm>
        </p:grpSpPr>
        <p:sp>
          <p:nvSpPr>
            <p:cNvPr id="18" name="矩形 17"/>
            <p:cNvSpPr/>
            <p:nvPr/>
          </p:nvSpPr>
          <p:spPr bwMode="auto">
            <a:xfrm>
              <a:off x="1766846" y="1428736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1766846" y="2928934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1766846" y="4929198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  <p:sp>
          <p:nvSpPr>
            <p:cNvPr id="34" name="矩形 33"/>
            <p:cNvSpPr/>
            <p:nvPr/>
          </p:nvSpPr>
          <p:spPr bwMode="auto">
            <a:xfrm>
              <a:off x="1755424" y="1928802"/>
              <a:ext cx="3571900" cy="500066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57818" y="642918"/>
            <a:ext cx="3402653" cy="4799617"/>
            <a:chOff x="5357818" y="642918"/>
            <a:chExt cx="3402653" cy="4799617"/>
          </a:xfrm>
        </p:grpSpPr>
        <p:sp>
          <p:nvSpPr>
            <p:cNvPr id="28" name="矩形 27"/>
            <p:cNvSpPr/>
            <p:nvPr/>
          </p:nvSpPr>
          <p:spPr>
            <a:xfrm>
              <a:off x="8072462" y="1285860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0</a:t>
              </a:r>
              <a:endParaRPr lang="zh-CN" altLang="en-US" sz="3200" baseline="-250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8072462" y="2071678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</a:t>
              </a:r>
              <a:endParaRPr lang="zh-CN" altLang="en-US" sz="3200" baseline="-25000" dirty="0"/>
            </a:p>
          </p:txBody>
        </p:sp>
        <p:sp>
          <p:nvSpPr>
            <p:cNvPr id="30" name="矩形 29"/>
            <p:cNvSpPr/>
            <p:nvPr/>
          </p:nvSpPr>
          <p:spPr>
            <a:xfrm>
              <a:off x="8072462" y="2857496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3</a:t>
              </a:r>
              <a:endParaRPr lang="zh-CN" altLang="en-US" sz="3200" baseline="-25000" dirty="0"/>
            </a:p>
          </p:txBody>
        </p:sp>
        <p:sp>
          <p:nvSpPr>
            <p:cNvPr id="31" name="矩形 30"/>
            <p:cNvSpPr/>
            <p:nvPr/>
          </p:nvSpPr>
          <p:spPr>
            <a:xfrm>
              <a:off x="8072462" y="4857760"/>
              <a:ext cx="68800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i="1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Euclid" pitchFamily="18" charset="0"/>
                </a:rPr>
                <a:t>M</a:t>
              </a:r>
              <a:r>
                <a:rPr lang="en-US" altLang="zh-CN" sz="3200" baseline="-250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7</a:t>
              </a:r>
              <a:endParaRPr lang="zh-CN" altLang="en-US" sz="3200" baseline="-25000" dirty="0"/>
            </a:p>
          </p:txBody>
        </p:sp>
        <p:sp>
          <p:nvSpPr>
            <p:cNvPr id="33" name="上弧形箭头 32"/>
            <p:cNvSpPr/>
            <p:nvPr/>
          </p:nvSpPr>
          <p:spPr bwMode="auto">
            <a:xfrm>
              <a:off x="5357818" y="642918"/>
              <a:ext cx="3143272" cy="642942"/>
            </a:xfrm>
            <a:prstGeom prst="curvedDownArrow">
              <a:avLst/>
            </a:prstGeom>
            <a:noFill/>
            <a:ln>
              <a:solidFill>
                <a:srgbClr val="FFFF00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3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黑体" pitchFamily="49" charset="-122"/>
              </a:endParaRPr>
            </a:p>
          </p:txBody>
        </p:sp>
      </p:grpSp>
      <p:sp>
        <p:nvSpPr>
          <p:cNvPr id="32" name="动作按钮: 帮助 31">
            <a:hlinkClick r:id="" action="ppaction://noaction" highlightClick="1"/>
          </p:cNvPr>
          <p:cNvSpPr/>
          <p:nvPr/>
        </p:nvSpPr>
        <p:spPr bwMode="auto">
          <a:xfrm>
            <a:off x="5500694" y="214290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908050"/>
            <a:ext cx="87153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 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4.1 公式法化简</a:t>
            </a:r>
          </a:p>
        </p:txBody>
      </p:sp>
      <p:grpSp>
        <p:nvGrpSpPr>
          <p:cNvPr id="142349" name="Group 13"/>
          <p:cNvGrpSpPr>
            <a:grpSpLocks/>
          </p:cNvGrpSpPr>
          <p:nvPr/>
        </p:nvGrpSpPr>
        <p:grpSpPr bwMode="auto">
          <a:xfrm>
            <a:off x="0" y="1557338"/>
            <a:ext cx="9144000" cy="1112837"/>
            <a:chOff x="0" y="528"/>
            <a:chExt cx="5760" cy="701"/>
          </a:xfrm>
        </p:grpSpPr>
        <p:sp>
          <p:nvSpPr>
            <p:cNvPr id="142340" name="Rectangle 4"/>
            <p:cNvSpPr>
              <a:spLocks noChangeArrowheads="1"/>
            </p:cNvSpPr>
            <p:nvPr/>
          </p:nvSpPr>
          <p:spPr bwMode="auto">
            <a:xfrm>
              <a:off x="396" y="528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化简的目的:降低成本；提高可靠性；提高工作</a:t>
              </a:r>
            </a:p>
          </p:txBody>
        </p:sp>
        <p:sp>
          <p:nvSpPr>
            <p:cNvPr id="142341" name="Rectangle 5"/>
            <p:cNvSpPr>
              <a:spLocks noChangeArrowheads="1"/>
            </p:cNvSpPr>
            <p:nvPr/>
          </p:nvSpPr>
          <p:spPr bwMode="auto">
            <a:xfrm>
              <a:off x="0" y="864"/>
              <a:ext cx="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速度。</a:t>
              </a:r>
            </a:p>
          </p:txBody>
        </p:sp>
      </p:grpSp>
      <p:sp>
        <p:nvSpPr>
          <p:cNvPr id="142342" name="Rectangle 6"/>
          <p:cNvSpPr>
            <a:spLocks noChangeArrowheads="1"/>
          </p:cNvSpPr>
          <p:nvPr/>
        </p:nvSpPr>
        <p:spPr bwMode="auto">
          <a:xfrm>
            <a:off x="107950" y="2811463"/>
            <a:ext cx="9328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最简: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   (1) 乘积项(或逻辑相加项)最少。 </a:t>
            </a:r>
          </a:p>
          <a:p>
            <a:pPr>
              <a:defRPr/>
            </a:pPr>
            <a:r>
              <a:rPr lang="zh-CN" altLang="en-US" sz="28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28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minimization</a:t>
            </a:r>
            <a:r>
              <a:rPr lang="zh-CN" altLang="en-US" sz="28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</a:p>
        </p:txBody>
      </p:sp>
      <p:sp>
        <p:nvSpPr>
          <p:cNvPr id="142343" name="Rectangle 7"/>
          <p:cNvSpPr>
            <a:spLocks noChangeArrowheads="1"/>
          </p:cNvSpPr>
          <p:nvPr/>
        </p:nvSpPr>
        <p:spPr bwMode="auto">
          <a:xfrm>
            <a:off x="2987675" y="3573463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 每项中变量数最少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539750" y="4221163"/>
            <a:ext cx="2012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化简方法:</a:t>
            </a:r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1905000" y="4808538"/>
            <a:ext cx="648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(1) 公式法(利用公理;定理和规则)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1905000" y="5418138"/>
            <a:ext cx="2622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 卡诺图法</a:t>
            </a:r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1905000" y="6103938"/>
            <a:ext cx="221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(3) 列表法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0" y="0"/>
            <a:ext cx="8715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>
              <a:defRPr/>
            </a:pPr>
            <a:r>
              <a:rPr lang="zh-CN" altLang="en-US" sz="4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  <a:ea typeface="宋体" pitchFamily="2" charset="-122"/>
              </a:rPr>
              <a:t>   </a:t>
            </a: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44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.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 逻辑函数化简</a:t>
            </a: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</a:t>
            </a:r>
            <a:r>
              <a:rPr lang="en-US" altLang="zh-CN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Simplification</a:t>
            </a:r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2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2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2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2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2" grpId="0"/>
      <p:bldP spid="142343" grpId="0"/>
      <p:bldP spid="142345" grpId="0" build="p" autoUpdateAnimBg="0"/>
      <p:bldP spid="142346" grpId="0" build="p" autoUpdateAnimBg="0"/>
      <p:bldP spid="142347" grpId="0" build="p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913"/>
            <a:ext cx="8715375" cy="762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   </a:t>
            </a:r>
            <a:r>
              <a:rPr lang="zh-CN" altLang="en-US" smtClean="0">
                <a:latin typeface="黑体" pitchFamily="49" charset="-122"/>
                <a:ea typeface="黑体" pitchFamily="49" charset="-122"/>
              </a:rPr>
              <a:t>什么是简单，怎么证明是最简？</a:t>
            </a: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179388" y="908050"/>
            <a:ext cx="831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简单的标准: (1) 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乘积项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(或逻辑相加项)少。</a:t>
            </a:r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2627313" y="1412875"/>
            <a:ext cx="3841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 每项中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变量数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少</a:t>
            </a:r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250825" y="2017713"/>
            <a:ext cx="6686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怎么证明一个逻辑表达式是最简单？</a:t>
            </a:r>
          </a:p>
        </p:txBody>
      </p:sp>
      <p:sp>
        <p:nvSpPr>
          <p:cNvPr id="353289" name="Rectangle 9"/>
          <p:cNvSpPr>
            <a:spLocks noChangeArrowheads="1"/>
          </p:cNvSpPr>
          <p:nvPr/>
        </p:nvSpPr>
        <p:spPr bwMode="auto">
          <a:xfrm>
            <a:off x="107950" y="2565400"/>
            <a:ext cx="90360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(1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)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把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xx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减小到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最低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；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最大限度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地提高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xx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；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第一时间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赶到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xx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。存在主观性。</a:t>
            </a:r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auto">
          <a:xfrm>
            <a:off x="107950" y="3573463"/>
            <a:ext cx="88931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(2)高数，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连续可导函数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，通过求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一阶导数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，发现最值，然后一一比较。</a:t>
            </a:r>
          </a:p>
        </p:txBody>
      </p:sp>
      <p:sp>
        <p:nvSpPr>
          <p:cNvPr id="353291" name="Rectangle 11"/>
          <p:cNvSpPr>
            <a:spLocks noChangeArrowheads="1"/>
          </p:cNvSpPr>
          <p:nvPr/>
        </p:nvSpPr>
        <p:spPr bwMode="auto">
          <a:xfrm>
            <a:off x="34925" y="4700588"/>
            <a:ext cx="9109075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(3)逻辑函数表达式，是离散的，通过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枚举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的方法，列出所有表达形式，然后才能进行是否最简的判断。一般地讲，本课的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“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最简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</a:rPr>
              <a:t>”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，是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凭经验判断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，不用直接证明，</a:t>
            </a:r>
            <a:r>
              <a:rPr lang="zh-CN" altLang="en-US" sz="320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存在一定的主观性</a:t>
            </a: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3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3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3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3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3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3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9" grpId="0" build="p" autoUpdateAnimBg="0"/>
      <p:bldP spid="353290" grpId="0" build="p" autoUpdateAnimBg="0"/>
      <p:bldP spid="353291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8" name="Rectangle 38"/>
          <p:cNvSpPr>
            <a:spLocks noChangeArrowheads="1"/>
          </p:cNvSpPr>
          <p:nvPr/>
        </p:nvSpPr>
        <p:spPr bwMode="auto">
          <a:xfrm>
            <a:off x="0" y="228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一、与或式化简</a:t>
            </a:r>
          </a:p>
        </p:txBody>
      </p:sp>
      <p:grpSp>
        <p:nvGrpSpPr>
          <p:cNvPr id="143412" name="Group 52"/>
          <p:cNvGrpSpPr>
            <a:grpSpLocks/>
          </p:cNvGrpSpPr>
          <p:nvPr/>
        </p:nvGrpSpPr>
        <p:grpSpPr bwMode="auto">
          <a:xfrm>
            <a:off x="0" y="914400"/>
            <a:ext cx="6303963" cy="579438"/>
            <a:chOff x="0" y="576"/>
            <a:chExt cx="3971" cy="365"/>
          </a:xfrm>
        </p:grpSpPr>
        <p:sp>
          <p:nvSpPr>
            <p:cNvPr id="143399" name="Rectangle 39"/>
            <p:cNvSpPr>
              <a:spLocks noChangeArrowheads="1"/>
            </p:cNvSpPr>
            <p:nvPr/>
          </p:nvSpPr>
          <p:spPr bwMode="auto">
            <a:xfrm>
              <a:off x="0" y="576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1、并项法，利用定理</a:t>
              </a:r>
            </a:p>
          </p:txBody>
        </p:sp>
        <p:graphicFrame>
          <p:nvGraphicFramePr>
            <p:cNvPr id="72725" name="Object 44"/>
            <p:cNvGraphicFramePr>
              <a:graphicFrameLocks noChangeAspect="1"/>
            </p:cNvGraphicFramePr>
            <p:nvPr/>
          </p:nvGraphicFramePr>
          <p:xfrm>
            <a:off x="2592" y="576"/>
            <a:ext cx="1379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7" name="Equation" r:id="rId4" imgW="1359360" imgH="304920" progId="Equation.3">
                    <p:embed/>
                  </p:oleObj>
                </mc:Choice>
                <mc:Fallback>
                  <p:oleObj name="Equation" r:id="rId4" imgW="1359360" imgH="304920" progId="Equation.3">
                    <p:embed/>
                    <p:pic>
                      <p:nvPicPr>
                        <p:cNvPr id="0" name="Picture 3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576"/>
                          <a:ext cx="1379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3" name="Group 53"/>
          <p:cNvGrpSpPr>
            <a:grpSpLocks/>
          </p:cNvGrpSpPr>
          <p:nvPr/>
        </p:nvGrpSpPr>
        <p:grpSpPr bwMode="auto">
          <a:xfrm>
            <a:off x="457200" y="1636716"/>
            <a:ext cx="8472488" cy="720726"/>
            <a:chOff x="288" y="1031"/>
            <a:chExt cx="5337" cy="454"/>
          </a:xfrm>
        </p:grpSpPr>
        <p:sp>
          <p:nvSpPr>
            <p:cNvPr id="143400" name="Rectangle 40"/>
            <p:cNvSpPr>
              <a:spLocks noChangeArrowheads="1"/>
            </p:cNvSpPr>
            <p:nvPr/>
          </p:nvSpPr>
          <p:spPr bwMode="auto">
            <a:xfrm>
              <a:off x="288" y="1104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例1：</a:t>
              </a:r>
            </a:p>
          </p:txBody>
        </p:sp>
        <p:graphicFrame>
          <p:nvGraphicFramePr>
            <p:cNvPr id="72722" name="Object 45"/>
            <p:cNvGraphicFramePr>
              <a:graphicFrameLocks noChangeAspect="1"/>
            </p:cNvGraphicFramePr>
            <p:nvPr/>
          </p:nvGraphicFramePr>
          <p:xfrm>
            <a:off x="945" y="1080"/>
            <a:ext cx="229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8" name="Equation" r:id="rId6" imgW="1396800" imgH="241200" progId="Equation.DSMT4">
                    <p:embed/>
                  </p:oleObj>
                </mc:Choice>
                <mc:Fallback>
                  <p:oleObj name="Equation" r:id="rId6" imgW="1396800" imgH="241200" progId="Equation.DSMT4">
                    <p:embed/>
                    <p:pic>
                      <p:nvPicPr>
                        <p:cNvPr id="0" name="Picture 3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" y="1080"/>
                          <a:ext cx="2292" cy="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3" name="Object 46"/>
            <p:cNvGraphicFramePr>
              <a:graphicFrameLocks noChangeAspect="1"/>
            </p:cNvGraphicFramePr>
            <p:nvPr/>
          </p:nvGraphicFramePr>
          <p:xfrm>
            <a:off x="3555" y="1031"/>
            <a:ext cx="2070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69" name="Equation" r:id="rId8" imgW="1218960" imgH="266400" progId="Equation.DSMT4">
                    <p:embed/>
                  </p:oleObj>
                </mc:Choice>
                <mc:Fallback>
                  <p:oleObj name="Equation" r:id="rId8" imgW="1218960" imgH="266400" progId="Equation.DSMT4">
                    <p:embed/>
                    <p:pic>
                      <p:nvPicPr>
                        <p:cNvPr id="0" name="Picture 3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5" y="1031"/>
                          <a:ext cx="2070" cy="4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5" name="Group 55"/>
          <p:cNvGrpSpPr>
            <a:grpSpLocks/>
          </p:cNvGrpSpPr>
          <p:nvPr/>
        </p:nvGrpSpPr>
        <p:grpSpPr bwMode="auto">
          <a:xfrm>
            <a:off x="685800" y="3757612"/>
            <a:ext cx="5600701" cy="671513"/>
            <a:chOff x="432" y="2367"/>
            <a:chExt cx="3528" cy="423"/>
          </a:xfrm>
        </p:grpSpPr>
        <p:sp>
          <p:nvSpPr>
            <p:cNvPr id="72719" name="Rectangle 41"/>
            <p:cNvSpPr>
              <a:spLocks noChangeArrowheads="1"/>
            </p:cNvSpPr>
            <p:nvPr/>
          </p:nvSpPr>
          <p:spPr bwMode="auto">
            <a:xfrm>
              <a:off x="432" y="2400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例2：</a:t>
              </a:r>
            </a:p>
          </p:txBody>
        </p:sp>
        <p:graphicFrame>
          <p:nvGraphicFramePr>
            <p:cNvPr id="72720" name="Object 48"/>
            <p:cNvGraphicFramePr>
              <a:graphicFrameLocks noChangeAspect="1"/>
            </p:cNvGraphicFramePr>
            <p:nvPr/>
          </p:nvGraphicFramePr>
          <p:xfrm>
            <a:off x="1126" y="2367"/>
            <a:ext cx="283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0" name="Equation" r:id="rId10" imgW="1790640" imgH="266400" progId="Equation.DSMT4">
                    <p:embed/>
                  </p:oleObj>
                </mc:Choice>
                <mc:Fallback>
                  <p:oleObj name="Equation" r:id="rId10" imgW="1790640" imgH="266400" progId="Equation.DSMT4">
                    <p:embed/>
                    <p:pic>
                      <p:nvPicPr>
                        <p:cNvPr id="0" name="Picture 3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6" y="2367"/>
                          <a:ext cx="2834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6" name="Group 56"/>
          <p:cNvGrpSpPr>
            <a:grpSpLocks/>
          </p:cNvGrpSpPr>
          <p:nvPr/>
        </p:nvGrpSpPr>
        <p:grpSpPr bwMode="auto">
          <a:xfrm>
            <a:off x="0" y="4953000"/>
            <a:ext cx="6734175" cy="579438"/>
            <a:chOff x="0" y="3120"/>
            <a:chExt cx="4242" cy="365"/>
          </a:xfrm>
        </p:grpSpPr>
        <p:sp>
          <p:nvSpPr>
            <p:cNvPr id="72717" name="Rectangle 42"/>
            <p:cNvSpPr>
              <a:spLocks noChangeArrowheads="1"/>
            </p:cNvSpPr>
            <p:nvPr/>
          </p:nvSpPr>
          <p:spPr bwMode="auto">
            <a:xfrm>
              <a:off x="0" y="3120"/>
              <a:ext cx="25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3、</a:t>
              </a:r>
              <a:r>
                <a:rPr lang="zh-CN" altLang="en-US" sz="3200">
                  <a:effectLst/>
                  <a:latin typeface="黑体" pitchFamily="49" charset="-122"/>
                </a:rPr>
                <a:t>消去法，利用定理</a:t>
              </a:r>
            </a:p>
          </p:txBody>
        </p:sp>
        <p:graphicFrame>
          <p:nvGraphicFramePr>
            <p:cNvPr id="72718" name="Object 49"/>
            <p:cNvGraphicFramePr>
              <a:graphicFrameLocks noChangeAspect="1"/>
            </p:cNvGraphicFramePr>
            <p:nvPr/>
          </p:nvGraphicFramePr>
          <p:xfrm>
            <a:off x="2640" y="3120"/>
            <a:ext cx="1602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1" name="Equation" r:id="rId12" imgW="1575000" imgH="304920" progId="Equation.3">
                    <p:embed/>
                  </p:oleObj>
                </mc:Choice>
                <mc:Fallback>
                  <p:oleObj name="Equation" r:id="rId12" imgW="1575000" imgH="304920" progId="Equation.3">
                    <p:embed/>
                    <p:pic>
                      <p:nvPicPr>
                        <p:cNvPr id="0" name="Picture 3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120"/>
                          <a:ext cx="1602" cy="3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7" name="Group 57"/>
          <p:cNvGrpSpPr>
            <a:grpSpLocks/>
          </p:cNvGrpSpPr>
          <p:nvPr/>
        </p:nvGrpSpPr>
        <p:grpSpPr bwMode="auto">
          <a:xfrm>
            <a:off x="685800" y="5680079"/>
            <a:ext cx="8029577" cy="614363"/>
            <a:chOff x="432" y="3578"/>
            <a:chExt cx="5058" cy="387"/>
          </a:xfrm>
        </p:grpSpPr>
        <p:sp>
          <p:nvSpPr>
            <p:cNvPr id="72715" name="Rectangle 43"/>
            <p:cNvSpPr>
              <a:spLocks noChangeArrowheads="1"/>
            </p:cNvSpPr>
            <p:nvPr/>
          </p:nvSpPr>
          <p:spPr bwMode="auto">
            <a:xfrm>
              <a:off x="432" y="3600"/>
              <a:ext cx="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例3</a:t>
              </a:r>
            </a:p>
          </p:txBody>
        </p:sp>
        <p:graphicFrame>
          <p:nvGraphicFramePr>
            <p:cNvPr id="72716" name="Object 50"/>
            <p:cNvGraphicFramePr>
              <a:graphicFrameLocks noChangeAspect="1"/>
            </p:cNvGraphicFramePr>
            <p:nvPr/>
          </p:nvGraphicFramePr>
          <p:xfrm>
            <a:off x="1007" y="3578"/>
            <a:ext cx="448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2" name="Equation" r:id="rId14" imgW="2920680" imgH="241200" progId="Equation.DSMT4">
                    <p:embed/>
                  </p:oleObj>
                </mc:Choice>
                <mc:Fallback>
                  <p:oleObj name="Equation" r:id="rId14" imgW="2920680" imgH="241200" progId="Equation.DSMT4">
                    <p:embed/>
                    <p:pic>
                      <p:nvPicPr>
                        <p:cNvPr id="0" name="Picture 3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7" y="3578"/>
                          <a:ext cx="448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14" name="Group 54"/>
          <p:cNvGrpSpPr>
            <a:grpSpLocks/>
          </p:cNvGrpSpPr>
          <p:nvPr/>
        </p:nvGrpSpPr>
        <p:grpSpPr bwMode="auto">
          <a:xfrm>
            <a:off x="0" y="2971800"/>
            <a:ext cx="6122988" cy="579438"/>
            <a:chOff x="0" y="1872"/>
            <a:chExt cx="3857" cy="365"/>
          </a:xfrm>
        </p:grpSpPr>
        <p:graphicFrame>
          <p:nvGraphicFramePr>
            <p:cNvPr id="72713" name="Object 47"/>
            <p:cNvGraphicFramePr>
              <a:graphicFrameLocks noChangeAspect="1"/>
            </p:cNvGraphicFramePr>
            <p:nvPr/>
          </p:nvGraphicFramePr>
          <p:xfrm>
            <a:off x="2640" y="1920"/>
            <a:ext cx="121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73" name="Equation" r:id="rId16" imgW="1194120" imgH="241200" progId="Equation.3">
                    <p:embed/>
                  </p:oleObj>
                </mc:Choice>
                <mc:Fallback>
                  <p:oleObj name="Equation" r:id="rId16" imgW="1194120" imgH="241200" progId="Equation.3">
                    <p:embed/>
                    <p:pic>
                      <p:nvPicPr>
                        <p:cNvPr id="0" name="Picture 3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920"/>
                          <a:ext cx="1217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4" name="Rectangle 51"/>
            <p:cNvSpPr>
              <a:spLocks noChangeArrowheads="1"/>
            </p:cNvSpPr>
            <p:nvPr/>
          </p:nvSpPr>
          <p:spPr bwMode="auto">
            <a:xfrm>
              <a:off x="0" y="1872"/>
              <a:ext cx="25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effectLst/>
                  <a:latin typeface="Tahoma" pitchFamily="34" charset="0"/>
                  <a:ea typeface="宋体" pitchFamily="2" charset="-122"/>
                </a:rPr>
                <a:t>2、</a:t>
              </a:r>
              <a:r>
                <a:rPr lang="zh-CN" altLang="en-US" sz="3200" dirty="0">
                  <a:effectLst/>
                  <a:latin typeface="黑体" pitchFamily="49" charset="-122"/>
                </a:rPr>
                <a:t>吸收法，利用定理</a:t>
              </a:r>
            </a:p>
          </p:txBody>
        </p:sp>
      </p:grpSp>
      <p:sp>
        <p:nvSpPr>
          <p:cNvPr id="22" name="灯片编号占位符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89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101600" y="1003300"/>
            <a:ext cx="871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  <a:latin typeface="黑体" pitchFamily="49" charset="-122"/>
              </a:rPr>
              <a:t>逻辑乘(与</a:t>
            </a:r>
            <a:r>
              <a:rPr lang="en-US" altLang="zh-CN" sz="3200">
                <a:effectLst/>
                <a:latin typeface="黑体" pitchFamily="49" charset="-122"/>
              </a:rPr>
              <a:t>and)</a:t>
            </a:r>
            <a:r>
              <a:rPr lang="zh-CN" altLang="en-US" sz="3200">
                <a:effectLst/>
                <a:latin typeface="黑体" pitchFamily="49" charset="-122"/>
              </a:rPr>
              <a:t>、逻辑加(或</a:t>
            </a:r>
            <a:r>
              <a:rPr lang="en-US" altLang="zh-CN" sz="3200">
                <a:effectLst/>
                <a:latin typeface="黑体" pitchFamily="49" charset="-122"/>
              </a:rPr>
              <a:t>or)</a:t>
            </a:r>
            <a:r>
              <a:rPr lang="zh-CN" altLang="en-US" sz="3200">
                <a:effectLst/>
                <a:latin typeface="黑体" pitchFamily="49" charset="-122"/>
              </a:rPr>
              <a:t>、逻辑反(非</a:t>
            </a:r>
            <a:r>
              <a:rPr lang="en-US" altLang="zh-CN" sz="3200">
                <a:effectLst/>
                <a:latin typeface="黑体" pitchFamily="49" charset="-122"/>
              </a:rPr>
              <a:t>not)</a:t>
            </a:r>
          </a:p>
        </p:txBody>
      </p:sp>
      <p:grpSp>
        <p:nvGrpSpPr>
          <p:cNvPr id="305155" name="Group 3"/>
          <p:cNvGrpSpPr>
            <a:grpSpLocks/>
          </p:cNvGrpSpPr>
          <p:nvPr/>
        </p:nvGrpSpPr>
        <p:grpSpPr bwMode="auto">
          <a:xfrm>
            <a:off x="0" y="4983163"/>
            <a:ext cx="8985250" cy="1358900"/>
            <a:chOff x="0" y="3061"/>
            <a:chExt cx="5660" cy="856"/>
          </a:xfrm>
        </p:grpSpPr>
        <p:sp>
          <p:nvSpPr>
            <p:cNvPr id="11293" name="Rectangle 4"/>
            <p:cNvSpPr>
              <a:spLocks noChangeArrowheads="1"/>
            </p:cNvSpPr>
            <p:nvPr/>
          </p:nvSpPr>
          <p:spPr bwMode="auto">
            <a:xfrm>
              <a:off x="296" y="3061"/>
              <a:ext cx="5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定义：开关闭合为1，断开为0。灯亮为1，灯灭</a:t>
              </a:r>
            </a:p>
          </p:txBody>
        </p:sp>
        <p:sp>
          <p:nvSpPr>
            <p:cNvPr id="11294" name="Rectangle 5"/>
            <p:cNvSpPr>
              <a:spLocks noChangeArrowheads="1"/>
            </p:cNvSpPr>
            <p:nvPr/>
          </p:nvSpPr>
          <p:spPr bwMode="auto">
            <a:xfrm>
              <a:off x="0" y="3552"/>
              <a:ext cx="7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为0。</a:t>
              </a:r>
            </a:p>
          </p:txBody>
        </p:sp>
      </p:grpSp>
      <p:sp>
        <p:nvSpPr>
          <p:cNvPr id="305158" name="Rectangle 6"/>
          <p:cNvSpPr>
            <a:spLocks noChangeArrowheads="1"/>
          </p:cNvSpPr>
          <p:nvPr/>
        </p:nvSpPr>
        <p:spPr bwMode="auto">
          <a:xfrm>
            <a:off x="46038" y="1844675"/>
            <a:ext cx="221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一、与运算</a:t>
            </a:r>
          </a:p>
        </p:txBody>
      </p:sp>
      <p:grpSp>
        <p:nvGrpSpPr>
          <p:cNvPr id="305159" name="Group 7"/>
          <p:cNvGrpSpPr>
            <a:grpSpLocks/>
          </p:cNvGrpSpPr>
          <p:nvPr/>
        </p:nvGrpSpPr>
        <p:grpSpPr bwMode="auto">
          <a:xfrm>
            <a:off x="2632075" y="2636838"/>
            <a:ext cx="3740150" cy="1905000"/>
            <a:chOff x="960" y="1392"/>
            <a:chExt cx="2356" cy="1200"/>
          </a:xfrm>
        </p:grpSpPr>
        <p:sp>
          <p:nvSpPr>
            <p:cNvPr id="305160" name="Line 8"/>
            <p:cNvSpPr>
              <a:spLocks noChangeShapeType="1"/>
            </p:cNvSpPr>
            <p:nvPr/>
          </p:nvSpPr>
          <p:spPr bwMode="auto">
            <a:xfrm>
              <a:off x="1386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1" name="Line 9"/>
            <p:cNvSpPr>
              <a:spLocks noChangeShapeType="1"/>
            </p:cNvSpPr>
            <p:nvPr/>
          </p:nvSpPr>
          <p:spPr bwMode="auto">
            <a:xfrm>
              <a:off x="1244" y="1968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2" name="Line 10"/>
            <p:cNvSpPr>
              <a:spLocks noChangeShapeType="1"/>
            </p:cNvSpPr>
            <p:nvPr/>
          </p:nvSpPr>
          <p:spPr bwMode="auto">
            <a:xfrm>
              <a:off x="1291" y="2064"/>
              <a:ext cx="1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3" name="Line 11"/>
            <p:cNvSpPr>
              <a:spLocks noChangeShapeType="1"/>
            </p:cNvSpPr>
            <p:nvPr/>
          </p:nvSpPr>
          <p:spPr bwMode="auto">
            <a:xfrm>
              <a:off x="1386" y="2064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4" name="Line 12"/>
            <p:cNvSpPr>
              <a:spLocks noChangeShapeType="1"/>
            </p:cNvSpPr>
            <p:nvPr/>
          </p:nvSpPr>
          <p:spPr bwMode="auto">
            <a:xfrm>
              <a:off x="1386" y="1632"/>
              <a:ext cx="4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5" name="Line 13"/>
            <p:cNvSpPr>
              <a:spLocks noChangeShapeType="1"/>
            </p:cNvSpPr>
            <p:nvPr/>
          </p:nvSpPr>
          <p:spPr bwMode="auto">
            <a:xfrm flipV="1">
              <a:off x="1859" y="1440"/>
              <a:ext cx="18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6" name="Line 14"/>
            <p:cNvSpPr>
              <a:spLocks noChangeShapeType="1"/>
            </p:cNvSpPr>
            <p:nvPr/>
          </p:nvSpPr>
          <p:spPr bwMode="auto">
            <a:xfrm>
              <a:off x="2048" y="1632"/>
              <a:ext cx="3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7" name="Line 15"/>
            <p:cNvSpPr>
              <a:spLocks noChangeShapeType="1"/>
            </p:cNvSpPr>
            <p:nvPr/>
          </p:nvSpPr>
          <p:spPr bwMode="auto">
            <a:xfrm>
              <a:off x="2569" y="1632"/>
              <a:ext cx="2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8" name="Line 16"/>
            <p:cNvSpPr>
              <a:spLocks noChangeShapeType="1"/>
            </p:cNvSpPr>
            <p:nvPr/>
          </p:nvSpPr>
          <p:spPr bwMode="auto">
            <a:xfrm>
              <a:off x="2853" y="1632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69" name="Oval 17"/>
            <p:cNvSpPr>
              <a:spLocks noChangeArrowheads="1"/>
            </p:cNvSpPr>
            <p:nvPr/>
          </p:nvSpPr>
          <p:spPr bwMode="auto">
            <a:xfrm>
              <a:off x="2663" y="1968"/>
              <a:ext cx="373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0" name="Line 18"/>
            <p:cNvSpPr>
              <a:spLocks noChangeShapeType="1"/>
            </p:cNvSpPr>
            <p:nvPr/>
          </p:nvSpPr>
          <p:spPr bwMode="auto">
            <a:xfrm>
              <a:off x="2853" y="225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1" name="Line 19"/>
            <p:cNvSpPr>
              <a:spLocks noChangeShapeType="1"/>
            </p:cNvSpPr>
            <p:nvPr/>
          </p:nvSpPr>
          <p:spPr bwMode="auto">
            <a:xfrm>
              <a:off x="1386" y="2592"/>
              <a:ext cx="146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2" name="Line 20"/>
            <p:cNvSpPr>
              <a:spLocks noChangeShapeType="1"/>
            </p:cNvSpPr>
            <p:nvPr/>
          </p:nvSpPr>
          <p:spPr bwMode="auto">
            <a:xfrm>
              <a:off x="2853" y="225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3" name="Line 21"/>
            <p:cNvSpPr>
              <a:spLocks noChangeShapeType="1"/>
            </p:cNvSpPr>
            <p:nvPr/>
          </p:nvSpPr>
          <p:spPr bwMode="auto">
            <a:xfrm flipV="1">
              <a:off x="2711" y="2016"/>
              <a:ext cx="279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74" name="Line 22"/>
            <p:cNvSpPr>
              <a:spLocks noChangeShapeType="1"/>
            </p:cNvSpPr>
            <p:nvPr/>
          </p:nvSpPr>
          <p:spPr bwMode="auto">
            <a:xfrm>
              <a:off x="2758" y="2016"/>
              <a:ext cx="18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286" name="Rectangle 23"/>
            <p:cNvSpPr>
              <a:spLocks noChangeArrowheads="1"/>
            </p:cNvSpPr>
            <p:nvPr/>
          </p:nvSpPr>
          <p:spPr bwMode="auto">
            <a:xfrm>
              <a:off x="3072" y="186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287" name="Rectangle 24"/>
            <p:cNvSpPr>
              <a:spLocks noChangeArrowheads="1"/>
            </p:cNvSpPr>
            <p:nvPr/>
          </p:nvSpPr>
          <p:spPr bwMode="auto">
            <a:xfrm>
              <a:off x="960" y="187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E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288" name="Rectangle 25"/>
            <p:cNvSpPr>
              <a:spLocks noChangeArrowheads="1"/>
            </p:cNvSpPr>
            <p:nvPr/>
          </p:nvSpPr>
          <p:spPr bwMode="auto">
            <a:xfrm>
              <a:off x="1764" y="159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zh-CN" altLang="en-US" sz="3200">
                  <a:effectLst/>
                  <a:latin typeface="黑体" pitchFamily="49" charset="-122"/>
                </a:rPr>
                <a:t> </a:t>
              </a:r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11289" name="Rectangle 26"/>
            <p:cNvSpPr>
              <a:spLocks noChangeArrowheads="1"/>
            </p:cNvSpPr>
            <p:nvPr/>
          </p:nvSpPr>
          <p:spPr bwMode="auto">
            <a:xfrm>
              <a:off x="2332" y="15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305179" name="Line 27"/>
            <p:cNvSpPr>
              <a:spLocks noChangeShapeType="1"/>
            </p:cNvSpPr>
            <p:nvPr/>
          </p:nvSpPr>
          <p:spPr bwMode="auto">
            <a:xfrm flipV="1">
              <a:off x="2352" y="1440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80" name="Line 28"/>
            <p:cNvSpPr>
              <a:spLocks noChangeShapeType="1"/>
            </p:cNvSpPr>
            <p:nvPr/>
          </p:nvSpPr>
          <p:spPr bwMode="auto">
            <a:xfrm>
              <a:off x="1872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5181" name="Line 29"/>
            <p:cNvSpPr>
              <a:spLocks noChangeShapeType="1"/>
            </p:cNvSpPr>
            <p:nvPr/>
          </p:nvSpPr>
          <p:spPr bwMode="auto">
            <a:xfrm>
              <a:off x="2400" y="1392"/>
              <a:ext cx="192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05182" name="Rectangle 30"/>
          <p:cNvSpPr>
            <a:spLocks noChangeArrowheads="1"/>
          </p:cNvSpPr>
          <p:nvPr/>
        </p:nvSpPr>
        <p:spPr bwMode="auto">
          <a:xfrm>
            <a:off x="87313" y="404813"/>
            <a:ext cx="546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3200">
                <a:effectLst/>
              </a:rPr>
              <a:t>逻辑变量进行三种基本运算：</a:t>
            </a:r>
          </a:p>
        </p:txBody>
      </p:sp>
      <p:sp>
        <p:nvSpPr>
          <p:cNvPr id="31" name="灯片编号占位符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05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05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4" grpId="0"/>
      <p:bldP spid="305158" grpId="0" build="p" autoUpdateAnimBg="0"/>
      <p:bldP spid="305182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1"/>
          <p:cNvSpPr>
            <a:spLocks noChangeArrowheads="1"/>
          </p:cNvSpPr>
          <p:nvPr/>
        </p:nvSpPr>
        <p:spPr bwMode="auto">
          <a:xfrm>
            <a:off x="228600" y="517525"/>
            <a:ext cx="3232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4、</a:t>
            </a:r>
            <a:r>
              <a:rPr lang="zh-CN" altLang="en-US" sz="3200">
                <a:effectLst/>
                <a:latin typeface="黑体" pitchFamily="49" charset="-122"/>
              </a:rPr>
              <a:t>配项法，利用</a:t>
            </a:r>
          </a:p>
        </p:txBody>
      </p:sp>
      <p:graphicFrame>
        <p:nvGraphicFramePr>
          <p:cNvPr id="73731" name="Object 68"/>
          <p:cNvGraphicFramePr>
            <a:graphicFrameLocks noChangeAspect="1"/>
          </p:cNvGraphicFramePr>
          <p:nvPr/>
        </p:nvGraphicFramePr>
        <p:xfrm>
          <a:off x="3505200" y="609600"/>
          <a:ext cx="13843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9" name="Equation" r:id="rId4" imgW="851040" imgH="241200" progId="Equation.3">
                  <p:embed/>
                </p:oleObj>
              </mc:Choice>
              <mc:Fallback>
                <p:oleObj name="Equation" r:id="rId4" imgW="851040" imgH="241200" progId="Equation.3">
                  <p:embed/>
                  <p:pic>
                    <p:nvPicPr>
                      <p:cNvPr id="0" name="Picture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609600"/>
                        <a:ext cx="1384300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Rectangle 69"/>
          <p:cNvSpPr>
            <a:spLocks noChangeArrowheads="1"/>
          </p:cNvSpPr>
          <p:nvPr/>
        </p:nvSpPr>
        <p:spPr bwMode="auto">
          <a:xfrm>
            <a:off x="4953000" y="457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及</a:t>
            </a:r>
          </a:p>
        </p:txBody>
      </p:sp>
      <p:graphicFrame>
        <p:nvGraphicFramePr>
          <p:cNvPr id="73733" name="Object 70"/>
          <p:cNvGraphicFramePr>
            <a:graphicFrameLocks noChangeAspect="1"/>
          </p:cNvGraphicFramePr>
          <p:nvPr/>
        </p:nvGraphicFramePr>
        <p:xfrm>
          <a:off x="5715000" y="533400"/>
          <a:ext cx="15446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0" name="Equation" r:id="rId6" imgW="952560" imgH="304920" progId="Equation.3">
                  <p:embed/>
                </p:oleObj>
              </mc:Choice>
              <mc:Fallback>
                <p:oleObj name="Equation" r:id="rId6" imgW="952560" imgH="304920" progId="Equation.3">
                  <p:embed/>
                  <p:pic>
                    <p:nvPicPr>
                      <p:cNvPr id="0" name="Picture 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33400"/>
                        <a:ext cx="1544638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55" name="Object 71"/>
          <p:cNvGraphicFramePr>
            <a:graphicFrameLocks noChangeAspect="1"/>
          </p:cNvGraphicFramePr>
          <p:nvPr/>
        </p:nvGraphicFramePr>
        <p:xfrm>
          <a:off x="1000100" y="1928802"/>
          <a:ext cx="6923087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1" name="Equation" r:id="rId8" imgW="2971800" imgH="1930320" progId="Equation.DSMT4">
                  <p:embed/>
                </p:oleObj>
              </mc:Choice>
              <mc:Fallback>
                <p:oleObj name="Equation" r:id="rId8" imgW="2971800" imgH="1930320" progId="Equation.DSMT4">
                  <p:embed/>
                  <p:pic>
                    <p:nvPicPr>
                      <p:cNvPr id="0" name="Picture 1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1928802"/>
                        <a:ext cx="6923087" cy="434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56" name="Rectangle 72"/>
          <p:cNvSpPr>
            <a:spLocks noChangeArrowheads="1"/>
          </p:cNvSpPr>
          <p:nvPr/>
        </p:nvSpPr>
        <p:spPr bwMode="auto">
          <a:xfrm>
            <a:off x="457200" y="1295400"/>
            <a:ext cx="1306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例4：</a:t>
            </a:r>
          </a:p>
        </p:txBody>
      </p:sp>
      <p:sp>
        <p:nvSpPr>
          <p:cNvPr id="336900" name="Arc 4"/>
          <p:cNvSpPr>
            <a:spLocks/>
          </p:cNvSpPr>
          <p:nvPr/>
        </p:nvSpPr>
        <p:spPr bwMode="auto">
          <a:xfrm flipV="1">
            <a:off x="2606694" y="3571876"/>
            <a:ext cx="4608512" cy="4476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200"/>
              <a:gd name="T1" fmla="*/ 22413 h 22413"/>
              <a:gd name="T2" fmla="*/ 43200 w 43200"/>
              <a:gd name="T3" fmla="*/ 21600 h 22413"/>
              <a:gd name="T4" fmla="*/ 21600 w 4320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6901" name="Arc 5"/>
          <p:cNvSpPr>
            <a:spLocks/>
          </p:cNvSpPr>
          <p:nvPr/>
        </p:nvSpPr>
        <p:spPr bwMode="auto">
          <a:xfrm flipV="1">
            <a:off x="4767281" y="3714752"/>
            <a:ext cx="1439863" cy="447675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200"/>
              <a:gd name="T1" fmla="*/ 22413 h 22413"/>
              <a:gd name="T2" fmla="*/ 43200 w 43200"/>
              <a:gd name="T3" fmla="*/ 21600 h 22413"/>
              <a:gd name="T4" fmla="*/ 21600 w 4320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</a:path>
              <a:path w="4320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-1"/>
                  <a:pt x="43199" y="9670"/>
                  <a:pt x="43200" y="2159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6902" name="Arc 6"/>
          <p:cNvSpPr>
            <a:spLocks/>
          </p:cNvSpPr>
          <p:nvPr/>
        </p:nvSpPr>
        <p:spPr bwMode="auto">
          <a:xfrm flipV="1">
            <a:off x="1887556" y="3643314"/>
            <a:ext cx="1655763" cy="360362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15 w 43150"/>
              <a:gd name="T1" fmla="*/ 22413 h 22413"/>
              <a:gd name="T2" fmla="*/ 43150 w 43150"/>
              <a:gd name="T3" fmla="*/ 20133 h 22413"/>
              <a:gd name="T4" fmla="*/ 21600 w 43150"/>
              <a:gd name="T5" fmla="*/ 21600 h 22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50" h="22413" fill="none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59" y="-1"/>
                  <a:pt x="42378" y="8799"/>
                  <a:pt x="43150" y="20132"/>
                </a:cubicBezTo>
              </a:path>
              <a:path w="43150" h="22413" stroke="0" extrusionOk="0">
                <a:moveTo>
                  <a:pt x="15" y="22412"/>
                </a:moveTo>
                <a:cubicBezTo>
                  <a:pt x="5" y="22142"/>
                  <a:pt x="0" y="2187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2959" y="-1"/>
                  <a:pt x="42378" y="8799"/>
                  <a:pt x="43150" y="20132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rgbClr val="FFFF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90</a:t>
            </a:fld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285720" y="492919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提取共同项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graphicFrame>
        <p:nvGraphicFramePr>
          <p:cNvPr id="14" name="Object 44"/>
          <p:cNvGraphicFramePr>
            <a:graphicFrameLocks noChangeAspect="1"/>
          </p:cNvGraphicFramePr>
          <p:nvPr/>
        </p:nvGraphicFramePr>
        <p:xfrm>
          <a:off x="5214942" y="4384685"/>
          <a:ext cx="72924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2" name="Equation" r:id="rId10" imgW="291960" imgH="190440" progId="Equation.DSMT4">
                  <p:embed/>
                </p:oleObj>
              </mc:Choice>
              <mc:Fallback>
                <p:oleObj name="Equation" r:id="rId10" imgW="291960" imgH="190440" progId="Equation.DSMT4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42" y="4384685"/>
                        <a:ext cx="729247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7"/>
          <p:cNvGraphicFramePr>
            <a:graphicFrameLocks noChangeAspect="1"/>
          </p:cNvGraphicFramePr>
          <p:nvPr/>
        </p:nvGraphicFramePr>
        <p:xfrm>
          <a:off x="2143108" y="4124333"/>
          <a:ext cx="642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3" name="Equation" r:id="rId12" imgW="279360" imgH="190440" progId="Equation.DSMT4">
                  <p:embed/>
                </p:oleObj>
              </mc:Choice>
              <mc:Fallback>
                <p:oleObj name="Equation" r:id="rId12" imgW="279360" imgH="190440" progId="Equation.DSMT4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8" y="4124333"/>
                        <a:ext cx="642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908" name="Object 180"/>
          <p:cNvGraphicFramePr>
            <a:graphicFrameLocks noChangeAspect="1"/>
          </p:cNvGraphicFramePr>
          <p:nvPr/>
        </p:nvGraphicFramePr>
        <p:xfrm>
          <a:off x="3857620" y="4071942"/>
          <a:ext cx="642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4" name="Equation" r:id="rId14" imgW="279360" imgH="190440" progId="Equation.DSMT4">
                  <p:embed/>
                </p:oleObj>
              </mc:Choice>
              <mc:Fallback>
                <p:oleObj name="Equation" r:id="rId14" imgW="279360" imgH="190440" progId="Equation.DSMT4">
                  <p:embed/>
                  <p:pic>
                    <p:nvPicPr>
                      <p:cNvPr id="0" name="Picture 1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4071942"/>
                        <a:ext cx="6429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59" name="Rectangle 47"/>
          <p:cNvSpPr>
            <a:spLocks noChangeArrowheads="1"/>
          </p:cNvSpPr>
          <p:nvPr/>
        </p:nvSpPr>
        <p:spPr bwMode="auto">
          <a:xfrm>
            <a:off x="304800" y="1143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5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: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92560" name="Object 48"/>
          <p:cNvGraphicFramePr>
            <a:graphicFrameLocks noChangeAspect="1"/>
          </p:cNvGraphicFramePr>
          <p:nvPr/>
        </p:nvGraphicFramePr>
        <p:xfrm>
          <a:off x="1000100" y="642918"/>
          <a:ext cx="7681370" cy="12144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6" name="Equation" r:id="rId4" imgW="3276360" imgH="533160" progId="Equation.DSMT4">
                  <p:embed/>
                </p:oleObj>
              </mc:Choice>
              <mc:Fallback>
                <p:oleObj name="Equation" r:id="rId4" imgW="3276360" imgH="533160" progId="Equation.DSMT4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642918"/>
                        <a:ext cx="7681370" cy="12144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61" name="Rectangle 49"/>
          <p:cNvSpPr>
            <a:spLocks noChangeArrowheads="1"/>
          </p:cNvSpPr>
          <p:nvPr/>
        </p:nvSpPr>
        <p:spPr bwMode="auto">
          <a:xfrm>
            <a:off x="381000" y="22098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6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: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92562" name="Object 50"/>
          <p:cNvGraphicFramePr>
            <a:graphicFrameLocks noChangeAspect="1"/>
          </p:cNvGraphicFramePr>
          <p:nvPr/>
        </p:nvGraphicFramePr>
        <p:xfrm>
          <a:off x="168513" y="2857496"/>
          <a:ext cx="8832643" cy="1787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7" name="Equation" r:id="rId6" imgW="3771720" imgH="787320" progId="Equation.DSMT4">
                  <p:embed/>
                </p:oleObj>
              </mc:Choice>
              <mc:Fallback>
                <p:oleObj name="Equation" r:id="rId6" imgW="3771720" imgH="787320" progId="Equation.DSMT4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13" y="2857496"/>
                        <a:ext cx="8832643" cy="1787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5026038" y="5441950"/>
            <a:ext cx="140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冗余项</a:t>
            </a:r>
          </a:p>
        </p:txBody>
      </p:sp>
      <p:sp>
        <p:nvSpPr>
          <p:cNvPr id="335878" name="Line 6"/>
          <p:cNvSpPr>
            <a:spLocks noChangeShapeType="1"/>
          </p:cNvSpPr>
          <p:nvPr/>
        </p:nvSpPr>
        <p:spPr bwMode="auto">
          <a:xfrm flipV="1">
            <a:off x="5745176" y="4722813"/>
            <a:ext cx="0" cy="719137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91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354278" y="1785926"/>
            <a:ext cx="26468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提取共同项</a:t>
            </a:r>
            <a:r>
              <a:rPr lang="en-US" altLang="zh-CN" sz="32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AB</a:t>
            </a:r>
            <a:endParaRPr lang="zh-CN" altLang="en-US" sz="32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9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41" name="Rectangle 61"/>
          <p:cNvSpPr>
            <a:spLocks noChangeArrowheads="1"/>
          </p:cNvSpPr>
          <p:nvPr/>
        </p:nvSpPr>
        <p:spPr bwMode="auto">
          <a:xfrm>
            <a:off x="304800" y="3962400"/>
            <a:ext cx="938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例1</a:t>
            </a:r>
            <a:r>
              <a:rPr lang="zh-CN" altLang="en-US" sz="3200">
                <a:effectLst/>
                <a:latin typeface="Tahoma" pitchFamily="34" charset="0"/>
                <a:ea typeface="宋体" pitchFamily="2" charset="-122"/>
              </a:rPr>
              <a:t>:</a:t>
            </a:r>
          </a:p>
        </p:txBody>
      </p:sp>
      <p:sp>
        <p:nvSpPr>
          <p:cNvPr id="75779" name="Rectangle 62"/>
          <p:cNvSpPr>
            <a:spLocks noChangeArrowheads="1"/>
          </p:cNvSpPr>
          <p:nvPr/>
        </p:nvSpPr>
        <p:spPr bwMode="auto">
          <a:xfrm>
            <a:off x="0" y="3276600"/>
            <a:ext cx="311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Tahoma" pitchFamily="34" charset="0"/>
                <a:ea typeface="宋体" pitchFamily="2" charset="-122"/>
              </a:rPr>
              <a:t> </a:t>
            </a:r>
            <a:endParaRPr lang="zh-CN" altLang="en-US" sz="3200">
              <a:effectLst/>
              <a:latin typeface="Tahoma" pitchFamily="34" charset="0"/>
            </a:endParaRPr>
          </a:p>
        </p:txBody>
      </p:sp>
      <p:graphicFrame>
        <p:nvGraphicFramePr>
          <p:cNvPr id="75780" name="Object 71"/>
          <p:cNvGraphicFramePr>
            <a:graphicFrameLocks noChangeAspect="1"/>
          </p:cNvGraphicFramePr>
          <p:nvPr/>
        </p:nvGraphicFramePr>
        <p:xfrm>
          <a:off x="132059" y="642918"/>
          <a:ext cx="9083411" cy="2441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3" name="Equation" r:id="rId4" imgW="3911400" imgH="1041120" progId="Equation.DSMT4">
                  <p:embed/>
                </p:oleObj>
              </mc:Choice>
              <mc:Fallback>
                <p:oleObj name="Equation" r:id="rId4" imgW="3911400" imgH="1041120" progId="Equation.DSMT4">
                  <p:embed/>
                  <p:pic>
                    <p:nvPicPr>
                      <p:cNvPr id="0" name="Picture 1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59" y="642918"/>
                        <a:ext cx="9083411" cy="2441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52" name="Rectangle 72"/>
          <p:cNvSpPr>
            <a:spLocks noChangeArrowheads="1"/>
          </p:cNvSpPr>
          <p:nvPr/>
        </p:nvSpPr>
        <p:spPr bwMode="auto">
          <a:xfrm>
            <a:off x="381000" y="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例</a:t>
            </a:r>
            <a:r>
              <a:rPr lang="en-US" altLang="zh-CN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7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:</a:t>
            </a:r>
            <a:endParaRPr lang="zh-CN" alt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148553" name="Object 73"/>
          <p:cNvGraphicFramePr>
            <a:graphicFrameLocks noChangeAspect="1"/>
          </p:cNvGraphicFramePr>
          <p:nvPr/>
        </p:nvGraphicFramePr>
        <p:xfrm>
          <a:off x="323850" y="4581525"/>
          <a:ext cx="611663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4" name="Equation" r:id="rId6" imgW="3823560" imgH="355680" progId="Equation.3">
                  <p:embed/>
                </p:oleObj>
              </mc:Choice>
              <mc:Fallback>
                <p:oleObj name="Equation" r:id="rId6" imgW="3823560" imgH="355680" progId="Equation.3">
                  <p:embed/>
                  <p:pic>
                    <p:nvPicPr>
                      <p:cNvPr id="0" name="Picture 1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1525"/>
                        <a:ext cx="611663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54" name="Object 74"/>
          <p:cNvGraphicFramePr>
            <a:graphicFrameLocks noChangeAspect="1"/>
          </p:cNvGraphicFramePr>
          <p:nvPr/>
        </p:nvGraphicFramePr>
        <p:xfrm>
          <a:off x="357158" y="5429264"/>
          <a:ext cx="7681760" cy="11287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5" name="Equation" r:id="rId8" imgW="3251160" imgH="482400" progId="Equation.DSMT4">
                  <p:embed/>
                </p:oleObj>
              </mc:Choice>
              <mc:Fallback>
                <p:oleObj name="Equation" r:id="rId8" imgW="3251160" imgH="482400" progId="Equation.DSMT4">
                  <p:embed/>
                  <p:pic>
                    <p:nvPicPr>
                      <p:cNvPr id="0" name="Picture 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58" y="5429264"/>
                        <a:ext cx="7681760" cy="11287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55" name="Rectangle 75"/>
          <p:cNvSpPr>
            <a:spLocks noChangeArrowheads="1"/>
          </p:cNvSpPr>
          <p:nvPr/>
        </p:nvSpPr>
        <p:spPr bwMode="auto">
          <a:xfrm>
            <a:off x="0" y="3276600"/>
            <a:ext cx="3028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Tahoma" pitchFamily="34" charset="0"/>
              </a:rPr>
              <a:t>二、或与式化简</a:t>
            </a: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92</a:t>
            </a:fld>
            <a:endParaRPr lang="en-US" altLang="zh-CN" dirty="0"/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7081854" y="4558737"/>
            <a:ext cx="1518364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求对偶式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2857488" y="6058935"/>
            <a:ext cx="2092239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提取共同项</a:t>
            </a:r>
            <a:r>
              <a:rPr lang="en-US" altLang="zh-CN" sz="2600" dirty="0" smtClean="0">
                <a:solidFill>
                  <a:srgbClr val="FFFF00"/>
                </a:solidFill>
              </a:rPr>
              <a:t>A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000760" y="6058935"/>
            <a:ext cx="20922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提取共同项</a:t>
            </a:r>
            <a:r>
              <a:rPr lang="en-US" altLang="zh-CN" sz="2600" dirty="0" smtClean="0">
                <a:solidFill>
                  <a:srgbClr val="FFFF00"/>
                </a:solidFill>
              </a:rPr>
              <a:t>A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761472" y="2571744"/>
            <a:ext cx="209223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提取共同项</a:t>
            </a:r>
            <a:r>
              <a:rPr lang="en-US" altLang="zh-CN" sz="2600" dirty="0" smtClean="0">
                <a:solidFill>
                  <a:srgbClr val="FFFF00"/>
                </a:solidFill>
              </a:rPr>
              <a:t>A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45" name="Rectangle 4"/>
          <p:cNvSpPr>
            <a:spLocks noChangeArrowheads="1"/>
          </p:cNvSpPr>
          <p:nvPr/>
        </p:nvSpPr>
        <p:spPr bwMode="auto">
          <a:xfrm>
            <a:off x="6786610" y="3143248"/>
            <a:ext cx="118494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6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冗余</a:t>
            </a:r>
            <a:r>
              <a:rPr lang="zh-CN" altLang="en-US" sz="26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项</a:t>
            </a:r>
            <a:endParaRPr lang="zh-CN" altLang="en-US" sz="26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75960" name="Object 184"/>
          <p:cNvGraphicFramePr>
            <a:graphicFrameLocks noChangeAspect="1"/>
          </p:cNvGraphicFramePr>
          <p:nvPr/>
        </p:nvGraphicFramePr>
        <p:xfrm>
          <a:off x="8502681" y="1414463"/>
          <a:ext cx="5699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6" name="Equation" r:id="rId10" imgW="266400" imgH="190440" progId="Equation.DSMT4">
                  <p:embed/>
                </p:oleObj>
              </mc:Choice>
              <mc:Fallback>
                <p:oleObj name="Equation" r:id="rId10" imgW="266400" imgH="190440" progId="Equation.DSMT4">
                  <p:embed/>
                  <p:pic>
                    <p:nvPicPr>
                      <p:cNvPr id="0" name="Picture 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2681" y="1414463"/>
                        <a:ext cx="569913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9"/>
          <p:cNvGraphicFramePr>
            <a:graphicFrameLocks noChangeAspect="1"/>
          </p:cNvGraphicFramePr>
          <p:nvPr/>
        </p:nvGraphicFramePr>
        <p:xfrm>
          <a:off x="7643834" y="1928802"/>
          <a:ext cx="4968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7" name="Equation" r:id="rId12" imgW="266400" imgH="253800" progId="Equation.DSMT4">
                  <p:embed/>
                </p:oleObj>
              </mc:Choice>
              <mc:Fallback>
                <p:oleObj name="Equation" r:id="rId12" imgW="266400" imgH="253800" progId="Equation.DSMT4">
                  <p:embed/>
                  <p:pic>
                    <p:nvPicPr>
                      <p:cNvPr id="0" name="Picture 1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34" y="1928802"/>
                        <a:ext cx="49688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962" name="Object 186"/>
          <p:cNvGraphicFramePr>
            <a:graphicFrameLocks noChangeAspect="1"/>
          </p:cNvGraphicFramePr>
          <p:nvPr/>
        </p:nvGraphicFramePr>
        <p:xfrm>
          <a:off x="7961368" y="3071810"/>
          <a:ext cx="61119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58" name="Equation" r:id="rId14" imgW="279360" imgH="228600" progId="Equation.DSMT4">
                  <p:embed/>
                </p:oleObj>
              </mc:Choice>
              <mc:Fallback>
                <p:oleObj name="Equation" r:id="rId14" imgW="279360" imgH="228600" progId="Equation.DSMT4">
                  <p:embed/>
                  <p:pic>
                    <p:nvPicPr>
                      <p:cNvPr id="0" name="Picture 1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368" y="3071810"/>
                        <a:ext cx="611192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 bwMode="auto">
          <a:xfrm>
            <a:off x="6786610" y="1357298"/>
            <a:ext cx="2285984" cy="2357454"/>
          </a:xfrm>
          <a:prstGeom prst="rect">
            <a:avLst/>
          </a:prstGeom>
          <a:noFill/>
          <a:ln w="25400">
            <a:solidFill>
              <a:srgbClr val="FFFF00"/>
            </a:solidFill>
            <a:prstDash val="dash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786578" y="1405582"/>
            <a:ext cx="1851789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提取共同项</a:t>
            </a:r>
            <a:endParaRPr lang="zh-CN" altLang="en-US" sz="2600" dirty="0"/>
          </a:p>
        </p:txBody>
      </p:sp>
      <p:sp>
        <p:nvSpPr>
          <p:cNvPr id="23" name="矩形 22"/>
          <p:cNvSpPr/>
          <p:nvPr/>
        </p:nvSpPr>
        <p:spPr>
          <a:xfrm>
            <a:off x="6786578" y="1928802"/>
            <a:ext cx="8515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dirty="0" smtClean="0">
                <a:solidFill>
                  <a:srgbClr val="FFFF00"/>
                </a:solidFill>
              </a:rPr>
              <a:t>消去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32"/>
          <p:cNvGraphicFramePr>
            <a:graphicFrameLocks noChangeAspect="1"/>
          </p:cNvGraphicFramePr>
          <p:nvPr/>
        </p:nvGraphicFramePr>
        <p:xfrm>
          <a:off x="533400" y="381000"/>
          <a:ext cx="34115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6" name="Equation" r:id="rId4" imgW="2121480" imgH="304920" progId="Equation.3">
                  <p:embed/>
                </p:oleObj>
              </mc:Choice>
              <mc:Fallback>
                <p:oleObj name="Equation" r:id="rId4" imgW="2121480" imgH="304920" progId="Equation.3">
                  <p:embed/>
                  <p:pic>
                    <p:nvPicPr>
                      <p:cNvPr id="0" name="Picture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81000"/>
                        <a:ext cx="3411538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37" name="Rectangle 33"/>
          <p:cNvSpPr>
            <a:spLocks noChangeArrowheads="1"/>
          </p:cNvSpPr>
          <p:nvPr/>
        </p:nvSpPr>
        <p:spPr bwMode="auto">
          <a:xfrm>
            <a:off x="381000" y="1143000"/>
            <a:ext cx="996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>
                <a:effectLst/>
                <a:latin typeface="黑体" pitchFamily="49" charset="-122"/>
              </a:rPr>
              <a:t>例2:</a:t>
            </a:r>
          </a:p>
        </p:txBody>
      </p:sp>
      <p:graphicFrame>
        <p:nvGraphicFramePr>
          <p:cNvPr id="149538" name="Object 34"/>
          <p:cNvGraphicFramePr>
            <a:graphicFrameLocks noChangeAspect="1"/>
          </p:cNvGraphicFramePr>
          <p:nvPr/>
        </p:nvGraphicFramePr>
        <p:xfrm>
          <a:off x="457200" y="1905000"/>
          <a:ext cx="543877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7" name="Equation" r:id="rId6" imgW="3404520" imgH="355680" progId="Equation.3">
                  <p:embed/>
                </p:oleObj>
              </mc:Choice>
              <mc:Fallback>
                <p:oleObj name="Equation" r:id="rId6" imgW="3404520" imgH="355680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5438775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39" name="Object 35"/>
          <p:cNvGraphicFramePr>
            <a:graphicFrameLocks noChangeAspect="1"/>
          </p:cNvGraphicFramePr>
          <p:nvPr/>
        </p:nvGraphicFramePr>
        <p:xfrm>
          <a:off x="428595" y="2571744"/>
          <a:ext cx="7904855" cy="1189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8" name="Equation" r:id="rId8" imgW="3441600" imgH="533160" progId="Equation.DSMT4">
                  <p:embed/>
                </p:oleObj>
              </mc:Choice>
              <mc:Fallback>
                <p:oleObj name="Equation" r:id="rId8" imgW="3441600" imgH="533160" progId="Equation.DSMT4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95" y="2571744"/>
                        <a:ext cx="7904855" cy="11890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40" name="Object 36"/>
          <p:cNvGraphicFramePr>
            <a:graphicFrameLocks noChangeAspect="1"/>
          </p:cNvGraphicFramePr>
          <p:nvPr/>
        </p:nvGraphicFramePr>
        <p:xfrm>
          <a:off x="304800" y="4267200"/>
          <a:ext cx="4570413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79" name="Equation" r:id="rId10" imgW="2858040" imgH="355680" progId="Equation.3">
                  <p:embed/>
                </p:oleObj>
              </mc:Choice>
              <mc:Fallback>
                <p:oleObj name="Equation" r:id="rId10" imgW="2858040" imgH="355680" progId="Equation.3">
                  <p:embed/>
                  <p:pic>
                    <p:nvPicPr>
                      <p:cNvPr id="0" name="Picture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267200"/>
                        <a:ext cx="4570413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551" name="Rectangle 207"/>
          <p:cNvSpPr>
            <a:spLocks noChangeArrowheads="1"/>
          </p:cNvSpPr>
          <p:nvPr/>
        </p:nvSpPr>
        <p:spPr bwMode="auto">
          <a:xfrm>
            <a:off x="215900" y="5170488"/>
            <a:ext cx="88201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effectLst/>
                <a:latin typeface="黑体" pitchFamily="49" charset="-122"/>
              </a:rPr>
              <a:t>以上各种化简法，对复杂表达式</a:t>
            </a:r>
            <a:r>
              <a:rPr lang="en-US" altLang="zh-CN" sz="3200" dirty="0">
                <a:effectLst/>
                <a:latin typeface="黑体" pitchFamily="49" charset="-122"/>
              </a:rPr>
              <a:t>,</a:t>
            </a:r>
            <a:r>
              <a:rPr lang="zh-CN" altLang="en-US" sz="3200" dirty="0">
                <a:effectLst/>
                <a:latin typeface="黑体" pitchFamily="49" charset="-122"/>
              </a:rPr>
              <a:t>要求的技巧性强，效率低，容易出错。有无其他方法？？？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93</a:t>
            </a:fld>
            <a:endParaRPr lang="en-US" altLang="zh-CN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6737257" y="1857364"/>
            <a:ext cx="16209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求对偶式</a:t>
            </a:r>
            <a:endParaRPr lang="zh-CN" altLang="en-US" sz="28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786578" y="3286124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摩根律</a:t>
            </a:r>
            <a:endParaRPr lang="zh-CN" altLang="en-US" sz="28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15140" y="3929066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</a:rPr>
              <a:t>消去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592499" y="4500570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再求对偶式</a:t>
            </a:r>
            <a:endParaRPr lang="zh-CN" altLang="en-US" sz="28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643570" y="285728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再求对偶式</a:t>
            </a:r>
            <a:endParaRPr lang="zh-CN" altLang="en-US" sz="2800" dirty="0">
              <a:solidFill>
                <a:srgbClr val="FFFF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graphicFrame>
        <p:nvGraphicFramePr>
          <p:cNvPr id="77000" name="Object 200"/>
          <p:cNvGraphicFramePr>
            <a:graphicFrameLocks noChangeAspect="1"/>
          </p:cNvGraphicFramePr>
          <p:nvPr/>
        </p:nvGraphicFramePr>
        <p:xfrm>
          <a:off x="7572396" y="3884842"/>
          <a:ext cx="571504" cy="544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80" name="Equation" r:id="rId12" imgW="266400" imgH="253800" progId="Equation.DSMT4">
                  <p:embed/>
                </p:oleObj>
              </mc:Choice>
              <mc:Fallback>
                <p:oleObj name="Equation" r:id="rId12" imgW="266400" imgH="253800" progId="Equation.DSMT4">
                  <p:embed/>
                  <p:pic>
                    <p:nvPicPr>
                      <p:cNvPr id="0" name="Picture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96" y="3884842"/>
                        <a:ext cx="571504" cy="544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动作按钮: 帮助 14">
            <a:hlinkClick r:id="" action="ppaction://noaction" highlightClick="1"/>
          </p:cNvPr>
          <p:cNvSpPr/>
          <p:nvPr/>
        </p:nvSpPr>
        <p:spPr bwMode="auto">
          <a:xfrm>
            <a:off x="1571604" y="1214422"/>
            <a:ext cx="285752" cy="500066"/>
          </a:xfrm>
          <a:prstGeom prst="actionButtonHelp">
            <a:avLst/>
          </a:prstGeom>
          <a:noFill/>
          <a:ln>
            <a:solidFill>
              <a:srgbClr val="FFFF0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5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551" grpId="0" build="p" autoUpdateAnimBg="0"/>
      <p:bldP spid="9" grpId="0"/>
      <p:bldP spid="10" grpId="0"/>
      <p:bldP spid="11" grpId="0"/>
      <p:bldP spid="1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.4.2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卡诺图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</a:rPr>
              <a:t>Karnaugh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 Map)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化简法</a:t>
            </a:r>
          </a:p>
        </p:txBody>
      </p:sp>
      <p:sp>
        <p:nvSpPr>
          <p:cNvPr id="352263" name="Rectangle 7"/>
          <p:cNvSpPr>
            <a:spLocks noChangeArrowheads="1"/>
          </p:cNvSpPr>
          <p:nvPr/>
        </p:nvSpPr>
        <p:spPr bwMode="auto">
          <a:xfrm>
            <a:off x="250825" y="1378511"/>
            <a:ext cx="88931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2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Karnaugh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map (K-map), 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是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Maurice </a:t>
            </a:r>
            <a:r>
              <a:rPr lang="en-US" altLang="zh-CN" sz="3200" dirty="0" err="1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Karnaugh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于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1953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（文章“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Map Method for Synthesis of Combinational Logic Circuits”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）优化了</a:t>
            </a:r>
            <a:r>
              <a:rPr lang="en-US" altLang="zh-CN" sz="3200" dirty="0">
                <a:solidFill>
                  <a:srgbClr val="FFFF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Edward Veitch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于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1952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创建的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Veitch diagram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（文章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"A Chart Method for Simplifying Truth Functions"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52304" name="Rectangle 48"/>
          <p:cNvSpPr>
            <a:spLocks noChangeArrowheads="1"/>
          </p:cNvSpPr>
          <p:nvPr/>
        </p:nvSpPr>
        <p:spPr bwMode="auto">
          <a:xfrm>
            <a:off x="250825" y="4509120"/>
            <a:ext cx="871378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卡诺图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K-map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1953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）巧妙地利用了人类的二维空间模式识别能力，利用</a:t>
            </a:r>
            <a:r>
              <a:rPr lang="en-US" altLang="zh-CN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Gray</a:t>
            </a:r>
            <a:r>
              <a: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码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（</a:t>
            </a: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1947</a:t>
            </a: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）的特点对逻辑函数进行化简</a:t>
            </a:r>
            <a:r>
              <a:rPr lang="zh-CN" alt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。</a:t>
            </a:r>
            <a:r>
              <a:rPr lang="zh-CN" altLang="en-US" sz="32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（第一章格雷码）</a:t>
            </a:r>
            <a:endParaRPr lang="en-US" altLang="zh-CN" sz="3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3" grpId="0" build="p" autoUpdateAnimBg="0"/>
      <p:bldP spid="352304" grpId="0" build="p" autoUpdateAnimBg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4613"/>
            <a:ext cx="9144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  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.4.2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卡诺图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(</a:t>
            </a:r>
            <a:r>
              <a:rPr lang="en-US" altLang="zh-CN" sz="4000" dirty="0" err="1" smtClean="0">
                <a:latin typeface="Times New Roman" pitchFamily="18" charset="0"/>
                <a:ea typeface="黑体" pitchFamily="49" charset="-122"/>
              </a:rPr>
              <a:t>Karnaugh</a:t>
            </a:r>
            <a:r>
              <a:rPr lang="en-US" altLang="zh-CN" sz="4000" dirty="0" smtClean="0">
                <a:latin typeface="Times New Roman" pitchFamily="18" charset="0"/>
                <a:ea typeface="黑体" pitchFamily="49" charset="-122"/>
              </a:rPr>
              <a:t> Map)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化简法</a:t>
            </a:r>
          </a:p>
        </p:txBody>
      </p:sp>
      <p:grpSp>
        <p:nvGrpSpPr>
          <p:cNvPr id="150618" name="Group 90"/>
          <p:cNvGrpSpPr>
            <a:grpSpLocks/>
          </p:cNvGrpSpPr>
          <p:nvPr/>
        </p:nvGrpSpPr>
        <p:grpSpPr bwMode="auto">
          <a:xfrm>
            <a:off x="0" y="1295400"/>
            <a:ext cx="9226550" cy="1798638"/>
            <a:chOff x="0" y="816"/>
            <a:chExt cx="5812" cy="1133"/>
          </a:xfrm>
        </p:grpSpPr>
        <p:sp>
          <p:nvSpPr>
            <p:cNvPr id="150613" name="Rectangle 85"/>
            <p:cNvSpPr>
              <a:spLocks noChangeArrowheads="1"/>
            </p:cNvSpPr>
            <p:nvPr/>
          </p:nvSpPr>
          <p:spPr bwMode="auto">
            <a:xfrm>
              <a:off x="192" y="81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将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变量的全部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最小项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各用一个小方块表示，并使</a:t>
              </a:r>
            </a:p>
          </p:txBody>
        </p:sp>
        <p:sp>
          <p:nvSpPr>
            <p:cNvPr id="150614" name="Rectangle 86"/>
            <p:cNvSpPr>
              <a:spLocks noChangeArrowheads="1"/>
            </p:cNvSpPr>
            <p:nvPr/>
          </p:nvSpPr>
          <p:spPr bwMode="auto">
            <a:xfrm>
              <a:off x="0" y="1200"/>
              <a:ext cx="57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具有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逻辑相邻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的最小项在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几何位置上也相邻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地排列</a:t>
              </a:r>
            </a:p>
          </p:txBody>
        </p:sp>
        <p:sp>
          <p:nvSpPr>
            <p:cNvPr id="150615" name="Rectangle 87"/>
            <p:cNvSpPr>
              <a:spLocks noChangeArrowheads="1"/>
            </p:cNvSpPr>
            <p:nvPr/>
          </p:nvSpPr>
          <p:spPr bwMode="auto">
            <a:xfrm>
              <a:off x="0" y="1584"/>
              <a:ext cx="45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起来，所得到的图形叫</a:t>
              </a:r>
              <a:r>
                <a:rPr lang="en-US" altLang="zh-CN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n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变量的卡诺图。</a:t>
              </a:r>
            </a:p>
          </p:txBody>
        </p:sp>
      </p:grpSp>
      <p:sp>
        <p:nvSpPr>
          <p:cNvPr id="150616" name="Rectangle 88"/>
          <p:cNvSpPr>
            <a:spLocks noChangeArrowheads="1"/>
          </p:cNvSpPr>
          <p:nvPr/>
        </p:nvSpPr>
        <p:spPr bwMode="auto">
          <a:xfrm>
            <a:off x="0" y="765175"/>
            <a:ext cx="4654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zh-CN" altLang="en-US" sz="3200"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34" charset="0"/>
              </a:rPr>
              <a:t>一、用卡诺图表示最小项</a:t>
            </a:r>
            <a:endParaRPr lang="en-US" altLang="zh-CN" sz="3200">
              <a:effectLst>
                <a:outerShdw blurRad="38100" dist="38100" dir="2700000" algn="tl">
                  <a:srgbClr val="000000"/>
                </a:outerShdw>
              </a:effectLst>
              <a:latin typeface="Arial Black" pitchFamily="34" charset="0"/>
            </a:endParaRPr>
          </a:p>
        </p:txBody>
      </p:sp>
      <p:grpSp>
        <p:nvGrpSpPr>
          <p:cNvPr id="150620" name="Group 92"/>
          <p:cNvGrpSpPr>
            <a:grpSpLocks/>
          </p:cNvGrpSpPr>
          <p:nvPr/>
        </p:nvGrpSpPr>
        <p:grpSpPr bwMode="auto">
          <a:xfrm>
            <a:off x="0" y="3071810"/>
            <a:ext cx="3048000" cy="3140075"/>
            <a:chOff x="0" y="2054"/>
            <a:chExt cx="1920" cy="1978"/>
          </a:xfrm>
        </p:grpSpPr>
        <p:sp>
          <p:nvSpPr>
            <p:cNvPr id="150573" name="Rectangle 45"/>
            <p:cNvSpPr>
              <a:spLocks noChangeArrowheads="1"/>
            </p:cNvSpPr>
            <p:nvPr/>
          </p:nvSpPr>
          <p:spPr bwMode="auto">
            <a:xfrm>
              <a:off x="528" y="2592"/>
              <a:ext cx="1392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5" name="Line 47"/>
            <p:cNvSpPr>
              <a:spLocks noChangeShapeType="1"/>
            </p:cNvSpPr>
            <p:nvPr/>
          </p:nvSpPr>
          <p:spPr bwMode="auto">
            <a:xfrm flipH="1" flipV="1">
              <a:off x="288" y="2352"/>
              <a:ext cx="205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7" name="Line 49"/>
            <p:cNvSpPr>
              <a:spLocks noChangeShapeType="1"/>
            </p:cNvSpPr>
            <p:nvPr/>
          </p:nvSpPr>
          <p:spPr bwMode="auto">
            <a:xfrm>
              <a:off x="528" y="331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8" name="Line 50"/>
            <p:cNvSpPr>
              <a:spLocks noChangeShapeType="1"/>
            </p:cNvSpPr>
            <p:nvPr/>
          </p:nvSpPr>
          <p:spPr bwMode="auto">
            <a:xfrm flipV="1">
              <a:off x="12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882" name="Rectangle 55"/>
            <p:cNvSpPr>
              <a:spLocks noChangeArrowheads="1"/>
            </p:cNvSpPr>
            <p:nvPr/>
          </p:nvSpPr>
          <p:spPr bwMode="auto">
            <a:xfrm>
              <a:off x="0" y="205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83" name="Rectangle 57"/>
            <p:cNvSpPr>
              <a:spLocks noChangeArrowheads="1"/>
            </p:cNvSpPr>
            <p:nvPr/>
          </p:nvSpPr>
          <p:spPr bwMode="auto">
            <a:xfrm>
              <a:off x="192" y="239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84" name="Rectangle 59"/>
            <p:cNvSpPr>
              <a:spLocks noChangeArrowheads="1"/>
            </p:cNvSpPr>
            <p:nvPr/>
          </p:nvSpPr>
          <p:spPr bwMode="auto">
            <a:xfrm>
              <a:off x="336" y="215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85" name="Rectangle 61"/>
            <p:cNvSpPr>
              <a:spLocks noChangeArrowheads="1"/>
            </p:cNvSpPr>
            <p:nvPr/>
          </p:nvSpPr>
          <p:spPr bwMode="auto">
            <a:xfrm>
              <a:off x="672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86" name="Rectangle 62"/>
            <p:cNvSpPr>
              <a:spLocks noChangeArrowheads="1"/>
            </p:cNvSpPr>
            <p:nvPr/>
          </p:nvSpPr>
          <p:spPr bwMode="auto">
            <a:xfrm>
              <a:off x="288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87" name="Rectangle 66"/>
            <p:cNvSpPr>
              <a:spLocks noChangeArrowheads="1"/>
            </p:cNvSpPr>
            <p:nvPr/>
          </p:nvSpPr>
          <p:spPr bwMode="auto">
            <a:xfrm>
              <a:off x="288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88" name="Rectangle 71"/>
            <p:cNvSpPr>
              <a:spLocks noChangeArrowheads="1"/>
            </p:cNvSpPr>
            <p:nvPr/>
          </p:nvSpPr>
          <p:spPr bwMode="auto">
            <a:xfrm>
              <a:off x="672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89" name="Rectangle 73"/>
            <p:cNvSpPr>
              <a:spLocks noChangeArrowheads="1"/>
            </p:cNvSpPr>
            <p:nvPr/>
          </p:nvSpPr>
          <p:spPr bwMode="auto">
            <a:xfrm>
              <a:off x="134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90" name="Rectangle 75"/>
            <p:cNvSpPr>
              <a:spLocks noChangeArrowheads="1"/>
            </p:cNvSpPr>
            <p:nvPr/>
          </p:nvSpPr>
          <p:spPr bwMode="auto">
            <a:xfrm>
              <a:off x="624" y="34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91" name="Rectangle 77"/>
            <p:cNvSpPr>
              <a:spLocks noChangeArrowheads="1"/>
            </p:cNvSpPr>
            <p:nvPr/>
          </p:nvSpPr>
          <p:spPr bwMode="auto">
            <a:xfrm>
              <a:off x="134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92" name="Rectangle 91"/>
            <p:cNvSpPr>
              <a:spLocks noChangeArrowheads="1"/>
            </p:cNvSpPr>
            <p:nvPr/>
          </p:nvSpPr>
          <p:spPr bwMode="auto">
            <a:xfrm>
              <a:off x="1440" y="219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grpSp>
        <p:nvGrpSpPr>
          <p:cNvPr id="150623" name="Group 95"/>
          <p:cNvGrpSpPr>
            <a:grpSpLocks/>
          </p:cNvGrpSpPr>
          <p:nvPr/>
        </p:nvGrpSpPr>
        <p:grpSpPr bwMode="auto">
          <a:xfrm>
            <a:off x="3276600" y="3071810"/>
            <a:ext cx="5486400" cy="3140075"/>
            <a:chOff x="2064" y="2054"/>
            <a:chExt cx="3456" cy="1978"/>
          </a:xfrm>
        </p:grpSpPr>
        <p:sp>
          <p:nvSpPr>
            <p:cNvPr id="150574" name="Rectangle 46"/>
            <p:cNvSpPr>
              <a:spLocks noChangeArrowheads="1"/>
            </p:cNvSpPr>
            <p:nvPr/>
          </p:nvSpPr>
          <p:spPr bwMode="auto">
            <a:xfrm>
              <a:off x="2640" y="2592"/>
              <a:ext cx="2880" cy="14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6" name="Line 48"/>
            <p:cNvSpPr>
              <a:spLocks noChangeShapeType="1"/>
            </p:cNvSpPr>
            <p:nvPr/>
          </p:nvSpPr>
          <p:spPr bwMode="auto">
            <a:xfrm flipH="1" flipV="1">
              <a:off x="2352" y="2400"/>
              <a:ext cx="28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79" name="Line 51"/>
            <p:cNvSpPr>
              <a:spLocks noChangeShapeType="1"/>
            </p:cNvSpPr>
            <p:nvPr/>
          </p:nvSpPr>
          <p:spPr bwMode="auto">
            <a:xfrm>
              <a:off x="2640" y="3312"/>
              <a:ext cx="28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0" name="Line 52"/>
            <p:cNvSpPr>
              <a:spLocks noChangeShapeType="1"/>
            </p:cNvSpPr>
            <p:nvPr/>
          </p:nvSpPr>
          <p:spPr bwMode="auto">
            <a:xfrm>
              <a:off x="408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1" name="Line 53"/>
            <p:cNvSpPr>
              <a:spLocks noChangeShapeType="1"/>
            </p:cNvSpPr>
            <p:nvPr/>
          </p:nvSpPr>
          <p:spPr bwMode="auto">
            <a:xfrm>
              <a:off x="3312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0582" name="Line 54"/>
            <p:cNvSpPr>
              <a:spLocks noChangeShapeType="1"/>
            </p:cNvSpPr>
            <p:nvPr/>
          </p:nvSpPr>
          <p:spPr bwMode="auto">
            <a:xfrm>
              <a:off x="4800" y="2592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8861" name="Rectangle 56"/>
            <p:cNvSpPr>
              <a:spLocks noChangeArrowheads="1"/>
            </p:cNvSpPr>
            <p:nvPr/>
          </p:nvSpPr>
          <p:spPr bwMode="auto">
            <a:xfrm>
              <a:off x="2064" y="205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F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2" name="Rectangle 58"/>
            <p:cNvSpPr>
              <a:spLocks noChangeArrowheads="1"/>
            </p:cNvSpPr>
            <p:nvPr/>
          </p:nvSpPr>
          <p:spPr bwMode="auto">
            <a:xfrm>
              <a:off x="2256" y="2438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A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3" name="Rectangle 60"/>
            <p:cNvSpPr>
              <a:spLocks noChangeArrowheads="1"/>
            </p:cNvSpPr>
            <p:nvPr/>
          </p:nvSpPr>
          <p:spPr bwMode="auto">
            <a:xfrm>
              <a:off x="2448" y="2102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BC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64" name="Rectangle 63"/>
            <p:cNvSpPr>
              <a:spLocks noChangeArrowheads="1"/>
            </p:cNvSpPr>
            <p:nvPr/>
          </p:nvSpPr>
          <p:spPr bwMode="auto">
            <a:xfrm>
              <a:off x="2400" y="277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5" name="Rectangle 64"/>
            <p:cNvSpPr>
              <a:spLocks noChangeArrowheads="1"/>
            </p:cNvSpPr>
            <p:nvPr/>
          </p:nvSpPr>
          <p:spPr bwMode="auto">
            <a:xfrm>
              <a:off x="2400" y="344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6" name="Rectangle 67"/>
            <p:cNvSpPr>
              <a:spLocks noChangeArrowheads="1"/>
            </p:cNvSpPr>
            <p:nvPr/>
          </p:nvSpPr>
          <p:spPr bwMode="auto">
            <a:xfrm>
              <a:off x="494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7" name="Rectangle 68"/>
            <p:cNvSpPr>
              <a:spLocks noChangeArrowheads="1"/>
            </p:cNvSpPr>
            <p:nvPr/>
          </p:nvSpPr>
          <p:spPr bwMode="auto">
            <a:xfrm>
              <a:off x="4224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11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8" name="Rectangle 69"/>
            <p:cNvSpPr>
              <a:spLocks noChangeArrowheads="1"/>
            </p:cNvSpPr>
            <p:nvPr/>
          </p:nvSpPr>
          <p:spPr bwMode="auto">
            <a:xfrm>
              <a:off x="3456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01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  <p:sp>
          <p:nvSpPr>
            <p:cNvPr id="78869" name="Rectangle 72"/>
            <p:cNvSpPr>
              <a:spLocks noChangeArrowheads="1"/>
            </p:cNvSpPr>
            <p:nvPr/>
          </p:nvSpPr>
          <p:spPr bwMode="auto">
            <a:xfrm>
              <a:off x="2736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0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0" name="Rectangle 74"/>
            <p:cNvSpPr>
              <a:spLocks noChangeArrowheads="1"/>
            </p:cNvSpPr>
            <p:nvPr/>
          </p:nvSpPr>
          <p:spPr bwMode="auto">
            <a:xfrm>
              <a:off x="350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1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1" name="Rectangle 76"/>
            <p:cNvSpPr>
              <a:spLocks noChangeArrowheads="1"/>
            </p:cNvSpPr>
            <p:nvPr/>
          </p:nvSpPr>
          <p:spPr bwMode="auto">
            <a:xfrm>
              <a:off x="4944" y="2784"/>
              <a:ext cx="45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2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2" name="Rectangle 78"/>
            <p:cNvSpPr>
              <a:spLocks noChangeArrowheads="1"/>
            </p:cNvSpPr>
            <p:nvPr/>
          </p:nvSpPr>
          <p:spPr bwMode="auto">
            <a:xfrm>
              <a:off x="4224" y="277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3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3" name="Rectangle 79"/>
            <p:cNvSpPr>
              <a:spLocks noChangeArrowheads="1"/>
            </p:cNvSpPr>
            <p:nvPr/>
          </p:nvSpPr>
          <p:spPr bwMode="auto">
            <a:xfrm>
              <a:off x="2736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4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4" name="Rectangle 80"/>
            <p:cNvSpPr>
              <a:spLocks noChangeArrowheads="1"/>
            </p:cNvSpPr>
            <p:nvPr/>
          </p:nvSpPr>
          <p:spPr bwMode="auto">
            <a:xfrm>
              <a:off x="350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5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5" name="Rectangle 81"/>
            <p:cNvSpPr>
              <a:spLocks noChangeArrowheads="1"/>
            </p:cNvSpPr>
            <p:nvPr/>
          </p:nvSpPr>
          <p:spPr bwMode="auto">
            <a:xfrm>
              <a:off x="4944" y="3494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6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6" name="Rectangle 82"/>
            <p:cNvSpPr>
              <a:spLocks noChangeArrowheads="1"/>
            </p:cNvSpPr>
            <p:nvPr/>
          </p:nvSpPr>
          <p:spPr bwMode="auto">
            <a:xfrm>
              <a:off x="4224" y="3446"/>
              <a:ext cx="3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m</a:t>
              </a:r>
              <a:r>
                <a:rPr lang="en-US" altLang="zh-CN" sz="3200" baseline="-25000">
                  <a:effectLst/>
                  <a:latin typeface="黑体" pitchFamily="49" charset="-122"/>
                </a:rPr>
                <a:t>7</a:t>
              </a:r>
              <a:endParaRPr lang="zh-CN" altLang="en-US" sz="3200" baseline="-25000">
                <a:effectLst/>
                <a:latin typeface="黑体" pitchFamily="49" charset="-122"/>
              </a:endParaRPr>
            </a:p>
          </p:txBody>
        </p:sp>
        <p:sp>
          <p:nvSpPr>
            <p:cNvPr id="78877" name="Rectangle 93"/>
            <p:cNvSpPr>
              <a:spLocks noChangeArrowheads="1"/>
            </p:cNvSpPr>
            <p:nvPr/>
          </p:nvSpPr>
          <p:spPr bwMode="auto">
            <a:xfrm>
              <a:off x="2832" y="224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Times New Roman" pitchFamily="18" charset="0"/>
                  <a:ea typeface="黑体" pitchFamily="49" charset="-122"/>
                </a:defRPr>
              </a:lvl9pPr>
            </a:lstStyle>
            <a:p>
              <a:pPr eaLnBrk="1" hangingPunct="1"/>
              <a:r>
                <a:rPr lang="en-US" altLang="zh-CN" sz="3200">
                  <a:effectLst/>
                  <a:latin typeface="黑体" pitchFamily="49" charset="-122"/>
                </a:rPr>
                <a:t>00</a:t>
              </a:r>
              <a:endParaRPr lang="zh-CN" altLang="en-US" sz="3200">
                <a:effectLst/>
                <a:latin typeface="黑体" pitchFamily="49" charset="-122"/>
              </a:endParaRPr>
            </a:p>
          </p:txBody>
        </p:sp>
      </p:grpSp>
      <p:sp>
        <p:nvSpPr>
          <p:cNvPr id="48" name="灯片编号占位符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95</a:t>
            </a:fld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61262" y="628652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2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  <p:sp>
        <p:nvSpPr>
          <p:cNvPr id="50" name="矩形 49"/>
          <p:cNvSpPr/>
          <p:nvPr/>
        </p:nvSpPr>
        <p:spPr>
          <a:xfrm>
            <a:off x="5196634" y="6263366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3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0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1447800" y="1676400"/>
            <a:ext cx="5486400" cy="4495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1586" name="Rectangle 34"/>
          <p:cNvSpPr>
            <a:spLocks noChangeArrowheads="1"/>
          </p:cNvSpPr>
          <p:nvPr/>
        </p:nvSpPr>
        <p:spPr bwMode="auto">
          <a:xfrm>
            <a:off x="1828800" y="3595688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151589" name="Rectangle 37"/>
          <p:cNvSpPr>
            <a:spLocks noGrp="1" noChangeArrowheads="1"/>
          </p:cNvSpPr>
          <p:nvPr>
            <p:ph type="title"/>
          </p:nvPr>
        </p:nvSpPr>
        <p:spPr>
          <a:xfrm>
            <a:off x="1350963" y="1228725"/>
            <a:ext cx="7793037" cy="519113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zh-CN" sz="2800" smtClean="0">
                <a:solidFill>
                  <a:schemeClr val="tx1"/>
                </a:solidFill>
              </a:rPr>
              <a:t>   </a:t>
            </a:r>
            <a:endParaRPr lang="zh-CN" altLang="en-US" sz="2800" smtClean="0">
              <a:solidFill>
                <a:schemeClr val="tx1"/>
              </a:solidFill>
            </a:endParaRPr>
          </a:p>
        </p:txBody>
      </p:sp>
      <p:sp>
        <p:nvSpPr>
          <p:cNvPr id="151591" name="Rectangle 39"/>
          <p:cNvSpPr>
            <a:spLocks noChangeArrowheads="1"/>
          </p:cNvSpPr>
          <p:nvPr/>
        </p:nvSpPr>
        <p:spPr bwMode="auto">
          <a:xfrm>
            <a:off x="1828800" y="4205288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  </a:t>
            </a: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  <a:latin typeface="黑体" pitchFamily="49" charset="-122"/>
            </a:endParaRPr>
          </a:p>
        </p:txBody>
      </p:sp>
      <p:sp>
        <p:nvSpPr>
          <p:cNvPr id="79878" name="Rectangle 46"/>
          <p:cNvSpPr>
            <a:spLocks noChangeArrowheads="1"/>
          </p:cNvSpPr>
          <p:nvPr/>
        </p:nvSpPr>
        <p:spPr bwMode="auto">
          <a:xfrm>
            <a:off x="468313" y="1196975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AB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79" name="Rectangle 49"/>
          <p:cNvSpPr>
            <a:spLocks noChangeArrowheads="1"/>
          </p:cNvSpPr>
          <p:nvPr/>
        </p:nvSpPr>
        <p:spPr bwMode="auto">
          <a:xfrm>
            <a:off x="1042988" y="692150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CD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80" name="Rectangle 50"/>
          <p:cNvSpPr>
            <a:spLocks noChangeArrowheads="1"/>
          </p:cNvSpPr>
          <p:nvPr/>
        </p:nvSpPr>
        <p:spPr bwMode="auto">
          <a:xfrm>
            <a:off x="323850" y="4048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F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151605" name="Line 53"/>
          <p:cNvSpPr>
            <a:spLocks noChangeShapeType="1"/>
          </p:cNvSpPr>
          <p:nvPr/>
        </p:nvSpPr>
        <p:spPr bwMode="auto">
          <a:xfrm flipH="1" flipV="1">
            <a:off x="838200" y="1066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6" name="Line 54"/>
          <p:cNvSpPr>
            <a:spLocks noChangeShapeType="1"/>
          </p:cNvSpPr>
          <p:nvPr/>
        </p:nvSpPr>
        <p:spPr bwMode="auto">
          <a:xfrm>
            <a:off x="4191000" y="1676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7" name="Line 55"/>
          <p:cNvSpPr>
            <a:spLocks noChangeShapeType="1"/>
          </p:cNvSpPr>
          <p:nvPr/>
        </p:nvSpPr>
        <p:spPr bwMode="auto">
          <a:xfrm>
            <a:off x="1447800" y="38862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8" name="Line 56"/>
          <p:cNvSpPr>
            <a:spLocks noChangeShapeType="1"/>
          </p:cNvSpPr>
          <p:nvPr/>
        </p:nvSpPr>
        <p:spPr bwMode="auto">
          <a:xfrm>
            <a:off x="2819400" y="1676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09" name="Line 57"/>
          <p:cNvSpPr>
            <a:spLocks noChangeShapeType="1"/>
          </p:cNvSpPr>
          <p:nvPr/>
        </p:nvSpPr>
        <p:spPr bwMode="auto">
          <a:xfrm>
            <a:off x="5486400" y="1676400"/>
            <a:ext cx="0" cy="44958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0" name="Line 58"/>
          <p:cNvSpPr>
            <a:spLocks noChangeShapeType="1"/>
          </p:cNvSpPr>
          <p:nvPr/>
        </p:nvSpPr>
        <p:spPr bwMode="auto">
          <a:xfrm>
            <a:off x="1447800" y="28194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151611" name="Line 59"/>
          <p:cNvSpPr>
            <a:spLocks noChangeShapeType="1"/>
          </p:cNvSpPr>
          <p:nvPr/>
        </p:nvSpPr>
        <p:spPr bwMode="auto">
          <a:xfrm>
            <a:off x="1447800" y="4953000"/>
            <a:ext cx="54864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79888" name="Rectangle 60"/>
          <p:cNvSpPr>
            <a:spLocks noChangeArrowheads="1"/>
          </p:cNvSpPr>
          <p:nvPr/>
        </p:nvSpPr>
        <p:spPr bwMode="auto">
          <a:xfrm>
            <a:off x="1752600" y="976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89" name="Rectangle 61"/>
          <p:cNvSpPr>
            <a:spLocks noChangeArrowheads="1"/>
          </p:cNvSpPr>
          <p:nvPr/>
        </p:nvSpPr>
        <p:spPr bwMode="auto">
          <a:xfrm>
            <a:off x="3124200" y="976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0" name="Rectangle 62"/>
          <p:cNvSpPr>
            <a:spLocks noChangeArrowheads="1"/>
          </p:cNvSpPr>
          <p:nvPr/>
        </p:nvSpPr>
        <p:spPr bwMode="auto">
          <a:xfrm>
            <a:off x="685800" y="18907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1" name="Rectangle 63"/>
          <p:cNvSpPr>
            <a:spLocks noChangeArrowheads="1"/>
          </p:cNvSpPr>
          <p:nvPr/>
        </p:nvSpPr>
        <p:spPr bwMode="auto">
          <a:xfrm>
            <a:off x="685800" y="29575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01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2" name="Rectangle 64"/>
          <p:cNvSpPr>
            <a:spLocks noChangeArrowheads="1"/>
          </p:cNvSpPr>
          <p:nvPr/>
        </p:nvSpPr>
        <p:spPr bwMode="auto">
          <a:xfrm>
            <a:off x="5715000" y="976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3" name="Rectangle 65"/>
          <p:cNvSpPr>
            <a:spLocks noChangeArrowheads="1"/>
          </p:cNvSpPr>
          <p:nvPr/>
        </p:nvSpPr>
        <p:spPr bwMode="auto">
          <a:xfrm>
            <a:off x="685800" y="5167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10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4" name="Rectangle 66"/>
          <p:cNvSpPr>
            <a:spLocks noChangeArrowheads="1"/>
          </p:cNvSpPr>
          <p:nvPr/>
        </p:nvSpPr>
        <p:spPr bwMode="auto">
          <a:xfrm>
            <a:off x="4495800" y="976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5" name="Rectangle 67"/>
          <p:cNvSpPr>
            <a:spLocks noChangeArrowheads="1"/>
          </p:cNvSpPr>
          <p:nvPr/>
        </p:nvSpPr>
        <p:spPr bwMode="auto">
          <a:xfrm>
            <a:off x="685800" y="4024313"/>
            <a:ext cx="64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11</a:t>
            </a:r>
            <a:endParaRPr lang="zh-CN" altLang="en-US">
              <a:effectLst/>
              <a:latin typeface="黑体" pitchFamily="49" charset="-122"/>
            </a:endParaRPr>
          </a:p>
        </p:txBody>
      </p:sp>
      <p:sp>
        <p:nvSpPr>
          <p:cNvPr id="79896" name="Rectangle 68"/>
          <p:cNvSpPr>
            <a:spLocks noChangeArrowheads="1"/>
          </p:cNvSpPr>
          <p:nvPr/>
        </p:nvSpPr>
        <p:spPr bwMode="auto">
          <a:xfrm>
            <a:off x="1752600" y="18907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7" name="Rectangle 69"/>
          <p:cNvSpPr>
            <a:spLocks noChangeArrowheads="1"/>
          </p:cNvSpPr>
          <p:nvPr/>
        </p:nvSpPr>
        <p:spPr bwMode="auto">
          <a:xfrm>
            <a:off x="3124200" y="18907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8" name="Rectangle 70"/>
          <p:cNvSpPr>
            <a:spLocks noChangeArrowheads="1"/>
          </p:cNvSpPr>
          <p:nvPr/>
        </p:nvSpPr>
        <p:spPr bwMode="auto">
          <a:xfrm>
            <a:off x="5791200" y="19669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2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899" name="Rectangle 71"/>
          <p:cNvSpPr>
            <a:spLocks noChangeArrowheads="1"/>
          </p:cNvSpPr>
          <p:nvPr/>
        </p:nvSpPr>
        <p:spPr bwMode="auto">
          <a:xfrm>
            <a:off x="4419600" y="18907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3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0" name="Rectangle 72"/>
          <p:cNvSpPr>
            <a:spLocks noChangeArrowheads="1"/>
          </p:cNvSpPr>
          <p:nvPr/>
        </p:nvSpPr>
        <p:spPr bwMode="auto">
          <a:xfrm>
            <a:off x="1676400" y="29575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4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1" name="Rectangle 73"/>
          <p:cNvSpPr>
            <a:spLocks noChangeArrowheads="1"/>
          </p:cNvSpPr>
          <p:nvPr/>
        </p:nvSpPr>
        <p:spPr bwMode="auto">
          <a:xfrm>
            <a:off x="3048000" y="29575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5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2" name="Rectangle 74"/>
          <p:cNvSpPr>
            <a:spLocks noChangeArrowheads="1"/>
          </p:cNvSpPr>
          <p:nvPr/>
        </p:nvSpPr>
        <p:spPr bwMode="auto">
          <a:xfrm>
            <a:off x="5867400" y="29575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6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3" name="Rectangle 75"/>
          <p:cNvSpPr>
            <a:spLocks noChangeArrowheads="1"/>
          </p:cNvSpPr>
          <p:nvPr/>
        </p:nvSpPr>
        <p:spPr bwMode="auto">
          <a:xfrm>
            <a:off x="4495800" y="29575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7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4" name="Rectangle 76"/>
          <p:cNvSpPr>
            <a:spLocks noChangeArrowheads="1"/>
          </p:cNvSpPr>
          <p:nvPr/>
        </p:nvSpPr>
        <p:spPr bwMode="auto">
          <a:xfrm>
            <a:off x="1676400" y="51673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8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5" name="Rectangle 77"/>
          <p:cNvSpPr>
            <a:spLocks noChangeArrowheads="1"/>
          </p:cNvSpPr>
          <p:nvPr/>
        </p:nvSpPr>
        <p:spPr bwMode="auto">
          <a:xfrm>
            <a:off x="3048000" y="5167313"/>
            <a:ext cx="565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9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6" name="Rectangle 78"/>
          <p:cNvSpPr>
            <a:spLocks noChangeArrowheads="1"/>
          </p:cNvSpPr>
          <p:nvPr/>
        </p:nvSpPr>
        <p:spPr bwMode="auto">
          <a:xfrm>
            <a:off x="5791200" y="5257800"/>
            <a:ext cx="94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10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7" name="Rectangle 79"/>
          <p:cNvSpPr>
            <a:spLocks noChangeArrowheads="1"/>
          </p:cNvSpPr>
          <p:nvPr/>
        </p:nvSpPr>
        <p:spPr bwMode="auto">
          <a:xfrm>
            <a:off x="4343400" y="5167313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11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8" name="Rectangle 80"/>
          <p:cNvSpPr>
            <a:spLocks noChangeArrowheads="1"/>
          </p:cNvSpPr>
          <p:nvPr/>
        </p:nvSpPr>
        <p:spPr bwMode="auto">
          <a:xfrm>
            <a:off x="1676400" y="4024313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12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09" name="Rectangle 81"/>
          <p:cNvSpPr>
            <a:spLocks noChangeArrowheads="1"/>
          </p:cNvSpPr>
          <p:nvPr/>
        </p:nvSpPr>
        <p:spPr bwMode="auto">
          <a:xfrm>
            <a:off x="2971800" y="4100513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13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10" name="Rectangle 82"/>
          <p:cNvSpPr>
            <a:spLocks noChangeArrowheads="1"/>
          </p:cNvSpPr>
          <p:nvPr/>
        </p:nvSpPr>
        <p:spPr bwMode="auto">
          <a:xfrm>
            <a:off x="5791200" y="4038600"/>
            <a:ext cx="1019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14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79911" name="Rectangle 83"/>
          <p:cNvSpPr>
            <a:spLocks noChangeArrowheads="1"/>
          </p:cNvSpPr>
          <p:nvPr/>
        </p:nvSpPr>
        <p:spPr bwMode="auto">
          <a:xfrm>
            <a:off x="4419600" y="4024313"/>
            <a:ext cx="717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>
                <a:effectLst/>
                <a:latin typeface="黑体" pitchFamily="49" charset="-122"/>
              </a:rPr>
              <a:t>m</a:t>
            </a:r>
            <a:r>
              <a:rPr lang="en-US" altLang="zh-CN" baseline="-25000">
                <a:effectLst/>
                <a:latin typeface="黑体" pitchFamily="49" charset="-122"/>
              </a:rPr>
              <a:t>15</a:t>
            </a:r>
            <a:endParaRPr lang="zh-CN" altLang="en-US" baseline="-25000">
              <a:effectLst/>
              <a:latin typeface="黑体" pitchFamily="49" charset="-122"/>
            </a:endParaRPr>
          </a:p>
        </p:txBody>
      </p:sp>
      <p:sp>
        <p:nvSpPr>
          <p:cNvPr id="40" name="灯片编号占位符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96</a:t>
            </a:fld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2857488" y="6263366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4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1066800" y="1905000"/>
            <a:ext cx="335280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1066800" y="33528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1066800" y="25908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1066800" y="411480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>
            <a:off x="2743200" y="19050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>
            <a:off x="1905000" y="19050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50" name="Line 10"/>
          <p:cNvSpPr>
            <a:spLocks noChangeShapeType="1"/>
          </p:cNvSpPr>
          <p:nvPr/>
        </p:nvSpPr>
        <p:spPr bwMode="auto">
          <a:xfrm>
            <a:off x="3581400" y="1905000"/>
            <a:ext cx="0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51" name="Line 11"/>
          <p:cNvSpPr>
            <a:spLocks noChangeShapeType="1"/>
          </p:cNvSpPr>
          <p:nvPr/>
        </p:nvSpPr>
        <p:spPr bwMode="auto">
          <a:xfrm flipH="1" flipV="1">
            <a:off x="685800" y="1524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0906" name="Rectangle 12"/>
          <p:cNvSpPr>
            <a:spLocks noChangeArrowheads="1"/>
          </p:cNvSpPr>
          <p:nvPr/>
        </p:nvSpPr>
        <p:spPr bwMode="auto">
          <a:xfrm>
            <a:off x="152400" y="1508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BC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07" name="Rectangle 13"/>
          <p:cNvSpPr>
            <a:spLocks noChangeArrowheads="1"/>
          </p:cNvSpPr>
          <p:nvPr/>
        </p:nvSpPr>
        <p:spPr bwMode="auto">
          <a:xfrm>
            <a:off x="762000" y="1050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DE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08" name="Rectangle 14"/>
          <p:cNvSpPr>
            <a:spLocks noChangeArrowheads="1"/>
          </p:cNvSpPr>
          <p:nvPr/>
        </p:nvSpPr>
        <p:spPr bwMode="auto">
          <a:xfrm>
            <a:off x="228600" y="9747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r>
              <a:rPr lang="en-US" altLang="zh-CN" sz="3200" baseline="-25000">
                <a:effectLst/>
                <a:latin typeface="黑体" pitchFamily="49" charset="-122"/>
              </a:rPr>
              <a:t>4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09" name="Rectangle 15"/>
          <p:cNvSpPr>
            <a:spLocks noChangeArrowheads="1"/>
          </p:cNvSpPr>
          <p:nvPr/>
        </p:nvSpPr>
        <p:spPr bwMode="auto">
          <a:xfrm>
            <a:off x="11430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0" name="Rectangle 16"/>
          <p:cNvSpPr>
            <a:spLocks noChangeArrowheads="1"/>
          </p:cNvSpPr>
          <p:nvPr/>
        </p:nvSpPr>
        <p:spPr bwMode="auto">
          <a:xfrm>
            <a:off x="20574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1" name="Rectangle 17"/>
          <p:cNvSpPr>
            <a:spLocks noChangeArrowheads="1"/>
          </p:cNvSpPr>
          <p:nvPr/>
        </p:nvSpPr>
        <p:spPr bwMode="auto">
          <a:xfrm>
            <a:off x="28194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2" name="Rectangle 18"/>
          <p:cNvSpPr>
            <a:spLocks noChangeArrowheads="1"/>
          </p:cNvSpPr>
          <p:nvPr/>
        </p:nvSpPr>
        <p:spPr bwMode="auto">
          <a:xfrm>
            <a:off x="36576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3" name="Rectangle 19"/>
          <p:cNvSpPr>
            <a:spLocks noChangeArrowheads="1"/>
          </p:cNvSpPr>
          <p:nvPr/>
        </p:nvSpPr>
        <p:spPr bwMode="auto">
          <a:xfrm>
            <a:off x="533400" y="1965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4" name="Rectangle 20"/>
          <p:cNvSpPr>
            <a:spLocks noChangeArrowheads="1"/>
          </p:cNvSpPr>
          <p:nvPr/>
        </p:nvSpPr>
        <p:spPr bwMode="auto">
          <a:xfrm>
            <a:off x="533400" y="2651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5" name="Rectangle 21"/>
          <p:cNvSpPr>
            <a:spLocks noChangeArrowheads="1"/>
          </p:cNvSpPr>
          <p:nvPr/>
        </p:nvSpPr>
        <p:spPr bwMode="auto">
          <a:xfrm>
            <a:off x="533400" y="341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6" name="Rectangle 22"/>
          <p:cNvSpPr>
            <a:spLocks noChangeArrowheads="1"/>
          </p:cNvSpPr>
          <p:nvPr/>
        </p:nvSpPr>
        <p:spPr bwMode="auto">
          <a:xfrm>
            <a:off x="533400" y="4098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7" name="Rectangle 23"/>
          <p:cNvSpPr>
            <a:spLocks noChangeArrowheads="1"/>
          </p:cNvSpPr>
          <p:nvPr/>
        </p:nvSpPr>
        <p:spPr bwMode="auto">
          <a:xfrm>
            <a:off x="1219200" y="18891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18" name="Rectangle 24"/>
          <p:cNvSpPr>
            <a:spLocks noChangeArrowheads="1"/>
          </p:cNvSpPr>
          <p:nvPr/>
        </p:nvSpPr>
        <p:spPr bwMode="auto">
          <a:xfrm>
            <a:off x="1981200" y="18891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19" name="Rectangle 25"/>
          <p:cNvSpPr>
            <a:spLocks noChangeArrowheads="1"/>
          </p:cNvSpPr>
          <p:nvPr/>
        </p:nvSpPr>
        <p:spPr bwMode="auto">
          <a:xfrm>
            <a:off x="3657600" y="18891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0" name="Rectangle 26"/>
          <p:cNvSpPr>
            <a:spLocks noChangeArrowheads="1"/>
          </p:cNvSpPr>
          <p:nvPr/>
        </p:nvSpPr>
        <p:spPr bwMode="auto">
          <a:xfrm>
            <a:off x="2819400" y="18891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1" name="Rectangle 27"/>
          <p:cNvSpPr>
            <a:spLocks noChangeArrowheads="1"/>
          </p:cNvSpPr>
          <p:nvPr/>
        </p:nvSpPr>
        <p:spPr bwMode="auto">
          <a:xfrm>
            <a:off x="1143000" y="2574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2" name="Rectangle 28"/>
          <p:cNvSpPr>
            <a:spLocks noChangeArrowheads="1"/>
          </p:cNvSpPr>
          <p:nvPr/>
        </p:nvSpPr>
        <p:spPr bwMode="auto">
          <a:xfrm>
            <a:off x="1981200" y="2574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3" name="Rectangle 29"/>
          <p:cNvSpPr>
            <a:spLocks noChangeArrowheads="1"/>
          </p:cNvSpPr>
          <p:nvPr/>
        </p:nvSpPr>
        <p:spPr bwMode="auto">
          <a:xfrm>
            <a:off x="3657600" y="2574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4" name="Rectangle 30"/>
          <p:cNvSpPr>
            <a:spLocks noChangeArrowheads="1"/>
          </p:cNvSpPr>
          <p:nvPr/>
        </p:nvSpPr>
        <p:spPr bwMode="auto">
          <a:xfrm>
            <a:off x="2819400" y="2574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5" name="Rectangle 31"/>
          <p:cNvSpPr>
            <a:spLocks noChangeArrowheads="1"/>
          </p:cNvSpPr>
          <p:nvPr/>
        </p:nvSpPr>
        <p:spPr bwMode="auto">
          <a:xfrm>
            <a:off x="1143000" y="4098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6" name="Rectangle 32"/>
          <p:cNvSpPr>
            <a:spLocks noChangeArrowheads="1"/>
          </p:cNvSpPr>
          <p:nvPr/>
        </p:nvSpPr>
        <p:spPr bwMode="auto">
          <a:xfrm>
            <a:off x="1981200" y="40989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7" name="Rectangle 33"/>
          <p:cNvSpPr>
            <a:spLocks noChangeArrowheads="1"/>
          </p:cNvSpPr>
          <p:nvPr/>
        </p:nvSpPr>
        <p:spPr bwMode="auto">
          <a:xfrm>
            <a:off x="3581400" y="4098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8" name="Rectangle 34"/>
          <p:cNvSpPr>
            <a:spLocks noChangeArrowheads="1"/>
          </p:cNvSpPr>
          <p:nvPr/>
        </p:nvSpPr>
        <p:spPr bwMode="auto">
          <a:xfrm>
            <a:off x="2743200" y="4098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29" name="Rectangle 35"/>
          <p:cNvSpPr>
            <a:spLocks noChangeArrowheads="1"/>
          </p:cNvSpPr>
          <p:nvPr/>
        </p:nvSpPr>
        <p:spPr bwMode="auto">
          <a:xfrm>
            <a:off x="10668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30" name="Rectangle 36"/>
          <p:cNvSpPr>
            <a:spLocks noChangeArrowheads="1"/>
          </p:cNvSpPr>
          <p:nvPr/>
        </p:nvSpPr>
        <p:spPr bwMode="auto">
          <a:xfrm>
            <a:off x="19050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31" name="Rectangle 37"/>
          <p:cNvSpPr>
            <a:spLocks noChangeArrowheads="1"/>
          </p:cNvSpPr>
          <p:nvPr/>
        </p:nvSpPr>
        <p:spPr bwMode="auto">
          <a:xfrm>
            <a:off x="36576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32" name="Rectangle 38"/>
          <p:cNvSpPr>
            <a:spLocks noChangeArrowheads="1"/>
          </p:cNvSpPr>
          <p:nvPr/>
        </p:nvSpPr>
        <p:spPr bwMode="auto">
          <a:xfrm>
            <a:off x="27432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215079" name="Rectangle 39"/>
          <p:cNvSpPr>
            <a:spLocks noChangeArrowheads="1"/>
          </p:cNvSpPr>
          <p:nvPr/>
        </p:nvSpPr>
        <p:spPr bwMode="auto">
          <a:xfrm>
            <a:off x="5410200" y="1905000"/>
            <a:ext cx="3352800" cy="2895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15080" name="Line 40"/>
          <p:cNvSpPr>
            <a:spLocks noChangeShapeType="1"/>
          </p:cNvSpPr>
          <p:nvPr/>
        </p:nvSpPr>
        <p:spPr bwMode="auto">
          <a:xfrm>
            <a:off x="5410200" y="3352800"/>
            <a:ext cx="33528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1" name="Line 41"/>
          <p:cNvSpPr>
            <a:spLocks noChangeShapeType="1"/>
          </p:cNvSpPr>
          <p:nvPr/>
        </p:nvSpPr>
        <p:spPr bwMode="auto">
          <a:xfrm>
            <a:off x="5410200" y="2590800"/>
            <a:ext cx="33528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2" name="Line 42"/>
          <p:cNvSpPr>
            <a:spLocks noChangeShapeType="1"/>
          </p:cNvSpPr>
          <p:nvPr/>
        </p:nvSpPr>
        <p:spPr bwMode="auto">
          <a:xfrm>
            <a:off x="5410200" y="4114800"/>
            <a:ext cx="3352800" cy="1588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3" name="Line 43"/>
          <p:cNvSpPr>
            <a:spLocks noChangeShapeType="1"/>
          </p:cNvSpPr>
          <p:nvPr/>
        </p:nvSpPr>
        <p:spPr bwMode="auto">
          <a:xfrm>
            <a:off x="7086600" y="1905000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4" name="Line 44"/>
          <p:cNvSpPr>
            <a:spLocks noChangeShapeType="1"/>
          </p:cNvSpPr>
          <p:nvPr/>
        </p:nvSpPr>
        <p:spPr bwMode="auto">
          <a:xfrm>
            <a:off x="6248400" y="1905000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5" name="Line 45"/>
          <p:cNvSpPr>
            <a:spLocks noChangeShapeType="1"/>
          </p:cNvSpPr>
          <p:nvPr/>
        </p:nvSpPr>
        <p:spPr bwMode="auto">
          <a:xfrm>
            <a:off x="7924800" y="1905000"/>
            <a:ext cx="1588" cy="28956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15086" name="Line 46"/>
          <p:cNvSpPr>
            <a:spLocks noChangeShapeType="1"/>
          </p:cNvSpPr>
          <p:nvPr/>
        </p:nvSpPr>
        <p:spPr bwMode="auto">
          <a:xfrm flipH="1" flipV="1">
            <a:off x="5029200" y="1524000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0941" name="Rectangle 47"/>
          <p:cNvSpPr>
            <a:spLocks noChangeArrowheads="1"/>
          </p:cNvSpPr>
          <p:nvPr/>
        </p:nvSpPr>
        <p:spPr bwMode="auto">
          <a:xfrm>
            <a:off x="4495800" y="1508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BC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2" name="Rectangle 48"/>
          <p:cNvSpPr>
            <a:spLocks noChangeArrowheads="1"/>
          </p:cNvSpPr>
          <p:nvPr/>
        </p:nvSpPr>
        <p:spPr bwMode="auto">
          <a:xfrm>
            <a:off x="5105400" y="1050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DE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3" name="Rectangle 49"/>
          <p:cNvSpPr>
            <a:spLocks noChangeArrowheads="1"/>
          </p:cNvSpPr>
          <p:nvPr/>
        </p:nvSpPr>
        <p:spPr bwMode="auto">
          <a:xfrm>
            <a:off x="4572000" y="990600"/>
            <a:ext cx="619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r>
              <a:rPr lang="en-US" altLang="zh-CN" sz="3200" baseline="-25000">
                <a:effectLst/>
                <a:latin typeface="黑体" pitchFamily="49" charset="-122"/>
              </a:rPr>
              <a:t>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44" name="Rectangle 50"/>
          <p:cNvSpPr>
            <a:spLocks noChangeArrowheads="1"/>
          </p:cNvSpPr>
          <p:nvPr/>
        </p:nvSpPr>
        <p:spPr bwMode="auto">
          <a:xfrm>
            <a:off x="54864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5" name="Rectangle 51"/>
          <p:cNvSpPr>
            <a:spLocks noChangeArrowheads="1"/>
          </p:cNvSpPr>
          <p:nvPr/>
        </p:nvSpPr>
        <p:spPr bwMode="auto">
          <a:xfrm>
            <a:off x="64008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6" name="Rectangle 52"/>
          <p:cNvSpPr>
            <a:spLocks noChangeArrowheads="1"/>
          </p:cNvSpPr>
          <p:nvPr/>
        </p:nvSpPr>
        <p:spPr bwMode="auto">
          <a:xfrm>
            <a:off x="71628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7" name="Rectangle 53"/>
          <p:cNvSpPr>
            <a:spLocks noChangeArrowheads="1"/>
          </p:cNvSpPr>
          <p:nvPr/>
        </p:nvSpPr>
        <p:spPr bwMode="auto">
          <a:xfrm>
            <a:off x="8001000" y="1355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8" name="Rectangle 54"/>
          <p:cNvSpPr>
            <a:spLocks noChangeArrowheads="1"/>
          </p:cNvSpPr>
          <p:nvPr/>
        </p:nvSpPr>
        <p:spPr bwMode="auto">
          <a:xfrm>
            <a:off x="4876800" y="1965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49" name="Rectangle 55"/>
          <p:cNvSpPr>
            <a:spLocks noChangeArrowheads="1"/>
          </p:cNvSpPr>
          <p:nvPr/>
        </p:nvSpPr>
        <p:spPr bwMode="auto">
          <a:xfrm>
            <a:off x="4876800" y="2651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50" name="Rectangle 56"/>
          <p:cNvSpPr>
            <a:spLocks noChangeArrowheads="1"/>
          </p:cNvSpPr>
          <p:nvPr/>
        </p:nvSpPr>
        <p:spPr bwMode="auto">
          <a:xfrm>
            <a:off x="4876800" y="34131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51" name="Rectangle 57"/>
          <p:cNvSpPr>
            <a:spLocks noChangeArrowheads="1"/>
          </p:cNvSpPr>
          <p:nvPr/>
        </p:nvSpPr>
        <p:spPr bwMode="auto">
          <a:xfrm>
            <a:off x="4876800" y="4098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52" name="Rectangle 58"/>
          <p:cNvSpPr>
            <a:spLocks noChangeArrowheads="1"/>
          </p:cNvSpPr>
          <p:nvPr/>
        </p:nvSpPr>
        <p:spPr bwMode="auto">
          <a:xfrm>
            <a:off x="5410200" y="18891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16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0953" name="Rectangle 59"/>
          <p:cNvSpPr>
            <a:spLocks noChangeArrowheads="1"/>
          </p:cNvSpPr>
          <p:nvPr/>
        </p:nvSpPr>
        <p:spPr bwMode="auto">
          <a:xfrm>
            <a:off x="6324600" y="18891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4" name="Rectangle 60"/>
          <p:cNvSpPr>
            <a:spLocks noChangeArrowheads="1"/>
          </p:cNvSpPr>
          <p:nvPr/>
        </p:nvSpPr>
        <p:spPr bwMode="auto">
          <a:xfrm>
            <a:off x="8001000" y="18891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5" name="Rectangle 61"/>
          <p:cNvSpPr>
            <a:spLocks noChangeArrowheads="1"/>
          </p:cNvSpPr>
          <p:nvPr/>
        </p:nvSpPr>
        <p:spPr bwMode="auto">
          <a:xfrm>
            <a:off x="7162800" y="18891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6" name="Rectangle 62"/>
          <p:cNvSpPr>
            <a:spLocks noChangeArrowheads="1"/>
          </p:cNvSpPr>
          <p:nvPr/>
        </p:nvSpPr>
        <p:spPr bwMode="auto">
          <a:xfrm>
            <a:off x="5486400" y="2574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7" name="Rectangle 63"/>
          <p:cNvSpPr>
            <a:spLocks noChangeArrowheads="1"/>
          </p:cNvSpPr>
          <p:nvPr/>
        </p:nvSpPr>
        <p:spPr bwMode="auto">
          <a:xfrm>
            <a:off x="6324600" y="2574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8" name="Rectangle 64"/>
          <p:cNvSpPr>
            <a:spLocks noChangeArrowheads="1"/>
          </p:cNvSpPr>
          <p:nvPr/>
        </p:nvSpPr>
        <p:spPr bwMode="auto">
          <a:xfrm>
            <a:off x="8001000" y="2574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59" name="Rectangle 65"/>
          <p:cNvSpPr>
            <a:spLocks noChangeArrowheads="1"/>
          </p:cNvSpPr>
          <p:nvPr/>
        </p:nvSpPr>
        <p:spPr bwMode="auto">
          <a:xfrm>
            <a:off x="7164388" y="2565400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0" name="Rectangle 66"/>
          <p:cNvSpPr>
            <a:spLocks noChangeArrowheads="1"/>
          </p:cNvSpPr>
          <p:nvPr/>
        </p:nvSpPr>
        <p:spPr bwMode="auto">
          <a:xfrm>
            <a:off x="5486400" y="4098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1" name="Rectangle 67"/>
          <p:cNvSpPr>
            <a:spLocks noChangeArrowheads="1"/>
          </p:cNvSpPr>
          <p:nvPr/>
        </p:nvSpPr>
        <p:spPr bwMode="auto">
          <a:xfrm>
            <a:off x="6324600" y="4098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2" name="Rectangle 68"/>
          <p:cNvSpPr>
            <a:spLocks noChangeArrowheads="1"/>
          </p:cNvSpPr>
          <p:nvPr/>
        </p:nvSpPr>
        <p:spPr bwMode="auto">
          <a:xfrm>
            <a:off x="8027988" y="4076700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3" name="Rectangle 69"/>
          <p:cNvSpPr>
            <a:spLocks noChangeArrowheads="1"/>
          </p:cNvSpPr>
          <p:nvPr/>
        </p:nvSpPr>
        <p:spPr bwMode="auto">
          <a:xfrm>
            <a:off x="7164388" y="4076700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4" name="Rectangle 70"/>
          <p:cNvSpPr>
            <a:spLocks noChangeArrowheads="1"/>
          </p:cNvSpPr>
          <p:nvPr/>
        </p:nvSpPr>
        <p:spPr bwMode="auto">
          <a:xfrm>
            <a:off x="54102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5" name="Rectangle 71"/>
          <p:cNvSpPr>
            <a:spLocks noChangeArrowheads="1"/>
          </p:cNvSpPr>
          <p:nvPr/>
        </p:nvSpPr>
        <p:spPr bwMode="auto">
          <a:xfrm>
            <a:off x="62484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6" name="Rectangle 72"/>
          <p:cNvSpPr>
            <a:spLocks noChangeArrowheads="1"/>
          </p:cNvSpPr>
          <p:nvPr/>
        </p:nvSpPr>
        <p:spPr bwMode="auto">
          <a:xfrm>
            <a:off x="8001000" y="33369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30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0967" name="Rectangle 73"/>
          <p:cNvSpPr>
            <a:spLocks noChangeArrowheads="1"/>
          </p:cNvSpPr>
          <p:nvPr/>
        </p:nvSpPr>
        <p:spPr bwMode="auto">
          <a:xfrm>
            <a:off x="7164388" y="3357563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m</a:t>
            </a:r>
            <a:r>
              <a:rPr lang="en-US" altLang="zh-CN" sz="3200" baseline="-25000" dirty="0">
                <a:solidFill>
                  <a:srgbClr val="FFFF00"/>
                </a:solidFill>
                <a:effectLst/>
                <a:latin typeface="黑体" pitchFamily="49" charset="-122"/>
              </a:rPr>
              <a:t>31</a:t>
            </a:r>
            <a:endParaRPr lang="zh-CN" altLang="en-US" sz="3200" baseline="-250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sp>
        <p:nvSpPr>
          <p:cNvPr id="80968" name="Rectangle 74"/>
          <p:cNvSpPr>
            <a:spLocks noChangeArrowheads="1"/>
          </p:cNvSpPr>
          <p:nvPr/>
        </p:nvSpPr>
        <p:spPr bwMode="auto">
          <a:xfrm>
            <a:off x="1905000" y="50133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A=0</a:t>
            </a:r>
          </a:p>
        </p:txBody>
      </p:sp>
      <p:sp>
        <p:nvSpPr>
          <p:cNvPr id="80969" name="Rectangle 75"/>
          <p:cNvSpPr>
            <a:spLocks noChangeArrowheads="1"/>
          </p:cNvSpPr>
          <p:nvPr/>
        </p:nvSpPr>
        <p:spPr bwMode="auto">
          <a:xfrm>
            <a:off x="6553200" y="50133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A=1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332802" name="Oval 2"/>
          <p:cNvSpPr>
            <a:spLocks noChangeArrowheads="1"/>
          </p:cNvSpPr>
          <p:nvPr/>
        </p:nvSpPr>
        <p:spPr bwMode="auto">
          <a:xfrm>
            <a:off x="7162800" y="2636838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2803" name="Oval 3"/>
          <p:cNvSpPr>
            <a:spLocks noChangeArrowheads="1"/>
          </p:cNvSpPr>
          <p:nvPr/>
        </p:nvSpPr>
        <p:spPr bwMode="auto">
          <a:xfrm>
            <a:off x="6227763" y="3429000"/>
            <a:ext cx="649287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2804" name="Oval 4"/>
          <p:cNvSpPr>
            <a:spLocks noChangeArrowheads="1"/>
          </p:cNvSpPr>
          <p:nvPr/>
        </p:nvSpPr>
        <p:spPr bwMode="auto">
          <a:xfrm>
            <a:off x="7164388" y="4149725"/>
            <a:ext cx="649287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2805" name="Oval 5"/>
          <p:cNvSpPr>
            <a:spLocks noChangeArrowheads="1"/>
          </p:cNvSpPr>
          <p:nvPr/>
        </p:nvSpPr>
        <p:spPr bwMode="auto">
          <a:xfrm>
            <a:off x="7956550" y="3429000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332806" name="Oval 6"/>
          <p:cNvSpPr>
            <a:spLocks noChangeArrowheads="1"/>
          </p:cNvSpPr>
          <p:nvPr/>
        </p:nvSpPr>
        <p:spPr bwMode="auto">
          <a:xfrm>
            <a:off x="2771775" y="3429000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79" name="灯片编号占位符 7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97</a:t>
            </a:fld>
            <a:endParaRPr lang="en-US" altLang="zh-CN"/>
          </a:p>
        </p:txBody>
      </p:sp>
      <p:sp>
        <p:nvSpPr>
          <p:cNvPr id="80" name="矩形 79"/>
          <p:cNvSpPr/>
          <p:nvPr/>
        </p:nvSpPr>
        <p:spPr>
          <a:xfrm>
            <a:off x="3643306" y="592933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  <p:sp>
        <p:nvSpPr>
          <p:cNvPr id="81" name="矩形 80"/>
          <p:cNvSpPr/>
          <p:nvPr/>
        </p:nvSpPr>
        <p:spPr>
          <a:xfrm>
            <a:off x="2714612" y="285728"/>
            <a:ext cx="4554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与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m</a:t>
            </a:r>
            <a:r>
              <a:rPr lang="en-US" altLang="zh-CN" sz="2800" baseline="-25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31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相邻的最小项有哪些？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2" grpId="0" animBg="1"/>
      <p:bldP spid="332803" grpId="0" animBg="1"/>
      <p:bldP spid="332804" grpId="0" animBg="1"/>
      <p:bldP spid="332805" grpId="0" animBg="1"/>
      <p:bldP spid="332806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1908175" y="1628775"/>
            <a:ext cx="64008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1905000" y="3200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1905000" y="23622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1905000" y="39624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>
            <a:off x="27432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>
            <a:off x="35814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4" name="Line 10"/>
          <p:cNvSpPr>
            <a:spLocks noChangeShapeType="1"/>
          </p:cNvSpPr>
          <p:nvPr/>
        </p:nvSpPr>
        <p:spPr bwMode="auto">
          <a:xfrm>
            <a:off x="43434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5" name="Line 11"/>
          <p:cNvSpPr>
            <a:spLocks noChangeShapeType="1"/>
          </p:cNvSpPr>
          <p:nvPr/>
        </p:nvSpPr>
        <p:spPr bwMode="auto">
          <a:xfrm>
            <a:off x="51054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6" name="Line 12"/>
          <p:cNvSpPr>
            <a:spLocks noChangeShapeType="1"/>
          </p:cNvSpPr>
          <p:nvPr/>
        </p:nvSpPr>
        <p:spPr bwMode="auto">
          <a:xfrm>
            <a:off x="58674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7" name="Line 13"/>
          <p:cNvSpPr>
            <a:spLocks noChangeShapeType="1"/>
          </p:cNvSpPr>
          <p:nvPr/>
        </p:nvSpPr>
        <p:spPr bwMode="auto">
          <a:xfrm>
            <a:off x="67056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8" name="Line 14"/>
          <p:cNvSpPr>
            <a:spLocks noChangeShapeType="1"/>
          </p:cNvSpPr>
          <p:nvPr/>
        </p:nvSpPr>
        <p:spPr bwMode="auto">
          <a:xfrm>
            <a:off x="7467600" y="1600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21199" name="Line 15"/>
          <p:cNvSpPr>
            <a:spLocks noChangeShapeType="1"/>
          </p:cNvSpPr>
          <p:nvPr/>
        </p:nvSpPr>
        <p:spPr bwMode="auto">
          <a:xfrm flipH="1" flipV="1">
            <a:off x="1295400" y="990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81934" name="Rectangle 16"/>
          <p:cNvSpPr>
            <a:spLocks noChangeArrowheads="1"/>
          </p:cNvSpPr>
          <p:nvPr/>
        </p:nvSpPr>
        <p:spPr bwMode="auto">
          <a:xfrm>
            <a:off x="762000" y="517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F</a:t>
            </a:r>
            <a:r>
              <a:rPr lang="en-US" altLang="zh-CN" sz="3200" baseline="-25000">
                <a:effectLst/>
                <a:latin typeface="黑体" pitchFamily="49" charset="-122"/>
              </a:rPr>
              <a:t>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35" name="Rectangle 17"/>
          <p:cNvSpPr>
            <a:spLocks noChangeArrowheads="1"/>
          </p:cNvSpPr>
          <p:nvPr/>
        </p:nvSpPr>
        <p:spPr bwMode="auto">
          <a:xfrm>
            <a:off x="990600" y="12033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AB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36" name="Rectangle 18"/>
          <p:cNvSpPr>
            <a:spLocks noChangeArrowheads="1"/>
          </p:cNvSpPr>
          <p:nvPr/>
        </p:nvSpPr>
        <p:spPr bwMode="auto">
          <a:xfrm>
            <a:off x="1447800" y="6699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CDE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37" name="Rectangle 19"/>
          <p:cNvSpPr>
            <a:spLocks noChangeArrowheads="1"/>
          </p:cNvSpPr>
          <p:nvPr/>
        </p:nvSpPr>
        <p:spPr bwMode="auto">
          <a:xfrm>
            <a:off x="1295400" y="16605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38" name="Rectangle 20"/>
          <p:cNvSpPr>
            <a:spLocks noChangeArrowheads="1"/>
          </p:cNvSpPr>
          <p:nvPr/>
        </p:nvSpPr>
        <p:spPr bwMode="auto">
          <a:xfrm>
            <a:off x="1295400" y="24225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39" name="Rectangle 21"/>
          <p:cNvSpPr>
            <a:spLocks noChangeArrowheads="1"/>
          </p:cNvSpPr>
          <p:nvPr/>
        </p:nvSpPr>
        <p:spPr bwMode="auto">
          <a:xfrm>
            <a:off x="1295400" y="32607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0" name="Rectangle 22"/>
          <p:cNvSpPr>
            <a:spLocks noChangeArrowheads="1"/>
          </p:cNvSpPr>
          <p:nvPr/>
        </p:nvSpPr>
        <p:spPr bwMode="auto">
          <a:xfrm>
            <a:off x="1295400" y="4098925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1" name="Rectangle 23"/>
          <p:cNvSpPr>
            <a:spLocks noChangeArrowheads="1"/>
          </p:cNvSpPr>
          <p:nvPr/>
        </p:nvSpPr>
        <p:spPr bwMode="auto">
          <a:xfrm>
            <a:off x="18288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2" name="Rectangle 24"/>
          <p:cNvSpPr>
            <a:spLocks noChangeArrowheads="1"/>
          </p:cNvSpPr>
          <p:nvPr/>
        </p:nvSpPr>
        <p:spPr bwMode="auto">
          <a:xfrm>
            <a:off x="27432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3" name="Rectangle 25"/>
          <p:cNvSpPr>
            <a:spLocks noChangeArrowheads="1"/>
          </p:cNvSpPr>
          <p:nvPr/>
        </p:nvSpPr>
        <p:spPr bwMode="auto">
          <a:xfrm>
            <a:off x="35814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4" name="Rectangle 26"/>
          <p:cNvSpPr>
            <a:spLocks noChangeArrowheads="1"/>
          </p:cNvSpPr>
          <p:nvPr/>
        </p:nvSpPr>
        <p:spPr bwMode="auto">
          <a:xfrm>
            <a:off x="42672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010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5" name="Rectangle 27"/>
          <p:cNvSpPr>
            <a:spLocks noChangeArrowheads="1"/>
          </p:cNvSpPr>
          <p:nvPr/>
        </p:nvSpPr>
        <p:spPr bwMode="auto">
          <a:xfrm>
            <a:off x="50292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6" name="Rectangle 29"/>
          <p:cNvSpPr>
            <a:spLocks noChangeArrowheads="1"/>
          </p:cNvSpPr>
          <p:nvPr/>
        </p:nvSpPr>
        <p:spPr bwMode="auto">
          <a:xfrm>
            <a:off x="58674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111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7" name="Rectangle 30"/>
          <p:cNvSpPr>
            <a:spLocks noChangeArrowheads="1"/>
          </p:cNvSpPr>
          <p:nvPr/>
        </p:nvSpPr>
        <p:spPr bwMode="auto">
          <a:xfrm>
            <a:off x="66294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101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8" name="Rectangle 31"/>
          <p:cNvSpPr>
            <a:spLocks noChangeArrowheads="1"/>
          </p:cNvSpPr>
          <p:nvPr/>
        </p:nvSpPr>
        <p:spPr bwMode="auto">
          <a:xfrm>
            <a:off x="7467600" y="1127125"/>
            <a:ext cx="793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100</a:t>
            </a:r>
            <a:endParaRPr lang="zh-CN" altLang="en-US" sz="3200">
              <a:effectLst/>
              <a:latin typeface="黑体" pitchFamily="49" charset="-122"/>
            </a:endParaRPr>
          </a:p>
        </p:txBody>
      </p:sp>
      <p:sp>
        <p:nvSpPr>
          <p:cNvPr id="81949" name="Rectangle 32"/>
          <p:cNvSpPr>
            <a:spLocks noChangeArrowheads="1"/>
          </p:cNvSpPr>
          <p:nvPr/>
        </p:nvSpPr>
        <p:spPr bwMode="auto">
          <a:xfrm>
            <a:off x="19812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0" name="Rectangle 33"/>
          <p:cNvSpPr>
            <a:spLocks noChangeArrowheads="1"/>
          </p:cNvSpPr>
          <p:nvPr/>
        </p:nvSpPr>
        <p:spPr bwMode="auto">
          <a:xfrm>
            <a:off x="28194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1" name="Rectangle 34"/>
          <p:cNvSpPr>
            <a:spLocks noChangeArrowheads="1"/>
          </p:cNvSpPr>
          <p:nvPr/>
        </p:nvSpPr>
        <p:spPr bwMode="auto">
          <a:xfrm>
            <a:off x="44196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2" name="Rectangle 35"/>
          <p:cNvSpPr>
            <a:spLocks noChangeArrowheads="1"/>
          </p:cNvSpPr>
          <p:nvPr/>
        </p:nvSpPr>
        <p:spPr bwMode="auto">
          <a:xfrm>
            <a:off x="36576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3" name="Rectangle 36"/>
          <p:cNvSpPr>
            <a:spLocks noChangeArrowheads="1"/>
          </p:cNvSpPr>
          <p:nvPr/>
        </p:nvSpPr>
        <p:spPr bwMode="auto">
          <a:xfrm>
            <a:off x="75438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4" name="Rectangle 37"/>
          <p:cNvSpPr>
            <a:spLocks noChangeArrowheads="1"/>
          </p:cNvSpPr>
          <p:nvPr/>
        </p:nvSpPr>
        <p:spPr bwMode="auto">
          <a:xfrm>
            <a:off x="67818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5" name="Rectangle 38"/>
          <p:cNvSpPr>
            <a:spLocks noChangeArrowheads="1"/>
          </p:cNvSpPr>
          <p:nvPr/>
        </p:nvSpPr>
        <p:spPr bwMode="auto">
          <a:xfrm>
            <a:off x="51816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6" name="Rectangle 39"/>
          <p:cNvSpPr>
            <a:spLocks noChangeArrowheads="1"/>
          </p:cNvSpPr>
          <p:nvPr/>
        </p:nvSpPr>
        <p:spPr bwMode="auto">
          <a:xfrm>
            <a:off x="5943600" y="1660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7" name="Rectangle 40"/>
          <p:cNvSpPr>
            <a:spLocks noChangeArrowheads="1"/>
          </p:cNvSpPr>
          <p:nvPr/>
        </p:nvSpPr>
        <p:spPr bwMode="auto">
          <a:xfrm>
            <a:off x="1981200" y="2422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8" name="Rectangle 41"/>
          <p:cNvSpPr>
            <a:spLocks noChangeArrowheads="1"/>
          </p:cNvSpPr>
          <p:nvPr/>
        </p:nvSpPr>
        <p:spPr bwMode="auto">
          <a:xfrm>
            <a:off x="2819400" y="2422525"/>
            <a:ext cx="520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59" name="Rectangle 42"/>
          <p:cNvSpPr>
            <a:spLocks noChangeArrowheads="1"/>
          </p:cNvSpPr>
          <p:nvPr/>
        </p:nvSpPr>
        <p:spPr bwMode="auto">
          <a:xfrm>
            <a:off x="43434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0" name="Rectangle 43"/>
          <p:cNvSpPr>
            <a:spLocks noChangeArrowheads="1"/>
          </p:cNvSpPr>
          <p:nvPr/>
        </p:nvSpPr>
        <p:spPr bwMode="auto">
          <a:xfrm>
            <a:off x="35814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1" name="Rectangle 44"/>
          <p:cNvSpPr>
            <a:spLocks noChangeArrowheads="1"/>
          </p:cNvSpPr>
          <p:nvPr/>
        </p:nvSpPr>
        <p:spPr bwMode="auto">
          <a:xfrm>
            <a:off x="74676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2" name="Rectangle 45"/>
          <p:cNvSpPr>
            <a:spLocks noChangeArrowheads="1"/>
          </p:cNvSpPr>
          <p:nvPr/>
        </p:nvSpPr>
        <p:spPr bwMode="auto">
          <a:xfrm>
            <a:off x="67056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3" name="Rectangle 46"/>
          <p:cNvSpPr>
            <a:spLocks noChangeArrowheads="1"/>
          </p:cNvSpPr>
          <p:nvPr/>
        </p:nvSpPr>
        <p:spPr bwMode="auto">
          <a:xfrm>
            <a:off x="51054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4" name="Rectangle 47"/>
          <p:cNvSpPr>
            <a:spLocks noChangeArrowheads="1"/>
          </p:cNvSpPr>
          <p:nvPr/>
        </p:nvSpPr>
        <p:spPr bwMode="auto">
          <a:xfrm>
            <a:off x="5867400" y="2422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5" name="Rectangle 48"/>
          <p:cNvSpPr>
            <a:spLocks noChangeArrowheads="1"/>
          </p:cNvSpPr>
          <p:nvPr/>
        </p:nvSpPr>
        <p:spPr bwMode="auto">
          <a:xfrm>
            <a:off x="19050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6" name="Rectangle 49"/>
          <p:cNvSpPr>
            <a:spLocks noChangeArrowheads="1"/>
          </p:cNvSpPr>
          <p:nvPr/>
        </p:nvSpPr>
        <p:spPr bwMode="auto">
          <a:xfrm>
            <a:off x="27432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7" name="Rectangle 51"/>
          <p:cNvSpPr>
            <a:spLocks noChangeArrowheads="1"/>
          </p:cNvSpPr>
          <p:nvPr/>
        </p:nvSpPr>
        <p:spPr bwMode="auto">
          <a:xfrm>
            <a:off x="43434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8" name="Rectangle 52"/>
          <p:cNvSpPr>
            <a:spLocks noChangeArrowheads="1"/>
          </p:cNvSpPr>
          <p:nvPr/>
        </p:nvSpPr>
        <p:spPr bwMode="auto">
          <a:xfrm>
            <a:off x="35814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19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69" name="Rectangle 53"/>
          <p:cNvSpPr>
            <a:spLocks noChangeArrowheads="1"/>
          </p:cNvSpPr>
          <p:nvPr/>
        </p:nvSpPr>
        <p:spPr bwMode="auto">
          <a:xfrm>
            <a:off x="74676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0" name="Rectangle 54"/>
          <p:cNvSpPr>
            <a:spLocks noChangeArrowheads="1"/>
          </p:cNvSpPr>
          <p:nvPr/>
        </p:nvSpPr>
        <p:spPr bwMode="auto">
          <a:xfrm>
            <a:off x="67056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21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1" name="Rectangle 55"/>
          <p:cNvSpPr>
            <a:spLocks noChangeArrowheads="1"/>
          </p:cNvSpPr>
          <p:nvPr/>
        </p:nvSpPr>
        <p:spPr bwMode="auto">
          <a:xfrm>
            <a:off x="51054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22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2" name="Rectangle 56"/>
          <p:cNvSpPr>
            <a:spLocks noChangeArrowheads="1"/>
          </p:cNvSpPr>
          <p:nvPr/>
        </p:nvSpPr>
        <p:spPr bwMode="auto">
          <a:xfrm>
            <a:off x="5867400" y="40227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3" name="Rectangle 57"/>
          <p:cNvSpPr>
            <a:spLocks noChangeArrowheads="1"/>
          </p:cNvSpPr>
          <p:nvPr/>
        </p:nvSpPr>
        <p:spPr bwMode="auto">
          <a:xfrm>
            <a:off x="19050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24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4" name="Rectangle 58"/>
          <p:cNvSpPr>
            <a:spLocks noChangeArrowheads="1"/>
          </p:cNvSpPr>
          <p:nvPr/>
        </p:nvSpPr>
        <p:spPr bwMode="auto">
          <a:xfrm>
            <a:off x="27432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25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5" name="Rectangle 59"/>
          <p:cNvSpPr>
            <a:spLocks noChangeArrowheads="1"/>
          </p:cNvSpPr>
          <p:nvPr/>
        </p:nvSpPr>
        <p:spPr bwMode="auto">
          <a:xfrm>
            <a:off x="43434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26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6" name="Rectangle 60"/>
          <p:cNvSpPr>
            <a:spLocks noChangeArrowheads="1"/>
          </p:cNvSpPr>
          <p:nvPr/>
        </p:nvSpPr>
        <p:spPr bwMode="auto">
          <a:xfrm>
            <a:off x="35814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27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7" name="Rectangle 61"/>
          <p:cNvSpPr>
            <a:spLocks noChangeArrowheads="1"/>
          </p:cNvSpPr>
          <p:nvPr/>
        </p:nvSpPr>
        <p:spPr bwMode="auto">
          <a:xfrm>
            <a:off x="74676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28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8" name="Rectangle 62"/>
          <p:cNvSpPr>
            <a:spLocks noChangeArrowheads="1"/>
          </p:cNvSpPr>
          <p:nvPr/>
        </p:nvSpPr>
        <p:spPr bwMode="auto">
          <a:xfrm>
            <a:off x="67056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29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79" name="Rectangle 63"/>
          <p:cNvSpPr>
            <a:spLocks noChangeArrowheads="1"/>
          </p:cNvSpPr>
          <p:nvPr/>
        </p:nvSpPr>
        <p:spPr bwMode="auto">
          <a:xfrm>
            <a:off x="5105400" y="3184525"/>
            <a:ext cx="654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30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81980" name="Rectangle 64"/>
          <p:cNvSpPr>
            <a:spLocks noChangeArrowheads="1"/>
          </p:cNvSpPr>
          <p:nvPr/>
        </p:nvSpPr>
        <p:spPr bwMode="auto">
          <a:xfrm>
            <a:off x="5867400" y="3184525"/>
            <a:ext cx="66236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solidFill>
                  <a:srgbClr val="FFFF00"/>
                </a:solidFill>
                <a:effectLst/>
                <a:latin typeface="黑体" pitchFamily="49" charset="-122"/>
              </a:rPr>
              <a:t>m</a:t>
            </a:r>
            <a:r>
              <a:rPr lang="en-US" altLang="zh-CN" sz="3200" baseline="-25000" dirty="0">
                <a:solidFill>
                  <a:srgbClr val="FFFF00"/>
                </a:solidFill>
                <a:effectLst/>
                <a:latin typeface="黑体" pitchFamily="49" charset="-122"/>
              </a:rPr>
              <a:t>31</a:t>
            </a:r>
            <a:endParaRPr lang="zh-CN" altLang="en-US" sz="3200" baseline="-25000" dirty="0">
              <a:solidFill>
                <a:srgbClr val="FFFF00"/>
              </a:solidFill>
              <a:effectLst/>
              <a:latin typeface="黑体" pitchFamily="49" charset="-122"/>
            </a:endParaRPr>
          </a:p>
        </p:txBody>
      </p:sp>
      <p:sp>
        <p:nvSpPr>
          <p:cNvPr id="221250" name="Oval 66"/>
          <p:cNvSpPr>
            <a:spLocks noChangeArrowheads="1"/>
          </p:cNvSpPr>
          <p:nvPr/>
        </p:nvSpPr>
        <p:spPr bwMode="auto">
          <a:xfrm>
            <a:off x="1692275" y="1628775"/>
            <a:ext cx="6840538" cy="863600"/>
          </a:xfrm>
          <a:prstGeom prst="ellipse">
            <a:avLst/>
          </a:prstGeom>
          <a:noFill/>
          <a:ln w="31750">
            <a:solidFill>
              <a:srgbClr val="FFFF66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1251" name="Oval 67"/>
          <p:cNvSpPr>
            <a:spLocks noChangeArrowheads="1"/>
          </p:cNvSpPr>
          <p:nvPr/>
        </p:nvSpPr>
        <p:spPr bwMode="auto">
          <a:xfrm>
            <a:off x="3635375" y="3284538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21253" name="Oval 69"/>
          <p:cNvSpPr>
            <a:spLocks noChangeArrowheads="1"/>
          </p:cNvSpPr>
          <p:nvPr/>
        </p:nvSpPr>
        <p:spPr bwMode="auto">
          <a:xfrm>
            <a:off x="5940425" y="2565400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21254" name="Oval 70"/>
          <p:cNvSpPr>
            <a:spLocks noChangeArrowheads="1"/>
          </p:cNvSpPr>
          <p:nvPr/>
        </p:nvSpPr>
        <p:spPr bwMode="auto">
          <a:xfrm>
            <a:off x="5940425" y="4076700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81985" name="Rectangle 74"/>
          <p:cNvSpPr>
            <a:spLocks noChangeArrowheads="1"/>
          </p:cNvSpPr>
          <p:nvPr/>
        </p:nvSpPr>
        <p:spPr bwMode="auto">
          <a:xfrm>
            <a:off x="5867400" y="4005263"/>
            <a:ext cx="654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en-US" altLang="zh-CN" sz="3200">
                <a:effectLst/>
                <a:latin typeface="黑体" pitchFamily="49" charset="-122"/>
              </a:rPr>
              <a:t>m</a:t>
            </a:r>
            <a:r>
              <a:rPr lang="en-US" altLang="zh-CN" sz="3200" baseline="-25000">
                <a:effectLst/>
                <a:latin typeface="黑体" pitchFamily="49" charset="-122"/>
              </a:rPr>
              <a:t>23</a:t>
            </a:r>
            <a:endParaRPr lang="zh-CN" altLang="en-US" sz="3200" baseline="-25000">
              <a:effectLst/>
              <a:latin typeface="黑体" pitchFamily="49" charset="-122"/>
            </a:endParaRPr>
          </a:p>
        </p:txBody>
      </p:sp>
      <p:sp>
        <p:nvSpPr>
          <p:cNvPr id="221259" name="Oval 75"/>
          <p:cNvSpPr>
            <a:spLocks noChangeArrowheads="1"/>
          </p:cNvSpPr>
          <p:nvPr/>
        </p:nvSpPr>
        <p:spPr bwMode="auto">
          <a:xfrm>
            <a:off x="5076825" y="3284538"/>
            <a:ext cx="649288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221260" name="Oval 76"/>
          <p:cNvSpPr>
            <a:spLocks noChangeArrowheads="1"/>
          </p:cNvSpPr>
          <p:nvPr/>
        </p:nvSpPr>
        <p:spPr bwMode="auto">
          <a:xfrm>
            <a:off x="6732588" y="3284538"/>
            <a:ext cx="649287" cy="647700"/>
          </a:xfrm>
          <a:prstGeom prst="ellipse">
            <a:avLst/>
          </a:prstGeom>
          <a:noFill/>
          <a:ln w="38100" algn="ctr">
            <a:solidFill>
              <a:srgbClr val="FFFF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98</a:t>
            </a:fld>
            <a:endParaRPr lang="en-US" altLang="zh-CN"/>
          </a:p>
        </p:txBody>
      </p:sp>
      <p:sp>
        <p:nvSpPr>
          <p:cNvPr id="69" name="矩形 68"/>
          <p:cNvSpPr/>
          <p:nvPr/>
        </p:nvSpPr>
        <p:spPr>
          <a:xfrm>
            <a:off x="3643306" y="592933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5</a:t>
            </a:r>
            <a:r>
              <a:rPr lang="zh-CN" alt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变量的卡诺图</a:t>
            </a:r>
            <a:endParaRPr lang="zh-CN" altLang="en-US" sz="2800" dirty="0"/>
          </a:p>
        </p:txBody>
      </p:sp>
      <p:sp>
        <p:nvSpPr>
          <p:cNvPr id="70" name="矩形 69"/>
          <p:cNvSpPr/>
          <p:nvPr/>
        </p:nvSpPr>
        <p:spPr>
          <a:xfrm>
            <a:off x="2714612" y="285728"/>
            <a:ext cx="45544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与</a:t>
            </a:r>
            <a:r>
              <a:rPr lang="en-US" altLang="zh-CN" sz="28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m</a:t>
            </a:r>
            <a:r>
              <a:rPr lang="en-US" altLang="zh-CN" sz="2800" baseline="-25000" dirty="0" smtClean="0">
                <a:solidFill>
                  <a:srgbClr val="FFFF00"/>
                </a:solidFill>
                <a:effectLst/>
                <a:latin typeface="黑体" pitchFamily="49" charset="-122"/>
              </a:rPr>
              <a:t>31</a:t>
            </a:r>
            <a:r>
              <a:rPr lang="zh-CN" altLang="en-US" sz="28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相邻的最小项有哪些？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2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2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2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50" grpId="0" animBg="1"/>
      <p:bldP spid="221251" grpId="0" animBg="1"/>
      <p:bldP spid="221253" grpId="0" animBg="1"/>
      <p:bldP spid="221254" grpId="0" animBg="1"/>
      <p:bldP spid="221259" grpId="0" animBg="1"/>
      <p:bldP spid="221260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>
            <a:spLocks noChangeArrowheads="1"/>
          </p:cNvSpPr>
          <p:nvPr/>
        </p:nvSpPr>
        <p:spPr bwMode="auto">
          <a:xfrm>
            <a:off x="0" y="746125"/>
            <a:ext cx="9124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最小项为1时</a:t>
            </a:r>
            <a:r>
              <a:rPr lang="zh-CN" altLang="en-US" sz="3200" dirty="0">
                <a:effectLst/>
                <a:latin typeface="黑体" pitchFamily="49" charset="-122"/>
              </a:rPr>
              <a:t>的变量取值(1为原变量,0为反变量)。</a:t>
            </a:r>
          </a:p>
        </p:txBody>
      </p:sp>
      <p:sp>
        <p:nvSpPr>
          <p:cNvPr id="82947" name="Rectangle 6"/>
          <p:cNvSpPr>
            <a:spLocks noChangeArrowheads="1"/>
          </p:cNvSpPr>
          <p:nvPr/>
        </p:nvSpPr>
        <p:spPr bwMode="auto">
          <a:xfrm>
            <a:off x="-468560" y="238125"/>
            <a:ext cx="9807493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1pPr>
            <a:lvl2pPr marL="742950" indent="-28575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2pPr>
            <a:lvl3pPr marL="11430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3pPr>
            <a:lvl4pPr marL="16002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eaLnBrk="0" hangingPunct="0"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1"/>
                </a:solidFill>
                <a:latin typeface="Times New Roman" pitchFamily="18" charset="0"/>
                <a:ea typeface="黑体" pitchFamily="49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3200" dirty="0">
                <a:effectLst/>
                <a:latin typeface="黑体" pitchFamily="49" charset="-122"/>
              </a:rPr>
              <a:t> 图形两侧标注的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effectLst/>
                <a:latin typeface="黑体" pitchFamily="49" charset="-122"/>
              </a:rPr>
              <a:t>0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和</a:t>
            </a:r>
            <a:r>
              <a:rPr lang="zh-CN" altLang="en-US" sz="3200" dirty="0">
                <a:effectLst/>
              </a:rPr>
              <a:t>“</a:t>
            </a:r>
            <a:r>
              <a:rPr lang="zh-CN" altLang="en-US" sz="3200" dirty="0">
                <a:effectLst/>
                <a:latin typeface="黑体" pitchFamily="49" charset="-122"/>
              </a:rPr>
              <a:t>1</a:t>
            </a:r>
            <a:r>
              <a:rPr lang="zh-CN" altLang="en-US" sz="3200" dirty="0">
                <a:effectLst/>
              </a:rPr>
              <a:t>”</a:t>
            </a:r>
            <a:r>
              <a:rPr lang="zh-CN" altLang="en-US" sz="3200" dirty="0">
                <a:effectLst/>
                <a:latin typeface="黑体" pitchFamily="49" charset="-122"/>
              </a:rPr>
              <a:t> 表示使</a:t>
            </a:r>
            <a:r>
              <a:rPr lang="zh-CN" altLang="en-US" sz="3200" dirty="0">
                <a:solidFill>
                  <a:srgbClr val="FFFF66"/>
                </a:solidFill>
                <a:effectLst/>
                <a:latin typeface="黑体" pitchFamily="49" charset="-122"/>
              </a:rPr>
              <a:t>对应小方格内</a:t>
            </a:r>
          </a:p>
        </p:txBody>
      </p:sp>
      <p:grpSp>
        <p:nvGrpSpPr>
          <p:cNvPr id="152590" name="Group 14"/>
          <p:cNvGrpSpPr>
            <a:grpSpLocks/>
          </p:cNvGrpSpPr>
          <p:nvPr/>
        </p:nvGrpSpPr>
        <p:grpSpPr bwMode="auto">
          <a:xfrm>
            <a:off x="-107950" y="1700213"/>
            <a:ext cx="9302750" cy="1136650"/>
            <a:chOff x="0" y="1056"/>
            <a:chExt cx="5860" cy="716"/>
          </a:xfrm>
        </p:grpSpPr>
        <p:sp>
          <p:nvSpPr>
            <p:cNvPr id="152584" name="Rectangle 8"/>
            <p:cNvSpPr>
              <a:spLocks noChangeArrowheads="1"/>
            </p:cNvSpPr>
            <p:nvPr/>
          </p:nvSpPr>
          <p:spPr bwMode="auto">
            <a:xfrm>
              <a:off x="240" y="1056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同时,这些0和1组成的二进制数大小也就对应了</a:t>
              </a: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最</a:t>
              </a:r>
            </a:p>
          </p:txBody>
        </p:sp>
        <p:sp>
          <p:nvSpPr>
            <p:cNvPr id="152585" name="Rectangle 9"/>
            <p:cNvSpPr>
              <a:spLocks noChangeArrowheads="1"/>
            </p:cNvSpPr>
            <p:nvPr/>
          </p:nvSpPr>
          <p:spPr bwMode="auto">
            <a:xfrm>
              <a:off x="0" y="1407"/>
              <a:ext cx="16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zh-CN" altLang="en-US" sz="3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小项的编号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。</a:t>
              </a:r>
            </a:p>
          </p:txBody>
        </p:sp>
      </p:grpSp>
      <p:grpSp>
        <p:nvGrpSpPr>
          <p:cNvPr id="152591" name="Group 15"/>
          <p:cNvGrpSpPr>
            <a:grpSpLocks/>
          </p:cNvGrpSpPr>
          <p:nvPr/>
        </p:nvGrpSpPr>
        <p:grpSpPr bwMode="auto">
          <a:xfrm>
            <a:off x="0" y="3141662"/>
            <a:ext cx="9418638" cy="2031999"/>
            <a:chOff x="0" y="1968"/>
            <a:chExt cx="5933" cy="1280"/>
          </a:xfrm>
        </p:grpSpPr>
        <p:sp>
          <p:nvSpPr>
            <p:cNvPr id="152586" name="Rectangle 10"/>
            <p:cNvSpPr>
              <a:spLocks noChangeArrowheads="1"/>
            </p:cNvSpPr>
            <p:nvPr/>
          </p:nvSpPr>
          <p:spPr bwMode="auto">
            <a:xfrm>
              <a:off x="192" y="1968"/>
              <a:ext cx="5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这些数码不能按自然二进制数的顺序排列，必须</a:t>
              </a:r>
            </a:p>
          </p:txBody>
        </p:sp>
        <p:sp>
          <p:nvSpPr>
            <p:cNvPr id="152587" name="Rectangle 11"/>
            <p:cNvSpPr>
              <a:spLocks noChangeArrowheads="1"/>
            </p:cNvSpPr>
            <p:nvPr/>
          </p:nvSpPr>
          <p:spPr bwMode="auto">
            <a:xfrm>
              <a:off x="0" y="2448"/>
              <a:ext cx="56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排成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循环码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(使几何位置上相邻的最小项在逻辑上</a:t>
              </a:r>
            </a:p>
          </p:txBody>
        </p:sp>
        <p:sp>
          <p:nvSpPr>
            <p:cNvPr id="152588" name="Rectangle 12"/>
            <p:cNvSpPr>
              <a:spLocks noChangeArrowheads="1"/>
            </p:cNvSpPr>
            <p:nvPr/>
          </p:nvSpPr>
          <p:spPr bwMode="auto">
            <a:xfrm>
              <a:off x="0" y="2880"/>
              <a:ext cx="593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也相邻)。实质就是</a:t>
              </a:r>
              <a:r>
                <a:rPr lang="en-US" altLang="zh-CN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Gray</a:t>
              </a:r>
              <a:r>
                <a:rPr lang="zh-CN" altLang="en-US" sz="3200" dirty="0">
                  <a:solidFill>
                    <a:srgbClr val="FFFF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码</a:t>
              </a:r>
              <a:r>
                <a:rPr lang="zh-CN" altLang="en-US" sz="3200" dirty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的</a:t>
              </a:r>
              <a:r>
                <a:rPr lang="zh-CN" altLang="en-US" sz="3200" dirty="0" smtClean="0"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方式</a:t>
              </a:r>
              <a:r>
                <a:rPr lang="zh-CN" altLang="en-US" sz="3200" dirty="0" smtClean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黑体" pitchFamily="49" charset="-122"/>
                </a:rPr>
                <a:t>（第一章格雷码）</a:t>
              </a:r>
              <a:endParaRPr lang="zh-CN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endParaRPr>
            </a:p>
          </p:txBody>
        </p:sp>
      </p:grp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0" y="5562600"/>
            <a:ext cx="3435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黑体" pitchFamily="49" charset="-122"/>
              </a:rPr>
              <a:t>二、卡诺图化简法</a:t>
            </a:r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7069B-D2E0-43C8-BA06-8375F26CA6E8}" type="slidenum">
              <a:rPr lang="zh-CN" altLang="en-US" smtClean="0"/>
              <a:pPr>
                <a:defRPr/>
              </a:pPr>
              <a:t>99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9" grpId="0"/>
    </p:bldLst>
  </p:timing>
</p:sld>
</file>

<file path=ppt/theme/theme1.xml><?xml version="1.0" encoding="utf-8"?>
<a:theme xmlns:a="http://schemas.openxmlformats.org/drawingml/2006/main" name="High Voltage">
  <a:themeElements>
    <a:clrScheme name="High Voltage 1">
      <a:dk1>
        <a:srgbClr val="001932"/>
      </a:dk1>
      <a:lt1>
        <a:srgbClr val="FFFFFF"/>
      </a:lt1>
      <a:dk2>
        <a:srgbClr val="2181B7"/>
      </a:dk2>
      <a:lt2>
        <a:srgbClr val="CCFFFF"/>
      </a:lt2>
      <a:accent1>
        <a:srgbClr val="99FFCC"/>
      </a:accent1>
      <a:accent2>
        <a:srgbClr val="01B0FF"/>
      </a:accent2>
      <a:accent3>
        <a:srgbClr val="ABC1D8"/>
      </a:accent3>
      <a:accent4>
        <a:srgbClr val="DADADA"/>
      </a:accent4>
      <a:accent5>
        <a:srgbClr val="CAFFE2"/>
      </a:accent5>
      <a:accent6>
        <a:srgbClr val="019FE7"/>
      </a:accent6>
      <a:hlink>
        <a:srgbClr val="6666FF"/>
      </a:hlink>
      <a:folHlink>
        <a:srgbClr val="1C6D9A"/>
      </a:folHlink>
    </a:clrScheme>
    <a:fontScheme name="High Voltage">
      <a:majorFont>
        <a:latin typeface="Arial Black"/>
        <a:ea typeface="宋体"/>
        <a:cs typeface=""/>
      </a:majorFont>
      <a:minorFont>
        <a:latin typeface="Arial Blac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High Voltage 1">
        <a:dk1>
          <a:srgbClr val="001932"/>
        </a:dk1>
        <a:lt1>
          <a:srgbClr val="FFFFFF"/>
        </a:lt1>
        <a:dk2>
          <a:srgbClr val="2181B7"/>
        </a:dk2>
        <a:lt2>
          <a:srgbClr val="CCFFFF"/>
        </a:lt2>
        <a:accent1>
          <a:srgbClr val="99FFCC"/>
        </a:accent1>
        <a:accent2>
          <a:srgbClr val="01B0FF"/>
        </a:accent2>
        <a:accent3>
          <a:srgbClr val="ABC1D8"/>
        </a:accent3>
        <a:accent4>
          <a:srgbClr val="DADADA"/>
        </a:accent4>
        <a:accent5>
          <a:srgbClr val="CAFFE2"/>
        </a:accent5>
        <a:accent6>
          <a:srgbClr val="019FE7"/>
        </a:accent6>
        <a:hlink>
          <a:srgbClr val="6666FF"/>
        </a:hlink>
        <a:folHlink>
          <a:srgbClr val="1C6D9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2">
        <a:dk1>
          <a:srgbClr val="000000"/>
        </a:dk1>
        <a:lt1>
          <a:srgbClr val="FFFFFF"/>
        </a:lt1>
        <a:dk2>
          <a:srgbClr val="000066"/>
        </a:dk2>
        <a:lt2>
          <a:srgbClr val="969696"/>
        </a:lt2>
        <a:accent1>
          <a:srgbClr val="666699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B9B9E7"/>
        </a:accent6>
        <a:hlink>
          <a:srgbClr val="CC00CC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4">
        <a:dk1>
          <a:srgbClr val="000000"/>
        </a:dk1>
        <a:lt1>
          <a:srgbClr val="FFFFCC"/>
        </a:lt1>
        <a:dk2>
          <a:srgbClr val="FF6600"/>
        </a:dk2>
        <a:lt2>
          <a:srgbClr val="333300"/>
        </a:lt2>
        <a:accent1>
          <a:srgbClr val="800000"/>
        </a:accent1>
        <a:accent2>
          <a:srgbClr val="CC6600"/>
        </a:accent2>
        <a:accent3>
          <a:srgbClr val="FFFFE2"/>
        </a:accent3>
        <a:accent4>
          <a:srgbClr val="000000"/>
        </a:accent4>
        <a:accent5>
          <a:srgbClr val="C0AAAA"/>
        </a:accent5>
        <a:accent6>
          <a:srgbClr val="B95C00"/>
        </a:accent6>
        <a:hlink>
          <a:srgbClr val="8080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5">
        <a:dk1>
          <a:srgbClr val="1C3956"/>
        </a:dk1>
        <a:lt1>
          <a:srgbClr val="FFFFFF"/>
        </a:lt1>
        <a:dk2>
          <a:srgbClr val="003366"/>
        </a:dk2>
        <a:lt2>
          <a:srgbClr val="DDDDDD"/>
        </a:lt2>
        <a:accent1>
          <a:srgbClr val="3D7CBB"/>
        </a:accent1>
        <a:accent2>
          <a:srgbClr val="00152A"/>
        </a:accent2>
        <a:accent3>
          <a:srgbClr val="AAADB8"/>
        </a:accent3>
        <a:accent4>
          <a:srgbClr val="DADADA"/>
        </a:accent4>
        <a:accent5>
          <a:srgbClr val="AFBFDA"/>
        </a:accent5>
        <a:accent6>
          <a:srgbClr val="001225"/>
        </a:accent6>
        <a:hlink>
          <a:srgbClr val="33CCCC"/>
        </a:hlink>
        <a:folHlink>
          <a:srgbClr val="96B9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igh Voltage 6">
        <a:dk1>
          <a:srgbClr val="000000"/>
        </a:dk1>
        <a:lt1>
          <a:srgbClr val="FFFFFF"/>
        </a:lt1>
        <a:dk2>
          <a:srgbClr val="440044"/>
        </a:dk2>
        <a:lt2>
          <a:srgbClr val="491D49"/>
        </a:lt2>
        <a:accent1>
          <a:srgbClr val="9D9DBD"/>
        </a:accent1>
        <a:accent2>
          <a:srgbClr val="14213C"/>
        </a:accent2>
        <a:accent3>
          <a:srgbClr val="FFFFFF"/>
        </a:accent3>
        <a:accent4>
          <a:srgbClr val="000000"/>
        </a:accent4>
        <a:accent5>
          <a:srgbClr val="CCCCDB"/>
        </a:accent5>
        <a:accent6>
          <a:srgbClr val="111D35"/>
        </a:accent6>
        <a:hlink>
          <a:srgbClr val="666699"/>
        </a:hlink>
        <a:folHlink>
          <a:srgbClr val="DBDBF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igh Voltage 7">
        <a:dk1>
          <a:srgbClr val="000000"/>
        </a:dk1>
        <a:lt1>
          <a:srgbClr val="FFFFFF"/>
        </a:lt1>
        <a:dk2>
          <a:srgbClr val="000000"/>
        </a:dk2>
        <a:lt2>
          <a:srgbClr val="001A00"/>
        </a:lt2>
        <a:accent1>
          <a:srgbClr val="339966"/>
        </a:accent1>
        <a:accent2>
          <a:srgbClr val="003300"/>
        </a:accent2>
        <a:accent3>
          <a:srgbClr val="FFFFFF"/>
        </a:accent3>
        <a:accent4>
          <a:srgbClr val="000000"/>
        </a:accent4>
        <a:accent5>
          <a:srgbClr val="ADCAB8"/>
        </a:accent5>
        <a:accent6>
          <a:srgbClr val="002D00"/>
        </a:accent6>
        <a:hlink>
          <a:srgbClr val="FF9933"/>
        </a:hlink>
        <a:folHlink>
          <a:srgbClr val="AFE9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Designs\High Voltage.pot</Template>
  <TotalTime>15307</TotalTime>
  <Words>7471</Words>
  <Application>Microsoft Office PowerPoint</Application>
  <PresentationFormat>全屏显示(4:3)</PresentationFormat>
  <Paragraphs>2041</Paragraphs>
  <Slides>147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147</vt:i4>
      </vt:variant>
    </vt:vector>
  </HeadingPairs>
  <TitlesOfParts>
    <vt:vector size="158" baseType="lpstr">
      <vt:lpstr>黑体</vt:lpstr>
      <vt:lpstr>宋体</vt:lpstr>
      <vt:lpstr>Arial Black</vt:lpstr>
      <vt:lpstr>Calibri</vt:lpstr>
      <vt:lpstr>Euclid</vt:lpstr>
      <vt:lpstr>Tahoma</vt:lpstr>
      <vt:lpstr>Times New Roman</vt:lpstr>
      <vt:lpstr>Wingdings</vt:lpstr>
      <vt:lpstr>High Voltage</vt:lpstr>
      <vt:lpstr>Equation</vt:lpstr>
      <vt:lpstr>公式</vt:lpstr>
      <vt:lpstr>  第二章 逻辑代数</vt:lpstr>
      <vt:lpstr>   重点与难点</vt:lpstr>
      <vt:lpstr>PowerPoint 演示文稿</vt:lpstr>
      <vt:lpstr>PowerPoint 演示文稿</vt:lpstr>
      <vt:lpstr>  第二章 逻辑代数基础</vt:lpstr>
      <vt:lpstr> 2.1.1 三种基本运算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</vt:lpstr>
      <vt:lpstr>PowerPoint 演示文稿</vt:lpstr>
      <vt:lpstr>PowerPoint 演示文稿</vt:lpstr>
      <vt:lpstr>PowerPoint 演示文稿</vt:lpstr>
      <vt:lpstr>2.1.2逻辑函数及逻辑函数间的相等</vt:lpstr>
      <vt:lpstr>PowerPoint 演示文稿</vt:lpstr>
      <vt:lpstr>2.1.3 逻辑函数的表示方法</vt:lpstr>
      <vt:lpstr>2.2.1 逻辑代数的基本定理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2.2.2 重要规则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2.2.3几种导出(复合)的运算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2.2.4 正逻辑与负逻辑</vt:lpstr>
      <vt:lpstr>PowerPoint 演示文稿</vt:lpstr>
      <vt:lpstr>PowerPoint 演示文稿</vt:lpstr>
      <vt:lpstr>PowerPoint 演示文稿</vt:lpstr>
      <vt:lpstr>PowerPoint 演示文稿</vt:lpstr>
      <vt:lpstr>2.3.1 逻辑函数表达式的基本形式</vt:lpstr>
      <vt:lpstr>   2.3.2 逻辑函数的标准形式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2.3.3 逻辑函数表达式的转换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2.4.1 公式法化简</vt:lpstr>
      <vt:lpstr>   什么是简单，怎么证明是最简？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2.4.2 卡诺图(Karnaugh Map)化简法</vt:lpstr>
      <vt:lpstr>  2.4.2 卡诺图(Karnaugh Map)化简法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                                                                                                                                                                                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2.4.3 逻辑函数化简中两个实际问题的考虑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电子科大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逻辑代数基础</dc:title>
  <dc:creator>武庆生</dc:creator>
  <cp:lastModifiedBy>chenjuan</cp:lastModifiedBy>
  <cp:revision>1106</cp:revision>
  <cp:lastPrinted>1601-01-01T00:00:00Z</cp:lastPrinted>
  <dcterms:created xsi:type="dcterms:W3CDTF">2001-12-10T14:31:03Z</dcterms:created>
  <dcterms:modified xsi:type="dcterms:W3CDTF">2021-05-20T08:48:35Z</dcterms:modified>
</cp:coreProperties>
</file>