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0"/>
  </p:notesMasterIdLst>
  <p:sldIdLst>
    <p:sldId id="462" r:id="rId2"/>
    <p:sldId id="490" r:id="rId3"/>
    <p:sldId id="491" r:id="rId4"/>
    <p:sldId id="468" r:id="rId5"/>
    <p:sldId id="469" r:id="rId6"/>
    <p:sldId id="402" r:id="rId7"/>
    <p:sldId id="492" r:id="rId8"/>
    <p:sldId id="403" r:id="rId9"/>
    <p:sldId id="404" r:id="rId10"/>
    <p:sldId id="405" r:id="rId11"/>
    <p:sldId id="408" r:id="rId12"/>
    <p:sldId id="409" r:id="rId13"/>
    <p:sldId id="410" r:id="rId14"/>
    <p:sldId id="411" r:id="rId15"/>
    <p:sldId id="412" r:id="rId16"/>
    <p:sldId id="414" r:id="rId17"/>
    <p:sldId id="415" r:id="rId18"/>
    <p:sldId id="483" r:id="rId19"/>
    <p:sldId id="484" r:id="rId20"/>
    <p:sldId id="485" r:id="rId21"/>
    <p:sldId id="486" r:id="rId22"/>
    <p:sldId id="487" r:id="rId23"/>
    <p:sldId id="488" r:id="rId24"/>
    <p:sldId id="473" r:id="rId25"/>
    <p:sldId id="418" r:id="rId26"/>
    <p:sldId id="425" r:id="rId27"/>
    <p:sldId id="472" r:id="rId28"/>
    <p:sldId id="427" r:id="rId29"/>
    <p:sldId id="428" r:id="rId30"/>
    <p:sldId id="495" r:id="rId31"/>
    <p:sldId id="496" r:id="rId32"/>
    <p:sldId id="499" r:id="rId33"/>
    <p:sldId id="497" r:id="rId34"/>
    <p:sldId id="498" r:id="rId35"/>
    <p:sldId id="500" r:id="rId36"/>
    <p:sldId id="501" r:id="rId37"/>
    <p:sldId id="502" r:id="rId38"/>
    <p:sldId id="429" r:id="rId39"/>
    <p:sldId id="471" r:id="rId40"/>
    <p:sldId id="503" r:id="rId41"/>
    <p:sldId id="446" r:id="rId42"/>
    <p:sldId id="447" r:id="rId43"/>
    <p:sldId id="504" r:id="rId44"/>
    <p:sldId id="448" r:id="rId45"/>
    <p:sldId id="466" r:id="rId46"/>
    <p:sldId id="451" r:id="rId47"/>
    <p:sldId id="452" r:id="rId48"/>
    <p:sldId id="453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00"/>
    <a:srgbClr val="FFCDCD"/>
    <a:srgbClr val="FF0000"/>
    <a:srgbClr val="FFFC00"/>
    <a:srgbClr val="8FE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397" autoAdjust="0"/>
  </p:normalViewPr>
  <p:slideViewPr>
    <p:cSldViewPr>
      <p:cViewPr varScale="1">
        <p:scale>
          <a:sx n="74" d="100"/>
          <a:sy n="74" d="100"/>
        </p:scale>
        <p:origin x="9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7" Type="http://schemas.openxmlformats.org/officeDocument/2006/relationships/slide" Target="slides/slide39.xml"/><Relationship Id="rId2" Type="http://schemas.openxmlformats.org/officeDocument/2006/relationships/slide" Target="slides/slide11.xml"/><Relationship Id="rId1" Type="http://schemas.openxmlformats.org/officeDocument/2006/relationships/slide" Target="slides/slide8.xml"/><Relationship Id="rId6" Type="http://schemas.openxmlformats.org/officeDocument/2006/relationships/slide" Target="slides/slide38.xml"/><Relationship Id="rId5" Type="http://schemas.openxmlformats.org/officeDocument/2006/relationships/slide" Target="slides/slide32.xml"/><Relationship Id="rId4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2E8A3-0575-4BF0-B65E-5E45B64B229E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F8931-2955-4B3F-BEB1-9B6D2422F2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6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伏，</a:t>
            </a:r>
            <a:r>
              <a:rPr lang="en-US" altLang="zh-CN" dirty="0" smtClean="0"/>
              <a:t>2.5</a:t>
            </a:r>
            <a:r>
              <a:rPr lang="zh-CN" altLang="en-US" dirty="0" smtClean="0"/>
              <a:t>伏，</a:t>
            </a:r>
            <a:r>
              <a:rPr lang="en-US" altLang="zh-CN" dirty="0" smtClean="0"/>
              <a:t>1.8</a:t>
            </a:r>
            <a:r>
              <a:rPr lang="zh-CN" altLang="en-US" dirty="0" smtClean="0"/>
              <a:t>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68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CMOS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gate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基本上不需要电流。这也是</a:t>
            </a:r>
            <a:r>
              <a:rPr lang="en-US" altLang="zh-CN" baseline="0" dirty="0" smtClean="0"/>
              <a:t>CMOS</a:t>
            </a:r>
            <a:r>
              <a:rPr lang="zh-CN" altLang="en-US" baseline="0" dirty="0" smtClean="0"/>
              <a:t>电路受静电影响大的原因。很小电流会造成输入电平的变化。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晶体管流入电流为“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”，流出电路为“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”  总扇出是</a:t>
            </a:r>
            <a:r>
              <a:rPr lang="en-US" altLang="zh-CN" baseline="0" dirty="0" smtClean="0"/>
              <a:t>min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10,200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=10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9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48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06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6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输入端并联，有问题。 可以通过与非接高电平，也可通过或非接低电平。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28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输入端并联，存在一定缺陷。 可以通过与非接高电平，也可通过或非接低电平。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28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三极管</a:t>
            </a:r>
            <a:r>
              <a:rPr lang="zh-CN" altLang="en-US" sz="1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反相器工作原理：</a:t>
            </a:r>
            <a:r>
              <a:rPr lang="en-US" altLang="zh-CN" dirty="0" smtClean="0"/>
              <a:t>Vi</a:t>
            </a:r>
            <a:r>
              <a:rPr lang="zh-CN" altLang="en-US" dirty="0" smtClean="0"/>
              <a:t>高，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导通，</a:t>
            </a:r>
            <a:r>
              <a:rPr lang="en-US" altLang="zh-CN" dirty="0" smtClean="0"/>
              <a:t>Vo</a:t>
            </a:r>
            <a:r>
              <a:rPr lang="zh-CN" altLang="en-US" dirty="0" smtClean="0"/>
              <a:t>低。</a:t>
            </a:r>
            <a:r>
              <a:rPr lang="en-US" altLang="zh-CN" dirty="0" smtClean="0"/>
              <a:t>Vi</a:t>
            </a:r>
            <a:r>
              <a:rPr lang="zh-CN" altLang="en-US" dirty="0" smtClean="0"/>
              <a:t>低，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截止，</a:t>
            </a:r>
            <a:r>
              <a:rPr lang="en-US" altLang="zh-CN" dirty="0" smtClean="0"/>
              <a:t>Vo</a:t>
            </a:r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T1、T3</a:t>
            </a:r>
            <a:r>
              <a:rPr lang="zh-CN" altLang="en-US" dirty="0" smtClean="0"/>
              <a:t>串联。</a:t>
            </a:r>
            <a:r>
              <a:rPr lang="en-US" altLang="zh-CN" dirty="0" smtClean="0"/>
              <a:t>T2、T4</a:t>
            </a:r>
            <a:r>
              <a:rPr lang="zh-CN" altLang="en-US" dirty="0" smtClean="0"/>
              <a:t>并联；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3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Q1,Q3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同时导通， 或</a:t>
            </a:r>
            <a:r>
              <a:rPr lang="en-US" altLang="zh-CN" baseline="0" dirty="0" smtClean="0"/>
              <a:t>Q5,Q7</a:t>
            </a:r>
            <a:r>
              <a:rPr lang="zh-CN" altLang="en-US" baseline="0" dirty="0" smtClean="0"/>
              <a:t>同时导通，则</a:t>
            </a:r>
            <a:r>
              <a:rPr lang="en-US" altLang="zh-CN" baseline="0" dirty="0" smtClean="0"/>
              <a:t>Z</a:t>
            </a:r>
            <a:r>
              <a:rPr lang="zh-CN" altLang="en-US" baseline="0" dirty="0" smtClean="0"/>
              <a:t>为</a:t>
            </a:r>
            <a:r>
              <a:rPr lang="en-US" altLang="zh-CN" baseline="0" dirty="0" smtClean="0"/>
              <a:t>0.  </a:t>
            </a:r>
            <a:r>
              <a:rPr lang="zh-CN" altLang="en-US" baseline="0" dirty="0" smtClean="0"/>
              <a:t>其他情况，</a:t>
            </a:r>
            <a:r>
              <a:rPr lang="en-US" altLang="zh-CN" baseline="0" dirty="0" smtClean="0"/>
              <a:t>Z</a:t>
            </a:r>
            <a:r>
              <a:rPr lang="zh-CN" altLang="en-US" baseline="0" dirty="0" smtClean="0"/>
              <a:t>为高电平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2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sz="1200" dirty="0" smtClean="0">
                <a:solidFill>
                  <a:srgbClr val="FFFF00"/>
                </a:solidFill>
                <a:latin typeface="Tahoma" pitchFamily="34" charset="0"/>
              </a:rPr>
              <a:t>(A·B)’ · (C·D)’</a:t>
            </a:r>
            <a:r>
              <a:rPr lang="zh-CN" altLang="en-US" sz="1200" dirty="0" smtClean="0">
                <a:solidFill>
                  <a:srgbClr val="FFFF00"/>
                </a:solidFill>
                <a:latin typeface="Tahoma" pitchFamily="34" charset="0"/>
              </a:rPr>
              <a:t>上加两根非号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86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Vin=1.5v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会导致</a:t>
            </a:r>
            <a:r>
              <a:rPr lang="en-US" altLang="zh-CN" baseline="0" dirty="0" err="1" smtClean="0"/>
              <a:t>Vout</a:t>
            </a:r>
            <a:r>
              <a:rPr lang="en-US" altLang="zh-CN" baseline="0" dirty="0" smtClean="0"/>
              <a:t>=4.31v</a:t>
            </a:r>
            <a:r>
              <a:rPr lang="zh-CN" altLang="en-US" baseline="0" dirty="0" smtClean="0"/>
              <a:t>， 导致输出高态偏低。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Vin=3.5v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会导致</a:t>
            </a:r>
            <a:r>
              <a:rPr lang="en-US" altLang="zh-CN" baseline="0" dirty="0" err="1" smtClean="0"/>
              <a:t>Vout</a:t>
            </a:r>
            <a:r>
              <a:rPr lang="en-US" altLang="zh-CN" baseline="0" dirty="0" smtClean="0"/>
              <a:t>=0.24v</a:t>
            </a:r>
            <a:r>
              <a:rPr lang="zh-CN" altLang="en-US" baseline="0" dirty="0" smtClean="0"/>
              <a:t>， 导致输出低态偏高。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2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与非门的扩展 </a:t>
            </a:r>
            <a:endParaRPr lang="en-US" altLang="zh-CN" dirty="0" smtClean="0"/>
          </a:p>
          <a:p>
            <a:r>
              <a:rPr lang="en-US" altLang="zh-CN" dirty="0" smtClean="0"/>
              <a:t>{[(A*B*C*D)’+(E*F*G*H)’]’}’=[(A*B*C*D)’’*(E*F*G*H)’’]’=[(A*B*C*D)*(E*F*G*H)]’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CMOS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gate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基本上不需要电流。这也是</a:t>
            </a:r>
            <a:r>
              <a:rPr lang="en-US" altLang="zh-CN" baseline="0" dirty="0" smtClean="0"/>
              <a:t>CMOS</a:t>
            </a:r>
            <a:r>
              <a:rPr lang="zh-CN" altLang="en-US" baseline="0" dirty="0" smtClean="0"/>
              <a:t>电路受静电影响大的原因。很小电流会造成输入电平的变化。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晶体管流入电流为“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”，流出电路为“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”  总扇出是</a:t>
            </a:r>
            <a:r>
              <a:rPr lang="en-US" altLang="zh-CN" baseline="0" dirty="0" smtClean="0"/>
              <a:t>min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10,200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=10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2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881188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3BD716-70D0-46CB-AF9B-CF0FEA4E5D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4B722-5CD4-48A1-822F-23771D19D8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9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AD1D0-991A-42A6-B4AC-D0C3A0F3C4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69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814388"/>
            <a:ext cx="7848600" cy="5281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41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925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215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E2EF14-0F8A-4EA7-B9B2-606A051D4A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8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AB735-1BA6-419A-8D50-60D4ED0D41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30907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7D555-35E4-40B1-8135-52478DEF79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94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27293-929D-462C-A877-DEB7EC06B4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4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C916A-EBC1-493D-BFDC-6D4DD82319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7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76A26-601E-42E5-969A-D08B2D4835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0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85D5D8-2F5E-4D45-9133-1E552CC3DE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1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27CC7-A945-4B6A-A21F-7C603516A2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72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6C51-BC49-4A59-9392-33793D55D3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05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475CA92-7B5A-471D-BDD5-13D1CE105CC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548680"/>
            <a:ext cx="8153400" cy="762000"/>
          </a:xfrm>
        </p:spPr>
        <p:txBody>
          <a:bodyPr/>
          <a:lstStyle/>
          <a:p>
            <a:r>
              <a:rPr lang="zh-CN" altLang="en-US" dirty="0"/>
              <a:t>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第三章 数字电路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136904" cy="3168352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 CMOS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TTL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逻辑系列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 CMOS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门电路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 CMOS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电路的电气特性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3.4 TTL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门电路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77724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晶体管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85926"/>
            <a:ext cx="8538172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无论栅极电压如何：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栅极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－漏极、栅极－源极之间几乎没有电流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（仅存在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漏电</a:t>
            </a: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流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leakage   current , </a:t>
            </a:r>
            <a:r>
              <a:rPr lang="en-US" altLang="zh-CN" i="1" dirty="0">
                <a:latin typeface="黑体" pitchFamily="2" charset="-122"/>
                <a:ea typeface="黑体" pitchFamily="2" charset="-122"/>
                <a:sym typeface="Symbol" pitchFamily="18" charset="2"/>
              </a:rPr>
              <a:t>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 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微安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10</a:t>
            </a:r>
            <a:r>
              <a:rPr lang="en-US" altLang="zh-CN" baseline="30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-6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A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93473"/>
            <a:ext cx="7772400" cy="762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反相器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50" y="1324566"/>
            <a:ext cx="6072230" cy="4227952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工作原理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1、</a:t>
            </a:r>
            <a:r>
              <a:rPr lang="en-US" altLang="zh-CN" sz="2800" dirty="0">
                <a:solidFill>
                  <a:srgbClr val="FFFF00"/>
                </a:solidFill>
              </a:rPr>
              <a:t>V</a:t>
            </a:r>
            <a:r>
              <a:rPr lang="en-US" altLang="zh-CN" sz="2800" baseline="-20000" dirty="0">
                <a:solidFill>
                  <a:srgbClr val="FFFF00"/>
                </a:solidFill>
              </a:rPr>
              <a:t>IN </a:t>
            </a:r>
            <a:r>
              <a:rPr lang="en-US" altLang="zh-CN" sz="2800" dirty="0">
                <a:solidFill>
                  <a:srgbClr val="FFFF00"/>
                </a:solidFill>
              </a:rPr>
              <a:t>= 0.0V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Tn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截止，</a:t>
            </a:r>
            <a:r>
              <a:rPr lang="en-US" altLang="zh-CN" sz="2400" dirty="0" err="1" smtClean="0"/>
              <a:t>Tp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导通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V</a:t>
            </a:r>
            <a:r>
              <a:rPr lang="en-US" altLang="zh-CN" sz="2400" baseline="-20000" dirty="0">
                <a:solidFill>
                  <a:srgbClr val="FFFF00"/>
                </a:solidFill>
              </a:rPr>
              <a:t>OUT  </a:t>
            </a:r>
            <a:r>
              <a:rPr lang="en-US" altLang="zh-CN" sz="2400" dirty="0">
                <a:solidFill>
                  <a:srgbClr val="FFFF00"/>
                </a:solidFill>
                <a:sym typeface="Symbol" pitchFamily="18" charset="2"/>
              </a:rPr>
              <a:t> </a:t>
            </a:r>
            <a:r>
              <a:rPr lang="en-US" altLang="zh-CN" sz="2400" dirty="0">
                <a:solidFill>
                  <a:srgbClr val="FFFF00"/>
                </a:solidFill>
              </a:rPr>
              <a:t>V</a:t>
            </a:r>
            <a:r>
              <a:rPr lang="en-US" altLang="zh-CN" sz="2400" baseline="-20000" dirty="0">
                <a:solidFill>
                  <a:srgbClr val="FFFF00"/>
                </a:solidFill>
              </a:rPr>
              <a:t>DD </a:t>
            </a:r>
            <a:r>
              <a:rPr lang="en-US" altLang="zh-CN" sz="2400" dirty="0">
                <a:solidFill>
                  <a:srgbClr val="FFFF00"/>
                </a:solidFill>
              </a:rPr>
              <a:t>= 5.0V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/>
              <a:t>2、</a:t>
            </a:r>
            <a:r>
              <a:rPr lang="en-US" altLang="zh-CN" sz="2800" dirty="0">
                <a:solidFill>
                  <a:srgbClr val="FFFF00"/>
                </a:solidFill>
              </a:rPr>
              <a:t>V</a:t>
            </a:r>
            <a:r>
              <a:rPr lang="en-US" altLang="zh-CN" sz="2800" baseline="-20000" dirty="0">
                <a:solidFill>
                  <a:srgbClr val="FFFF00"/>
                </a:solidFill>
              </a:rPr>
              <a:t>IN </a:t>
            </a:r>
            <a:r>
              <a:rPr lang="en-US" altLang="zh-CN" sz="2800" dirty="0">
                <a:solidFill>
                  <a:srgbClr val="FFFF00"/>
                </a:solidFill>
              </a:rPr>
              <a:t>= V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DD </a:t>
            </a:r>
            <a:r>
              <a:rPr lang="en-US" altLang="zh-CN" sz="2800" dirty="0">
                <a:solidFill>
                  <a:srgbClr val="FFFF00"/>
                </a:solidFill>
              </a:rPr>
              <a:t>= 5.0V</a:t>
            </a:r>
            <a:endParaRPr lang="en-US" altLang="zh-CN" sz="2800" baseline="-25000" dirty="0">
              <a:solidFill>
                <a:srgbClr val="FFFF00"/>
              </a:solidFill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Tn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导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通，</a:t>
            </a:r>
            <a:r>
              <a:rPr lang="en-US" altLang="zh-CN" sz="2400" dirty="0" err="1" smtClean="0"/>
              <a:t>Tp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截止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V</a:t>
            </a:r>
            <a:r>
              <a:rPr lang="en-US" altLang="zh-CN" sz="2400" baseline="-20000" dirty="0">
                <a:solidFill>
                  <a:srgbClr val="FFFF00"/>
                </a:solidFill>
              </a:rPr>
              <a:t>OUT  </a:t>
            </a:r>
            <a:r>
              <a:rPr lang="en-US" altLang="zh-CN" sz="2400" dirty="0">
                <a:solidFill>
                  <a:srgbClr val="FFFF00"/>
                </a:solidFill>
                <a:sym typeface="Symbol" pitchFamily="18" charset="2"/>
              </a:rPr>
              <a:t> </a:t>
            </a:r>
            <a:r>
              <a:rPr lang="en-US" altLang="zh-CN" sz="2400" dirty="0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02317" y="1785954"/>
            <a:ext cx="3184525" cy="3786189"/>
            <a:chOff x="1834" y="495"/>
            <a:chExt cx="2006" cy="2385"/>
          </a:xfrm>
        </p:grpSpPr>
        <p:sp>
          <p:nvSpPr>
            <p:cNvPr id="161797" name="Line 5"/>
            <p:cNvSpPr>
              <a:spLocks noChangeShapeType="1"/>
            </p:cNvSpPr>
            <p:nvPr/>
          </p:nvSpPr>
          <p:spPr bwMode="auto">
            <a:xfrm flipV="1">
              <a:off x="2976" y="9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344"/>
              <a:ext cx="288" cy="384"/>
              <a:chOff x="3825" y="2064"/>
              <a:chExt cx="288" cy="384"/>
            </a:xfrm>
          </p:grpSpPr>
          <p:sp>
            <p:nvSpPr>
              <p:cNvPr id="161799" name="Line 7"/>
              <p:cNvSpPr>
                <a:spLocks noChangeShapeType="1"/>
              </p:cNvSpPr>
              <p:nvPr/>
            </p:nvSpPr>
            <p:spPr bwMode="auto">
              <a:xfrm>
                <a:off x="3825" y="21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00" name="Line 8"/>
              <p:cNvSpPr>
                <a:spLocks noChangeShapeType="1"/>
              </p:cNvSpPr>
              <p:nvPr/>
            </p:nvSpPr>
            <p:spPr bwMode="auto">
              <a:xfrm>
                <a:off x="3921" y="206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01" name="Line 9"/>
              <p:cNvSpPr>
                <a:spLocks noChangeShapeType="1"/>
              </p:cNvSpPr>
              <p:nvPr/>
            </p:nvSpPr>
            <p:spPr bwMode="auto">
              <a:xfrm>
                <a:off x="3921" y="21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02" name="Line 10"/>
              <p:cNvSpPr>
                <a:spLocks noChangeShapeType="1"/>
              </p:cNvSpPr>
              <p:nvPr/>
            </p:nvSpPr>
            <p:spPr bwMode="auto">
              <a:xfrm>
                <a:off x="3921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2976" y="163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 flipH="1">
              <a:off x="2448" y="15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 flipV="1">
              <a:off x="2976" y="23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688" y="2016"/>
              <a:ext cx="288" cy="384"/>
              <a:chOff x="3840" y="1920"/>
              <a:chExt cx="288" cy="384"/>
            </a:xfrm>
          </p:grpSpPr>
          <p:sp>
            <p:nvSpPr>
              <p:cNvPr id="161807" name="Line 15"/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08" name="Line 16"/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09" name="Line 17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10" name="Line 18"/>
              <p:cNvSpPr>
                <a:spLocks noChangeShapeType="1"/>
              </p:cNvSpPr>
              <p:nvPr/>
            </p:nvSpPr>
            <p:spPr bwMode="auto">
              <a:xfrm>
                <a:off x="3936" y="220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 flipH="1">
              <a:off x="2160" y="220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2976" y="18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2448" y="153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14" name="AutoShape 22"/>
            <p:cNvSpPr>
              <a:spLocks noChangeArrowheads="1"/>
            </p:cNvSpPr>
            <p:nvPr/>
          </p:nvSpPr>
          <p:spPr bwMode="auto">
            <a:xfrm flipV="1">
              <a:off x="2880" y="278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2880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16" name="Text Box 24"/>
            <p:cNvSpPr txBox="1">
              <a:spLocks noChangeArrowheads="1"/>
            </p:cNvSpPr>
            <p:nvPr/>
          </p:nvSpPr>
          <p:spPr bwMode="auto">
            <a:xfrm>
              <a:off x="2496" y="495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 </a:t>
              </a:r>
              <a:r>
                <a:rPr lang="en-US" altLang="zh-CN" b="1" dirty="0"/>
                <a:t>= +5.0V</a:t>
              </a:r>
            </a:p>
          </p:txBody>
        </p:sp>
        <p:sp>
          <p:nvSpPr>
            <p:cNvPr id="161817" name="Text Box 25"/>
            <p:cNvSpPr txBox="1">
              <a:spLocks noChangeArrowheads="1"/>
            </p:cNvSpPr>
            <p:nvPr/>
          </p:nvSpPr>
          <p:spPr bwMode="auto">
            <a:xfrm>
              <a:off x="3397" y="1728"/>
              <a:ext cx="4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OUT</a:t>
              </a:r>
            </a:p>
          </p:txBody>
        </p:sp>
        <p:sp>
          <p:nvSpPr>
            <p:cNvPr id="161818" name="Text Box 26"/>
            <p:cNvSpPr txBox="1">
              <a:spLocks noChangeArrowheads="1"/>
            </p:cNvSpPr>
            <p:nvPr/>
          </p:nvSpPr>
          <p:spPr bwMode="auto">
            <a:xfrm>
              <a:off x="1834" y="2064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IN</a:t>
              </a:r>
            </a:p>
          </p:txBody>
        </p:sp>
        <p:sp>
          <p:nvSpPr>
            <p:cNvPr id="161819" name="Text Box 27"/>
            <p:cNvSpPr txBox="1">
              <a:spLocks noChangeArrowheads="1"/>
            </p:cNvSpPr>
            <p:nvPr/>
          </p:nvSpPr>
          <p:spPr bwMode="auto">
            <a:xfrm>
              <a:off x="297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Tp</a:t>
              </a:r>
            </a:p>
          </p:txBody>
        </p:sp>
        <p:sp>
          <p:nvSpPr>
            <p:cNvPr id="161820" name="Text Box 28"/>
            <p:cNvSpPr txBox="1">
              <a:spLocks noChangeArrowheads="1"/>
            </p:cNvSpPr>
            <p:nvPr/>
          </p:nvSpPr>
          <p:spPr bwMode="auto">
            <a:xfrm>
              <a:off x="2976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Tn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196042" y="2676540"/>
            <a:ext cx="1282700" cy="2657475"/>
            <a:chOff x="3792" y="1392"/>
            <a:chExt cx="808" cy="1674"/>
          </a:xfrm>
        </p:grpSpPr>
        <p:sp>
          <p:nvSpPr>
            <p:cNvPr id="161822" name="Text Box 30"/>
            <p:cNvSpPr txBox="1">
              <a:spLocks noChangeArrowheads="1"/>
            </p:cNvSpPr>
            <p:nvPr/>
          </p:nvSpPr>
          <p:spPr bwMode="auto">
            <a:xfrm>
              <a:off x="3792" y="2256"/>
              <a:ext cx="2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G</a:t>
              </a:r>
            </a:p>
          </p:txBody>
        </p:sp>
        <p:sp>
          <p:nvSpPr>
            <p:cNvPr id="161823" name="Text Box 31"/>
            <p:cNvSpPr txBox="1">
              <a:spLocks noChangeArrowheads="1"/>
            </p:cNvSpPr>
            <p:nvPr/>
          </p:nvSpPr>
          <p:spPr bwMode="auto">
            <a:xfrm>
              <a:off x="4320" y="2064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D</a:t>
              </a:r>
            </a:p>
          </p:txBody>
        </p:sp>
        <p:sp>
          <p:nvSpPr>
            <p:cNvPr id="161824" name="Text Box 32"/>
            <p:cNvSpPr txBox="1">
              <a:spLocks noChangeArrowheads="1"/>
            </p:cNvSpPr>
            <p:nvPr/>
          </p:nvSpPr>
          <p:spPr bwMode="auto">
            <a:xfrm>
              <a:off x="4339" y="1392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S</a:t>
              </a:r>
            </a:p>
          </p:txBody>
        </p:sp>
        <p:sp>
          <p:nvSpPr>
            <p:cNvPr id="161825" name="Text Box 33"/>
            <p:cNvSpPr txBox="1">
              <a:spLocks noChangeArrowheads="1"/>
            </p:cNvSpPr>
            <p:nvPr/>
          </p:nvSpPr>
          <p:spPr bwMode="auto">
            <a:xfrm>
              <a:off x="4339" y="2736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S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882116" y="250030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沟道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29586" y="497748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沟道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5720" y="6143644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教材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P60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，图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3-10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；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P61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，图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3-11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：反相器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80063" y="927273"/>
            <a:ext cx="3090862" cy="3725863"/>
            <a:chOff x="1834" y="533"/>
            <a:chExt cx="1947" cy="2347"/>
          </a:xfrm>
        </p:grpSpPr>
        <p:sp>
          <p:nvSpPr>
            <p:cNvPr id="162820" name="Line 4"/>
            <p:cNvSpPr>
              <a:spLocks noChangeShapeType="1"/>
            </p:cNvSpPr>
            <p:nvPr/>
          </p:nvSpPr>
          <p:spPr bwMode="auto">
            <a:xfrm flipV="1">
              <a:off x="2976" y="9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88" y="1344"/>
              <a:ext cx="288" cy="384"/>
              <a:chOff x="3825" y="2064"/>
              <a:chExt cx="288" cy="384"/>
            </a:xfrm>
          </p:grpSpPr>
          <p:sp>
            <p:nvSpPr>
              <p:cNvPr id="162822" name="Line 6"/>
              <p:cNvSpPr>
                <a:spLocks noChangeShapeType="1"/>
              </p:cNvSpPr>
              <p:nvPr/>
            </p:nvSpPr>
            <p:spPr bwMode="auto">
              <a:xfrm>
                <a:off x="3825" y="21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23" name="Line 7"/>
              <p:cNvSpPr>
                <a:spLocks noChangeShapeType="1"/>
              </p:cNvSpPr>
              <p:nvPr/>
            </p:nvSpPr>
            <p:spPr bwMode="auto">
              <a:xfrm>
                <a:off x="3921" y="206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24" name="Line 8"/>
              <p:cNvSpPr>
                <a:spLocks noChangeShapeType="1"/>
              </p:cNvSpPr>
              <p:nvPr/>
            </p:nvSpPr>
            <p:spPr bwMode="auto">
              <a:xfrm>
                <a:off x="3921" y="21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25" name="Line 9"/>
              <p:cNvSpPr>
                <a:spLocks noChangeShapeType="1"/>
              </p:cNvSpPr>
              <p:nvPr/>
            </p:nvSpPr>
            <p:spPr bwMode="auto">
              <a:xfrm>
                <a:off x="3921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>
              <a:off x="2976" y="163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H="1">
              <a:off x="2448" y="15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V="1">
              <a:off x="2976" y="23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688" y="2016"/>
              <a:ext cx="288" cy="384"/>
              <a:chOff x="3840" y="1920"/>
              <a:chExt cx="288" cy="384"/>
            </a:xfrm>
          </p:grpSpPr>
          <p:sp>
            <p:nvSpPr>
              <p:cNvPr id="162830" name="Line 14"/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3936" y="220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834" name="Line 18"/>
            <p:cNvSpPr>
              <a:spLocks noChangeShapeType="1"/>
            </p:cNvSpPr>
            <p:nvPr/>
          </p:nvSpPr>
          <p:spPr bwMode="auto">
            <a:xfrm flipH="1">
              <a:off x="2160" y="220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35" name="Line 19"/>
            <p:cNvSpPr>
              <a:spLocks noChangeShapeType="1"/>
            </p:cNvSpPr>
            <p:nvPr/>
          </p:nvSpPr>
          <p:spPr bwMode="auto">
            <a:xfrm>
              <a:off x="2976" y="18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36" name="Line 20"/>
            <p:cNvSpPr>
              <a:spLocks noChangeShapeType="1"/>
            </p:cNvSpPr>
            <p:nvPr/>
          </p:nvSpPr>
          <p:spPr bwMode="auto">
            <a:xfrm>
              <a:off x="2448" y="153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37" name="AutoShape 21"/>
            <p:cNvSpPr>
              <a:spLocks noChangeArrowheads="1"/>
            </p:cNvSpPr>
            <p:nvPr/>
          </p:nvSpPr>
          <p:spPr bwMode="auto">
            <a:xfrm flipV="1">
              <a:off x="2880" y="278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8" name="Line 22"/>
            <p:cNvSpPr>
              <a:spLocks noChangeShapeType="1"/>
            </p:cNvSpPr>
            <p:nvPr/>
          </p:nvSpPr>
          <p:spPr bwMode="auto">
            <a:xfrm>
              <a:off x="2880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39" name="Text Box 23"/>
            <p:cNvSpPr txBox="1">
              <a:spLocks noChangeArrowheads="1"/>
            </p:cNvSpPr>
            <p:nvPr/>
          </p:nvSpPr>
          <p:spPr bwMode="auto">
            <a:xfrm>
              <a:off x="2496" y="533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 </a:t>
              </a:r>
              <a:r>
                <a:rPr lang="en-US" altLang="zh-CN" b="1" dirty="0"/>
                <a:t>= +5.0V</a:t>
              </a:r>
            </a:p>
          </p:txBody>
        </p:sp>
        <p:sp>
          <p:nvSpPr>
            <p:cNvPr id="162840" name="Text Box 24"/>
            <p:cNvSpPr txBox="1">
              <a:spLocks noChangeArrowheads="1"/>
            </p:cNvSpPr>
            <p:nvPr/>
          </p:nvSpPr>
          <p:spPr bwMode="auto">
            <a:xfrm>
              <a:off x="3397" y="17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out</a:t>
              </a:r>
            </a:p>
          </p:txBody>
        </p:sp>
        <p:sp>
          <p:nvSpPr>
            <p:cNvPr id="162841" name="Text Box 25"/>
            <p:cNvSpPr txBox="1">
              <a:spLocks noChangeArrowheads="1"/>
            </p:cNvSpPr>
            <p:nvPr/>
          </p:nvSpPr>
          <p:spPr bwMode="auto">
            <a:xfrm>
              <a:off x="1834" y="2064"/>
              <a:ext cx="3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in</a:t>
              </a:r>
            </a:p>
          </p:txBody>
        </p:sp>
        <p:sp>
          <p:nvSpPr>
            <p:cNvPr id="162842" name="Text Box 26"/>
            <p:cNvSpPr txBox="1">
              <a:spLocks noChangeArrowheads="1"/>
            </p:cNvSpPr>
            <p:nvPr/>
          </p:nvSpPr>
          <p:spPr bwMode="auto">
            <a:xfrm>
              <a:off x="297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Tp</a:t>
              </a:r>
            </a:p>
          </p:txBody>
        </p:sp>
        <p:sp>
          <p:nvSpPr>
            <p:cNvPr id="162843" name="Text Box 27"/>
            <p:cNvSpPr txBox="1">
              <a:spLocks noChangeArrowheads="1"/>
            </p:cNvSpPr>
            <p:nvPr/>
          </p:nvSpPr>
          <p:spPr bwMode="auto">
            <a:xfrm>
              <a:off x="2976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Tn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314450" y="999076"/>
            <a:ext cx="2393950" cy="3582622"/>
            <a:chOff x="3408" y="733"/>
            <a:chExt cx="1508" cy="2339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3648" y="1104"/>
              <a:ext cx="1056" cy="1968"/>
              <a:chOff x="4464" y="624"/>
              <a:chExt cx="1056" cy="1968"/>
            </a:xfrm>
          </p:grpSpPr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4800" y="1056"/>
                <a:ext cx="384" cy="384"/>
                <a:chOff x="2880" y="1008"/>
                <a:chExt cx="384" cy="384"/>
              </a:xfrm>
            </p:grpSpPr>
            <p:sp>
              <p:nvSpPr>
                <p:cNvPr id="162847" name="Line 31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48" name="Line 32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49" name="Line 33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50" name="Line 34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51" name="Oval 35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2852" name="Line 36"/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3" name="Line 37"/>
              <p:cNvSpPr>
                <a:spLocks noChangeShapeType="1"/>
              </p:cNvSpPr>
              <p:nvPr/>
            </p:nvSpPr>
            <p:spPr bwMode="auto">
              <a:xfrm>
                <a:off x="5088" y="6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4" name="Line 38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5" name="Line 39"/>
              <p:cNvSpPr>
                <a:spLocks noChangeShapeType="1"/>
              </p:cNvSpPr>
              <p:nvPr/>
            </p:nvSpPr>
            <p:spPr bwMode="auto">
              <a:xfrm flipV="1">
                <a:off x="5184" y="21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6" name="AutoShape 40"/>
              <p:cNvSpPr>
                <a:spLocks noChangeArrowheads="1"/>
              </p:cNvSpPr>
              <p:nvPr/>
            </p:nvSpPr>
            <p:spPr bwMode="auto">
              <a:xfrm flipV="1">
                <a:off x="5088" y="2496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41"/>
              <p:cNvGrpSpPr>
                <a:grpSpLocks/>
              </p:cNvGrpSpPr>
              <p:nvPr/>
            </p:nvGrpSpPr>
            <p:grpSpPr bwMode="auto">
              <a:xfrm>
                <a:off x="4896" y="1824"/>
                <a:ext cx="288" cy="384"/>
                <a:chOff x="2976" y="1680"/>
                <a:chExt cx="288" cy="384"/>
              </a:xfrm>
            </p:grpSpPr>
            <p:sp>
              <p:nvSpPr>
                <p:cNvPr id="162858" name="Line 42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59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60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61" name="Line 45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2862" name="Line 46"/>
              <p:cNvSpPr>
                <a:spLocks noChangeShapeType="1"/>
              </p:cNvSpPr>
              <p:nvPr/>
            </p:nvSpPr>
            <p:spPr bwMode="auto">
              <a:xfrm>
                <a:off x="5184" y="16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63" name="Line 47"/>
              <p:cNvSpPr>
                <a:spLocks noChangeShapeType="1"/>
              </p:cNvSpPr>
              <p:nvPr/>
            </p:nvSpPr>
            <p:spPr bwMode="auto">
              <a:xfrm flipH="1">
                <a:off x="4656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64" name="Line 48"/>
              <p:cNvSpPr>
                <a:spLocks noChangeShapeType="1"/>
              </p:cNvSpPr>
              <p:nvPr/>
            </p:nvSpPr>
            <p:spPr bwMode="auto">
              <a:xfrm>
                <a:off x="4656" y="1248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65" name="Line 49"/>
              <p:cNvSpPr>
                <a:spLocks noChangeShapeType="1"/>
              </p:cNvSpPr>
              <p:nvPr/>
            </p:nvSpPr>
            <p:spPr bwMode="auto">
              <a:xfrm flipH="1">
                <a:off x="4464" y="20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866" name="Text Box 50"/>
            <p:cNvSpPr txBox="1">
              <a:spLocks noChangeArrowheads="1"/>
            </p:cNvSpPr>
            <p:nvPr/>
          </p:nvSpPr>
          <p:spPr bwMode="auto">
            <a:xfrm>
              <a:off x="4065" y="733"/>
              <a:ext cx="5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</a:t>
              </a:r>
              <a:endParaRPr lang="zh-CN" altLang="en-US" b="1" baseline="-25000" dirty="0"/>
            </a:p>
          </p:txBody>
        </p:sp>
        <p:sp>
          <p:nvSpPr>
            <p:cNvPr id="162867" name="Text Box 51"/>
            <p:cNvSpPr txBox="1">
              <a:spLocks noChangeArrowheads="1"/>
            </p:cNvSpPr>
            <p:nvPr/>
          </p:nvSpPr>
          <p:spPr bwMode="auto">
            <a:xfrm>
              <a:off x="3408" y="2352"/>
              <a:ext cx="23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</a:p>
          </p:txBody>
        </p:sp>
        <p:sp>
          <p:nvSpPr>
            <p:cNvPr id="162868" name="Text Box 52"/>
            <p:cNvSpPr txBox="1">
              <a:spLocks noChangeArrowheads="1"/>
            </p:cNvSpPr>
            <p:nvPr/>
          </p:nvSpPr>
          <p:spPr bwMode="auto">
            <a:xfrm>
              <a:off x="4704" y="1968"/>
              <a:ext cx="212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</a:p>
          </p:txBody>
        </p:sp>
      </p:grpSp>
      <p:sp>
        <p:nvSpPr>
          <p:cNvPr id="162869" name="AutoShape 53"/>
          <p:cNvSpPr>
            <a:spLocks noChangeArrowheads="1"/>
          </p:cNvSpPr>
          <p:nvPr/>
        </p:nvSpPr>
        <p:spPr bwMode="auto">
          <a:xfrm flipH="1">
            <a:off x="4211638" y="2925935"/>
            <a:ext cx="1296987" cy="214313"/>
          </a:xfrm>
          <a:prstGeom prst="rightArrow">
            <a:avLst>
              <a:gd name="adj1" fmla="val 50000"/>
              <a:gd name="adj2" fmla="val 1512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889000" y="1705148"/>
            <a:ext cx="1379538" cy="715962"/>
            <a:chOff x="560" y="2027"/>
            <a:chExt cx="869" cy="451"/>
          </a:xfrm>
        </p:grpSpPr>
        <p:sp>
          <p:nvSpPr>
            <p:cNvPr id="162871" name="Line 55"/>
            <p:cNvSpPr>
              <a:spLocks noChangeShapeType="1"/>
            </p:cNvSpPr>
            <p:nvPr/>
          </p:nvSpPr>
          <p:spPr bwMode="auto">
            <a:xfrm flipH="1" flipV="1">
              <a:off x="1292" y="2251"/>
              <a:ext cx="137" cy="22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72" name="Rectangle 56"/>
            <p:cNvSpPr>
              <a:spLocks noChangeArrowheads="1"/>
            </p:cNvSpPr>
            <p:nvPr/>
          </p:nvSpPr>
          <p:spPr bwMode="auto">
            <a:xfrm>
              <a:off x="560" y="2027"/>
              <a:ext cx="8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solidFill>
                    <a:schemeClr val="folHlink"/>
                  </a:solidFill>
                  <a:latin typeface="Times New Roman"/>
                  <a:ea typeface="楷体_GB2312" pitchFamily="49" charset="-122"/>
                </a:rPr>
                <a:t>“</a:t>
              </a:r>
              <a:r>
                <a:rPr lang="zh-CN" altLang="en-US" sz="2200" b="1">
                  <a:solidFill>
                    <a:schemeClr val="folHlink"/>
                  </a:solidFill>
                  <a:latin typeface="Arial" charset="0"/>
                  <a:ea typeface="楷体_GB2312" pitchFamily="49" charset="-122"/>
                </a:rPr>
                <a:t>低</a:t>
              </a:r>
              <a:r>
                <a:rPr lang="zh-CN" altLang="en-US" sz="2200" b="1">
                  <a:solidFill>
                    <a:schemeClr val="folHlink"/>
                  </a:solidFill>
                  <a:latin typeface="Times New Roman"/>
                  <a:ea typeface="楷体_GB2312" pitchFamily="49" charset="-122"/>
                </a:rPr>
                <a:t>”</a:t>
              </a:r>
              <a:r>
                <a:rPr lang="zh-CN" altLang="en-US" sz="2200" b="1">
                  <a:solidFill>
                    <a:schemeClr val="folHlink"/>
                  </a:solidFill>
                  <a:latin typeface="Arial" charset="0"/>
                  <a:ea typeface="楷体_GB2312" pitchFamily="49" charset="-122"/>
                </a:rPr>
                <a:t>有效</a:t>
              </a:r>
            </a:p>
          </p:txBody>
        </p:sp>
      </p:grpSp>
      <p:graphicFrame>
        <p:nvGraphicFramePr>
          <p:cNvPr id="16287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15794"/>
              </p:ext>
            </p:extLst>
          </p:nvPr>
        </p:nvGraphicFramePr>
        <p:xfrm>
          <a:off x="404218" y="4944070"/>
          <a:ext cx="2808486" cy="1188720"/>
        </p:xfrm>
        <a:graphic>
          <a:graphicData uri="http://schemas.openxmlformats.org/drawingml/2006/table">
            <a:tbl>
              <a:tblPr/>
              <a:tblGrid>
                <a:gridCol w="140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out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129946" y="1705148"/>
            <a:ext cx="15496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rIns="1800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沟道中</a:t>
            </a: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抽象出反相器符号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2114549" y="2214384"/>
            <a:ext cx="634139" cy="517526"/>
          </a:xfrm>
          <a:prstGeom prst="ellipse">
            <a:avLst/>
          </a:prstGeom>
          <a:noFill/>
          <a:ln w="38100" algn="ctr">
            <a:solidFill>
              <a:srgbClr val="FFFF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01613" y="116632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反相器的逻辑符号抽象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69" grpId="0" animBg="1"/>
      <p:bldP spid="59" grpId="0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7772400" cy="7620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4、CMOS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与非门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14346" y="1000108"/>
            <a:ext cx="5829336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工作原理</a:t>
            </a:r>
            <a:r>
              <a:rPr lang="zh-CN" altLang="en-US" dirty="0"/>
              <a:t>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FFFF00"/>
                </a:solidFill>
              </a:rPr>
              <a:t>1、</a:t>
            </a:r>
            <a:r>
              <a:rPr lang="en-US" altLang="zh-CN" dirty="0">
                <a:solidFill>
                  <a:srgbClr val="FFFF00"/>
                </a:solidFill>
              </a:rPr>
              <a:t>A、B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n-cs"/>
              </a:rPr>
              <a:t>至少有一个为低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 T1、T3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+mn-cs"/>
              </a:rPr>
              <a:t>至少有一个截止</a:t>
            </a:r>
            <a:r>
              <a:rPr lang="zh-CN" altLang="en-US" dirty="0"/>
              <a:t>，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 T2、T4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+mn-cs"/>
              </a:rPr>
              <a:t>至少有一个导通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   Z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+mn-cs"/>
              </a:rPr>
              <a:t>为高</a:t>
            </a:r>
            <a:r>
              <a:rPr lang="zh-CN" altLang="en-US" dirty="0"/>
              <a:t>（ </a:t>
            </a:r>
            <a:r>
              <a:rPr lang="zh-CN" altLang="en-US" dirty="0">
                <a:sym typeface="Symbol" pitchFamily="18" charset="2"/>
              </a:rPr>
              <a:t> </a:t>
            </a:r>
            <a:r>
              <a:rPr lang="en-US" altLang="zh-CN" dirty="0"/>
              <a:t>V</a:t>
            </a:r>
            <a:r>
              <a:rPr lang="en-US" altLang="zh-CN" baseline="-25000" dirty="0"/>
              <a:t>DD</a:t>
            </a:r>
            <a:r>
              <a:rPr lang="en-US" altLang="zh-CN" dirty="0"/>
              <a:t>）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FFFF00"/>
                </a:solidFill>
              </a:rPr>
              <a:t>2、A、B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n-cs"/>
              </a:rPr>
              <a:t>都为高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 T1、T3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+mn-cs"/>
              </a:rPr>
              <a:t>都导通</a:t>
            </a:r>
            <a:r>
              <a:rPr lang="zh-CN" altLang="en-US" dirty="0"/>
              <a:t>，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 T2，T4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+mn-cs"/>
              </a:rPr>
              <a:t>都截止</a:t>
            </a:r>
            <a:r>
              <a:rPr lang="zh-CN" altLang="en-US" dirty="0"/>
              <a:t>，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Z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+mn-cs"/>
              </a:rPr>
              <a:t>为低</a:t>
            </a:r>
            <a:r>
              <a:rPr lang="zh-CN" altLang="en-US" dirty="0"/>
              <a:t>（ </a:t>
            </a:r>
            <a:r>
              <a:rPr lang="zh-CN" altLang="en-US" dirty="0">
                <a:sym typeface="Symbol" pitchFamily="18" charset="2"/>
              </a:rPr>
              <a:t> </a:t>
            </a:r>
            <a:r>
              <a:rPr lang="zh-CN" altLang="en-US" dirty="0"/>
              <a:t>0</a:t>
            </a:r>
            <a:r>
              <a:rPr lang="en-US" altLang="zh-CN" dirty="0"/>
              <a:t>V）</a:t>
            </a: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8792" y="44624"/>
            <a:ext cx="3519488" cy="4643438"/>
            <a:chOff x="3120" y="531"/>
            <a:chExt cx="2217" cy="2925"/>
          </a:xfrm>
        </p:grpSpPr>
        <p:sp>
          <p:nvSpPr>
            <p:cNvPr id="163845" name="Line 5"/>
            <p:cNvSpPr>
              <a:spLocks noChangeShapeType="1"/>
            </p:cNvSpPr>
            <p:nvPr/>
          </p:nvSpPr>
          <p:spPr bwMode="auto">
            <a:xfrm flipV="1">
              <a:off x="4944" y="11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6" name="Line 6"/>
            <p:cNvSpPr>
              <a:spLocks noChangeShapeType="1"/>
            </p:cNvSpPr>
            <p:nvPr/>
          </p:nvSpPr>
          <p:spPr bwMode="auto">
            <a:xfrm>
              <a:off x="4176" y="163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7" name="Line 7"/>
            <p:cNvSpPr>
              <a:spLocks noChangeShapeType="1"/>
            </p:cNvSpPr>
            <p:nvPr/>
          </p:nvSpPr>
          <p:spPr bwMode="auto">
            <a:xfrm flipH="1">
              <a:off x="3504" y="153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8" name="Line 8"/>
            <p:cNvSpPr>
              <a:spLocks noChangeShapeType="1"/>
            </p:cNvSpPr>
            <p:nvPr/>
          </p:nvSpPr>
          <p:spPr bwMode="auto">
            <a:xfrm flipV="1">
              <a:off x="4176" y="297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9" name="Line 9"/>
            <p:cNvSpPr>
              <a:spLocks noChangeShapeType="1"/>
            </p:cNvSpPr>
            <p:nvPr/>
          </p:nvSpPr>
          <p:spPr bwMode="auto">
            <a:xfrm flipH="1">
              <a:off x="3312" y="23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0" name="Line 10"/>
            <p:cNvSpPr>
              <a:spLocks noChangeShapeType="1"/>
            </p:cNvSpPr>
            <p:nvPr/>
          </p:nvSpPr>
          <p:spPr bwMode="auto">
            <a:xfrm>
              <a:off x="4176" y="201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>
              <a:off x="3696" y="182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2" name="AutoShape 12"/>
            <p:cNvSpPr>
              <a:spLocks noChangeArrowheads="1"/>
            </p:cNvSpPr>
            <p:nvPr/>
          </p:nvSpPr>
          <p:spPr bwMode="auto">
            <a:xfrm flipV="1">
              <a:off x="4080" y="3360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3" name="Line 13"/>
            <p:cNvSpPr>
              <a:spLocks noChangeShapeType="1"/>
            </p:cNvSpPr>
            <p:nvPr/>
          </p:nvSpPr>
          <p:spPr bwMode="auto">
            <a:xfrm flipV="1">
              <a:off x="4176" y="9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4" name="Line 14"/>
            <p:cNvSpPr>
              <a:spLocks noChangeShapeType="1"/>
            </p:cNvSpPr>
            <p:nvPr/>
          </p:nvSpPr>
          <p:spPr bwMode="auto">
            <a:xfrm>
              <a:off x="4416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5" name="Line 15"/>
            <p:cNvSpPr>
              <a:spLocks noChangeShapeType="1"/>
            </p:cNvSpPr>
            <p:nvPr/>
          </p:nvSpPr>
          <p:spPr bwMode="auto">
            <a:xfrm flipH="1">
              <a:off x="4416" y="153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6" name="Line 16"/>
            <p:cNvSpPr>
              <a:spLocks noChangeShapeType="1"/>
            </p:cNvSpPr>
            <p:nvPr/>
          </p:nvSpPr>
          <p:spPr bwMode="auto">
            <a:xfrm flipV="1">
              <a:off x="4176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3888" y="2112"/>
              <a:ext cx="288" cy="384"/>
              <a:chOff x="2976" y="1680"/>
              <a:chExt cx="288" cy="384"/>
            </a:xfrm>
          </p:grpSpPr>
          <p:sp>
            <p:nvSpPr>
              <p:cNvPr id="163858" name="Line 1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59" name="Line 19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60" name="Line 20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61" name="Line 21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3862" name="Line 22"/>
            <p:cNvSpPr>
              <a:spLocks noChangeShapeType="1"/>
            </p:cNvSpPr>
            <p:nvPr/>
          </p:nvSpPr>
          <p:spPr bwMode="auto">
            <a:xfrm flipH="1">
              <a:off x="3312" y="288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3696" y="182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4" name="Line 24"/>
            <p:cNvSpPr>
              <a:spLocks noChangeShapeType="1"/>
            </p:cNvSpPr>
            <p:nvPr/>
          </p:nvSpPr>
          <p:spPr bwMode="auto">
            <a:xfrm>
              <a:off x="3504" y="153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5" name="Line 25"/>
            <p:cNvSpPr>
              <a:spLocks noChangeShapeType="1"/>
            </p:cNvSpPr>
            <p:nvPr/>
          </p:nvSpPr>
          <p:spPr bwMode="auto">
            <a:xfrm>
              <a:off x="4080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4560" y="1344"/>
              <a:ext cx="384" cy="384"/>
              <a:chOff x="2880" y="1008"/>
              <a:chExt cx="384" cy="384"/>
            </a:xfrm>
          </p:grpSpPr>
          <p:sp>
            <p:nvSpPr>
              <p:cNvPr id="163867" name="Line 27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68" name="Line 28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69" name="Line 29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0" name="Line 30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1" name="Oval 31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3792" y="1344"/>
              <a:ext cx="384" cy="384"/>
              <a:chOff x="2880" y="1008"/>
              <a:chExt cx="384" cy="384"/>
            </a:xfrm>
          </p:grpSpPr>
          <p:sp>
            <p:nvSpPr>
              <p:cNvPr id="163873" name="Line 33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4" name="Line 34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5" name="Line 35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6" name="Line 36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7" name="Oval 37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3888" y="2688"/>
              <a:ext cx="288" cy="384"/>
              <a:chOff x="2976" y="1680"/>
              <a:chExt cx="288" cy="384"/>
            </a:xfrm>
          </p:grpSpPr>
          <p:sp>
            <p:nvSpPr>
              <p:cNvPr id="163879" name="Line 39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80" name="Line 40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81" name="Line 41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82" name="Line 42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3883" name="Line 43"/>
            <p:cNvSpPr>
              <a:spLocks noChangeShapeType="1"/>
            </p:cNvSpPr>
            <p:nvPr/>
          </p:nvSpPr>
          <p:spPr bwMode="auto">
            <a:xfrm>
              <a:off x="4944" y="163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84" name="Line 44"/>
            <p:cNvSpPr>
              <a:spLocks noChangeShapeType="1"/>
            </p:cNvSpPr>
            <p:nvPr/>
          </p:nvSpPr>
          <p:spPr bwMode="auto">
            <a:xfrm>
              <a:off x="4176" y="115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85" name="Text Box 45"/>
            <p:cNvSpPr txBox="1">
              <a:spLocks noChangeArrowheads="1"/>
            </p:cNvSpPr>
            <p:nvPr/>
          </p:nvSpPr>
          <p:spPr bwMode="auto">
            <a:xfrm>
              <a:off x="3696" y="531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 </a:t>
              </a:r>
              <a:r>
                <a:rPr lang="en-US" altLang="zh-CN" b="1" dirty="0"/>
                <a:t>= +5.0V</a:t>
              </a:r>
              <a:endParaRPr lang="zh-CN" altLang="en-US" b="1" dirty="0"/>
            </a:p>
          </p:txBody>
        </p:sp>
        <p:sp>
          <p:nvSpPr>
            <p:cNvPr id="163886" name="Text Box 46"/>
            <p:cNvSpPr txBox="1">
              <a:spLocks noChangeArrowheads="1"/>
            </p:cNvSpPr>
            <p:nvPr/>
          </p:nvSpPr>
          <p:spPr bwMode="auto">
            <a:xfrm>
              <a:off x="5125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zh-CN" altLang="en-US"/>
            </a:p>
          </p:txBody>
        </p:sp>
        <p:sp>
          <p:nvSpPr>
            <p:cNvPr id="163887" name="Text Box 47"/>
            <p:cNvSpPr txBox="1">
              <a:spLocks noChangeArrowheads="1"/>
            </p:cNvSpPr>
            <p:nvPr/>
          </p:nvSpPr>
          <p:spPr bwMode="auto">
            <a:xfrm>
              <a:off x="3120" y="2160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63888" name="Text Box 48"/>
            <p:cNvSpPr txBox="1">
              <a:spLocks noChangeArrowheads="1"/>
            </p:cNvSpPr>
            <p:nvPr/>
          </p:nvSpPr>
          <p:spPr bwMode="auto">
            <a:xfrm>
              <a:off x="3120" y="273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  <a:endParaRPr lang="zh-CN" altLang="en-US" b="1"/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858033" y="1373361"/>
            <a:ext cx="1838326" cy="2628900"/>
            <a:chOff x="4086" y="1368"/>
            <a:chExt cx="1158" cy="1656"/>
          </a:xfrm>
        </p:grpSpPr>
        <p:sp>
          <p:nvSpPr>
            <p:cNvPr id="163890" name="Rectangle 50"/>
            <p:cNvSpPr>
              <a:spLocks noChangeArrowheads="1"/>
            </p:cNvSpPr>
            <p:nvPr/>
          </p:nvSpPr>
          <p:spPr bwMode="auto">
            <a:xfrm>
              <a:off x="4176" y="2160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T1</a:t>
              </a:r>
              <a:endParaRPr lang="zh-CN" alt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163891" name="Rectangle 51"/>
            <p:cNvSpPr>
              <a:spLocks noChangeArrowheads="1"/>
            </p:cNvSpPr>
            <p:nvPr/>
          </p:nvSpPr>
          <p:spPr bwMode="auto">
            <a:xfrm>
              <a:off x="4086" y="1368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T2</a:t>
              </a:r>
              <a:endParaRPr lang="zh-CN" altLang="en-US" b="1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63892" name="Rectangle 52"/>
            <p:cNvSpPr>
              <a:spLocks noChangeArrowheads="1"/>
            </p:cNvSpPr>
            <p:nvPr/>
          </p:nvSpPr>
          <p:spPr bwMode="auto">
            <a:xfrm>
              <a:off x="4944" y="1392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T4</a:t>
              </a:r>
              <a:endParaRPr lang="zh-CN" alt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163893" name="Rectangle 53"/>
            <p:cNvSpPr>
              <a:spLocks noChangeArrowheads="1"/>
            </p:cNvSpPr>
            <p:nvPr/>
          </p:nvSpPr>
          <p:spPr bwMode="auto">
            <a:xfrm>
              <a:off x="4176" y="2736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T3</a:t>
              </a:r>
              <a:endParaRPr lang="zh-CN" altLang="en-US" b="1" baseline="-25000">
                <a:solidFill>
                  <a:schemeClr val="accent1"/>
                </a:solidFill>
              </a:endParaRPr>
            </a:p>
          </p:txBody>
        </p:sp>
      </p:grpSp>
      <p:sp>
        <p:nvSpPr>
          <p:cNvPr id="163894" name="Rectangle 54"/>
          <p:cNvSpPr>
            <a:spLocks noChangeArrowheads="1"/>
          </p:cNvSpPr>
          <p:nvPr/>
        </p:nvSpPr>
        <p:spPr bwMode="auto">
          <a:xfrm>
            <a:off x="6072198" y="4902391"/>
            <a:ext cx="25003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cs typeface="Times New Roman" pitchFamily="18" charset="0"/>
              </a:rPr>
              <a:t>Z = ( A·B </a:t>
            </a:r>
            <a:r>
              <a:rPr lang="en-US" altLang="zh-CN" sz="3200" b="1" dirty="0" smtClean="0">
                <a:cs typeface="Times New Roman" pitchFamily="18" charset="0"/>
              </a:rPr>
              <a:t>)</a:t>
            </a:r>
            <a:r>
              <a:rPr lang="en-US" altLang="zh-CN" sz="3200" b="1" dirty="0" smtClean="0">
                <a:latin typeface="Calibri" pitchFamily="34" charset="0"/>
              </a:rPr>
              <a:t>’</a:t>
            </a:r>
            <a:endParaRPr lang="zh-CN" altLang="en-US" sz="3200" b="1" dirty="0">
              <a:latin typeface="Calibri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43592" y="5715069"/>
            <a:ext cx="3316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T1、T3</a:t>
            </a:r>
            <a:r>
              <a:rPr lang="zh-CN" altLang="en-US" b="1" dirty="0" smtClean="0">
                <a:solidFill>
                  <a:srgbClr val="FFFF00"/>
                </a:solidFill>
              </a:rPr>
              <a:t>串联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T2、T4</a:t>
            </a:r>
            <a:r>
              <a:rPr lang="zh-CN" altLang="en-US" b="1" dirty="0" smtClean="0">
                <a:solidFill>
                  <a:srgbClr val="FFFF00"/>
                </a:solidFill>
              </a:rPr>
              <a:t>并联</a:t>
            </a:r>
            <a:endParaRPr lang="en-US" altLang="zh-CN" b="1" dirty="0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285720" y="6263366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教材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P62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，图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3-13,3-14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：与非门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bldLvl="2" autoUpdateAnimBg="0"/>
      <p:bldP spid="16389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7772400" cy="7620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4、CMOS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或非门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50" y="928670"/>
            <a:ext cx="5840448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工作原理</a:t>
            </a:r>
            <a:r>
              <a:rPr lang="zh-CN" altLang="en-US" dirty="0"/>
              <a:t>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 </a:t>
            </a:r>
            <a:r>
              <a:rPr lang="en-US" altLang="zh-CN" sz="2800" dirty="0">
                <a:solidFill>
                  <a:srgbClr val="FFFF00"/>
                </a:solidFill>
              </a:rPr>
              <a:t>1、A、B</a:t>
            </a: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都为低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T1、T3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都截止</a:t>
            </a:r>
            <a:r>
              <a:rPr lang="zh-CN" altLang="en-US" sz="2800" dirty="0"/>
              <a:t>，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T2，T4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都导通</a:t>
            </a:r>
            <a:r>
              <a:rPr lang="zh-CN" altLang="en-US" sz="2800" dirty="0"/>
              <a:t>，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Z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为高</a:t>
            </a:r>
            <a:r>
              <a:rPr lang="zh-CN" altLang="en-US" sz="2800" dirty="0"/>
              <a:t>（</a:t>
            </a:r>
            <a:r>
              <a:rPr lang="en-US" altLang="zh-CN" sz="2800" dirty="0">
                <a:sym typeface="Symbol" pitchFamily="18" charset="2"/>
              </a:rPr>
              <a:t> 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DD</a:t>
            </a:r>
            <a:r>
              <a:rPr lang="en-US" altLang="zh-CN" sz="2800" dirty="0"/>
              <a:t>）</a:t>
            </a:r>
            <a:endParaRPr lang="zh-CN" altLang="en-US" sz="2800" dirty="0"/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FFFF00"/>
                </a:solidFill>
              </a:rPr>
              <a:t>2、</a:t>
            </a:r>
            <a:r>
              <a:rPr lang="en-US" altLang="zh-CN" sz="2800" dirty="0">
                <a:solidFill>
                  <a:srgbClr val="FFFF00"/>
                </a:solidFill>
              </a:rPr>
              <a:t>A、B</a:t>
            </a: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至少有一个为高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T1、T3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至少有一个导通</a:t>
            </a:r>
            <a:r>
              <a:rPr lang="zh-CN" altLang="en-US" sz="2800" dirty="0"/>
              <a:t>，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T2、T4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至少有一个截止</a:t>
            </a:r>
            <a:r>
              <a:rPr lang="zh-CN" altLang="en-US" sz="2800" dirty="0"/>
              <a:t>；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Z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为低</a:t>
            </a:r>
            <a:r>
              <a:rPr lang="zh-CN" altLang="en-US" sz="2800" dirty="0"/>
              <a:t>（</a:t>
            </a:r>
            <a:r>
              <a:rPr lang="zh-CN" altLang="en-US" sz="2800" dirty="0">
                <a:sym typeface="Symbol" pitchFamily="18" charset="2"/>
              </a:rPr>
              <a:t> 0</a:t>
            </a:r>
            <a:r>
              <a:rPr lang="en-US" altLang="zh-CN" sz="2800" dirty="0">
                <a:sym typeface="Symbol" pitchFamily="18" charset="2"/>
              </a:rPr>
              <a:t>V）</a:t>
            </a:r>
            <a:endParaRPr lang="en-US" altLang="zh-CN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30788" y="44624"/>
            <a:ext cx="3732212" cy="4300538"/>
            <a:chOff x="1786" y="699"/>
            <a:chExt cx="2351" cy="2709"/>
          </a:xfrm>
        </p:grpSpPr>
        <p:sp>
          <p:nvSpPr>
            <p:cNvPr id="165893" name="Line 5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4" name="Line 6"/>
            <p:cNvSpPr>
              <a:spLocks noChangeShapeType="1"/>
            </p:cNvSpPr>
            <p:nvPr/>
          </p:nvSpPr>
          <p:spPr bwMode="auto">
            <a:xfrm>
              <a:off x="2976" y="15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5" name="Line 7"/>
            <p:cNvSpPr>
              <a:spLocks noChangeShapeType="1"/>
            </p:cNvSpPr>
            <p:nvPr/>
          </p:nvSpPr>
          <p:spPr bwMode="auto">
            <a:xfrm flipH="1">
              <a:off x="2016" y="148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6" name="Line 8"/>
            <p:cNvSpPr>
              <a:spLocks noChangeShapeType="1"/>
            </p:cNvSpPr>
            <p:nvPr/>
          </p:nvSpPr>
          <p:spPr bwMode="auto">
            <a:xfrm flipV="1">
              <a:off x="2976" y="292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7" name="Line 9"/>
            <p:cNvSpPr>
              <a:spLocks noChangeShapeType="1"/>
            </p:cNvSpPr>
            <p:nvPr/>
          </p:nvSpPr>
          <p:spPr bwMode="auto">
            <a:xfrm flipH="1">
              <a:off x="2400" y="2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8" name="Line 10"/>
            <p:cNvSpPr>
              <a:spLocks noChangeShapeType="1"/>
            </p:cNvSpPr>
            <p:nvPr/>
          </p:nvSpPr>
          <p:spPr bwMode="auto">
            <a:xfrm>
              <a:off x="2976" y="235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9" name="AutoShape 11"/>
            <p:cNvSpPr>
              <a:spLocks noChangeArrowheads="1"/>
            </p:cNvSpPr>
            <p:nvPr/>
          </p:nvSpPr>
          <p:spPr bwMode="auto">
            <a:xfrm flipV="1">
              <a:off x="2880" y="331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 flipV="1">
              <a:off x="2976" y="10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>
              <a:off x="3216" y="25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02" name="Line 14"/>
            <p:cNvSpPr>
              <a:spLocks noChangeShapeType="1"/>
            </p:cNvSpPr>
            <p:nvPr/>
          </p:nvSpPr>
          <p:spPr bwMode="auto">
            <a:xfrm flipH="1" flipV="1">
              <a:off x="2016" y="201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03" name="Line 15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408" y="2640"/>
              <a:ext cx="288" cy="384"/>
              <a:chOff x="2976" y="1680"/>
              <a:chExt cx="288" cy="384"/>
            </a:xfrm>
          </p:grpSpPr>
          <p:sp>
            <p:nvSpPr>
              <p:cNvPr id="165905" name="Line 1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06" name="Line 18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07" name="Line 1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08" name="Line 20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5909" name="Line 21"/>
            <p:cNvSpPr>
              <a:spLocks noChangeShapeType="1"/>
            </p:cNvSpPr>
            <p:nvPr/>
          </p:nvSpPr>
          <p:spPr bwMode="auto">
            <a:xfrm flipH="1">
              <a:off x="2208" y="283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10" name="Line 22"/>
            <p:cNvSpPr>
              <a:spLocks noChangeShapeType="1"/>
            </p:cNvSpPr>
            <p:nvPr/>
          </p:nvSpPr>
          <p:spPr bwMode="auto">
            <a:xfrm>
              <a:off x="2400" y="201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11" name="Line 23"/>
            <p:cNvSpPr>
              <a:spLocks noChangeShapeType="1"/>
            </p:cNvSpPr>
            <p:nvPr/>
          </p:nvSpPr>
          <p:spPr bwMode="auto">
            <a:xfrm>
              <a:off x="2880" y="10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2592" y="1824"/>
              <a:ext cx="384" cy="384"/>
              <a:chOff x="2880" y="1008"/>
              <a:chExt cx="384" cy="384"/>
            </a:xfrm>
          </p:grpSpPr>
          <p:sp>
            <p:nvSpPr>
              <p:cNvPr id="165913" name="Line 2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14" name="Line 2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15" name="Line 2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16" name="Line 2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17" name="Oval 2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2592" y="1296"/>
              <a:ext cx="384" cy="384"/>
              <a:chOff x="2880" y="1008"/>
              <a:chExt cx="384" cy="384"/>
            </a:xfrm>
          </p:grpSpPr>
          <p:sp>
            <p:nvSpPr>
              <p:cNvPr id="165919" name="Line 31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0" name="Line 32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1" name="Line 33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2" name="Line 34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3" name="Oval 3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688" y="2640"/>
              <a:ext cx="288" cy="384"/>
              <a:chOff x="2976" y="1680"/>
              <a:chExt cx="288" cy="384"/>
            </a:xfrm>
          </p:grpSpPr>
          <p:sp>
            <p:nvSpPr>
              <p:cNvPr id="165925" name="Line 3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6" name="Line 38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7" name="Line 3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8" name="Line 40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5929" name="Line 41"/>
            <p:cNvSpPr>
              <a:spLocks noChangeShapeType="1"/>
            </p:cNvSpPr>
            <p:nvPr/>
          </p:nvSpPr>
          <p:spPr bwMode="auto">
            <a:xfrm>
              <a:off x="2976" y="316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30" name="Text Box 42"/>
            <p:cNvSpPr txBox="1">
              <a:spLocks noChangeArrowheads="1"/>
            </p:cNvSpPr>
            <p:nvPr/>
          </p:nvSpPr>
          <p:spPr bwMode="auto">
            <a:xfrm>
              <a:off x="2496" y="699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 </a:t>
              </a:r>
              <a:r>
                <a:rPr lang="en-US" altLang="zh-CN" b="1" dirty="0"/>
                <a:t>= +5.0V</a:t>
              </a:r>
              <a:endParaRPr lang="zh-CN" altLang="en-US" b="1" dirty="0"/>
            </a:p>
          </p:txBody>
        </p:sp>
        <p:sp>
          <p:nvSpPr>
            <p:cNvPr id="165931" name="Text Box 43"/>
            <p:cNvSpPr txBox="1">
              <a:spLocks noChangeArrowheads="1"/>
            </p:cNvSpPr>
            <p:nvPr/>
          </p:nvSpPr>
          <p:spPr bwMode="auto">
            <a:xfrm>
              <a:off x="3925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Z</a:t>
              </a:r>
              <a:endParaRPr lang="zh-CN" altLang="en-US" dirty="0"/>
            </a:p>
          </p:txBody>
        </p:sp>
        <p:sp>
          <p:nvSpPr>
            <p:cNvPr id="165932" name="Text Box 44"/>
            <p:cNvSpPr txBox="1">
              <a:spLocks noChangeArrowheads="1"/>
            </p:cNvSpPr>
            <p:nvPr/>
          </p:nvSpPr>
          <p:spPr bwMode="auto">
            <a:xfrm>
              <a:off x="1786" y="1344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65933" name="Text Box 45"/>
            <p:cNvSpPr txBox="1">
              <a:spLocks noChangeArrowheads="1"/>
            </p:cNvSpPr>
            <p:nvPr/>
          </p:nvSpPr>
          <p:spPr bwMode="auto">
            <a:xfrm>
              <a:off x="1786" y="1872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5934" name="Line 46"/>
            <p:cNvSpPr>
              <a:spLocks noChangeShapeType="1"/>
            </p:cNvSpPr>
            <p:nvPr/>
          </p:nvSpPr>
          <p:spPr bwMode="auto">
            <a:xfrm flipH="1">
              <a:off x="3216" y="28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35" name="Line 47"/>
            <p:cNvSpPr>
              <a:spLocks noChangeShapeType="1"/>
            </p:cNvSpPr>
            <p:nvPr/>
          </p:nvSpPr>
          <p:spPr bwMode="auto">
            <a:xfrm>
              <a:off x="2208" y="148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36" name="Line 48"/>
            <p:cNvSpPr>
              <a:spLocks noChangeShapeType="1"/>
            </p:cNvSpPr>
            <p:nvPr/>
          </p:nvSpPr>
          <p:spPr bwMode="auto">
            <a:xfrm>
              <a:off x="3696" y="235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810375" y="1068561"/>
            <a:ext cx="1666875" cy="2605088"/>
            <a:chOff x="4290" y="1392"/>
            <a:chExt cx="1050" cy="1641"/>
          </a:xfrm>
        </p:grpSpPr>
        <p:sp>
          <p:nvSpPr>
            <p:cNvPr id="165938" name="Rectangle 50"/>
            <p:cNvSpPr>
              <a:spLocks noChangeArrowheads="1"/>
            </p:cNvSpPr>
            <p:nvPr/>
          </p:nvSpPr>
          <p:spPr bwMode="auto">
            <a:xfrm>
              <a:off x="4290" y="2745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T1</a:t>
              </a:r>
              <a:endParaRPr lang="zh-CN" altLang="en-US" b="1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65939" name="Rectangle 51"/>
            <p:cNvSpPr>
              <a:spLocks noChangeArrowheads="1"/>
            </p:cNvSpPr>
            <p:nvPr/>
          </p:nvSpPr>
          <p:spPr bwMode="auto">
            <a:xfrm>
              <a:off x="4320" y="1392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T2</a:t>
              </a:r>
              <a:endParaRPr lang="zh-CN" alt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165940" name="Rectangle 52"/>
            <p:cNvSpPr>
              <a:spLocks noChangeArrowheads="1"/>
            </p:cNvSpPr>
            <p:nvPr/>
          </p:nvSpPr>
          <p:spPr bwMode="auto">
            <a:xfrm>
              <a:off x="4320" y="1920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T4</a:t>
              </a:r>
              <a:endParaRPr lang="zh-CN" alt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165941" name="Rectangle 53"/>
            <p:cNvSpPr>
              <a:spLocks noChangeArrowheads="1"/>
            </p:cNvSpPr>
            <p:nvPr/>
          </p:nvSpPr>
          <p:spPr bwMode="auto">
            <a:xfrm>
              <a:off x="5040" y="2736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T3</a:t>
              </a:r>
              <a:endParaRPr lang="zh-CN" altLang="en-US" b="1" baseline="-25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65942" name="Rectangle 54"/>
          <p:cNvSpPr>
            <a:spLocks noChangeArrowheads="1"/>
          </p:cNvSpPr>
          <p:nvPr/>
        </p:nvSpPr>
        <p:spPr bwMode="auto">
          <a:xfrm>
            <a:off x="6010277" y="4645215"/>
            <a:ext cx="2848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cs typeface="Times New Roman" pitchFamily="18" charset="0"/>
              </a:rPr>
              <a:t>Z = ( A+B ) </a:t>
            </a:r>
            <a:r>
              <a:rPr lang="en-US" altLang="zh-CN" sz="3200" b="1" dirty="0">
                <a:latin typeface="Calibri" pitchFamily="34" charset="0"/>
                <a:cs typeface="Times New Roman" pitchFamily="18" charset="0"/>
              </a:rPr>
              <a:t>’</a:t>
            </a:r>
            <a:endParaRPr lang="zh-CN" altLang="en-US" sz="32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43592" y="5715069"/>
            <a:ext cx="3316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T1、T3</a:t>
            </a:r>
            <a:r>
              <a:rPr lang="zh-CN" altLang="en-US" b="1" dirty="0" smtClean="0">
                <a:solidFill>
                  <a:srgbClr val="FFFF00"/>
                </a:solidFill>
              </a:rPr>
              <a:t>并联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T2、T4</a:t>
            </a:r>
            <a:r>
              <a:rPr lang="zh-CN" altLang="en-US" b="1" dirty="0" smtClean="0">
                <a:solidFill>
                  <a:srgbClr val="FFFF00"/>
                </a:solidFill>
              </a:rPr>
              <a:t>串联</a:t>
            </a:r>
            <a:endParaRPr lang="en-US" altLang="zh-CN" b="1" dirty="0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571472" y="6263366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教材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P63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，图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3-15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：或非门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  <p:bldP spid="165942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260648"/>
            <a:ext cx="8464454" cy="707886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dirty="0">
                <a:latin typeface="黑体" pitchFamily="2" charset="-122"/>
                <a:ea typeface="黑体" pitchFamily="2" charset="-122"/>
                <a:cs typeface="+mj-cs"/>
              </a:rPr>
              <a:t>4. </a:t>
            </a:r>
            <a:r>
              <a:rPr lang="en-US" altLang="zh-CN" sz="4000" dirty="0" smtClean="0">
                <a:latin typeface="黑体" pitchFamily="2" charset="-122"/>
                <a:ea typeface="黑体" pitchFamily="2" charset="-122"/>
                <a:cs typeface="+mj-cs"/>
              </a:rPr>
              <a:t>CMOS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  <a:cs typeface="+mj-cs"/>
              </a:rPr>
              <a:t>与非门</a:t>
            </a:r>
            <a:r>
              <a:rPr lang="en-US" altLang="zh-CN" sz="4000" dirty="0" smtClean="0">
                <a:latin typeface="黑体" pitchFamily="2" charset="-122"/>
                <a:ea typeface="黑体" pitchFamily="2" charset="-122"/>
                <a:cs typeface="+mj-cs"/>
              </a:rPr>
              <a:t>(NAND)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  <a:cs typeface="+mj-cs"/>
              </a:rPr>
              <a:t>、或非门</a:t>
            </a:r>
            <a:r>
              <a:rPr lang="en-US" altLang="zh-CN" sz="4000" dirty="0" smtClean="0">
                <a:latin typeface="黑体" pitchFamily="2" charset="-122"/>
                <a:ea typeface="黑体" pitchFamily="2" charset="-122"/>
                <a:cs typeface="+mj-cs"/>
              </a:rPr>
              <a:t>(</a:t>
            </a:r>
            <a:r>
              <a:rPr lang="en-US" altLang="zh-CN" sz="4000" dirty="0">
                <a:latin typeface="黑体" pitchFamily="2" charset="-122"/>
                <a:ea typeface="黑体" pitchFamily="2" charset="-122"/>
              </a:rPr>
              <a:t>NOR</a:t>
            </a:r>
            <a:r>
              <a:rPr lang="en-US" altLang="zh-CN" sz="4000" dirty="0" smtClean="0">
                <a:latin typeface="黑体" pitchFamily="2" charset="-122"/>
                <a:ea typeface="黑体" pitchFamily="2" charset="-122"/>
                <a:cs typeface="+mj-cs"/>
              </a:rPr>
              <a:t>)</a:t>
            </a:r>
            <a:endParaRPr lang="en-US" altLang="zh-CN" sz="4000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32363" y="1571076"/>
            <a:ext cx="3240087" cy="3731174"/>
            <a:chOff x="1786" y="658"/>
            <a:chExt cx="2380" cy="2750"/>
          </a:xfrm>
        </p:grpSpPr>
        <p:sp>
          <p:nvSpPr>
            <p:cNvPr id="167941" name="Line 5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>
              <a:off x="2976" y="15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2016" y="148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 flipV="1">
              <a:off x="2976" y="292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 flipH="1">
              <a:off x="2400" y="2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2976" y="235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7" name="AutoShape 11"/>
            <p:cNvSpPr>
              <a:spLocks noChangeArrowheads="1"/>
            </p:cNvSpPr>
            <p:nvPr/>
          </p:nvSpPr>
          <p:spPr bwMode="auto">
            <a:xfrm flipV="1">
              <a:off x="2880" y="331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 flipV="1">
              <a:off x="2976" y="10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9" name="Line 13"/>
            <p:cNvSpPr>
              <a:spLocks noChangeShapeType="1"/>
            </p:cNvSpPr>
            <p:nvPr/>
          </p:nvSpPr>
          <p:spPr bwMode="auto">
            <a:xfrm>
              <a:off x="3216" y="25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 flipH="1" flipV="1">
              <a:off x="2016" y="201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408" y="2640"/>
              <a:ext cx="288" cy="384"/>
              <a:chOff x="2976" y="1680"/>
              <a:chExt cx="288" cy="384"/>
            </a:xfrm>
          </p:grpSpPr>
          <p:sp>
            <p:nvSpPr>
              <p:cNvPr id="167953" name="Line 1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54" name="Line 18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55" name="Line 1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56" name="Line 20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 flipH="1">
              <a:off x="2208" y="283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58" name="Line 22"/>
            <p:cNvSpPr>
              <a:spLocks noChangeShapeType="1"/>
            </p:cNvSpPr>
            <p:nvPr/>
          </p:nvSpPr>
          <p:spPr bwMode="auto">
            <a:xfrm>
              <a:off x="2400" y="201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59" name="Line 23"/>
            <p:cNvSpPr>
              <a:spLocks noChangeShapeType="1"/>
            </p:cNvSpPr>
            <p:nvPr/>
          </p:nvSpPr>
          <p:spPr bwMode="auto">
            <a:xfrm>
              <a:off x="2880" y="10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2592" y="1824"/>
              <a:ext cx="384" cy="384"/>
              <a:chOff x="2880" y="1008"/>
              <a:chExt cx="384" cy="384"/>
            </a:xfrm>
          </p:grpSpPr>
          <p:sp>
            <p:nvSpPr>
              <p:cNvPr id="167961" name="Line 2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2" name="Line 2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3" name="Line 2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4" name="Line 2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5" name="Oval 2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2592" y="1296"/>
              <a:ext cx="384" cy="384"/>
              <a:chOff x="2880" y="1008"/>
              <a:chExt cx="384" cy="384"/>
            </a:xfrm>
          </p:grpSpPr>
          <p:sp>
            <p:nvSpPr>
              <p:cNvPr id="167967" name="Line 31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8" name="Line 32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9" name="Line 33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70" name="Line 34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71" name="Oval 3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688" y="2640"/>
              <a:ext cx="288" cy="384"/>
              <a:chOff x="2976" y="1680"/>
              <a:chExt cx="288" cy="384"/>
            </a:xfrm>
          </p:grpSpPr>
          <p:sp>
            <p:nvSpPr>
              <p:cNvPr id="167973" name="Line 3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74" name="Line 38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75" name="Line 3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76" name="Line 40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7977" name="Line 41"/>
            <p:cNvSpPr>
              <a:spLocks noChangeShapeType="1"/>
            </p:cNvSpPr>
            <p:nvPr/>
          </p:nvSpPr>
          <p:spPr bwMode="auto">
            <a:xfrm>
              <a:off x="2976" y="316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78" name="Text Box 42"/>
            <p:cNvSpPr txBox="1">
              <a:spLocks noChangeArrowheads="1"/>
            </p:cNvSpPr>
            <p:nvPr/>
          </p:nvSpPr>
          <p:spPr bwMode="auto">
            <a:xfrm>
              <a:off x="2496" y="658"/>
              <a:ext cx="128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V</a:t>
              </a:r>
              <a:r>
                <a:rPr lang="en-US" altLang="zh-CN" sz="2000" b="1" baseline="-25000" dirty="0"/>
                <a:t>DD </a:t>
              </a:r>
              <a:r>
                <a:rPr lang="en-US" altLang="zh-CN" sz="2000" b="1" dirty="0"/>
                <a:t>= +5.0V</a:t>
              </a:r>
              <a:endParaRPr lang="zh-CN" altLang="en-US" sz="2000" b="1" dirty="0"/>
            </a:p>
          </p:txBody>
        </p:sp>
        <p:sp>
          <p:nvSpPr>
            <p:cNvPr id="167979" name="Text Box 43"/>
            <p:cNvSpPr txBox="1">
              <a:spLocks noChangeArrowheads="1"/>
            </p:cNvSpPr>
            <p:nvPr/>
          </p:nvSpPr>
          <p:spPr bwMode="auto">
            <a:xfrm>
              <a:off x="3923" y="2247"/>
              <a:ext cx="24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/>
                <a:t>Z</a:t>
              </a:r>
              <a:endParaRPr lang="zh-CN" altLang="en-US" sz="2000"/>
            </a:p>
          </p:txBody>
        </p:sp>
        <p:sp>
          <p:nvSpPr>
            <p:cNvPr id="167980" name="Text Box 44"/>
            <p:cNvSpPr txBox="1">
              <a:spLocks noChangeArrowheads="1"/>
            </p:cNvSpPr>
            <p:nvPr/>
          </p:nvSpPr>
          <p:spPr bwMode="auto">
            <a:xfrm>
              <a:off x="1786" y="1383"/>
              <a:ext cx="26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/>
                <a:t>A</a:t>
              </a:r>
              <a:endParaRPr lang="zh-CN" altLang="en-US" sz="2000" b="1"/>
            </a:p>
          </p:txBody>
        </p:sp>
        <p:sp>
          <p:nvSpPr>
            <p:cNvPr id="167981" name="Text Box 45"/>
            <p:cNvSpPr txBox="1">
              <a:spLocks noChangeArrowheads="1"/>
            </p:cNvSpPr>
            <p:nvPr/>
          </p:nvSpPr>
          <p:spPr bwMode="auto">
            <a:xfrm>
              <a:off x="1786" y="1912"/>
              <a:ext cx="26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/>
                <a:t>B</a:t>
              </a:r>
              <a:endParaRPr lang="zh-CN" altLang="en-US" sz="2000" b="1"/>
            </a:p>
          </p:txBody>
        </p:sp>
        <p:sp>
          <p:nvSpPr>
            <p:cNvPr id="167982" name="Line 46"/>
            <p:cNvSpPr>
              <a:spLocks noChangeShapeType="1"/>
            </p:cNvSpPr>
            <p:nvPr/>
          </p:nvSpPr>
          <p:spPr bwMode="auto">
            <a:xfrm flipH="1">
              <a:off x="3216" y="28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83" name="Line 47"/>
            <p:cNvSpPr>
              <a:spLocks noChangeShapeType="1"/>
            </p:cNvSpPr>
            <p:nvPr/>
          </p:nvSpPr>
          <p:spPr bwMode="auto">
            <a:xfrm>
              <a:off x="2208" y="148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84" name="Line 48"/>
            <p:cNvSpPr>
              <a:spLocks noChangeShapeType="1"/>
            </p:cNvSpPr>
            <p:nvPr/>
          </p:nvSpPr>
          <p:spPr bwMode="auto">
            <a:xfrm>
              <a:off x="3696" y="235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027085" y="1428399"/>
            <a:ext cx="3159125" cy="3900855"/>
            <a:chOff x="3120" y="594"/>
            <a:chExt cx="2224" cy="2862"/>
          </a:xfrm>
        </p:grpSpPr>
        <p:sp>
          <p:nvSpPr>
            <p:cNvPr id="167986" name="Line 50"/>
            <p:cNvSpPr>
              <a:spLocks noChangeShapeType="1"/>
            </p:cNvSpPr>
            <p:nvPr/>
          </p:nvSpPr>
          <p:spPr bwMode="auto">
            <a:xfrm flipV="1">
              <a:off x="4944" y="11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87" name="Line 51"/>
            <p:cNvSpPr>
              <a:spLocks noChangeShapeType="1"/>
            </p:cNvSpPr>
            <p:nvPr/>
          </p:nvSpPr>
          <p:spPr bwMode="auto">
            <a:xfrm>
              <a:off x="4176" y="163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88" name="Line 52"/>
            <p:cNvSpPr>
              <a:spLocks noChangeShapeType="1"/>
            </p:cNvSpPr>
            <p:nvPr/>
          </p:nvSpPr>
          <p:spPr bwMode="auto">
            <a:xfrm flipH="1">
              <a:off x="3504" y="153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89" name="Line 53"/>
            <p:cNvSpPr>
              <a:spLocks noChangeShapeType="1"/>
            </p:cNvSpPr>
            <p:nvPr/>
          </p:nvSpPr>
          <p:spPr bwMode="auto">
            <a:xfrm flipV="1">
              <a:off x="4176" y="297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0" name="Line 54"/>
            <p:cNvSpPr>
              <a:spLocks noChangeShapeType="1"/>
            </p:cNvSpPr>
            <p:nvPr/>
          </p:nvSpPr>
          <p:spPr bwMode="auto">
            <a:xfrm flipH="1">
              <a:off x="3312" y="23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1" name="Line 55"/>
            <p:cNvSpPr>
              <a:spLocks noChangeShapeType="1"/>
            </p:cNvSpPr>
            <p:nvPr/>
          </p:nvSpPr>
          <p:spPr bwMode="auto">
            <a:xfrm>
              <a:off x="4176" y="201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2" name="Line 56"/>
            <p:cNvSpPr>
              <a:spLocks noChangeShapeType="1"/>
            </p:cNvSpPr>
            <p:nvPr/>
          </p:nvSpPr>
          <p:spPr bwMode="auto">
            <a:xfrm>
              <a:off x="3696" y="182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3" name="AutoShape 57"/>
            <p:cNvSpPr>
              <a:spLocks noChangeArrowheads="1"/>
            </p:cNvSpPr>
            <p:nvPr/>
          </p:nvSpPr>
          <p:spPr bwMode="auto">
            <a:xfrm flipV="1">
              <a:off x="4080" y="3360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94" name="Line 58"/>
            <p:cNvSpPr>
              <a:spLocks noChangeShapeType="1"/>
            </p:cNvSpPr>
            <p:nvPr/>
          </p:nvSpPr>
          <p:spPr bwMode="auto">
            <a:xfrm flipV="1">
              <a:off x="4176" y="9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5" name="Line 59"/>
            <p:cNvSpPr>
              <a:spLocks noChangeShapeType="1"/>
            </p:cNvSpPr>
            <p:nvPr/>
          </p:nvSpPr>
          <p:spPr bwMode="auto">
            <a:xfrm>
              <a:off x="4416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6" name="Line 60"/>
            <p:cNvSpPr>
              <a:spLocks noChangeShapeType="1"/>
            </p:cNvSpPr>
            <p:nvPr/>
          </p:nvSpPr>
          <p:spPr bwMode="auto">
            <a:xfrm flipH="1">
              <a:off x="4416" y="153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7" name="Line 61"/>
            <p:cNvSpPr>
              <a:spLocks noChangeShapeType="1"/>
            </p:cNvSpPr>
            <p:nvPr/>
          </p:nvSpPr>
          <p:spPr bwMode="auto">
            <a:xfrm flipV="1">
              <a:off x="4176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888" y="2112"/>
              <a:ext cx="288" cy="384"/>
              <a:chOff x="2976" y="1680"/>
              <a:chExt cx="288" cy="384"/>
            </a:xfrm>
          </p:grpSpPr>
          <p:sp>
            <p:nvSpPr>
              <p:cNvPr id="167999" name="Line 63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00" name="Line 64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01" name="Line 65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02" name="Line 66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8003" name="Line 67"/>
            <p:cNvSpPr>
              <a:spLocks noChangeShapeType="1"/>
            </p:cNvSpPr>
            <p:nvPr/>
          </p:nvSpPr>
          <p:spPr bwMode="auto">
            <a:xfrm flipH="1">
              <a:off x="3312" y="288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004" name="Line 68"/>
            <p:cNvSpPr>
              <a:spLocks noChangeShapeType="1"/>
            </p:cNvSpPr>
            <p:nvPr/>
          </p:nvSpPr>
          <p:spPr bwMode="auto">
            <a:xfrm>
              <a:off x="3696" y="182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005" name="Line 69"/>
            <p:cNvSpPr>
              <a:spLocks noChangeShapeType="1"/>
            </p:cNvSpPr>
            <p:nvPr/>
          </p:nvSpPr>
          <p:spPr bwMode="auto">
            <a:xfrm>
              <a:off x="3504" y="153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006" name="Line 70"/>
            <p:cNvSpPr>
              <a:spLocks noChangeShapeType="1"/>
            </p:cNvSpPr>
            <p:nvPr/>
          </p:nvSpPr>
          <p:spPr bwMode="auto">
            <a:xfrm>
              <a:off x="4080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71"/>
            <p:cNvGrpSpPr>
              <a:grpSpLocks/>
            </p:cNvGrpSpPr>
            <p:nvPr/>
          </p:nvGrpSpPr>
          <p:grpSpPr bwMode="auto">
            <a:xfrm>
              <a:off x="4560" y="1344"/>
              <a:ext cx="384" cy="384"/>
              <a:chOff x="2880" y="1008"/>
              <a:chExt cx="384" cy="384"/>
            </a:xfrm>
          </p:grpSpPr>
          <p:sp>
            <p:nvSpPr>
              <p:cNvPr id="168008" name="Line 72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09" name="Line 73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0" name="Line 74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1" name="Line 75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2" name="Oval 76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77"/>
            <p:cNvGrpSpPr>
              <a:grpSpLocks/>
            </p:cNvGrpSpPr>
            <p:nvPr/>
          </p:nvGrpSpPr>
          <p:grpSpPr bwMode="auto">
            <a:xfrm>
              <a:off x="3792" y="1344"/>
              <a:ext cx="384" cy="384"/>
              <a:chOff x="2880" y="1008"/>
              <a:chExt cx="384" cy="384"/>
            </a:xfrm>
          </p:grpSpPr>
          <p:sp>
            <p:nvSpPr>
              <p:cNvPr id="168014" name="Line 78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5" name="Line 79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6" name="Line 80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7" name="Line 81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8" name="Oval 82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83"/>
            <p:cNvGrpSpPr>
              <a:grpSpLocks/>
            </p:cNvGrpSpPr>
            <p:nvPr/>
          </p:nvGrpSpPr>
          <p:grpSpPr bwMode="auto">
            <a:xfrm>
              <a:off x="3888" y="2688"/>
              <a:ext cx="288" cy="384"/>
              <a:chOff x="2976" y="1680"/>
              <a:chExt cx="288" cy="384"/>
            </a:xfrm>
          </p:grpSpPr>
          <p:sp>
            <p:nvSpPr>
              <p:cNvPr id="168020" name="Line 84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21" name="Line 85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22" name="Line 86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23" name="Line 87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8024" name="Line 88"/>
            <p:cNvSpPr>
              <a:spLocks noChangeShapeType="1"/>
            </p:cNvSpPr>
            <p:nvPr/>
          </p:nvSpPr>
          <p:spPr bwMode="auto">
            <a:xfrm>
              <a:off x="4944" y="163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025" name="Line 89"/>
            <p:cNvSpPr>
              <a:spLocks noChangeShapeType="1"/>
            </p:cNvSpPr>
            <p:nvPr/>
          </p:nvSpPr>
          <p:spPr bwMode="auto">
            <a:xfrm>
              <a:off x="4176" y="115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026" name="Text Box 90"/>
            <p:cNvSpPr txBox="1">
              <a:spLocks noChangeArrowheads="1"/>
            </p:cNvSpPr>
            <p:nvPr/>
          </p:nvSpPr>
          <p:spPr bwMode="auto">
            <a:xfrm>
              <a:off x="3697" y="594"/>
              <a:ext cx="9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V</a:t>
              </a:r>
              <a:r>
                <a:rPr lang="en-US" altLang="zh-CN" sz="2000" b="1" baseline="-25000" dirty="0"/>
                <a:t>DD </a:t>
              </a:r>
              <a:r>
                <a:rPr lang="en-US" altLang="zh-CN" sz="2000" b="1" dirty="0"/>
                <a:t>= +5.0V</a:t>
              </a:r>
              <a:endParaRPr lang="zh-CN" altLang="en-US" sz="2000" b="1" dirty="0"/>
            </a:p>
          </p:txBody>
        </p:sp>
        <p:sp>
          <p:nvSpPr>
            <p:cNvPr id="168027" name="Text Box 91"/>
            <p:cNvSpPr txBox="1">
              <a:spLocks noChangeArrowheads="1"/>
            </p:cNvSpPr>
            <p:nvPr/>
          </p:nvSpPr>
          <p:spPr bwMode="auto">
            <a:xfrm>
              <a:off x="5125" y="1903"/>
              <a:ext cx="21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Z</a:t>
              </a:r>
              <a:endParaRPr lang="zh-CN" altLang="en-US" sz="2000"/>
            </a:p>
          </p:txBody>
        </p:sp>
        <p:sp>
          <p:nvSpPr>
            <p:cNvPr id="168028" name="Text Box 92"/>
            <p:cNvSpPr txBox="1">
              <a:spLocks noChangeArrowheads="1"/>
            </p:cNvSpPr>
            <p:nvPr/>
          </p:nvSpPr>
          <p:spPr bwMode="auto">
            <a:xfrm>
              <a:off x="3120" y="2193"/>
              <a:ext cx="236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A</a:t>
              </a:r>
              <a:endParaRPr lang="zh-CN" altLang="en-US" sz="2000" b="1"/>
            </a:p>
          </p:txBody>
        </p:sp>
        <p:sp>
          <p:nvSpPr>
            <p:cNvPr id="168029" name="Text Box 93"/>
            <p:cNvSpPr txBox="1">
              <a:spLocks noChangeArrowheads="1"/>
            </p:cNvSpPr>
            <p:nvPr/>
          </p:nvSpPr>
          <p:spPr bwMode="auto">
            <a:xfrm>
              <a:off x="3120" y="2768"/>
              <a:ext cx="2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B</a:t>
              </a:r>
              <a:endParaRPr lang="zh-CN" altLang="en-US" sz="2000" b="1"/>
            </a:p>
          </p:txBody>
        </p:sp>
      </p:grpSp>
      <p:sp>
        <p:nvSpPr>
          <p:cNvPr id="168030" name="Rectangle 94"/>
          <p:cNvSpPr>
            <a:spLocks noChangeArrowheads="1"/>
          </p:cNvSpPr>
          <p:nvPr/>
        </p:nvSpPr>
        <p:spPr bwMode="auto">
          <a:xfrm>
            <a:off x="176474" y="5429264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小结：</a:t>
            </a:r>
          </a:p>
        </p:txBody>
      </p:sp>
      <p:sp>
        <p:nvSpPr>
          <p:cNvPr id="168031" name="Rectangle 95"/>
          <p:cNvSpPr>
            <a:spLocks noChangeArrowheads="1"/>
          </p:cNvSpPr>
          <p:nvPr/>
        </p:nvSpPr>
        <p:spPr bwMode="auto">
          <a:xfrm>
            <a:off x="1390920" y="5500702"/>
            <a:ext cx="775308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每个输入控制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一对互补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晶体管（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接电源，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接地）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基本逻辑体现在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网络上，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网络采用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对偶形式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输出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反相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（取非）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2" name="矩形 11"/>
          <p:cNvSpPr/>
          <p:nvPr/>
        </p:nvSpPr>
        <p:spPr>
          <a:xfrm>
            <a:off x="-36512" y="2060848"/>
            <a:ext cx="1194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非，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串联，</a:t>
            </a:r>
            <a:endParaRPr lang="en-US" altLang="zh-CN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并联</a:t>
            </a:r>
          </a:p>
        </p:txBody>
      </p:sp>
      <p:sp>
        <p:nvSpPr>
          <p:cNvPr id="13" name="矩形 12"/>
          <p:cNvSpPr/>
          <p:nvPr/>
        </p:nvSpPr>
        <p:spPr>
          <a:xfrm>
            <a:off x="7971546" y="2060848"/>
            <a:ext cx="11369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或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非，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并联，</a:t>
            </a:r>
            <a:endParaRPr lang="en-US" altLang="zh-CN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串联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88" y="332656"/>
            <a:ext cx="9073008" cy="707886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 altLang="zh-CN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、非反相缓冲器</a:t>
            </a:r>
            <a:r>
              <a:rPr lang="en-US" altLang="zh-CN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noninverting buffer)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8812" y="1714488"/>
            <a:ext cx="3841750" cy="3814764"/>
            <a:chOff x="1200" y="765"/>
            <a:chExt cx="2420" cy="240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28" y="1584"/>
              <a:ext cx="384" cy="384"/>
              <a:chOff x="2880" y="1008"/>
              <a:chExt cx="384" cy="384"/>
            </a:xfrm>
          </p:grpSpPr>
          <p:sp>
            <p:nvSpPr>
              <p:cNvPr id="178181" name="Line 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82" name="Line 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83" name="Line 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84" name="Line 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85" name="Oval 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8186" name="Line 10"/>
            <p:cNvSpPr>
              <a:spLocks noChangeShapeType="1"/>
            </p:cNvSpPr>
            <p:nvPr/>
          </p:nvSpPr>
          <p:spPr bwMode="auto">
            <a:xfrm flipV="1">
              <a:off x="2112" y="115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>
              <a:off x="2016" y="11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88" name="Line 12"/>
            <p:cNvSpPr>
              <a:spLocks noChangeShapeType="1"/>
            </p:cNvSpPr>
            <p:nvPr/>
          </p:nvSpPr>
          <p:spPr bwMode="auto">
            <a:xfrm>
              <a:off x="2112" y="18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 flipV="1">
              <a:off x="2112" y="264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0" name="AutoShape 14"/>
            <p:cNvSpPr>
              <a:spLocks noChangeArrowheads="1"/>
            </p:cNvSpPr>
            <p:nvPr/>
          </p:nvSpPr>
          <p:spPr bwMode="auto">
            <a:xfrm flipV="1">
              <a:off x="2016" y="307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824" y="2352"/>
              <a:ext cx="288" cy="384"/>
              <a:chOff x="2976" y="1680"/>
              <a:chExt cx="288" cy="384"/>
            </a:xfrm>
          </p:grpSpPr>
          <p:sp>
            <p:nvSpPr>
              <p:cNvPr id="178192" name="Line 16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93" name="Line 17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94" name="Line 18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95" name="Line 19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8196" name="Line 20"/>
            <p:cNvSpPr>
              <a:spLocks noChangeShapeType="1"/>
            </p:cNvSpPr>
            <p:nvPr/>
          </p:nvSpPr>
          <p:spPr bwMode="auto">
            <a:xfrm>
              <a:off x="2112" y="216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7" name="Line 21"/>
            <p:cNvSpPr>
              <a:spLocks noChangeShapeType="1"/>
            </p:cNvSpPr>
            <p:nvPr/>
          </p:nvSpPr>
          <p:spPr bwMode="auto">
            <a:xfrm flipH="1">
              <a:off x="1584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8" name="Line 22"/>
            <p:cNvSpPr>
              <a:spLocks noChangeShapeType="1"/>
            </p:cNvSpPr>
            <p:nvPr/>
          </p:nvSpPr>
          <p:spPr bwMode="auto">
            <a:xfrm>
              <a:off x="1584" y="177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9" name="Line 23"/>
            <p:cNvSpPr>
              <a:spLocks noChangeShapeType="1"/>
            </p:cNvSpPr>
            <p:nvPr/>
          </p:nvSpPr>
          <p:spPr bwMode="auto">
            <a:xfrm flipH="1">
              <a:off x="1392" y="254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688" y="1584"/>
              <a:ext cx="384" cy="384"/>
              <a:chOff x="2880" y="1008"/>
              <a:chExt cx="384" cy="384"/>
            </a:xfrm>
          </p:grpSpPr>
          <p:sp>
            <p:nvSpPr>
              <p:cNvPr id="178201" name="Line 2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02" name="Line 2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03" name="Line 2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04" name="Line 2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05" name="Oval 2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8206" name="Line 30"/>
            <p:cNvSpPr>
              <a:spLocks noChangeShapeType="1"/>
            </p:cNvSpPr>
            <p:nvPr/>
          </p:nvSpPr>
          <p:spPr bwMode="auto">
            <a:xfrm flipV="1">
              <a:off x="3072" y="14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7" name="Line 31"/>
            <p:cNvSpPr>
              <a:spLocks noChangeShapeType="1"/>
            </p:cNvSpPr>
            <p:nvPr/>
          </p:nvSpPr>
          <p:spPr bwMode="auto">
            <a:xfrm>
              <a:off x="3072" y="18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8" name="Line 32"/>
            <p:cNvSpPr>
              <a:spLocks noChangeShapeType="1"/>
            </p:cNvSpPr>
            <p:nvPr/>
          </p:nvSpPr>
          <p:spPr bwMode="auto">
            <a:xfrm flipV="1">
              <a:off x="3072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2784" y="2352"/>
              <a:ext cx="288" cy="384"/>
              <a:chOff x="2976" y="1680"/>
              <a:chExt cx="288" cy="384"/>
            </a:xfrm>
          </p:grpSpPr>
          <p:sp>
            <p:nvSpPr>
              <p:cNvPr id="178210" name="Line 34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11" name="Line 35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12" name="Line 36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13" name="Line 37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8214" name="Line 38"/>
            <p:cNvSpPr>
              <a:spLocks noChangeShapeType="1"/>
            </p:cNvSpPr>
            <p:nvPr/>
          </p:nvSpPr>
          <p:spPr bwMode="auto">
            <a:xfrm>
              <a:off x="3072" y="21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5" name="Line 39"/>
            <p:cNvSpPr>
              <a:spLocks noChangeShapeType="1"/>
            </p:cNvSpPr>
            <p:nvPr/>
          </p:nvSpPr>
          <p:spPr bwMode="auto">
            <a:xfrm flipH="1">
              <a:off x="2544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6" name="Line 40"/>
            <p:cNvSpPr>
              <a:spLocks noChangeShapeType="1"/>
            </p:cNvSpPr>
            <p:nvPr/>
          </p:nvSpPr>
          <p:spPr bwMode="auto">
            <a:xfrm>
              <a:off x="2544" y="177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7" name="Line 41"/>
            <p:cNvSpPr>
              <a:spLocks noChangeShapeType="1"/>
            </p:cNvSpPr>
            <p:nvPr/>
          </p:nvSpPr>
          <p:spPr bwMode="auto">
            <a:xfrm flipH="1">
              <a:off x="2544" y="25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8" name="Line 42"/>
            <p:cNvSpPr>
              <a:spLocks noChangeShapeType="1"/>
            </p:cNvSpPr>
            <p:nvPr/>
          </p:nvSpPr>
          <p:spPr bwMode="auto">
            <a:xfrm>
              <a:off x="2112" y="144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9" name="Line 43"/>
            <p:cNvSpPr>
              <a:spLocks noChangeShapeType="1"/>
            </p:cNvSpPr>
            <p:nvPr/>
          </p:nvSpPr>
          <p:spPr bwMode="auto">
            <a:xfrm>
              <a:off x="2112" y="288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20" name="Rectangle 44"/>
            <p:cNvSpPr>
              <a:spLocks noChangeArrowheads="1"/>
            </p:cNvSpPr>
            <p:nvPr/>
          </p:nvSpPr>
          <p:spPr bwMode="auto">
            <a:xfrm>
              <a:off x="1584" y="765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 </a:t>
              </a:r>
              <a:r>
                <a:rPr lang="en-US" altLang="zh-CN" b="1" dirty="0"/>
                <a:t>= +5.0V</a:t>
              </a:r>
              <a:endParaRPr lang="zh-CN" altLang="en-US" b="1" dirty="0"/>
            </a:p>
          </p:txBody>
        </p:sp>
        <p:sp>
          <p:nvSpPr>
            <p:cNvPr id="178221" name="Text Box 45"/>
            <p:cNvSpPr txBox="1">
              <a:spLocks noChangeArrowheads="1"/>
            </p:cNvSpPr>
            <p:nvPr/>
          </p:nvSpPr>
          <p:spPr bwMode="auto">
            <a:xfrm>
              <a:off x="1200" y="2400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</a:p>
          </p:txBody>
        </p:sp>
        <p:sp>
          <p:nvSpPr>
            <p:cNvPr id="178222" name="Text Box 46"/>
            <p:cNvSpPr txBox="1">
              <a:spLocks noChangeArrowheads="1"/>
            </p:cNvSpPr>
            <p:nvPr/>
          </p:nvSpPr>
          <p:spPr bwMode="auto">
            <a:xfrm>
              <a:off x="340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</a:p>
          </p:txBody>
        </p:sp>
      </p:grpSp>
      <p:sp>
        <p:nvSpPr>
          <p:cNvPr id="178223" name="Text Box 47"/>
          <p:cNvSpPr txBox="1">
            <a:spLocks noChangeArrowheads="1"/>
          </p:cNvSpPr>
          <p:nvPr/>
        </p:nvSpPr>
        <p:spPr bwMode="auto">
          <a:xfrm>
            <a:off x="5572132" y="3000372"/>
            <a:ext cx="26564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非反相缓冲器</a:t>
            </a: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5976958" y="3971932"/>
            <a:ext cx="1524000" cy="457200"/>
            <a:chOff x="3408" y="2736"/>
            <a:chExt cx="960" cy="288"/>
          </a:xfrm>
        </p:grpSpPr>
        <p:sp>
          <p:nvSpPr>
            <p:cNvPr id="178225" name="Line 49"/>
            <p:cNvSpPr>
              <a:spLocks noChangeShapeType="1"/>
            </p:cNvSpPr>
            <p:nvPr/>
          </p:nvSpPr>
          <p:spPr bwMode="auto">
            <a:xfrm>
              <a:off x="340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26" name="AutoShape 50"/>
            <p:cNvSpPr>
              <a:spLocks noChangeArrowheads="1"/>
            </p:cNvSpPr>
            <p:nvPr/>
          </p:nvSpPr>
          <p:spPr bwMode="auto">
            <a:xfrm rot="5400000">
              <a:off x="3720" y="2760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27" name="Line 51"/>
            <p:cNvSpPr>
              <a:spLocks noChangeShapeType="1"/>
            </p:cNvSpPr>
            <p:nvPr/>
          </p:nvSpPr>
          <p:spPr bwMode="auto">
            <a:xfrm>
              <a:off x="3984" y="28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857224" y="5643578"/>
            <a:ext cx="53912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教材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P61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，图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3-12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：反相器</a:t>
            </a:r>
            <a:endParaRPr lang="en-US" altLang="zh-CN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教材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P64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，图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3-18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：非反相缓冲器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2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212" y="1000108"/>
            <a:ext cx="4098925" cy="5562600"/>
            <a:chOff x="1680" y="336"/>
            <a:chExt cx="2582" cy="3504"/>
          </a:xfrm>
        </p:grpSpPr>
        <p:sp>
          <p:nvSpPr>
            <p:cNvPr id="179203" name="Line 3"/>
            <p:cNvSpPr>
              <a:spLocks noChangeShapeType="1"/>
            </p:cNvSpPr>
            <p:nvPr/>
          </p:nvSpPr>
          <p:spPr bwMode="auto">
            <a:xfrm>
              <a:off x="2870" y="129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4" name="Line 4"/>
            <p:cNvSpPr>
              <a:spLocks noChangeShapeType="1"/>
            </p:cNvSpPr>
            <p:nvPr/>
          </p:nvSpPr>
          <p:spPr bwMode="auto">
            <a:xfrm flipH="1">
              <a:off x="1910" y="120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5" name="Line 5"/>
            <p:cNvSpPr>
              <a:spLocks noChangeShapeType="1"/>
            </p:cNvSpPr>
            <p:nvPr/>
          </p:nvSpPr>
          <p:spPr bwMode="auto">
            <a:xfrm flipV="1">
              <a:off x="2870" y="67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6" name="Line 6"/>
            <p:cNvSpPr>
              <a:spLocks noChangeShapeType="1"/>
            </p:cNvSpPr>
            <p:nvPr/>
          </p:nvSpPr>
          <p:spPr bwMode="auto">
            <a:xfrm flipH="1" flipV="1">
              <a:off x="2054" y="19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7" name="Line 7"/>
            <p:cNvSpPr>
              <a:spLocks noChangeShapeType="1"/>
            </p:cNvSpPr>
            <p:nvPr/>
          </p:nvSpPr>
          <p:spPr bwMode="auto">
            <a:xfrm flipV="1">
              <a:off x="2870" y="201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8" name="Line 8"/>
            <p:cNvSpPr>
              <a:spLocks noChangeShapeType="1"/>
            </p:cNvSpPr>
            <p:nvPr/>
          </p:nvSpPr>
          <p:spPr bwMode="auto">
            <a:xfrm>
              <a:off x="2764" y="6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486" y="1728"/>
              <a:ext cx="384" cy="384"/>
              <a:chOff x="2880" y="1008"/>
              <a:chExt cx="384" cy="384"/>
            </a:xfrm>
          </p:grpSpPr>
          <p:sp>
            <p:nvSpPr>
              <p:cNvPr id="179210" name="Line 10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1" name="Line 11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2" name="Line 12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3" name="Line 13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4" name="Oval 14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86" y="1008"/>
              <a:ext cx="384" cy="384"/>
              <a:chOff x="2880" y="1008"/>
              <a:chExt cx="384" cy="384"/>
            </a:xfrm>
          </p:grpSpPr>
          <p:sp>
            <p:nvSpPr>
              <p:cNvPr id="179216" name="Line 16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7" name="Line 17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8" name="Line 18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9" name="Line 19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20" name="Oval 2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9221" name="Text Box 21"/>
            <p:cNvSpPr txBox="1">
              <a:spLocks noChangeArrowheads="1"/>
            </p:cNvSpPr>
            <p:nvPr/>
          </p:nvSpPr>
          <p:spPr bwMode="auto">
            <a:xfrm>
              <a:off x="2380" y="336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DD </a:t>
              </a:r>
              <a:r>
                <a:rPr lang="en-US" altLang="zh-CN" b="1"/>
                <a:t>= +5.0V</a:t>
              </a:r>
              <a:endParaRPr lang="zh-CN" altLang="en-US" b="1"/>
            </a:p>
          </p:txBody>
        </p:sp>
        <p:sp>
          <p:nvSpPr>
            <p:cNvPr id="179222" name="Text Box 22"/>
            <p:cNvSpPr txBox="1">
              <a:spLocks noChangeArrowheads="1"/>
            </p:cNvSpPr>
            <p:nvPr/>
          </p:nvSpPr>
          <p:spPr bwMode="auto">
            <a:xfrm>
              <a:off x="1680" y="1056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A</a:t>
              </a:r>
              <a:endParaRPr lang="zh-CN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1680" y="1344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B</a:t>
              </a:r>
              <a:endParaRPr lang="zh-CN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79224" name="Line 24"/>
            <p:cNvSpPr>
              <a:spLocks noChangeShapeType="1"/>
            </p:cNvSpPr>
            <p:nvPr/>
          </p:nvSpPr>
          <p:spPr bwMode="auto">
            <a:xfrm>
              <a:off x="2342" y="1200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5" name="Line 25"/>
            <p:cNvSpPr>
              <a:spLocks noChangeShapeType="1"/>
            </p:cNvSpPr>
            <p:nvPr/>
          </p:nvSpPr>
          <p:spPr bwMode="auto">
            <a:xfrm flipV="1">
              <a:off x="3878" y="201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6" name="Line 26"/>
            <p:cNvSpPr>
              <a:spLocks noChangeShapeType="1"/>
            </p:cNvSpPr>
            <p:nvPr/>
          </p:nvSpPr>
          <p:spPr bwMode="auto">
            <a:xfrm>
              <a:off x="3350" y="120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7" name="Line 27"/>
            <p:cNvSpPr>
              <a:spLocks noChangeShapeType="1"/>
            </p:cNvSpPr>
            <p:nvPr/>
          </p:nvSpPr>
          <p:spPr bwMode="auto">
            <a:xfrm flipH="1">
              <a:off x="3110" y="19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8" name="Line 28"/>
            <p:cNvSpPr>
              <a:spLocks noChangeShapeType="1"/>
            </p:cNvSpPr>
            <p:nvPr/>
          </p:nvSpPr>
          <p:spPr bwMode="auto">
            <a:xfrm flipV="1">
              <a:off x="2870" y="336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9" name="Line 29"/>
            <p:cNvSpPr>
              <a:spLocks noChangeShapeType="1"/>
            </p:cNvSpPr>
            <p:nvPr/>
          </p:nvSpPr>
          <p:spPr bwMode="auto">
            <a:xfrm flipH="1">
              <a:off x="1910" y="268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0" name="Line 30"/>
            <p:cNvSpPr>
              <a:spLocks noChangeShapeType="1"/>
            </p:cNvSpPr>
            <p:nvPr/>
          </p:nvSpPr>
          <p:spPr bwMode="auto">
            <a:xfrm>
              <a:off x="2870" y="360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1" name="Line 31"/>
            <p:cNvSpPr>
              <a:spLocks noChangeShapeType="1"/>
            </p:cNvSpPr>
            <p:nvPr/>
          </p:nvSpPr>
          <p:spPr bwMode="auto">
            <a:xfrm>
              <a:off x="2198" y="220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2" name="AutoShape 32"/>
            <p:cNvSpPr>
              <a:spLocks noChangeArrowheads="1"/>
            </p:cNvSpPr>
            <p:nvPr/>
          </p:nvSpPr>
          <p:spPr bwMode="auto">
            <a:xfrm flipV="1">
              <a:off x="2774" y="374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3" name="Line 33"/>
            <p:cNvSpPr>
              <a:spLocks noChangeShapeType="1"/>
            </p:cNvSpPr>
            <p:nvPr/>
          </p:nvSpPr>
          <p:spPr bwMode="auto">
            <a:xfrm>
              <a:off x="3110" y="29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4" name="Line 34"/>
            <p:cNvSpPr>
              <a:spLocks noChangeShapeType="1"/>
            </p:cNvSpPr>
            <p:nvPr/>
          </p:nvSpPr>
          <p:spPr bwMode="auto">
            <a:xfrm flipH="1">
              <a:off x="3350" y="12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5" name="Line 35"/>
            <p:cNvSpPr>
              <a:spLocks noChangeShapeType="1"/>
            </p:cNvSpPr>
            <p:nvPr/>
          </p:nvSpPr>
          <p:spPr bwMode="auto">
            <a:xfrm flipV="1">
              <a:off x="3878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6" name="Line 36"/>
            <p:cNvSpPr>
              <a:spLocks noChangeShapeType="1"/>
            </p:cNvSpPr>
            <p:nvPr/>
          </p:nvSpPr>
          <p:spPr bwMode="auto">
            <a:xfrm flipH="1">
              <a:off x="1910" y="32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7" name="Line 37"/>
            <p:cNvSpPr>
              <a:spLocks noChangeShapeType="1"/>
            </p:cNvSpPr>
            <p:nvPr/>
          </p:nvSpPr>
          <p:spPr bwMode="auto">
            <a:xfrm>
              <a:off x="2198" y="2208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8" name="Line 38"/>
            <p:cNvSpPr>
              <a:spLocks noChangeShapeType="1"/>
            </p:cNvSpPr>
            <p:nvPr/>
          </p:nvSpPr>
          <p:spPr bwMode="auto">
            <a:xfrm>
              <a:off x="2054" y="192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9" name="Line 39"/>
            <p:cNvSpPr>
              <a:spLocks noChangeShapeType="1"/>
            </p:cNvSpPr>
            <p:nvPr/>
          </p:nvSpPr>
          <p:spPr bwMode="auto">
            <a:xfrm>
              <a:off x="3878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0" name="Text Box 40"/>
            <p:cNvSpPr txBox="1">
              <a:spLocks noChangeArrowheads="1"/>
            </p:cNvSpPr>
            <p:nvPr/>
          </p:nvSpPr>
          <p:spPr bwMode="auto">
            <a:xfrm>
              <a:off x="4050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zh-CN" altLang="en-US"/>
            </a:p>
          </p:txBody>
        </p:sp>
        <p:sp>
          <p:nvSpPr>
            <p:cNvPr id="179241" name="Text Box 41"/>
            <p:cNvSpPr txBox="1">
              <a:spLocks noChangeArrowheads="1"/>
            </p:cNvSpPr>
            <p:nvPr/>
          </p:nvSpPr>
          <p:spPr bwMode="auto">
            <a:xfrm>
              <a:off x="1718" y="2544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</a:rPr>
                <a:t>C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79242" name="Text Box 42"/>
            <p:cNvSpPr txBox="1">
              <a:spLocks noChangeArrowheads="1"/>
            </p:cNvSpPr>
            <p:nvPr/>
          </p:nvSpPr>
          <p:spPr bwMode="auto">
            <a:xfrm>
              <a:off x="1718" y="3120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</a:rPr>
                <a:t>D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79243" name="Line 43"/>
            <p:cNvSpPr>
              <a:spLocks noChangeShapeType="1"/>
            </p:cNvSpPr>
            <p:nvPr/>
          </p:nvSpPr>
          <p:spPr bwMode="auto">
            <a:xfrm>
              <a:off x="3878" y="129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494" y="1728"/>
              <a:ext cx="384" cy="384"/>
              <a:chOff x="2880" y="1008"/>
              <a:chExt cx="384" cy="384"/>
            </a:xfrm>
          </p:grpSpPr>
          <p:sp>
            <p:nvSpPr>
              <p:cNvPr id="179245" name="Line 4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46" name="Line 4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47" name="Line 4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48" name="Line 4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49" name="Oval 4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3494" y="1008"/>
              <a:ext cx="384" cy="384"/>
              <a:chOff x="2880" y="1008"/>
              <a:chExt cx="384" cy="384"/>
            </a:xfrm>
          </p:grpSpPr>
          <p:sp>
            <p:nvSpPr>
              <p:cNvPr id="179251" name="Line 51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52" name="Line 52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53" name="Line 53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54" name="Line 54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55" name="Oval 5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9256" name="Line 56"/>
            <p:cNvSpPr>
              <a:spLocks noChangeShapeType="1"/>
            </p:cNvSpPr>
            <p:nvPr/>
          </p:nvSpPr>
          <p:spPr bwMode="auto">
            <a:xfrm flipV="1">
              <a:off x="3878" y="8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57" name="Line 57"/>
            <p:cNvSpPr>
              <a:spLocks noChangeShapeType="1"/>
            </p:cNvSpPr>
            <p:nvPr/>
          </p:nvSpPr>
          <p:spPr bwMode="auto">
            <a:xfrm>
              <a:off x="2870" y="81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58" name="Line 58"/>
            <p:cNvSpPr>
              <a:spLocks noChangeShapeType="1"/>
            </p:cNvSpPr>
            <p:nvPr/>
          </p:nvSpPr>
          <p:spPr bwMode="auto">
            <a:xfrm flipV="1">
              <a:off x="2870" y="278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2582" y="2496"/>
              <a:ext cx="288" cy="384"/>
              <a:chOff x="2976" y="1680"/>
              <a:chExt cx="288" cy="384"/>
            </a:xfrm>
          </p:grpSpPr>
          <p:sp>
            <p:nvSpPr>
              <p:cNvPr id="179260" name="Line 6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1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2" name="Line 62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3" name="Line 63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64"/>
            <p:cNvGrpSpPr>
              <a:grpSpLocks/>
            </p:cNvGrpSpPr>
            <p:nvPr/>
          </p:nvGrpSpPr>
          <p:grpSpPr bwMode="auto">
            <a:xfrm>
              <a:off x="2582" y="3072"/>
              <a:ext cx="288" cy="384"/>
              <a:chOff x="2976" y="1680"/>
              <a:chExt cx="288" cy="384"/>
            </a:xfrm>
          </p:grpSpPr>
          <p:sp>
            <p:nvSpPr>
              <p:cNvPr id="179265" name="Line 65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6" name="Line 66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7" name="Line 67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8" name="Line 68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9269" name="Line 69"/>
            <p:cNvSpPr>
              <a:spLocks noChangeShapeType="1"/>
            </p:cNvSpPr>
            <p:nvPr/>
          </p:nvSpPr>
          <p:spPr bwMode="auto">
            <a:xfrm flipV="1">
              <a:off x="3878" y="278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3590" y="2496"/>
              <a:ext cx="288" cy="384"/>
              <a:chOff x="2976" y="1680"/>
              <a:chExt cx="288" cy="384"/>
            </a:xfrm>
          </p:grpSpPr>
          <p:sp>
            <p:nvSpPr>
              <p:cNvPr id="179271" name="Line 71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2" name="Line 72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3" name="Line 73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4" name="Line 74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75"/>
            <p:cNvGrpSpPr>
              <a:grpSpLocks/>
            </p:cNvGrpSpPr>
            <p:nvPr/>
          </p:nvGrpSpPr>
          <p:grpSpPr bwMode="auto">
            <a:xfrm>
              <a:off x="3590" y="3072"/>
              <a:ext cx="288" cy="384"/>
              <a:chOff x="2976" y="1680"/>
              <a:chExt cx="288" cy="384"/>
            </a:xfrm>
          </p:grpSpPr>
          <p:sp>
            <p:nvSpPr>
              <p:cNvPr id="179276" name="Line 76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7" name="Line 77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8" name="Line 78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9" name="Line 79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9280" name="Line 80"/>
            <p:cNvSpPr>
              <a:spLocks noChangeShapeType="1"/>
            </p:cNvSpPr>
            <p:nvPr/>
          </p:nvSpPr>
          <p:spPr bwMode="auto">
            <a:xfrm>
              <a:off x="3350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1" name="Line 81"/>
            <p:cNvSpPr>
              <a:spLocks noChangeShapeType="1"/>
            </p:cNvSpPr>
            <p:nvPr/>
          </p:nvSpPr>
          <p:spPr bwMode="auto">
            <a:xfrm>
              <a:off x="1910" y="14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2" name="Line 82"/>
            <p:cNvSpPr>
              <a:spLocks noChangeShapeType="1"/>
            </p:cNvSpPr>
            <p:nvPr/>
          </p:nvSpPr>
          <p:spPr bwMode="auto">
            <a:xfrm>
              <a:off x="2870" y="163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3" name="Line 83"/>
            <p:cNvSpPr>
              <a:spLocks noChangeShapeType="1"/>
            </p:cNvSpPr>
            <p:nvPr/>
          </p:nvSpPr>
          <p:spPr bwMode="auto">
            <a:xfrm>
              <a:off x="2870" y="235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4" name="Line 84"/>
            <p:cNvSpPr>
              <a:spLocks noChangeShapeType="1"/>
            </p:cNvSpPr>
            <p:nvPr/>
          </p:nvSpPr>
          <p:spPr bwMode="auto">
            <a:xfrm flipV="1">
              <a:off x="3110" y="19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5" name="Line 85"/>
            <p:cNvSpPr>
              <a:spLocks noChangeShapeType="1"/>
            </p:cNvSpPr>
            <p:nvPr/>
          </p:nvSpPr>
          <p:spPr bwMode="auto">
            <a:xfrm flipH="1" flipV="1">
              <a:off x="2342" y="297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6" name="Line 86"/>
            <p:cNvSpPr>
              <a:spLocks noChangeShapeType="1"/>
            </p:cNvSpPr>
            <p:nvPr/>
          </p:nvSpPr>
          <p:spPr bwMode="auto">
            <a:xfrm flipH="1">
              <a:off x="3110" y="326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9287" name="Text Box 87"/>
          <p:cNvSpPr txBox="1">
            <a:spLocks noChangeArrowheads="1"/>
          </p:cNvSpPr>
          <p:nvPr/>
        </p:nvSpPr>
        <p:spPr bwMode="auto">
          <a:xfrm>
            <a:off x="71406" y="214290"/>
            <a:ext cx="4416594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 altLang="zh-CN" sz="4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6、CMOS</a:t>
            </a:r>
            <a:r>
              <a:rPr lang="zh-CN" altLang="en-US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与或非门</a:t>
            </a:r>
          </a:p>
        </p:txBody>
      </p:sp>
      <p:sp>
        <p:nvSpPr>
          <p:cNvPr id="179288" name="Rectangle 88"/>
          <p:cNvSpPr>
            <a:spLocks noChangeArrowheads="1"/>
          </p:cNvSpPr>
          <p:nvPr/>
        </p:nvSpPr>
        <p:spPr bwMode="auto">
          <a:xfrm>
            <a:off x="5242872" y="1977086"/>
            <a:ext cx="2735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latin typeface="Arial" charset="0"/>
              </a:rPr>
              <a:t>Z = (A·B + C·D)’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79289" name="Line 89"/>
          <p:cNvSpPr>
            <a:spLocks noChangeShapeType="1"/>
          </p:cNvSpPr>
          <p:nvPr/>
        </p:nvSpPr>
        <p:spPr bwMode="auto">
          <a:xfrm>
            <a:off x="5514354" y="42338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0" name="AutoShape 90"/>
          <p:cNvSpPr>
            <a:spLocks noChangeArrowheads="1"/>
          </p:cNvSpPr>
          <p:nvPr/>
        </p:nvSpPr>
        <p:spPr bwMode="auto">
          <a:xfrm>
            <a:off x="5742954" y="3852858"/>
            <a:ext cx="457200" cy="457200"/>
          </a:xfrm>
          <a:prstGeom prst="flowChartDelay">
            <a:avLst/>
          </a:prstGeom>
          <a:noFill/>
          <a:ln w="95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1" name="Line 91"/>
          <p:cNvSpPr>
            <a:spLocks noChangeShapeType="1"/>
          </p:cNvSpPr>
          <p:nvPr/>
        </p:nvSpPr>
        <p:spPr bwMode="auto">
          <a:xfrm>
            <a:off x="5514354" y="39290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2" name="Line 92"/>
          <p:cNvSpPr>
            <a:spLocks noChangeShapeType="1"/>
          </p:cNvSpPr>
          <p:nvPr/>
        </p:nvSpPr>
        <p:spPr bwMode="auto">
          <a:xfrm>
            <a:off x="6219204" y="40814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3" name="Line 93"/>
          <p:cNvSpPr>
            <a:spLocks noChangeShapeType="1"/>
          </p:cNvSpPr>
          <p:nvPr/>
        </p:nvSpPr>
        <p:spPr bwMode="auto">
          <a:xfrm>
            <a:off x="5514354" y="33194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4" name="AutoShape 94"/>
          <p:cNvSpPr>
            <a:spLocks noChangeArrowheads="1"/>
          </p:cNvSpPr>
          <p:nvPr/>
        </p:nvSpPr>
        <p:spPr bwMode="auto">
          <a:xfrm>
            <a:off x="5742954" y="2938458"/>
            <a:ext cx="457200" cy="457200"/>
          </a:xfrm>
          <a:prstGeom prst="flowChartDelay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5" name="Line 95"/>
          <p:cNvSpPr>
            <a:spLocks noChangeShapeType="1"/>
          </p:cNvSpPr>
          <p:nvPr/>
        </p:nvSpPr>
        <p:spPr bwMode="auto">
          <a:xfrm>
            <a:off x="5514354" y="30146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6" name="Line 96"/>
          <p:cNvSpPr>
            <a:spLocks noChangeShapeType="1"/>
          </p:cNvSpPr>
          <p:nvPr/>
        </p:nvSpPr>
        <p:spPr bwMode="auto">
          <a:xfrm>
            <a:off x="6200154" y="31670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7" name="Arc 97"/>
          <p:cNvSpPr>
            <a:spLocks/>
          </p:cNvSpPr>
          <p:nvPr/>
        </p:nvSpPr>
        <p:spPr bwMode="auto">
          <a:xfrm>
            <a:off x="6995492" y="3325808"/>
            <a:ext cx="76200" cy="285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298" name="Arc 98"/>
          <p:cNvSpPr>
            <a:spLocks/>
          </p:cNvSpPr>
          <p:nvPr/>
        </p:nvSpPr>
        <p:spPr bwMode="auto">
          <a:xfrm>
            <a:off x="6995492" y="3325808"/>
            <a:ext cx="511175" cy="3127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58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12" y="0"/>
                  <a:pt x="21576" y="9645"/>
                  <a:pt x="21599" y="21558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12" y="0"/>
                  <a:pt x="21576" y="9645"/>
                  <a:pt x="21599" y="21558"/>
                </a:cubicBezTo>
                <a:lnTo>
                  <a:pt x="0" y="2160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299" name="Arc 99"/>
          <p:cNvSpPr>
            <a:spLocks/>
          </p:cNvSpPr>
          <p:nvPr/>
        </p:nvSpPr>
        <p:spPr bwMode="auto">
          <a:xfrm>
            <a:off x="7022479" y="3611558"/>
            <a:ext cx="484188" cy="3127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300" name="Arc 100"/>
          <p:cNvSpPr>
            <a:spLocks/>
          </p:cNvSpPr>
          <p:nvPr/>
        </p:nvSpPr>
        <p:spPr bwMode="auto">
          <a:xfrm>
            <a:off x="6995492" y="3611558"/>
            <a:ext cx="76200" cy="3127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301" name="Line 101"/>
          <p:cNvSpPr>
            <a:spLocks noChangeShapeType="1"/>
          </p:cNvSpPr>
          <p:nvPr/>
        </p:nvSpPr>
        <p:spPr bwMode="auto">
          <a:xfrm>
            <a:off x="7022479" y="3478208"/>
            <a:ext cx="26988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302" name="Line 102"/>
          <p:cNvSpPr>
            <a:spLocks noChangeShapeType="1"/>
          </p:cNvSpPr>
          <p:nvPr/>
        </p:nvSpPr>
        <p:spPr bwMode="auto">
          <a:xfrm>
            <a:off x="6885954" y="3478208"/>
            <a:ext cx="136525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303" name="Line 103"/>
          <p:cNvSpPr>
            <a:spLocks noChangeShapeType="1"/>
          </p:cNvSpPr>
          <p:nvPr/>
        </p:nvSpPr>
        <p:spPr bwMode="auto">
          <a:xfrm>
            <a:off x="6885954" y="3776658"/>
            <a:ext cx="136525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304" name="Oval 104"/>
          <p:cNvSpPr>
            <a:spLocks noChangeArrowheads="1"/>
          </p:cNvSpPr>
          <p:nvPr/>
        </p:nvSpPr>
        <p:spPr bwMode="auto">
          <a:xfrm>
            <a:off x="7495554" y="3548058"/>
            <a:ext cx="152400" cy="152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305" name="Line 105"/>
          <p:cNvSpPr>
            <a:spLocks noChangeShapeType="1"/>
          </p:cNvSpPr>
          <p:nvPr/>
        </p:nvSpPr>
        <p:spPr bwMode="auto">
          <a:xfrm>
            <a:off x="6428754" y="316705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306" name="Line 106"/>
          <p:cNvSpPr>
            <a:spLocks noChangeShapeType="1"/>
          </p:cNvSpPr>
          <p:nvPr/>
        </p:nvSpPr>
        <p:spPr bwMode="auto">
          <a:xfrm>
            <a:off x="6428754" y="3474702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307" name="Line 107"/>
          <p:cNvSpPr>
            <a:spLocks noChangeShapeType="1"/>
          </p:cNvSpPr>
          <p:nvPr/>
        </p:nvSpPr>
        <p:spPr bwMode="auto">
          <a:xfrm>
            <a:off x="6428754" y="3776658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308" name="Line 108"/>
          <p:cNvSpPr>
            <a:spLocks noChangeShapeType="1"/>
          </p:cNvSpPr>
          <p:nvPr/>
        </p:nvSpPr>
        <p:spPr bwMode="auto">
          <a:xfrm>
            <a:off x="6428754" y="377665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309" name="Text Box 109"/>
          <p:cNvSpPr txBox="1">
            <a:spLocks noChangeArrowheads="1"/>
          </p:cNvSpPr>
          <p:nvPr/>
        </p:nvSpPr>
        <p:spPr bwMode="auto">
          <a:xfrm>
            <a:off x="5209554" y="2786058"/>
            <a:ext cx="609600" cy="207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de-DE" sz="1600">
                <a:latin typeface="Times New Roman" pitchFamily="18" charset="0"/>
              </a:rPr>
              <a:t>A</a:t>
            </a:r>
          </a:p>
          <a:p>
            <a:pPr eaLnBrk="0" hangingPunct="0">
              <a:spcBef>
                <a:spcPct val="50000"/>
              </a:spcBef>
            </a:pPr>
            <a:r>
              <a:rPr kumimoji="0" lang="de-DE" sz="1600">
                <a:latin typeface="Times New Roman" pitchFamily="18" charset="0"/>
              </a:rPr>
              <a:t>B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kumimoji="0" lang="de-DE" sz="16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de-DE" sz="1600">
                <a:latin typeface="Times New Roman" pitchFamily="18" charset="0"/>
              </a:rPr>
              <a:t>C</a:t>
            </a:r>
          </a:p>
          <a:p>
            <a:pPr eaLnBrk="0" hangingPunct="0">
              <a:spcBef>
                <a:spcPct val="50000"/>
              </a:spcBef>
            </a:pPr>
            <a:r>
              <a:rPr kumimoji="0" lang="de-DE" sz="1600">
                <a:latin typeface="Times New Roman" pitchFamily="18" charset="0"/>
              </a:rPr>
              <a:t>D</a:t>
            </a:r>
          </a:p>
          <a:p>
            <a:pPr eaLnBrk="0" hangingPunct="0">
              <a:spcBef>
                <a:spcPct val="50000"/>
              </a:spcBef>
            </a:pPr>
            <a:endParaRPr kumimoji="0" lang="zh-CN" altLang="en-US" sz="1600">
              <a:latin typeface="Times New Roman" pitchFamily="18" charset="0"/>
            </a:endParaRPr>
          </a:p>
        </p:txBody>
      </p:sp>
      <p:sp>
        <p:nvSpPr>
          <p:cNvPr id="179310" name="Text Box 110"/>
          <p:cNvSpPr txBox="1">
            <a:spLocks noChangeArrowheads="1"/>
          </p:cNvSpPr>
          <p:nvPr/>
        </p:nvSpPr>
        <p:spPr bwMode="auto">
          <a:xfrm>
            <a:off x="7795592" y="3328990"/>
            <a:ext cx="304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de-DE" dirty="0">
                <a:latin typeface="Times New Roman" pitchFamily="18" charset="0"/>
              </a:rPr>
              <a:t>z</a:t>
            </a:r>
            <a:endParaRPr kumimoji="0" lang="en-US" altLang="zh-CN" dirty="0">
              <a:latin typeface="Times New Roman" pitchFamily="18" charset="0"/>
            </a:endParaRPr>
          </a:p>
        </p:txBody>
      </p:sp>
      <p:sp>
        <p:nvSpPr>
          <p:cNvPr id="179311" name="Line 111"/>
          <p:cNvSpPr>
            <a:spLocks noChangeShapeType="1"/>
          </p:cNvSpPr>
          <p:nvPr/>
        </p:nvSpPr>
        <p:spPr bwMode="auto">
          <a:xfrm>
            <a:off x="7647954" y="3624258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" name="Rectangle 53"/>
          <p:cNvSpPr>
            <a:spLocks noChangeArrowheads="1"/>
          </p:cNvSpPr>
          <p:nvPr/>
        </p:nvSpPr>
        <p:spPr bwMode="auto">
          <a:xfrm>
            <a:off x="3958128" y="5474372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Q1</a:t>
            </a:r>
            <a:endParaRPr lang="zh-CN" altLang="en-US" b="1" baseline="-25000" dirty="0">
              <a:solidFill>
                <a:srgbClr val="FFFF00"/>
              </a:solidFill>
            </a:endParaRPr>
          </a:p>
        </p:txBody>
      </p:sp>
      <p:sp>
        <p:nvSpPr>
          <p:cNvPr id="113" name="Rectangle 53"/>
          <p:cNvSpPr>
            <a:spLocks noChangeArrowheads="1"/>
          </p:cNvSpPr>
          <p:nvPr/>
        </p:nvSpPr>
        <p:spPr bwMode="auto">
          <a:xfrm>
            <a:off x="2156576" y="2024944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Q2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114" name="Rectangle 53"/>
          <p:cNvSpPr>
            <a:spLocks noChangeArrowheads="1"/>
          </p:cNvSpPr>
          <p:nvPr/>
        </p:nvSpPr>
        <p:spPr bwMode="auto">
          <a:xfrm>
            <a:off x="3902889" y="4505308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Q3</a:t>
            </a:r>
            <a:endParaRPr lang="zh-CN" altLang="en-US" b="1" baseline="-25000" dirty="0">
              <a:solidFill>
                <a:srgbClr val="FFFF00"/>
              </a:solidFill>
            </a:endParaRPr>
          </a:p>
        </p:txBody>
      </p:sp>
      <p:sp>
        <p:nvSpPr>
          <p:cNvPr id="115" name="Rectangle 53"/>
          <p:cNvSpPr>
            <a:spLocks noChangeArrowheads="1"/>
          </p:cNvSpPr>
          <p:nvPr/>
        </p:nvSpPr>
        <p:spPr bwMode="auto">
          <a:xfrm>
            <a:off x="3895153" y="2143108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Q4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116" name="Rectangle 53"/>
          <p:cNvSpPr>
            <a:spLocks noChangeArrowheads="1"/>
          </p:cNvSpPr>
          <p:nvPr/>
        </p:nvSpPr>
        <p:spPr bwMode="auto">
          <a:xfrm>
            <a:off x="2091820" y="3121835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Q6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117" name="Rectangle 53"/>
          <p:cNvSpPr>
            <a:spLocks noChangeArrowheads="1"/>
          </p:cNvSpPr>
          <p:nvPr/>
        </p:nvSpPr>
        <p:spPr bwMode="auto">
          <a:xfrm>
            <a:off x="2122954" y="4429108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Q5</a:t>
            </a:r>
            <a:endParaRPr lang="zh-CN" altLang="en-US" b="1" baseline="-25000" dirty="0">
              <a:solidFill>
                <a:srgbClr val="FFC000"/>
              </a:solidFill>
            </a:endParaRPr>
          </a:p>
        </p:txBody>
      </p:sp>
      <p:sp>
        <p:nvSpPr>
          <p:cNvPr id="118" name="Rectangle 53"/>
          <p:cNvSpPr>
            <a:spLocks noChangeArrowheads="1"/>
          </p:cNvSpPr>
          <p:nvPr/>
        </p:nvSpPr>
        <p:spPr bwMode="auto">
          <a:xfrm>
            <a:off x="2212922" y="5658488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Q7</a:t>
            </a:r>
            <a:endParaRPr lang="zh-CN" altLang="en-US" b="1" baseline="-25000" dirty="0">
              <a:solidFill>
                <a:srgbClr val="FFC000"/>
              </a:solidFill>
            </a:endParaRPr>
          </a:p>
        </p:txBody>
      </p:sp>
      <p:sp>
        <p:nvSpPr>
          <p:cNvPr id="119" name="Rectangle 53"/>
          <p:cNvSpPr>
            <a:spLocks noChangeArrowheads="1"/>
          </p:cNvSpPr>
          <p:nvPr/>
        </p:nvSpPr>
        <p:spPr bwMode="auto">
          <a:xfrm>
            <a:off x="3902889" y="3153317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Q8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120" name="Text Box 47"/>
          <p:cNvSpPr txBox="1">
            <a:spLocks noChangeArrowheads="1"/>
          </p:cNvSpPr>
          <p:nvPr/>
        </p:nvSpPr>
        <p:spPr bwMode="auto">
          <a:xfrm>
            <a:off x="5063903" y="4572008"/>
            <a:ext cx="37565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可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通过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真值表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，列出每个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管的通、断状态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1" name="灯片编号占位符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122" name="矩形 121"/>
          <p:cNvSpPr/>
          <p:nvPr/>
        </p:nvSpPr>
        <p:spPr>
          <a:xfrm>
            <a:off x="4643438" y="21429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Q1,Q3 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同时导通， 或</a:t>
            </a:r>
            <a:r>
              <a:rPr lang="en-US" altLang="zh-CN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Q5,Q7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同时导通，则</a:t>
            </a:r>
            <a:r>
              <a:rPr lang="en-US" altLang="zh-CN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其他情况，</a:t>
            </a:r>
            <a:r>
              <a:rPr lang="en-US" altLang="zh-CN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Z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为高电平。</a:t>
            </a:r>
            <a:endParaRPr lang="zh-CN" altLang="en-US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106105" y="6286520"/>
            <a:ext cx="6109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教材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P65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，图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3-20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，图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3-21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：与或非门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56" y="309064"/>
            <a:ext cx="8772524" cy="738664"/>
          </a:xfrm>
        </p:spPr>
        <p:txBody>
          <a:bodyPr/>
          <a:lstStyle/>
          <a:p>
            <a:r>
              <a:rPr lang="en-US" altLang="zh-CN" sz="4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7. </a:t>
            </a:r>
            <a:r>
              <a:rPr lang="zh-CN" altLang="en-US" sz="4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其他类型</a:t>
            </a:r>
            <a:r>
              <a:rPr lang="zh-CN" altLang="en-US" sz="42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4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sz="4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门</a:t>
            </a:r>
            <a:endParaRPr lang="zh-CN" altLang="en-US" sz="42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14488"/>
            <a:ext cx="7848600" cy="41148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）传输门</a:t>
            </a:r>
            <a:endParaRPr lang="en-US" altLang="zh-CN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Transmission Gate</a:t>
            </a:r>
            <a:endParaRPr lang="zh-CN" altLang="en-US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4644008" y="1428736"/>
            <a:ext cx="500066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EN = 0，EN_L = 1，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晶体管截止，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       A、B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断开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EN = 1，EN_L = 0，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晶体管导通，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      A、B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之间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低阻抗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连接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双向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器件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7921" y="3213199"/>
            <a:ext cx="3073401" cy="2232025"/>
            <a:chOff x="224" y="1378"/>
            <a:chExt cx="1936" cy="140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1536"/>
              <a:ext cx="1056" cy="1104"/>
              <a:chOff x="3456" y="1296"/>
              <a:chExt cx="1056" cy="110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5400000">
                <a:off x="3792" y="1488"/>
                <a:ext cx="384" cy="384"/>
                <a:chOff x="2880" y="1008"/>
                <a:chExt cx="384" cy="384"/>
              </a:xfrm>
            </p:grpSpPr>
            <p:sp>
              <p:nvSpPr>
                <p:cNvPr id="207880" name="Line 8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81" name="Line 9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82" name="Line 10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83" name="Line 11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84" name="Oval 12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7885" name="Line 13"/>
              <p:cNvSpPr>
                <a:spLocks noChangeShapeType="1"/>
              </p:cNvSpPr>
              <p:nvPr/>
            </p:nvSpPr>
            <p:spPr bwMode="auto">
              <a:xfrm>
                <a:off x="3456" y="129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886" name="Line 14"/>
              <p:cNvSpPr>
                <a:spLocks noChangeShapeType="1"/>
              </p:cNvSpPr>
              <p:nvPr/>
            </p:nvSpPr>
            <p:spPr bwMode="auto">
              <a:xfrm>
                <a:off x="398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887" name="Line 15"/>
              <p:cNvSpPr>
                <a:spLocks noChangeShapeType="1"/>
              </p:cNvSpPr>
              <p:nvPr/>
            </p:nvSpPr>
            <p:spPr bwMode="auto">
              <a:xfrm flipV="1">
                <a:off x="3984" y="216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 rot="-5400000">
                <a:off x="3840" y="1824"/>
                <a:ext cx="288" cy="384"/>
                <a:chOff x="2976" y="1680"/>
                <a:chExt cx="288" cy="384"/>
              </a:xfrm>
            </p:grpSpPr>
            <p:sp>
              <p:nvSpPr>
                <p:cNvPr id="207889" name="Line 17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90" name="Line 18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91" name="Line 19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92" name="Line 20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7893" name="Line 21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894" name="Line 22"/>
              <p:cNvSpPr>
                <a:spLocks noChangeShapeType="1"/>
              </p:cNvSpPr>
              <p:nvPr/>
            </p:nvSpPr>
            <p:spPr bwMode="auto">
              <a:xfrm flipH="1">
                <a:off x="3456" y="240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895" name="Line 23"/>
              <p:cNvSpPr>
                <a:spLocks noChangeShapeType="1"/>
              </p:cNvSpPr>
              <p:nvPr/>
            </p:nvSpPr>
            <p:spPr bwMode="auto">
              <a:xfrm flipH="1">
                <a:off x="3456" y="187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7896" name="Text Box 24"/>
            <p:cNvSpPr txBox="1">
              <a:spLocks noChangeArrowheads="1"/>
            </p:cNvSpPr>
            <p:nvPr/>
          </p:nvSpPr>
          <p:spPr bwMode="auto">
            <a:xfrm>
              <a:off x="528" y="2496"/>
              <a:ext cx="3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EN</a:t>
              </a:r>
            </a:p>
          </p:txBody>
        </p:sp>
        <p:sp>
          <p:nvSpPr>
            <p:cNvPr id="207897" name="Text Box 25"/>
            <p:cNvSpPr txBox="1">
              <a:spLocks noChangeArrowheads="1"/>
            </p:cNvSpPr>
            <p:nvPr/>
          </p:nvSpPr>
          <p:spPr bwMode="auto">
            <a:xfrm>
              <a:off x="224" y="1378"/>
              <a:ext cx="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EN_L</a:t>
              </a:r>
            </a:p>
          </p:txBody>
        </p:sp>
        <p:sp>
          <p:nvSpPr>
            <p:cNvPr id="207898" name="Text Box 26"/>
            <p:cNvSpPr txBox="1">
              <a:spLocks noChangeArrowheads="1"/>
            </p:cNvSpPr>
            <p:nvPr/>
          </p:nvSpPr>
          <p:spPr bwMode="auto">
            <a:xfrm>
              <a:off x="624" y="196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</a:p>
          </p:txBody>
        </p:sp>
        <p:sp>
          <p:nvSpPr>
            <p:cNvPr id="207899" name="Text Box 27"/>
            <p:cNvSpPr txBox="1">
              <a:spLocks noChangeArrowheads="1"/>
            </p:cNvSpPr>
            <p:nvPr/>
          </p:nvSpPr>
          <p:spPr bwMode="auto">
            <a:xfrm>
              <a:off x="1930" y="196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94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7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/>
      <p:bldP spid="207876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1414"/>
            <a:ext cx="7772400" cy="707886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）施密特触发反相器</a:t>
            </a:r>
            <a:endParaRPr lang="zh-CN" altLang="en-US" sz="40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2844" y="962035"/>
            <a:ext cx="4022725" cy="4252915"/>
            <a:chOff x="250" y="963"/>
            <a:chExt cx="2534" cy="2679"/>
          </a:xfrm>
        </p:grpSpPr>
        <p:sp>
          <p:nvSpPr>
            <p:cNvPr id="208900" name="Line 4"/>
            <p:cNvSpPr>
              <a:spLocks noChangeShapeType="1"/>
            </p:cNvSpPr>
            <p:nvPr/>
          </p:nvSpPr>
          <p:spPr bwMode="auto">
            <a:xfrm flipV="1">
              <a:off x="682" y="2880"/>
              <a:ext cx="177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1" name="Line 5"/>
            <p:cNvSpPr>
              <a:spLocks noChangeShapeType="1"/>
            </p:cNvSpPr>
            <p:nvPr/>
          </p:nvSpPr>
          <p:spPr bwMode="auto">
            <a:xfrm flipV="1">
              <a:off x="682" y="1299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2" name="Line 6"/>
            <p:cNvSpPr>
              <a:spLocks noChangeShapeType="1"/>
            </p:cNvSpPr>
            <p:nvPr/>
          </p:nvSpPr>
          <p:spPr bwMode="auto">
            <a:xfrm flipV="1">
              <a:off x="682" y="1728"/>
              <a:ext cx="62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3" name="Arc 7"/>
            <p:cNvSpPr>
              <a:spLocks/>
            </p:cNvSpPr>
            <p:nvPr/>
          </p:nvSpPr>
          <p:spPr bwMode="auto">
            <a:xfrm>
              <a:off x="1210" y="1732"/>
              <a:ext cx="240" cy="364"/>
            </a:xfrm>
            <a:custGeom>
              <a:avLst/>
              <a:gdLst>
                <a:gd name="G0" fmla="+- 0 0 0"/>
                <a:gd name="G1" fmla="+- 20265 0 0"/>
                <a:gd name="G2" fmla="+- 21600 0 0"/>
                <a:gd name="T0" fmla="*/ 7475 w 20770"/>
                <a:gd name="T1" fmla="*/ 0 h 20265"/>
                <a:gd name="T2" fmla="*/ 20770 w 20770"/>
                <a:gd name="T3" fmla="*/ 14335 h 20265"/>
                <a:gd name="T4" fmla="*/ 0 w 20770"/>
                <a:gd name="T5" fmla="*/ 20265 h 20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0" h="20265" fill="none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</a:path>
                <a:path w="20770" h="20265" stroke="0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  <a:lnTo>
                    <a:pt x="0" y="2026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04" name="Arc 8"/>
            <p:cNvSpPr>
              <a:spLocks/>
            </p:cNvSpPr>
            <p:nvPr/>
          </p:nvSpPr>
          <p:spPr bwMode="auto">
            <a:xfrm flipH="1" flipV="1">
              <a:off x="1258" y="2640"/>
              <a:ext cx="192" cy="1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05" name="Line 9"/>
            <p:cNvSpPr>
              <a:spLocks noChangeShapeType="1"/>
            </p:cNvSpPr>
            <p:nvPr/>
          </p:nvSpPr>
          <p:spPr bwMode="auto">
            <a:xfrm flipV="1">
              <a:off x="1450" y="2832"/>
              <a:ext cx="662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6" name="Text Box 10"/>
            <p:cNvSpPr txBox="1">
              <a:spLocks noChangeArrowheads="1"/>
            </p:cNvSpPr>
            <p:nvPr/>
          </p:nvSpPr>
          <p:spPr bwMode="auto">
            <a:xfrm>
              <a:off x="250" y="963"/>
              <a:ext cx="4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OUT</a:t>
              </a:r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2458" y="2736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IN</a:t>
              </a:r>
            </a:p>
          </p:txBody>
        </p:sp>
        <p:sp>
          <p:nvSpPr>
            <p:cNvPr id="208908" name="Line 12"/>
            <p:cNvSpPr>
              <a:spLocks noChangeShapeType="1"/>
            </p:cNvSpPr>
            <p:nvPr/>
          </p:nvSpPr>
          <p:spPr bwMode="auto">
            <a:xfrm>
              <a:off x="1546" y="288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9" name="Text Box 13"/>
            <p:cNvSpPr txBox="1">
              <a:spLocks noChangeArrowheads="1"/>
            </p:cNvSpPr>
            <p:nvPr/>
          </p:nvSpPr>
          <p:spPr bwMode="auto">
            <a:xfrm>
              <a:off x="1978" y="297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5.0</a:t>
              </a:r>
              <a:endParaRPr lang="zh-CN" altLang="en-US" b="1"/>
            </a:p>
          </p:txBody>
        </p:sp>
        <p:sp>
          <p:nvSpPr>
            <p:cNvPr id="208910" name="Text Box 14"/>
            <p:cNvSpPr txBox="1">
              <a:spLocks noChangeArrowheads="1"/>
            </p:cNvSpPr>
            <p:nvPr/>
          </p:nvSpPr>
          <p:spPr bwMode="auto">
            <a:xfrm>
              <a:off x="1066" y="297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2.1</a:t>
              </a:r>
              <a:endParaRPr lang="zh-CN" altLang="en-US" b="1"/>
            </a:p>
          </p:txBody>
        </p:sp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1402" y="297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2.9</a:t>
              </a:r>
              <a:endParaRPr lang="zh-CN" altLang="en-US" b="1"/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2122" y="288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>
              <a:off x="1258" y="288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4" name="Text Box 18"/>
            <p:cNvSpPr txBox="1">
              <a:spLocks noChangeArrowheads="1"/>
            </p:cNvSpPr>
            <p:nvPr/>
          </p:nvSpPr>
          <p:spPr bwMode="auto">
            <a:xfrm>
              <a:off x="346" y="1587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5.0</a:t>
              </a:r>
              <a:endParaRPr lang="zh-CN" altLang="en-US" b="1"/>
            </a:p>
          </p:txBody>
        </p:sp>
        <p:sp>
          <p:nvSpPr>
            <p:cNvPr id="208915" name="Text Box 19"/>
            <p:cNvSpPr txBox="1">
              <a:spLocks noChangeArrowheads="1"/>
            </p:cNvSpPr>
            <p:nvPr/>
          </p:nvSpPr>
          <p:spPr bwMode="auto">
            <a:xfrm>
              <a:off x="655" y="3312"/>
              <a:ext cx="200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输入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-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输出传输特性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08916" name="Arc 20"/>
            <p:cNvSpPr>
              <a:spLocks/>
            </p:cNvSpPr>
            <p:nvPr/>
          </p:nvSpPr>
          <p:spPr bwMode="auto">
            <a:xfrm>
              <a:off x="970" y="1728"/>
              <a:ext cx="240" cy="364"/>
            </a:xfrm>
            <a:custGeom>
              <a:avLst/>
              <a:gdLst>
                <a:gd name="G0" fmla="+- 0 0 0"/>
                <a:gd name="G1" fmla="+- 20265 0 0"/>
                <a:gd name="G2" fmla="+- 21600 0 0"/>
                <a:gd name="T0" fmla="*/ 7475 w 20770"/>
                <a:gd name="T1" fmla="*/ 0 h 20265"/>
                <a:gd name="T2" fmla="*/ 20770 w 20770"/>
                <a:gd name="T3" fmla="*/ 14335 h 20265"/>
                <a:gd name="T4" fmla="*/ 0 w 20770"/>
                <a:gd name="T5" fmla="*/ 20265 h 20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0" h="20265" fill="none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</a:path>
                <a:path w="20770" h="20265" stroke="0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  <a:lnTo>
                    <a:pt x="0" y="2026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18" name="Arc 22"/>
            <p:cNvSpPr>
              <a:spLocks/>
            </p:cNvSpPr>
            <p:nvPr/>
          </p:nvSpPr>
          <p:spPr bwMode="auto">
            <a:xfrm flipH="1" flipV="1">
              <a:off x="1498" y="2640"/>
              <a:ext cx="192" cy="1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19" name="Line 23"/>
            <p:cNvSpPr>
              <a:spLocks noChangeShapeType="1"/>
            </p:cNvSpPr>
            <p:nvPr/>
          </p:nvSpPr>
          <p:spPr bwMode="auto">
            <a:xfrm>
              <a:off x="1450" y="1968"/>
              <a:ext cx="48" cy="67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20" name="Text Box 24"/>
            <p:cNvSpPr txBox="1">
              <a:spLocks noChangeArrowheads="1"/>
            </p:cNvSpPr>
            <p:nvPr/>
          </p:nvSpPr>
          <p:spPr bwMode="auto">
            <a:xfrm>
              <a:off x="1309" y="1392"/>
              <a:ext cx="4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ahoma" pitchFamily="34" charset="0"/>
                </a:rPr>
                <a:t>V</a:t>
              </a:r>
              <a:r>
                <a:rPr lang="en-US" altLang="zh-CN" b="1" baseline="-25000">
                  <a:latin typeface="Tahoma" pitchFamily="34" charset="0"/>
                </a:rPr>
                <a:t>T+</a:t>
              </a:r>
            </a:p>
          </p:txBody>
        </p:sp>
        <p:sp>
          <p:nvSpPr>
            <p:cNvPr id="208921" name="Text Box 25"/>
            <p:cNvSpPr txBox="1">
              <a:spLocks noChangeArrowheads="1"/>
            </p:cNvSpPr>
            <p:nvPr/>
          </p:nvSpPr>
          <p:spPr bwMode="auto">
            <a:xfrm>
              <a:off x="879" y="1392"/>
              <a:ext cx="3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ahoma" pitchFamily="34" charset="0"/>
                </a:rPr>
                <a:t>V</a:t>
              </a:r>
              <a:r>
                <a:rPr lang="en-US" altLang="zh-CN" b="1" baseline="-25000">
                  <a:latin typeface="Tahoma" pitchFamily="34" charset="0"/>
                </a:rPr>
                <a:t>T-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557738" y="952488"/>
            <a:ext cx="3657600" cy="762000"/>
            <a:chOff x="1776" y="720"/>
            <a:chExt cx="2304" cy="480"/>
          </a:xfrm>
        </p:grpSpPr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2976" y="720"/>
              <a:ext cx="1104" cy="480"/>
              <a:chOff x="1056" y="1344"/>
              <a:chExt cx="1392" cy="672"/>
            </a:xfrm>
          </p:grpSpPr>
          <p:sp>
            <p:nvSpPr>
              <p:cNvPr id="208941" name="AutoShape 45"/>
              <p:cNvSpPr>
                <a:spLocks noChangeArrowheads="1"/>
              </p:cNvSpPr>
              <p:nvPr/>
            </p:nvSpPr>
            <p:spPr bwMode="auto">
              <a:xfrm rot="5400000">
                <a:off x="1368" y="1416"/>
                <a:ext cx="672" cy="52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42" name="Oval 4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43" name="Line 47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" name="Group 48"/>
              <p:cNvGrpSpPr>
                <a:grpSpLocks/>
              </p:cNvGrpSpPr>
              <p:nvPr/>
            </p:nvGrpSpPr>
            <p:grpSpPr bwMode="auto">
              <a:xfrm>
                <a:off x="1440" y="1632"/>
                <a:ext cx="336" cy="192"/>
                <a:chOff x="1440" y="2688"/>
                <a:chExt cx="336" cy="192"/>
              </a:xfrm>
            </p:grpSpPr>
            <p:sp>
              <p:nvSpPr>
                <p:cNvPr id="208945" name="Line 49"/>
                <p:cNvSpPr>
                  <a:spLocks noChangeShapeType="1"/>
                </p:cNvSpPr>
                <p:nvPr/>
              </p:nvSpPr>
              <p:spPr bwMode="auto">
                <a:xfrm>
                  <a:off x="1584" y="268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4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536" y="2688"/>
                  <a:ext cx="48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47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632" y="2688"/>
                  <a:ext cx="48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48" name="Line 52"/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8949" name="Line 53"/>
              <p:cNvSpPr>
                <a:spLocks noChangeShapeType="1"/>
              </p:cNvSpPr>
              <p:nvPr/>
            </p:nvSpPr>
            <p:spPr bwMode="auto">
              <a:xfrm flipH="1">
                <a:off x="1056" y="168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8950" name="Text Box 54"/>
            <p:cNvSpPr txBox="1">
              <a:spLocks noChangeArrowheads="1"/>
            </p:cNvSpPr>
            <p:nvPr/>
          </p:nvSpPr>
          <p:spPr bwMode="auto">
            <a:xfrm>
              <a:off x="1776" y="783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FC00"/>
                  </a:solidFill>
                  <a:ea typeface="黑体" pitchFamily="2" charset="-122"/>
                </a:rPr>
                <a:t>逻辑符号：</a:t>
              </a:r>
            </a:p>
          </p:txBody>
        </p:sp>
      </p:grpSp>
      <p:sp>
        <p:nvSpPr>
          <p:cNvPr id="55" name="Line 21"/>
          <p:cNvSpPr>
            <a:spLocks noChangeShapeType="1"/>
          </p:cNvSpPr>
          <p:nvPr/>
        </p:nvSpPr>
        <p:spPr bwMode="auto">
          <a:xfrm>
            <a:off x="1659048" y="2551123"/>
            <a:ext cx="76200" cy="1073151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arrow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357158" y="5258715"/>
            <a:ext cx="736611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输入为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0v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（低态），输出接近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5.0V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（高态）。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要等到输入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升到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2.9v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时，输出才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变低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要等到输入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降到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2.1v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时，输出才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变高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211960" y="2348880"/>
            <a:ext cx="4809350" cy="2161276"/>
            <a:chOff x="4357686" y="2929844"/>
            <a:chExt cx="4809350" cy="2161276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4357686" y="2929844"/>
              <a:ext cx="3119438" cy="1371600"/>
              <a:chOff x="3216" y="1968"/>
              <a:chExt cx="1965" cy="864"/>
            </a:xfrm>
          </p:grpSpPr>
          <p:grpSp>
            <p:nvGrpSpPr>
              <p:cNvPr id="4" name="Group 27"/>
              <p:cNvGrpSpPr>
                <a:grpSpLocks/>
              </p:cNvGrpSpPr>
              <p:nvPr/>
            </p:nvGrpSpPr>
            <p:grpSpPr bwMode="auto">
              <a:xfrm>
                <a:off x="3648" y="1968"/>
                <a:ext cx="432" cy="336"/>
                <a:chOff x="2640" y="3504"/>
                <a:chExt cx="432" cy="336"/>
              </a:xfrm>
            </p:grpSpPr>
            <p:sp>
              <p:nvSpPr>
                <p:cNvPr id="208924" name="Line 28"/>
                <p:cNvSpPr>
                  <a:spLocks noChangeShapeType="1"/>
                </p:cNvSpPr>
                <p:nvPr/>
              </p:nvSpPr>
              <p:spPr bwMode="auto">
                <a:xfrm>
                  <a:off x="2640" y="384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2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32" y="3504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26" name="Line 30"/>
                <p:cNvSpPr>
                  <a:spLocks noChangeShapeType="1"/>
                </p:cNvSpPr>
                <p:nvPr/>
              </p:nvSpPr>
              <p:spPr bwMode="auto">
                <a:xfrm>
                  <a:off x="2832" y="350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2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32" y="3648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8928" name="Text Box 32"/>
              <p:cNvSpPr txBox="1">
                <a:spLocks noChangeArrowheads="1"/>
              </p:cNvSpPr>
              <p:nvPr/>
            </p:nvSpPr>
            <p:spPr bwMode="auto">
              <a:xfrm>
                <a:off x="3216" y="2112"/>
                <a:ext cx="341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输</a:t>
                </a:r>
              </a:p>
              <a:p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入</a:t>
                </a:r>
              </a:p>
            </p:txBody>
          </p:sp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3648" y="2496"/>
                <a:ext cx="432" cy="336"/>
                <a:chOff x="3696" y="2736"/>
                <a:chExt cx="432" cy="336"/>
              </a:xfrm>
            </p:grpSpPr>
            <p:sp>
              <p:nvSpPr>
                <p:cNvPr id="208930" name="Line 34"/>
                <p:cNvSpPr>
                  <a:spLocks noChangeShapeType="1"/>
                </p:cNvSpPr>
                <p:nvPr/>
              </p:nvSpPr>
              <p:spPr bwMode="auto">
                <a:xfrm>
                  <a:off x="3888" y="307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31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88" y="2736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32" name="Line 36"/>
                <p:cNvSpPr>
                  <a:spLocks noChangeShapeType="1"/>
                </p:cNvSpPr>
                <p:nvPr/>
              </p:nvSpPr>
              <p:spPr bwMode="auto">
                <a:xfrm>
                  <a:off x="3696" y="27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3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888" y="2880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8934" name="Text Box 38"/>
              <p:cNvSpPr txBox="1">
                <a:spLocks noChangeArrowheads="1"/>
              </p:cNvSpPr>
              <p:nvPr/>
            </p:nvSpPr>
            <p:spPr bwMode="auto">
              <a:xfrm>
                <a:off x="4128" y="2089"/>
                <a:ext cx="566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门限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电压</a:t>
                </a:r>
              </a:p>
            </p:txBody>
          </p:sp>
          <p:sp>
            <p:nvSpPr>
              <p:cNvPr id="208935" name="Rectangle 39"/>
              <p:cNvSpPr>
                <a:spLocks noChangeArrowheads="1"/>
              </p:cNvSpPr>
              <p:nvPr/>
            </p:nvSpPr>
            <p:spPr bwMode="auto">
              <a:xfrm>
                <a:off x="4752" y="1968"/>
                <a:ext cx="4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Tahoma" pitchFamily="34" charset="0"/>
                  </a:rPr>
                  <a:t>V</a:t>
                </a:r>
                <a:r>
                  <a:rPr lang="en-US" altLang="zh-CN" b="1" baseline="-25000" dirty="0">
                    <a:latin typeface="Tahoma" pitchFamily="34" charset="0"/>
                  </a:rPr>
                  <a:t>T+</a:t>
                </a:r>
                <a:endParaRPr lang="zh-CN" altLang="en-US" b="1" baseline="-25000" dirty="0">
                  <a:latin typeface="Tahoma" pitchFamily="34" charset="0"/>
                </a:endParaRPr>
              </a:p>
            </p:txBody>
          </p:sp>
          <p:sp>
            <p:nvSpPr>
              <p:cNvPr id="208936" name="Rectangle 40"/>
              <p:cNvSpPr>
                <a:spLocks noChangeArrowheads="1"/>
              </p:cNvSpPr>
              <p:nvPr/>
            </p:nvSpPr>
            <p:spPr bwMode="auto">
              <a:xfrm>
                <a:off x="4757" y="2544"/>
                <a:ext cx="3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ahoma" pitchFamily="34" charset="0"/>
                  </a:rPr>
                  <a:t>V</a:t>
                </a:r>
                <a:r>
                  <a:rPr lang="en-US" altLang="zh-CN" b="1" baseline="-25000">
                    <a:latin typeface="Tahoma" pitchFamily="34" charset="0"/>
                  </a:rPr>
                  <a:t>T-</a:t>
                </a:r>
              </a:p>
            </p:txBody>
          </p:sp>
        </p:grpSp>
        <p:sp>
          <p:nvSpPr>
            <p:cNvPr id="208938" name="Text Box 42"/>
            <p:cNvSpPr txBox="1">
              <a:spLocks noChangeArrowheads="1"/>
            </p:cNvSpPr>
            <p:nvPr/>
          </p:nvSpPr>
          <p:spPr bwMode="auto">
            <a:xfrm>
              <a:off x="4714876" y="4572008"/>
              <a:ext cx="4113212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FC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滞后：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两个门限电压之差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492756" y="3833810"/>
              <a:ext cx="16305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负向</a:t>
              </a:r>
              <a:r>
                <a:rPr lang="en-US" altLang="zh-CN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2.1v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536461" y="2976554"/>
              <a:ext cx="16305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正向</a:t>
              </a:r>
              <a:r>
                <a:rPr lang="en-US" altLang="zh-CN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2.9v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0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85728"/>
            <a:ext cx="77724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TTL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逻辑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系列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28660" y="1266844"/>
            <a:ext cx="9386928" cy="4876800"/>
          </a:xfrm>
        </p:spPr>
        <p:txBody>
          <a:bodyPr/>
          <a:lstStyle/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（Logic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Family）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同一系列的芯片具有类似的输入、输出及内部电路特征，但逻辑功能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不同（</a:t>
            </a: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不同的逻辑门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）。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不同系列的芯片可能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不</a:t>
            </a: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匹配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（需要计算</a:t>
            </a: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总扇出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直流噪声容限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等参数）。</a:t>
            </a:r>
            <a:endParaRPr lang="zh-CN" altLang="en-US" sz="32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lvl="4">
              <a:lnSpc>
                <a:spcPct val="120000"/>
              </a:lnSpc>
            </a:pPr>
            <a:endParaRPr lang="zh-CN" altLang="en-US" sz="3200" dirty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CMOS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逻辑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TTL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逻辑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6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）三态输出：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输出使能端</a:t>
            </a:r>
            <a:endParaRPr lang="zh-CN" altLang="en-US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970" name="Text Box 50"/>
          <p:cNvSpPr txBox="1">
            <a:spLocks noChangeArrowheads="1"/>
          </p:cNvSpPr>
          <p:nvPr/>
        </p:nvSpPr>
        <p:spPr bwMode="auto">
          <a:xfrm>
            <a:off x="0" y="1265074"/>
            <a:ext cx="4786314" cy="55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sz="2800" b="1" dirty="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EN=0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时，</a:t>
            </a: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    C=1, 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</a:rPr>
              <a:t>Tp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截止</a:t>
            </a: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    B=1, D=0, 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</a:rPr>
              <a:t>Tn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截止</a:t>
            </a:r>
          </a:p>
          <a:p>
            <a:pPr>
              <a:lnSpc>
                <a:spcPct val="14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输出为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高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阻态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（悬空态）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sz="2800" b="1" dirty="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EN=1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时，</a:t>
            </a: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 b="1" dirty="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C=A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/>
                <a:ea typeface="华文新魏" pitchFamily="2" charset="-122"/>
              </a:rPr>
              <a:t>’</a:t>
            </a:r>
            <a:r>
              <a:rPr lang="en-US" altLang="zh-CN" sz="2800" b="1" dirty="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, B=0 , </a:t>
            </a:r>
            <a:r>
              <a:rPr lang="en-US" altLang="zh-CN" sz="2800" b="1" dirty="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D=A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/>
                <a:ea typeface="华文新魏" pitchFamily="2" charset="-122"/>
              </a:rPr>
              <a:t>’</a:t>
            </a:r>
            <a:endParaRPr lang="zh-CN" altLang="en-US" sz="2800" b="1" dirty="0">
              <a:solidFill>
                <a:schemeClr val="accent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输出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由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控制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(OUT=A)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，为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逻辑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或 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逻辑1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3810000" y="533400"/>
            <a:ext cx="5029200" cy="3657600"/>
            <a:chOff x="3810000" y="533400"/>
            <a:chExt cx="5029200" cy="36576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3810000" y="533400"/>
              <a:ext cx="5029200" cy="3657600"/>
              <a:chOff x="2352" y="384"/>
              <a:chExt cx="3168" cy="2304"/>
            </a:xfrm>
          </p:grpSpPr>
          <p:grpSp>
            <p:nvGrpSpPr>
              <p:cNvPr id="3" name="Group 4"/>
              <p:cNvGrpSpPr>
                <a:grpSpLocks/>
              </p:cNvGrpSpPr>
              <p:nvPr/>
            </p:nvGrpSpPr>
            <p:grpSpPr bwMode="auto">
              <a:xfrm>
                <a:off x="4464" y="1152"/>
                <a:ext cx="384" cy="384"/>
                <a:chOff x="2880" y="1008"/>
                <a:chExt cx="384" cy="384"/>
              </a:xfrm>
            </p:grpSpPr>
            <p:sp>
              <p:nvSpPr>
                <p:cNvPr id="209925" name="Line 5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26" name="Line 6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27" name="Line 7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28" name="Line 8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29" name="Oval 9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9930" name="Line 10"/>
              <p:cNvSpPr>
                <a:spLocks noChangeShapeType="1"/>
              </p:cNvSpPr>
              <p:nvPr/>
            </p:nvSpPr>
            <p:spPr bwMode="auto">
              <a:xfrm flipV="1">
                <a:off x="4848" y="720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1" name="Line 11"/>
              <p:cNvSpPr>
                <a:spLocks noChangeShapeType="1"/>
              </p:cNvSpPr>
              <p:nvPr/>
            </p:nvSpPr>
            <p:spPr bwMode="auto">
              <a:xfrm>
                <a:off x="4752" y="72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2" name="Line 12"/>
              <p:cNvSpPr>
                <a:spLocks noChangeShapeType="1"/>
              </p:cNvSpPr>
              <p:nvPr/>
            </p:nvSpPr>
            <p:spPr bwMode="auto">
              <a:xfrm>
                <a:off x="4848" y="1440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3" name="Line 13"/>
              <p:cNvSpPr>
                <a:spLocks noChangeShapeType="1"/>
              </p:cNvSpPr>
              <p:nvPr/>
            </p:nvSpPr>
            <p:spPr bwMode="auto">
              <a:xfrm flipV="1">
                <a:off x="4848" y="22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4" name="AutoShape 14"/>
              <p:cNvSpPr>
                <a:spLocks noChangeArrowheads="1"/>
              </p:cNvSpPr>
              <p:nvPr/>
            </p:nvSpPr>
            <p:spPr bwMode="auto">
              <a:xfrm flipV="1">
                <a:off x="4752" y="2592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4560" y="1920"/>
                <a:ext cx="288" cy="384"/>
                <a:chOff x="2976" y="1680"/>
                <a:chExt cx="288" cy="384"/>
              </a:xfrm>
            </p:grpSpPr>
            <p:sp>
              <p:nvSpPr>
                <p:cNvPr id="209936" name="Line 16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37" name="Line 17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38" name="Line 18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39" name="Line 19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9940" name="Line 20"/>
              <p:cNvSpPr>
                <a:spLocks noChangeShapeType="1"/>
              </p:cNvSpPr>
              <p:nvPr/>
            </p:nvSpPr>
            <p:spPr bwMode="auto">
              <a:xfrm>
                <a:off x="4848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41" name="Line 21"/>
              <p:cNvSpPr>
                <a:spLocks noChangeShapeType="1"/>
              </p:cNvSpPr>
              <p:nvPr/>
            </p:nvSpPr>
            <p:spPr bwMode="auto">
              <a:xfrm flipH="1">
                <a:off x="4224" y="13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42" name="Line 22"/>
              <p:cNvSpPr>
                <a:spLocks noChangeShapeType="1"/>
              </p:cNvSpPr>
              <p:nvPr/>
            </p:nvSpPr>
            <p:spPr bwMode="auto">
              <a:xfrm>
                <a:off x="3504" y="1440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43" name="Line 23"/>
              <p:cNvSpPr>
                <a:spLocks noChangeShapeType="1"/>
              </p:cNvSpPr>
              <p:nvPr/>
            </p:nvSpPr>
            <p:spPr bwMode="auto">
              <a:xfrm flipH="1">
                <a:off x="4224" y="211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44" name="Line 24"/>
              <p:cNvSpPr>
                <a:spLocks noChangeShapeType="1"/>
              </p:cNvSpPr>
              <p:nvPr/>
            </p:nvSpPr>
            <p:spPr bwMode="auto">
              <a:xfrm flipH="1">
                <a:off x="2688" y="1200"/>
                <a:ext cx="10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45" name="Line 25"/>
              <p:cNvSpPr>
                <a:spLocks noChangeShapeType="1"/>
              </p:cNvSpPr>
              <p:nvPr/>
            </p:nvSpPr>
            <p:spPr bwMode="auto">
              <a:xfrm flipH="1">
                <a:off x="3504" y="14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26"/>
              <p:cNvGrpSpPr>
                <a:grpSpLocks/>
              </p:cNvGrpSpPr>
              <p:nvPr/>
            </p:nvGrpSpPr>
            <p:grpSpPr bwMode="auto">
              <a:xfrm>
                <a:off x="3744" y="1152"/>
                <a:ext cx="480" cy="336"/>
                <a:chOff x="1488" y="2256"/>
                <a:chExt cx="672" cy="432"/>
              </a:xfrm>
            </p:grpSpPr>
            <p:sp>
              <p:nvSpPr>
                <p:cNvPr id="209947" name="Arc 27"/>
                <p:cNvSpPr>
                  <a:spLocks/>
                </p:cNvSpPr>
                <p:nvPr/>
              </p:nvSpPr>
              <p:spPr bwMode="auto">
                <a:xfrm>
                  <a:off x="1753" y="2257"/>
                  <a:ext cx="311" cy="431"/>
                </a:xfrm>
                <a:custGeom>
                  <a:avLst/>
                  <a:gdLst>
                    <a:gd name="G0" fmla="+- 1748 0 0"/>
                    <a:gd name="G1" fmla="+- 21600 0 0"/>
                    <a:gd name="G2" fmla="+- 21600 0 0"/>
                    <a:gd name="T0" fmla="*/ 1748 w 23348"/>
                    <a:gd name="T1" fmla="*/ 0 h 43200"/>
                    <a:gd name="T2" fmla="*/ 0 w 23348"/>
                    <a:gd name="T3" fmla="*/ 43129 h 43200"/>
                    <a:gd name="T4" fmla="*/ 1748 w 2334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348" h="43200" fill="none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</a:path>
                    <a:path w="23348" h="43200" stroke="0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  <a:lnTo>
                        <a:pt x="174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4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488" y="225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4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488" y="26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50" name="Line 30"/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51" name="Oval 3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32"/>
              <p:cNvGrpSpPr>
                <a:grpSpLocks/>
              </p:cNvGrpSpPr>
              <p:nvPr/>
            </p:nvGrpSpPr>
            <p:grpSpPr bwMode="auto">
              <a:xfrm>
                <a:off x="3648" y="1920"/>
                <a:ext cx="576" cy="384"/>
                <a:chOff x="1482" y="2928"/>
                <a:chExt cx="726" cy="480"/>
              </a:xfrm>
            </p:grpSpPr>
            <p:sp>
              <p:nvSpPr>
                <p:cNvPr id="209953" name="Arc 33"/>
                <p:cNvSpPr>
                  <a:spLocks/>
                </p:cNvSpPr>
                <p:nvPr/>
              </p:nvSpPr>
              <p:spPr bwMode="auto">
                <a:xfrm>
                  <a:off x="1488" y="2928"/>
                  <a:ext cx="624" cy="24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54" name="Arc 34"/>
                <p:cNvSpPr>
                  <a:spLocks/>
                </p:cNvSpPr>
                <p:nvPr/>
              </p:nvSpPr>
              <p:spPr bwMode="auto">
                <a:xfrm flipV="1">
                  <a:off x="1488" y="3168"/>
                  <a:ext cx="624" cy="24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55" name="Oval 35"/>
                <p:cNvSpPr>
                  <a:spLocks noChangeArrowheads="1"/>
                </p:cNvSpPr>
                <p:nvPr/>
              </p:nvSpPr>
              <p:spPr bwMode="auto">
                <a:xfrm>
                  <a:off x="2112" y="3120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56" name="Arc 36"/>
                <p:cNvSpPr>
                  <a:spLocks/>
                </p:cNvSpPr>
                <p:nvPr/>
              </p:nvSpPr>
              <p:spPr bwMode="auto">
                <a:xfrm flipV="1">
                  <a:off x="1482" y="2928"/>
                  <a:ext cx="102" cy="480"/>
                </a:xfrm>
                <a:custGeom>
                  <a:avLst/>
                  <a:gdLst>
                    <a:gd name="G0" fmla="+- 1011 0 0"/>
                    <a:gd name="G1" fmla="+- 21600 0 0"/>
                    <a:gd name="G2" fmla="+- 21600 0 0"/>
                    <a:gd name="T0" fmla="*/ 1011 w 22611"/>
                    <a:gd name="T1" fmla="*/ 0 h 43200"/>
                    <a:gd name="T2" fmla="*/ 0 w 22611"/>
                    <a:gd name="T3" fmla="*/ 43176 h 43200"/>
                    <a:gd name="T4" fmla="*/ 1011 w 22611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611" h="43200" fill="none" extrusionOk="0">
                      <a:moveTo>
                        <a:pt x="1010" y="0"/>
                      </a:moveTo>
                      <a:cubicBezTo>
                        <a:pt x="12940" y="0"/>
                        <a:pt x="22611" y="9670"/>
                        <a:pt x="22611" y="21600"/>
                      </a:cubicBezTo>
                      <a:cubicBezTo>
                        <a:pt x="22611" y="33529"/>
                        <a:pt x="12940" y="43200"/>
                        <a:pt x="1011" y="43200"/>
                      </a:cubicBezTo>
                      <a:cubicBezTo>
                        <a:pt x="673" y="43200"/>
                        <a:pt x="336" y="43192"/>
                        <a:pt x="-1" y="43176"/>
                      </a:cubicBezTo>
                    </a:path>
                    <a:path w="22611" h="43200" stroke="0" extrusionOk="0">
                      <a:moveTo>
                        <a:pt x="1010" y="0"/>
                      </a:moveTo>
                      <a:cubicBezTo>
                        <a:pt x="12940" y="0"/>
                        <a:pt x="22611" y="9670"/>
                        <a:pt x="22611" y="21600"/>
                      </a:cubicBezTo>
                      <a:cubicBezTo>
                        <a:pt x="22611" y="33529"/>
                        <a:pt x="12940" y="43200"/>
                        <a:pt x="1011" y="43200"/>
                      </a:cubicBezTo>
                      <a:cubicBezTo>
                        <a:pt x="673" y="43200"/>
                        <a:pt x="336" y="43192"/>
                        <a:pt x="-1" y="43176"/>
                      </a:cubicBezTo>
                      <a:lnTo>
                        <a:pt x="101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9957" name="Line 37"/>
              <p:cNvSpPr>
                <a:spLocks noChangeShapeType="1"/>
              </p:cNvSpPr>
              <p:nvPr/>
            </p:nvSpPr>
            <p:spPr bwMode="auto">
              <a:xfrm>
                <a:off x="3360" y="24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58" name="Line 38"/>
              <p:cNvSpPr>
                <a:spLocks noChangeShapeType="1"/>
              </p:cNvSpPr>
              <p:nvPr/>
            </p:nvSpPr>
            <p:spPr bwMode="auto">
              <a:xfrm flipH="1">
                <a:off x="2688" y="2016"/>
                <a:ext cx="10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59" name="Line 39"/>
              <p:cNvSpPr>
                <a:spLocks noChangeShapeType="1"/>
              </p:cNvSpPr>
              <p:nvPr/>
            </p:nvSpPr>
            <p:spPr bwMode="auto">
              <a:xfrm flipH="1">
                <a:off x="3504" y="220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" name="Group 40"/>
              <p:cNvGrpSpPr>
                <a:grpSpLocks/>
              </p:cNvGrpSpPr>
              <p:nvPr/>
            </p:nvGrpSpPr>
            <p:grpSpPr bwMode="auto">
              <a:xfrm>
                <a:off x="3024" y="2304"/>
                <a:ext cx="336" cy="288"/>
                <a:chOff x="1824" y="2304"/>
                <a:chExt cx="432" cy="384"/>
              </a:xfrm>
            </p:grpSpPr>
            <p:sp>
              <p:nvSpPr>
                <p:cNvPr id="209961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1800" y="2328"/>
                  <a:ext cx="384" cy="336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62" name="Oval 42"/>
                <p:cNvSpPr>
                  <a:spLocks noChangeArrowheads="1"/>
                </p:cNvSpPr>
                <p:nvPr/>
              </p:nvSpPr>
              <p:spPr bwMode="auto">
                <a:xfrm>
                  <a:off x="2160" y="2448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9963" name="Line 43"/>
              <p:cNvSpPr>
                <a:spLocks noChangeShapeType="1"/>
              </p:cNvSpPr>
              <p:nvPr/>
            </p:nvSpPr>
            <p:spPr bwMode="auto">
              <a:xfrm>
                <a:off x="3504" y="22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64" name="Line 44"/>
              <p:cNvSpPr>
                <a:spLocks noChangeShapeType="1"/>
              </p:cNvSpPr>
              <p:nvPr/>
            </p:nvSpPr>
            <p:spPr bwMode="auto">
              <a:xfrm flipH="1">
                <a:off x="2880" y="24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65" name="Line 45"/>
              <p:cNvSpPr>
                <a:spLocks noChangeShapeType="1"/>
              </p:cNvSpPr>
              <p:nvPr/>
            </p:nvSpPr>
            <p:spPr bwMode="auto">
              <a:xfrm>
                <a:off x="2880" y="1200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66" name="Text Box 46"/>
              <p:cNvSpPr txBox="1">
                <a:spLocks noChangeArrowheads="1"/>
              </p:cNvSpPr>
              <p:nvPr/>
            </p:nvSpPr>
            <p:spPr bwMode="auto">
              <a:xfrm>
                <a:off x="4667" y="384"/>
                <a:ext cx="37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</a:t>
                </a:r>
                <a:r>
                  <a:rPr lang="en-US" altLang="zh-CN" b="1" baseline="-25000"/>
                  <a:t>CC</a:t>
                </a:r>
              </a:p>
            </p:txBody>
          </p:sp>
          <p:sp>
            <p:nvSpPr>
              <p:cNvPr id="209967" name="Text Box 47"/>
              <p:cNvSpPr txBox="1">
                <a:spLocks noChangeArrowheads="1"/>
              </p:cNvSpPr>
              <p:nvPr/>
            </p:nvSpPr>
            <p:spPr bwMode="auto">
              <a:xfrm>
                <a:off x="5071" y="1584"/>
                <a:ext cx="44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/>
                  <a:t>OUT</a:t>
                </a:r>
              </a:p>
            </p:txBody>
          </p:sp>
          <p:sp>
            <p:nvSpPr>
              <p:cNvPr id="209968" name="Text Box 48"/>
              <p:cNvSpPr txBox="1">
                <a:spLocks noChangeArrowheads="1"/>
              </p:cNvSpPr>
              <p:nvPr/>
            </p:nvSpPr>
            <p:spPr bwMode="auto">
              <a:xfrm>
                <a:off x="2352" y="1056"/>
                <a:ext cx="33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EN</a:t>
                </a:r>
              </a:p>
            </p:txBody>
          </p:sp>
          <p:sp>
            <p:nvSpPr>
              <p:cNvPr id="209969" name="Text Box 49"/>
              <p:cNvSpPr txBox="1">
                <a:spLocks noChangeArrowheads="1"/>
              </p:cNvSpPr>
              <p:nvPr/>
            </p:nvSpPr>
            <p:spPr bwMode="auto">
              <a:xfrm>
                <a:off x="2458" y="1872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A</a:t>
                </a:r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5273676" y="1600200"/>
              <a:ext cx="3122613" cy="2200275"/>
              <a:chOff x="3274" y="1056"/>
              <a:chExt cx="1967" cy="1386"/>
            </a:xfrm>
          </p:grpSpPr>
          <p:sp>
            <p:nvSpPr>
              <p:cNvPr id="209972" name="Text Box 52"/>
              <p:cNvSpPr txBox="1">
                <a:spLocks noChangeArrowheads="1"/>
              </p:cNvSpPr>
              <p:nvPr/>
            </p:nvSpPr>
            <p:spPr bwMode="auto">
              <a:xfrm>
                <a:off x="3274" y="2112"/>
                <a:ext cx="26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B</a:t>
                </a:r>
              </a:p>
            </p:txBody>
          </p:sp>
          <p:sp>
            <p:nvSpPr>
              <p:cNvPr id="209973" name="Text Box 53"/>
              <p:cNvSpPr txBox="1">
                <a:spLocks noChangeArrowheads="1"/>
              </p:cNvSpPr>
              <p:nvPr/>
            </p:nvSpPr>
            <p:spPr bwMode="auto">
              <a:xfrm>
                <a:off x="4234" y="1056"/>
                <a:ext cx="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C</a:t>
                </a:r>
              </a:p>
            </p:txBody>
          </p:sp>
          <p:sp>
            <p:nvSpPr>
              <p:cNvPr id="209974" name="Text Box 54"/>
              <p:cNvSpPr txBox="1">
                <a:spLocks noChangeArrowheads="1"/>
              </p:cNvSpPr>
              <p:nvPr/>
            </p:nvSpPr>
            <p:spPr bwMode="auto">
              <a:xfrm>
                <a:off x="4282" y="1824"/>
                <a:ext cx="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D</a:t>
                </a:r>
              </a:p>
            </p:txBody>
          </p:sp>
          <p:sp>
            <p:nvSpPr>
              <p:cNvPr id="209975" name="Text Box 55"/>
              <p:cNvSpPr txBox="1">
                <a:spLocks noChangeArrowheads="1"/>
              </p:cNvSpPr>
              <p:nvPr/>
            </p:nvSpPr>
            <p:spPr bwMode="auto">
              <a:xfrm>
                <a:off x="4848" y="1200"/>
                <a:ext cx="39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FFFF00"/>
                    </a:solidFill>
                  </a:rPr>
                  <a:t>Tp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09976" name="Text Box 56"/>
              <p:cNvSpPr txBox="1">
                <a:spLocks noChangeArrowheads="1"/>
              </p:cNvSpPr>
              <p:nvPr/>
            </p:nvSpPr>
            <p:spPr bwMode="auto">
              <a:xfrm>
                <a:off x="4848" y="1968"/>
                <a:ext cx="39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FFFF00"/>
                    </a:solidFill>
                  </a:rPr>
                  <a:t>Tn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4773612" y="4648200"/>
            <a:ext cx="3552824" cy="1863257"/>
            <a:chOff x="4773612" y="4648200"/>
            <a:chExt cx="3552824" cy="1863257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4773612" y="4648200"/>
              <a:ext cx="3552824" cy="1143000"/>
              <a:chOff x="2976" y="2928"/>
              <a:chExt cx="2238" cy="720"/>
            </a:xfrm>
          </p:grpSpPr>
          <p:sp>
            <p:nvSpPr>
              <p:cNvPr id="209978" name="AutoShape 58"/>
              <p:cNvSpPr>
                <a:spLocks noChangeArrowheads="1"/>
              </p:cNvSpPr>
              <p:nvPr/>
            </p:nvSpPr>
            <p:spPr bwMode="auto">
              <a:xfrm rot="5400000">
                <a:off x="3744" y="3264"/>
                <a:ext cx="384" cy="38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79" name="Line 59"/>
              <p:cNvSpPr>
                <a:spLocks noChangeShapeType="1"/>
              </p:cNvSpPr>
              <p:nvPr/>
            </p:nvSpPr>
            <p:spPr bwMode="auto">
              <a:xfrm>
                <a:off x="4128" y="345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80" name="Line 60"/>
              <p:cNvSpPr>
                <a:spLocks noChangeShapeType="1"/>
              </p:cNvSpPr>
              <p:nvPr/>
            </p:nvSpPr>
            <p:spPr bwMode="auto">
              <a:xfrm flipH="1">
                <a:off x="3312" y="345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81" name="Line 61"/>
              <p:cNvSpPr>
                <a:spLocks noChangeShapeType="1"/>
              </p:cNvSpPr>
              <p:nvPr/>
            </p:nvSpPr>
            <p:spPr bwMode="auto">
              <a:xfrm flipV="1">
                <a:off x="3936" y="307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82" name="Line 62"/>
              <p:cNvSpPr>
                <a:spLocks noChangeShapeType="1"/>
              </p:cNvSpPr>
              <p:nvPr/>
            </p:nvSpPr>
            <p:spPr bwMode="auto">
              <a:xfrm flipH="1">
                <a:off x="3312" y="30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83" name="Text Box 63"/>
              <p:cNvSpPr txBox="1">
                <a:spLocks noChangeArrowheads="1"/>
              </p:cNvSpPr>
              <p:nvPr/>
            </p:nvSpPr>
            <p:spPr bwMode="auto">
              <a:xfrm>
                <a:off x="3082" y="3312"/>
                <a:ext cx="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A</a:t>
                </a:r>
              </a:p>
            </p:txBody>
          </p:sp>
          <p:sp>
            <p:nvSpPr>
              <p:cNvPr id="209984" name="Text Box 64"/>
              <p:cNvSpPr txBox="1">
                <a:spLocks noChangeArrowheads="1"/>
              </p:cNvSpPr>
              <p:nvPr/>
            </p:nvSpPr>
            <p:spPr bwMode="auto">
              <a:xfrm>
                <a:off x="2976" y="2928"/>
                <a:ext cx="43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EN</a:t>
                </a:r>
              </a:p>
            </p:txBody>
          </p:sp>
          <p:sp>
            <p:nvSpPr>
              <p:cNvPr id="209985" name="Text Box 65"/>
              <p:cNvSpPr txBox="1">
                <a:spLocks noChangeArrowheads="1"/>
              </p:cNvSpPr>
              <p:nvPr/>
            </p:nvSpPr>
            <p:spPr bwMode="auto">
              <a:xfrm>
                <a:off x="4608" y="3312"/>
                <a:ext cx="60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OUT</a:t>
                </a:r>
              </a:p>
            </p:txBody>
          </p:sp>
          <p:sp>
            <p:nvSpPr>
              <p:cNvPr id="209986" name="Text Box 66"/>
              <p:cNvSpPr txBox="1">
                <a:spLocks noChangeArrowheads="1"/>
              </p:cNvSpPr>
              <p:nvPr/>
            </p:nvSpPr>
            <p:spPr bwMode="auto">
              <a:xfrm>
                <a:off x="4104" y="2928"/>
                <a:ext cx="102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逻辑符号</a:t>
                </a:r>
              </a:p>
            </p:txBody>
          </p:sp>
        </p:grpSp>
        <p:sp>
          <p:nvSpPr>
            <p:cNvPr id="67" name="Text Box 66"/>
            <p:cNvSpPr txBox="1">
              <a:spLocks noChangeArrowheads="1"/>
            </p:cNvSpPr>
            <p:nvPr/>
          </p:nvSpPr>
          <p:spPr bwMode="auto">
            <a:xfrm>
              <a:off x="5003087" y="5988237"/>
              <a:ext cx="299793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CMOS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三态缓冲器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4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9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9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9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9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9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0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AutoShape 3"/>
          <p:cNvSpPr>
            <a:spLocks noChangeArrowheads="1"/>
          </p:cNvSpPr>
          <p:nvPr/>
        </p:nvSpPr>
        <p:spPr bwMode="auto">
          <a:xfrm>
            <a:off x="4038600" y="4343400"/>
            <a:ext cx="4349824" cy="1600200"/>
          </a:xfrm>
          <a:prstGeom prst="wedgeRoundRectCallout">
            <a:avLst>
              <a:gd name="adj1" fmla="val -75366"/>
              <a:gd name="adj2" fmla="val -45435"/>
              <a:gd name="adj3" fmla="val 1666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</a:rPr>
              <a:t>导通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</a:rPr>
              <a:t>反相器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</a:rPr>
              <a:t>电阻很小，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</a:rPr>
              <a:t>很大的电流通过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，会损坏门电路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）漏极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开路输出</a:t>
            </a:r>
          </a:p>
        </p:txBody>
      </p:sp>
      <p:sp>
        <p:nvSpPr>
          <p:cNvPr id="210973" name="Text Box 29"/>
          <p:cNvSpPr txBox="1">
            <a:spLocks noChangeArrowheads="1"/>
          </p:cNvSpPr>
          <p:nvPr/>
        </p:nvSpPr>
        <p:spPr bwMode="auto">
          <a:xfrm>
            <a:off x="723900" y="4975223"/>
            <a:ext cx="238078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有源上拉</a:t>
            </a:r>
          </a:p>
          <a:p>
            <a:pPr algn="ctr"/>
            <a:r>
              <a:rPr lang="en-US" altLang="zh-CN" b="1" dirty="0">
                <a:ea typeface="黑体" pitchFamily="2" charset="-122"/>
              </a:rPr>
              <a:t>active  pull-up</a:t>
            </a:r>
          </a:p>
        </p:txBody>
      </p: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2209800" y="2133600"/>
            <a:ext cx="685800" cy="2133600"/>
            <a:chOff x="1296" y="1776"/>
            <a:chExt cx="432" cy="1344"/>
          </a:xfrm>
        </p:grpSpPr>
        <p:sp>
          <p:nvSpPr>
            <p:cNvPr id="211001" name="Line 57"/>
            <p:cNvSpPr>
              <a:spLocks noChangeShapeType="1"/>
            </p:cNvSpPr>
            <p:nvPr/>
          </p:nvSpPr>
          <p:spPr bwMode="auto">
            <a:xfrm>
              <a:off x="1296" y="1776"/>
              <a:ext cx="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02" name="Arc 58"/>
            <p:cNvSpPr>
              <a:spLocks/>
            </p:cNvSpPr>
            <p:nvPr/>
          </p:nvSpPr>
          <p:spPr bwMode="auto">
            <a:xfrm>
              <a:off x="1584" y="2544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003" name="Arc 59"/>
            <p:cNvSpPr>
              <a:spLocks/>
            </p:cNvSpPr>
            <p:nvPr/>
          </p:nvSpPr>
          <p:spPr bwMode="auto">
            <a:xfrm flipH="1" flipV="1">
              <a:off x="1296" y="2400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004" name="Line 60"/>
            <p:cNvSpPr>
              <a:spLocks noChangeShapeType="1"/>
            </p:cNvSpPr>
            <p:nvPr/>
          </p:nvSpPr>
          <p:spPr bwMode="auto">
            <a:xfrm>
              <a:off x="1440" y="2544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05" name="Line 61"/>
            <p:cNvSpPr>
              <a:spLocks noChangeShapeType="1"/>
            </p:cNvSpPr>
            <p:nvPr/>
          </p:nvSpPr>
          <p:spPr bwMode="auto">
            <a:xfrm>
              <a:off x="1728" y="2640"/>
              <a:ext cx="0" cy="48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006" name="Text Box 62"/>
          <p:cNvSpPr txBox="1">
            <a:spLocks noChangeArrowheads="1"/>
          </p:cNvSpPr>
          <p:nvPr/>
        </p:nvSpPr>
        <p:spPr bwMode="auto">
          <a:xfrm>
            <a:off x="4572001" y="1073352"/>
            <a:ext cx="4572000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个反相器的输入端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Z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个反相器的输出端相连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问题：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有源上拉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门，输出端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不能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直接相联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533400" y="1371600"/>
            <a:ext cx="4127500" cy="3200400"/>
            <a:chOff x="533400" y="1371600"/>
            <a:chExt cx="4127500" cy="3200400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609600" y="1371600"/>
              <a:ext cx="2089150" cy="3200400"/>
              <a:chOff x="288" y="1296"/>
              <a:chExt cx="1316" cy="2016"/>
            </a:xfrm>
          </p:grpSpPr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384"/>
                <a:chOff x="2880" y="1008"/>
                <a:chExt cx="384" cy="384"/>
              </a:xfrm>
            </p:grpSpPr>
            <p:sp>
              <p:nvSpPr>
                <p:cNvPr id="210951" name="Line 7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52" name="Line 8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53" name="Line 9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54" name="Line 10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55" name="Oval 11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0956" name="Line 12"/>
              <p:cNvSpPr>
                <a:spLocks noChangeShapeType="1"/>
              </p:cNvSpPr>
              <p:nvPr/>
            </p:nvSpPr>
            <p:spPr bwMode="auto">
              <a:xfrm flipV="1">
                <a:off x="1200" y="163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57" name="Line 13"/>
              <p:cNvSpPr>
                <a:spLocks noChangeShapeType="1"/>
              </p:cNvSpPr>
              <p:nvPr/>
            </p:nvSpPr>
            <p:spPr bwMode="auto">
              <a:xfrm>
                <a:off x="1104" y="163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58" name="Line 14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59" name="Line 15"/>
              <p:cNvSpPr>
                <a:spLocks noChangeShapeType="1"/>
              </p:cNvSpPr>
              <p:nvPr/>
            </p:nvSpPr>
            <p:spPr bwMode="auto">
              <a:xfrm flipV="1">
                <a:off x="1200" y="288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60" name="AutoShape 16"/>
              <p:cNvSpPr>
                <a:spLocks noChangeArrowheads="1"/>
              </p:cNvSpPr>
              <p:nvPr/>
            </p:nvSpPr>
            <p:spPr bwMode="auto">
              <a:xfrm flipV="1">
                <a:off x="1104" y="3216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912" y="2592"/>
                <a:ext cx="288" cy="384"/>
                <a:chOff x="2976" y="1680"/>
                <a:chExt cx="288" cy="384"/>
              </a:xfrm>
            </p:grpSpPr>
            <p:sp>
              <p:nvSpPr>
                <p:cNvPr id="210962" name="Line 18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63" name="Line 19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64" name="Line 20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65" name="Line 21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0966" name="Line 22"/>
              <p:cNvSpPr>
                <a:spLocks noChangeShapeType="1"/>
              </p:cNvSpPr>
              <p:nvPr/>
            </p:nvSpPr>
            <p:spPr bwMode="auto">
              <a:xfrm>
                <a:off x="1200" y="244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67" name="Line 23"/>
              <p:cNvSpPr>
                <a:spLocks noChangeShapeType="1"/>
              </p:cNvSpPr>
              <p:nvPr/>
            </p:nvSpPr>
            <p:spPr bwMode="auto">
              <a:xfrm flipH="1">
                <a:off x="672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68" name="Line 24"/>
              <p:cNvSpPr>
                <a:spLocks noChangeShapeType="1"/>
              </p:cNvSpPr>
              <p:nvPr/>
            </p:nvSpPr>
            <p:spPr bwMode="auto">
              <a:xfrm>
                <a:off x="672" y="2112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69" name="Line 25"/>
              <p:cNvSpPr>
                <a:spLocks noChangeShapeType="1"/>
              </p:cNvSpPr>
              <p:nvPr/>
            </p:nvSpPr>
            <p:spPr bwMode="auto">
              <a:xfrm flipH="1">
                <a:off x="480" y="273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70" name="Text Box 26"/>
              <p:cNvSpPr txBox="1">
                <a:spLocks noChangeArrowheads="1"/>
              </p:cNvSpPr>
              <p:nvPr/>
            </p:nvSpPr>
            <p:spPr bwMode="auto">
              <a:xfrm>
                <a:off x="1008" y="1296"/>
                <a:ext cx="37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</a:t>
                </a:r>
                <a:r>
                  <a:rPr lang="en-US" altLang="zh-CN" b="1" baseline="-25000"/>
                  <a:t>CC</a:t>
                </a:r>
                <a:endParaRPr lang="zh-CN" altLang="en-US" b="1" baseline="-25000"/>
              </a:p>
            </p:txBody>
          </p:sp>
          <p:sp>
            <p:nvSpPr>
              <p:cNvPr id="210971" name="Text Box 27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A</a:t>
                </a:r>
              </a:p>
            </p:txBody>
          </p:sp>
          <p:sp>
            <p:nvSpPr>
              <p:cNvPr id="210972" name="Text Box 28"/>
              <p:cNvSpPr txBox="1">
                <a:spLocks noChangeArrowheads="1"/>
              </p:cNvSpPr>
              <p:nvPr/>
            </p:nvSpPr>
            <p:spPr bwMode="auto">
              <a:xfrm>
                <a:off x="1392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Z</a:t>
                </a: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2346325" y="1371600"/>
              <a:ext cx="2209800" cy="3200400"/>
              <a:chOff x="1382" y="1296"/>
              <a:chExt cx="1392" cy="2016"/>
            </a:xfrm>
          </p:grpSpPr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 flipH="1">
                <a:off x="1824" y="1920"/>
                <a:ext cx="384" cy="384"/>
                <a:chOff x="2880" y="1008"/>
                <a:chExt cx="384" cy="384"/>
              </a:xfrm>
            </p:grpSpPr>
            <p:sp>
              <p:nvSpPr>
                <p:cNvPr id="210976" name="Line 32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77" name="Line 33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78" name="Line 34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79" name="Line 35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0" name="Oval 36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0981" name="Line 37"/>
              <p:cNvSpPr>
                <a:spLocks noChangeShapeType="1"/>
              </p:cNvSpPr>
              <p:nvPr/>
            </p:nvSpPr>
            <p:spPr bwMode="auto">
              <a:xfrm flipH="1" flipV="1">
                <a:off x="1824" y="163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83" name="Line 39"/>
              <p:cNvSpPr>
                <a:spLocks noChangeShapeType="1"/>
              </p:cNvSpPr>
              <p:nvPr/>
            </p:nvSpPr>
            <p:spPr bwMode="auto">
              <a:xfrm flipH="1">
                <a:off x="1824" y="220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84" name="Line 40"/>
              <p:cNvSpPr>
                <a:spLocks noChangeShapeType="1"/>
              </p:cNvSpPr>
              <p:nvPr/>
            </p:nvSpPr>
            <p:spPr bwMode="auto">
              <a:xfrm flipH="1" flipV="1">
                <a:off x="1824" y="288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85" name="AutoShape 41"/>
              <p:cNvSpPr>
                <a:spLocks noChangeArrowheads="1"/>
              </p:cNvSpPr>
              <p:nvPr/>
            </p:nvSpPr>
            <p:spPr bwMode="auto">
              <a:xfrm flipH="1" flipV="1">
                <a:off x="1728" y="3216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 flipH="1">
                <a:off x="1824" y="2592"/>
                <a:ext cx="288" cy="384"/>
                <a:chOff x="2976" y="1680"/>
                <a:chExt cx="288" cy="384"/>
              </a:xfrm>
            </p:grpSpPr>
            <p:sp>
              <p:nvSpPr>
                <p:cNvPr id="210987" name="Line 43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9" name="Line 45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90" name="Line 46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0991" name="Line 47"/>
              <p:cNvSpPr>
                <a:spLocks noChangeShapeType="1"/>
              </p:cNvSpPr>
              <p:nvPr/>
            </p:nvSpPr>
            <p:spPr bwMode="auto">
              <a:xfrm flipH="1">
                <a:off x="1382" y="2448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92" name="Line 48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93" name="Line 49"/>
              <p:cNvSpPr>
                <a:spLocks noChangeShapeType="1"/>
              </p:cNvSpPr>
              <p:nvPr/>
            </p:nvSpPr>
            <p:spPr bwMode="auto">
              <a:xfrm flipH="1">
                <a:off x="2352" y="2112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94" name="Line 50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95" name="Text Box 51"/>
              <p:cNvSpPr txBox="1">
                <a:spLocks noChangeArrowheads="1"/>
              </p:cNvSpPr>
              <p:nvPr/>
            </p:nvSpPr>
            <p:spPr bwMode="auto">
              <a:xfrm>
                <a:off x="1632" y="1296"/>
                <a:ext cx="37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</a:t>
                </a:r>
                <a:r>
                  <a:rPr lang="en-US" altLang="zh-CN" b="1" baseline="-25000"/>
                  <a:t>CC</a:t>
                </a:r>
                <a:endParaRPr lang="zh-CN" altLang="en-US" b="1" baseline="-25000"/>
              </a:p>
            </p:txBody>
          </p:sp>
          <p:sp>
            <p:nvSpPr>
              <p:cNvPr id="210996" name="Text Box 52"/>
              <p:cNvSpPr txBox="1">
                <a:spLocks noChangeArrowheads="1"/>
              </p:cNvSpPr>
              <p:nvPr/>
            </p:nvSpPr>
            <p:spPr bwMode="auto">
              <a:xfrm>
                <a:off x="2544" y="2592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B</a:t>
                </a:r>
                <a:endParaRPr lang="en-US" altLang="zh-CN" b="1">
                  <a:latin typeface="Tahoma" pitchFamily="34" charset="0"/>
                </a:endParaRPr>
              </a:p>
            </p:txBody>
          </p:sp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533400" y="3762375"/>
              <a:ext cx="4127500" cy="523875"/>
              <a:chOff x="240" y="2802"/>
              <a:chExt cx="2600" cy="330"/>
            </a:xfrm>
          </p:grpSpPr>
          <p:sp>
            <p:nvSpPr>
              <p:cNvPr id="210998" name="Text Box 54"/>
              <p:cNvSpPr txBox="1">
                <a:spLocks noChangeArrowheads="1"/>
              </p:cNvSpPr>
              <p:nvPr/>
            </p:nvSpPr>
            <p:spPr bwMode="auto">
              <a:xfrm>
                <a:off x="240" y="2802"/>
                <a:ext cx="34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低</a:t>
                </a:r>
              </a:p>
            </p:txBody>
          </p:sp>
          <p:sp>
            <p:nvSpPr>
              <p:cNvPr id="210999" name="Text Box 55"/>
              <p:cNvSpPr txBox="1">
                <a:spLocks noChangeArrowheads="1"/>
              </p:cNvSpPr>
              <p:nvPr/>
            </p:nvSpPr>
            <p:spPr bwMode="auto">
              <a:xfrm>
                <a:off x="2496" y="2802"/>
                <a:ext cx="34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高</a:t>
                </a:r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087689" y="1928813"/>
              <a:ext cx="912813" cy="2490788"/>
              <a:chOff x="1849" y="1647"/>
              <a:chExt cx="575" cy="1569"/>
            </a:xfrm>
          </p:grpSpPr>
          <p:sp>
            <p:nvSpPr>
              <p:cNvPr id="211008" name="Text Box 64"/>
              <p:cNvSpPr txBox="1">
                <a:spLocks noChangeArrowheads="1"/>
              </p:cNvSpPr>
              <p:nvPr/>
            </p:nvSpPr>
            <p:spPr bwMode="auto">
              <a:xfrm>
                <a:off x="1851" y="2928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/>
                    </a:solidFill>
                  </a:rPr>
                  <a:t>100</a:t>
                </a:r>
                <a:r>
                  <a:rPr lang="en-US" altLang="zh-CN" b="1" dirty="0">
                    <a:solidFill>
                      <a:schemeClr val="accent1"/>
                    </a:solidFill>
                    <a:sym typeface="Symbol" pitchFamily="18" charset="2"/>
                  </a:rPr>
                  <a:t></a:t>
                </a:r>
                <a:endParaRPr lang="zh-CN" altLang="en-US" b="1" dirty="0">
                  <a:solidFill>
                    <a:schemeClr val="accent1"/>
                  </a:solidFill>
                  <a:sym typeface="Symbol" pitchFamily="18" charset="2"/>
                </a:endParaRPr>
              </a:p>
            </p:txBody>
          </p:sp>
          <p:sp>
            <p:nvSpPr>
              <p:cNvPr id="211009" name="Rectangle 65"/>
              <p:cNvSpPr>
                <a:spLocks noChangeArrowheads="1"/>
              </p:cNvSpPr>
              <p:nvPr/>
            </p:nvSpPr>
            <p:spPr bwMode="auto">
              <a:xfrm>
                <a:off x="1849" y="1647"/>
                <a:ext cx="5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/>
                    </a:solidFill>
                  </a:rPr>
                  <a:t>&gt;1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M</a:t>
                </a:r>
                <a:r>
                  <a:rPr lang="en-US" altLang="zh-CN" b="1" dirty="0">
                    <a:solidFill>
                      <a:schemeClr val="accent1"/>
                    </a:solidFill>
                    <a:sym typeface="Symbol" pitchFamily="18" charset="2"/>
                  </a:rPr>
                  <a:t></a:t>
                </a:r>
                <a:endParaRPr lang="zh-CN" altLang="en-US" b="1" dirty="0">
                  <a:solidFill>
                    <a:schemeClr val="accent1"/>
                  </a:solidFill>
                  <a:sym typeface="Symbol" pitchFamily="18" charset="2"/>
                </a:endParaRPr>
              </a:p>
            </p:txBody>
          </p:sp>
        </p:grp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714374" y="1905000"/>
              <a:ext cx="1123947" cy="2624138"/>
              <a:chOff x="354" y="1632"/>
              <a:chExt cx="708" cy="1653"/>
            </a:xfrm>
          </p:grpSpPr>
          <p:sp>
            <p:nvSpPr>
              <p:cNvPr id="211011" name="Text Box 67"/>
              <p:cNvSpPr txBox="1">
                <a:spLocks noChangeArrowheads="1"/>
              </p:cNvSpPr>
              <p:nvPr/>
            </p:nvSpPr>
            <p:spPr bwMode="auto">
              <a:xfrm>
                <a:off x="534" y="1632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/>
                    </a:solidFill>
                  </a:rPr>
                  <a:t>100</a:t>
                </a:r>
                <a:r>
                  <a:rPr lang="en-US" altLang="zh-CN" b="1" dirty="0">
                    <a:solidFill>
                      <a:schemeClr val="accent1"/>
                    </a:solidFill>
                    <a:sym typeface="Symbol" pitchFamily="18" charset="2"/>
                  </a:rPr>
                  <a:t></a:t>
                </a:r>
                <a:endParaRPr lang="zh-CN" altLang="en-US" b="1" dirty="0">
                  <a:solidFill>
                    <a:schemeClr val="accent1"/>
                  </a:solidFill>
                  <a:sym typeface="Symbol" pitchFamily="18" charset="2"/>
                </a:endParaRPr>
              </a:p>
            </p:txBody>
          </p:sp>
          <p:sp>
            <p:nvSpPr>
              <p:cNvPr id="211012" name="Rectangle 68"/>
              <p:cNvSpPr>
                <a:spLocks noChangeArrowheads="1"/>
              </p:cNvSpPr>
              <p:nvPr/>
            </p:nvSpPr>
            <p:spPr bwMode="auto">
              <a:xfrm>
                <a:off x="354" y="2997"/>
                <a:ext cx="5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/>
                    </a:solidFill>
                  </a:rPr>
                  <a:t>&gt;1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M</a:t>
                </a:r>
                <a:r>
                  <a:rPr lang="en-US" altLang="zh-CN" b="1" dirty="0">
                    <a:solidFill>
                      <a:schemeClr val="accent1"/>
                    </a:solidFill>
                    <a:sym typeface="Symbol" pitchFamily="18" charset="2"/>
                  </a:rPr>
                  <a:t></a:t>
                </a:r>
                <a:endParaRPr lang="zh-CN" altLang="en-US" b="1" dirty="0">
                  <a:solidFill>
                    <a:schemeClr val="accent1"/>
                  </a:solidFill>
                  <a:sym typeface="Symbol" pitchFamily="18" charset="2"/>
                </a:endParaRPr>
              </a:p>
            </p:txBody>
          </p:sp>
        </p:grpSp>
      </p:grp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26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  <p:bldP spid="210973" grpId="0"/>
      <p:bldP spid="2110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14"/>
            <a:ext cx="7772400" cy="762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漏极开路输出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58" y="1700226"/>
            <a:ext cx="2393950" cy="3657600"/>
            <a:chOff x="1852" y="1152"/>
            <a:chExt cx="1508" cy="23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52" y="1488"/>
              <a:ext cx="1508" cy="1968"/>
              <a:chOff x="528" y="960"/>
              <a:chExt cx="1508" cy="1968"/>
            </a:xfrm>
          </p:grpSpPr>
          <p:sp>
            <p:nvSpPr>
              <p:cNvPr id="211973" name="Rectangle 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816" cy="1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720" y="960"/>
                <a:ext cx="1104" cy="1968"/>
                <a:chOff x="2112" y="1536"/>
                <a:chExt cx="1104" cy="1968"/>
              </a:xfrm>
            </p:grpSpPr>
            <p:sp>
              <p:nvSpPr>
                <p:cNvPr id="21197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784" y="153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76" name="Line 8"/>
                <p:cNvSpPr>
                  <a:spLocks noChangeShapeType="1"/>
                </p:cNvSpPr>
                <p:nvPr/>
              </p:nvSpPr>
              <p:spPr bwMode="auto">
                <a:xfrm>
                  <a:off x="268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77" name="Line 9"/>
                <p:cNvSpPr>
                  <a:spLocks noChangeShapeType="1"/>
                </p:cNvSpPr>
                <p:nvPr/>
              </p:nvSpPr>
              <p:spPr bwMode="auto">
                <a:xfrm>
                  <a:off x="2784" y="244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7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784" y="3024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79" name="AutoShape 11"/>
                <p:cNvSpPr>
                  <a:spLocks noChangeArrowheads="1"/>
                </p:cNvSpPr>
                <p:nvPr/>
              </p:nvSpPr>
              <p:spPr bwMode="auto">
                <a:xfrm flipV="1">
                  <a:off x="2688" y="3408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2"/>
                <p:cNvGrpSpPr>
                  <a:grpSpLocks/>
                </p:cNvGrpSpPr>
                <p:nvPr/>
              </p:nvGrpSpPr>
              <p:grpSpPr bwMode="auto">
                <a:xfrm>
                  <a:off x="2496" y="2736"/>
                  <a:ext cx="288" cy="384"/>
                  <a:chOff x="2976" y="1680"/>
                  <a:chExt cx="288" cy="384"/>
                </a:xfrm>
              </p:grpSpPr>
              <p:sp>
                <p:nvSpPr>
                  <p:cNvPr id="21198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776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8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80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8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776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96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1985" name="Line 17"/>
                <p:cNvSpPr>
                  <a:spLocks noChangeShapeType="1"/>
                </p:cNvSpPr>
                <p:nvPr/>
              </p:nvSpPr>
              <p:spPr bwMode="auto">
                <a:xfrm>
                  <a:off x="2784" y="201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8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112" y="235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8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112" y="292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20"/>
                <p:cNvGrpSpPr>
                  <a:grpSpLocks/>
                </p:cNvGrpSpPr>
                <p:nvPr/>
              </p:nvGrpSpPr>
              <p:grpSpPr bwMode="auto">
                <a:xfrm>
                  <a:off x="2496" y="2160"/>
                  <a:ext cx="288" cy="384"/>
                  <a:chOff x="2976" y="1680"/>
                  <a:chExt cx="288" cy="384"/>
                </a:xfrm>
              </p:grpSpPr>
              <p:sp>
                <p:nvSpPr>
                  <p:cNvPr id="21198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776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9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80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9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776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9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96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199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784" y="2016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1994" name="Text Box 26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A</a:t>
                </a:r>
              </a:p>
            </p:txBody>
          </p:sp>
          <p:sp>
            <p:nvSpPr>
              <p:cNvPr id="211995" name="Text Box 27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B</a:t>
                </a:r>
              </a:p>
            </p:txBody>
          </p:sp>
          <p:sp>
            <p:nvSpPr>
              <p:cNvPr id="211996" name="Text Box 28"/>
              <p:cNvSpPr txBox="1">
                <a:spLocks noChangeArrowheads="1"/>
              </p:cNvSpPr>
              <p:nvPr/>
            </p:nvSpPr>
            <p:spPr bwMode="auto">
              <a:xfrm>
                <a:off x="1824" y="129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Z</a:t>
                </a:r>
              </a:p>
            </p:txBody>
          </p:sp>
        </p:grpSp>
        <p:sp>
          <p:nvSpPr>
            <p:cNvPr id="211997" name="Rectangle 29"/>
            <p:cNvSpPr>
              <a:spLocks noChangeArrowheads="1"/>
            </p:cNvSpPr>
            <p:nvPr/>
          </p:nvSpPr>
          <p:spPr bwMode="auto">
            <a:xfrm>
              <a:off x="2507" y="1152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CC</a:t>
              </a:r>
              <a:endParaRPr lang="zh-CN" altLang="en-US" b="1" baseline="-2500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728758" y="714390"/>
            <a:ext cx="2498725" cy="4338636"/>
            <a:chOff x="1728758" y="714390"/>
            <a:chExt cx="2498725" cy="4338636"/>
          </a:xfrm>
        </p:grpSpPr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109758" y="714390"/>
              <a:ext cx="2117725" cy="2281239"/>
              <a:chOff x="1728" y="579"/>
              <a:chExt cx="1334" cy="1437"/>
            </a:xfrm>
          </p:grpSpPr>
          <p:sp>
            <p:nvSpPr>
              <p:cNvPr id="211999" name="Line 31"/>
              <p:cNvSpPr>
                <a:spLocks noChangeShapeType="1"/>
              </p:cNvSpPr>
              <p:nvPr/>
            </p:nvSpPr>
            <p:spPr bwMode="auto">
              <a:xfrm flipV="1">
                <a:off x="1920" y="163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12000" name="Object 32"/>
              <p:cNvGraphicFramePr>
                <a:graphicFrameLocks noChangeAspect="1"/>
              </p:cNvGraphicFramePr>
              <p:nvPr/>
            </p:nvGraphicFramePr>
            <p:xfrm>
              <a:off x="1824" y="1248"/>
              <a:ext cx="20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032" name="Visio" r:id="rId3" imgW="292320" imgH="622440" progId="">
                      <p:embed/>
                    </p:oleObj>
                  </mc:Choice>
                  <mc:Fallback>
                    <p:oleObj name="Visio" r:id="rId3" imgW="292320" imgH="622440" progId="">
                      <p:embed/>
                      <p:pic>
                        <p:nvPicPr>
                          <p:cNvPr id="21200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248"/>
                            <a:ext cx="208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2001" name="Line 33"/>
              <p:cNvSpPr>
                <a:spLocks noChangeShapeType="1"/>
              </p:cNvSpPr>
              <p:nvPr/>
            </p:nvSpPr>
            <p:spPr bwMode="auto">
              <a:xfrm flipV="1">
                <a:off x="1920" y="105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02" name="Line 34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03" name="Rectangle 35"/>
              <p:cNvSpPr>
                <a:spLocks noChangeArrowheads="1"/>
              </p:cNvSpPr>
              <p:nvPr/>
            </p:nvSpPr>
            <p:spPr bwMode="auto">
              <a:xfrm>
                <a:off x="1728" y="651"/>
                <a:ext cx="37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sym typeface="Symbol" pitchFamily="18" charset="2"/>
                  </a:rPr>
                  <a:t>CC</a:t>
                </a:r>
                <a:endParaRPr lang="zh-CN" altLang="en-US" b="1" baseline="-25000">
                  <a:sym typeface="Symbol" pitchFamily="18" charset="2"/>
                </a:endParaRPr>
              </a:p>
            </p:txBody>
          </p:sp>
          <p:sp>
            <p:nvSpPr>
              <p:cNvPr id="212004" name="Text Box 36"/>
              <p:cNvSpPr txBox="1">
                <a:spLocks noChangeArrowheads="1"/>
              </p:cNvSpPr>
              <p:nvPr/>
            </p:nvSpPr>
            <p:spPr bwMode="auto">
              <a:xfrm>
                <a:off x="1872" y="579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Tahoma" pitchFamily="34" charset="0"/>
                  </a:rPr>
                  <a:t>’</a:t>
                </a:r>
              </a:p>
            </p:txBody>
          </p:sp>
          <p:sp>
            <p:nvSpPr>
              <p:cNvPr id="212005" name="Text Box 37"/>
              <p:cNvSpPr txBox="1">
                <a:spLocks noChangeArrowheads="1"/>
              </p:cNvSpPr>
              <p:nvPr/>
            </p:nvSpPr>
            <p:spPr bwMode="auto">
              <a:xfrm>
                <a:off x="2016" y="1344"/>
                <a:ext cx="10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ym typeface="Symbol" pitchFamily="18" charset="2"/>
                  </a:rPr>
                  <a:t>R </a:t>
                </a:r>
                <a:r>
                  <a:rPr lang="zh-CN" altLang="en-US" b="1">
                    <a:ea typeface="黑体" pitchFamily="2" charset="-122"/>
                    <a:sym typeface="Symbol" pitchFamily="18" charset="2"/>
                  </a:rPr>
                  <a:t>上拉电阻</a:t>
                </a:r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1728758" y="2995626"/>
              <a:ext cx="838200" cy="2057400"/>
              <a:chOff x="1488" y="2016"/>
              <a:chExt cx="528" cy="1296"/>
            </a:xfrm>
          </p:grpSpPr>
          <p:sp>
            <p:nvSpPr>
              <p:cNvPr id="212026" name="Line 58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27" name="Line 59"/>
              <p:cNvSpPr>
                <a:spLocks noChangeShapeType="1"/>
              </p:cNvSpPr>
              <p:nvPr/>
            </p:nvSpPr>
            <p:spPr bwMode="auto">
              <a:xfrm flipV="1">
                <a:off x="1920" y="2016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28" name="Line 60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29" name="Line 61"/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30" name="Line 62"/>
              <p:cNvSpPr>
                <a:spLocks noChangeShapeType="1"/>
              </p:cNvSpPr>
              <p:nvPr/>
            </p:nvSpPr>
            <p:spPr bwMode="auto">
              <a:xfrm flipH="1">
                <a:off x="1488" y="32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12035" name="Text Box 67"/>
          <p:cNvSpPr txBox="1">
            <a:spLocks noChangeArrowheads="1"/>
          </p:cNvSpPr>
          <p:nvPr/>
        </p:nvSpPr>
        <p:spPr bwMode="auto">
          <a:xfrm>
            <a:off x="3462891" y="3917610"/>
            <a:ext cx="5032147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：实现线连逻辑（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线与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22</a:t>
            </a:fld>
            <a:endParaRPr lang="en-US" altLang="zh-CN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5343524" y="195914"/>
            <a:ext cx="2638425" cy="1524000"/>
            <a:chOff x="2928" y="1968"/>
            <a:chExt cx="1662" cy="960"/>
          </a:xfrm>
        </p:grpSpPr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2928" y="2400"/>
              <a:ext cx="1662" cy="528"/>
              <a:chOff x="2784" y="1920"/>
              <a:chExt cx="1662" cy="528"/>
            </a:xfrm>
          </p:grpSpPr>
          <p:grpSp>
            <p:nvGrpSpPr>
              <p:cNvPr id="10" name="Group 40"/>
              <p:cNvGrpSpPr>
                <a:grpSpLocks/>
              </p:cNvGrpSpPr>
              <p:nvPr/>
            </p:nvGrpSpPr>
            <p:grpSpPr bwMode="auto">
              <a:xfrm>
                <a:off x="3312" y="1968"/>
                <a:ext cx="672" cy="432"/>
                <a:chOff x="1488" y="2256"/>
                <a:chExt cx="672" cy="432"/>
              </a:xfrm>
            </p:grpSpPr>
            <p:sp>
              <p:nvSpPr>
                <p:cNvPr id="212009" name="Arc 41"/>
                <p:cNvSpPr>
                  <a:spLocks/>
                </p:cNvSpPr>
                <p:nvPr/>
              </p:nvSpPr>
              <p:spPr bwMode="auto">
                <a:xfrm>
                  <a:off x="1753" y="2257"/>
                  <a:ext cx="311" cy="431"/>
                </a:xfrm>
                <a:custGeom>
                  <a:avLst/>
                  <a:gdLst>
                    <a:gd name="G0" fmla="+- 1748 0 0"/>
                    <a:gd name="G1" fmla="+- 21600 0 0"/>
                    <a:gd name="G2" fmla="+- 21600 0 0"/>
                    <a:gd name="T0" fmla="*/ 1748 w 23348"/>
                    <a:gd name="T1" fmla="*/ 0 h 43200"/>
                    <a:gd name="T2" fmla="*/ 0 w 23348"/>
                    <a:gd name="T3" fmla="*/ 43129 h 43200"/>
                    <a:gd name="T4" fmla="*/ 1748 w 2334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348" h="43200" fill="none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</a:path>
                    <a:path w="23348" h="43200" stroke="0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  <a:lnTo>
                        <a:pt x="174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01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488" y="225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201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488" y="26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2012" name="Line 44"/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2013" name="Oval 45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2014" name="Line 46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15" name="Line 47"/>
              <p:cNvSpPr>
                <a:spLocks noChangeShapeType="1"/>
              </p:cNvSpPr>
              <p:nvPr/>
            </p:nvSpPr>
            <p:spPr bwMode="auto">
              <a:xfrm flipH="1">
                <a:off x="2976" y="206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16" name="Line 48"/>
              <p:cNvSpPr>
                <a:spLocks noChangeShapeType="1"/>
              </p:cNvSpPr>
              <p:nvPr/>
            </p:nvSpPr>
            <p:spPr bwMode="auto">
              <a:xfrm flipH="1">
                <a:off x="2976" y="230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17" name="Text Box 49"/>
              <p:cNvSpPr txBox="1">
                <a:spLocks noChangeArrowheads="1"/>
              </p:cNvSpPr>
              <p:nvPr/>
            </p:nvSpPr>
            <p:spPr bwMode="auto">
              <a:xfrm>
                <a:off x="2784" y="1920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A</a:t>
                </a:r>
              </a:p>
            </p:txBody>
          </p:sp>
          <p:sp>
            <p:nvSpPr>
              <p:cNvPr id="212018" name="Text Box 50"/>
              <p:cNvSpPr txBox="1">
                <a:spLocks noChangeArrowheads="1"/>
              </p:cNvSpPr>
              <p:nvPr/>
            </p:nvSpPr>
            <p:spPr bwMode="auto">
              <a:xfrm>
                <a:off x="2784" y="2160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B</a:t>
                </a:r>
              </a:p>
            </p:txBody>
          </p:sp>
          <p:sp>
            <p:nvSpPr>
              <p:cNvPr id="212019" name="Text Box 51"/>
              <p:cNvSpPr txBox="1">
                <a:spLocks noChangeArrowheads="1"/>
              </p:cNvSpPr>
              <p:nvPr/>
            </p:nvSpPr>
            <p:spPr bwMode="auto">
              <a:xfrm>
                <a:off x="4234" y="206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Z</a:t>
                </a:r>
              </a:p>
            </p:txBody>
          </p:sp>
          <p:grpSp>
            <p:nvGrpSpPr>
              <p:cNvPr id="11" name="Group 52"/>
              <p:cNvGrpSpPr>
                <a:grpSpLocks/>
              </p:cNvGrpSpPr>
              <p:nvPr/>
            </p:nvGrpSpPr>
            <p:grpSpPr bwMode="auto">
              <a:xfrm>
                <a:off x="3936" y="1920"/>
                <a:ext cx="96" cy="144"/>
                <a:chOff x="2928" y="3072"/>
                <a:chExt cx="96" cy="144"/>
              </a:xfrm>
            </p:grpSpPr>
            <p:sp>
              <p:nvSpPr>
                <p:cNvPr id="212021" name="AutoShape 53"/>
                <p:cNvSpPr>
                  <a:spLocks noChangeArrowheads="1"/>
                </p:cNvSpPr>
                <p:nvPr/>
              </p:nvSpPr>
              <p:spPr bwMode="auto">
                <a:xfrm>
                  <a:off x="2928" y="3072"/>
                  <a:ext cx="96" cy="144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022" name="Line 5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2023" name="Text Box 55"/>
            <p:cNvSpPr txBox="1">
              <a:spLocks noChangeArrowheads="1"/>
            </p:cNvSpPr>
            <p:nvPr/>
          </p:nvSpPr>
          <p:spPr bwMode="auto">
            <a:xfrm>
              <a:off x="3168" y="1968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逻辑符号</a:t>
              </a:r>
            </a:p>
          </p:txBody>
        </p:sp>
      </p:grpSp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5288839" y="1905648"/>
            <a:ext cx="29979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漏极开路的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CMOS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“与非”门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52105" y="5577985"/>
            <a:ext cx="9363461" cy="129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“与非”门最上面的</a:t>
            </a:r>
            <a:r>
              <a:rPr lang="en-US" altLang="zh-CN" i="1" dirty="0" smtClean="0">
                <a:solidFill>
                  <a:srgbClr val="FFFF00"/>
                </a:solidFill>
                <a:latin typeface="Euclid" pitchFamily="18" charset="0"/>
                <a:ea typeface="黑体" pitchFamily="2" charset="-122"/>
              </a:rPr>
              <a:t>n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沟道晶体管的漏极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不与其他点相连，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输出不为低态时，为“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开路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”。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83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35" grpId="0"/>
      <p:bldP spid="69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8596" y="642918"/>
            <a:ext cx="6889750" cy="5257800"/>
            <a:chOff x="384" y="432"/>
            <a:chExt cx="4340" cy="3312"/>
          </a:xfrm>
        </p:grpSpPr>
        <p:sp>
          <p:nvSpPr>
            <p:cNvPr id="212995" name="Rectangle 3"/>
            <p:cNvSpPr>
              <a:spLocks noChangeArrowheads="1"/>
            </p:cNvSpPr>
            <p:nvPr/>
          </p:nvSpPr>
          <p:spPr bwMode="auto">
            <a:xfrm>
              <a:off x="720" y="960"/>
              <a:ext cx="816" cy="15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996" name="Line 4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997" name="Line 5"/>
            <p:cNvSpPr>
              <a:spLocks noChangeShapeType="1"/>
            </p:cNvSpPr>
            <p:nvPr/>
          </p:nvSpPr>
          <p:spPr bwMode="auto">
            <a:xfrm>
              <a:off x="1152" y="7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998" name="Line 6"/>
            <p:cNvSpPr>
              <a:spLocks noChangeShapeType="1"/>
            </p:cNvSpPr>
            <p:nvPr/>
          </p:nvSpPr>
          <p:spPr bwMode="auto">
            <a:xfrm>
              <a:off x="1248" y="168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999" name="Line 7"/>
            <p:cNvSpPr>
              <a:spLocks noChangeShapeType="1"/>
            </p:cNvSpPr>
            <p:nvPr/>
          </p:nvSpPr>
          <p:spPr bwMode="auto">
            <a:xfrm flipV="1">
              <a:off x="1248" y="225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00" name="AutoShape 8"/>
            <p:cNvSpPr>
              <a:spLocks noChangeArrowheads="1"/>
            </p:cNvSpPr>
            <p:nvPr/>
          </p:nvSpPr>
          <p:spPr bwMode="auto">
            <a:xfrm flipV="1">
              <a:off x="1152" y="2640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0" y="1968"/>
              <a:ext cx="288" cy="384"/>
              <a:chOff x="2976" y="1680"/>
              <a:chExt cx="288" cy="384"/>
            </a:xfrm>
          </p:grpSpPr>
          <p:sp>
            <p:nvSpPr>
              <p:cNvPr id="213002" name="Line 1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03" name="Line 1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04" name="Line 12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05" name="Line 13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3006" name="Line 14"/>
            <p:cNvSpPr>
              <a:spLocks noChangeShapeType="1"/>
            </p:cNvSpPr>
            <p:nvPr/>
          </p:nvSpPr>
          <p:spPr bwMode="auto">
            <a:xfrm>
              <a:off x="1248" y="1248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07" name="Line 15"/>
            <p:cNvSpPr>
              <a:spLocks noChangeShapeType="1"/>
            </p:cNvSpPr>
            <p:nvPr/>
          </p:nvSpPr>
          <p:spPr bwMode="auto">
            <a:xfrm flipH="1">
              <a:off x="576" y="15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08" name="Line 16"/>
            <p:cNvSpPr>
              <a:spLocks noChangeShapeType="1"/>
            </p:cNvSpPr>
            <p:nvPr/>
          </p:nvSpPr>
          <p:spPr bwMode="auto">
            <a:xfrm flipH="1">
              <a:off x="576" y="21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960" y="1392"/>
              <a:ext cx="288" cy="384"/>
              <a:chOff x="2976" y="1680"/>
              <a:chExt cx="288" cy="384"/>
            </a:xfrm>
          </p:grpSpPr>
          <p:sp>
            <p:nvSpPr>
              <p:cNvPr id="213010" name="Line 1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11" name="Line 19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12" name="Line 20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13" name="Line 21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3014" name="Line 22"/>
            <p:cNvSpPr>
              <a:spLocks noChangeShapeType="1"/>
            </p:cNvSpPr>
            <p:nvPr/>
          </p:nvSpPr>
          <p:spPr bwMode="auto">
            <a:xfrm flipV="1">
              <a:off x="1248" y="12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15" name="Text Box 23"/>
            <p:cNvSpPr txBox="1">
              <a:spLocks noChangeArrowheads="1"/>
            </p:cNvSpPr>
            <p:nvPr/>
          </p:nvSpPr>
          <p:spPr bwMode="auto">
            <a:xfrm>
              <a:off x="384" y="1440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</a:p>
          </p:txBody>
        </p:sp>
        <p:sp>
          <p:nvSpPr>
            <p:cNvPr id="213016" name="Text Box 24"/>
            <p:cNvSpPr txBox="1">
              <a:spLocks noChangeArrowheads="1"/>
            </p:cNvSpPr>
            <p:nvPr/>
          </p:nvSpPr>
          <p:spPr bwMode="auto">
            <a:xfrm>
              <a:off x="384" y="201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</a:p>
          </p:txBody>
        </p:sp>
        <p:sp>
          <p:nvSpPr>
            <p:cNvPr id="213017" name="Text Box 25"/>
            <p:cNvSpPr txBox="1">
              <a:spLocks noChangeArrowheads="1"/>
            </p:cNvSpPr>
            <p:nvPr/>
          </p:nvSpPr>
          <p:spPr bwMode="auto">
            <a:xfrm>
              <a:off x="4512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</a:p>
          </p:txBody>
        </p:sp>
        <p:sp>
          <p:nvSpPr>
            <p:cNvPr id="213018" name="Rectangle 26"/>
            <p:cNvSpPr>
              <a:spLocks noChangeArrowheads="1"/>
            </p:cNvSpPr>
            <p:nvPr/>
          </p:nvSpPr>
          <p:spPr bwMode="auto">
            <a:xfrm>
              <a:off x="1056" y="432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CC</a:t>
              </a:r>
              <a:endParaRPr lang="zh-CN" altLang="en-US" b="1" baseline="-25000"/>
            </a:p>
          </p:txBody>
        </p:sp>
        <p:sp>
          <p:nvSpPr>
            <p:cNvPr id="213019" name="Line 27"/>
            <p:cNvSpPr>
              <a:spLocks noChangeShapeType="1"/>
            </p:cNvSpPr>
            <p:nvPr/>
          </p:nvSpPr>
          <p:spPr bwMode="auto">
            <a:xfrm flipV="1">
              <a:off x="4320" y="18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3020" name="Object 28"/>
            <p:cNvGraphicFramePr>
              <a:graphicFrameLocks noChangeAspect="1"/>
            </p:cNvGraphicFramePr>
            <p:nvPr/>
          </p:nvGraphicFramePr>
          <p:xfrm>
            <a:off x="4224" y="1392"/>
            <a:ext cx="17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56" name="Visio" r:id="rId4" imgW="292320" imgH="622440" progId="">
                    <p:embed/>
                  </p:oleObj>
                </mc:Choice>
                <mc:Fallback>
                  <p:oleObj name="Visio" r:id="rId4" imgW="292320" imgH="622440" progId="">
                    <p:embed/>
                    <p:pic>
                      <p:nvPicPr>
                        <p:cNvPr id="21302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92"/>
                          <a:ext cx="17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021" name="Line 29"/>
            <p:cNvSpPr>
              <a:spLocks noChangeShapeType="1"/>
            </p:cNvSpPr>
            <p:nvPr/>
          </p:nvSpPr>
          <p:spPr bwMode="auto">
            <a:xfrm flipV="1">
              <a:off x="4320" y="12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22" name="Line 30"/>
            <p:cNvSpPr>
              <a:spLocks noChangeShapeType="1"/>
            </p:cNvSpPr>
            <p:nvPr/>
          </p:nvSpPr>
          <p:spPr bwMode="auto">
            <a:xfrm>
              <a:off x="4224" y="12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23" name="Rectangle 31"/>
            <p:cNvSpPr>
              <a:spLocks noChangeArrowheads="1"/>
            </p:cNvSpPr>
            <p:nvPr/>
          </p:nvSpPr>
          <p:spPr bwMode="auto">
            <a:xfrm>
              <a:off x="4128" y="864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V</a:t>
              </a:r>
              <a:r>
                <a:rPr lang="en-US" altLang="zh-CN" b="1" baseline="-25000">
                  <a:sym typeface="Symbol" pitchFamily="18" charset="2"/>
                </a:rPr>
                <a:t>CC</a:t>
              </a:r>
              <a:endParaRPr lang="zh-CN" altLang="en-US" b="1" baseline="-25000">
                <a:sym typeface="Symbol" pitchFamily="18" charset="2"/>
              </a:endParaRPr>
            </a:p>
          </p:txBody>
        </p:sp>
        <p:sp>
          <p:nvSpPr>
            <p:cNvPr id="213024" name="Text Box 32"/>
            <p:cNvSpPr txBox="1">
              <a:spLocks noChangeArrowheads="1"/>
            </p:cNvSpPr>
            <p:nvPr/>
          </p:nvSpPr>
          <p:spPr bwMode="auto">
            <a:xfrm>
              <a:off x="4378" y="148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R</a:t>
              </a:r>
              <a:endParaRPr lang="zh-CN" altLang="en-US" b="1">
                <a:ea typeface="黑体" pitchFamily="2" charset="-122"/>
                <a:sym typeface="Symbol" pitchFamily="18" charset="2"/>
              </a:endParaRPr>
            </a:p>
          </p:txBody>
        </p:sp>
        <p:sp>
          <p:nvSpPr>
            <p:cNvPr id="213025" name="Rectangle 33"/>
            <p:cNvSpPr>
              <a:spLocks noChangeArrowheads="1"/>
            </p:cNvSpPr>
            <p:nvPr/>
          </p:nvSpPr>
          <p:spPr bwMode="auto">
            <a:xfrm>
              <a:off x="2160" y="1968"/>
              <a:ext cx="816" cy="15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26" name="Line 34"/>
            <p:cNvSpPr>
              <a:spLocks noChangeShapeType="1"/>
            </p:cNvSpPr>
            <p:nvPr/>
          </p:nvSpPr>
          <p:spPr bwMode="auto">
            <a:xfrm flipV="1">
              <a:off x="2688" y="17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27" name="Line 35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28" name="Line 36"/>
            <p:cNvSpPr>
              <a:spLocks noChangeShapeType="1"/>
            </p:cNvSpPr>
            <p:nvPr/>
          </p:nvSpPr>
          <p:spPr bwMode="auto">
            <a:xfrm>
              <a:off x="2688" y="268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29" name="Line 37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30" name="AutoShape 38"/>
            <p:cNvSpPr>
              <a:spLocks noChangeArrowheads="1"/>
            </p:cNvSpPr>
            <p:nvPr/>
          </p:nvSpPr>
          <p:spPr bwMode="auto">
            <a:xfrm flipV="1">
              <a:off x="2592" y="3648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2400" y="2976"/>
              <a:ext cx="288" cy="384"/>
              <a:chOff x="2976" y="1680"/>
              <a:chExt cx="288" cy="384"/>
            </a:xfrm>
          </p:grpSpPr>
          <p:sp>
            <p:nvSpPr>
              <p:cNvPr id="213032" name="Line 4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33" name="Line 4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34" name="Line 42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35" name="Line 43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3036" name="Line 44"/>
            <p:cNvSpPr>
              <a:spLocks noChangeShapeType="1"/>
            </p:cNvSpPr>
            <p:nvPr/>
          </p:nvSpPr>
          <p:spPr bwMode="auto">
            <a:xfrm>
              <a:off x="2688" y="2256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37" name="Line 45"/>
            <p:cNvSpPr>
              <a:spLocks noChangeShapeType="1"/>
            </p:cNvSpPr>
            <p:nvPr/>
          </p:nvSpPr>
          <p:spPr bwMode="auto">
            <a:xfrm flipH="1">
              <a:off x="2016" y="259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38" name="Line 46"/>
            <p:cNvSpPr>
              <a:spLocks noChangeShapeType="1"/>
            </p:cNvSpPr>
            <p:nvPr/>
          </p:nvSpPr>
          <p:spPr bwMode="auto">
            <a:xfrm flipH="1">
              <a:off x="2016" y="31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2400" y="2400"/>
              <a:ext cx="288" cy="384"/>
              <a:chOff x="2976" y="1680"/>
              <a:chExt cx="288" cy="384"/>
            </a:xfrm>
          </p:grpSpPr>
          <p:sp>
            <p:nvSpPr>
              <p:cNvPr id="213040" name="Line 4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41" name="Line 49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42" name="Line 50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43" name="Line 51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3044" name="Line 52"/>
            <p:cNvSpPr>
              <a:spLocks noChangeShapeType="1"/>
            </p:cNvSpPr>
            <p:nvPr/>
          </p:nvSpPr>
          <p:spPr bwMode="auto">
            <a:xfrm flipV="1">
              <a:off x="2688" y="225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45" name="Text Box 53"/>
            <p:cNvSpPr txBox="1">
              <a:spLocks noChangeArrowheads="1"/>
            </p:cNvSpPr>
            <p:nvPr/>
          </p:nvSpPr>
          <p:spPr bwMode="auto">
            <a:xfrm>
              <a:off x="1824" y="244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C</a:t>
              </a:r>
            </a:p>
          </p:txBody>
        </p:sp>
        <p:sp>
          <p:nvSpPr>
            <p:cNvPr id="213046" name="Text Box 54"/>
            <p:cNvSpPr txBox="1">
              <a:spLocks noChangeArrowheads="1"/>
            </p:cNvSpPr>
            <p:nvPr/>
          </p:nvSpPr>
          <p:spPr bwMode="auto">
            <a:xfrm>
              <a:off x="1824" y="3024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D</a:t>
              </a:r>
            </a:p>
          </p:txBody>
        </p:sp>
        <p:sp>
          <p:nvSpPr>
            <p:cNvPr id="213047" name="Rectangle 55"/>
            <p:cNvSpPr>
              <a:spLocks noChangeArrowheads="1"/>
            </p:cNvSpPr>
            <p:nvPr/>
          </p:nvSpPr>
          <p:spPr bwMode="auto">
            <a:xfrm>
              <a:off x="2496" y="1440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CC</a:t>
              </a:r>
              <a:endParaRPr lang="zh-CN" altLang="en-US" b="1" baseline="-25000"/>
            </a:p>
          </p:txBody>
        </p:sp>
        <p:sp>
          <p:nvSpPr>
            <p:cNvPr id="213048" name="Line 56"/>
            <p:cNvSpPr>
              <a:spLocks noChangeShapeType="1"/>
            </p:cNvSpPr>
            <p:nvPr/>
          </p:nvSpPr>
          <p:spPr bwMode="auto">
            <a:xfrm>
              <a:off x="3408" y="124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49" name="Line 57"/>
            <p:cNvSpPr>
              <a:spLocks noChangeShapeType="1"/>
            </p:cNvSpPr>
            <p:nvPr/>
          </p:nvSpPr>
          <p:spPr bwMode="auto">
            <a:xfrm>
              <a:off x="3408" y="206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50" name="Line 58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51" name="Line 59"/>
            <p:cNvSpPr>
              <a:spLocks noChangeShapeType="1"/>
            </p:cNvSpPr>
            <p:nvPr/>
          </p:nvSpPr>
          <p:spPr bwMode="auto">
            <a:xfrm>
              <a:off x="3792" y="21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52" name="Text Box 60"/>
          <p:cNvSpPr txBox="1">
            <a:spLocks noChangeArrowheads="1"/>
          </p:cNvSpPr>
          <p:nvPr/>
        </p:nvSpPr>
        <p:spPr bwMode="auto">
          <a:xfrm>
            <a:off x="5284586" y="3786190"/>
            <a:ext cx="393088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latin typeface="Tahoma" pitchFamily="34" charset="0"/>
              </a:rPr>
              <a:t>Z = </a:t>
            </a:r>
            <a:r>
              <a:rPr lang="en-US" altLang="zh-CN" sz="2800" dirty="0">
                <a:solidFill>
                  <a:srgbClr val="FFFF00"/>
                </a:solidFill>
                <a:latin typeface="Tahoma" pitchFamily="34" charset="0"/>
              </a:rPr>
              <a:t>Z1 · Z2</a:t>
            </a: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zh-CN" sz="2800" dirty="0" smtClean="0">
                <a:solidFill>
                  <a:srgbClr val="FFFF00"/>
                </a:solidFill>
                <a:latin typeface="Tahoma" pitchFamily="34" charset="0"/>
              </a:rPr>
              <a:t>= </a:t>
            </a:r>
            <a:r>
              <a:rPr lang="en-US" altLang="zh-CN" sz="2800" dirty="0">
                <a:solidFill>
                  <a:srgbClr val="FFFF00"/>
                </a:solidFill>
                <a:latin typeface="Tahoma" pitchFamily="34" charset="0"/>
              </a:rPr>
              <a:t>(A·B)’ · (C·D)’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FF00"/>
                </a:solidFill>
                <a:latin typeface="Tahoma" pitchFamily="34" charset="0"/>
              </a:rPr>
              <a:t>  = {{(</a:t>
            </a:r>
            <a:r>
              <a:rPr lang="en-US" altLang="zh-CN" dirty="0">
                <a:solidFill>
                  <a:srgbClr val="FFFF00"/>
                </a:solidFill>
                <a:latin typeface="Tahoma" pitchFamily="34" charset="0"/>
              </a:rPr>
              <a:t>A·B)’ · (C·D</a:t>
            </a:r>
            <a:r>
              <a:rPr lang="en-US" altLang="zh-CN" dirty="0" smtClean="0">
                <a:solidFill>
                  <a:srgbClr val="FFFF00"/>
                </a:solidFill>
                <a:latin typeface="Tahoma" pitchFamily="34" charset="0"/>
              </a:rPr>
              <a:t>)’}’}’ </a:t>
            </a:r>
            <a:endParaRPr lang="en-US" altLang="zh-CN" sz="2800" dirty="0" smtClean="0">
              <a:solidFill>
                <a:srgbClr val="FFFF00"/>
              </a:solidFill>
              <a:latin typeface="Tahoma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latin typeface="Tahoma" pitchFamily="34" charset="0"/>
              </a:rPr>
              <a:t>  = (A·B + C·D)’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“与或非”门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3053" name="Rectangle 61"/>
          <p:cNvSpPr>
            <a:spLocks noGrp="1" noChangeArrowheads="1"/>
          </p:cNvSpPr>
          <p:nvPr>
            <p:ph type="title"/>
          </p:nvPr>
        </p:nvSpPr>
        <p:spPr>
          <a:xfrm>
            <a:off x="107504" y="108686"/>
            <a:ext cx="9120340" cy="677108"/>
          </a:xfrm>
        </p:spPr>
        <p:txBody>
          <a:bodyPr/>
          <a:lstStyle/>
          <a:p>
            <a:r>
              <a:rPr lang="zh-CN" altLang="en-US" sz="38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漏极开路输出的线连</a:t>
            </a:r>
            <a:r>
              <a:rPr lang="zh-CN" altLang="en-US" sz="3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逻辑</a:t>
            </a:r>
            <a:endParaRPr lang="zh-CN" altLang="en-US" sz="38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771996" y="2357430"/>
            <a:ext cx="1484347" cy="1704963"/>
            <a:chOff x="4771996" y="2357430"/>
            <a:chExt cx="1484347" cy="1704963"/>
          </a:xfrm>
        </p:grpSpPr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4771996" y="2852718"/>
              <a:ext cx="1447800" cy="1209675"/>
              <a:chOff x="3120" y="1920"/>
              <a:chExt cx="912" cy="762"/>
            </a:xfrm>
          </p:grpSpPr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3552" y="2064"/>
                <a:ext cx="480" cy="384"/>
                <a:chOff x="3600" y="1920"/>
                <a:chExt cx="576" cy="432"/>
              </a:xfrm>
            </p:grpSpPr>
            <p:sp>
              <p:nvSpPr>
                <p:cNvPr id="213056" name="Arc 64"/>
                <p:cNvSpPr>
                  <a:spLocks/>
                </p:cNvSpPr>
                <p:nvPr/>
              </p:nvSpPr>
              <p:spPr bwMode="auto">
                <a:xfrm>
                  <a:off x="3865" y="1921"/>
                  <a:ext cx="311" cy="431"/>
                </a:xfrm>
                <a:custGeom>
                  <a:avLst/>
                  <a:gdLst>
                    <a:gd name="G0" fmla="+- 1748 0 0"/>
                    <a:gd name="G1" fmla="+- 21600 0 0"/>
                    <a:gd name="G2" fmla="+- 21600 0 0"/>
                    <a:gd name="T0" fmla="*/ 1748 w 23348"/>
                    <a:gd name="T1" fmla="*/ 0 h 43200"/>
                    <a:gd name="T2" fmla="*/ 0 w 23348"/>
                    <a:gd name="T3" fmla="*/ 43129 h 43200"/>
                    <a:gd name="T4" fmla="*/ 1748 w 2334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348" h="43200" fill="none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</a:path>
                    <a:path w="23348" h="43200" stroke="0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  <a:lnTo>
                        <a:pt x="1748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05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600" y="19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3058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600" y="235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3059" name="Line 67"/>
                <p:cNvSpPr>
                  <a:spLocks noChangeShapeType="1"/>
                </p:cNvSpPr>
                <p:nvPr/>
              </p:nvSpPr>
              <p:spPr bwMode="auto">
                <a:xfrm>
                  <a:off x="3600" y="1920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3060" name="Text Box 68"/>
              <p:cNvSpPr txBox="1">
                <a:spLocks noChangeArrowheads="1"/>
              </p:cNvSpPr>
              <p:nvPr/>
            </p:nvSpPr>
            <p:spPr bwMode="auto">
              <a:xfrm>
                <a:off x="3120" y="1920"/>
                <a:ext cx="3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Z1</a:t>
                </a:r>
              </a:p>
            </p:txBody>
          </p:sp>
          <p:sp>
            <p:nvSpPr>
              <p:cNvPr id="213061" name="Text Box 69"/>
              <p:cNvSpPr txBox="1">
                <a:spLocks noChangeArrowheads="1"/>
              </p:cNvSpPr>
              <p:nvPr/>
            </p:nvSpPr>
            <p:spPr bwMode="auto">
              <a:xfrm>
                <a:off x="3120" y="2352"/>
                <a:ext cx="3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Z2</a:t>
                </a:r>
              </a:p>
            </p:txBody>
          </p:sp>
        </p:grpSp>
        <p:sp>
          <p:nvSpPr>
            <p:cNvPr id="213062" name="Text Box 70"/>
            <p:cNvSpPr txBox="1">
              <a:spLocks noChangeArrowheads="1"/>
            </p:cNvSpPr>
            <p:nvPr/>
          </p:nvSpPr>
          <p:spPr bwMode="auto">
            <a:xfrm>
              <a:off x="5357818" y="2357430"/>
              <a:ext cx="8985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线与</a:t>
              </a:r>
            </a:p>
          </p:txBody>
        </p:sp>
      </p:grpSp>
      <p:sp>
        <p:nvSpPr>
          <p:cNvPr id="213065" name="Text Box 73"/>
          <p:cNvSpPr txBox="1">
            <a:spLocks noChangeArrowheads="1"/>
          </p:cNvSpPr>
          <p:nvPr/>
        </p:nvSpPr>
        <p:spPr bwMode="auto">
          <a:xfrm>
            <a:off x="5746721" y="5595918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23</a:t>
            </a:fld>
            <a:endParaRPr lang="en-US" altLang="zh-CN" dirty="0"/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0" y="5473029"/>
            <a:ext cx="55707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用一个上拉电阻，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将多个漏极开路门电路的输出，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连接在一起，形成“线连逻辑”。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ext Box 67"/>
          <p:cNvSpPr txBox="1">
            <a:spLocks noChangeArrowheads="1"/>
          </p:cNvSpPr>
          <p:nvPr/>
        </p:nvSpPr>
        <p:spPr bwMode="auto">
          <a:xfrm>
            <a:off x="2428860" y="785794"/>
            <a:ext cx="635798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任何门输出为低态，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把线连逻辑的输出拉为低态。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1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52" grpId="0"/>
      <p:bldP spid="73" grpId="0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500" y="309546"/>
            <a:ext cx="7772400" cy="7620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 altLang="zh-CN" kern="1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kern="1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kern="1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kern="1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kern="1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kern="1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电路的电气特性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7792304" cy="3569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难点：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>
              <a:buNone/>
            </a:pPr>
            <a:endParaRPr lang="en-US" altLang="zh-CN" sz="8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电压阈值：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高压和低压的定义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直流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噪声容限：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COMS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TTL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是否匹配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扇出：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负载的个数</a:t>
            </a:r>
          </a:p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速度：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状态转换时间、传播延迟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96" y="71414"/>
            <a:ext cx="8229600" cy="5334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个电压阈值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V</a:t>
            </a:r>
            <a:r>
              <a:rPr lang="en-US" altLang="zh-CN" baseline="-25000" dirty="0" err="1"/>
              <a:t>OHmin</a:t>
            </a:r>
            <a:r>
              <a:rPr lang="en-US" altLang="zh-CN" dirty="0" smtClean="0"/>
              <a:t>：</a:t>
            </a:r>
            <a:r>
              <a:rPr lang="zh-CN" altLang="en-US" b="1" dirty="0" smtClean="0">
                <a:solidFill>
                  <a:srgbClr val="FFFF00"/>
                </a:solidFill>
                <a:effectLst/>
              </a:rPr>
              <a:t>输出</a:t>
            </a:r>
            <a:r>
              <a:rPr lang="zh-CN" altLang="en-US" b="1" dirty="0" smtClean="0">
                <a:effectLst/>
              </a:rPr>
              <a:t>，高态的最小电压</a:t>
            </a:r>
            <a:endParaRPr lang="zh-CN" altLang="en-US" b="1" dirty="0"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IHmin</a:t>
            </a:r>
            <a:r>
              <a:rPr lang="en-US" altLang="zh-CN" dirty="0" smtClean="0"/>
              <a:t>： </a:t>
            </a:r>
            <a:r>
              <a:rPr lang="zh-CN" altLang="en-US" b="1" dirty="0" smtClean="0">
                <a:solidFill>
                  <a:schemeClr val="accent1"/>
                </a:solidFill>
                <a:effectLst/>
              </a:rPr>
              <a:t>输入</a:t>
            </a:r>
            <a:r>
              <a:rPr lang="zh-CN" altLang="en-US" b="1" dirty="0" smtClean="0">
                <a:effectLst/>
              </a:rPr>
              <a:t>，高态的最小电压</a:t>
            </a:r>
            <a:endParaRPr lang="en-US" altLang="zh-CN" b="1" baseline="-25000" dirty="0"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ILmax</a:t>
            </a:r>
            <a:r>
              <a:rPr lang="en-US" altLang="zh-CN" dirty="0" smtClean="0"/>
              <a:t>： </a:t>
            </a:r>
            <a:r>
              <a:rPr lang="zh-CN" altLang="en-US" b="1" dirty="0" smtClean="0">
                <a:solidFill>
                  <a:schemeClr val="accent1"/>
                </a:solidFill>
                <a:effectLst/>
              </a:rPr>
              <a:t>输入</a:t>
            </a:r>
            <a:r>
              <a:rPr lang="zh-CN" altLang="en-US" b="1" dirty="0" smtClean="0">
                <a:effectLst/>
              </a:rPr>
              <a:t>，低态的最大电压</a:t>
            </a:r>
            <a:endParaRPr lang="en-US" altLang="zh-CN" b="1" dirty="0"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OLmax</a:t>
            </a:r>
            <a:r>
              <a:rPr lang="en-US" altLang="zh-CN" dirty="0" smtClean="0"/>
              <a:t>：</a:t>
            </a:r>
            <a:r>
              <a:rPr lang="zh-CN" altLang="en-US" b="1" dirty="0" smtClean="0">
                <a:solidFill>
                  <a:srgbClr val="FFFF00"/>
                </a:solidFill>
                <a:effectLst/>
              </a:rPr>
              <a:t>输出</a:t>
            </a:r>
            <a:r>
              <a:rPr lang="zh-CN" altLang="en-US" b="1" dirty="0" smtClean="0">
                <a:effectLst/>
              </a:rPr>
              <a:t>，低态的最大电压</a:t>
            </a:r>
            <a:endParaRPr lang="en-US" altLang="zh-CN" b="1" dirty="0">
              <a:effectLst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00193" y="3113111"/>
            <a:ext cx="6557955" cy="3673475"/>
            <a:chOff x="2387" y="422"/>
            <a:chExt cx="4131" cy="2314"/>
          </a:xfrm>
        </p:grpSpPr>
        <p:sp>
          <p:nvSpPr>
            <p:cNvPr id="186382" name="Rectangle 14"/>
            <p:cNvSpPr>
              <a:spLocks noChangeArrowheads="1"/>
            </p:cNvSpPr>
            <p:nvPr/>
          </p:nvSpPr>
          <p:spPr bwMode="auto">
            <a:xfrm>
              <a:off x="2915" y="681"/>
              <a:ext cx="1440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/>
                <a:t>高态</a:t>
              </a:r>
            </a:p>
            <a:p>
              <a:pPr algn="ctr">
                <a:lnSpc>
                  <a:spcPct val="130000"/>
                </a:lnSpc>
              </a:pPr>
              <a:endParaRPr lang="zh-CN" altLang="en-US" sz="2800" b="1" dirty="0" smtClean="0"/>
            </a:p>
            <a:p>
              <a:pPr algn="ctr">
                <a:lnSpc>
                  <a:spcPct val="110000"/>
                </a:lnSpc>
              </a:pPr>
              <a:r>
                <a:rPr lang="zh-CN" altLang="en-US" sz="2800" b="1" dirty="0" smtClean="0"/>
                <a:t>不</a:t>
              </a:r>
              <a:r>
                <a:rPr lang="zh-CN" altLang="en-US" sz="2800" b="1" dirty="0"/>
                <a:t>正常状态</a:t>
              </a:r>
            </a:p>
            <a:p>
              <a:pPr algn="ctr">
                <a:lnSpc>
                  <a:spcPct val="110000"/>
                </a:lnSpc>
              </a:pPr>
              <a:endParaRPr lang="zh-CN" altLang="en-US" sz="2800" b="1" dirty="0"/>
            </a:p>
            <a:p>
              <a:pPr algn="ctr">
                <a:lnSpc>
                  <a:spcPct val="110000"/>
                </a:lnSpc>
              </a:pPr>
              <a:r>
                <a:rPr lang="zh-CN" altLang="en-US" sz="2800" b="1" dirty="0"/>
                <a:t>低态</a:t>
              </a:r>
            </a:p>
          </p:txBody>
        </p:sp>
        <p:sp>
          <p:nvSpPr>
            <p:cNvPr id="186383" name="Rectangle 15"/>
            <p:cNvSpPr>
              <a:spLocks noChangeArrowheads="1"/>
            </p:cNvSpPr>
            <p:nvPr/>
          </p:nvSpPr>
          <p:spPr bwMode="auto">
            <a:xfrm>
              <a:off x="2387" y="537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>
                  <a:latin typeface="Arial" charset="0"/>
                  <a:ea typeface="楷体_GB2312" pitchFamily="49" charset="-122"/>
                </a:rPr>
                <a:t>V</a:t>
              </a:r>
              <a:r>
                <a:rPr lang="en-US" altLang="zh-CN" sz="2800" b="1" baseline="-25000" dirty="0">
                  <a:latin typeface="Arial" charset="0"/>
                  <a:ea typeface="楷体_GB2312" pitchFamily="49" charset="-122"/>
                </a:rPr>
                <a:t>CC</a:t>
              </a:r>
              <a:endParaRPr lang="zh-CN" altLang="en-US" sz="2800" b="1" baseline="-25000" dirty="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86384" name="Rectangle 16"/>
            <p:cNvSpPr>
              <a:spLocks noChangeArrowheads="1"/>
            </p:cNvSpPr>
            <p:nvPr/>
          </p:nvSpPr>
          <p:spPr bwMode="auto">
            <a:xfrm>
              <a:off x="5058" y="1057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 smtClean="0">
                  <a:solidFill>
                    <a:srgbClr val="FFFF00"/>
                  </a:solidFill>
                  <a:latin typeface="Arial" charset="0"/>
                  <a:ea typeface="楷体_GB2312" pitchFamily="49" charset="-122"/>
                </a:rPr>
                <a:t>70%V</a:t>
              </a:r>
              <a:r>
                <a:rPr lang="en-US" altLang="zh-CN" sz="2800" b="1" baseline="-25000" dirty="0" smtClean="0">
                  <a:solidFill>
                    <a:srgbClr val="FFFF00"/>
                  </a:solidFill>
                  <a:latin typeface="Arial" charset="0"/>
                  <a:ea typeface="楷体_GB2312" pitchFamily="49" charset="-122"/>
                </a:rPr>
                <a:t>CC</a:t>
              </a:r>
              <a:endParaRPr lang="en-US" altLang="zh-CN" sz="2800" b="1" baseline="-25000" dirty="0">
                <a:solidFill>
                  <a:srgbClr val="FFFF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86385" name="Rectangle 17"/>
            <p:cNvSpPr>
              <a:spLocks noChangeArrowheads="1"/>
            </p:cNvSpPr>
            <p:nvPr/>
          </p:nvSpPr>
          <p:spPr bwMode="auto">
            <a:xfrm>
              <a:off x="5106" y="1822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 smtClean="0">
                  <a:solidFill>
                    <a:srgbClr val="FFFF00"/>
                  </a:solidFill>
                  <a:latin typeface="Arial" charset="0"/>
                  <a:ea typeface="楷体_GB2312" pitchFamily="49" charset="-122"/>
                </a:rPr>
                <a:t>30%V</a:t>
              </a:r>
              <a:r>
                <a:rPr lang="en-US" altLang="zh-CN" sz="2800" b="1" baseline="-25000" dirty="0" smtClean="0">
                  <a:solidFill>
                    <a:srgbClr val="FFFF00"/>
                  </a:solidFill>
                  <a:latin typeface="Arial" charset="0"/>
                  <a:ea typeface="楷体_GB2312" pitchFamily="49" charset="-122"/>
                </a:rPr>
                <a:t>CC</a:t>
              </a:r>
              <a:endParaRPr lang="en-US" altLang="zh-CN" sz="2800" b="1" dirty="0">
                <a:solidFill>
                  <a:srgbClr val="FFFF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86386" name="Rectangle 18"/>
            <p:cNvSpPr>
              <a:spLocks noChangeArrowheads="1"/>
            </p:cNvSpPr>
            <p:nvPr/>
          </p:nvSpPr>
          <p:spPr bwMode="auto">
            <a:xfrm>
              <a:off x="2579" y="2409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>
                  <a:latin typeface="Arial" charset="0"/>
                  <a:ea typeface="楷体_GB2312" pitchFamily="49" charset="-122"/>
                </a:rPr>
                <a:t>0</a:t>
              </a:r>
              <a:endParaRPr lang="zh-CN" altLang="en-US" sz="28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2819" y="1968"/>
              <a:ext cx="1632" cy="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388" name="Line 20"/>
            <p:cNvSpPr>
              <a:spLocks noChangeShapeType="1"/>
            </p:cNvSpPr>
            <p:nvPr/>
          </p:nvSpPr>
          <p:spPr bwMode="auto">
            <a:xfrm flipV="1">
              <a:off x="2819" y="2496"/>
              <a:ext cx="1632" cy="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389" name="Rectangle 21"/>
            <p:cNvSpPr>
              <a:spLocks noChangeArrowheads="1"/>
            </p:cNvSpPr>
            <p:nvPr/>
          </p:nvSpPr>
          <p:spPr bwMode="auto">
            <a:xfrm>
              <a:off x="4428" y="2293"/>
              <a:ext cx="184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 smtClean="0">
                  <a:latin typeface="Arial" charset="0"/>
                  <a:ea typeface="楷体_GB2312" pitchFamily="49" charset="-122"/>
                </a:rPr>
                <a:t>V</a:t>
              </a:r>
              <a:r>
                <a:rPr lang="en-US" altLang="zh-CN" sz="2800" b="1" baseline="-25000" dirty="0" err="1" smtClean="0">
                  <a:latin typeface="Arial" charset="0"/>
                  <a:ea typeface="楷体_GB2312" pitchFamily="49" charset="-122"/>
                </a:rPr>
                <a:t>OLmax</a:t>
              </a:r>
              <a:r>
                <a:rPr lang="en-US" altLang="zh-CN" b="1" dirty="0" smtClean="0">
                  <a:latin typeface="Arial" charset="0"/>
                  <a:ea typeface="楷体_GB2312" pitchFamily="49" charset="-122"/>
                </a:rPr>
                <a:t>:</a:t>
              </a:r>
              <a:r>
                <a:rPr lang="zh-CN" altLang="en-US" b="1" dirty="0" smtClean="0">
                  <a:solidFill>
                    <a:srgbClr val="FFFF00"/>
                  </a:solidFill>
                  <a:latin typeface="Arial" charset="0"/>
                  <a:ea typeface="楷体_GB2312" pitchFamily="49" charset="-122"/>
                </a:rPr>
                <a:t>地</a:t>
              </a:r>
              <a:r>
                <a:rPr lang="en-US" altLang="zh-CN" b="1" dirty="0">
                  <a:solidFill>
                    <a:srgbClr val="FFFF00"/>
                  </a:solidFill>
                  <a:latin typeface="Arial" charset="0"/>
                  <a:ea typeface="楷体_GB2312" pitchFamily="49" charset="-122"/>
                </a:rPr>
                <a:t>+0.1V</a:t>
              </a:r>
              <a:endParaRPr lang="zh-CN" altLang="en-US" b="1" dirty="0">
                <a:solidFill>
                  <a:srgbClr val="FFFF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86390" name="Rectangle 22"/>
            <p:cNvSpPr>
              <a:spLocks noChangeArrowheads="1"/>
            </p:cNvSpPr>
            <p:nvPr/>
          </p:nvSpPr>
          <p:spPr bwMode="auto">
            <a:xfrm>
              <a:off x="4418" y="1794"/>
              <a:ext cx="77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 err="1" smtClean="0">
                  <a:latin typeface="Arial" charset="0"/>
                  <a:ea typeface="楷体_GB2312" pitchFamily="49" charset="-122"/>
                </a:rPr>
                <a:t>V</a:t>
              </a:r>
              <a:r>
                <a:rPr lang="en-US" altLang="zh-CN" sz="2800" b="1" baseline="-25000" dirty="0" err="1" smtClean="0">
                  <a:latin typeface="Arial" charset="0"/>
                  <a:ea typeface="楷体_GB2312" pitchFamily="49" charset="-122"/>
                </a:rPr>
                <a:t>ILmax</a:t>
              </a:r>
              <a:r>
                <a:rPr lang="en-US" altLang="zh-CN" b="1" dirty="0" smtClean="0">
                  <a:latin typeface="Arial" charset="0"/>
                  <a:ea typeface="楷体_GB2312" pitchFamily="49" charset="-122"/>
                </a:rPr>
                <a:t>:</a:t>
              </a:r>
              <a:endParaRPr lang="en-US" altLang="zh-CN" sz="2800" b="1" baseline="-25000" dirty="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86391" name="Line 23"/>
            <p:cNvSpPr>
              <a:spLocks noChangeShapeType="1"/>
            </p:cNvSpPr>
            <p:nvPr/>
          </p:nvSpPr>
          <p:spPr bwMode="auto">
            <a:xfrm flipV="1">
              <a:off x="2819" y="1200"/>
              <a:ext cx="15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392" name="Rectangle 24"/>
            <p:cNvSpPr>
              <a:spLocks noChangeArrowheads="1"/>
            </p:cNvSpPr>
            <p:nvPr/>
          </p:nvSpPr>
          <p:spPr bwMode="auto">
            <a:xfrm>
              <a:off x="4403" y="1017"/>
              <a:ext cx="7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 err="1" smtClean="0">
                  <a:latin typeface="Arial" charset="0"/>
                  <a:ea typeface="楷体_GB2312" pitchFamily="49" charset="-122"/>
                </a:rPr>
                <a:t>V</a:t>
              </a:r>
              <a:r>
                <a:rPr lang="en-US" altLang="zh-CN" sz="2800" b="1" baseline="-25000" dirty="0" err="1" smtClean="0">
                  <a:latin typeface="Arial" charset="0"/>
                  <a:ea typeface="楷体_GB2312" pitchFamily="49" charset="-122"/>
                </a:rPr>
                <a:t>IHmin</a:t>
              </a:r>
              <a:r>
                <a:rPr lang="en-US" altLang="zh-CN" b="1" dirty="0" smtClean="0">
                  <a:latin typeface="Arial" charset="0"/>
                  <a:ea typeface="楷体_GB2312" pitchFamily="49" charset="-122"/>
                </a:rPr>
                <a:t>:</a:t>
              </a:r>
              <a:endParaRPr lang="en-US" altLang="zh-CN" sz="2800" b="1" baseline="-25000" dirty="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86393" name="Rectangle 25"/>
            <p:cNvSpPr>
              <a:spLocks noChangeArrowheads="1"/>
            </p:cNvSpPr>
            <p:nvPr/>
          </p:nvSpPr>
          <p:spPr bwMode="auto">
            <a:xfrm>
              <a:off x="4338" y="422"/>
              <a:ext cx="21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latin typeface="Arial" charset="0"/>
                  <a:ea typeface="楷体_GB2312" pitchFamily="49" charset="-122"/>
                </a:rPr>
                <a:t>V</a:t>
              </a:r>
              <a:r>
                <a:rPr lang="en-US" altLang="zh-CN" sz="2800" b="1" baseline="-25000" dirty="0" smtClean="0">
                  <a:latin typeface="Arial" charset="0"/>
                  <a:ea typeface="楷体_GB2312" pitchFamily="49" charset="-122"/>
                </a:rPr>
                <a:t>OHmin</a:t>
              </a:r>
              <a:r>
                <a:rPr lang="en-US" altLang="zh-CN" b="1" dirty="0" smtClean="0">
                  <a:latin typeface="Arial" charset="0"/>
                  <a:ea typeface="楷体_GB2312" pitchFamily="49" charset="-122"/>
                </a:rPr>
                <a:t>:</a:t>
              </a:r>
              <a:r>
                <a:rPr lang="en-US" altLang="zh-CN" b="1" dirty="0" smtClean="0">
                  <a:solidFill>
                    <a:srgbClr val="FFFF00"/>
                  </a:solidFill>
                  <a:latin typeface="Arial" charset="0"/>
                  <a:ea typeface="楷体_GB2312" pitchFamily="49" charset="-122"/>
                </a:rPr>
                <a:t>Vcc-0.1V</a:t>
              </a:r>
              <a:endParaRPr lang="zh-CN" altLang="en-US" b="1" dirty="0">
                <a:solidFill>
                  <a:srgbClr val="FFFF00"/>
                </a:solidFill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 flipV="1">
              <a:off x="2819" y="768"/>
              <a:ext cx="1632" cy="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83041" y="3403587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电源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电压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uiExpand="1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03" y="234993"/>
            <a:ext cx="7772400" cy="76944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非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理想的输入电压</a:t>
            </a:r>
            <a:endParaRPr lang="zh-CN" altLang="en-US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108397" y="1279942"/>
            <a:ext cx="3952879" cy="3805238"/>
            <a:chOff x="210" y="771"/>
            <a:chExt cx="2490" cy="2397"/>
          </a:xfrm>
        </p:grpSpPr>
        <p:sp>
          <p:nvSpPr>
            <p:cNvPr id="193540" name="Rectangle 4"/>
            <p:cNvSpPr>
              <a:spLocks noChangeArrowheads="1"/>
            </p:cNvSpPr>
            <p:nvPr/>
          </p:nvSpPr>
          <p:spPr bwMode="auto">
            <a:xfrm>
              <a:off x="1008" y="1296"/>
              <a:ext cx="864" cy="16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41" name="Object 5"/>
            <p:cNvGraphicFramePr>
              <a:graphicFrameLocks noChangeAspect="1"/>
            </p:cNvGraphicFramePr>
            <p:nvPr/>
          </p:nvGraphicFramePr>
          <p:xfrm>
            <a:off x="1286" y="1392"/>
            <a:ext cx="20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62" name="Visio" r:id="rId4" imgW="292320" imgH="622440" progId="">
                    <p:embed/>
                  </p:oleObj>
                </mc:Choice>
                <mc:Fallback>
                  <p:oleObj name="Visio" r:id="rId4" imgW="292320" imgH="622440" progId="">
                    <p:embed/>
                    <p:pic>
                      <p:nvPicPr>
                        <p:cNvPr id="0" name="Picture 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" y="1392"/>
                          <a:ext cx="20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42" name="Line 6"/>
            <p:cNvSpPr>
              <a:spLocks noChangeShapeType="1"/>
            </p:cNvSpPr>
            <p:nvPr/>
          </p:nvSpPr>
          <p:spPr bwMode="auto">
            <a:xfrm flipH="1" flipV="1">
              <a:off x="1392" y="1152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43" name="Line 7"/>
            <p:cNvSpPr>
              <a:spLocks noChangeShapeType="1"/>
            </p:cNvSpPr>
            <p:nvPr/>
          </p:nvSpPr>
          <p:spPr bwMode="auto">
            <a:xfrm>
              <a:off x="1302" y="11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44" name="Line 8"/>
            <p:cNvSpPr>
              <a:spLocks noChangeShapeType="1"/>
            </p:cNvSpPr>
            <p:nvPr/>
          </p:nvSpPr>
          <p:spPr bwMode="auto">
            <a:xfrm>
              <a:off x="1398" y="182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45" name="Line 9"/>
            <p:cNvSpPr>
              <a:spLocks noChangeShapeType="1"/>
            </p:cNvSpPr>
            <p:nvPr/>
          </p:nvSpPr>
          <p:spPr bwMode="auto">
            <a:xfrm flipV="1">
              <a:off x="1392" y="2784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46" name="AutoShape 10"/>
            <p:cNvSpPr>
              <a:spLocks noChangeArrowheads="1"/>
            </p:cNvSpPr>
            <p:nvPr/>
          </p:nvSpPr>
          <p:spPr bwMode="auto">
            <a:xfrm flipV="1">
              <a:off x="1302" y="307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47" name="Object 11"/>
            <p:cNvGraphicFramePr>
              <a:graphicFrameLocks noChangeAspect="1"/>
            </p:cNvGraphicFramePr>
            <p:nvPr/>
          </p:nvGraphicFramePr>
          <p:xfrm>
            <a:off x="1302" y="2352"/>
            <a:ext cx="20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63" name="Visio" r:id="rId6" imgW="292320" imgH="622440" progId="">
                    <p:embed/>
                  </p:oleObj>
                </mc:Choice>
                <mc:Fallback>
                  <p:oleObj name="Visio" r:id="rId6" imgW="292320" imgH="622440" progId="">
                    <p:embed/>
                    <p:pic>
                      <p:nvPicPr>
                        <p:cNvPr id="0" name="Picture 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2352"/>
                          <a:ext cx="20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48" name="Line 12"/>
            <p:cNvSpPr>
              <a:spLocks noChangeShapeType="1"/>
            </p:cNvSpPr>
            <p:nvPr/>
          </p:nvSpPr>
          <p:spPr bwMode="auto">
            <a:xfrm>
              <a:off x="139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49" name="Text Box 13"/>
            <p:cNvSpPr txBox="1">
              <a:spLocks noChangeArrowheads="1"/>
            </p:cNvSpPr>
            <p:nvPr/>
          </p:nvSpPr>
          <p:spPr bwMode="auto">
            <a:xfrm>
              <a:off x="906" y="771"/>
              <a:ext cx="10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CC</a:t>
              </a:r>
              <a:r>
                <a:rPr lang="en-US" altLang="zh-CN" b="1" dirty="0"/>
                <a:t> = + 5.0V</a:t>
              </a:r>
            </a:p>
          </p:txBody>
        </p:sp>
        <p:sp>
          <p:nvSpPr>
            <p:cNvPr id="193550" name="Text Box 14"/>
            <p:cNvSpPr txBox="1">
              <a:spLocks noChangeArrowheads="1"/>
            </p:cNvSpPr>
            <p:nvPr/>
          </p:nvSpPr>
          <p:spPr bwMode="auto">
            <a:xfrm>
              <a:off x="1401" y="1487"/>
              <a:ext cx="6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400</a:t>
              </a:r>
              <a:r>
                <a:rPr lang="en-US" altLang="zh-CN" b="1" dirty="0">
                  <a:solidFill>
                    <a:srgbClr val="FFFF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193551" name="Text Box 15"/>
            <p:cNvSpPr txBox="1">
              <a:spLocks noChangeArrowheads="1"/>
            </p:cNvSpPr>
            <p:nvPr/>
          </p:nvSpPr>
          <p:spPr bwMode="auto">
            <a:xfrm>
              <a:off x="1494" y="2495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2.5k</a:t>
              </a:r>
              <a:r>
                <a:rPr lang="en-US" altLang="zh-CN" b="1">
                  <a:sym typeface="Symbol" pitchFamily="18" charset="2"/>
                </a:rPr>
                <a:t></a:t>
              </a:r>
            </a:p>
          </p:txBody>
        </p:sp>
        <p:sp>
          <p:nvSpPr>
            <p:cNvPr id="193552" name="Line 16"/>
            <p:cNvSpPr>
              <a:spLocks noChangeShapeType="1"/>
            </p:cNvSpPr>
            <p:nvPr/>
          </p:nvSpPr>
          <p:spPr bwMode="auto">
            <a:xfrm>
              <a:off x="960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53" name="Rectangle 17"/>
            <p:cNvSpPr>
              <a:spLocks noChangeArrowheads="1"/>
            </p:cNvSpPr>
            <p:nvPr/>
          </p:nvSpPr>
          <p:spPr bwMode="auto">
            <a:xfrm>
              <a:off x="210" y="1785"/>
              <a:ext cx="619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/>
                <a:t>V</a:t>
              </a:r>
              <a:r>
                <a:rPr lang="en-US" altLang="zh-CN" b="1" baseline="-25000" dirty="0"/>
                <a:t>IN</a:t>
              </a:r>
              <a:endParaRPr lang="en-US" altLang="zh-CN" b="1" dirty="0"/>
            </a:p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b="1" dirty="0"/>
                <a:t>1.5V</a:t>
              </a:r>
            </a:p>
          </p:txBody>
        </p:sp>
        <p:sp>
          <p:nvSpPr>
            <p:cNvPr id="193554" name="Rectangle 18"/>
            <p:cNvSpPr>
              <a:spLocks noChangeArrowheads="1"/>
            </p:cNvSpPr>
            <p:nvPr/>
          </p:nvSpPr>
          <p:spPr bwMode="auto">
            <a:xfrm>
              <a:off x="2024" y="1769"/>
              <a:ext cx="676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/>
                <a:t>V</a:t>
              </a:r>
              <a:r>
                <a:rPr lang="en-US" altLang="zh-CN" b="1" baseline="-25000" dirty="0"/>
                <a:t>OUT </a:t>
              </a:r>
              <a:endParaRPr lang="en-US" altLang="zh-CN" b="1" dirty="0"/>
            </a:p>
            <a:p>
              <a:pPr>
                <a:lnSpc>
                  <a:spcPct val="130000"/>
                </a:lnSpc>
              </a:pPr>
              <a:r>
                <a:rPr lang="en-US" altLang="zh-CN" b="1" dirty="0"/>
                <a:t>4.31V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76056" y="1279944"/>
            <a:ext cx="3049588" cy="3805240"/>
            <a:chOff x="480" y="771"/>
            <a:chExt cx="1921" cy="2397"/>
          </a:xfrm>
        </p:grpSpPr>
        <p:sp>
          <p:nvSpPr>
            <p:cNvPr id="193556" name="Rectangle 20"/>
            <p:cNvSpPr>
              <a:spLocks noChangeArrowheads="1"/>
            </p:cNvSpPr>
            <p:nvPr/>
          </p:nvSpPr>
          <p:spPr bwMode="auto">
            <a:xfrm>
              <a:off x="1008" y="1296"/>
              <a:ext cx="864" cy="16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57" name="Object 21"/>
            <p:cNvGraphicFramePr>
              <a:graphicFrameLocks noChangeAspect="1"/>
            </p:cNvGraphicFramePr>
            <p:nvPr/>
          </p:nvGraphicFramePr>
          <p:xfrm>
            <a:off x="1286" y="1392"/>
            <a:ext cx="20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64" name="Visio" r:id="rId8" imgW="292320" imgH="622440" progId="">
                    <p:embed/>
                  </p:oleObj>
                </mc:Choice>
                <mc:Fallback>
                  <p:oleObj name="Visio" r:id="rId8" imgW="292320" imgH="622440" progId="">
                    <p:embed/>
                    <p:pic>
                      <p:nvPicPr>
                        <p:cNvPr id="0" name="Picture 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" y="1392"/>
                          <a:ext cx="20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58" name="Line 22"/>
            <p:cNvSpPr>
              <a:spLocks noChangeShapeType="1"/>
            </p:cNvSpPr>
            <p:nvPr/>
          </p:nvSpPr>
          <p:spPr bwMode="auto">
            <a:xfrm flipH="1" flipV="1">
              <a:off x="1392" y="1152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59" name="Line 23"/>
            <p:cNvSpPr>
              <a:spLocks noChangeShapeType="1"/>
            </p:cNvSpPr>
            <p:nvPr/>
          </p:nvSpPr>
          <p:spPr bwMode="auto">
            <a:xfrm>
              <a:off x="1302" y="11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60" name="Line 24"/>
            <p:cNvSpPr>
              <a:spLocks noChangeShapeType="1"/>
            </p:cNvSpPr>
            <p:nvPr/>
          </p:nvSpPr>
          <p:spPr bwMode="auto">
            <a:xfrm>
              <a:off x="1398" y="182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61" name="Line 25"/>
            <p:cNvSpPr>
              <a:spLocks noChangeShapeType="1"/>
            </p:cNvSpPr>
            <p:nvPr/>
          </p:nvSpPr>
          <p:spPr bwMode="auto">
            <a:xfrm flipV="1">
              <a:off x="1392" y="2784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62" name="AutoShape 26"/>
            <p:cNvSpPr>
              <a:spLocks noChangeArrowheads="1"/>
            </p:cNvSpPr>
            <p:nvPr/>
          </p:nvSpPr>
          <p:spPr bwMode="auto">
            <a:xfrm flipV="1">
              <a:off x="1302" y="307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63" name="Object 27"/>
            <p:cNvGraphicFramePr>
              <a:graphicFrameLocks noChangeAspect="1"/>
            </p:cNvGraphicFramePr>
            <p:nvPr/>
          </p:nvGraphicFramePr>
          <p:xfrm>
            <a:off x="1302" y="2352"/>
            <a:ext cx="20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65" name="Visio" r:id="rId10" imgW="292320" imgH="622440" progId="">
                    <p:embed/>
                  </p:oleObj>
                </mc:Choice>
                <mc:Fallback>
                  <p:oleObj name="Visio" r:id="rId10" imgW="292320" imgH="622440" progId="">
                    <p:embed/>
                    <p:pic>
                      <p:nvPicPr>
                        <p:cNvPr id="0" name="Picture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2352"/>
                          <a:ext cx="20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64" name="Line 28"/>
            <p:cNvSpPr>
              <a:spLocks noChangeShapeType="1"/>
            </p:cNvSpPr>
            <p:nvPr/>
          </p:nvSpPr>
          <p:spPr bwMode="auto">
            <a:xfrm>
              <a:off x="139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65" name="Text Box 29"/>
            <p:cNvSpPr txBox="1">
              <a:spLocks noChangeArrowheads="1"/>
            </p:cNvSpPr>
            <p:nvPr/>
          </p:nvSpPr>
          <p:spPr bwMode="auto">
            <a:xfrm>
              <a:off x="906" y="771"/>
              <a:ext cx="10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CC</a:t>
              </a:r>
              <a:r>
                <a:rPr lang="en-US" altLang="zh-CN" b="1" dirty="0"/>
                <a:t> = + 5.0V</a:t>
              </a:r>
            </a:p>
          </p:txBody>
        </p:sp>
        <p:sp>
          <p:nvSpPr>
            <p:cNvPr id="193566" name="Text Box 30"/>
            <p:cNvSpPr txBox="1">
              <a:spLocks noChangeArrowheads="1"/>
            </p:cNvSpPr>
            <p:nvPr/>
          </p:nvSpPr>
          <p:spPr bwMode="auto">
            <a:xfrm>
              <a:off x="1419" y="1487"/>
              <a:ext cx="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4k</a:t>
              </a:r>
              <a:r>
                <a:rPr lang="en-US" altLang="zh-CN" b="1" dirty="0">
                  <a:sym typeface="Symbol" pitchFamily="18" charset="2"/>
                </a:rPr>
                <a:t></a:t>
              </a:r>
            </a:p>
          </p:txBody>
        </p:sp>
        <p:sp>
          <p:nvSpPr>
            <p:cNvPr id="193567" name="Text Box 31"/>
            <p:cNvSpPr txBox="1">
              <a:spLocks noChangeArrowheads="1"/>
            </p:cNvSpPr>
            <p:nvPr/>
          </p:nvSpPr>
          <p:spPr bwMode="auto">
            <a:xfrm>
              <a:off x="1494" y="2495"/>
              <a:ext cx="6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200</a:t>
              </a:r>
              <a:r>
                <a:rPr lang="en-US" altLang="zh-CN" b="1" dirty="0">
                  <a:solidFill>
                    <a:srgbClr val="FFFF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193568" name="Line 32"/>
            <p:cNvSpPr>
              <a:spLocks noChangeShapeType="1"/>
            </p:cNvSpPr>
            <p:nvPr/>
          </p:nvSpPr>
          <p:spPr bwMode="auto">
            <a:xfrm>
              <a:off x="960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69" name="Rectangle 33"/>
            <p:cNvSpPr>
              <a:spLocks noChangeArrowheads="1"/>
            </p:cNvSpPr>
            <p:nvPr/>
          </p:nvSpPr>
          <p:spPr bwMode="auto">
            <a:xfrm>
              <a:off x="480" y="1886"/>
              <a:ext cx="485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>
                  <a:solidFill>
                    <a:schemeClr val="folHlink"/>
                  </a:solidFill>
                </a:rPr>
                <a:t>V</a:t>
              </a:r>
              <a:r>
                <a:rPr lang="en-US" altLang="zh-CN" b="1" baseline="-25000">
                  <a:solidFill>
                    <a:schemeClr val="folHlink"/>
                  </a:solidFill>
                </a:rPr>
                <a:t>IN</a:t>
              </a:r>
              <a:endParaRPr lang="en-US" altLang="zh-CN" b="1">
                <a:solidFill>
                  <a:schemeClr val="folHlink"/>
                </a:solidFill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zh-CN" b="1">
                  <a:solidFill>
                    <a:schemeClr val="folHlink"/>
                  </a:solidFill>
                </a:rPr>
                <a:t> 3.5V</a:t>
              </a:r>
            </a:p>
          </p:txBody>
        </p:sp>
        <p:sp>
          <p:nvSpPr>
            <p:cNvPr id="193570" name="Rectangle 34"/>
            <p:cNvSpPr>
              <a:spLocks noChangeArrowheads="1"/>
            </p:cNvSpPr>
            <p:nvPr/>
          </p:nvSpPr>
          <p:spPr bwMode="auto">
            <a:xfrm>
              <a:off x="1872" y="1872"/>
              <a:ext cx="529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>
                  <a:solidFill>
                    <a:schemeClr val="folHlink"/>
                  </a:solidFill>
                </a:rPr>
                <a:t>V</a:t>
              </a:r>
              <a:r>
                <a:rPr lang="en-US" altLang="zh-CN" b="1" baseline="-25000">
                  <a:solidFill>
                    <a:schemeClr val="folHlink"/>
                  </a:solidFill>
                </a:rPr>
                <a:t>OUT </a:t>
              </a:r>
              <a:endParaRPr lang="en-US" altLang="zh-CN" b="1">
                <a:solidFill>
                  <a:schemeClr val="folHlin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>
                  <a:solidFill>
                    <a:schemeClr val="folHlink"/>
                  </a:solidFill>
                </a:rPr>
                <a:t>0.24V</a:t>
              </a:r>
            </a:p>
          </p:txBody>
        </p:sp>
      </p:grpSp>
      <p:sp>
        <p:nvSpPr>
          <p:cNvPr id="193571" name="Text Box 35"/>
          <p:cNvSpPr txBox="1">
            <a:spLocks noChangeArrowheads="1"/>
          </p:cNvSpPr>
          <p:nvPr/>
        </p:nvSpPr>
        <p:spPr bwMode="auto">
          <a:xfrm>
            <a:off x="107504" y="5362659"/>
            <a:ext cx="91440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输出电压变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坏（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标准是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0V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5V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）。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更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糟糕的是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管部分导通，使输出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端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电流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sym typeface="Wingdings 3" pitchFamily="18" charset="2"/>
              </a:rPr>
              <a:t>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功耗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sym typeface="Wingdings 3" pitchFamily="18" charset="2"/>
              </a:rPr>
              <a:t>。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sym typeface="Wingdings 3" pitchFamily="18" charset="2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4597151" y="2817776"/>
            <a:ext cx="982961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b="1" dirty="0"/>
              <a:t>V</a:t>
            </a:r>
            <a:r>
              <a:rPr lang="en-US" altLang="zh-CN" b="1" baseline="-25000" dirty="0"/>
              <a:t>IN</a:t>
            </a:r>
            <a:endParaRPr lang="en-US" altLang="zh-CN" b="1" dirty="0"/>
          </a:p>
          <a:p>
            <a:pPr algn="r"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 </a:t>
            </a:r>
            <a:r>
              <a:rPr lang="en-US" altLang="zh-CN" b="1" dirty="0"/>
              <a:t>3</a:t>
            </a:r>
            <a:r>
              <a:rPr lang="en-US" altLang="zh-CN" b="1" dirty="0" smtClean="0"/>
              <a:t>.5V</a:t>
            </a:r>
            <a:endParaRPr lang="en-US" altLang="zh-CN" b="1" dirty="0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7747321" y="2720102"/>
            <a:ext cx="1072730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/>
              <a:t>V</a:t>
            </a:r>
            <a:r>
              <a:rPr lang="en-US" altLang="zh-CN" b="1" baseline="-25000" dirty="0"/>
              <a:t>OUT 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en-US" altLang="zh-CN" b="1" dirty="0" smtClean="0"/>
              <a:t>0.24V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4771406" y="39442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偏低</a:t>
            </a:r>
          </a:p>
        </p:txBody>
      </p:sp>
      <p:sp>
        <p:nvSpPr>
          <p:cNvPr id="39" name="矩形 38"/>
          <p:cNvSpPr/>
          <p:nvPr/>
        </p:nvSpPr>
        <p:spPr>
          <a:xfrm>
            <a:off x="2995153" y="39464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偏低</a:t>
            </a:r>
          </a:p>
        </p:txBody>
      </p:sp>
      <p:sp>
        <p:nvSpPr>
          <p:cNvPr id="40" name="矩形 39"/>
          <p:cNvSpPr/>
          <p:nvPr/>
        </p:nvSpPr>
        <p:spPr>
          <a:xfrm>
            <a:off x="7884368" y="387223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偏高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496" y="3997082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偏高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26</a:t>
            </a:fld>
            <a:endParaRPr lang="en-US" altLang="zh-CN" dirty="0"/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7286644" y="1870826"/>
            <a:ext cx="11256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p</a:t>
            </a:r>
            <a:r>
              <a:rPr lang="zh-CN" altLang="en-US" b="1" dirty="0" smtClean="0">
                <a:solidFill>
                  <a:schemeClr val="accent1"/>
                </a:solidFill>
              </a:rPr>
              <a:t>沟道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7251821" y="4514032"/>
            <a:ext cx="1106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n</a:t>
            </a:r>
            <a:r>
              <a:rPr lang="zh-CN" altLang="en-US" b="1" dirty="0" smtClean="0">
                <a:solidFill>
                  <a:schemeClr val="accent1"/>
                </a:solidFill>
              </a:rPr>
              <a:t>沟道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2463683" y="1799388"/>
            <a:ext cx="11256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p</a:t>
            </a:r>
            <a:r>
              <a:rPr lang="zh-CN" altLang="en-US" b="1" dirty="0" smtClean="0">
                <a:solidFill>
                  <a:schemeClr val="accent1"/>
                </a:solidFill>
              </a:rPr>
              <a:t>沟道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2428860" y="4442594"/>
            <a:ext cx="1106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n</a:t>
            </a:r>
            <a:r>
              <a:rPr lang="zh-CN" altLang="en-US" b="1" dirty="0" smtClean="0">
                <a:solidFill>
                  <a:schemeClr val="accent1"/>
                </a:solidFill>
              </a:rPr>
              <a:t>沟道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357166"/>
            <a:ext cx="7772400" cy="7620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）扇入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fan－in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992"/>
            <a:ext cx="84582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门电路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输入端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的最大数目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使用逻辑门的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级联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，扩展输入端的数目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72710" y="3034998"/>
            <a:ext cx="4191000" cy="2209800"/>
            <a:chOff x="1200" y="2208"/>
            <a:chExt cx="2640" cy="13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00" y="2208"/>
              <a:ext cx="1056" cy="624"/>
              <a:chOff x="1200" y="2448"/>
              <a:chExt cx="1056" cy="624"/>
            </a:xfrm>
          </p:grpSpPr>
          <p:sp>
            <p:nvSpPr>
              <p:cNvPr id="177158" name="Line 6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488" y="2578"/>
                <a:ext cx="768" cy="350"/>
                <a:chOff x="1536" y="2578"/>
                <a:chExt cx="768" cy="412"/>
              </a:xfrm>
            </p:grpSpPr>
            <p:sp>
              <p:nvSpPr>
                <p:cNvPr id="177160" name="Arc 8"/>
                <p:cNvSpPr>
                  <a:spLocks/>
                </p:cNvSpPr>
                <p:nvPr/>
              </p:nvSpPr>
              <p:spPr bwMode="auto">
                <a:xfrm>
                  <a:off x="1823" y="2578"/>
                  <a:ext cx="188" cy="412"/>
                </a:xfrm>
                <a:custGeom>
                  <a:avLst/>
                  <a:gdLst>
                    <a:gd name="G0" fmla="+- 528 0 0"/>
                    <a:gd name="G1" fmla="+- 21600 0 0"/>
                    <a:gd name="G2" fmla="+- 21600 0 0"/>
                    <a:gd name="T0" fmla="*/ 0 w 22128"/>
                    <a:gd name="T1" fmla="*/ 6 h 43183"/>
                    <a:gd name="T2" fmla="*/ 1381 w 22128"/>
                    <a:gd name="T3" fmla="*/ 43183 h 43183"/>
                    <a:gd name="T4" fmla="*/ 528 w 22128"/>
                    <a:gd name="T5" fmla="*/ 21600 h 43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128" h="43183" fill="none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</a:path>
                    <a:path w="22128" h="43183" stroke="0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  <a:lnTo>
                        <a:pt x="52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6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536" y="2578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36" y="2990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3" name="Oval 11"/>
                <p:cNvSpPr>
                  <a:spLocks noChangeArrowheads="1"/>
                </p:cNvSpPr>
                <p:nvPr/>
              </p:nvSpPr>
              <p:spPr bwMode="auto">
                <a:xfrm>
                  <a:off x="2011" y="2743"/>
                  <a:ext cx="74" cy="8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64" name="Line 12"/>
                <p:cNvSpPr>
                  <a:spLocks noChangeShapeType="1"/>
                </p:cNvSpPr>
                <p:nvPr/>
              </p:nvSpPr>
              <p:spPr bwMode="auto">
                <a:xfrm>
                  <a:off x="2085" y="2784"/>
                  <a:ext cx="2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1200" y="2544"/>
                <a:ext cx="288" cy="432"/>
                <a:chOff x="1296" y="2544"/>
                <a:chExt cx="288" cy="432"/>
              </a:xfrm>
            </p:grpSpPr>
            <p:sp>
              <p:nvSpPr>
                <p:cNvPr id="17716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96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6" y="26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296" y="28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296" y="297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200" y="2976"/>
              <a:ext cx="1056" cy="624"/>
              <a:chOff x="1200" y="2448"/>
              <a:chExt cx="1056" cy="624"/>
            </a:xfrm>
          </p:grpSpPr>
          <p:sp>
            <p:nvSpPr>
              <p:cNvPr id="177171" name="Line 19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488" y="2578"/>
                <a:ext cx="768" cy="350"/>
                <a:chOff x="1536" y="2578"/>
                <a:chExt cx="768" cy="412"/>
              </a:xfrm>
            </p:grpSpPr>
            <p:sp>
              <p:nvSpPr>
                <p:cNvPr id="177173" name="Arc 21"/>
                <p:cNvSpPr>
                  <a:spLocks/>
                </p:cNvSpPr>
                <p:nvPr/>
              </p:nvSpPr>
              <p:spPr bwMode="auto">
                <a:xfrm>
                  <a:off x="1823" y="2578"/>
                  <a:ext cx="188" cy="412"/>
                </a:xfrm>
                <a:custGeom>
                  <a:avLst/>
                  <a:gdLst>
                    <a:gd name="G0" fmla="+- 528 0 0"/>
                    <a:gd name="G1" fmla="+- 21600 0 0"/>
                    <a:gd name="G2" fmla="+- 21600 0 0"/>
                    <a:gd name="T0" fmla="*/ 0 w 22128"/>
                    <a:gd name="T1" fmla="*/ 6 h 43183"/>
                    <a:gd name="T2" fmla="*/ 1381 w 22128"/>
                    <a:gd name="T3" fmla="*/ 43183 h 43183"/>
                    <a:gd name="T4" fmla="*/ 528 w 22128"/>
                    <a:gd name="T5" fmla="*/ 21600 h 43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128" h="43183" fill="none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</a:path>
                    <a:path w="22128" h="43183" stroke="0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  <a:lnTo>
                        <a:pt x="52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74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536" y="2578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7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536" y="2990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76" name="Oval 24"/>
                <p:cNvSpPr>
                  <a:spLocks noChangeArrowheads="1"/>
                </p:cNvSpPr>
                <p:nvPr/>
              </p:nvSpPr>
              <p:spPr bwMode="auto">
                <a:xfrm>
                  <a:off x="2011" y="2743"/>
                  <a:ext cx="74" cy="8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77" name="Line 25"/>
                <p:cNvSpPr>
                  <a:spLocks noChangeShapeType="1"/>
                </p:cNvSpPr>
                <p:nvPr/>
              </p:nvSpPr>
              <p:spPr bwMode="auto">
                <a:xfrm>
                  <a:off x="2085" y="2784"/>
                  <a:ext cx="2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1200" y="2544"/>
                <a:ext cx="288" cy="432"/>
                <a:chOff x="1296" y="2544"/>
                <a:chExt cx="288" cy="432"/>
              </a:xfrm>
            </p:grpSpPr>
            <p:sp>
              <p:nvSpPr>
                <p:cNvPr id="17717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296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8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296" y="26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8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296" y="28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8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296" y="297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2256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2544" y="2737"/>
              <a:ext cx="1296" cy="383"/>
              <a:chOff x="3360" y="2209"/>
              <a:chExt cx="1392" cy="383"/>
            </a:xfrm>
          </p:grpSpPr>
          <p:sp>
            <p:nvSpPr>
              <p:cNvPr id="177185" name="Arc 33"/>
              <p:cNvSpPr>
                <a:spLocks/>
              </p:cNvSpPr>
              <p:nvPr/>
            </p:nvSpPr>
            <p:spPr bwMode="auto">
              <a:xfrm>
                <a:off x="3360" y="2209"/>
                <a:ext cx="144" cy="38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2915"/>
                  <a:gd name="T2" fmla="*/ 3498 w 21600"/>
                  <a:gd name="T3" fmla="*/ 42915 h 42915"/>
                  <a:gd name="T4" fmla="*/ 0 w 21600"/>
                  <a:gd name="T5" fmla="*/ 21600 h 42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915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179"/>
                      <a:pt x="13937" y="41201"/>
                      <a:pt x="3497" y="42914"/>
                    </a:cubicBezTo>
                  </a:path>
                  <a:path w="21600" h="42915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179"/>
                      <a:pt x="13937" y="41201"/>
                      <a:pt x="3497" y="4291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6" name="Arc 34"/>
              <p:cNvSpPr>
                <a:spLocks/>
              </p:cNvSpPr>
              <p:nvPr/>
            </p:nvSpPr>
            <p:spPr bwMode="auto">
              <a:xfrm>
                <a:off x="3360" y="2209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61"/>
                  <a:gd name="T1" fmla="*/ 0 h 21600"/>
                  <a:gd name="T2" fmla="*/ 21561 w 21561"/>
                  <a:gd name="T3" fmla="*/ 20296 h 21600"/>
                  <a:gd name="T4" fmla="*/ 0 w 2156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61" h="21600" fill="none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</a:path>
                  <a:path w="21561" h="21600" stroke="0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7" name="Arc 35"/>
              <p:cNvSpPr>
                <a:spLocks/>
              </p:cNvSpPr>
              <p:nvPr/>
            </p:nvSpPr>
            <p:spPr bwMode="auto">
              <a:xfrm flipV="1">
                <a:off x="3360" y="2400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61"/>
                  <a:gd name="T1" fmla="*/ 0 h 21600"/>
                  <a:gd name="T2" fmla="*/ 21561 w 21561"/>
                  <a:gd name="T3" fmla="*/ 20296 h 21600"/>
                  <a:gd name="T4" fmla="*/ 0 w 2156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61" h="21600" fill="none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</a:path>
                  <a:path w="21561" h="21600" stroke="0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8" name="Oval 36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9" name="Line 37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7190" name="Oval 38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91" name="Line 39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7192" name="AutoShape 40"/>
              <p:cNvSpPr>
                <a:spLocks noChangeArrowheads="1"/>
              </p:cNvSpPr>
              <p:nvPr/>
            </p:nvSpPr>
            <p:spPr bwMode="auto">
              <a:xfrm rot="5400000">
                <a:off x="4200" y="2280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7193" name="Line 41"/>
            <p:cNvSpPr>
              <a:spLocks noChangeShapeType="1"/>
            </p:cNvSpPr>
            <p:nvPr/>
          </p:nvSpPr>
          <p:spPr bwMode="auto">
            <a:xfrm flipH="1">
              <a:off x="2256" y="283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4" name="Line 42"/>
            <p:cNvSpPr>
              <a:spLocks noChangeShapeType="1"/>
            </p:cNvSpPr>
            <p:nvPr/>
          </p:nvSpPr>
          <p:spPr bwMode="auto">
            <a:xfrm flipH="1">
              <a:off x="2256" y="30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5" name="Line 43"/>
            <p:cNvSpPr>
              <a:spLocks noChangeShapeType="1"/>
            </p:cNvSpPr>
            <p:nvPr/>
          </p:nvSpPr>
          <p:spPr bwMode="auto">
            <a:xfrm>
              <a:off x="2256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7196" name="Rectangle 44"/>
          <p:cNvSpPr>
            <a:spLocks noChangeArrowheads="1"/>
          </p:cNvSpPr>
          <p:nvPr/>
        </p:nvSpPr>
        <p:spPr bwMode="auto">
          <a:xfrm>
            <a:off x="703506" y="5553954"/>
            <a:ext cx="7588113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或非门的扇入数目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≤4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与非门的扇入数目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≤6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78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814388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）扇出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fan-out）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2204864"/>
            <a:ext cx="7848600" cy="3248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在不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超出负载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规格的条件下，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    一个逻辑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门，能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驱动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输入端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个数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计算总扇出：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    总扇出＝</a:t>
            </a:r>
            <a:r>
              <a:rPr lang="en-US" altLang="zh-CN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min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高态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扇出，</a:t>
            </a:r>
            <a:r>
              <a:rPr lang="zh-CN" altLang="en-US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低态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扇出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2204864"/>
            <a:ext cx="8229600" cy="31929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当输出端负载，大于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扇出能力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时：</a:t>
            </a:r>
          </a:p>
          <a:p>
            <a:pPr lvl="1"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输出电源变差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（非标准的高压、低压）</a:t>
            </a:r>
          </a:p>
          <a:p>
            <a:pPr lvl="1">
              <a:lnSpc>
                <a:spcPct val="130000"/>
              </a:lnSpc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电流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Times New Roman" pitchFamily="18" charset="0"/>
                <a:sym typeface="Wingdings 3" pitchFamily="18" charset="2"/>
              </a:rPr>
              <a:t>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功耗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itchFamily="18" charset="0"/>
                <a:sym typeface="Wingdings 3" pitchFamily="18" charset="2"/>
              </a:rPr>
              <a:t>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Times New Roman" pitchFamily="18" charset="0"/>
                <a:sym typeface="Wingdings 3" pitchFamily="18" charset="2"/>
              </a:rPr>
              <a:t>，温度升高</a:t>
            </a:r>
          </a:p>
          <a:p>
            <a:pPr lvl="1">
              <a:lnSpc>
                <a:spcPct val="130000"/>
              </a:lnSpc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传播延迟、状态转换时间，变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长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814388"/>
            <a:ext cx="7772400" cy="762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扇出（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fan-out）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05326" y="1400248"/>
            <a:ext cx="71577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CMOS</a:t>
            </a: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=+3V～+18V； V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=0V;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=V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DD</a:t>
            </a:r>
            <a:endParaRPr lang="zh-CN" altLang="en-US" sz="32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107504" y="2043697"/>
            <a:ext cx="88569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omplimentary M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etal-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xide-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emiconductor Logic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互补式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金属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氧化层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半导体逻辑电路。速度慢，功耗小，抗干扰强，集成度高。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7504" y="243961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CMOS</a:t>
            </a:r>
            <a:r>
              <a:rPr lang="zh-CN" altLang="en-US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TTL</a:t>
            </a:r>
            <a:r>
              <a:rPr lang="zh-CN" altLang="en-US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的工作电压</a:t>
            </a:r>
            <a:endParaRPr lang="zh-CN" altLang="en-US" sz="4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8966" y="4201138"/>
            <a:ext cx="606448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TTL: </a:t>
            </a: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3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=+5V; V</a:t>
            </a:r>
            <a:r>
              <a:rPr lang="en-US" altLang="zh-CN" sz="3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</a:t>
            </a: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=0.2V; V</a:t>
            </a:r>
            <a:r>
              <a:rPr lang="en-US" altLang="zh-CN" sz="3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=3.6V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08520" y="4777202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Transistor </a:t>
            </a:r>
            <a:r>
              <a:rPr lang="en-US" altLang="zh-CN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Transistor</a:t>
            </a: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Logic(TTL) </a:t>
            </a:r>
            <a:r>
              <a:rPr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晶体管晶体管逻辑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2040" y="5349893"/>
            <a:ext cx="8208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电路。速度中等，功耗较大，性价比高。</a:t>
            </a:r>
            <a:endParaRPr lang="zh-CN" alt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85720" y="6215082"/>
            <a:ext cx="4974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教材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P61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，方框注释：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V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DD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9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uild="p" autoUpdateAnimBg="0"/>
      <p:bldP spid="82956" grpId="0" build="p" autoUpdateAnimBg="0"/>
      <p:bldP spid="13" grpId="0" build="p" autoUpdateAnimBg="0"/>
      <p:bldP spid="14" grpId="0" build="p" autoUpdateAnimBg="0"/>
      <p:bldP spid="1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-15382" y="3786190"/>
            <a:ext cx="6389891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74HCT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看输出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驱动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74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LS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看输入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07248" y="230286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扇出举例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>
            <p:extLst/>
          </p:nvPr>
        </p:nvGraphicFramePr>
        <p:xfrm>
          <a:off x="198932" y="5072074"/>
          <a:ext cx="2743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32" name="Equation" r:id="rId4" imgW="37790640" imgH="13808160" progId="Equation.3">
                  <p:embed/>
                </p:oleObj>
              </mc:Choice>
              <mc:Fallback>
                <p:oleObj name="Equation" r:id="rId4" imgW="37790640" imgH="13808160" progId="Equation.3">
                  <p:embed/>
                  <p:pic>
                    <p:nvPicPr>
                      <p:cNvPr id="22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32" y="5072074"/>
                        <a:ext cx="27432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635896" y="4434832"/>
            <a:ext cx="1980029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FF00"/>
              </a:buClr>
            </a:pP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高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态扇出：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26310" name="Object 6"/>
          <p:cNvGraphicFramePr>
            <a:graphicFrameLocks noChangeAspect="1"/>
          </p:cNvGraphicFramePr>
          <p:nvPr>
            <p:extLst/>
          </p:nvPr>
        </p:nvGraphicFramePr>
        <p:xfrm>
          <a:off x="5572132" y="4135438"/>
          <a:ext cx="33131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33" name="公式" r:id="rId6" imgW="1358640" imgH="444240" progId="Equation.3">
                  <p:embed/>
                </p:oleObj>
              </mc:Choice>
              <mc:Fallback>
                <p:oleObj name="公式" r:id="rId6" imgW="1358640" imgH="444240" progId="Equation.3">
                  <p:embed/>
                  <p:pic>
                    <p:nvPicPr>
                      <p:cNvPr id="2263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4135438"/>
                        <a:ext cx="3313112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3428992" y="5481655"/>
            <a:ext cx="57502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总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扇出：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min(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低态扇出，高态扇出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=min(200,10)=10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7757" y="982984"/>
            <a:ext cx="10826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P102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表3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P101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表3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981921" y="1631056"/>
            <a:ext cx="1261884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P116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表3-11</a:t>
            </a: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1214406" y="785794"/>
            <a:ext cx="6770688" cy="2928938"/>
            <a:chOff x="912" y="480"/>
            <a:chExt cx="4265" cy="1845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912" y="480"/>
              <a:ext cx="1687" cy="1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</a:rPr>
                <a:t>CMOS: 74HCT</a:t>
              </a:r>
              <a:endParaRPr lang="en-US" altLang="zh-CN" b="1" dirty="0"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chemeClr val="accent1"/>
                  </a:solidFill>
                  <a:latin typeface="Tahoma" pitchFamily="34" charset="0"/>
                  <a:ea typeface="楷体_GB2312" pitchFamily="49" charset="-122"/>
                </a:rPr>
                <a:t>OH </a:t>
              </a:r>
              <a:r>
                <a:rPr lang="zh-CN" altLang="en-US" b="1" dirty="0">
                  <a:solidFill>
                    <a:schemeClr val="accent1"/>
                  </a:solidFill>
                  <a:latin typeface="Tahoma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solidFill>
                    <a:schemeClr val="accent1"/>
                  </a:solidFill>
                  <a:latin typeface="Tahoma" pitchFamily="34" charset="0"/>
                  <a:ea typeface="黑体" pitchFamily="2" charset="-122"/>
                </a:rPr>
                <a:t>– </a:t>
              </a:r>
              <a:r>
                <a:rPr lang="zh-CN" altLang="en-US" b="1" dirty="0">
                  <a:solidFill>
                    <a:schemeClr val="accent1"/>
                  </a:solidFill>
                  <a:latin typeface="Tahoma" pitchFamily="34" charset="0"/>
                  <a:ea typeface="楷体_GB2312" pitchFamily="49" charset="-122"/>
                </a:rPr>
                <a:t>4 </a:t>
              </a:r>
              <a:r>
                <a:rPr lang="en-US" altLang="zh-CN" b="1" dirty="0" err="1">
                  <a:solidFill>
                    <a:schemeClr val="accent1"/>
                  </a:solidFill>
                  <a:latin typeface="Tahoma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chemeClr val="accent1"/>
                </a:solidFill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OL  </a:t>
              </a:r>
              <a:r>
                <a:rPr lang="zh-CN" altLang="en-US" b="1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=  4 </a:t>
              </a:r>
              <a:r>
                <a:rPr lang="en-US" altLang="zh-CN" b="1" dirty="0" err="1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rgbClr val="FFFF00"/>
                </a:solidFill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itchFamily="34" charset="0"/>
                  <a:ea typeface="楷体_GB2312" pitchFamily="49" charset="-122"/>
                </a:rPr>
                <a:t>IH 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= 1 </a:t>
              </a:r>
              <a:r>
                <a:rPr lang="en-US" altLang="zh-CN" b="1" dirty="0">
                  <a:latin typeface="Tahoma" pitchFamily="34" charset="0"/>
                  <a:ea typeface="楷体_GB2312" pitchFamily="49" charset="-122"/>
                  <a:sym typeface="Symbol" pitchFamily="18" charset="2"/>
                </a:rPr>
                <a:t></a:t>
              </a: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A</a:t>
              </a: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itchFamily="34" charset="0"/>
                  <a:ea typeface="楷体_GB2312" pitchFamily="49" charset="-122"/>
                </a:rPr>
                <a:t>IL  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latin typeface="Tahoma" pitchFamily="34" charset="0"/>
                  <a:ea typeface="黑体" pitchFamily="2" charset="-122"/>
                </a:rPr>
                <a:t>–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 1 </a:t>
              </a:r>
              <a:r>
                <a:rPr lang="en-US" altLang="zh-CN" b="1" dirty="0">
                  <a:latin typeface="Tahoma" pitchFamily="34" charset="0"/>
                  <a:ea typeface="楷体_GB2312" pitchFamily="49" charset="-122"/>
                  <a:sym typeface="Symbol" pitchFamily="18" charset="2"/>
                </a:rPr>
                <a:t></a:t>
              </a: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3445" y="480"/>
              <a:ext cx="1732" cy="1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</a:rPr>
                <a:t>TTL: 74LS</a:t>
              </a:r>
              <a:endParaRPr lang="en-US" altLang="zh-CN" b="1" dirty="0"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itchFamily="34" charset="0"/>
                  <a:ea typeface="楷体_GB2312" pitchFamily="49" charset="-122"/>
                </a:rPr>
                <a:t>OH 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latin typeface="Tahoma" pitchFamily="34" charset="0"/>
                  <a:ea typeface="黑体" pitchFamily="2" charset="-122"/>
                </a:rPr>
                <a:t>– </a:t>
              </a:r>
              <a:r>
                <a:rPr lang="en-US" altLang="zh-CN" b="1" dirty="0" smtClean="0">
                  <a:latin typeface="Tahoma" pitchFamily="34" charset="0"/>
                  <a:ea typeface="黑体" pitchFamily="2" charset="-122"/>
                </a:rPr>
                <a:t>0.</a:t>
              </a:r>
              <a:r>
                <a:rPr lang="zh-CN" altLang="en-US" b="1" dirty="0" smtClean="0">
                  <a:latin typeface="Tahoma" pitchFamily="34" charset="0"/>
                  <a:ea typeface="黑体" pitchFamily="2" charset="-122"/>
                </a:rPr>
                <a:t>4</a:t>
              </a:r>
              <a:r>
                <a:rPr lang="en-US" altLang="zh-CN" b="1" dirty="0" smtClean="0">
                  <a:latin typeface="Tahoma" pitchFamily="34" charset="0"/>
                  <a:ea typeface="黑体" pitchFamily="2" charset="-122"/>
                </a:rPr>
                <a:t>m</a:t>
              </a:r>
              <a:r>
                <a:rPr lang="en-US" altLang="zh-CN" b="1" dirty="0" smtClean="0">
                  <a:latin typeface="Tahoma" pitchFamily="34" charset="0"/>
                  <a:ea typeface="楷体_GB2312" pitchFamily="49" charset="-122"/>
                </a:rPr>
                <a:t>A</a:t>
              </a:r>
              <a:endParaRPr lang="en-US" altLang="zh-CN" b="1" dirty="0"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itchFamily="34" charset="0"/>
                  <a:ea typeface="楷体_GB2312" pitchFamily="49" charset="-122"/>
                </a:rPr>
                <a:t>OL  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=  8 </a:t>
              </a:r>
              <a:r>
                <a:rPr lang="en-US" altLang="zh-CN" b="1" dirty="0" err="1">
                  <a:latin typeface="Tahoma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chemeClr val="accent1"/>
                  </a:solidFill>
                  <a:latin typeface="Tahoma" pitchFamily="34" charset="0"/>
                  <a:ea typeface="楷体_GB2312" pitchFamily="49" charset="-122"/>
                </a:rPr>
                <a:t>IH </a:t>
              </a:r>
              <a:r>
                <a:rPr lang="zh-CN" altLang="en-US" b="1" dirty="0">
                  <a:solidFill>
                    <a:schemeClr val="accent1"/>
                  </a:solidFill>
                  <a:latin typeface="Tahoma" pitchFamily="34" charset="0"/>
                  <a:ea typeface="楷体_GB2312" pitchFamily="49" charset="-122"/>
                </a:rPr>
                <a:t>=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Tahoma" pitchFamily="34" charset="0"/>
                  <a:ea typeface="楷体_GB2312" pitchFamily="49" charset="-122"/>
                </a:rPr>
                <a:t>0.0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Tahoma" pitchFamily="34" charset="0"/>
                  <a:ea typeface="楷体_GB2312" pitchFamily="49" charset="-122"/>
                </a:rPr>
                <a:t>2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Tahoma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chemeClr val="accent1"/>
                </a:solidFill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IL  </a:t>
              </a:r>
              <a:r>
                <a:rPr lang="zh-CN" altLang="en-US" b="1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solidFill>
                    <a:srgbClr val="FFFF00"/>
                  </a:solidFill>
                  <a:latin typeface="Tahoma" pitchFamily="34" charset="0"/>
                  <a:ea typeface="黑体" pitchFamily="2" charset="-122"/>
                </a:rPr>
                <a:t>–</a:t>
              </a:r>
              <a:r>
                <a:rPr lang="zh-CN" altLang="en-US" b="1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 0.4 </a:t>
              </a:r>
              <a:r>
                <a:rPr lang="en-US" altLang="zh-CN" b="1" dirty="0" err="1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rgbClr val="FFFF00"/>
                </a:solidFill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005" y="156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960" y="88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005" y="232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  <a:pPr/>
              <a:t>30</a:t>
            </a:fld>
            <a:endParaRPr lang="en-US" altLang="zh-CN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214282" y="4500570"/>
            <a:ext cx="1980029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低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态扇出：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71670" y="285728"/>
            <a:ext cx="7072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晶体管流入电流为“</a:t>
            </a:r>
            <a:r>
              <a:rPr lang="en-US" altLang="zh-CN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”，流出电路为“</a:t>
            </a:r>
            <a:r>
              <a:rPr lang="en-US" altLang="zh-CN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” </a:t>
            </a:r>
            <a:endParaRPr lang="zh-CN" altLang="en-US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0034" y="6191928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mA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毫安</a:t>
            </a:r>
            <a:r>
              <a:rPr lang="en-US" altLang="zh-CN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10</a:t>
            </a:r>
            <a:r>
              <a:rPr lang="en-US" altLang="zh-CN" baseline="300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</a:t>
            </a:r>
            <a:r>
              <a:rPr lang="en-US" altLang="zh-CN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 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6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  <p:bldP spid="226309" grpId="0" autoUpdateAnimBg="0"/>
      <p:bldP spid="226320" grpId="0"/>
      <p:bldP spid="2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-15382" y="4030730"/>
            <a:ext cx="6389891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74HCT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看输出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驱动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74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LS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看输入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205480" y="279117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扇出举例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71406" y="4714884"/>
            <a:ext cx="3430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高态剩余驱动能力：</a:t>
            </a:r>
          </a:p>
        </p:txBody>
      </p:sp>
      <p:graphicFrame>
        <p:nvGraphicFramePr>
          <p:cNvPr id="226318" name="Object 14"/>
          <p:cNvGraphicFramePr>
            <a:graphicFrameLocks/>
          </p:cNvGraphicFramePr>
          <p:nvPr>
            <p:extLst/>
          </p:nvPr>
        </p:nvGraphicFramePr>
        <p:xfrm>
          <a:off x="71406" y="5143512"/>
          <a:ext cx="8689975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47" name="Equation" r:id="rId4" imgW="3213000" imgH="431640" progId="Equation.DSMT4">
                  <p:embed/>
                </p:oleObj>
              </mc:Choice>
              <mc:Fallback>
                <p:oleObj name="Equation" r:id="rId4" imgW="3213000" imgH="431640" progId="Equation.DSMT4">
                  <p:embed/>
                  <p:pic>
                    <p:nvPicPr>
                      <p:cNvPr id="226318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" y="5143512"/>
                        <a:ext cx="8689975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7757" y="1268760"/>
            <a:ext cx="10826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P102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表3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P101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表3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981921" y="1916832"/>
            <a:ext cx="1261884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P116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表3-11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214406" y="1071570"/>
            <a:ext cx="6770688" cy="2928938"/>
            <a:chOff x="912" y="480"/>
            <a:chExt cx="4265" cy="1845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912" y="480"/>
              <a:ext cx="1687" cy="1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</a:rPr>
                <a:t>CMOS: 74HCT</a:t>
              </a:r>
              <a:endParaRPr lang="en-US" altLang="zh-CN" b="1" dirty="0"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OH </a:t>
              </a:r>
              <a:r>
                <a:rPr lang="zh-CN" altLang="en-US" b="1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solidFill>
                    <a:srgbClr val="FFFF00"/>
                  </a:solidFill>
                  <a:latin typeface="Tahoma" pitchFamily="34" charset="0"/>
                  <a:ea typeface="黑体" pitchFamily="2" charset="-122"/>
                </a:rPr>
                <a:t>– </a:t>
              </a:r>
              <a:r>
                <a:rPr lang="zh-CN" altLang="en-US" b="1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4 </a:t>
              </a:r>
              <a:r>
                <a:rPr lang="en-US" altLang="zh-CN" b="1" dirty="0" err="1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rgbClr val="FFFF00"/>
                </a:solidFill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itchFamily="34" charset="0"/>
                  <a:ea typeface="楷体_GB2312" pitchFamily="49" charset="-122"/>
                </a:rPr>
                <a:t>OL  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=  4 </a:t>
              </a:r>
              <a:r>
                <a:rPr lang="en-US" altLang="zh-CN" b="1" dirty="0" err="1">
                  <a:latin typeface="Tahoma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itchFamily="34" charset="0"/>
                  <a:ea typeface="楷体_GB2312" pitchFamily="49" charset="-122"/>
                </a:rPr>
                <a:t>IH 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= 1 </a:t>
              </a:r>
              <a:r>
                <a:rPr lang="en-US" altLang="zh-CN" b="1" dirty="0">
                  <a:latin typeface="Tahoma" pitchFamily="34" charset="0"/>
                  <a:ea typeface="楷体_GB2312" pitchFamily="49" charset="-122"/>
                  <a:sym typeface="Symbol" pitchFamily="18" charset="2"/>
                </a:rPr>
                <a:t></a:t>
              </a: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A</a:t>
              </a: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itchFamily="34" charset="0"/>
                  <a:ea typeface="楷体_GB2312" pitchFamily="49" charset="-122"/>
                </a:rPr>
                <a:t>IL  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latin typeface="Tahoma" pitchFamily="34" charset="0"/>
                  <a:ea typeface="黑体" pitchFamily="2" charset="-122"/>
                </a:rPr>
                <a:t>–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 1 </a:t>
              </a:r>
              <a:r>
                <a:rPr lang="en-US" altLang="zh-CN" b="1" dirty="0">
                  <a:latin typeface="Tahoma" pitchFamily="34" charset="0"/>
                  <a:ea typeface="楷体_GB2312" pitchFamily="49" charset="-122"/>
                  <a:sym typeface="Symbol" pitchFamily="18" charset="2"/>
                </a:rPr>
                <a:t></a:t>
              </a: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3445" y="480"/>
              <a:ext cx="1732" cy="1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</a:rPr>
                <a:t>TTL: 74LS</a:t>
              </a:r>
              <a:endParaRPr lang="en-US" altLang="zh-CN" b="1" dirty="0"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itchFamily="34" charset="0"/>
                  <a:ea typeface="楷体_GB2312" pitchFamily="49" charset="-122"/>
                </a:rPr>
                <a:t>OH 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latin typeface="Tahoma" pitchFamily="34" charset="0"/>
                  <a:ea typeface="黑体" pitchFamily="2" charset="-122"/>
                </a:rPr>
                <a:t>– </a:t>
              </a:r>
              <a:r>
                <a:rPr lang="en-US" altLang="zh-CN" b="1" dirty="0" smtClean="0">
                  <a:latin typeface="Tahoma" pitchFamily="34" charset="0"/>
                  <a:ea typeface="黑体" pitchFamily="2" charset="-122"/>
                </a:rPr>
                <a:t>0.</a:t>
              </a:r>
              <a:r>
                <a:rPr lang="zh-CN" altLang="en-US" b="1" dirty="0" smtClean="0">
                  <a:latin typeface="Tahoma" pitchFamily="34" charset="0"/>
                  <a:ea typeface="黑体" pitchFamily="2" charset="-122"/>
                </a:rPr>
                <a:t>4</a:t>
              </a:r>
              <a:r>
                <a:rPr lang="en-US" altLang="zh-CN" b="1" dirty="0" smtClean="0">
                  <a:latin typeface="Tahoma" pitchFamily="34" charset="0"/>
                  <a:ea typeface="黑体" pitchFamily="2" charset="-122"/>
                </a:rPr>
                <a:t>m</a:t>
              </a:r>
              <a:r>
                <a:rPr lang="en-US" altLang="zh-CN" b="1" dirty="0" smtClean="0">
                  <a:latin typeface="Tahoma" pitchFamily="34" charset="0"/>
                  <a:ea typeface="楷体_GB2312" pitchFamily="49" charset="-122"/>
                </a:rPr>
                <a:t>A</a:t>
              </a:r>
              <a:endParaRPr lang="en-US" altLang="zh-CN" b="1" dirty="0"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itchFamily="34" charset="0"/>
                  <a:ea typeface="楷体_GB2312" pitchFamily="49" charset="-122"/>
                </a:rPr>
                <a:t>OL  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=  8 </a:t>
              </a:r>
              <a:r>
                <a:rPr lang="en-US" altLang="zh-CN" b="1" dirty="0" err="1">
                  <a:latin typeface="Tahoma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IH </a:t>
              </a:r>
              <a:r>
                <a:rPr lang="zh-CN" altLang="en-US" b="1" dirty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= </a:t>
              </a:r>
              <a:r>
                <a:rPr lang="en-US" altLang="zh-CN" b="1" dirty="0" smtClean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0.0</a:t>
              </a:r>
              <a:r>
                <a:rPr lang="zh-CN" altLang="en-US" b="1" dirty="0" smtClean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2</a:t>
              </a:r>
              <a:r>
                <a:rPr lang="en-US" altLang="zh-CN" b="1" dirty="0" smtClean="0">
                  <a:solidFill>
                    <a:srgbClr val="FFFF00"/>
                  </a:solidFill>
                  <a:latin typeface="Tahoma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rgbClr val="FFFF00"/>
                </a:solidFill>
                <a:latin typeface="Tahoma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itchFamily="34" charset="0"/>
                  <a:ea typeface="楷体_GB2312" pitchFamily="49" charset="-122"/>
                </a:rPr>
                <a:t>IL  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latin typeface="Tahoma" pitchFamily="34" charset="0"/>
                  <a:ea typeface="黑体" pitchFamily="2" charset="-122"/>
                </a:rPr>
                <a:t>–</a:t>
              </a:r>
              <a:r>
                <a:rPr lang="zh-CN" altLang="en-US" b="1" dirty="0">
                  <a:latin typeface="Tahoma" pitchFamily="34" charset="0"/>
                  <a:ea typeface="楷体_GB2312" pitchFamily="49" charset="-122"/>
                </a:rPr>
                <a:t> 0.4 </a:t>
              </a:r>
              <a:r>
                <a:rPr lang="en-US" altLang="zh-CN" b="1" dirty="0" err="1">
                  <a:latin typeface="Tahoma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latin typeface="Tahoma" pitchFamily="34" charset="0"/>
                <a:ea typeface="楷体_GB2312" pitchFamily="49" charset="-122"/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005" y="156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960" y="88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005" y="232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2071670" y="285728"/>
            <a:ext cx="7072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晶体管流入电流为“</a:t>
            </a:r>
            <a:r>
              <a:rPr lang="en-US" altLang="zh-CN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”，流出电路为“</a:t>
            </a:r>
            <a:r>
              <a:rPr lang="en-US" altLang="zh-CN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” </a:t>
            </a:r>
            <a:endParaRPr lang="zh-CN" altLang="en-US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034" y="6263366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mA</a:t>
            </a:r>
            <a:r>
              <a:rPr lang="zh-CN" altLang="en-US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毫安</a:t>
            </a:r>
            <a:r>
              <a:rPr lang="en-US" altLang="zh-CN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10</a:t>
            </a:r>
            <a:r>
              <a:rPr lang="en-US" altLang="zh-CN" baseline="300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</a:t>
            </a:r>
            <a:r>
              <a:rPr lang="en-US" altLang="zh-CN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 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  <p:bldP spid="22631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-108520" y="260648"/>
            <a:ext cx="9289032" cy="79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</a:pP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）直流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噪声容限（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DC 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noise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margin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01577" y="1302184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直流噪声容限，用于衡量不同逻辑系列的门（如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TTL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），其高态和低态的输入、输出电压，是否可以匹配工作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需要使用不同逻辑系列，对电压阈值的定义。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OHmin</a:t>
            </a:r>
            <a:r>
              <a:rPr lang="en-US" altLang="zh-CN" dirty="0" smtClean="0"/>
              <a:t>：</a:t>
            </a:r>
            <a:r>
              <a:rPr lang="zh-CN" altLang="en-US" b="1" dirty="0" smtClean="0">
                <a:solidFill>
                  <a:srgbClr val="FFFF00"/>
                </a:solidFill>
              </a:rPr>
              <a:t>输出</a:t>
            </a:r>
            <a:r>
              <a:rPr lang="zh-CN" altLang="en-US" b="1" dirty="0"/>
              <a:t>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高态的最小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电压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IHmin</a:t>
            </a:r>
            <a:r>
              <a:rPr lang="en-US" altLang="zh-CN" dirty="0" smtClean="0"/>
              <a:t>： </a:t>
            </a:r>
            <a:r>
              <a:rPr lang="zh-CN" altLang="en-US" b="1" dirty="0" smtClean="0">
                <a:solidFill>
                  <a:schemeClr val="accent1"/>
                </a:solidFill>
              </a:rPr>
              <a:t>输入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高态的最小电压</a:t>
            </a:r>
            <a:endParaRPr lang="en-US" altLang="zh-CN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ILmax</a:t>
            </a:r>
            <a:r>
              <a:rPr lang="en-US" altLang="zh-CN" dirty="0" smtClean="0"/>
              <a:t>： </a:t>
            </a:r>
            <a:r>
              <a:rPr lang="zh-CN" altLang="en-US" b="1" dirty="0" smtClean="0">
                <a:solidFill>
                  <a:schemeClr val="accent1"/>
                </a:solidFill>
              </a:rPr>
              <a:t>输入</a:t>
            </a:r>
            <a:r>
              <a:rPr lang="zh-CN" altLang="en-US" b="1" dirty="0"/>
              <a:t>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低态的最大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电压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OLmax</a:t>
            </a:r>
            <a:r>
              <a:rPr lang="en-US" altLang="zh-CN" dirty="0" smtClean="0"/>
              <a:t>：</a:t>
            </a:r>
            <a:r>
              <a:rPr lang="zh-CN" altLang="en-US" b="1" dirty="0" smtClean="0">
                <a:solidFill>
                  <a:srgbClr val="FFFF00"/>
                </a:solidFill>
              </a:rPr>
              <a:t>输出</a:t>
            </a:r>
            <a:r>
              <a:rPr lang="zh-CN" altLang="en-US" b="1" dirty="0"/>
              <a:t>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低态的最大电压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如果直流噪声容限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小于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，表示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驱动端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输出电压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被破坏，成为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被驱动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输入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不能识别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的值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1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35502" y="1313036"/>
            <a:ext cx="3844925" cy="3340100"/>
            <a:chOff x="2788" y="1304"/>
            <a:chExt cx="2422" cy="2104"/>
          </a:xfrm>
        </p:grpSpPr>
        <p:sp>
          <p:nvSpPr>
            <p:cNvPr id="224261" name="Rectangle 5"/>
            <p:cNvSpPr>
              <a:spLocks noChangeArrowheads="1"/>
            </p:cNvSpPr>
            <p:nvPr/>
          </p:nvSpPr>
          <p:spPr bwMode="auto">
            <a:xfrm>
              <a:off x="3504" y="3032"/>
              <a:ext cx="1104" cy="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2" name="Rectangle 6"/>
            <p:cNvSpPr>
              <a:spLocks noChangeArrowheads="1"/>
            </p:cNvSpPr>
            <p:nvPr/>
          </p:nvSpPr>
          <p:spPr bwMode="auto">
            <a:xfrm>
              <a:off x="3504" y="2312"/>
              <a:ext cx="1104" cy="240"/>
            </a:xfrm>
            <a:prstGeom prst="rect">
              <a:avLst/>
            </a:prstGeom>
            <a:solidFill>
              <a:srgbClr val="9161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3" name="Rectangle 7"/>
            <p:cNvSpPr>
              <a:spLocks noChangeArrowheads="1"/>
            </p:cNvSpPr>
            <p:nvPr/>
          </p:nvSpPr>
          <p:spPr bwMode="auto">
            <a:xfrm>
              <a:off x="3504" y="1624"/>
              <a:ext cx="1104" cy="1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ea typeface="黑体" pitchFamily="2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a typeface="黑体" pitchFamily="2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a typeface="黑体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不正常状态</a:t>
              </a:r>
            </a:p>
            <a:p>
              <a:pPr algn="ctr">
                <a:lnSpc>
                  <a:spcPct val="110000"/>
                </a:lnSpc>
              </a:pPr>
              <a:endParaRPr lang="zh-CN" altLang="en-US" b="1" dirty="0">
                <a:ea typeface="黑体" pitchFamily="2" charset="-122"/>
              </a:endParaRPr>
            </a:p>
          </p:txBody>
        </p:sp>
        <p:sp>
          <p:nvSpPr>
            <p:cNvPr id="224264" name="Rectangle 8"/>
            <p:cNvSpPr>
              <a:spLocks noChangeArrowheads="1"/>
            </p:cNvSpPr>
            <p:nvPr/>
          </p:nvSpPr>
          <p:spPr bwMode="auto">
            <a:xfrm>
              <a:off x="4634" y="2890"/>
              <a:ext cx="5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 dirty="0" err="1">
                  <a:solidFill>
                    <a:schemeClr val="accent1"/>
                  </a:solidFill>
                  <a:ea typeface="楷体_GB2312" pitchFamily="49" charset="-122"/>
                </a:rPr>
                <a:t>OLmax</a:t>
              </a:r>
              <a:endParaRPr lang="en-US" altLang="zh-CN" b="1" baseline="-25000" dirty="0">
                <a:solidFill>
                  <a:schemeClr val="accent1"/>
                </a:solidFill>
                <a:ea typeface="楷体_GB2312" pitchFamily="49" charset="-122"/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  <a:ea typeface="楷体_GB2312" pitchFamily="49" charset="-122"/>
                </a:rPr>
                <a:t>0.5</a:t>
              </a:r>
              <a:endParaRPr lang="zh-CN" altLang="en-US" b="1" dirty="0">
                <a:ea typeface="楷体_GB2312" pitchFamily="49" charset="-122"/>
              </a:endParaRPr>
            </a:p>
          </p:txBody>
        </p:sp>
        <p:sp>
          <p:nvSpPr>
            <p:cNvPr id="224265" name="Rectangle 9"/>
            <p:cNvSpPr>
              <a:spLocks noChangeArrowheads="1"/>
            </p:cNvSpPr>
            <p:nvPr/>
          </p:nvSpPr>
          <p:spPr bwMode="auto">
            <a:xfrm>
              <a:off x="4608" y="2026"/>
              <a:ext cx="56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a typeface="楷体_GB2312" pitchFamily="49" charset="-122"/>
                </a:rPr>
                <a:t>OHmin</a:t>
              </a:r>
            </a:p>
            <a:p>
              <a:r>
                <a:rPr lang="zh-CN" altLang="en-US" b="1">
                  <a:solidFill>
                    <a:schemeClr val="accent1"/>
                  </a:solidFill>
                  <a:ea typeface="楷体_GB2312" pitchFamily="49" charset="-122"/>
                </a:rPr>
                <a:t>2.7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224266" name="Rectangle 10"/>
            <p:cNvSpPr>
              <a:spLocks noChangeArrowheads="1"/>
            </p:cNvSpPr>
            <p:nvPr/>
          </p:nvSpPr>
          <p:spPr bwMode="auto">
            <a:xfrm>
              <a:off x="2992" y="2304"/>
              <a:ext cx="51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a typeface="楷体_GB2312" pitchFamily="49" charset="-122"/>
                </a:rPr>
                <a:t>IHmin</a:t>
              </a:r>
            </a:p>
            <a:p>
              <a:pPr algn="r"/>
              <a:r>
                <a:rPr lang="zh-CN" altLang="en-US" b="1">
                  <a:solidFill>
                    <a:schemeClr val="accent1"/>
                  </a:solidFill>
                  <a:ea typeface="楷体_GB2312" pitchFamily="49" charset="-122"/>
                </a:rPr>
                <a:t>2.0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224267" name="Rectangle 11"/>
            <p:cNvSpPr>
              <a:spLocks noChangeArrowheads="1"/>
            </p:cNvSpPr>
            <p:nvPr/>
          </p:nvSpPr>
          <p:spPr bwMode="auto">
            <a:xfrm>
              <a:off x="2788" y="2756"/>
              <a:ext cx="71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 dirty="0" err="1" smtClean="0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 dirty="0" err="1" smtClean="0">
                  <a:solidFill>
                    <a:schemeClr val="accent1"/>
                  </a:solidFill>
                  <a:ea typeface="楷体_GB2312" pitchFamily="49" charset="-122"/>
                </a:rPr>
                <a:t>ILmax</a:t>
              </a:r>
              <a:endParaRPr lang="en-US" altLang="zh-CN" b="1" baseline="-25000" dirty="0">
                <a:solidFill>
                  <a:schemeClr val="accent1"/>
                </a:solidFill>
                <a:ea typeface="楷体_GB2312" pitchFamily="49" charset="-122"/>
              </a:endParaRPr>
            </a:p>
            <a:p>
              <a:pPr algn="r"/>
              <a:r>
                <a:rPr lang="zh-CN" altLang="en-US" b="1" dirty="0">
                  <a:solidFill>
                    <a:schemeClr val="accent1"/>
                  </a:solidFill>
                  <a:ea typeface="楷体_GB2312" pitchFamily="49" charset="-122"/>
                </a:rPr>
                <a:t>0.8</a:t>
              </a:r>
              <a:endParaRPr lang="zh-CN" altLang="en-US" b="1" dirty="0">
                <a:ea typeface="楷体_GB2312" pitchFamily="49" charset="-122"/>
              </a:endParaRPr>
            </a:p>
          </p:txBody>
        </p:sp>
        <p:sp>
          <p:nvSpPr>
            <p:cNvPr id="224268" name="Text Box 12"/>
            <p:cNvSpPr txBox="1">
              <a:spLocks noChangeArrowheads="1"/>
            </p:cNvSpPr>
            <p:nvPr/>
          </p:nvSpPr>
          <p:spPr bwMode="auto">
            <a:xfrm>
              <a:off x="3840" y="1304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ahoma" pitchFamily="34" charset="0"/>
                </a:rPr>
                <a:t>TTL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6346" y="1340023"/>
            <a:ext cx="3921125" cy="3313113"/>
            <a:chOff x="244" y="1296"/>
            <a:chExt cx="2470" cy="2087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1008" y="3032"/>
              <a:ext cx="1104" cy="14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1008" y="1968"/>
              <a:ext cx="1104" cy="576"/>
            </a:xfrm>
            <a:prstGeom prst="rect">
              <a:avLst/>
            </a:prstGeom>
            <a:solidFill>
              <a:srgbClr val="9161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1008" y="1624"/>
              <a:ext cx="1104" cy="1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ea typeface="黑体" pitchFamily="2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a typeface="黑体" pitchFamily="2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a typeface="黑体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不正常状态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2138" y="2865"/>
              <a:ext cx="5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 dirty="0" err="1">
                  <a:solidFill>
                    <a:schemeClr val="accent1"/>
                  </a:solidFill>
                  <a:ea typeface="楷体_GB2312" pitchFamily="49" charset="-122"/>
                </a:rPr>
                <a:t>OLmax</a:t>
              </a:r>
              <a:endParaRPr lang="en-US" altLang="zh-CN" b="1" baseline="-25000" dirty="0">
                <a:solidFill>
                  <a:schemeClr val="accent1"/>
                </a:solidFill>
                <a:ea typeface="楷体_GB2312" pitchFamily="49" charset="-122"/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  <a:ea typeface="楷体_GB2312" pitchFamily="49" charset="-122"/>
                </a:rPr>
                <a:t>0.33</a:t>
              </a:r>
              <a:endParaRPr lang="zh-CN" altLang="en-US" b="1" dirty="0">
                <a:ea typeface="楷体_GB2312" pitchFamily="49" charset="-122"/>
              </a:endParaRP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244" y="2748"/>
              <a:ext cx="71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 dirty="0" err="1" smtClean="0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 dirty="0" err="1">
                  <a:solidFill>
                    <a:schemeClr val="accent1"/>
                  </a:solidFill>
                  <a:ea typeface="楷体_GB2312" pitchFamily="49" charset="-122"/>
                </a:rPr>
                <a:t>I</a:t>
              </a:r>
              <a:r>
                <a:rPr lang="en-US" altLang="zh-CN" b="1" baseline="-25000" dirty="0" err="1" smtClean="0">
                  <a:solidFill>
                    <a:schemeClr val="accent1"/>
                  </a:solidFill>
                  <a:ea typeface="楷体_GB2312" pitchFamily="49" charset="-122"/>
                </a:rPr>
                <a:t>Lmax</a:t>
              </a:r>
              <a:endParaRPr lang="en-US" altLang="zh-CN" b="1" baseline="-25000" dirty="0">
                <a:solidFill>
                  <a:schemeClr val="accent1"/>
                </a:solidFill>
                <a:ea typeface="楷体_GB2312" pitchFamily="49" charset="-122"/>
              </a:endParaRPr>
            </a:p>
            <a:p>
              <a:pPr algn="r"/>
              <a:r>
                <a:rPr lang="zh-CN" altLang="en-US" b="1" dirty="0">
                  <a:solidFill>
                    <a:schemeClr val="accent1"/>
                  </a:solidFill>
                  <a:ea typeface="楷体_GB2312" pitchFamily="49" charset="-122"/>
                </a:rPr>
                <a:t>0.8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496" y="2266"/>
              <a:ext cx="51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a typeface="楷体_GB2312" pitchFamily="49" charset="-122"/>
                </a:rPr>
                <a:t>IHmin</a:t>
              </a:r>
            </a:p>
            <a:p>
              <a:pPr algn="r"/>
              <a:r>
                <a:rPr lang="zh-CN" altLang="en-US" b="1">
                  <a:solidFill>
                    <a:schemeClr val="accent1"/>
                  </a:solidFill>
                  <a:ea typeface="楷体_GB2312" pitchFamily="49" charset="-122"/>
                </a:rPr>
                <a:t>2.0</a:t>
              </a:r>
              <a:endParaRPr lang="en-US" altLang="zh-CN" b="1">
                <a:solidFill>
                  <a:schemeClr val="accent1"/>
                </a:solidFill>
                <a:ea typeface="楷体_GB2312" pitchFamily="49" charset="-122"/>
              </a:endParaRP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2112" y="1688"/>
              <a:ext cx="56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a typeface="楷体_GB2312" pitchFamily="49" charset="-122"/>
                </a:rPr>
                <a:t>OHmin</a:t>
              </a:r>
            </a:p>
            <a:p>
              <a:r>
                <a:rPr lang="zh-CN" altLang="en-US" b="1">
                  <a:solidFill>
                    <a:schemeClr val="accent1"/>
                  </a:solidFill>
                  <a:ea typeface="楷体_GB2312" pitchFamily="49" charset="-122"/>
                </a:rPr>
                <a:t>3.84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224277" name="Text Box 21"/>
            <p:cNvSpPr txBox="1">
              <a:spLocks noChangeArrowheads="1"/>
            </p:cNvSpPr>
            <p:nvPr/>
          </p:nvSpPr>
          <p:spPr bwMode="auto">
            <a:xfrm>
              <a:off x="1187" y="1296"/>
              <a:ext cx="6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ahoma" pitchFamily="34" charset="0"/>
                </a:rPr>
                <a:t>CMOS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-166834" y="5013176"/>
            <a:ext cx="433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低态：</a:t>
            </a:r>
            <a:r>
              <a:rPr lang="en-US" altLang="zh-CN" b="1" dirty="0" err="1" smtClean="0">
                <a:solidFill>
                  <a:schemeClr val="accent1"/>
                </a:solidFill>
                <a:ea typeface="楷体_GB2312" pitchFamily="49" charset="-122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a typeface="楷体_GB2312" pitchFamily="49" charset="-122"/>
              </a:rPr>
              <a:t>ILmax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 dirty="0" err="1" smtClean="0">
                <a:solidFill>
                  <a:schemeClr val="accent1"/>
                </a:solidFill>
                <a:ea typeface="楷体_GB2312" pitchFamily="49" charset="-122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a typeface="楷体_GB2312" pitchFamily="49" charset="-122"/>
              </a:rPr>
              <a:t>OLmax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02877" y="5669936"/>
            <a:ext cx="39619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输出的低态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不超过输入的低态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04765" y="5013176"/>
            <a:ext cx="433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高态：</a:t>
            </a:r>
            <a:r>
              <a:rPr lang="en-US" altLang="zh-CN" b="1" dirty="0" err="1" smtClean="0">
                <a:solidFill>
                  <a:schemeClr val="accent1"/>
                </a:solidFill>
                <a:ea typeface="楷体_GB2312" pitchFamily="49" charset="-122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a typeface="楷体_GB2312" pitchFamily="49" charset="-122"/>
              </a:rPr>
              <a:t>OHmin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 dirty="0" err="1" smtClean="0">
                <a:solidFill>
                  <a:schemeClr val="accent1"/>
                </a:solidFill>
                <a:ea typeface="楷体_GB2312" pitchFamily="49" charset="-122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a typeface="楷体_GB2312" pitchFamily="49" charset="-122"/>
              </a:rPr>
              <a:t>IHmin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33</a:t>
            </a:fld>
            <a:endParaRPr lang="en-US" altLang="zh-CN" dirty="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48045" y="176882"/>
            <a:ext cx="91134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直流噪声容限：举例（考虑电压匹配问题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959352" y="5596432"/>
            <a:ext cx="39982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输入的高态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不超过输出的高态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03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179512" y="3888455"/>
            <a:ext cx="4036682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FF00"/>
                </a:solidFill>
                <a:ea typeface="黑体" pitchFamily="2" charset="-122"/>
              </a:rPr>
              <a:t>74HCT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驱动</a:t>
            </a:r>
            <a:r>
              <a:rPr lang="zh-CN" altLang="en-US" sz="2800" b="1" dirty="0">
                <a:solidFill>
                  <a:srgbClr val="FFFF00"/>
                </a:solidFill>
                <a:ea typeface="黑体" pitchFamily="2" charset="-122"/>
              </a:rPr>
              <a:t>74</a:t>
            </a:r>
            <a:r>
              <a:rPr lang="en-US" altLang="zh-CN" sz="2800" b="1" dirty="0">
                <a:solidFill>
                  <a:srgbClr val="FFFF00"/>
                </a:solidFill>
                <a:ea typeface="黑体" pitchFamily="2" charset="-122"/>
              </a:rPr>
              <a:t>LS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800" b="1" dirty="0">
                <a:ea typeface="黑体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高态</a:t>
            </a:r>
            <a:r>
              <a:rPr lang="zh-CN" altLang="en-US" sz="2800" b="1" dirty="0">
                <a:ea typeface="黑体" pitchFamily="2" charset="-122"/>
              </a:rPr>
              <a:t>: 3.84 – 2.0 = 1.84</a:t>
            </a:r>
            <a:r>
              <a:rPr lang="en-US" altLang="zh-CN" sz="2800" b="1" dirty="0">
                <a:ea typeface="黑体" pitchFamily="2" charset="-122"/>
              </a:rPr>
              <a:t>V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800" b="1" dirty="0">
                <a:ea typeface="黑体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低态</a:t>
            </a:r>
            <a:r>
              <a:rPr lang="zh-CN" altLang="en-US" sz="2800" b="1" dirty="0">
                <a:ea typeface="黑体" pitchFamily="2" charset="-122"/>
              </a:rPr>
              <a:t>: </a:t>
            </a:r>
            <a:r>
              <a:rPr lang="zh-CN" altLang="en-US" sz="2800" b="1" dirty="0" smtClean="0">
                <a:ea typeface="黑体" pitchFamily="2" charset="-122"/>
              </a:rPr>
              <a:t>0.</a:t>
            </a:r>
            <a:r>
              <a:rPr lang="en-US" altLang="zh-CN" sz="2800" b="1" dirty="0" smtClean="0">
                <a:ea typeface="黑体" pitchFamily="2" charset="-122"/>
              </a:rPr>
              <a:t>8</a:t>
            </a:r>
            <a:r>
              <a:rPr lang="zh-CN" altLang="en-US" sz="2800" b="1" dirty="0" smtClean="0">
                <a:ea typeface="黑体" pitchFamily="2" charset="-122"/>
              </a:rPr>
              <a:t> </a:t>
            </a:r>
            <a:r>
              <a:rPr lang="zh-CN" altLang="en-US" sz="2800" b="1" dirty="0">
                <a:ea typeface="黑体" pitchFamily="2" charset="-122"/>
              </a:rPr>
              <a:t>– 0</a:t>
            </a:r>
            <a:r>
              <a:rPr lang="zh-CN" altLang="en-US" sz="2800" b="1" dirty="0" smtClean="0">
                <a:ea typeface="黑体" pitchFamily="2" charset="-122"/>
              </a:rPr>
              <a:t>.</a:t>
            </a:r>
            <a:r>
              <a:rPr lang="en-US" altLang="zh-CN" sz="2800" b="1" dirty="0" smtClean="0">
                <a:ea typeface="黑体" pitchFamily="2" charset="-122"/>
              </a:rPr>
              <a:t>33</a:t>
            </a:r>
            <a:r>
              <a:rPr lang="zh-CN" altLang="en-US" sz="2800" b="1" dirty="0" smtClean="0">
                <a:ea typeface="黑体" pitchFamily="2" charset="-122"/>
              </a:rPr>
              <a:t> </a:t>
            </a:r>
            <a:r>
              <a:rPr lang="zh-CN" altLang="en-US" sz="2800" b="1" dirty="0">
                <a:ea typeface="黑体" pitchFamily="2" charset="-122"/>
              </a:rPr>
              <a:t>= 0.47</a:t>
            </a:r>
            <a:r>
              <a:rPr lang="en-US" altLang="zh-CN" sz="2800" b="1" dirty="0">
                <a:ea typeface="黑体" pitchFamily="2" charset="-122"/>
              </a:rPr>
              <a:t>V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4950" y="148208"/>
            <a:ext cx="8223250" cy="3352800"/>
            <a:chOff x="148" y="480"/>
            <a:chExt cx="5180" cy="211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8" y="480"/>
              <a:ext cx="2505" cy="2060"/>
              <a:chOff x="244" y="1296"/>
              <a:chExt cx="2505" cy="2060"/>
            </a:xfrm>
          </p:grpSpPr>
          <p:sp>
            <p:nvSpPr>
              <p:cNvPr id="225285" name="Rectangle 5"/>
              <p:cNvSpPr>
                <a:spLocks noChangeArrowheads="1"/>
              </p:cNvSpPr>
              <p:nvPr/>
            </p:nvSpPr>
            <p:spPr bwMode="auto">
              <a:xfrm>
                <a:off x="1008" y="3032"/>
                <a:ext cx="1104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86" name="Rectangle 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1104" cy="576"/>
              </a:xfrm>
              <a:prstGeom prst="rect">
                <a:avLst/>
              </a:prstGeom>
              <a:solidFill>
                <a:srgbClr val="91610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87" name="Rectangle 7"/>
              <p:cNvSpPr>
                <a:spLocks noChangeArrowheads="1"/>
              </p:cNvSpPr>
              <p:nvPr/>
            </p:nvSpPr>
            <p:spPr bwMode="auto">
              <a:xfrm>
                <a:off x="1008" y="1624"/>
                <a:ext cx="1104" cy="16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>
                  <a:lnSpc>
                    <a:spcPct val="150000"/>
                  </a:lnSpc>
                </a:pPr>
                <a:endParaRPr lang="zh-CN" altLang="en-US" b="1" dirty="0">
                  <a:ea typeface="黑体" pitchFamily="2" charset="-122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a typeface="黑体" pitchFamily="2" charset="-122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a typeface="黑体" pitchFamily="2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不正常状态</a:t>
                </a:r>
              </a:p>
            </p:txBody>
          </p:sp>
          <p:sp>
            <p:nvSpPr>
              <p:cNvPr id="225288" name="Rectangle 8"/>
              <p:cNvSpPr>
                <a:spLocks noChangeArrowheads="1"/>
              </p:cNvSpPr>
              <p:nvPr/>
            </p:nvSpPr>
            <p:spPr bwMode="auto">
              <a:xfrm>
                <a:off x="2173" y="2838"/>
                <a:ext cx="57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 dirty="0" err="1">
                    <a:solidFill>
                      <a:schemeClr val="accent1"/>
                    </a:solidFill>
                    <a:ea typeface="楷体_GB2312" pitchFamily="49" charset="-122"/>
                  </a:rPr>
                  <a:t>OLmax</a:t>
                </a:r>
                <a:endParaRPr lang="en-US" altLang="zh-CN" b="1" baseline="-25000" dirty="0">
                  <a:solidFill>
                    <a:schemeClr val="accent1"/>
                  </a:solidFill>
                  <a:ea typeface="楷体_GB2312" pitchFamily="49" charset="-122"/>
                </a:endParaRPr>
              </a:p>
              <a:p>
                <a:r>
                  <a:rPr lang="zh-CN" altLang="en-US" b="1" dirty="0">
                    <a:solidFill>
                      <a:schemeClr val="accent1"/>
                    </a:solidFill>
                    <a:ea typeface="楷体_GB2312" pitchFamily="49" charset="-122"/>
                  </a:rPr>
                  <a:t>0.33</a:t>
                </a:r>
                <a:endParaRPr lang="zh-CN" altLang="en-US" b="1" dirty="0">
                  <a:ea typeface="楷体_GB2312" pitchFamily="49" charset="-122"/>
                </a:endParaRPr>
              </a:p>
            </p:txBody>
          </p:sp>
          <p:sp>
            <p:nvSpPr>
              <p:cNvPr id="225289" name="Rectangle 9"/>
              <p:cNvSpPr>
                <a:spLocks noChangeArrowheads="1"/>
              </p:cNvSpPr>
              <p:nvPr/>
            </p:nvSpPr>
            <p:spPr bwMode="auto">
              <a:xfrm>
                <a:off x="244" y="2736"/>
                <a:ext cx="716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 dirty="0" err="1" smtClean="0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 dirty="0" err="1" smtClean="0">
                    <a:solidFill>
                      <a:schemeClr val="accent1"/>
                    </a:solidFill>
                    <a:ea typeface="楷体_GB2312" pitchFamily="49" charset="-122"/>
                  </a:rPr>
                  <a:t>ILmax</a:t>
                </a:r>
                <a:endParaRPr lang="en-US" altLang="zh-CN" b="1" baseline="-25000" dirty="0">
                  <a:solidFill>
                    <a:schemeClr val="accent1"/>
                  </a:solidFill>
                  <a:ea typeface="楷体_GB2312" pitchFamily="49" charset="-122"/>
                </a:endParaRPr>
              </a:p>
              <a:p>
                <a:pPr algn="r"/>
                <a:r>
                  <a:rPr lang="zh-CN" altLang="en-US" b="1" dirty="0">
                    <a:solidFill>
                      <a:schemeClr val="accent1"/>
                    </a:solidFill>
                    <a:ea typeface="楷体_GB2312" pitchFamily="49" charset="-122"/>
                  </a:rPr>
                  <a:t>0.8</a:t>
                </a:r>
              </a:p>
            </p:txBody>
          </p:sp>
          <p:sp>
            <p:nvSpPr>
              <p:cNvPr id="225290" name="Rectangle 10"/>
              <p:cNvSpPr>
                <a:spLocks noChangeArrowheads="1"/>
              </p:cNvSpPr>
              <p:nvPr/>
            </p:nvSpPr>
            <p:spPr bwMode="auto">
              <a:xfrm>
                <a:off x="496" y="2266"/>
                <a:ext cx="512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a typeface="楷体_GB2312" pitchFamily="49" charset="-122"/>
                  </a:rPr>
                  <a:t>IHmin</a:t>
                </a:r>
              </a:p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ea typeface="楷体_GB2312" pitchFamily="49" charset="-122"/>
                  </a:rPr>
                  <a:t>2.0</a:t>
                </a:r>
                <a:endParaRPr lang="en-US" altLang="zh-CN" b="1">
                  <a:solidFill>
                    <a:schemeClr val="accent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25291" name="Rectangle 11"/>
              <p:cNvSpPr>
                <a:spLocks noChangeArrowheads="1"/>
              </p:cNvSpPr>
              <p:nvPr/>
            </p:nvSpPr>
            <p:spPr bwMode="auto">
              <a:xfrm>
                <a:off x="2112" y="1688"/>
                <a:ext cx="565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a typeface="楷体_GB2312" pitchFamily="49" charset="-122"/>
                  </a:rPr>
                  <a:t>OHmin</a:t>
                </a:r>
              </a:p>
              <a:p>
                <a:r>
                  <a:rPr lang="zh-CN" altLang="en-US" b="1">
                    <a:solidFill>
                      <a:schemeClr val="accent1"/>
                    </a:solidFill>
                    <a:ea typeface="楷体_GB2312" pitchFamily="49" charset="-122"/>
                  </a:rPr>
                  <a:t>3.84</a:t>
                </a:r>
                <a:endParaRPr lang="zh-CN" altLang="en-US" b="1">
                  <a:ea typeface="楷体_GB2312" pitchFamily="49" charset="-122"/>
                </a:endParaRPr>
              </a:p>
            </p:txBody>
          </p:sp>
          <p:sp>
            <p:nvSpPr>
              <p:cNvPr id="225292" name="Text Box 12"/>
              <p:cNvSpPr txBox="1">
                <a:spLocks noChangeArrowheads="1"/>
              </p:cNvSpPr>
              <p:nvPr/>
            </p:nvSpPr>
            <p:spPr bwMode="auto">
              <a:xfrm>
                <a:off x="1187" y="1296"/>
                <a:ext cx="7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ahoma" pitchFamily="34" charset="0"/>
                  </a:rPr>
                  <a:t>74HCT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906" y="488"/>
              <a:ext cx="2422" cy="2104"/>
              <a:chOff x="2788" y="1304"/>
              <a:chExt cx="2422" cy="2104"/>
            </a:xfrm>
          </p:grpSpPr>
          <p:sp>
            <p:nvSpPr>
              <p:cNvPr id="225294" name="Rectangle 14"/>
              <p:cNvSpPr>
                <a:spLocks noChangeArrowheads="1"/>
              </p:cNvSpPr>
              <p:nvPr/>
            </p:nvSpPr>
            <p:spPr bwMode="auto">
              <a:xfrm>
                <a:off x="3504" y="3032"/>
                <a:ext cx="1104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95" name="Rectangle 15"/>
              <p:cNvSpPr>
                <a:spLocks noChangeArrowheads="1"/>
              </p:cNvSpPr>
              <p:nvPr/>
            </p:nvSpPr>
            <p:spPr bwMode="auto">
              <a:xfrm>
                <a:off x="3504" y="2312"/>
                <a:ext cx="1104" cy="240"/>
              </a:xfrm>
              <a:prstGeom prst="rect">
                <a:avLst/>
              </a:prstGeom>
              <a:solidFill>
                <a:srgbClr val="91610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96" name="Rectangle 16"/>
              <p:cNvSpPr>
                <a:spLocks noChangeArrowheads="1"/>
              </p:cNvSpPr>
              <p:nvPr/>
            </p:nvSpPr>
            <p:spPr bwMode="auto">
              <a:xfrm>
                <a:off x="3504" y="1624"/>
                <a:ext cx="1104" cy="16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>
                  <a:lnSpc>
                    <a:spcPct val="150000"/>
                  </a:lnSpc>
                </a:pPr>
                <a:endParaRPr lang="zh-CN" altLang="en-US" b="1" dirty="0">
                  <a:ea typeface="黑体" pitchFamily="2" charset="-122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a typeface="黑体" pitchFamily="2" charset="-122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a typeface="黑体" pitchFamily="2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不正常状态</a:t>
                </a:r>
              </a:p>
              <a:p>
                <a:pPr algn="ctr">
                  <a:lnSpc>
                    <a:spcPct val="110000"/>
                  </a:lnSpc>
                </a:pPr>
                <a:endParaRPr lang="zh-CN" altLang="en-US" b="1" dirty="0">
                  <a:ea typeface="黑体" pitchFamily="2" charset="-122"/>
                </a:endParaRPr>
              </a:p>
            </p:txBody>
          </p:sp>
          <p:sp>
            <p:nvSpPr>
              <p:cNvPr id="225297" name="Rectangle 17"/>
              <p:cNvSpPr>
                <a:spLocks noChangeArrowheads="1"/>
              </p:cNvSpPr>
              <p:nvPr/>
            </p:nvSpPr>
            <p:spPr bwMode="auto">
              <a:xfrm>
                <a:off x="4634" y="2890"/>
                <a:ext cx="57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a typeface="楷体_GB2312" pitchFamily="49" charset="-122"/>
                  </a:rPr>
                  <a:t>OLmax</a:t>
                </a:r>
              </a:p>
              <a:p>
                <a:r>
                  <a:rPr lang="zh-CN" altLang="en-US" b="1">
                    <a:solidFill>
                      <a:schemeClr val="accent1"/>
                    </a:solidFill>
                    <a:ea typeface="楷体_GB2312" pitchFamily="49" charset="-122"/>
                  </a:rPr>
                  <a:t>0.5</a:t>
                </a:r>
                <a:endParaRPr lang="zh-CN" altLang="en-US" b="1">
                  <a:ea typeface="楷体_GB2312" pitchFamily="49" charset="-122"/>
                </a:endParaRPr>
              </a:p>
            </p:txBody>
          </p:sp>
          <p:sp>
            <p:nvSpPr>
              <p:cNvPr id="225298" name="Rectangle 18"/>
              <p:cNvSpPr>
                <a:spLocks noChangeArrowheads="1"/>
              </p:cNvSpPr>
              <p:nvPr/>
            </p:nvSpPr>
            <p:spPr bwMode="auto">
              <a:xfrm>
                <a:off x="4608" y="2026"/>
                <a:ext cx="565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a typeface="楷体_GB2312" pitchFamily="49" charset="-122"/>
                  </a:rPr>
                  <a:t>OHmin</a:t>
                </a:r>
              </a:p>
              <a:p>
                <a:r>
                  <a:rPr lang="zh-CN" altLang="en-US" b="1">
                    <a:solidFill>
                      <a:schemeClr val="accent1"/>
                    </a:solidFill>
                    <a:ea typeface="楷体_GB2312" pitchFamily="49" charset="-122"/>
                  </a:rPr>
                  <a:t>2.7</a:t>
                </a:r>
                <a:endParaRPr lang="zh-CN" altLang="en-US" b="1">
                  <a:ea typeface="楷体_GB2312" pitchFamily="49" charset="-122"/>
                </a:endParaRPr>
              </a:p>
            </p:txBody>
          </p:sp>
          <p:sp>
            <p:nvSpPr>
              <p:cNvPr id="225299" name="Rectangle 19"/>
              <p:cNvSpPr>
                <a:spLocks noChangeArrowheads="1"/>
              </p:cNvSpPr>
              <p:nvPr/>
            </p:nvSpPr>
            <p:spPr bwMode="auto">
              <a:xfrm>
                <a:off x="2992" y="2304"/>
                <a:ext cx="512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a typeface="楷体_GB2312" pitchFamily="49" charset="-122"/>
                  </a:rPr>
                  <a:t>IHmin</a:t>
                </a:r>
              </a:p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ea typeface="楷体_GB2312" pitchFamily="49" charset="-122"/>
                  </a:rPr>
                  <a:t>2.0</a:t>
                </a:r>
                <a:endParaRPr lang="zh-CN" altLang="en-US" b="1">
                  <a:ea typeface="楷体_GB2312" pitchFamily="49" charset="-122"/>
                </a:endParaRPr>
              </a:p>
            </p:txBody>
          </p:sp>
          <p:sp>
            <p:nvSpPr>
              <p:cNvPr id="225300" name="Rectangle 20"/>
              <p:cNvSpPr>
                <a:spLocks noChangeArrowheads="1"/>
              </p:cNvSpPr>
              <p:nvPr/>
            </p:nvSpPr>
            <p:spPr bwMode="auto">
              <a:xfrm>
                <a:off x="2788" y="2756"/>
                <a:ext cx="716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 dirty="0" err="1" smtClean="0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 dirty="0" err="1" smtClean="0">
                    <a:solidFill>
                      <a:schemeClr val="accent1"/>
                    </a:solidFill>
                    <a:ea typeface="楷体_GB2312" pitchFamily="49" charset="-122"/>
                  </a:rPr>
                  <a:t>ILmax</a:t>
                </a:r>
                <a:endParaRPr lang="en-US" altLang="zh-CN" b="1" baseline="-25000" dirty="0">
                  <a:solidFill>
                    <a:schemeClr val="accent1"/>
                  </a:solidFill>
                  <a:ea typeface="楷体_GB2312" pitchFamily="49" charset="-122"/>
                </a:endParaRPr>
              </a:p>
              <a:p>
                <a:pPr algn="r"/>
                <a:r>
                  <a:rPr lang="zh-CN" altLang="en-US" b="1" dirty="0">
                    <a:solidFill>
                      <a:schemeClr val="accent1"/>
                    </a:solidFill>
                    <a:ea typeface="楷体_GB2312" pitchFamily="49" charset="-122"/>
                  </a:rPr>
                  <a:t>0.8</a:t>
                </a:r>
                <a:endParaRPr lang="zh-CN" altLang="en-US" b="1" dirty="0">
                  <a:ea typeface="楷体_GB2312" pitchFamily="49" charset="-122"/>
                </a:endParaRPr>
              </a:p>
            </p:txBody>
          </p:sp>
          <p:sp>
            <p:nvSpPr>
              <p:cNvPr id="225301" name="Text Box 21"/>
              <p:cNvSpPr txBox="1">
                <a:spLocks noChangeArrowheads="1"/>
              </p:cNvSpPr>
              <p:nvPr/>
            </p:nvSpPr>
            <p:spPr bwMode="auto">
              <a:xfrm>
                <a:off x="3840" y="1304"/>
                <a:ext cx="5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ahoma" pitchFamily="34" charset="0"/>
                  </a:rPr>
                  <a:t>74LS</a:t>
                </a:r>
              </a:p>
            </p:txBody>
          </p:sp>
        </p:grpSp>
      </p:grpSp>
      <p:sp>
        <p:nvSpPr>
          <p:cNvPr id="225302" name="Text Box 22"/>
          <p:cNvSpPr txBox="1">
            <a:spLocks noChangeArrowheads="1"/>
          </p:cNvSpPr>
          <p:nvPr/>
        </p:nvSpPr>
        <p:spPr bwMode="auto">
          <a:xfrm>
            <a:off x="5076056" y="3888455"/>
            <a:ext cx="3677610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FF00"/>
                </a:solidFill>
                <a:ea typeface="黑体" pitchFamily="2" charset="-122"/>
              </a:rPr>
              <a:t>74</a:t>
            </a:r>
            <a:r>
              <a:rPr lang="en-US" altLang="zh-CN" sz="2800" b="1" dirty="0">
                <a:solidFill>
                  <a:srgbClr val="FFFF00"/>
                </a:solidFill>
                <a:ea typeface="黑体" pitchFamily="2" charset="-122"/>
              </a:rPr>
              <a:t>LS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驱动</a:t>
            </a:r>
            <a:r>
              <a:rPr lang="en-US" altLang="zh-CN" sz="2800" b="1" dirty="0">
                <a:solidFill>
                  <a:srgbClr val="FFFF00"/>
                </a:solidFill>
                <a:ea typeface="黑体" pitchFamily="2" charset="-122"/>
              </a:rPr>
              <a:t>74HCT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800" b="1" dirty="0">
                <a:ea typeface="黑体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高态</a:t>
            </a:r>
            <a:r>
              <a:rPr lang="zh-CN" altLang="en-US" sz="2800" b="1" dirty="0">
                <a:ea typeface="黑体" pitchFamily="2" charset="-122"/>
              </a:rPr>
              <a:t>: 2.7 – 2.0 = 0.7</a:t>
            </a:r>
            <a:r>
              <a:rPr lang="en-US" altLang="zh-CN" sz="2800" b="1" dirty="0">
                <a:ea typeface="黑体" pitchFamily="2" charset="-122"/>
              </a:rPr>
              <a:t>V</a:t>
            </a:r>
            <a:endParaRPr lang="zh-CN" altLang="en-US" sz="2800" b="1" dirty="0">
              <a:ea typeface="黑体" pitchFamily="2" charset="-122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800" b="1" dirty="0">
                <a:ea typeface="黑体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低态</a:t>
            </a:r>
            <a:r>
              <a:rPr lang="zh-CN" altLang="en-US" sz="2800" b="1" dirty="0">
                <a:ea typeface="黑体" pitchFamily="2" charset="-122"/>
              </a:rPr>
              <a:t>: </a:t>
            </a:r>
            <a:r>
              <a:rPr lang="zh-CN" altLang="en-US" sz="2800" b="1" dirty="0" smtClean="0">
                <a:ea typeface="黑体" pitchFamily="2" charset="-122"/>
              </a:rPr>
              <a:t>0.</a:t>
            </a:r>
            <a:r>
              <a:rPr lang="en-US" altLang="zh-CN" sz="2800" b="1" dirty="0" smtClean="0">
                <a:ea typeface="黑体" pitchFamily="2" charset="-122"/>
              </a:rPr>
              <a:t>8</a:t>
            </a:r>
            <a:r>
              <a:rPr lang="zh-CN" altLang="en-US" sz="2800" b="1" dirty="0" smtClean="0">
                <a:ea typeface="黑体" pitchFamily="2" charset="-122"/>
              </a:rPr>
              <a:t> </a:t>
            </a:r>
            <a:r>
              <a:rPr lang="zh-CN" altLang="en-US" sz="2800" b="1" dirty="0">
                <a:ea typeface="黑体" pitchFamily="2" charset="-122"/>
              </a:rPr>
              <a:t>– 0</a:t>
            </a:r>
            <a:r>
              <a:rPr lang="zh-CN" altLang="en-US" sz="2800" b="1" dirty="0" smtClean="0">
                <a:ea typeface="黑体" pitchFamily="2" charset="-122"/>
              </a:rPr>
              <a:t>.</a:t>
            </a:r>
            <a:r>
              <a:rPr lang="en-US" altLang="zh-CN" sz="2800" b="1" dirty="0" smtClean="0">
                <a:ea typeface="黑体" pitchFamily="2" charset="-122"/>
              </a:rPr>
              <a:t>5</a:t>
            </a:r>
            <a:r>
              <a:rPr lang="zh-CN" altLang="en-US" sz="2800" b="1" dirty="0" smtClean="0">
                <a:ea typeface="黑体" pitchFamily="2" charset="-122"/>
              </a:rPr>
              <a:t> = </a:t>
            </a:r>
            <a:r>
              <a:rPr lang="zh-CN" altLang="en-US" sz="2800" b="1" dirty="0">
                <a:ea typeface="黑体" pitchFamily="2" charset="-122"/>
              </a:rPr>
              <a:t>0.3</a:t>
            </a:r>
            <a:r>
              <a:rPr lang="en-US" altLang="zh-CN" sz="2800" b="1" dirty="0">
                <a:ea typeface="黑体" pitchFamily="2" charset="-122"/>
              </a:rPr>
              <a:t>V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870" y="5987497"/>
            <a:ext cx="85425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因此，它们满足彼此的直流噪声容限（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值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&gt;0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32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302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电路的速度</a:t>
            </a:r>
            <a:endParaRPr lang="zh-CN" altLang="en-US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0856"/>
            <a:ext cx="9144032" cy="394637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速度有两个度量方法：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转换时间（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transition  time</a:t>
            </a:r>
            <a:r>
              <a:rPr lang="en-US" altLang="zh-CN" sz="32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32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30000"/>
              </a:lnSpc>
              <a:spcBef>
                <a:spcPts val="2400"/>
              </a:spcBef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传播延迟（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propagation  delay）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009376" y="2996952"/>
            <a:ext cx="79184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电路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输出端，从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一种状态变为另一种状态（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高态和低态的转换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），所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需的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时间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1009376" y="4777988"/>
            <a:ext cx="7725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从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输入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变化，到输出端产生变化，所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需的时间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4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199684" grpId="0"/>
      <p:bldP spid="19968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107504" y="188640"/>
            <a:ext cx="61929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状态</a:t>
            </a:r>
            <a:r>
              <a:rPr kumimoji="0"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转换时间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107504" y="1167162"/>
            <a:ext cx="8848816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状态转换时间：是</a:t>
            </a:r>
            <a:r>
              <a:rPr kumimoji="0"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</a:t>
            </a:r>
            <a:r>
              <a:rPr kumimoji="0"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CMOS</a:t>
            </a:r>
            <a:r>
              <a:rPr kumimoji="0"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门电路的输出端，从</a:t>
            </a:r>
            <a:r>
              <a:rPr kumimoji="0"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一个状态转换到另外一个</a:t>
            </a:r>
            <a:r>
              <a:rPr kumimoji="0"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状态，所需的</a:t>
            </a:r>
            <a:r>
              <a:rPr kumimoji="0"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时间。</a:t>
            </a: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1588" y="2996952"/>
            <a:ext cx="1168400" cy="1800225"/>
            <a:chOff x="2563" y="2251"/>
            <a:chExt cx="736" cy="1134"/>
          </a:xfrm>
        </p:grpSpPr>
        <p:sp>
          <p:nvSpPr>
            <p:cNvPr id="200710" name="Line 6"/>
            <p:cNvSpPr>
              <a:spLocks noChangeShapeType="1"/>
            </p:cNvSpPr>
            <p:nvPr/>
          </p:nvSpPr>
          <p:spPr bwMode="auto">
            <a:xfrm>
              <a:off x="3088" y="2251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0711" name="Object 7"/>
            <p:cNvGraphicFramePr>
              <a:graphicFrameLocks noChangeAspect="1"/>
            </p:cNvGraphicFramePr>
            <p:nvPr/>
          </p:nvGraphicFramePr>
          <p:xfrm>
            <a:off x="2835" y="3022"/>
            <a:ext cx="23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10" name="公式" r:id="rId3" imgW="4458600" imgH="6897960" progId="Equation.3">
                    <p:embed/>
                  </p:oleObj>
                </mc:Choice>
                <mc:Fallback>
                  <p:oleObj name="公式" r:id="rId3" imgW="4458600" imgH="6897960" progId="Equation.3">
                    <p:embed/>
                    <p:pic>
                      <p:nvPicPr>
                        <p:cNvPr id="2007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022"/>
                          <a:ext cx="235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780" y="2251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3" name="Line 9"/>
            <p:cNvSpPr>
              <a:spLocks noChangeShapeType="1"/>
            </p:cNvSpPr>
            <p:nvPr/>
          </p:nvSpPr>
          <p:spPr bwMode="auto">
            <a:xfrm>
              <a:off x="2563" y="302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 flipH="1">
              <a:off x="3107" y="302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78450" y="3053668"/>
            <a:ext cx="866775" cy="1797050"/>
            <a:chOff x="4350" y="2205"/>
            <a:chExt cx="546" cy="1132"/>
          </a:xfrm>
        </p:grpSpPr>
        <p:graphicFrame>
          <p:nvGraphicFramePr>
            <p:cNvPr id="200716" name="Object 12"/>
            <p:cNvGraphicFramePr>
              <a:graphicFrameLocks noChangeAspect="1"/>
            </p:cNvGraphicFramePr>
            <p:nvPr/>
          </p:nvGraphicFramePr>
          <p:xfrm>
            <a:off x="4522" y="2931"/>
            <a:ext cx="25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11" name="公式" r:id="rId5" imgW="4865040" imgH="7710840" progId="Equation.3">
                    <p:embed/>
                  </p:oleObj>
                </mc:Choice>
                <mc:Fallback>
                  <p:oleObj name="公式" r:id="rId5" imgW="4865040" imgH="7710840" progId="Equation.3">
                    <p:embed/>
                    <p:pic>
                      <p:nvPicPr>
                        <p:cNvPr id="2007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2931"/>
                          <a:ext cx="256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4558" y="2205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4685" y="2205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350" y="29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 flipH="1">
              <a:off x="4704" y="29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35150" y="2786058"/>
            <a:ext cx="5083175" cy="1286785"/>
            <a:chOff x="2118" y="2281"/>
            <a:chExt cx="3202" cy="566"/>
          </a:xfrm>
        </p:grpSpPr>
        <p:sp>
          <p:nvSpPr>
            <p:cNvPr id="200722" name="Line 18"/>
            <p:cNvSpPr>
              <a:spLocks noChangeShapeType="1"/>
            </p:cNvSpPr>
            <p:nvPr/>
          </p:nvSpPr>
          <p:spPr bwMode="auto">
            <a:xfrm>
              <a:off x="4867" y="2840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23" name="Line 19"/>
            <p:cNvSpPr>
              <a:spLocks noChangeShapeType="1"/>
            </p:cNvSpPr>
            <p:nvPr/>
          </p:nvSpPr>
          <p:spPr bwMode="auto">
            <a:xfrm>
              <a:off x="2118" y="2840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24" name="Freeform 20"/>
            <p:cNvSpPr>
              <a:spLocks/>
            </p:cNvSpPr>
            <p:nvPr/>
          </p:nvSpPr>
          <p:spPr bwMode="auto">
            <a:xfrm>
              <a:off x="2562" y="2281"/>
              <a:ext cx="2314" cy="566"/>
            </a:xfrm>
            <a:custGeom>
              <a:avLst/>
              <a:gdLst/>
              <a:ahLst/>
              <a:cxnLst>
                <a:cxn ang="0">
                  <a:pos x="0" y="559"/>
                </a:cxn>
                <a:cxn ang="0">
                  <a:pos x="91" y="559"/>
                </a:cxn>
                <a:cxn ang="0">
                  <a:pos x="182" y="514"/>
                </a:cxn>
                <a:cxn ang="0">
                  <a:pos x="273" y="378"/>
                </a:cxn>
                <a:cxn ang="0">
                  <a:pos x="409" y="197"/>
                </a:cxn>
                <a:cxn ang="0">
                  <a:pos x="499" y="106"/>
                </a:cxn>
                <a:cxn ang="0">
                  <a:pos x="590" y="60"/>
                </a:cxn>
                <a:cxn ang="0">
                  <a:pos x="772" y="15"/>
                </a:cxn>
                <a:cxn ang="0">
                  <a:pos x="1180" y="15"/>
                </a:cxn>
                <a:cxn ang="0">
                  <a:pos x="1815" y="15"/>
                </a:cxn>
                <a:cxn ang="0">
                  <a:pos x="1996" y="106"/>
                </a:cxn>
                <a:cxn ang="0">
                  <a:pos x="2087" y="333"/>
                </a:cxn>
                <a:cxn ang="0">
                  <a:pos x="2132" y="514"/>
                </a:cxn>
                <a:cxn ang="0">
                  <a:pos x="2223" y="559"/>
                </a:cxn>
                <a:cxn ang="0">
                  <a:pos x="2314" y="559"/>
                </a:cxn>
              </a:cxnLst>
              <a:rect l="0" t="0" r="r" b="b"/>
              <a:pathLst>
                <a:path w="2314" h="566">
                  <a:moveTo>
                    <a:pt x="0" y="559"/>
                  </a:moveTo>
                  <a:cubicBezTo>
                    <a:pt x="30" y="562"/>
                    <a:pt x="61" y="566"/>
                    <a:pt x="91" y="559"/>
                  </a:cubicBezTo>
                  <a:cubicBezTo>
                    <a:pt x="121" y="552"/>
                    <a:pt x="152" y="544"/>
                    <a:pt x="182" y="514"/>
                  </a:cubicBezTo>
                  <a:cubicBezTo>
                    <a:pt x="212" y="484"/>
                    <a:pt x="235" y="431"/>
                    <a:pt x="273" y="378"/>
                  </a:cubicBezTo>
                  <a:cubicBezTo>
                    <a:pt x="311" y="325"/>
                    <a:pt x="371" y="242"/>
                    <a:pt x="409" y="197"/>
                  </a:cubicBezTo>
                  <a:cubicBezTo>
                    <a:pt x="447" y="152"/>
                    <a:pt x="469" y="129"/>
                    <a:pt x="499" y="106"/>
                  </a:cubicBezTo>
                  <a:cubicBezTo>
                    <a:pt x="529" y="83"/>
                    <a:pt x="545" y="75"/>
                    <a:pt x="590" y="60"/>
                  </a:cubicBezTo>
                  <a:cubicBezTo>
                    <a:pt x="635" y="45"/>
                    <a:pt x="674" y="22"/>
                    <a:pt x="772" y="15"/>
                  </a:cubicBezTo>
                  <a:cubicBezTo>
                    <a:pt x="870" y="8"/>
                    <a:pt x="1006" y="15"/>
                    <a:pt x="1180" y="15"/>
                  </a:cubicBezTo>
                  <a:cubicBezTo>
                    <a:pt x="1354" y="15"/>
                    <a:pt x="1679" y="0"/>
                    <a:pt x="1815" y="15"/>
                  </a:cubicBezTo>
                  <a:cubicBezTo>
                    <a:pt x="1951" y="30"/>
                    <a:pt x="1951" y="53"/>
                    <a:pt x="1996" y="106"/>
                  </a:cubicBezTo>
                  <a:cubicBezTo>
                    <a:pt x="2041" y="159"/>
                    <a:pt x="2064" y="265"/>
                    <a:pt x="2087" y="333"/>
                  </a:cubicBezTo>
                  <a:cubicBezTo>
                    <a:pt x="2110" y="401"/>
                    <a:pt x="2109" y="477"/>
                    <a:pt x="2132" y="514"/>
                  </a:cubicBezTo>
                  <a:cubicBezTo>
                    <a:pt x="2155" y="551"/>
                    <a:pt x="2193" y="552"/>
                    <a:pt x="2223" y="559"/>
                  </a:cubicBezTo>
                  <a:cubicBezTo>
                    <a:pt x="2253" y="566"/>
                    <a:pt x="2299" y="559"/>
                    <a:pt x="2314" y="55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0725" name="Line 21"/>
          <p:cNvSpPr>
            <a:spLocks noChangeShapeType="1"/>
          </p:cNvSpPr>
          <p:nvPr/>
        </p:nvSpPr>
        <p:spPr bwMode="auto">
          <a:xfrm rot="5400000">
            <a:off x="4630738" y="1759855"/>
            <a:ext cx="0" cy="4318000"/>
          </a:xfrm>
          <a:prstGeom prst="line">
            <a:avLst/>
          </a:prstGeom>
          <a:noFill/>
          <a:ln w="3175">
            <a:solidFill>
              <a:srgbClr val="FFFF00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26" name="Line 22"/>
          <p:cNvSpPr>
            <a:spLocks noChangeShapeType="1"/>
          </p:cNvSpPr>
          <p:nvPr/>
        </p:nvSpPr>
        <p:spPr bwMode="auto">
          <a:xfrm rot="5400000">
            <a:off x="4310482" y="515744"/>
            <a:ext cx="0" cy="4916009"/>
          </a:xfrm>
          <a:prstGeom prst="line">
            <a:avLst/>
          </a:prstGeom>
          <a:noFill/>
          <a:ln w="3175">
            <a:solidFill>
              <a:srgbClr val="FFFF00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364163" y="2642503"/>
            <a:ext cx="2016125" cy="1635122"/>
            <a:chOff x="3379" y="1674"/>
            <a:chExt cx="1270" cy="1030"/>
          </a:xfrm>
        </p:grpSpPr>
        <p:sp>
          <p:nvSpPr>
            <p:cNvPr id="200728" name="Rectangle 24"/>
            <p:cNvSpPr>
              <a:spLocks noChangeArrowheads="1"/>
            </p:cNvSpPr>
            <p:nvPr/>
          </p:nvSpPr>
          <p:spPr bwMode="auto">
            <a:xfrm>
              <a:off x="4268" y="239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600" b="1" dirty="0">
                  <a:latin typeface="Times New Roman" pitchFamily="18" charset="0"/>
                </a:rPr>
                <a:t>10%</a:t>
              </a:r>
              <a:endParaRPr kumimoji="0" lang="zh-CN" altLang="en-US" sz="1600" b="1" dirty="0">
                <a:latin typeface="Times New Roman" pitchFamily="18" charset="0"/>
              </a:endParaRPr>
            </a:p>
          </p:txBody>
        </p:sp>
        <p:sp>
          <p:nvSpPr>
            <p:cNvPr id="200729" name="Line 25"/>
            <p:cNvSpPr>
              <a:spLocks noChangeShapeType="1"/>
            </p:cNvSpPr>
            <p:nvPr/>
          </p:nvSpPr>
          <p:spPr bwMode="auto">
            <a:xfrm>
              <a:off x="4286" y="2342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30" name="Line 26"/>
            <p:cNvSpPr>
              <a:spLocks noChangeShapeType="1"/>
            </p:cNvSpPr>
            <p:nvPr/>
          </p:nvSpPr>
          <p:spPr bwMode="auto">
            <a:xfrm rot="10800000">
              <a:off x="4286" y="2568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31" name="Rectangle 27"/>
            <p:cNvSpPr>
              <a:spLocks noChangeArrowheads="1"/>
            </p:cNvSpPr>
            <p:nvPr/>
          </p:nvSpPr>
          <p:spPr bwMode="auto">
            <a:xfrm>
              <a:off x="4277" y="1764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600" b="1" dirty="0">
                  <a:latin typeface="Times New Roman" pitchFamily="18" charset="0"/>
                </a:rPr>
                <a:t>10%</a:t>
              </a:r>
              <a:endParaRPr kumimoji="0" lang="zh-CN" altLang="en-US" sz="1600" b="1" dirty="0">
                <a:latin typeface="Times New Roman" pitchFamily="18" charset="0"/>
              </a:endParaRPr>
            </a:p>
          </p:txBody>
        </p:sp>
        <p:sp>
          <p:nvSpPr>
            <p:cNvPr id="200732" name="Line 28"/>
            <p:cNvSpPr>
              <a:spLocks noChangeShapeType="1"/>
            </p:cNvSpPr>
            <p:nvPr/>
          </p:nvSpPr>
          <p:spPr bwMode="auto">
            <a:xfrm>
              <a:off x="4295" y="167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33" name="Line 29"/>
            <p:cNvSpPr>
              <a:spLocks noChangeShapeType="1"/>
            </p:cNvSpPr>
            <p:nvPr/>
          </p:nvSpPr>
          <p:spPr bwMode="auto">
            <a:xfrm rot="10800000">
              <a:off x="4295" y="190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34" name="Line 30"/>
            <p:cNvSpPr>
              <a:spLocks noChangeShapeType="1"/>
            </p:cNvSpPr>
            <p:nvPr/>
          </p:nvSpPr>
          <p:spPr bwMode="auto">
            <a:xfrm rot="5400000">
              <a:off x="3833" y="1311"/>
              <a:ext cx="0" cy="907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142844" y="4998356"/>
            <a:ext cx="4817696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rise time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上升时间</a:t>
            </a:r>
            <a:r>
              <a:rPr lang="en-US" altLang="zh-CN" sz="3200" b="1" i="1" dirty="0" err="1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3200" b="1" i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Fall time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下降时间</a:t>
            </a:r>
            <a:r>
              <a:rPr lang="en-US" altLang="zh-CN" sz="3200" b="1" i="1" dirty="0" err="1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3200" b="1" i="1" baseline="-25000" dirty="0" err="1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3200" b="1" baseline="-25000" dirty="0">
                <a:latin typeface="Arial" charset="0"/>
                <a:ea typeface="楷体_GB2312" pitchFamily="49" charset="-122"/>
              </a:rPr>
              <a:t> 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4500562" y="5072074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输出从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低态</a:t>
            </a:r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到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高态</a:t>
            </a:r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的转换时间</a:t>
            </a:r>
            <a:endParaRPr lang="zh-CN" altLang="en-US" sz="2600" dirty="0">
              <a:solidFill>
                <a:schemeClr val="accen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00562" y="5715016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输出从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高态</a:t>
            </a:r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到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低态</a:t>
            </a:r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的转换时间</a:t>
            </a:r>
            <a:endParaRPr lang="zh-CN" alt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1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autoUpdateAnimBg="0"/>
      <p:bldP spid="200707" grpId="0" autoUpdateAnimBg="0"/>
      <p:bldP spid="200725" grpId="0" animBg="1"/>
      <p:bldP spid="200726" grpId="0" animBg="1"/>
      <p:bldP spid="2007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1546"/>
            <a:ext cx="7772400" cy="707886"/>
          </a:xfrm>
        </p:spPr>
        <p:txBody>
          <a:bodyPr/>
          <a:lstStyle/>
          <a:p>
            <a:r>
              <a:rPr kumimoji="0" lang="zh-CN" alt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n-cs"/>
              </a:rPr>
              <a:t>传播延迟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9772" y="1940660"/>
            <a:ext cx="5911850" cy="762000"/>
            <a:chOff x="932" y="1680"/>
            <a:chExt cx="3724" cy="480"/>
          </a:xfrm>
        </p:grpSpPr>
        <p:sp>
          <p:nvSpPr>
            <p:cNvPr id="202756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57" name="Line 5"/>
            <p:cNvSpPr>
              <a:spLocks noChangeShapeType="1"/>
            </p:cNvSpPr>
            <p:nvPr/>
          </p:nvSpPr>
          <p:spPr bwMode="auto">
            <a:xfrm flipV="1">
              <a:off x="1680" y="1680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58" name="Line 6"/>
            <p:cNvSpPr>
              <a:spLocks noChangeShapeType="1"/>
            </p:cNvSpPr>
            <p:nvPr/>
          </p:nvSpPr>
          <p:spPr bwMode="auto">
            <a:xfrm>
              <a:off x="2160" y="168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59" name="Line 7"/>
            <p:cNvSpPr>
              <a:spLocks noChangeShapeType="1"/>
            </p:cNvSpPr>
            <p:nvPr/>
          </p:nvSpPr>
          <p:spPr bwMode="auto">
            <a:xfrm>
              <a:off x="3216" y="1680"/>
              <a:ext cx="1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0" name="Line 8"/>
            <p:cNvSpPr>
              <a:spLocks noChangeShapeType="1"/>
            </p:cNvSpPr>
            <p:nvPr/>
          </p:nvSpPr>
          <p:spPr bwMode="auto">
            <a:xfrm>
              <a:off x="3408" y="2160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1" name="Text Box 9"/>
            <p:cNvSpPr txBox="1">
              <a:spLocks noChangeArrowheads="1"/>
            </p:cNvSpPr>
            <p:nvPr/>
          </p:nvSpPr>
          <p:spPr bwMode="auto">
            <a:xfrm>
              <a:off x="932" y="1737"/>
              <a:ext cx="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V</a:t>
              </a:r>
              <a:r>
                <a:rPr lang="en-US" altLang="zh-CN" sz="2800" b="1" baseline="-25000"/>
                <a:t>IN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95622" y="3159860"/>
            <a:ext cx="6096000" cy="685800"/>
            <a:chOff x="816" y="2448"/>
            <a:chExt cx="3840" cy="432"/>
          </a:xfrm>
        </p:grpSpPr>
        <p:sp>
          <p:nvSpPr>
            <p:cNvPr id="202763" name="Line 11"/>
            <p:cNvSpPr>
              <a:spLocks noChangeShapeType="1"/>
            </p:cNvSpPr>
            <p:nvPr/>
          </p:nvSpPr>
          <p:spPr bwMode="auto">
            <a:xfrm>
              <a:off x="4320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4" name="Line 12"/>
            <p:cNvSpPr>
              <a:spLocks noChangeShapeType="1"/>
            </p:cNvSpPr>
            <p:nvPr/>
          </p:nvSpPr>
          <p:spPr bwMode="auto">
            <a:xfrm flipV="1">
              <a:off x="3888" y="2448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5" name="Line 13"/>
            <p:cNvSpPr>
              <a:spLocks noChangeShapeType="1"/>
            </p:cNvSpPr>
            <p:nvPr/>
          </p:nvSpPr>
          <p:spPr bwMode="auto">
            <a:xfrm>
              <a:off x="2448" y="288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>
              <a:off x="2256" y="244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7" name="Line 15"/>
            <p:cNvSpPr>
              <a:spLocks noChangeShapeType="1"/>
            </p:cNvSpPr>
            <p:nvPr/>
          </p:nvSpPr>
          <p:spPr bwMode="auto">
            <a:xfrm>
              <a:off x="1344" y="244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8" name="Text Box 16"/>
            <p:cNvSpPr txBox="1">
              <a:spLocks noChangeArrowheads="1"/>
            </p:cNvSpPr>
            <p:nvPr/>
          </p:nvSpPr>
          <p:spPr bwMode="auto">
            <a:xfrm>
              <a:off x="816" y="2457"/>
              <a:ext cx="5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V</a:t>
              </a:r>
              <a:r>
                <a:rPr lang="en-US" altLang="zh-CN" sz="2800" b="1" baseline="-25000"/>
                <a:t>OUT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53222" y="2169260"/>
            <a:ext cx="1905000" cy="2438400"/>
            <a:chOff x="3120" y="1824"/>
            <a:chExt cx="1200" cy="1536"/>
          </a:xfrm>
        </p:grpSpPr>
        <p:sp>
          <p:nvSpPr>
            <p:cNvPr id="202770" name="Line 18"/>
            <p:cNvSpPr>
              <a:spLocks noChangeShapeType="1"/>
            </p:cNvSpPr>
            <p:nvPr/>
          </p:nvSpPr>
          <p:spPr bwMode="auto">
            <a:xfrm flipH="1">
              <a:off x="3312" y="1824"/>
              <a:ext cx="0" cy="14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1" name="Line 19"/>
            <p:cNvSpPr>
              <a:spLocks noChangeShapeType="1"/>
            </p:cNvSpPr>
            <p:nvPr/>
          </p:nvSpPr>
          <p:spPr bwMode="auto">
            <a:xfrm>
              <a:off x="3216" y="1920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2" name="Line 20"/>
            <p:cNvSpPr>
              <a:spLocks noChangeShapeType="1"/>
            </p:cNvSpPr>
            <p:nvPr/>
          </p:nvSpPr>
          <p:spPr bwMode="auto">
            <a:xfrm>
              <a:off x="4128" y="2544"/>
              <a:ext cx="0" cy="81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3" name="Line 21"/>
            <p:cNvSpPr>
              <a:spLocks noChangeShapeType="1"/>
            </p:cNvSpPr>
            <p:nvPr/>
          </p:nvSpPr>
          <p:spPr bwMode="auto">
            <a:xfrm>
              <a:off x="4032" y="2640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4" name="Line 22"/>
            <p:cNvSpPr>
              <a:spLocks noChangeShapeType="1"/>
            </p:cNvSpPr>
            <p:nvPr/>
          </p:nvSpPr>
          <p:spPr bwMode="auto">
            <a:xfrm>
              <a:off x="3120" y="31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5" name="Line 23"/>
            <p:cNvSpPr>
              <a:spLocks noChangeShapeType="1"/>
            </p:cNvSpPr>
            <p:nvPr/>
          </p:nvSpPr>
          <p:spPr bwMode="auto">
            <a:xfrm flipH="1">
              <a:off x="4128" y="31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2776" name="Object 24"/>
            <p:cNvGraphicFramePr>
              <a:graphicFrameLocks noChangeAspect="1"/>
            </p:cNvGraphicFramePr>
            <p:nvPr/>
          </p:nvGraphicFramePr>
          <p:xfrm>
            <a:off x="3444" y="2880"/>
            <a:ext cx="55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752" name="Equation" r:id="rId3" imgW="9336600" imgH="7710840" progId="Equation.3">
                    <p:embed/>
                  </p:oleObj>
                </mc:Choice>
                <mc:Fallback>
                  <p:oleObj name="Equation" r:id="rId3" imgW="9336600" imgH="7710840" progId="Equation.3">
                    <p:embed/>
                    <p:pic>
                      <p:nvPicPr>
                        <p:cNvPr id="20277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" y="2880"/>
                          <a:ext cx="552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095822" y="2193078"/>
            <a:ext cx="990600" cy="2743200"/>
            <a:chOff x="1536" y="1392"/>
            <a:chExt cx="624" cy="1728"/>
          </a:xfrm>
        </p:grpSpPr>
        <p:sp>
          <p:nvSpPr>
            <p:cNvPr id="202778" name="Line 26"/>
            <p:cNvSpPr>
              <a:spLocks noChangeShapeType="1"/>
            </p:cNvSpPr>
            <p:nvPr/>
          </p:nvSpPr>
          <p:spPr bwMode="auto">
            <a:xfrm flipH="1">
              <a:off x="1632" y="1392"/>
              <a:ext cx="0" cy="13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9" name="Line 27"/>
            <p:cNvSpPr>
              <a:spLocks noChangeShapeType="1"/>
            </p:cNvSpPr>
            <p:nvPr/>
          </p:nvSpPr>
          <p:spPr bwMode="auto">
            <a:xfrm>
              <a:off x="2064" y="2064"/>
              <a:ext cx="0" cy="6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80" name="Line 28"/>
            <p:cNvSpPr>
              <a:spLocks noChangeShapeType="1"/>
            </p:cNvSpPr>
            <p:nvPr/>
          </p:nvSpPr>
          <p:spPr bwMode="auto">
            <a:xfrm>
              <a:off x="1968" y="22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81" name="Line 29"/>
            <p:cNvSpPr>
              <a:spLocks noChangeShapeType="1"/>
            </p:cNvSpPr>
            <p:nvPr/>
          </p:nvSpPr>
          <p:spPr bwMode="auto">
            <a:xfrm>
              <a:off x="1536" y="14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2782" name="Object 30"/>
            <p:cNvGraphicFramePr>
              <a:graphicFrameLocks noChangeAspect="1"/>
            </p:cNvGraphicFramePr>
            <p:nvPr/>
          </p:nvGraphicFramePr>
          <p:xfrm>
            <a:off x="1584" y="2664"/>
            <a:ext cx="52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753" name="Equation" r:id="rId5" imgW="8930160" imgH="7710840" progId="Equation.3">
                    <p:embed/>
                  </p:oleObj>
                </mc:Choice>
                <mc:Fallback>
                  <p:oleObj name="Equation" r:id="rId5" imgW="8930160" imgH="7710840" progId="Equation.3">
                    <p:embed/>
                    <p:pic>
                      <p:nvPicPr>
                        <p:cNvPr id="20278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64"/>
                          <a:ext cx="528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83" name="Line 31"/>
            <p:cNvSpPr>
              <a:spLocks noChangeShapeType="1"/>
            </p:cNvSpPr>
            <p:nvPr/>
          </p:nvSpPr>
          <p:spPr bwMode="auto">
            <a:xfrm>
              <a:off x="1632" y="2640"/>
              <a:ext cx="43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24070" y="1052736"/>
            <a:ext cx="8963025" cy="129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传播</a:t>
            </a:r>
            <a:r>
              <a:rPr lang="zh-CN" altLang="en-US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延迟：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从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输入端变化，到输出端产生变化，所需的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时间。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923941" y="5847651"/>
            <a:ext cx="3162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平均传输延迟时间 </a:t>
            </a:r>
          </a:p>
        </p:txBody>
      </p:sp>
      <p:graphicFrame>
        <p:nvGraphicFramePr>
          <p:cNvPr id="202786" name="Object 34"/>
          <p:cNvGraphicFramePr>
            <a:graphicFrameLocks noChangeAspect="1"/>
          </p:cNvGraphicFramePr>
          <p:nvPr/>
        </p:nvGraphicFramePr>
        <p:xfrm>
          <a:off x="4071934" y="5590441"/>
          <a:ext cx="3897096" cy="103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54" name="Equation" r:id="rId7" imgW="1371600" imgH="419100" progId="Equation.DSMT4">
                  <p:embed followColorScheme="textAndBackground"/>
                </p:oleObj>
              </mc:Choice>
              <mc:Fallback>
                <p:oleObj name="Equation" r:id="rId7" imgW="1371600" imgH="419100" progId="Equation.DSMT4">
                  <p:embed followColorScheme="textAndBackground"/>
                  <p:pic>
                    <p:nvPicPr>
                      <p:cNvPr id="2027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5590441"/>
                        <a:ext cx="3897096" cy="1035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074097" y="4831452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输出从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高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低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变化时，</a:t>
            </a:r>
            <a:endParaRPr lang="en-US" altLang="zh-CN" sz="2400" dirty="0" smtClean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延迟时间</a:t>
            </a:r>
            <a:endParaRPr lang="zh-CN" altLang="en-US" sz="24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41495" y="4579756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输出从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低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高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变化时，</a:t>
            </a:r>
            <a:endParaRPr lang="en-US" altLang="zh-CN" sz="2400" dirty="0" smtClean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延迟时间</a:t>
            </a:r>
            <a:endParaRPr lang="zh-CN" altLang="en-US" sz="24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6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4" grpId="0" autoUpdateAnimBg="0"/>
      <p:bldP spid="20278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404664"/>
            <a:ext cx="8747001" cy="8760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）不用</a:t>
            </a: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4000" dirty="0"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输入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端，</a:t>
            </a:r>
            <a:r>
              <a:rPr lang="zh-CN" altLang="en-US" sz="4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绝不</a:t>
            </a:r>
            <a:r>
              <a:rPr lang="zh-CN" altLang="en-US" sz="4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能悬空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44277" y="1484784"/>
            <a:ext cx="896448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由于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电路的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输入阻抗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非常高，很小的电路噪声，就可暂时使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悬空输入端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呈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高电平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，从而造成间歇性电路故障。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输入阻抗：可以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为输入端的等效电阻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输入阻抗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越大，意味着输入端的负载越小，信号驱动能力就越强，电路的灵敏度就越强。同时，也就更容易受到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干扰。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7772400" cy="762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不用的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端的处理方法</a:t>
            </a:r>
            <a:endParaRPr lang="zh-CN" altLang="en-US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28" y="3000372"/>
            <a:ext cx="2897188" cy="2589213"/>
            <a:chOff x="2131" y="1921"/>
            <a:chExt cx="1825" cy="1631"/>
          </a:xfrm>
        </p:grpSpPr>
        <p:graphicFrame>
          <p:nvGraphicFramePr>
            <p:cNvPr id="197637" name="Object 5"/>
            <p:cNvGraphicFramePr>
              <a:graphicFrameLocks noChangeAspect="1"/>
            </p:cNvGraphicFramePr>
            <p:nvPr/>
          </p:nvGraphicFramePr>
          <p:xfrm>
            <a:off x="2736" y="3029"/>
            <a:ext cx="100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199" name="Visio" r:id="rId4" imgW="10428840" imgH="5462280" progId="">
                    <p:embed/>
                  </p:oleObj>
                </mc:Choice>
                <mc:Fallback>
                  <p:oleObj name="Visio" r:id="rId4" imgW="10428840" imgH="5462280" progId="">
                    <p:embed/>
                    <p:pic>
                      <p:nvPicPr>
                        <p:cNvPr id="0" name="Picture 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29"/>
                          <a:ext cx="100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38" name="Line 6"/>
            <p:cNvSpPr>
              <a:spLocks noChangeShapeType="1"/>
            </p:cNvSpPr>
            <p:nvPr/>
          </p:nvSpPr>
          <p:spPr bwMode="auto">
            <a:xfrm flipH="1" flipV="1">
              <a:off x="2352" y="3408"/>
              <a:ext cx="48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39" name="Line 7"/>
            <p:cNvSpPr>
              <a:spLocks noChangeShapeType="1"/>
            </p:cNvSpPr>
            <p:nvPr/>
          </p:nvSpPr>
          <p:spPr bwMode="auto">
            <a:xfrm flipV="1">
              <a:off x="2640" y="278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7640" name="Object 8"/>
            <p:cNvGraphicFramePr>
              <a:graphicFrameLocks noChangeAspect="1"/>
            </p:cNvGraphicFramePr>
            <p:nvPr/>
          </p:nvGraphicFramePr>
          <p:xfrm>
            <a:off x="2528" y="2405"/>
            <a:ext cx="20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00" name="Visio" r:id="rId6" imgW="292320" imgH="622440" progId="">
                    <p:embed/>
                  </p:oleObj>
                </mc:Choice>
                <mc:Fallback>
                  <p:oleObj name="Visio" r:id="rId6" imgW="292320" imgH="622440" progId="">
                    <p:embed/>
                    <p:pic>
                      <p:nvPicPr>
                        <p:cNvPr id="0" name="Picture 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2405"/>
                          <a:ext cx="20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2640" y="317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Line 10"/>
            <p:cNvSpPr>
              <a:spLocks noChangeShapeType="1"/>
            </p:cNvSpPr>
            <p:nvPr/>
          </p:nvSpPr>
          <p:spPr bwMode="auto">
            <a:xfrm flipV="1">
              <a:off x="2640" y="221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3" name="Text Box 11"/>
            <p:cNvSpPr txBox="1">
              <a:spLocks noChangeArrowheads="1"/>
            </p:cNvSpPr>
            <p:nvPr/>
          </p:nvSpPr>
          <p:spPr bwMode="auto">
            <a:xfrm>
              <a:off x="2131" y="326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</a:p>
          </p:txBody>
        </p:sp>
        <p:sp>
          <p:nvSpPr>
            <p:cNvPr id="197644" name="Text Box 12"/>
            <p:cNvSpPr txBox="1">
              <a:spLocks noChangeArrowheads="1"/>
            </p:cNvSpPr>
            <p:nvPr/>
          </p:nvSpPr>
          <p:spPr bwMode="auto">
            <a:xfrm>
              <a:off x="3744" y="31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>
              <a:off x="2544" y="22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6" name="Text Box 14"/>
            <p:cNvSpPr txBox="1">
              <a:spLocks noChangeArrowheads="1"/>
            </p:cNvSpPr>
            <p:nvPr/>
          </p:nvSpPr>
          <p:spPr bwMode="auto">
            <a:xfrm>
              <a:off x="2736" y="2495"/>
              <a:ext cx="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1k</a:t>
              </a:r>
            </a:p>
          </p:txBody>
        </p:sp>
        <p:sp>
          <p:nvSpPr>
            <p:cNvPr id="197647" name="Rectangle 15"/>
            <p:cNvSpPr>
              <a:spLocks noChangeArrowheads="1"/>
            </p:cNvSpPr>
            <p:nvPr/>
          </p:nvSpPr>
          <p:spPr bwMode="auto">
            <a:xfrm>
              <a:off x="2448" y="1921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+5V</a:t>
              </a:r>
              <a:endParaRPr lang="zh-CN" altLang="en-US" b="1">
                <a:sym typeface="Symbol" pitchFamily="18" charset="2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15916" y="1492141"/>
            <a:ext cx="2941638" cy="830263"/>
            <a:chOff x="1795" y="912"/>
            <a:chExt cx="1853" cy="523"/>
          </a:xfrm>
        </p:grpSpPr>
        <p:graphicFrame>
          <p:nvGraphicFramePr>
            <p:cNvPr id="197649" name="Object 17"/>
            <p:cNvGraphicFramePr>
              <a:graphicFrameLocks noChangeAspect="1"/>
            </p:cNvGraphicFramePr>
            <p:nvPr/>
          </p:nvGraphicFramePr>
          <p:xfrm>
            <a:off x="2448" y="912"/>
            <a:ext cx="100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01" name="Visio" r:id="rId8" imgW="1410120" imgH="723960" progId="">
                    <p:embed/>
                  </p:oleObj>
                </mc:Choice>
                <mc:Fallback>
                  <p:oleObj name="Visio" r:id="rId8" imgW="1410120" imgH="723960" progId="">
                    <p:embed/>
                    <p:pic>
                      <p:nvPicPr>
                        <p:cNvPr id="0" name="Picture 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912"/>
                          <a:ext cx="100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016" y="1056"/>
              <a:ext cx="480" cy="240"/>
              <a:chOff x="1968" y="2448"/>
              <a:chExt cx="480" cy="240"/>
            </a:xfrm>
          </p:grpSpPr>
          <p:sp>
            <p:nvSpPr>
              <p:cNvPr id="197651" name="Line 19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7652" name="Line 20"/>
              <p:cNvSpPr>
                <a:spLocks noChangeShapeType="1"/>
              </p:cNvSpPr>
              <p:nvPr/>
            </p:nvSpPr>
            <p:spPr bwMode="auto">
              <a:xfrm flipH="1">
                <a:off x="2304" y="244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7653" name="Line 21"/>
              <p:cNvSpPr>
                <a:spLocks noChangeShapeType="1"/>
              </p:cNvSpPr>
              <p:nvPr/>
            </p:nvSpPr>
            <p:spPr bwMode="auto">
              <a:xfrm flipH="1">
                <a:off x="2304" y="268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7654" name="Line 22"/>
              <p:cNvSpPr>
                <a:spLocks noChangeShapeType="1"/>
              </p:cNvSpPr>
              <p:nvPr/>
            </p:nvSpPr>
            <p:spPr bwMode="auto">
              <a:xfrm flipH="1">
                <a:off x="1968" y="254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795" y="100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  <a:endParaRPr lang="zh-CN" altLang="en-US" b="1"/>
            </a:p>
          </p:txBody>
        </p:sp>
        <p:sp>
          <p:nvSpPr>
            <p:cNvPr id="197656" name="Rectangle 24"/>
            <p:cNvSpPr>
              <a:spLocks noChangeArrowheads="1"/>
            </p:cNvSpPr>
            <p:nvPr/>
          </p:nvSpPr>
          <p:spPr bwMode="auto">
            <a:xfrm>
              <a:off x="3436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zh-CN" altLang="en-US" b="1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000628" y="3233271"/>
            <a:ext cx="3201987" cy="2286000"/>
            <a:chOff x="3091" y="2208"/>
            <a:chExt cx="2017" cy="1440"/>
          </a:xfrm>
        </p:grpSpPr>
        <p:graphicFrame>
          <p:nvGraphicFramePr>
            <p:cNvPr id="197658" name="Object 26"/>
            <p:cNvGraphicFramePr>
              <a:graphicFrameLocks noChangeAspect="1"/>
            </p:cNvGraphicFramePr>
            <p:nvPr/>
          </p:nvGraphicFramePr>
          <p:xfrm>
            <a:off x="3536" y="2832"/>
            <a:ext cx="199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02" name="Visio" r:id="rId10" imgW="292320" imgH="622440" progId="">
                    <p:embed/>
                  </p:oleObj>
                </mc:Choice>
                <mc:Fallback>
                  <p:oleObj name="Visio" r:id="rId10" imgW="292320" imgH="622440" progId="">
                    <p:embed/>
                    <p:pic>
                      <p:nvPicPr>
                        <p:cNvPr id="0" name="Picture 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2832"/>
                          <a:ext cx="199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59" name="Line 27"/>
            <p:cNvSpPr>
              <a:spLocks noChangeShapeType="1"/>
            </p:cNvSpPr>
            <p:nvPr/>
          </p:nvSpPr>
          <p:spPr bwMode="auto">
            <a:xfrm>
              <a:off x="3648" y="32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0" name="AutoShape 28"/>
            <p:cNvSpPr>
              <a:spLocks noChangeArrowheads="1"/>
            </p:cNvSpPr>
            <p:nvPr/>
          </p:nvSpPr>
          <p:spPr bwMode="auto">
            <a:xfrm flipV="1">
              <a:off x="3552" y="355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61" name="Line 29"/>
            <p:cNvSpPr>
              <a:spLocks noChangeShapeType="1"/>
            </p:cNvSpPr>
            <p:nvPr/>
          </p:nvSpPr>
          <p:spPr bwMode="auto">
            <a:xfrm>
              <a:off x="3648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7662" name="Object 30"/>
            <p:cNvGraphicFramePr>
              <a:graphicFrameLocks noChangeAspect="1"/>
            </p:cNvGraphicFramePr>
            <p:nvPr/>
          </p:nvGraphicFramePr>
          <p:xfrm>
            <a:off x="3840" y="2208"/>
            <a:ext cx="1104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03" name="Visio" r:id="rId12" imgW="10428840" imgH="5462280" progId="">
                    <p:embed/>
                  </p:oleObj>
                </mc:Choice>
                <mc:Fallback>
                  <p:oleObj name="Visio" r:id="rId12" imgW="10428840" imgH="5462280" progId="">
                    <p:embed/>
                    <p:pic>
                      <p:nvPicPr>
                        <p:cNvPr id="0" name="Picture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1104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63" name="Line 31"/>
            <p:cNvSpPr>
              <a:spLocks noChangeShapeType="1"/>
            </p:cNvSpPr>
            <p:nvPr/>
          </p:nvSpPr>
          <p:spPr bwMode="auto">
            <a:xfrm>
              <a:off x="3648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4" name="Line 32"/>
            <p:cNvSpPr>
              <a:spLocks noChangeShapeType="1"/>
            </p:cNvSpPr>
            <p:nvPr/>
          </p:nvSpPr>
          <p:spPr bwMode="auto">
            <a:xfrm flipH="1">
              <a:off x="3312" y="2373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5" name="Text Box 33"/>
            <p:cNvSpPr txBox="1">
              <a:spLocks noChangeArrowheads="1"/>
            </p:cNvSpPr>
            <p:nvPr/>
          </p:nvSpPr>
          <p:spPr bwMode="auto">
            <a:xfrm>
              <a:off x="3091" y="220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</a:p>
          </p:txBody>
        </p:sp>
        <p:sp>
          <p:nvSpPr>
            <p:cNvPr id="197666" name="Text Box 34"/>
            <p:cNvSpPr txBox="1">
              <a:spLocks noChangeArrowheads="1"/>
            </p:cNvSpPr>
            <p:nvPr/>
          </p:nvSpPr>
          <p:spPr bwMode="auto">
            <a:xfrm>
              <a:off x="4896" y="23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</a:p>
          </p:txBody>
        </p:sp>
      </p:grpSp>
      <p:sp>
        <p:nvSpPr>
          <p:cNvPr id="197667" name="Text Box 35"/>
          <p:cNvSpPr txBox="1">
            <a:spLocks noChangeArrowheads="1"/>
          </p:cNvSpPr>
          <p:nvPr/>
        </p:nvSpPr>
        <p:spPr bwMode="auto">
          <a:xfrm>
            <a:off x="3893306" y="1123183"/>
            <a:ext cx="4745118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与输入信号并联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（缺点：使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操作变慢）</a:t>
            </a:r>
          </a:p>
        </p:txBody>
      </p:sp>
      <p:sp>
        <p:nvSpPr>
          <p:cNvPr id="6" name="矩形 5"/>
          <p:cNvSpPr/>
          <p:nvPr/>
        </p:nvSpPr>
        <p:spPr>
          <a:xfrm>
            <a:off x="416834" y="5735295"/>
            <a:ext cx="37914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“与”、“与非”门，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不用的输入端接</a:t>
            </a:r>
            <a:r>
              <a:rPr lang="zh-CN" altLang="en-US" b="1" dirty="0">
                <a:solidFill>
                  <a:srgbClr val="FFFF00"/>
                </a:solidFill>
              </a:rPr>
              <a:t>高电平</a:t>
            </a:r>
          </a:p>
        </p:txBody>
      </p:sp>
      <p:sp>
        <p:nvSpPr>
          <p:cNvPr id="7" name="矩形 6"/>
          <p:cNvSpPr/>
          <p:nvPr/>
        </p:nvSpPr>
        <p:spPr>
          <a:xfrm>
            <a:off x="4929190" y="5675480"/>
            <a:ext cx="37914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“或”、“或非”门，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不用的输入端接低</a:t>
            </a:r>
            <a:r>
              <a:rPr lang="zh-CN" altLang="en-US" b="1" dirty="0">
                <a:solidFill>
                  <a:srgbClr val="FFFF00"/>
                </a:solidFill>
              </a:rPr>
              <a:t>电平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32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7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5643570" y="2500306"/>
            <a:ext cx="3608950" cy="344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特点：单向导电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正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向导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通（正偏）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反向截止（反偏）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二极管，属于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TTL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逻辑系列。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5643570" y="1124744"/>
            <a:ext cx="3647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二极管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Diode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36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820" name="Picture 100" descr="Dio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5210175" cy="623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F14-0F8A-4EA7-B9B2-606A051D4A8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0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3120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 TTL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门电路</a:t>
            </a:r>
            <a:endParaRPr lang="zh-CN" altLang="en-US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132856"/>
            <a:ext cx="5184576" cy="311522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重点：</a:t>
            </a:r>
            <a:endParaRPr lang="en-US" altLang="zh-CN" sz="36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二极管</a:t>
            </a:r>
            <a:endParaRPr lang="en-US" altLang="zh-CN" sz="36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三极管</a:t>
            </a:r>
            <a:endParaRPr lang="en-US" altLang="zh-CN" sz="36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45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333048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）二极管</a:t>
            </a:r>
            <a:endParaRPr lang="zh-CN" altLang="en-US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7848600" cy="41148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二极管的开关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特性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4558434" y="1333189"/>
            <a:ext cx="4006794" cy="4915211"/>
            <a:chOff x="4558434" y="1333189"/>
            <a:chExt cx="4006794" cy="4915211"/>
          </a:xfrm>
        </p:grpSpPr>
        <p:sp>
          <p:nvSpPr>
            <p:cNvPr id="215044" name="AutoShape 4"/>
            <p:cNvSpPr>
              <a:spLocks noChangeArrowheads="1"/>
            </p:cNvSpPr>
            <p:nvPr/>
          </p:nvSpPr>
          <p:spPr bwMode="auto">
            <a:xfrm>
              <a:off x="7502525" y="4332691"/>
              <a:ext cx="1062703" cy="1443366"/>
            </a:xfrm>
            <a:prstGeom prst="wedgeRoundRectCallout">
              <a:avLst>
                <a:gd name="adj1" fmla="val -36014"/>
                <a:gd name="adj2" fmla="val -99431"/>
                <a:gd name="adj3" fmla="val 16667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黑体" pitchFamily="2" charset="-122"/>
                </a:rPr>
                <a:t>正偏门限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</a:endParaRPr>
            </a:p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黑体" pitchFamily="2" charset="-122"/>
                </a:rPr>
                <a:t>电压</a:t>
              </a:r>
            </a:p>
          </p:txBody>
        </p:sp>
        <p:sp>
          <p:nvSpPr>
            <p:cNvPr id="215045" name="AutoShape 5"/>
            <p:cNvSpPr>
              <a:spLocks noChangeArrowheads="1"/>
            </p:cNvSpPr>
            <p:nvPr/>
          </p:nvSpPr>
          <p:spPr bwMode="auto">
            <a:xfrm>
              <a:off x="5826125" y="4800600"/>
              <a:ext cx="1098550" cy="1447800"/>
            </a:xfrm>
            <a:prstGeom prst="wedgeRoundRectCallout">
              <a:avLst>
                <a:gd name="adj1" fmla="val -45883"/>
                <a:gd name="adj2" fmla="val -80037"/>
                <a:gd name="adj3" fmla="val 16667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黑体" pitchFamily="2" charset="-122"/>
                </a:rPr>
                <a:t>反向击穿电压</a:t>
              </a:r>
              <a:endParaRPr lang="zh-CN" alt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15046" name="AutoShape 6"/>
            <p:cNvSpPr>
              <a:spLocks noChangeArrowheads="1"/>
            </p:cNvSpPr>
            <p:nvPr/>
          </p:nvSpPr>
          <p:spPr bwMode="auto">
            <a:xfrm>
              <a:off x="4558434" y="1333189"/>
              <a:ext cx="1618993" cy="1051624"/>
            </a:xfrm>
            <a:prstGeom prst="wedgeRoundRectCallout">
              <a:avLst>
                <a:gd name="adj1" fmla="val 70713"/>
                <a:gd name="adj2" fmla="val 101042"/>
                <a:gd name="adj3" fmla="val 16667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黑体" pitchFamily="2" charset="-122"/>
                </a:rPr>
                <a:t>反偏</a:t>
              </a:r>
              <a:endPara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</a:endParaRPr>
            </a:p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黑体" pitchFamily="2" charset="-122"/>
                </a:rPr>
                <a:t>漏电</a:t>
              </a: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黑体" pitchFamily="2" charset="-122"/>
                </a:rPr>
                <a:t>流</a:t>
              </a:r>
            </a:p>
          </p:txBody>
        </p:sp>
        <p:grpSp>
          <p:nvGrpSpPr>
            <p:cNvPr id="2" name="Group 7"/>
            <p:cNvGrpSpPr>
              <a:grpSpLocks/>
            </p:cNvGrpSpPr>
            <p:nvPr/>
          </p:nvGrpSpPr>
          <p:grpSpPr bwMode="auto">
            <a:xfrm>
              <a:off x="5486400" y="1676400"/>
              <a:ext cx="2971800" cy="2743200"/>
              <a:chOff x="2688" y="1488"/>
              <a:chExt cx="1872" cy="1728"/>
            </a:xfrm>
          </p:grpSpPr>
          <p:sp>
            <p:nvSpPr>
              <p:cNvPr id="215048" name="Line 8"/>
              <p:cNvSpPr>
                <a:spLocks noChangeShapeType="1"/>
              </p:cNvSpPr>
              <p:nvPr/>
            </p:nvSpPr>
            <p:spPr bwMode="auto">
              <a:xfrm>
                <a:off x="2688" y="2415"/>
                <a:ext cx="16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" name="Group 9"/>
              <p:cNvGrpSpPr>
                <a:grpSpLocks/>
              </p:cNvGrpSpPr>
              <p:nvPr/>
            </p:nvGrpSpPr>
            <p:grpSpPr bwMode="auto">
              <a:xfrm>
                <a:off x="2902" y="1572"/>
                <a:ext cx="1098" cy="1644"/>
                <a:chOff x="1248" y="1872"/>
                <a:chExt cx="1230" cy="1872"/>
              </a:xfrm>
            </p:grpSpPr>
            <p:sp>
              <p:nvSpPr>
                <p:cNvPr id="21505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112" y="1872"/>
                  <a:ext cx="0" cy="17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1" name="Line 11"/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4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352" y="1968"/>
                  <a:ext cx="126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3" name="Arc 13"/>
                <p:cNvSpPr>
                  <a:spLocks/>
                </p:cNvSpPr>
                <p:nvPr/>
              </p:nvSpPr>
              <p:spPr bwMode="auto">
                <a:xfrm flipV="1">
                  <a:off x="1890" y="2550"/>
                  <a:ext cx="460" cy="33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493"/>
                    <a:gd name="T1" fmla="*/ 0 h 21600"/>
                    <a:gd name="T2" fmla="*/ 21493 w 21493"/>
                    <a:gd name="T3" fmla="*/ 19450 h 21600"/>
                    <a:gd name="T4" fmla="*/ 0 w 214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493" h="21600" fill="none" extrusionOk="0">
                      <a:moveTo>
                        <a:pt x="-1" y="0"/>
                      </a:moveTo>
                      <a:cubicBezTo>
                        <a:pt x="11096" y="0"/>
                        <a:pt x="20388" y="8408"/>
                        <a:pt x="21492" y="19450"/>
                      </a:cubicBezTo>
                    </a:path>
                    <a:path w="21493" h="21600" stroke="0" extrusionOk="0">
                      <a:moveTo>
                        <a:pt x="-1" y="0"/>
                      </a:moveTo>
                      <a:cubicBezTo>
                        <a:pt x="11096" y="0"/>
                        <a:pt x="20388" y="8408"/>
                        <a:pt x="21492" y="1945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05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48" y="2976"/>
                  <a:ext cx="96" cy="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5" name="Arc 15"/>
                <p:cNvSpPr>
                  <a:spLocks/>
                </p:cNvSpPr>
                <p:nvPr/>
              </p:nvSpPr>
              <p:spPr bwMode="auto">
                <a:xfrm flipH="1">
                  <a:off x="1344" y="2880"/>
                  <a:ext cx="96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056" name="Text Box 16"/>
              <p:cNvSpPr txBox="1">
                <a:spLocks noChangeArrowheads="1"/>
              </p:cNvSpPr>
              <p:nvPr/>
            </p:nvSpPr>
            <p:spPr bwMode="auto">
              <a:xfrm>
                <a:off x="4358" y="2256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215057" name="Text Box 17"/>
              <p:cNvSpPr txBox="1">
                <a:spLocks noChangeArrowheads="1"/>
              </p:cNvSpPr>
              <p:nvPr/>
            </p:nvSpPr>
            <p:spPr bwMode="auto">
              <a:xfrm>
                <a:off x="3456" y="1488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15058" name="Line 18"/>
              <p:cNvSpPr>
                <a:spLocks noChangeShapeType="1"/>
              </p:cNvSpPr>
              <p:nvPr/>
            </p:nvSpPr>
            <p:spPr bwMode="auto">
              <a:xfrm flipH="1">
                <a:off x="3845" y="2247"/>
                <a:ext cx="42" cy="16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059" name="Text Box 19"/>
              <p:cNvSpPr txBox="1">
                <a:spLocks noChangeArrowheads="1"/>
              </p:cNvSpPr>
              <p:nvPr/>
            </p:nvSpPr>
            <p:spPr bwMode="auto">
              <a:xfrm>
                <a:off x="3716" y="2415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</a:rPr>
                  <a:t>V</a:t>
                </a:r>
                <a:r>
                  <a:rPr lang="en-US" altLang="zh-CN" b="1" baseline="-25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15060" name="Line 20"/>
              <p:cNvSpPr>
                <a:spLocks noChangeShapeType="1"/>
              </p:cNvSpPr>
              <p:nvPr/>
            </p:nvSpPr>
            <p:spPr bwMode="auto">
              <a:xfrm>
                <a:off x="3331" y="2289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061" name="Line 21"/>
              <p:cNvSpPr>
                <a:spLocks noChangeShapeType="1"/>
              </p:cNvSpPr>
              <p:nvPr/>
            </p:nvSpPr>
            <p:spPr bwMode="auto">
              <a:xfrm flipV="1">
                <a:off x="3331" y="2457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062" name="Text Box 22"/>
              <p:cNvSpPr txBox="1">
                <a:spLocks noChangeArrowheads="1"/>
              </p:cNvSpPr>
              <p:nvPr/>
            </p:nvSpPr>
            <p:spPr bwMode="auto">
              <a:xfrm>
                <a:off x="3331" y="2160"/>
                <a:ext cx="27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</a:rPr>
                  <a:t>I</a:t>
                </a:r>
                <a:r>
                  <a:rPr lang="en-US" altLang="zh-CN" sz="1600" b="1">
                    <a:latin typeface="Times New Roman" pitchFamily="18" charset="0"/>
                  </a:rPr>
                  <a:t> </a:t>
                </a:r>
                <a:r>
                  <a:rPr lang="en-US" altLang="zh-CN" b="1" baseline="-10000">
                    <a:latin typeface="Times New Roman" pitchFamily="18" charset="0"/>
                  </a:rPr>
                  <a:t>s</a:t>
                </a:r>
              </a:p>
            </p:txBody>
          </p:sp>
        </p:grp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41</a:t>
            </a:fld>
            <a:endParaRPr lang="en-US" altLang="zh-CN"/>
          </a:p>
        </p:txBody>
      </p:sp>
      <p:grpSp>
        <p:nvGrpSpPr>
          <p:cNvPr id="59" name="组合 58"/>
          <p:cNvGrpSpPr/>
          <p:nvPr/>
        </p:nvGrpSpPr>
        <p:grpSpPr>
          <a:xfrm>
            <a:off x="428596" y="2428868"/>
            <a:ext cx="4046083" cy="762000"/>
            <a:chOff x="428596" y="2428868"/>
            <a:chExt cx="4046083" cy="762000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524000" y="2428868"/>
              <a:ext cx="1828800" cy="762000"/>
              <a:chOff x="624" y="1296"/>
              <a:chExt cx="1152" cy="480"/>
            </a:xfrm>
          </p:grpSpPr>
          <p:sp>
            <p:nvSpPr>
              <p:cNvPr id="215064" name="AutoShape 24"/>
              <p:cNvSpPr>
                <a:spLocks noChangeArrowheads="1"/>
              </p:cNvSpPr>
              <p:nvPr/>
            </p:nvSpPr>
            <p:spPr bwMode="auto">
              <a:xfrm rot="5400000">
                <a:off x="1080" y="1512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65" name="Line 25"/>
              <p:cNvSpPr>
                <a:spLocks noChangeShapeType="1"/>
              </p:cNvSpPr>
              <p:nvPr/>
            </p:nvSpPr>
            <p:spPr bwMode="auto">
              <a:xfrm>
                <a:off x="1344" y="148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066" name="Line 26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067" name="Line 27"/>
              <p:cNvSpPr>
                <a:spLocks noChangeShapeType="1"/>
              </p:cNvSpPr>
              <p:nvPr/>
            </p:nvSpPr>
            <p:spPr bwMode="auto">
              <a:xfrm flipH="1">
                <a:off x="816" y="163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068" name="Text Box 28"/>
              <p:cNvSpPr txBox="1">
                <a:spLocks noChangeArrowheads="1"/>
              </p:cNvSpPr>
              <p:nvPr/>
            </p:nvSpPr>
            <p:spPr bwMode="auto">
              <a:xfrm>
                <a:off x="624" y="1296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ea typeface="黑体" pitchFamily="2" charset="-122"/>
                  </a:rPr>
                  <a:t>＋</a:t>
                </a:r>
              </a:p>
            </p:txBody>
          </p:sp>
          <p:sp>
            <p:nvSpPr>
              <p:cNvPr id="215069" name="Line 29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428596" y="2571744"/>
              <a:ext cx="902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阳极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71868" y="2571744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阴极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14282" y="3648068"/>
            <a:ext cx="5331909" cy="1447160"/>
            <a:chOff x="214282" y="3648068"/>
            <a:chExt cx="5331909" cy="144716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520700" y="3648068"/>
              <a:ext cx="3975100" cy="973138"/>
              <a:chOff x="232" y="2016"/>
              <a:chExt cx="2504" cy="613"/>
            </a:xfrm>
          </p:grpSpPr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1152" y="2016"/>
                <a:ext cx="1584" cy="480"/>
                <a:chOff x="768" y="1584"/>
                <a:chExt cx="1584" cy="480"/>
              </a:xfrm>
            </p:grpSpPr>
            <p:grpSp>
              <p:nvGrpSpPr>
                <p:cNvPr id="7" name="Group 32"/>
                <p:cNvGrpSpPr>
                  <a:grpSpLocks/>
                </p:cNvGrpSpPr>
                <p:nvPr/>
              </p:nvGrpSpPr>
              <p:grpSpPr bwMode="auto">
                <a:xfrm>
                  <a:off x="768" y="1680"/>
                  <a:ext cx="1584" cy="384"/>
                  <a:chOff x="768" y="1680"/>
                  <a:chExt cx="1584" cy="384"/>
                </a:xfrm>
              </p:grpSpPr>
              <p:sp>
                <p:nvSpPr>
                  <p:cNvPr id="21507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920"/>
                    <a:ext cx="288" cy="9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196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872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920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968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8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24" y="1920"/>
                    <a:ext cx="240" cy="4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oval" w="med" len="med"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96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oval" w="med" len="med"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80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196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8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680"/>
                    <a:ext cx="224" cy="288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b="1">
                        <a:latin typeface="Times New Roman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21508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1824"/>
                    <a:ext cx="9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08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52" y="1584"/>
                  <a:ext cx="28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>
                      <a:latin typeface="Times New Roman" pitchFamily="18" charset="0"/>
                    </a:rPr>
                    <a:t>R</a:t>
                  </a:r>
                  <a:r>
                    <a:rPr lang="en-US" altLang="zh-CN" b="1" i="1" baseline="-25000">
                      <a:latin typeface="Times New Roman" pitchFamily="18" charset="0"/>
                    </a:rPr>
                    <a:t>f</a:t>
                  </a:r>
                  <a:endParaRPr lang="en-US" altLang="zh-CN" sz="2000" b="1" i="1" baseline="-25000">
                    <a:latin typeface="Times New Roman" pitchFamily="18" charset="0"/>
                  </a:endParaRPr>
                </a:p>
              </p:txBody>
            </p:sp>
            <p:sp>
              <p:nvSpPr>
                <p:cNvPr id="21508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16" y="1584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>
                      <a:latin typeface="Times New Roman" pitchFamily="18" charset="0"/>
                    </a:rPr>
                    <a:t>V</a:t>
                  </a:r>
                  <a:r>
                    <a:rPr lang="en-US" altLang="zh-CN" b="1" i="1" baseline="-25000">
                      <a:latin typeface="Times New Roman" pitchFamily="18" charset="0"/>
                    </a:rPr>
                    <a:t>d</a:t>
                  </a:r>
                </a:p>
              </p:txBody>
            </p:sp>
          </p:grpSp>
          <p:sp>
            <p:nvSpPr>
              <p:cNvPr id="215085" name="Text Box 45"/>
              <p:cNvSpPr txBox="1">
                <a:spLocks noChangeArrowheads="1"/>
              </p:cNvSpPr>
              <p:nvPr/>
            </p:nvSpPr>
            <p:spPr bwMode="auto">
              <a:xfrm>
                <a:off x="232" y="2033"/>
                <a:ext cx="1016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正偏</a:t>
                </a:r>
              </a:p>
              <a:p>
                <a:pPr algn="ctr"/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（导通）</a:t>
                </a: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214282" y="4572008"/>
              <a:ext cx="53319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阳极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-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阴极电压为正，电流为正值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14282" y="5286388"/>
            <a:ext cx="4972836" cy="1428760"/>
            <a:chOff x="214282" y="5286388"/>
            <a:chExt cx="4972836" cy="1428760"/>
          </a:xfrm>
        </p:grpSpPr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596900" y="5286388"/>
              <a:ext cx="3289300" cy="946150"/>
              <a:chOff x="328" y="2913"/>
              <a:chExt cx="2072" cy="596"/>
            </a:xfrm>
          </p:grpSpPr>
          <p:grpSp>
            <p:nvGrpSpPr>
              <p:cNvPr id="9" name="Group 47"/>
              <p:cNvGrpSpPr>
                <a:grpSpLocks/>
              </p:cNvGrpSpPr>
              <p:nvPr/>
            </p:nvGrpSpPr>
            <p:grpSpPr bwMode="auto">
              <a:xfrm>
                <a:off x="1216" y="2928"/>
                <a:ext cx="1184" cy="288"/>
                <a:chOff x="880" y="2832"/>
                <a:chExt cx="1184" cy="288"/>
              </a:xfrm>
            </p:grpSpPr>
            <p:sp>
              <p:nvSpPr>
                <p:cNvPr id="215088" name="Line 48"/>
                <p:cNvSpPr>
                  <a:spLocks noChangeShapeType="1"/>
                </p:cNvSpPr>
                <p:nvPr/>
              </p:nvSpPr>
              <p:spPr bwMode="auto">
                <a:xfrm>
                  <a:off x="1088" y="312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08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424" y="3024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090" name="Line 50"/>
                <p:cNvSpPr>
                  <a:spLocks noChangeShapeType="1"/>
                </p:cNvSpPr>
                <p:nvPr/>
              </p:nvSpPr>
              <p:spPr bwMode="auto">
                <a:xfrm>
                  <a:off x="1616" y="312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09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880" y="2832"/>
                  <a:ext cx="224" cy="28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>
                      <a:latin typeface="Times New Roman" pitchFamily="18" charset="0"/>
                    </a:rPr>
                    <a:t>+</a:t>
                  </a:r>
                </a:p>
              </p:txBody>
            </p:sp>
            <p:sp>
              <p:nvSpPr>
                <p:cNvPr id="215092" name="Line 52"/>
                <p:cNvSpPr>
                  <a:spLocks noChangeShapeType="1"/>
                </p:cNvSpPr>
                <p:nvPr/>
              </p:nvSpPr>
              <p:spPr bwMode="auto">
                <a:xfrm>
                  <a:off x="1968" y="297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5093" name="Text Box 53"/>
              <p:cNvSpPr txBox="1">
                <a:spLocks noChangeArrowheads="1"/>
              </p:cNvSpPr>
              <p:nvPr/>
            </p:nvSpPr>
            <p:spPr bwMode="auto">
              <a:xfrm>
                <a:off x="328" y="2913"/>
                <a:ext cx="1016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反偏</a:t>
                </a:r>
              </a:p>
              <a:p>
                <a:pPr algn="ctr"/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（截止）</a:t>
                </a: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214282" y="6191928"/>
              <a:ext cx="49728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阳极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-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阴极电压为负，电流为零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41" y="410559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二极管与门</a:t>
            </a:r>
            <a:endParaRPr lang="zh-CN" altLang="en-US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9019" y="2132214"/>
            <a:ext cx="3639348" cy="771516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二极管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逻辑电平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096" name="Text Box 32"/>
          <p:cNvSpPr txBox="1">
            <a:spLocks noChangeArrowheads="1"/>
          </p:cNvSpPr>
          <p:nvPr/>
        </p:nvSpPr>
        <p:spPr bwMode="auto">
          <a:xfrm>
            <a:off x="5303099" y="2965748"/>
            <a:ext cx="3589381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>
                <a:ea typeface="黑体" pitchFamily="2" charset="-122"/>
              </a:rPr>
              <a:t>0～2</a:t>
            </a:r>
            <a:r>
              <a:rPr lang="en-US" altLang="zh-CN" b="1" dirty="0">
                <a:ea typeface="黑体" pitchFamily="2" charset="-122"/>
              </a:rPr>
              <a:t>V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低电平    逻辑</a:t>
            </a:r>
            <a:r>
              <a:rPr lang="zh-CN" altLang="en-US" b="1" dirty="0">
                <a:ea typeface="黑体" pitchFamily="2" charset="-122"/>
              </a:rPr>
              <a:t>0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ea typeface="黑体" pitchFamily="2" charset="-122"/>
              </a:rPr>
              <a:t>2～3</a:t>
            </a:r>
            <a:r>
              <a:rPr lang="en-US" altLang="zh-CN" b="1" dirty="0">
                <a:ea typeface="黑体" pitchFamily="2" charset="-122"/>
              </a:rPr>
              <a:t>V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未定义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ea typeface="黑体" pitchFamily="2" charset="-122"/>
              </a:rPr>
              <a:t>3～5</a:t>
            </a:r>
            <a:r>
              <a:rPr lang="en-US" altLang="zh-CN" b="1" dirty="0">
                <a:ea typeface="黑体" pitchFamily="2" charset="-122"/>
              </a:rPr>
              <a:t>V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高电平    逻辑</a:t>
            </a:r>
            <a:r>
              <a:rPr lang="zh-CN" altLang="en-US" b="1" dirty="0">
                <a:ea typeface="黑体" pitchFamily="2" charset="-122"/>
              </a:rPr>
              <a:t>1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42</a:t>
            </a:fld>
            <a:endParaRPr lang="en-US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107903" y="1522614"/>
            <a:ext cx="4714938" cy="4132981"/>
            <a:chOff x="4429124" y="681014"/>
            <a:chExt cx="4714938" cy="4132981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6273861" y="681014"/>
              <a:ext cx="2870201" cy="2590800"/>
              <a:chOff x="465" y="240"/>
              <a:chExt cx="1808" cy="1632"/>
            </a:xfrm>
          </p:grpSpPr>
          <p:sp>
            <p:nvSpPr>
              <p:cNvPr id="216069" name="Rectangle 5"/>
              <p:cNvSpPr>
                <a:spLocks noChangeArrowheads="1"/>
              </p:cNvSpPr>
              <p:nvPr/>
            </p:nvSpPr>
            <p:spPr bwMode="auto">
              <a:xfrm>
                <a:off x="1392" y="720"/>
                <a:ext cx="9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70" name="Line 6"/>
              <p:cNvSpPr>
                <a:spLocks noChangeShapeType="1"/>
              </p:cNvSpPr>
              <p:nvPr/>
            </p:nvSpPr>
            <p:spPr bwMode="auto">
              <a:xfrm flipV="1">
                <a:off x="1440" y="52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71" name="Line 7"/>
              <p:cNvSpPr>
                <a:spLocks noChangeShapeType="1"/>
              </p:cNvSpPr>
              <p:nvPr/>
            </p:nvSpPr>
            <p:spPr bwMode="auto">
              <a:xfrm>
                <a:off x="1440" y="1008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" name="Group 8"/>
              <p:cNvGrpSpPr>
                <a:grpSpLocks/>
              </p:cNvGrpSpPr>
              <p:nvPr/>
            </p:nvGrpSpPr>
            <p:grpSpPr bwMode="auto">
              <a:xfrm>
                <a:off x="672" y="1440"/>
                <a:ext cx="768" cy="192"/>
                <a:chOff x="480" y="2448"/>
                <a:chExt cx="768" cy="192"/>
              </a:xfrm>
            </p:grpSpPr>
            <p:sp>
              <p:nvSpPr>
                <p:cNvPr id="216073" name="AutoShape 9"/>
                <p:cNvSpPr>
                  <a:spLocks noChangeArrowheads="1"/>
                </p:cNvSpPr>
                <p:nvPr/>
              </p:nvSpPr>
              <p:spPr bwMode="auto">
                <a:xfrm rot="-5400000">
                  <a:off x="768" y="244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74" name="Line 10"/>
                <p:cNvSpPr>
                  <a:spLocks noChangeShapeType="1"/>
                </p:cNvSpPr>
                <p:nvPr/>
              </p:nvSpPr>
              <p:spPr bwMode="auto">
                <a:xfrm>
                  <a:off x="768" y="244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7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80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76" name="Line 12"/>
                <p:cNvSpPr>
                  <a:spLocks noChangeShapeType="1"/>
                </p:cNvSpPr>
                <p:nvPr/>
              </p:nvSpPr>
              <p:spPr bwMode="auto">
                <a:xfrm>
                  <a:off x="960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672" y="1104"/>
                <a:ext cx="768" cy="192"/>
                <a:chOff x="480" y="2448"/>
                <a:chExt cx="768" cy="192"/>
              </a:xfrm>
            </p:grpSpPr>
            <p:sp>
              <p:nvSpPr>
                <p:cNvPr id="216078" name="AutoShape 14"/>
                <p:cNvSpPr>
                  <a:spLocks noChangeArrowheads="1"/>
                </p:cNvSpPr>
                <p:nvPr/>
              </p:nvSpPr>
              <p:spPr bwMode="auto">
                <a:xfrm rot="-5400000">
                  <a:off x="768" y="244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79" name="Line 15"/>
                <p:cNvSpPr>
                  <a:spLocks noChangeShapeType="1"/>
                </p:cNvSpPr>
                <p:nvPr/>
              </p:nvSpPr>
              <p:spPr bwMode="auto">
                <a:xfrm>
                  <a:off x="768" y="244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8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80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81" name="Line 17"/>
                <p:cNvSpPr>
                  <a:spLocks noChangeShapeType="1"/>
                </p:cNvSpPr>
                <p:nvPr/>
              </p:nvSpPr>
              <p:spPr bwMode="auto">
                <a:xfrm>
                  <a:off x="960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082" name="Line 18"/>
              <p:cNvSpPr>
                <a:spLocks noChangeShapeType="1"/>
              </p:cNvSpPr>
              <p:nvPr/>
            </p:nvSpPr>
            <p:spPr bwMode="auto">
              <a:xfrm>
                <a:off x="1440" y="12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83" name="Text Box 19"/>
              <p:cNvSpPr txBox="1">
                <a:spLocks noChangeArrowheads="1"/>
              </p:cNvSpPr>
              <p:nvPr/>
            </p:nvSpPr>
            <p:spPr bwMode="auto">
              <a:xfrm>
                <a:off x="465" y="1056"/>
                <a:ext cx="255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6084" name="Text Box 20"/>
              <p:cNvSpPr txBox="1">
                <a:spLocks noChangeArrowheads="1"/>
              </p:cNvSpPr>
              <p:nvPr/>
            </p:nvSpPr>
            <p:spPr bwMode="auto">
              <a:xfrm>
                <a:off x="476" y="1392"/>
                <a:ext cx="24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16085" name="Text Box 21"/>
              <p:cNvSpPr txBox="1">
                <a:spLocks noChangeArrowheads="1"/>
              </p:cNvSpPr>
              <p:nvPr/>
            </p:nvSpPr>
            <p:spPr bwMode="auto">
              <a:xfrm>
                <a:off x="912" y="816"/>
                <a:ext cx="319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itchFamily="18" charset="0"/>
                  </a:rPr>
                  <a:t>D</a:t>
                </a:r>
                <a:r>
                  <a:rPr lang="en-US" altLang="zh-CN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16086" name="Text Box 22"/>
              <p:cNvSpPr txBox="1">
                <a:spLocks noChangeArrowheads="1"/>
              </p:cNvSpPr>
              <p:nvPr/>
            </p:nvSpPr>
            <p:spPr bwMode="auto">
              <a:xfrm>
                <a:off x="929" y="1584"/>
                <a:ext cx="319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itchFamily="18" charset="0"/>
                  </a:rPr>
                  <a:t>D</a:t>
                </a:r>
                <a:r>
                  <a:rPr lang="en-US" altLang="zh-CN" b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16087" name="Text Box 23"/>
              <p:cNvSpPr txBox="1">
                <a:spLocks noChangeArrowheads="1"/>
              </p:cNvSpPr>
              <p:nvPr/>
            </p:nvSpPr>
            <p:spPr bwMode="auto">
              <a:xfrm>
                <a:off x="1479" y="720"/>
                <a:ext cx="255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216088" name="Text Box 24"/>
              <p:cNvSpPr txBox="1">
                <a:spLocks noChangeArrowheads="1"/>
              </p:cNvSpPr>
              <p:nvPr/>
            </p:nvSpPr>
            <p:spPr bwMode="auto">
              <a:xfrm>
                <a:off x="1248" y="240"/>
                <a:ext cx="1025" cy="33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latin typeface="Times New Roman" pitchFamily="18" charset="0"/>
                  </a:rPr>
                  <a:t>V</a:t>
                </a:r>
                <a:r>
                  <a:rPr lang="en-US" altLang="zh-CN" b="1" baseline="-25000" dirty="0" smtClean="0">
                    <a:latin typeface="Times New Roman" pitchFamily="18" charset="0"/>
                  </a:rPr>
                  <a:t>CC </a:t>
                </a:r>
                <a:r>
                  <a:rPr lang="en-US" altLang="zh-CN" b="1" dirty="0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   </a:t>
                </a:r>
                <a:r>
                  <a:rPr lang="en-US" altLang="zh-CN" dirty="0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itchFamily="2" charset="-122"/>
                  </a:rPr>
                  <a:t>5V</a:t>
                </a:r>
                <a:endParaRPr lang="en-US" altLang="zh-CN" b="1" baseline="-25000" dirty="0">
                  <a:latin typeface="Times New Roman" pitchFamily="18" charset="0"/>
                </a:endParaRPr>
              </a:p>
            </p:txBody>
          </p:sp>
          <p:sp>
            <p:nvSpPr>
              <p:cNvPr id="216089" name="Text Box 25"/>
              <p:cNvSpPr txBox="1">
                <a:spLocks noChangeArrowheads="1"/>
              </p:cNvSpPr>
              <p:nvPr/>
            </p:nvSpPr>
            <p:spPr bwMode="auto">
              <a:xfrm>
                <a:off x="1793" y="1056"/>
                <a:ext cx="255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itchFamily="18" charset="0"/>
                  </a:rPr>
                  <a:t>Y</a:t>
                </a:r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8178861" y="2205014"/>
              <a:ext cx="304800" cy="1219200"/>
              <a:chOff x="1632" y="2736"/>
              <a:chExt cx="192" cy="768"/>
            </a:xfrm>
          </p:grpSpPr>
          <p:sp>
            <p:nvSpPr>
              <p:cNvPr id="216091" name="Rectangle 27"/>
              <p:cNvSpPr>
                <a:spLocks noChangeArrowheads="1"/>
              </p:cNvSpPr>
              <p:nvPr/>
            </p:nvSpPr>
            <p:spPr bwMode="auto">
              <a:xfrm>
                <a:off x="1680" y="2976"/>
                <a:ext cx="9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2" name="Line 28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93" name="Line 29"/>
              <p:cNvSpPr>
                <a:spLocks noChangeShapeType="1"/>
              </p:cNvSpPr>
              <p:nvPr/>
            </p:nvSpPr>
            <p:spPr bwMode="auto">
              <a:xfrm>
                <a:off x="1728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94" name="Line 30"/>
              <p:cNvSpPr>
                <a:spLocks noChangeShapeType="1"/>
              </p:cNvSpPr>
              <p:nvPr/>
            </p:nvSpPr>
            <p:spPr bwMode="auto">
              <a:xfrm>
                <a:off x="1632" y="35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4429124" y="3429000"/>
              <a:ext cx="4644220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输入（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4V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，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4V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），输出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4.6V</a:t>
              </a:r>
            </a:p>
            <a:p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输入（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1V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，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4V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），输出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1.6V</a:t>
              </a:r>
            </a:p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二极管压降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0.6V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  <p:bldP spid="2160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31208"/>
            <a:ext cx="7772400" cy="76944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）三极管</a:t>
            </a:r>
            <a:endParaRPr lang="zh-CN" altLang="en-US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69964"/>
            <a:ext cx="78486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三极管的逻辑电平</a:t>
            </a:r>
            <a:endParaRPr lang="zh-CN" altLang="en-US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1403648" y="3356992"/>
            <a:ext cx="5211683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三极管</a:t>
            </a: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低态（低电平）：0.0～0.8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V</a:t>
            </a: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高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态（高电平）：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0～5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.0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V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  <p:bldP spid="21914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214290"/>
            <a:ext cx="9289032" cy="677108"/>
          </a:xfrm>
        </p:spPr>
        <p:txBody>
          <a:bodyPr/>
          <a:lstStyle/>
          <a:p>
            <a:r>
              <a:rPr lang="zh-CN" altLang="en-US" sz="3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双极</a:t>
            </a:r>
            <a:r>
              <a:rPr lang="zh-CN" altLang="en-US" sz="3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结型晶体管</a:t>
            </a:r>
            <a:r>
              <a:rPr lang="en-US" altLang="zh-CN" sz="3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bipolar junction transistor</a:t>
            </a:r>
            <a:endParaRPr lang="zh-CN" altLang="en-US" sz="38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071546"/>
            <a:ext cx="2320925" cy="3092450"/>
            <a:chOff x="650" y="874"/>
            <a:chExt cx="1462" cy="1948"/>
          </a:xfrm>
        </p:grpSpPr>
        <p:sp>
          <p:nvSpPr>
            <p:cNvPr id="217093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4" name="Line 6"/>
            <p:cNvSpPr>
              <a:spLocks noChangeShapeType="1"/>
            </p:cNvSpPr>
            <p:nvPr/>
          </p:nvSpPr>
          <p:spPr bwMode="auto">
            <a:xfrm>
              <a:off x="1488" y="192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5" name="Line 7"/>
            <p:cNvSpPr>
              <a:spLocks noChangeShapeType="1"/>
            </p:cNvSpPr>
            <p:nvPr/>
          </p:nvSpPr>
          <p:spPr bwMode="auto">
            <a:xfrm flipV="1">
              <a:off x="1488" y="168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 flipV="1">
              <a:off x="1728" y="14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1728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 flipH="1">
              <a:off x="1152" y="18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9" name="Text Box 11"/>
            <p:cNvSpPr txBox="1">
              <a:spLocks noChangeArrowheads="1"/>
            </p:cNvSpPr>
            <p:nvPr/>
          </p:nvSpPr>
          <p:spPr bwMode="auto">
            <a:xfrm>
              <a:off x="650" y="1594"/>
              <a:ext cx="50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ea typeface="黑体" pitchFamily="2" charset="-122"/>
                </a:rPr>
                <a:t>基极</a:t>
              </a:r>
            </a:p>
            <a:p>
              <a:pPr algn="ctr"/>
              <a:r>
                <a:rPr lang="en-US" altLang="zh-CN" b="1">
                  <a:ea typeface="黑体" pitchFamily="2" charset="-122"/>
                </a:rPr>
                <a:t>base</a:t>
              </a:r>
            </a:p>
          </p:txBody>
        </p:sp>
        <p:sp>
          <p:nvSpPr>
            <p:cNvPr id="217100" name="Text Box 12"/>
            <p:cNvSpPr txBox="1">
              <a:spLocks noChangeArrowheads="1"/>
            </p:cNvSpPr>
            <p:nvPr/>
          </p:nvSpPr>
          <p:spPr bwMode="auto">
            <a:xfrm>
              <a:off x="1339" y="874"/>
              <a:ext cx="7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ea typeface="黑体" pitchFamily="2" charset="-122"/>
                </a:rPr>
                <a:t>collector</a:t>
              </a:r>
            </a:p>
            <a:p>
              <a:pPr algn="ctr"/>
              <a:r>
                <a:rPr lang="zh-CN" altLang="en-US" b="1">
                  <a:ea typeface="黑体" pitchFamily="2" charset="-122"/>
                </a:rPr>
                <a:t>集电极</a:t>
              </a:r>
            </a:p>
          </p:txBody>
        </p:sp>
        <p:sp>
          <p:nvSpPr>
            <p:cNvPr id="217101" name="Text Box 13"/>
            <p:cNvSpPr txBox="1">
              <a:spLocks noChangeArrowheads="1"/>
            </p:cNvSpPr>
            <p:nvPr/>
          </p:nvSpPr>
          <p:spPr bwMode="auto">
            <a:xfrm>
              <a:off x="1369" y="2304"/>
              <a:ext cx="69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ea typeface="黑体" pitchFamily="2" charset="-122"/>
                </a:rPr>
                <a:t>发射极</a:t>
              </a:r>
            </a:p>
            <a:p>
              <a:pPr algn="ctr"/>
              <a:r>
                <a:rPr lang="en-US" altLang="zh-CN" b="1" dirty="0">
                  <a:ea typeface="黑体" pitchFamily="2" charset="-122"/>
                </a:rPr>
                <a:t>emitter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808690" y="874192"/>
            <a:ext cx="2692400" cy="3490912"/>
            <a:chOff x="3456" y="1344"/>
            <a:chExt cx="1696" cy="2199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456" y="1344"/>
              <a:ext cx="1696" cy="1776"/>
              <a:chOff x="528" y="144"/>
              <a:chExt cx="1696" cy="1776"/>
            </a:xfrm>
          </p:grpSpPr>
          <p:sp>
            <p:nvSpPr>
              <p:cNvPr id="217104" name="Text Box 16"/>
              <p:cNvSpPr txBox="1">
                <a:spLocks noChangeArrowheads="1"/>
              </p:cNvSpPr>
              <p:nvPr/>
            </p:nvSpPr>
            <p:spPr bwMode="auto">
              <a:xfrm>
                <a:off x="1400" y="144"/>
                <a:ext cx="38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</a:rPr>
                  <a:t>CC</a:t>
                </a:r>
              </a:p>
            </p:txBody>
          </p: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768" y="384"/>
                <a:ext cx="1344" cy="1536"/>
                <a:chOff x="768" y="384"/>
                <a:chExt cx="1344" cy="1536"/>
              </a:xfrm>
            </p:grpSpPr>
            <p:sp>
              <p:nvSpPr>
                <p:cNvPr id="217106" name="Line 18"/>
                <p:cNvSpPr>
                  <a:spLocks noChangeShapeType="1"/>
                </p:cNvSpPr>
                <p:nvPr/>
              </p:nvSpPr>
              <p:spPr bwMode="auto">
                <a:xfrm>
                  <a:off x="1392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0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110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08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1344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09" name="Line 21"/>
                <p:cNvSpPr>
                  <a:spLocks noChangeShapeType="1"/>
                </p:cNvSpPr>
                <p:nvPr/>
              </p:nvSpPr>
              <p:spPr bwMode="auto">
                <a:xfrm>
                  <a:off x="1584" y="144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oval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584" y="816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1" name="Rectangle 23"/>
                <p:cNvSpPr>
                  <a:spLocks noChangeArrowheads="1"/>
                </p:cNvSpPr>
                <p:nvPr/>
              </p:nvSpPr>
              <p:spPr bwMode="auto">
                <a:xfrm>
                  <a:off x="1536" y="576"/>
                  <a:ext cx="96" cy="2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11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584" y="3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3" name="Line 25"/>
                <p:cNvSpPr>
                  <a:spLocks noChangeShapeType="1"/>
                </p:cNvSpPr>
                <p:nvPr/>
              </p:nvSpPr>
              <p:spPr bwMode="auto">
                <a:xfrm>
                  <a:off x="1584" y="960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4" name="Line 26"/>
                <p:cNvSpPr>
                  <a:spLocks noChangeShapeType="1"/>
                </p:cNvSpPr>
                <p:nvPr/>
              </p:nvSpPr>
              <p:spPr bwMode="auto">
                <a:xfrm>
                  <a:off x="768" y="1728"/>
                  <a:ext cx="13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5" name="Line 27"/>
                <p:cNvSpPr>
                  <a:spLocks noChangeShapeType="1"/>
                </p:cNvSpPr>
                <p:nvPr/>
              </p:nvSpPr>
              <p:spPr bwMode="auto">
                <a:xfrm>
                  <a:off x="1584" y="172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6" name="Line 28"/>
                <p:cNvSpPr>
                  <a:spLocks noChangeShapeType="1"/>
                </p:cNvSpPr>
                <p:nvPr/>
              </p:nvSpPr>
              <p:spPr bwMode="auto">
                <a:xfrm>
                  <a:off x="1488" y="192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7" name="Line 29"/>
                <p:cNvSpPr>
                  <a:spLocks noChangeShapeType="1"/>
                </p:cNvSpPr>
                <p:nvPr/>
              </p:nvSpPr>
              <p:spPr bwMode="auto">
                <a:xfrm>
                  <a:off x="768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8" name="Rectangle 30"/>
                <p:cNvSpPr>
                  <a:spLocks noChangeArrowheads="1"/>
                </p:cNvSpPr>
                <p:nvPr/>
              </p:nvSpPr>
              <p:spPr bwMode="auto">
                <a:xfrm>
                  <a:off x="960" y="1248"/>
                  <a:ext cx="240" cy="9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11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200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7120" name="Text Box 32"/>
              <p:cNvSpPr txBox="1">
                <a:spLocks noChangeArrowheads="1"/>
              </p:cNvSpPr>
              <p:nvPr/>
            </p:nvSpPr>
            <p:spPr bwMode="auto">
              <a:xfrm>
                <a:off x="1929" y="1200"/>
                <a:ext cx="265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1">
                    <a:latin typeface="Times New Roman" pitchFamily="18" charset="0"/>
                  </a:rPr>
                  <a:t>v</a:t>
                </a:r>
                <a:r>
                  <a:rPr lang="en-US" altLang="zh-CN" b="1" i="1" baseline="-2500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217121" name="Text Box 33"/>
              <p:cNvSpPr txBox="1">
                <a:spLocks noChangeArrowheads="1"/>
              </p:cNvSpPr>
              <p:nvPr/>
            </p:nvSpPr>
            <p:spPr bwMode="auto">
              <a:xfrm>
                <a:off x="2000" y="890"/>
                <a:ext cx="22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217122" name="Text Box 34"/>
              <p:cNvSpPr txBox="1">
                <a:spLocks noChangeArrowheads="1"/>
              </p:cNvSpPr>
              <p:nvPr/>
            </p:nvSpPr>
            <p:spPr bwMode="auto">
              <a:xfrm>
                <a:off x="2022" y="1488"/>
                <a:ext cx="180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latin typeface="Times New Roman" pitchFamily="18" charset="0"/>
                  </a:rPr>
                  <a:t>-</a:t>
                </a:r>
              </a:p>
            </p:txBody>
          </p:sp>
          <p:sp>
            <p:nvSpPr>
              <p:cNvPr id="217123" name="Text Box 35"/>
              <p:cNvSpPr txBox="1">
                <a:spLocks noChangeArrowheads="1"/>
              </p:cNvSpPr>
              <p:nvPr/>
            </p:nvSpPr>
            <p:spPr bwMode="auto">
              <a:xfrm>
                <a:off x="531" y="1344"/>
                <a:ext cx="237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1">
                    <a:latin typeface="Times New Roman" pitchFamily="18" charset="0"/>
                  </a:rPr>
                  <a:t>v</a:t>
                </a:r>
                <a:r>
                  <a:rPr lang="en-US" altLang="zh-CN" b="1" i="1" baseline="-25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217124" name="Text Box 36"/>
              <p:cNvSpPr txBox="1">
                <a:spLocks noChangeArrowheads="1"/>
              </p:cNvSpPr>
              <p:nvPr/>
            </p:nvSpPr>
            <p:spPr bwMode="auto">
              <a:xfrm>
                <a:off x="528" y="1178"/>
                <a:ext cx="22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217125" name="Text Box 37"/>
              <p:cNvSpPr txBox="1">
                <a:spLocks noChangeArrowheads="1"/>
              </p:cNvSpPr>
              <p:nvPr/>
            </p:nvSpPr>
            <p:spPr bwMode="auto">
              <a:xfrm>
                <a:off x="540" y="1536"/>
                <a:ext cx="180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latin typeface="Times New Roman" pitchFamily="18" charset="0"/>
                  </a:rPr>
                  <a:t>-</a:t>
                </a:r>
              </a:p>
            </p:txBody>
          </p:sp>
          <p:sp>
            <p:nvSpPr>
              <p:cNvPr id="217126" name="Text Box 38"/>
              <p:cNvSpPr txBox="1">
                <a:spLocks noChangeArrowheads="1"/>
              </p:cNvSpPr>
              <p:nvPr/>
            </p:nvSpPr>
            <p:spPr bwMode="auto">
              <a:xfrm>
                <a:off x="926" y="991"/>
                <a:ext cx="30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</a:rPr>
                  <a:t>R</a:t>
                </a:r>
                <a:r>
                  <a:rPr lang="en-US" altLang="zh-CN" sz="2000" b="1" baseline="-250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17127" name="Text Box 39"/>
              <p:cNvSpPr txBox="1">
                <a:spLocks noChangeArrowheads="1"/>
              </p:cNvSpPr>
              <p:nvPr/>
            </p:nvSpPr>
            <p:spPr bwMode="auto">
              <a:xfrm>
                <a:off x="1625" y="566"/>
                <a:ext cx="307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</a:rPr>
                  <a:t>R</a:t>
                </a:r>
                <a:r>
                  <a:rPr lang="en-US" altLang="zh-CN" sz="2000" b="1" baseline="-250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17128" name="Line 40"/>
              <p:cNvSpPr>
                <a:spLocks noChangeShapeType="1"/>
              </p:cNvSpPr>
              <p:nvPr/>
            </p:nvSpPr>
            <p:spPr bwMode="auto">
              <a:xfrm>
                <a:off x="1680" y="110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29" name="Text Box 41"/>
              <p:cNvSpPr txBox="1">
                <a:spLocks noChangeArrowheads="1"/>
              </p:cNvSpPr>
              <p:nvPr/>
            </p:nvSpPr>
            <p:spPr bwMode="auto">
              <a:xfrm>
                <a:off x="1692" y="991"/>
                <a:ext cx="229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i="1">
                    <a:latin typeface="Times New Roman" pitchFamily="18" charset="0"/>
                  </a:rPr>
                  <a:t>i</a:t>
                </a:r>
                <a:r>
                  <a:rPr lang="en-US" altLang="zh-CN" sz="2000" b="1" i="1" baseline="-25000"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217130" name="Text Box 42"/>
            <p:cNvSpPr txBox="1">
              <a:spLocks noChangeArrowheads="1"/>
            </p:cNvSpPr>
            <p:nvPr/>
          </p:nvSpPr>
          <p:spPr bwMode="auto">
            <a:xfrm>
              <a:off x="3648" y="3216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三极管</a:t>
              </a:r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反相器</a:t>
              </a: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0" y="4475157"/>
            <a:ext cx="85725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  <a:ea typeface="黑体" pitchFamily="2" charset="-122"/>
              </a:rPr>
              <a:t>“</a:t>
            </a:r>
            <a:r>
              <a:rPr lang="zh-CN" altLang="en-US" b="1" dirty="0" smtClean="0">
                <a:solidFill>
                  <a:srgbClr val="FFFF00"/>
                </a:solidFill>
                <a:ea typeface="黑体" pitchFamily="2" charset="-122"/>
              </a:rPr>
              <a:t>基极</a:t>
            </a:r>
            <a:r>
              <a:rPr lang="zh-CN" altLang="en-US" b="1" dirty="0" smtClean="0">
                <a:solidFill>
                  <a:schemeClr val="accent1"/>
                </a:solidFill>
                <a:ea typeface="黑体" pitchFamily="2" charset="-122"/>
              </a:rPr>
              <a:t>”注入</a:t>
            </a:r>
            <a:r>
              <a:rPr lang="zh-CN" altLang="en-US" b="1" dirty="0" smtClean="0">
                <a:solidFill>
                  <a:srgbClr val="FFFF00"/>
                </a:solidFill>
                <a:ea typeface="黑体" pitchFamily="2" charset="-122"/>
              </a:rPr>
              <a:t>小电流</a:t>
            </a:r>
            <a:r>
              <a:rPr lang="zh-CN" altLang="en-US" b="1" dirty="0" smtClean="0">
                <a:solidFill>
                  <a:schemeClr val="accent1"/>
                </a:solidFill>
                <a:ea typeface="黑体" pitchFamily="2" charset="-122"/>
              </a:rPr>
              <a:t>，三极管“</a:t>
            </a:r>
            <a:r>
              <a:rPr lang="zh-CN" altLang="en-US" b="1" dirty="0" smtClean="0">
                <a:solidFill>
                  <a:srgbClr val="FFFF00"/>
                </a:solidFill>
                <a:ea typeface="黑体" pitchFamily="2" charset="-122"/>
              </a:rPr>
              <a:t>接通</a:t>
            </a:r>
            <a:r>
              <a:rPr lang="zh-CN" altLang="en-US" b="1" dirty="0" smtClean="0">
                <a:solidFill>
                  <a:schemeClr val="accent1"/>
                </a:solidFill>
                <a:ea typeface="黑体" pitchFamily="2" charset="-122"/>
              </a:rPr>
              <a:t>”，</a:t>
            </a:r>
            <a:endParaRPr lang="en-US" altLang="zh-CN" b="1" dirty="0" smtClean="0">
              <a:solidFill>
                <a:schemeClr val="accent1"/>
              </a:solidFill>
              <a:ea typeface="黑体" pitchFamily="2" charset="-122"/>
            </a:endParaRPr>
          </a:p>
          <a:p>
            <a:r>
              <a:rPr lang="zh-CN" altLang="en-US" b="1" dirty="0" smtClean="0">
                <a:solidFill>
                  <a:schemeClr val="accent1"/>
                </a:solidFill>
                <a:ea typeface="黑体" pitchFamily="2" charset="-122"/>
              </a:rPr>
              <a:t>“发射极”和“集电极”之间有电流。</a:t>
            </a:r>
            <a:r>
              <a:rPr lang="en-US" altLang="zh-CN" b="1" dirty="0" smtClean="0">
                <a:solidFill>
                  <a:srgbClr val="FFFF00"/>
                </a:solidFill>
                <a:ea typeface="黑体" pitchFamily="2" charset="-122"/>
              </a:rPr>
              <a:t>—</a:t>
            </a:r>
            <a:r>
              <a:rPr lang="zh-CN" altLang="en-US" b="1" dirty="0" smtClean="0">
                <a:solidFill>
                  <a:srgbClr val="FFFF00"/>
                </a:solidFill>
                <a:ea typeface="黑体" pitchFamily="2" charset="-122"/>
              </a:rPr>
              <a:t>放大、饱和</a:t>
            </a:r>
          </a:p>
        </p:txBody>
      </p:sp>
      <p:sp>
        <p:nvSpPr>
          <p:cNvPr id="45" name="矩形 44"/>
          <p:cNvSpPr/>
          <p:nvPr/>
        </p:nvSpPr>
        <p:spPr>
          <a:xfrm>
            <a:off x="-32" y="5618165"/>
            <a:ext cx="7643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  <a:ea typeface="黑体" pitchFamily="2" charset="-122"/>
              </a:rPr>
              <a:t>“</a:t>
            </a:r>
            <a:r>
              <a:rPr lang="zh-CN" altLang="en-US" b="1" dirty="0" smtClean="0">
                <a:solidFill>
                  <a:srgbClr val="FFFF00"/>
                </a:solidFill>
                <a:ea typeface="黑体" pitchFamily="2" charset="-122"/>
              </a:rPr>
              <a:t>基极</a:t>
            </a:r>
            <a:r>
              <a:rPr lang="zh-CN" altLang="en-US" b="1" dirty="0" smtClean="0">
                <a:solidFill>
                  <a:schemeClr val="accent1"/>
                </a:solidFill>
                <a:ea typeface="黑体" pitchFamily="2" charset="-122"/>
              </a:rPr>
              <a:t>”</a:t>
            </a:r>
            <a:r>
              <a:rPr lang="zh-CN" altLang="en-US" b="1" dirty="0" smtClean="0">
                <a:solidFill>
                  <a:srgbClr val="FFFF00"/>
                </a:solidFill>
                <a:ea typeface="黑体" pitchFamily="2" charset="-122"/>
              </a:rPr>
              <a:t>无电流</a:t>
            </a:r>
            <a:r>
              <a:rPr lang="zh-CN" altLang="en-US" b="1" dirty="0" smtClean="0">
                <a:solidFill>
                  <a:schemeClr val="accent1"/>
                </a:solidFill>
                <a:ea typeface="黑体" pitchFamily="2" charset="-122"/>
              </a:rPr>
              <a:t>，三极管“</a:t>
            </a:r>
            <a:r>
              <a:rPr lang="zh-CN" altLang="en-US" b="1" dirty="0" smtClean="0">
                <a:solidFill>
                  <a:srgbClr val="FFFF00"/>
                </a:solidFill>
                <a:ea typeface="黑体" pitchFamily="2" charset="-122"/>
              </a:rPr>
              <a:t>断开</a:t>
            </a:r>
            <a:r>
              <a:rPr lang="zh-CN" altLang="en-US" b="1" dirty="0" smtClean="0">
                <a:solidFill>
                  <a:schemeClr val="accent1"/>
                </a:solidFill>
                <a:ea typeface="黑体" pitchFamily="2" charset="-122"/>
              </a:rPr>
              <a:t>”，</a:t>
            </a:r>
            <a:endParaRPr lang="en-US" altLang="zh-CN" b="1" dirty="0" smtClean="0">
              <a:solidFill>
                <a:schemeClr val="accent1"/>
              </a:solidFill>
              <a:ea typeface="黑体" pitchFamily="2" charset="-122"/>
            </a:endParaRPr>
          </a:p>
          <a:p>
            <a:r>
              <a:rPr lang="zh-CN" altLang="en-US" b="1" dirty="0" smtClean="0">
                <a:solidFill>
                  <a:schemeClr val="accent1"/>
                </a:solidFill>
                <a:ea typeface="黑体" pitchFamily="2" charset="-122"/>
              </a:rPr>
              <a:t>“发射极”和“集电极”之间无电流。</a:t>
            </a:r>
            <a:r>
              <a:rPr lang="en-US" altLang="zh-CN" b="1" dirty="0" smtClean="0">
                <a:solidFill>
                  <a:srgbClr val="FFFF00"/>
                </a:solidFill>
                <a:ea typeface="黑体" pitchFamily="2" charset="-122"/>
              </a:rPr>
              <a:t> —</a:t>
            </a:r>
            <a:r>
              <a:rPr lang="zh-CN" altLang="en-US" b="1" dirty="0" smtClean="0">
                <a:solidFill>
                  <a:srgbClr val="FFFF00"/>
                </a:solidFill>
                <a:ea typeface="黑体" pitchFamily="2" charset="-122"/>
              </a:rPr>
              <a:t>截止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72455" y="101414"/>
            <a:ext cx="3779465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NPN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型晶体管原理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示意图。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dirty="0" smtClean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E: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emitter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发射极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dirty="0" smtClean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B</a:t>
            </a: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: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base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基极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dirty="0" smtClean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C</a:t>
            </a: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: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collector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集电极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97638" name="Picture 6" descr="NP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8640"/>
            <a:ext cx="5040313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39" name="Picture 7" descr="Icon_of_Bipolar_transis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34" y="4071942"/>
            <a:ext cx="2330450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41" name="Picture 9" descr="PNP_Real_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89166"/>
            <a:ext cx="2881313" cy="16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107504" y="3272853"/>
            <a:ext cx="4680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NPN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型晶体管制造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示意图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107504" y="5674568"/>
            <a:ext cx="4824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NPN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型晶体管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NPN (</a:t>
            </a:r>
            <a:r>
              <a:rPr lang="en-US" altLang="zh-CN" sz="320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N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ot </a:t>
            </a:r>
            <a:r>
              <a:rPr lang="en-US" altLang="zh-CN" sz="320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P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ointing i</a:t>
            </a:r>
            <a:r>
              <a:rPr lang="en-US" altLang="zh-CN" sz="320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N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)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107504" y="4436318"/>
            <a:ext cx="4824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PNP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型晶体管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PNP (</a:t>
            </a: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P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oint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i</a:t>
            </a:r>
            <a:r>
              <a:rPr lang="en-US" altLang="zh-CN" sz="3200" dirty="0" err="1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N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</a:t>
            </a: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P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roudly)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2" grpId="0"/>
      <p:bldP spid="197643" grpId="0"/>
      <p:bldP spid="1976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1371600" y="990600"/>
            <a:ext cx="2133600" cy="487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810000" y="990600"/>
            <a:ext cx="1447800" cy="487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5562600" y="990600"/>
            <a:ext cx="2133600" cy="487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54075" y="214314"/>
            <a:ext cx="7299325" cy="5957889"/>
            <a:chOff x="538" y="135"/>
            <a:chExt cx="4598" cy="3753"/>
          </a:xfrm>
        </p:grpSpPr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 flipV="1">
              <a:off x="4656" y="11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67" name="Line 7"/>
            <p:cNvSpPr>
              <a:spLocks noChangeShapeType="1"/>
            </p:cNvSpPr>
            <p:nvPr/>
          </p:nvSpPr>
          <p:spPr bwMode="auto">
            <a:xfrm>
              <a:off x="4656" y="168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68" name="Line 8"/>
            <p:cNvSpPr>
              <a:spLocks noChangeShapeType="1"/>
            </p:cNvSpPr>
            <p:nvPr/>
          </p:nvSpPr>
          <p:spPr bwMode="auto">
            <a:xfrm flipH="1">
              <a:off x="4128" y="15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416" y="1392"/>
              <a:ext cx="240" cy="288"/>
              <a:chOff x="4128" y="1968"/>
              <a:chExt cx="240" cy="288"/>
            </a:xfrm>
          </p:grpSpPr>
          <p:sp>
            <p:nvSpPr>
              <p:cNvPr id="220170" name="Line 10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1" name="Line 11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2" name="Line 12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3" name="Line 13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4" name="Line 14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175" name="AutoShape 15"/>
            <p:cNvSpPr>
              <a:spLocks noChangeArrowheads="1"/>
            </p:cNvSpPr>
            <p:nvPr/>
          </p:nvSpPr>
          <p:spPr bwMode="auto">
            <a:xfrm rot="16200000" flipH="1">
              <a:off x="1608" y="1368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6" name="Line 16"/>
            <p:cNvSpPr>
              <a:spLocks noChangeShapeType="1"/>
            </p:cNvSpPr>
            <p:nvPr/>
          </p:nvSpPr>
          <p:spPr bwMode="auto">
            <a:xfrm>
              <a:off x="1632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77" name="Line 17"/>
            <p:cNvSpPr>
              <a:spLocks noChangeShapeType="1"/>
            </p:cNvSpPr>
            <p:nvPr/>
          </p:nvSpPr>
          <p:spPr bwMode="auto">
            <a:xfrm>
              <a:off x="1776" y="18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78" name="Line 18"/>
            <p:cNvSpPr>
              <a:spLocks noChangeShapeType="1"/>
            </p:cNvSpPr>
            <p:nvPr/>
          </p:nvSpPr>
          <p:spPr bwMode="auto">
            <a:xfrm>
              <a:off x="1632" y="13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79" name="Line 19"/>
            <p:cNvSpPr>
              <a:spLocks noChangeShapeType="1"/>
            </p:cNvSpPr>
            <p:nvPr/>
          </p:nvSpPr>
          <p:spPr bwMode="auto">
            <a:xfrm flipH="1">
              <a:off x="1584" y="15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80" name="Line 20"/>
            <p:cNvSpPr>
              <a:spLocks noChangeShapeType="1"/>
            </p:cNvSpPr>
            <p:nvPr/>
          </p:nvSpPr>
          <p:spPr bwMode="auto">
            <a:xfrm flipH="1">
              <a:off x="768" y="14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81" name="Line 21"/>
            <p:cNvSpPr>
              <a:spLocks noChangeShapeType="1"/>
            </p:cNvSpPr>
            <p:nvPr/>
          </p:nvSpPr>
          <p:spPr bwMode="auto">
            <a:xfrm>
              <a:off x="2016" y="115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1584" y="1776"/>
              <a:ext cx="192" cy="192"/>
              <a:chOff x="1200" y="1680"/>
              <a:chExt cx="192" cy="192"/>
            </a:xfrm>
          </p:grpSpPr>
          <p:sp>
            <p:nvSpPr>
              <p:cNvPr id="220183" name="AutoShape 23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4" name="Line 24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5" name="Line 25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6" name="Line 26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187" name="Line 27"/>
            <p:cNvSpPr>
              <a:spLocks noChangeShapeType="1"/>
            </p:cNvSpPr>
            <p:nvPr/>
          </p:nvSpPr>
          <p:spPr bwMode="auto">
            <a:xfrm flipH="1">
              <a:off x="768" y="187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88" name="Line 28"/>
            <p:cNvSpPr>
              <a:spLocks noChangeShapeType="1"/>
            </p:cNvSpPr>
            <p:nvPr/>
          </p:nvSpPr>
          <p:spPr bwMode="auto">
            <a:xfrm>
              <a:off x="2016" y="720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89" name="Line 29"/>
            <p:cNvSpPr>
              <a:spLocks noChangeShapeType="1"/>
            </p:cNvSpPr>
            <p:nvPr/>
          </p:nvSpPr>
          <p:spPr bwMode="auto">
            <a:xfrm>
              <a:off x="2016" y="7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1968" y="91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91" name="Rectangle 31"/>
            <p:cNvSpPr>
              <a:spLocks noChangeArrowheads="1"/>
            </p:cNvSpPr>
            <p:nvPr/>
          </p:nvSpPr>
          <p:spPr bwMode="auto">
            <a:xfrm>
              <a:off x="4608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3888" y="1248"/>
              <a:ext cx="240" cy="288"/>
              <a:chOff x="4128" y="1968"/>
              <a:chExt cx="240" cy="288"/>
            </a:xfrm>
          </p:grpSpPr>
          <p:sp>
            <p:nvSpPr>
              <p:cNvPr id="220193" name="Line 33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4" name="Line 34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5" name="Line 35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6" name="Line 36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7" name="Line 37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198" name="Line 38"/>
            <p:cNvSpPr>
              <a:spLocks noChangeShapeType="1"/>
            </p:cNvSpPr>
            <p:nvPr/>
          </p:nvSpPr>
          <p:spPr bwMode="auto">
            <a:xfrm>
              <a:off x="4272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224" y="1920"/>
              <a:ext cx="96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00" name="Line 40"/>
            <p:cNvSpPr>
              <a:spLocks noChangeShapeType="1"/>
            </p:cNvSpPr>
            <p:nvPr/>
          </p:nvSpPr>
          <p:spPr bwMode="auto">
            <a:xfrm>
              <a:off x="4272" y="21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1" name="AutoShape 41"/>
            <p:cNvSpPr>
              <a:spLocks noChangeArrowheads="1"/>
            </p:cNvSpPr>
            <p:nvPr/>
          </p:nvSpPr>
          <p:spPr bwMode="auto">
            <a:xfrm rot="16200000" flipH="1">
              <a:off x="3816" y="170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02" name="Line 42"/>
            <p:cNvSpPr>
              <a:spLocks noChangeShapeType="1"/>
            </p:cNvSpPr>
            <p:nvPr/>
          </p:nvSpPr>
          <p:spPr bwMode="auto">
            <a:xfrm>
              <a:off x="3840" y="168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3" name="Line 43"/>
            <p:cNvSpPr>
              <a:spLocks noChangeShapeType="1"/>
            </p:cNvSpPr>
            <p:nvPr/>
          </p:nvSpPr>
          <p:spPr bwMode="auto">
            <a:xfrm>
              <a:off x="3840" y="168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4" name="Line 44"/>
            <p:cNvSpPr>
              <a:spLocks noChangeShapeType="1"/>
            </p:cNvSpPr>
            <p:nvPr/>
          </p:nvSpPr>
          <p:spPr bwMode="auto">
            <a:xfrm flipH="1">
              <a:off x="3792" y="187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5" name="Line 45"/>
            <p:cNvSpPr>
              <a:spLocks noChangeShapeType="1"/>
            </p:cNvSpPr>
            <p:nvPr/>
          </p:nvSpPr>
          <p:spPr bwMode="auto">
            <a:xfrm flipH="1">
              <a:off x="3984" y="17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6" name="Line 46"/>
            <p:cNvSpPr>
              <a:spLocks noChangeShapeType="1"/>
            </p:cNvSpPr>
            <p:nvPr/>
          </p:nvSpPr>
          <p:spPr bwMode="auto">
            <a:xfrm flipH="1">
              <a:off x="3648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7" name="Line 47"/>
            <p:cNvSpPr>
              <a:spLocks noChangeShapeType="1"/>
            </p:cNvSpPr>
            <p:nvPr/>
          </p:nvSpPr>
          <p:spPr bwMode="auto">
            <a:xfrm flipH="1">
              <a:off x="3120" y="139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8" name="Line 48"/>
            <p:cNvSpPr>
              <a:spLocks noChangeShapeType="1"/>
            </p:cNvSpPr>
            <p:nvPr/>
          </p:nvSpPr>
          <p:spPr bwMode="auto">
            <a:xfrm>
              <a:off x="3648" y="1392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9" name="AutoShape 49"/>
            <p:cNvSpPr>
              <a:spLocks noChangeArrowheads="1"/>
            </p:cNvSpPr>
            <p:nvPr/>
          </p:nvSpPr>
          <p:spPr bwMode="auto">
            <a:xfrm rot="16200000" flipH="1">
              <a:off x="3816" y="218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10" name="Line 50"/>
            <p:cNvSpPr>
              <a:spLocks noChangeShapeType="1"/>
            </p:cNvSpPr>
            <p:nvPr/>
          </p:nvSpPr>
          <p:spPr bwMode="auto">
            <a:xfrm>
              <a:off x="3840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11" name="Line 51"/>
            <p:cNvSpPr>
              <a:spLocks noChangeShapeType="1"/>
            </p:cNvSpPr>
            <p:nvPr/>
          </p:nvSpPr>
          <p:spPr bwMode="auto">
            <a:xfrm>
              <a:off x="3840" y="216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12" name="Line 52"/>
            <p:cNvSpPr>
              <a:spLocks noChangeShapeType="1"/>
            </p:cNvSpPr>
            <p:nvPr/>
          </p:nvSpPr>
          <p:spPr bwMode="auto">
            <a:xfrm flipH="1">
              <a:off x="3792" y="235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13" name="Line 53"/>
            <p:cNvSpPr>
              <a:spLocks noChangeShapeType="1"/>
            </p:cNvSpPr>
            <p:nvPr/>
          </p:nvSpPr>
          <p:spPr bwMode="auto">
            <a:xfrm>
              <a:off x="3648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14" name="Line 54"/>
            <p:cNvSpPr>
              <a:spLocks noChangeShapeType="1"/>
            </p:cNvSpPr>
            <p:nvPr/>
          </p:nvSpPr>
          <p:spPr bwMode="auto">
            <a:xfrm>
              <a:off x="3984" y="225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4416" y="2496"/>
              <a:ext cx="240" cy="288"/>
              <a:chOff x="4128" y="1968"/>
              <a:chExt cx="240" cy="288"/>
            </a:xfrm>
          </p:grpSpPr>
          <p:sp>
            <p:nvSpPr>
              <p:cNvPr id="220216" name="Line 56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17" name="Line 57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18" name="Line 58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19" name="Line 59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20" name="Line 60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221" name="Line 61"/>
            <p:cNvSpPr>
              <a:spLocks noChangeShapeType="1"/>
            </p:cNvSpPr>
            <p:nvPr/>
          </p:nvSpPr>
          <p:spPr bwMode="auto">
            <a:xfrm>
              <a:off x="3120" y="110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22" name="Line 62"/>
            <p:cNvSpPr>
              <a:spLocks noChangeShapeType="1"/>
            </p:cNvSpPr>
            <p:nvPr/>
          </p:nvSpPr>
          <p:spPr bwMode="auto">
            <a:xfrm>
              <a:off x="3120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23" name="Rectangle 63"/>
            <p:cNvSpPr>
              <a:spLocks noChangeArrowheads="1"/>
            </p:cNvSpPr>
            <p:nvPr/>
          </p:nvSpPr>
          <p:spPr bwMode="auto">
            <a:xfrm>
              <a:off x="3072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24" name="Line 64"/>
            <p:cNvSpPr>
              <a:spLocks noChangeShapeType="1"/>
            </p:cNvSpPr>
            <p:nvPr/>
          </p:nvSpPr>
          <p:spPr bwMode="auto">
            <a:xfrm>
              <a:off x="1776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65"/>
            <p:cNvGrpSpPr>
              <a:grpSpLocks/>
            </p:cNvGrpSpPr>
            <p:nvPr/>
          </p:nvGrpSpPr>
          <p:grpSpPr bwMode="auto">
            <a:xfrm>
              <a:off x="2880" y="1920"/>
              <a:ext cx="240" cy="288"/>
              <a:chOff x="4128" y="1968"/>
              <a:chExt cx="240" cy="288"/>
            </a:xfrm>
          </p:grpSpPr>
          <p:sp>
            <p:nvSpPr>
              <p:cNvPr id="220226" name="Line 66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27" name="Line 67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28" name="Line 68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29" name="Line 69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30" name="Line 70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3840" y="3168"/>
              <a:ext cx="240" cy="288"/>
              <a:chOff x="4128" y="1968"/>
              <a:chExt cx="240" cy="288"/>
            </a:xfrm>
          </p:grpSpPr>
          <p:sp>
            <p:nvSpPr>
              <p:cNvPr id="220232" name="Line 72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33" name="Line 73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34" name="Line 74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35" name="Line 75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36" name="Line 76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237" name="Line 77"/>
            <p:cNvSpPr>
              <a:spLocks noChangeShapeType="1"/>
            </p:cNvSpPr>
            <p:nvPr/>
          </p:nvSpPr>
          <p:spPr bwMode="auto">
            <a:xfrm flipV="1">
              <a:off x="4656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38" name="Line 78"/>
            <p:cNvSpPr>
              <a:spLocks noChangeShapeType="1"/>
            </p:cNvSpPr>
            <p:nvPr/>
          </p:nvSpPr>
          <p:spPr bwMode="auto">
            <a:xfrm>
              <a:off x="4128" y="12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39" name="Line 79"/>
            <p:cNvSpPr>
              <a:spLocks noChangeShapeType="1"/>
            </p:cNvSpPr>
            <p:nvPr/>
          </p:nvSpPr>
          <p:spPr bwMode="auto">
            <a:xfrm flipH="1" flipV="1">
              <a:off x="2016" y="206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0" name="Line 80"/>
            <p:cNvSpPr>
              <a:spLocks noChangeShapeType="1"/>
            </p:cNvSpPr>
            <p:nvPr/>
          </p:nvSpPr>
          <p:spPr bwMode="auto">
            <a:xfrm>
              <a:off x="2592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1" name="Rectangle 81"/>
            <p:cNvSpPr>
              <a:spLocks noChangeArrowheads="1"/>
            </p:cNvSpPr>
            <p:nvPr/>
          </p:nvSpPr>
          <p:spPr bwMode="auto">
            <a:xfrm>
              <a:off x="2544" y="2256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42" name="Line 82"/>
            <p:cNvSpPr>
              <a:spLocks noChangeShapeType="1"/>
            </p:cNvSpPr>
            <p:nvPr/>
          </p:nvSpPr>
          <p:spPr bwMode="auto">
            <a:xfrm>
              <a:off x="259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3" name="Line 83"/>
            <p:cNvSpPr>
              <a:spLocks noChangeShapeType="1"/>
            </p:cNvSpPr>
            <p:nvPr/>
          </p:nvSpPr>
          <p:spPr bwMode="auto">
            <a:xfrm>
              <a:off x="3120" y="2208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4" name="Line 84"/>
            <p:cNvSpPr>
              <a:spLocks noChangeShapeType="1"/>
            </p:cNvSpPr>
            <p:nvPr/>
          </p:nvSpPr>
          <p:spPr bwMode="auto">
            <a:xfrm>
              <a:off x="2592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5" name="Line 85"/>
            <p:cNvSpPr>
              <a:spLocks noChangeShapeType="1"/>
            </p:cNvSpPr>
            <p:nvPr/>
          </p:nvSpPr>
          <p:spPr bwMode="auto">
            <a:xfrm flipH="1">
              <a:off x="3120" y="264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6" name="Line 86"/>
            <p:cNvSpPr>
              <a:spLocks noChangeShapeType="1"/>
            </p:cNvSpPr>
            <p:nvPr/>
          </p:nvSpPr>
          <p:spPr bwMode="auto">
            <a:xfrm>
              <a:off x="4080" y="26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7" name="Rectangle 87"/>
            <p:cNvSpPr>
              <a:spLocks noChangeArrowheads="1"/>
            </p:cNvSpPr>
            <p:nvPr/>
          </p:nvSpPr>
          <p:spPr bwMode="auto">
            <a:xfrm>
              <a:off x="4032" y="278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48" name="Line 88"/>
            <p:cNvSpPr>
              <a:spLocks noChangeShapeType="1"/>
            </p:cNvSpPr>
            <p:nvPr/>
          </p:nvSpPr>
          <p:spPr bwMode="auto">
            <a:xfrm>
              <a:off x="4080" y="30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9" name="Rectangle 89"/>
            <p:cNvSpPr>
              <a:spLocks noChangeArrowheads="1"/>
            </p:cNvSpPr>
            <p:nvPr/>
          </p:nvSpPr>
          <p:spPr bwMode="auto">
            <a:xfrm>
              <a:off x="3072" y="283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50" name="Line 90"/>
            <p:cNvSpPr>
              <a:spLocks noChangeShapeType="1"/>
            </p:cNvSpPr>
            <p:nvPr/>
          </p:nvSpPr>
          <p:spPr bwMode="auto">
            <a:xfrm>
              <a:off x="3120" y="307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51" name="Line 91"/>
            <p:cNvSpPr>
              <a:spLocks noChangeShapeType="1"/>
            </p:cNvSpPr>
            <p:nvPr/>
          </p:nvSpPr>
          <p:spPr bwMode="auto">
            <a:xfrm>
              <a:off x="3120" y="331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52" name="Line 92"/>
            <p:cNvSpPr>
              <a:spLocks noChangeShapeType="1"/>
            </p:cNvSpPr>
            <p:nvPr/>
          </p:nvSpPr>
          <p:spPr bwMode="auto">
            <a:xfrm>
              <a:off x="4080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53" name="Line 93"/>
            <p:cNvSpPr>
              <a:spLocks noChangeShapeType="1"/>
            </p:cNvSpPr>
            <p:nvPr/>
          </p:nvSpPr>
          <p:spPr bwMode="auto">
            <a:xfrm>
              <a:off x="1104" y="3600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54" name="Line 94"/>
            <p:cNvSpPr>
              <a:spLocks noChangeShapeType="1"/>
            </p:cNvSpPr>
            <p:nvPr/>
          </p:nvSpPr>
          <p:spPr bwMode="auto">
            <a:xfrm>
              <a:off x="4656" y="27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95"/>
            <p:cNvGrpSpPr>
              <a:grpSpLocks/>
            </p:cNvGrpSpPr>
            <p:nvPr/>
          </p:nvGrpSpPr>
          <p:grpSpPr bwMode="auto">
            <a:xfrm rot="5400000">
              <a:off x="1344" y="2496"/>
              <a:ext cx="192" cy="192"/>
              <a:chOff x="1200" y="1680"/>
              <a:chExt cx="192" cy="192"/>
            </a:xfrm>
          </p:grpSpPr>
          <p:sp>
            <p:nvSpPr>
              <p:cNvPr id="220256" name="AutoShape 96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57" name="Line 97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58" name="Line 98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59" name="Line 99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100"/>
            <p:cNvGrpSpPr>
              <a:grpSpLocks/>
            </p:cNvGrpSpPr>
            <p:nvPr/>
          </p:nvGrpSpPr>
          <p:grpSpPr bwMode="auto">
            <a:xfrm rot="5400000">
              <a:off x="1008" y="2496"/>
              <a:ext cx="192" cy="192"/>
              <a:chOff x="1200" y="1680"/>
              <a:chExt cx="192" cy="192"/>
            </a:xfrm>
          </p:grpSpPr>
          <p:sp>
            <p:nvSpPr>
              <p:cNvPr id="220261" name="AutoShape 101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62" name="Line 102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63" name="Line 103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64" name="Line 104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265" name="Line 105"/>
            <p:cNvSpPr>
              <a:spLocks noChangeShapeType="1"/>
            </p:cNvSpPr>
            <p:nvPr/>
          </p:nvSpPr>
          <p:spPr bwMode="auto">
            <a:xfrm>
              <a:off x="1440" y="187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6" name="Line 106"/>
            <p:cNvSpPr>
              <a:spLocks noChangeShapeType="1"/>
            </p:cNvSpPr>
            <p:nvPr/>
          </p:nvSpPr>
          <p:spPr bwMode="auto">
            <a:xfrm>
              <a:off x="1440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7" name="Line 107"/>
            <p:cNvSpPr>
              <a:spLocks noChangeShapeType="1"/>
            </p:cNvSpPr>
            <p:nvPr/>
          </p:nvSpPr>
          <p:spPr bwMode="auto">
            <a:xfrm>
              <a:off x="1104" y="14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8" name="Line 108"/>
            <p:cNvSpPr>
              <a:spLocks noChangeShapeType="1"/>
            </p:cNvSpPr>
            <p:nvPr/>
          </p:nvSpPr>
          <p:spPr bwMode="auto">
            <a:xfrm flipV="1">
              <a:off x="1104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9" name="Line 109"/>
            <p:cNvSpPr>
              <a:spLocks noChangeShapeType="1"/>
            </p:cNvSpPr>
            <p:nvPr/>
          </p:nvSpPr>
          <p:spPr bwMode="auto">
            <a:xfrm flipV="1">
              <a:off x="2880" y="5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70" name="Line 110"/>
            <p:cNvSpPr>
              <a:spLocks noChangeShapeType="1"/>
            </p:cNvSpPr>
            <p:nvPr/>
          </p:nvSpPr>
          <p:spPr bwMode="auto">
            <a:xfrm>
              <a:off x="2784" y="5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71" name="Line 111"/>
            <p:cNvSpPr>
              <a:spLocks noChangeShapeType="1"/>
            </p:cNvSpPr>
            <p:nvPr/>
          </p:nvSpPr>
          <p:spPr bwMode="auto">
            <a:xfrm>
              <a:off x="2832" y="36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72" name="AutoShape 112"/>
            <p:cNvSpPr>
              <a:spLocks noChangeArrowheads="1"/>
            </p:cNvSpPr>
            <p:nvPr/>
          </p:nvSpPr>
          <p:spPr bwMode="auto">
            <a:xfrm flipV="1">
              <a:off x="2736" y="379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73" name="Line 113"/>
            <p:cNvSpPr>
              <a:spLocks noChangeShapeType="1"/>
            </p:cNvSpPr>
            <p:nvPr/>
          </p:nvSpPr>
          <p:spPr bwMode="auto">
            <a:xfrm>
              <a:off x="4656" y="22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74" name="Text Box 114"/>
            <p:cNvSpPr txBox="1">
              <a:spLocks noChangeArrowheads="1"/>
            </p:cNvSpPr>
            <p:nvPr/>
          </p:nvSpPr>
          <p:spPr bwMode="auto">
            <a:xfrm>
              <a:off x="538" y="129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</a:p>
          </p:txBody>
        </p:sp>
        <p:sp>
          <p:nvSpPr>
            <p:cNvPr id="220275" name="Text Box 115"/>
            <p:cNvSpPr txBox="1">
              <a:spLocks noChangeArrowheads="1"/>
            </p:cNvSpPr>
            <p:nvPr/>
          </p:nvSpPr>
          <p:spPr bwMode="auto">
            <a:xfrm>
              <a:off x="538" y="172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</a:p>
          </p:txBody>
        </p:sp>
        <p:sp>
          <p:nvSpPr>
            <p:cNvPr id="220276" name="Text Box 116"/>
            <p:cNvSpPr txBox="1">
              <a:spLocks noChangeArrowheads="1"/>
            </p:cNvSpPr>
            <p:nvPr/>
          </p:nvSpPr>
          <p:spPr bwMode="auto">
            <a:xfrm>
              <a:off x="4924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</a:p>
          </p:txBody>
        </p:sp>
        <p:sp>
          <p:nvSpPr>
            <p:cNvPr id="220277" name="Text Box 117"/>
            <p:cNvSpPr txBox="1">
              <a:spLocks noChangeArrowheads="1"/>
            </p:cNvSpPr>
            <p:nvPr/>
          </p:nvSpPr>
          <p:spPr bwMode="auto">
            <a:xfrm>
              <a:off x="2400" y="135"/>
              <a:ext cx="8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CC</a:t>
              </a:r>
              <a:r>
                <a:rPr lang="en-US" altLang="zh-CN" b="1" dirty="0"/>
                <a:t> = +5V</a:t>
              </a:r>
            </a:p>
          </p:txBody>
        </p:sp>
        <p:sp>
          <p:nvSpPr>
            <p:cNvPr id="220278" name="Text Box 118"/>
            <p:cNvSpPr txBox="1">
              <a:spLocks noChangeArrowheads="1"/>
            </p:cNvSpPr>
            <p:nvPr/>
          </p:nvSpPr>
          <p:spPr bwMode="auto">
            <a:xfrm>
              <a:off x="2985" y="1920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Q2</a:t>
              </a:r>
            </a:p>
          </p:txBody>
        </p:sp>
        <p:sp>
          <p:nvSpPr>
            <p:cNvPr id="220279" name="Text Box 119"/>
            <p:cNvSpPr txBox="1">
              <a:spLocks noChangeArrowheads="1"/>
            </p:cNvSpPr>
            <p:nvPr/>
          </p:nvSpPr>
          <p:spPr bwMode="auto">
            <a:xfrm>
              <a:off x="3984" y="124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Q3</a:t>
              </a:r>
            </a:p>
          </p:txBody>
        </p:sp>
        <p:sp>
          <p:nvSpPr>
            <p:cNvPr id="220280" name="Text Box 120"/>
            <p:cNvSpPr txBox="1">
              <a:spLocks noChangeArrowheads="1"/>
            </p:cNvSpPr>
            <p:nvPr/>
          </p:nvSpPr>
          <p:spPr bwMode="auto">
            <a:xfrm>
              <a:off x="4512" y="1392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Q4</a:t>
              </a:r>
            </a:p>
          </p:txBody>
        </p:sp>
        <p:sp>
          <p:nvSpPr>
            <p:cNvPr id="220281" name="Text Box 121"/>
            <p:cNvSpPr txBox="1">
              <a:spLocks noChangeArrowheads="1"/>
            </p:cNvSpPr>
            <p:nvPr/>
          </p:nvSpPr>
          <p:spPr bwMode="auto">
            <a:xfrm>
              <a:off x="4521" y="2496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Q5</a:t>
              </a:r>
            </a:p>
          </p:txBody>
        </p:sp>
        <p:sp>
          <p:nvSpPr>
            <p:cNvPr id="220282" name="Text Box 122"/>
            <p:cNvSpPr txBox="1">
              <a:spLocks noChangeArrowheads="1"/>
            </p:cNvSpPr>
            <p:nvPr/>
          </p:nvSpPr>
          <p:spPr bwMode="auto">
            <a:xfrm>
              <a:off x="3936" y="316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Q6</a:t>
              </a:r>
            </a:p>
          </p:txBody>
        </p:sp>
        <p:sp>
          <p:nvSpPr>
            <p:cNvPr id="220283" name="Text Box 123"/>
            <p:cNvSpPr txBox="1">
              <a:spLocks noChangeArrowheads="1"/>
            </p:cNvSpPr>
            <p:nvPr/>
          </p:nvSpPr>
          <p:spPr bwMode="auto">
            <a:xfrm>
              <a:off x="1488" y="1056"/>
              <a:ext cx="55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D1A</a:t>
              </a:r>
            </a:p>
          </p:txBody>
        </p:sp>
        <p:sp>
          <p:nvSpPr>
            <p:cNvPr id="220284" name="Text Box 124"/>
            <p:cNvSpPr txBox="1">
              <a:spLocks noChangeArrowheads="1"/>
            </p:cNvSpPr>
            <p:nvPr/>
          </p:nvSpPr>
          <p:spPr bwMode="auto">
            <a:xfrm>
              <a:off x="1488" y="1968"/>
              <a:ext cx="5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D1B</a:t>
              </a:r>
            </a:p>
          </p:txBody>
        </p:sp>
      </p:grpSp>
      <p:sp>
        <p:nvSpPr>
          <p:cNvPr id="220285" name="Text Box 125"/>
          <p:cNvSpPr txBox="1">
            <a:spLocks noChangeArrowheads="1"/>
          </p:cNvSpPr>
          <p:nvPr/>
        </p:nvSpPr>
        <p:spPr bwMode="auto">
          <a:xfrm>
            <a:off x="1298071" y="1000108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二极管与门</a:t>
            </a:r>
          </a:p>
        </p:txBody>
      </p:sp>
      <p:sp>
        <p:nvSpPr>
          <p:cNvPr id="220286" name="Text Box 126"/>
          <p:cNvSpPr txBox="1">
            <a:spLocks noChangeArrowheads="1"/>
          </p:cNvSpPr>
          <p:nvPr/>
        </p:nvSpPr>
        <p:spPr bwMode="auto">
          <a:xfrm>
            <a:off x="2403475" y="4587875"/>
            <a:ext cx="90601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输入</a:t>
            </a:r>
          </a:p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保护</a:t>
            </a:r>
          </a:p>
        </p:txBody>
      </p:sp>
      <p:sp>
        <p:nvSpPr>
          <p:cNvPr id="220287" name="Text Box 127"/>
          <p:cNvSpPr txBox="1">
            <a:spLocks noChangeArrowheads="1"/>
          </p:cNvSpPr>
          <p:nvPr/>
        </p:nvSpPr>
        <p:spPr bwMode="auto">
          <a:xfrm>
            <a:off x="4038600" y="1555750"/>
            <a:ext cx="54534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分</a:t>
            </a:r>
          </a:p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相</a:t>
            </a:r>
          </a:p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器</a:t>
            </a:r>
          </a:p>
        </p:txBody>
      </p:sp>
      <p:sp>
        <p:nvSpPr>
          <p:cNvPr id="220288" name="Text Box 128"/>
          <p:cNvSpPr txBox="1">
            <a:spLocks noChangeArrowheads="1"/>
          </p:cNvSpPr>
          <p:nvPr/>
        </p:nvSpPr>
        <p:spPr bwMode="auto">
          <a:xfrm>
            <a:off x="5715000" y="457200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推拉式输出</a:t>
            </a:r>
          </a:p>
        </p:txBody>
      </p:sp>
      <p:sp>
        <p:nvSpPr>
          <p:cNvPr id="129" name="灯片编号占位符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130" name="Text Box 128"/>
          <p:cNvSpPr txBox="1">
            <a:spLocks noChangeArrowheads="1"/>
          </p:cNvSpPr>
          <p:nvPr/>
        </p:nvSpPr>
        <p:spPr bwMode="auto">
          <a:xfrm>
            <a:off x="7858148" y="2000240"/>
            <a:ext cx="12618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上拉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至高态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31" name="Text Box 128"/>
          <p:cNvSpPr txBox="1">
            <a:spLocks noChangeArrowheads="1"/>
          </p:cNvSpPr>
          <p:nvPr/>
        </p:nvSpPr>
        <p:spPr bwMode="auto">
          <a:xfrm>
            <a:off x="7786710" y="4477416"/>
            <a:ext cx="12618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下拉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至低态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32" name="Text Box 128"/>
          <p:cNvSpPr txBox="1">
            <a:spLocks noChangeArrowheads="1"/>
          </p:cNvSpPr>
          <p:nvPr/>
        </p:nvSpPr>
        <p:spPr bwMode="auto">
          <a:xfrm>
            <a:off x="2357422" y="6072206"/>
            <a:ext cx="55007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Q2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是否导通：控制输出级别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33" name="Text Box 128"/>
          <p:cNvSpPr txBox="1">
            <a:spLocks noChangeArrowheads="1"/>
          </p:cNvSpPr>
          <p:nvPr/>
        </p:nvSpPr>
        <p:spPr bwMode="auto">
          <a:xfrm>
            <a:off x="214282" y="214290"/>
            <a:ext cx="214674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endParaRPr lang="zh-CN" alt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2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nimBg="1"/>
      <p:bldP spid="220163" grpId="0" animBg="1"/>
      <p:bldP spid="220164" grpId="0" animBg="1"/>
      <p:bldP spid="220285" grpId="0" autoUpdateAnimBg="0"/>
      <p:bldP spid="220286" grpId="0" autoUpdateAnimBg="0"/>
      <p:bldP spid="220287" grpId="0" autoUpdateAnimBg="0"/>
      <p:bldP spid="220288" grpId="0" autoUpdateAnimBg="0"/>
      <p:bldP spid="130" grpId="0" autoUpdateAnimBg="0"/>
      <p:bldP spid="131" grpId="0" autoUpdateAnimBg="0"/>
      <p:bldP spid="13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62600" y="457200"/>
            <a:ext cx="2139950" cy="5410200"/>
            <a:chOff x="3504" y="288"/>
            <a:chExt cx="1348" cy="3408"/>
          </a:xfrm>
        </p:grpSpPr>
        <p:sp>
          <p:nvSpPr>
            <p:cNvPr id="221187" name="Rectangle 3"/>
            <p:cNvSpPr>
              <a:spLocks noChangeArrowheads="1"/>
            </p:cNvSpPr>
            <p:nvPr/>
          </p:nvSpPr>
          <p:spPr bwMode="auto">
            <a:xfrm>
              <a:off x="3504" y="624"/>
              <a:ext cx="1344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88" name="Text Box 4"/>
            <p:cNvSpPr txBox="1">
              <a:spLocks noChangeArrowheads="1"/>
            </p:cNvSpPr>
            <p:nvPr/>
          </p:nvSpPr>
          <p:spPr bwMode="auto">
            <a:xfrm>
              <a:off x="3600" y="288"/>
              <a:ext cx="12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推拉式输出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0" y="990600"/>
            <a:ext cx="1447800" cy="4876800"/>
            <a:chOff x="2400" y="624"/>
            <a:chExt cx="912" cy="3072"/>
          </a:xfrm>
        </p:grpSpPr>
        <p:sp>
          <p:nvSpPr>
            <p:cNvPr id="221190" name="Rectangle 6"/>
            <p:cNvSpPr>
              <a:spLocks noChangeArrowheads="1"/>
            </p:cNvSpPr>
            <p:nvPr/>
          </p:nvSpPr>
          <p:spPr bwMode="auto">
            <a:xfrm>
              <a:off x="2400" y="624"/>
              <a:ext cx="912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1" name="Text Box 7"/>
            <p:cNvSpPr txBox="1">
              <a:spLocks noChangeArrowheads="1"/>
            </p:cNvSpPr>
            <p:nvPr/>
          </p:nvSpPr>
          <p:spPr bwMode="auto">
            <a:xfrm>
              <a:off x="2544" y="912"/>
              <a:ext cx="344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分</a:t>
              </a: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相</a:t>
              </a: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器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298575" y="990600"/>
            <a:ext cx="2206625" cy="4876800"/>
            <a:chOff x="818" y="624"/>
            <a:chExt cx="1390" cy="3072"/>
          </a:xfrm>
        </p:grpSpPr>
        <p:sp>
          <p:nvSpPr>
            <p:cNvPr id="221193" name="Rectangle 9"/>
            <p:cNvSpPr>
              <a:spLocks noChangeArrowheads="1"/>
            </p:cNvSpPr>
            <p:nvPr/>
          </p:nvSpPr>
          <p:spPr bwMode="auto">
            <a:xfrm>
              <a:off x="864" y="624"/>
              <a:ext cx="1344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4" name="Text Box 10"/>
            <p:cNvSpPr txBox="1">
              <a:spLocks noChangeArrowheads="1"/>
            </p:cNvSpPr>
            <p:nvPr/>
          </p:nvSpPr>
          <p:spPr bwMode="auto">
            <a:xfrm>
              <a:off x="818" y="630"/>
              <a:ext cx="12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二极管与门</a:t>
              </a:r>
            </a:p>
          </p:txBody>
        </p:sp>
        <p:sp>
          <p:nvSpPr>
            <p:cNvPr id="221195" name="Text Box 11"/>
            <p:cNvSpPr txBox="1">
              <a:spLocks noChangeArrowheads="1"/>
            </p:cNvSpPr>
            <p:nvPr/>
          </p:nvSpPr>
          <p:spPr bwMode="auto">
            <a:xfrm>
              <a:off x="1514" y="2890"/>
              <a:ext cx="571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输入</a:t>
              </a: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保护</a:t>
              </a:r>
            </a:p>
          </p:txBody>
        </p:sp>
      </p:grpSp>
      <p:sp>
        <p:nvSpPr>
          <p:cNvPr id="221196" name="AutoShape 12"/>
          <p:cNvSpPr>
            <a:spLocks noChangeArrowheads="1"/>
          </p:cNvSpPr>
          <p:nvPr/>
        </p:nvSpPr>
        <p:spPr bwMode="auto">
          <a:xfrm>
            <a:off x="3276600" y="2571744"/>
            <a:ext cx="762000" cy="685800"/>
          </a:xfrm>
          <a:prstGeom prst="cloudCallout">
            <a:avLst>
              <a:gd name="adj1" fmla="val 4583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低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791200" y="1295400"/>
            <a:ext cx="2514600" cy="1905000"/>
            <a:chOff x="3648" y="816"/>
            <a:chExt cx="1584" cy="1200"/>
          </a:xfrm>
        </p:grpSpPr>
        <p:sp>
          <p:nvSpPr>
            <p:cNvPr id="221198" name="AutoShape 14"/>
            <p:cNvSpPr>
              <a:spLocks noChangeArrowheads="1"/>
            </p:cNvSpPr>
            <p:nvPr/>
          </p:nvSpPr>
          <p:spPr bwMode="auto">
            <a:xfrm>
              <a:off x="3648" y="816"/>
              <a:ext cx="1584" cy="1200"/>
            </a:xfrm>
            <a:prstGeom prst="cloudCallout">
              <a:avLst>
                <a:gd name="adj1" fmla="val 23801"/>
                <a:gd name="adj2" fmla="val -21000"/>
              </a:avLst>
            </a:prstGeom>
            <a:solidFill>
              <a:srgbClr val="CC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b="1">
                <a:solidFill>
                  <a:srgbClr val="FF0000"/>
                </a:solidFill>
                <a:ea typeface="黑体" pitchFamily="2" charset="-122"/>
              </a:endParaRPr>
            </a:p>
          </p:txBody>
        </p:sp>
        <p:sp>
          <p:nvSpPr>
            <p:cNvPr id="221199" name="Text Box 15"/>
            <p:cNvSpPr txBox="1">
              <a:spLocks noChangeArrowheads="1"/>
            </p:cNvSpPr>
            <p:nvPr/>
          </p:nvSpPr>
          <p:spPr bwMode="auto">
            <a:xfrm>
              <a:off x="4831" y="990"/>
              <a:ext cx="344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导</a:t>
              </a: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通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791200" y="3810000"/>
            <a:ext cx="2438400" cy="2057400"/>
            <a:chOff x="3648" y="2400"/>
            <a:chExt cx="1536" cy="1296"/>
          </a:xfrm>
        </p:grpSpPr>
        <p:sp>
          <p:nvSpPr>
            <p:cNvPr id="221201" name="AutoShape 17"/>
            <p:cNvSpPr>
              <a:spLocks noChangeArrowheads="1"/>
            </p:cNvSpPr>
            <p:nvPr/>
          </p:nvSpPr>
          <p:spPr bwMode="auto">
            <a:xfrm>
              <a:off x="3648" y="2400"/>
              <a:ext cx="1536" cy="1296"/>
            </a:xfrm>
            <a:prstGeom prst="cloudCallout">
              <a:avLst>
                <a:gd name="adj1" fmla="val 26106"/>
                <a:gd name="adj2" fmla="val -23148"/>
              </a:avLst>
            </a:prstGeom>
            <a:solidFill>
              <a:srgbClr val="CC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b="1">
                <a:solidFill>
                  <a:srgbClr val="FF0000"/>
                </a:solidFill>
                <a:ea typeface="黑体" pitchFamily="2" charset="-122"/>
              </a:endParaRPr>
            </a:p>
          </p:txBody>
        </p:sp>
        <p:sp>
          <p:nvSpPr>
            <p:cNvPr id="221202" name="Text Box 18"/>
            <p:cNvSpPr txBox="1">
              <a:spLocks noChangeArrowheads="1"/>
            </p:cNvSpPr>
            <p:nvPr/>
          </p:nvSpPr>
          <p:spPr bwMode="auto">
            <a:xfrm>
              <a:off x="4674" y="2746"/>
              <a:ext cx="344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截</a:t>
              </a: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止</a:t>
              </a:r>
            </a:p>
          </p:txBody>
        </p:sp>
      </p:grpSp>
      <p:sp>
        <p:nvSpPr>
          <p:cNvPr id="221203" name="AutoShape 19"/>
          <p:cNvSpPr>
            <a:spLocks noChangeArrowheads="1"/>
          </p:cNvSpPr>
          <p:nvPr/>
        </p:nvSpPr>
        <p:spPr bwMode="auto">
          <a:xfrm>
            <a:off x="3809614" y="2857496"/>
            <a:ext cx="1643074" cy="1500198"/>
          </a:xfrm>
          <a:prstGeom prst="cloudCallout">
            <a:avLst>
              <a:gd name="adj1" fmla="val -22134"/>
              <a:gd name="adj2" fmla="val 13773"/>
            </a:avLst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截止</a:t>
            </a:r>
            <a:endParaRPr lang="zh-CN" altLang="en-US" b="1" dirty="0">
              <a:solidFill>
                <a:schemeClr val="bg1"/>
              </a:solidFill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221204" name="Text Box 20"/>
          <p:cNvSpPr txBox="1">
            <a:spLocks noChangeArrowheads="1"/>
          </p:cNvSpPr>
          <p:nvPr/>
        </p:nvSpPr>
        <p:spPr bwMode="auto">
          <a:xfrm>
            <a:off x="8170062" y="3290888"/>
            <a:ext cx="545342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高</a:t>
            </a:r>
          </a:p>
        </p:txBody>
      </p:sp>
      <p:sp>
        <p:nvSpPr>
          <p:cNvPr id="221205" name="AutoShape 21"/>
          <p:cNvSpPr>
            <a:spLocks noChangeArrowheads="1"/>
          </p:cNvSpPr>
          <p:nvPr/>
        </p:nvSpPr>
        <p:spPr bwMode="auto">
          <a:xfrm>
            <a:off x="5029200" y="1428736"/>
            <a:ext cx="762000" cy="685800"/>
          </a:xfrm>
          <a:prstGeom prst="cloudCallout">
            <a:avLst>
              <a:gd name="adj1" fmla="val 4583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高</a:t>
            </a:r>
          </a:p>
        </p:txBody>
      </p:sp>
      <p:sp>
        <p:nvSpPr>
          <p:cNvPr id="221206" name="AutoShape 22"/>
          <p:cNvSpPr>
            <a:spLocks noChangeArrowheads="1"/>
          </p:cNvSpPr>
          <p:nvPr/>
        </p:nvSpPr>
        <p:spPr bwMode="auto">
          <a:xfrm>
            <a:off x="5029200" y="4314836"/>
            <a:ext cx="762000" cy="685800"/>
          </a:xfrm>
          <a:prstGeom prst="cloudCallout">
            <a:avLst>
              <a:gd name="adj1" fmla="val 4583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低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854075" y="190501"/>
            <a:ext cx="7386638" cy="5981702"/>
            <a:chOff x="538" y="120"/>
            <a:chExt cx="4653" cy="3768"/>
          </a:xfrm>
        </p:grpSpPr>
        <p:sp>
          <p:nvSpPr>
            <p:cNvPr id="221208" name="Line 24"/>
            <p:cNvSpPr>
              <a:spLocks noChangeShapeType="1"/>
            </p:cNvSpPr>
            <p:nvPr/>
          </p:nvSpPr>
          <p:spPr bwMode="auto">
            <a:xfrm flipV="1">
              <a:off x="4656" y="11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9" name="Line 25"/>
            <p:cNvSpPr>
              <a:spLocks noChangeShapeType="1"/>
            </p:cNvSpPr>
            <p:nvPr/>
          </p:nvSpPr>
          <p:spPr bwMode="auto">
            <a:xfrm>
              <a:off x="4656" y="168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0" name="Line 26"/>
            <p:cNvSpPr>
              <a:spLocks noChangeShapeType="1"/>
            </p:cNvSpPr>
            <p:nvPr/>
          </p:nvSpPr>
          <p:spPr bwMode="auto">
            <a:xfrm flipH="1">
              <a:off x="4128" y="15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416" y="1392"/>
              <a:ext cx="240" cy="288"/>
              <a:chOff x="4128" y="1968"/>
              <a:chExt cx="240" cy="288"/>
            </a:xfrm>
          </p:grpSpPr>
          <p:sp>
            <p:nvSpPr>
              <p:cNvPr id="221212" name="Line 28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13" name="Line 29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14" name="Line 30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15" name="Line 31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16" name="Line 32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217" name="AutoShape 33"/>
            <p:cNvSpPr>
              <a:spLocks noChangeArrowheads="1"/>
            </p:cNvSpPr>
            <p:nvPr/>
          </p:nvSpPr>
          <p:spPr bwMode="auto">
            <a:xfrm rot="16200000" flipH="1">
              <a:off x="1608" y="1368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8" name="Line 34"/>
            <p:cNvSpPr>
              <a:spLocks noChangeShapeType="1"/>
            </p:cNvSpPr>
            <p:nvPr/>
          </p:nvSpPr>
          <p:spPr bwMode="auto">
            <a:xfrm>
              <a:off x="1632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9" name="Line 35"/>
            <p:cNvSpPr>
              <a:spLocks noChangeShapeType="1"/>
            </p:cNvSpPr>
            <p:nvPr/>
          </p:nvSpPr>
          <p:spPr bwMode="auto">
            <a:xfrm>
              <a:off x="1776" y="18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20" name="Line 36"/>
            <p:cNvSpPr>
              <a:spLocks noChangeShapeType="1"/>
            </p:cNvSpPr>
            <p:nvPr/>
          </p:nvSpPr>
          <p:spPr bwMode="auto">
            <a:xfrm>
              <a:off x="1632" y="13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21" name="Line 37"/>
            <p:cNvSpPr>
              <a:spLocks noChangeShapeType="1"/>
            </p:cNvSpPr>
            <p:nvPr/>
          </p:nvSpPr>
          <p:spPr bwMode="auto">
            <a:xfrm flipH="1">
              <a:off x="1584" y="15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22" name="Line 38"/>
            <p:cNvSpPr>
              <a:spLocks noChangeShapeType="1"/>
            </p:cNvSpPr>
            <p:nvPr/>
          </p:nvSpPr>
          <p:spPr bwMode="auto">
            <a:xfrm flipH="1">
              <a:off x="768" y="14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23" name="Line 39"/>
            <p:cNvSpPr>
              <a:spLocks noChangeShapeType="1"/>
            </p:cNvSpPr>
            <p:nvPr/>
          </p:nvSpPr>
          <p:spPr bwMode="auto">
            <a:xfrm>
              <a:off x="2016" y="115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1584" y="1776"/>
              <a:ext cx="192" cy="192"/>
              <a:chOff x="1200" y="1680"/>
              <a:chExt cx="192" cy="192"/>
            </a:xfrm>
          </p:grpSpPr>
          <p:sp>
            <p:nvSpPr>
              <p:cNvPr id="221225" name="AutoShape 41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226" name="Line 42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27" name="Line 43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28" name="Line 44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229" name="Line 45"/>
            <p:cNvSpPr>
              <a:spLocks noChangeShapeType="1"/>
            </p:cNvSpPr>
            <p:nvPr/>
          </p:nvSpPr>
          <p:spPr bwMode="auto">
            <a:xfrm flipH="1">
              <a:off x="768" y="187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30" name="Line 46"/>
            <p:cNvSpPr>
              <a:spLocks noChangeShapeType="1"/>
            </p:cNvSpPr>
            <p:nvPr/>
          </p:nvSpPr>
          <p:spPr bwMode="auto">
            <a:xfrm>
              <a:off x="2016" y="720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31" name="Line 47"/>
            <p:cNvSpPr>
              <a:spLocks noChangeShapeType="1"/>
            </p:cNvSpPr>
            <p:nvPr/>
          </p:nvSpPr>
          <p:spPr bwMode="auto">
            <a:xfrm>
              <a:off x="2016" y="7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1968" y="91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4608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3888" y="1248"/>
              <a:ext cx="240" cy="288"/>
              <a:chOff x="4128" y="1968"/>
              <a:chExt cx="240" cy="288"/>
            </a:xfrm>
          </p:grpSpPr>
          <p:sp>
            <p:nvSpPr>
              <p:cNvPr id="221235" name="Line 51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36" name="Line 52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37" name="Line 53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38" name="Line 54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39" name="Line 55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240" name="Line 56"/>
            <p:cNvSpPr>
              <a:spLocks noChangeShapeType="1"/>
            </p:cNvSpPr>
            <p:nvPr/>
          </p:nvSpPr>
          <p:spPr bwMode="auto">
            <a:xfrm>
              <a:off x="4272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1" name="Rectangle 57"/>
            <p:cNvSpPr>
              <a:spLocks noChangeArrowheads="1"/>
            </p:cNvSpPr>
            <p:nvPr/>
          </p:nvSpPr>
          <p:spPr bwMode="auto">
            <a:xfrm>
              <a:off x="4224" y="1920"/>
              <a:ext cx="96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42" name="Line 58"/>
            <p:cNvSpPr>
              <a:spLocks noChangeShapeType="1"/>
            </p:cNvSpPr>
            <p:nvPr/>
          </p:nvSpPr>
          <p:spPr bwMode="auto">
            <a:xfrm>
              <a:off x="4272" y="21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3" name="AutoShape 59"/>
            <p:cNvSpPr>
              <a:spLocks noChangeArrowheads="1"/>
            </p:cNvSpPr>
            <p:nvPr/>
          </p:nvSpPr>
          <p:spPr bwMode="auto">
            <a:xfrm rot="16200000" flipH="1">
              <a:off x="3816" y="170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44" name="Line 60"/>
            <p:cNvSpPr>
              <a:spLocks noChangeShapeType="1"/>
            </p:cNvSpPr>
            <p:nvPr/>
          </p:nvSpPr>
          <p:spPr bwMode="auto">
            <a:xfrm>
              <a:off x="3840" y="168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5" name="Line 61"/>
            <p:cNvSpPr>
              <a:spLocks noChangeShapeType="1"/>
            </p:cNvSpPr>
            <p:nvPr/>
          </p:nvSpPr>
          <p:spPr bwMode="auto">
            <a:xfrm>
              <a:off x="3840" y="168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6" name="Line 62"/>
            <p:cNvSpPr>
              <a:spLocks noChangeShapeType="1"/>
            </p:cNvSpPr>
            <p:nvPr/>
          </p:nvSpPr>
          <p:spPr bwMode="auto">
            <a:xfrm flipH="1">
              <a:off x="3792" y="187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7" name="Line 63"/>
            <p:cNvSpPr>
              <a:spLocks noChangeShapeType="1"/>
            </p:cNvSpPr>
            <p:nvPr/>
          </p:nvSpPr>
          <p:spPr bwMode="auto">
            <a:xfrm flipH="1">
              <a:off x="3984" y="17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8" name="Line 64"/>
            <p:cNvSpPr>
              <a:spLocks noChangeShapeType="1"/>
            </p:cNvSpPr>
            <p:nvPr/>
          </p:nvSpPr>
          <p:spPr bwMode="auto">
            <a:xfrm flipH="1">
              <a:off x="3648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9" name="Line 65"/>
            <p:cNvSpPr>
              <a:spLocks noChangeShapeType="1"/>
            </p:cNvSpPr>
            <p:nvPr/>
          </p:nvSpPr>
          <p:spPr bwMode="auto">
            <a:xfrm flipH="1">
              <a:off x="3120" y="139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0" name="Line 66"/>
            <p:cNvSpPr>
              <a:spLocks noChangeShapeType="1"/>
            </p:cNvSpPr>
            <p:nvPr/>
          </p:nvSpPr>
          <p:spPr bwMode="auto">
            <a:xfrm>
              <a:off x="3648" y="1392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1" name="AutoShape 67"/>
            <p:cNvSpPr>
              <a:spLocks noChangeArrowheads="1"/>
            </p:cNvSpPr>
            <p:nvPr/>
          </p:nvSpPr>
          <p:spPr bwMode="auto">
            <a:xfrm rot="16200000" flipH="1">
              <a:off x="3816" y="218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52" name="Line 68"/>
            <p:cNvSpPr>
              <a:spLocks noChangeShapeType="1"/>
            </p:cNvSpPr>
            <p:nvPr/>
          </p:nvSpPr>
          <p:spPr bwMode="auto">
            <a:xfrm>
              <a:off x="3840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3" name="Line 69"/>
            <p:cNvSpPr>
              <a:spLocks noChangeShapeType="1"/>
            </p:cNvSpPr>
            <p:nvPr/>
          </p:nvSpPr>
          <p:spPr bwMode="auto">
            <a:xfrm>
              <a:off x="3840" y="216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4" name="Line 70"/>
            <p:cNvSpPr>
              <a:spLocks noChangeShapeType="1"/>
            </p:cNvSpPr>
            <p:nvPr/>
          </p:nvSpPr>
          <p:spPr bwMode="auto">
            <a:xfrm flipH="1">
              <a:off x="3792" y="235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5" name="Line 71"/>
            <p:cNvSpPr>
              <a:spLocks noChangeShapeType="1"/>
            </p:cNvSpPr>
            <p:nvPr/>
          </p:nvSpPr>
          <p:spPr bwMode="auto">
            <a:xfrm>
              <a:off x="3648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6" name="Line 72"/>
            <p:cNvSpPr>
              <a:spLocks noChangeShapeType="1"/>
            </p:cNvSpPr>
            <p:nvPr/>
          </p:nvSpPr>
          <p:spPr bwMode="auto">
            <a:xfrm>
              <a:off x="3984" y="225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1" name="Group 73"/>
            <p:cNvGrpSpPr>
              <a:grpSpLocks/>
            </p:cNvGrpSpPr>
            <p:nvPr/>
          </p:nvGrpSpPr>
          <p:grpSpPr bwMode="auto">
            <a:xfrm>
              <a:off x="4416" y="2496"/>
              <a:ext cx="240" cy="288"/>
              <a:chOff x="4128" y="1968"/>
              <a:chExt cx="240" cy="288"/>
            </a:xfrm>
          </p:grpSpPr>
          <p:sp>
            <p:nvSpPr>
              <p:cNvPr id="221258" name="Line 74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59" name="Line 75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60" name="Line 76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61" name="Line 77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62" name="Line 78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263" name="Line 79"/>
            <p:cNvSpPr>
              <a:spLocks noChangeShapeType="1"/>
            </p:cNvSpPr>
            <p:nvPr/>
          </p:nvSpPr>
          <p:spPr bwMode="auto">
            <a:xfrm>
              <a:off x="3120" y="110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64" name="Line 80"/>
            <p:cNvSpPr>
              <a:spLocks noChangeShapeType="1"/>
            </p:cNvSpPr>
            <p:nvPr/>
          </p:nvSpPr>
          <p:spPr bwMode="auto">
            <a:xfrm>
              <a:off x="3120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65" name="Rectangle 81"/>
            <p:cNvSpPr>
              <a:spLocks noChangeArrowheads="1"/>
            </p:cNvSpPr>
            <p:nvPr/>
          </p:nvSpPr>
          <p:spPr bwMode="auto">
            <a:xfrm>
              <a:off x="3072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66" name="Line 82"/>
            <p:cNvSpPr>
              <a:spLocks noChangeShapeType="1"/>
            </p:cNvSpPr>
            <p:nvPr/>
          </p:nvSpPr>
          <p:spPr bwMode="auto">
            <a:xfrm>
              <a:off x="1776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" name="Group 83"/>
            <p:cNvGrpSpPr>
              <a:grpSpLocks/>
            </p:cNvGrpSpPr>
            <p:nvPr/>
          </p:nvGrpSpPr>
          <p:grpSpPr bwMode="auto">
            <a:xfrm>
              <a:off x="2880" y="1920"/>
              <a:ext cx="240" cy="288"/>
              <a:chOff x="4128" y="1968"/>
              <a:chExt cx="240" cy="288"/>
            </a:xfrm>
          </p:grpSpPr>
          <p:sp>
            <p:nvSpPr>
              <p:cNvPr id="221268" name="Line 84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69" name="Line 85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0" name="Line 86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1" name="Line 87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2" name="Line 88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" name="Group 89"/>
            <p:cNvGrpSpPr>
              <a:grpSpLocks/>
            </p:cNvGrpSpPr>
            <p:nvPr/>
          </p:nvGrpSpPr>
          <p:grpSpPr bwMode="auto">
            <a:xfrm>
              <a:off x="3840" y="3168"/>
              <a:ext cx="240" cy="288"/>
              <a:chOff x="4128" y="1968"/>
              <a:chExt cx="240" cy="288"/>
            </a:xfrm>
          </p:grpSpPr>
          <p:sp>
            <p:nvSpPr>
              <p:cNvPr id="221274" name="Line 90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5" name="Line 91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6" name="Line 92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7" name="Line 93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8" name="Line 94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279" name="Line 95"/>
            <p:cNvSpPr>
              <a:spLocks noChangeShapeType="1"/>
            </p:cNvSpPr>
            <p:nvPr/>
          </p:nvSpPr>
          <p:spPr bwMode="auto">
            <a:xfrm flipV="1">
              <a:off x="4656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0" name="Line 96"/>
            <p:cNvSpPr>
              <a:spLocks noChangeShapeType="1"/>
            </p:cNvSpPr>
            <p:nvPr/>
          </p:nvSpPr>
          <p:spPr bwMode="auto">
            <a:xfrm>
              <a:off x="4128" y="12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1" name="Line 97"/>
            <p:cNvSpPr>
              <a:spLocks noChangeShapeType="1"/>
            </p:cNvSpPr>
            <p:nvPr/>
          </p:nvSpPr>
          <p:spPr bwMode="auto">
            <a:xfrm flipH="1" flipV="1">
              <a:off x="2016" y="206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2" name="Line 98"/>
            <p:cNvSpPr>
              <a:spLocks noChangeShapeType="1"/>
            </p:cNvSpPr>
            <p:nvPr/>
          </p:nvSpPr>
          <p:spPr bwMode="auto">
            <a:xfrm>
              <a:off x="2592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3" name="Rectangle 99"/>
            <p:cNvSpPr>
              <a:spLocks noChangeArrowheads="1"/>
            </p:cNvSpPr>
            <p:nvPr/>
          </p:nvSpPr>
          <p:spPr bwMode="auto">
            <a:xfrm>
              <a:off x="2544" y="2256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84" name="Line 100"/>
            <p:cNvSpPr>
              <a:spLocks noChangeShapeType="1"/>
            </p:cNvSpPr>
            <p:nvPr/>
          </p:nvSpPr>
          <p:spPr bwMode="auto">
            <a:xfrm>
              <a:off x="259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5" name="Line 101"/>
            <p:cNvSpPr>
              <a:spLocks noChangeShapeType="1"/>
            </p:cNvSpPr>
            <p:nvPr/>
          </p:nvSpPr>
          <p:spPr bwMode="auto">
            <a:xfrm>
              <a:off x="3120" y="2208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6" name="Line 102"/>
            <p:cNvSpPr>
              <a:spLocks noChangeShapeType="1"/>
            </p:cNvSpPr>
            <p:nvPr/>
          </p:nvSpPr>
          <p:spPr bwMode="auto">
            <a:xfrm>
              <a:off x="2592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7" name="Line 103"/>
            <p:cNvSpPr>
              <a:spLocks noChangeShapeType="1"/>
            </p:cNvSpPr>
            <p:nvPr/>
          </p:nvSpPr>
          <p:spPr bwMode="auto">
            <a:xfrm flipH="1">
              <a:off x="3120" y="264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8" name="Line 104"/>
            <p:cNvSpPr>
              <a:spLocks noChangeShapeType="1"/>
            </p:cNvSpPr>
            <p:nvPr/>
          </p:nvSpPr>
          <p:spPr bwMode="auto">
            <a:xfrm>
              <a:off x="4080" y="26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9" name="Rectangle 105"/>
            <p:cNvSpPr>
              <a:spLocks noChangeArrowheads="1"/>
            </p:cNvSpPr>
            <p:nvPr/>
          </p:nvSpPr>
          <p:spPr bwMode="auto">
            <a:xfrm>
              <a:off x="4032" y="278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90" name="Line 106"/>
            <p:cNvSpPr>
              <a:spLocks noChangeShapeType="1"/>
            </p:cNvSpPr>
            <p:nvPr/>
          </p:nvSpPr>
          <p:spPr bwMode="auto">
            <a:xfrm>
              <a:off x="4080" y="30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91" name="Rectangle 107"/>
            <p:cNvSpPr>
              <a:spLocks noChangeArrowheads="1"/>
            </p:cNvSpPr>
            <p:nvPr/>
          </p:nvSpPr>
          <p:spPr bwMode="auto">
            <a:xfrm>
              <a:off x="3072" y="283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92" name="Line 108"/>
            <p:cNvSpPr>
              <a:spLocks noChangeShapeType="1"/>
            </p:cNvSpPr>
            <p:nvPr/>
          </p:nvSpPr>
          <p:spPr bwMode="auto">
            <a:xfrm>
              <a:off x="3120" y="307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93" name="Line 109"/>
            <p:cNvSpPr>
              <a:spLocks noChangeShapeType="1"/>
            </p:cNvSpPr>
            <p:nvPr/>
          </p:nvSpPr>
          <p:spPr bwMode="auto">
            <a:xfrm>
              <a:off x="3120" y="331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94" name="Line 110"/>
            <p:cNvSpPr>
              <a:spLocks noChangeShapeType="1"/>
            </p:cNvSpPr>
            <p:nvPr/>
          </p:nvSpPr>
          <p:spPr bwMode="auto">
            <a:xfrm>
              <a:off x="4080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95" name="Line 111"/>
            <p:cNvSpPr>
              <a:spLocks noChangeShapeType="1"/>
            </p:cNvSpPr>
            <p:nvPr/>
          </p:nvSpPr>
          <p:spPr bwMode="auto">
            <a:xfrm>
              <a:off x="1104" y="3600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96" name="Line 112"/>
            <p:cNvSpPr>
              <a:spLocks noChangeShapeType="1"/>
            </p:cNvSpPr>
            <p:nvPr/>
          </p:nvSpPr>
          <p:spPr bwMode="auto">
            <a:xfrm>
              <a:off x="4656" y="27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" name="Group 113"/>
            <p:cNvGrpSpPr>
              <a:grpSpLocks/>
            </p:cNvGrpSpPr>
            <p:nvPr/>
          </p:nvGrpSpPr>
          <p:grpSpPr bwMode="auto">
            <a:xfrm rot="5400000">
              <a:off x="1344" y="2496"/>
              <a:ext cx="192" cy="192"/>
              <a:chOff x="1200" y="1680"/>
              <a:chExt cx="192" cy="192"/>
            </a:xfrm>
          </p:grpSpPr>
          <p:sp>
            <p:nvSpPr>
              <p:cNvPr id="221298" name="AutoShape 114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299" name="Line 115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300" name="Line 116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301" name="Line 117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" name="Group 118"/>
            <p:cNvGrpSpPr>
              <a:grpSpLocks/>
            </p:cNvGrpSpPr>
            <p:nvPr/>
          </p:nvGrpSpPr>
          <p:grpSpPr bwMode="auto">
            <a:xfrm rot="5400000">
              <a:off x="1008" y="2496"/>
              <a:ext cx="192" cy="192"/>
              <a:chOff x="1200" y="1680"/>
              <a:chExt cx="192" cy="192"/>
            </a:xfrm>
          </p:grpSpPr>
          <p:sp>
            <p:nvSpPr>
              <p:cNvPr id="221303" name="AutoShape 119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304" name="Line 120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305" name="Line 121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306" name="Line 122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307" name="Line 123"/>
            <p:cNvSpPr>
              <a:spLocks noChangeShapeType="1"/>
            </p:cNvSpPr>
            <p:nvPr/>
          </p:nvSpPr>
          <p:spPr bwMode="auto">
            <a:xfrm>
              <a:off x="1440" y="187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08" name="Line 124"/>
            <p:cNvSpPr>
              <a:spLocks noChangeShapeType="1"/>
            </p:cNvSpPr>
            <p:nvPr/>
          </p:nvSpPr>
          <p:spPr bwMode="auto">
            <a:xfrm>
              <a:off x="1440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09" name="Line 125"/>
            <p:cNvSpPr>
              <a:spLocks noChangeShapeType="1"/>
            </p:cNvSpPr>
            <p:nvPr/>
          </p:nvSpPr>
          <p:spPr bwMode="auto">
            <a:xfrm>
              <a:off x="1104" y="14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0" name="Line 126"/>
            <p:cNvSpPr>
              <a:spLocks noChangeShapeType="1"/>
            </p:cNvSpPr>
            <p:nvPr/>
          </p:nvSpPr>
          <p:spPr bwMode="auto">
            <a:xfrm flipV="1">
              <a:off x="1104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1" name="Line 127"/>
            <p:cNvSpPr>
              <a:spLocks noChangeShapeType="1"/>
            </p:cNvSpPr>
            <p:nvPr/>
          </p:nvSpPr>
          <p:spPr bwMode="auto">
            <a:xfrm flipV="1">
              <a:off x="2880" y="5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2" name="Line 128"/>
            <p:cNvSpPr>
              <a:spLocks noChangeShapeType="1"/>
            </p:cNvSpPr>
            <p:nvPr/>
          </p:nvSpPr>
          <p:spPr bwMode="auto">
            <a:xfrm>
              <a:off x="2784" y="5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3" name="Line 129"/>
            <p:cNvSpPr>
              <a:spLocks noChangeShapeType="1"/>
            </p:cNvSpPr>
            <p:nvPr/>
          </p:nvSpPr>
          <p:spPr bwMode="auto">
            <a:xfrm>
              <a:off x="2832" y="36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4" name="AutoShape 130"/>
            <p:cNvSpPr>
              <a:spLocks noChangeArrowheads="1"/>
            </p:cNvSpPr>
            <p:nvPr/>
          </p:nvSpPr>
          <p:spPr bwMode="auto">
            <a:xfrm flipV="1">
              <a:off x="2736" y="379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315" name="Line 131"/>
            <p:cNvSpPr>
              <a:spLocks noChangeShapeType="1"/>
            </p:cNvSpPr>
            <p:nvPr/>
          </p:nvSpPr>
          <p:spPr bwMode="auto">
            <a:xfrm>
              <a:off x="4656" y="22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6" name="Text Box 132"/>
            <p:cNvSpPr txBox="1">
              <a:spLocks noChangeArrowheads="1"/>
            </p:cNvSpPr>
            <p:nvPr/>
          </p:nvSpPr>
          <p:spPr bwMode="auto">
            <a:xfrm>
              <a:off x="538" y="129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</a:p>
          </p:txBody>
        </p:sp>
        <p:sp>
          <p:nvSpPr>
            <p:cNvPr id="221317" name="Text Box 133"/>
            <p:cNvSpPr txBox="1">
              <a:spLocks noChangeArrowheads="1"/>
            </p:cNvSpPr>
            <p:nvPr/>
          </p:nvSpPr>
          <p:spPr bwMode="auto">
            <a:xfrm>
              <a:off x="538" y="172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221318" name="Text Box 134"/>
            <p:cNvSpPr txBox="1">
              <a:spLocks noChangeArrowheads="1"/>
            </p:cNvSpPr>
            <p:nvPr/>
          </p:nvSpPr>
          <p:spPr bwMode="auto">
            <a:xfrm>
              <a:off x="4924" y="2112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Z</a:t>
              </a:r>
            </a:p>
          </p:txBody>
        </p:sp>
        <p:sp>
          <p:nvSpPr>
            <p:cNvPr id="221319" name="Text Box 135"/>
            <p:cNvSpPr txBox="1">
              <a:spLocks noChangeArrowheads="1"/>
            </p:cNvSpPr>
            <p:nvPr/>
          </p:nvSpPr>
          <p:spPr bwMode="auto">
            <a:xfrm>
              <a:off x="2400" y="120"/>
              <a:ext cx="11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CC</a:t>
              </a:r>
              <a:r>
                <a:rPr lang="en-US" altLang="zh-CN" b="1" dirty="0"/>
                <a:t> = +5V</a:t>
              </a:r>
            </a:p>
          </p:txBody>
        </p:sp>
        <p:sp>
          <p:nvSpPr>
            <p:cNvPr id="221320" name="Text Box 136"/>
            <p:cNvSpPr txBox="1">
              <a:spLocks noChangeArrowheads="1"/>
            </p:cNvSpPr>
            <p:nvPr/>
          </p:nvSpPr>
          <p:spPr bwMode="auto">
            <a:xfrm>
              <a:off x="2985" y="1890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Q2</a:t>
              </a:r>
            </a:p>
          </p:txBody>
        </p:sp>
        <p:sp>
          <p:nvSpPr>
            <p:cNvPr id="221321" name="Text Box 137"/>
            <p:cNvSpPr txBox="1">
              <a:spLocks noChangeArrowheads="1"/>
            </p:cNvSpPr>
            <p:nvPr/>
          </p:nvSpPr>
          <p:spPr bwMode="auto">
            <a:xfrm>
              <a:off x="3984" y="124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Q3</a:t>
              </a:r>
            </a:p>
          </p:txBody>
        </p:sp>
        <p:sp>
          <p:nvSpPr>
            <p:cNvPr id="221322" name="Text Box 138"/>
            <p:cNvSpPr txBox="1">
              <a:spLocks noChangeArrowheads="1"/>
            </p:cNvSpPr>
            <p:nvPr/>
          </p:nvSpPr>
          <p:spPr bwMode="auto">
            <a:xfrm>
              <a:off x="4512" y="1392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Q4</a:t>
              </a:r>
            </a:p>
          </p:txBody>
        </p:sp>
        <p:sp>
          <p:nvSpPr>
            <p:cNvPr id="221323" name="Text Box 139"/>
            <p:cNvSpPr txBox="1">
              <a:spLocks noChangeArrowheads="1"/>
            </p:cNvSpPr>
            <p:nvPr/>
          </p:nvSpPr>
          <p:spPr bwMode="auto">
            <a:xfrm>
              <a:off x="4521" y="2496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Q5</a:t>
              </a:r>
            </a:p>
          </p:txBody>
        </p:sp>
        <p:sp>
          <p:nvSpPr>
            <p:cNvPr id="221324" name="Text Box 140"/>
            <p:cNvSpPr txBox="1">
              <a:spLocks noChangeArrowheads="1"/>
            </p:cNvSpPr>
            <p:nvPr/>
          </p:nvSpPr>
          <p:spPr bwMode="auto">
            <a:xfrm>
              <a:off x="3936" y="316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Q6</a:t>
              </a:r>
            </a:p>
          </p:txBody>
        </p:sp>
        <p:sp>
          <p:nvSpPr>
            <p:cNvPr id="221325" name="Text Box 141"/>
            <p:cNvSpPr txBox="1">
              <a:spLocks noChangeArrowheads="1"/>
            </p:cNvSpPr>
            <p:nvPr/>
          </p:nvSpPr>
          <p:spPr bwMode="auto">
            <a:xfrm>
              <a:off x="1488" y="1056"/>
              <a:ext cx="55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D1A</a:t>
              </a:r>
            </a:p>
          </p:txBody>
        </p:sp>
        <p:sp>
          <p:nvSpPr>
            <p:cNvPr id="221326" name="Text Box 142"/>
            <p:cNvSpPr txBox="1">
              <a:spLocks noChangeArrowheads="1"/>
            </p:cNvSpPr>
            <p:nvPr/>
          </p:nvSpPr>
          <p:spPr bwMode="auto">
            <a:xfrm>
              <a:off x="1488" y="1968"/>
              <a:ext cx="5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D1B</a:t>
              </a:r>
            </a:p>
          </p:txBody>
        </p:sp>
      </p:grpSp>
      <p:sp>
        <p:nvSpPr>
          <p:cNvPr id="143" name="灯片编号占位符 1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  <a:pPr/>
              <a:t>47</a:t>
            </a:fld>
            <a:endParaRPr lang="en-US" altLang="zh-CN"/>
          </a:p>
        </p:txBody>
      </p:sp>
      <p:sp>
        <p:nvSpPr>
          <p:cNvPr id="144" name="Text Box 128"/>
          <p:cNvSpPr txBox="1">
            <a:spLocks noChangeArrowheads="1"/>
          </p:cNvSpPr>
          <p:nvPr/>
        </p:nvSpPr>
        <p:spPr bwMode="auto">
          <a:xfrm>
            <a:off x="214282" y="214290"/>
            <a:ext cx="214674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endParaRPr lang="zh-CN" alt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6742112" y="1196752"/>
            <a:ext cx="494184" cy="685800"/>
          </a:xfrm>
          <a:prstGeom prst="cloudCallout">
            <a:avLst>
              <a:gd name="adj1" fmla="val 4583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6" grpId="0" animBg="1" autoUpdateAnimBg="0"/>
      <p:bldP spid="221203" grpId="0" animBg="1" autoUpdateAnimBg="0"/>
      <p:bldP spid="221204" grpId="0" autoUpdateAnimBg="0"/>
      <p:bldP spid="221205" grpId="0" animBg="1" autoUpdateAnimBg="0"/>
      <p:bldP spid="221206" grpId="0" animBg="1" autoUpdateAnimBg="0"/>
      <p:bldP spid="145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62600" y="457200"/>
            <a:ext cx="2139950" cy="5410200"/>
            <a:chOff x="3504" y="288"/>
            <a:chExt cx="1348" cy="3408"/>
          </a:xfrm>
        </p:grpSpPr>
        <p:sp>
          <p:nvSpPr>
            <p:cNvPr id="222211" name="Rectangle 3"/>
            <p:cNvSpPr>
              <a:spLocks noChangeArrowheads="1"/>
            </p:cNvSpPr>
            <p:nvPr/>
          </p:nvSpPr>
          <p:spPr bwMode="auto">
            <a:xfrm>
              <a:off x="3504" y="624"/>
              <a:ext cx="1344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2" name="Text Box 4"/>
            <p:cNvSpPr txBox="1">
              <a:spLocks noChangeArrowheads="1"/>
            </p:cNvSpPr>
            <p:nvPr/>
          </p:nvSpPr>
          <p:spPr bwMode="auto">
            <a:xfrm>
              <a:off x="3600" y="288"/>
              <a:ext cx="12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推拉式输出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0" y="990600"/>
            <a:ext cx="1447800" cy="4876800"/>
            <a:chOff x="2400" y="624"/>
            <a:chExt cx="912" cy="3072"/>
          </a:xfrm>
        </p:grpSpPr>
        <p:sp>
          <p:nvSpPr>
            <p:cNvPr id="222214" name="Rectangle 6"/>
            <p:cNvSpPr>
              <a:spLocks noChangeArrowheads="1"/>
            </p:cNvSpPr>
            <p:nvPr/>
          </p:nvSpPr>
          <p:spPr bwMode="auto">
            <a:xfrm>
              <a:off x="2400" y="624"/>
              <a:ext cx="912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5" name="Text Box 7"/>
            <p:cNvSpPr txBox="1">
              <a:spLocks noChangeArrowheads="1"/>
            </p:cNvSpPr>
            <p:nvPr/>
          </p:nvSpPr>
          <p:spPr bwMode="auto">
            <a:xfrm>
              <a:off x="2544" y="912"/>
              <a:ext cx="344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分</a:t>
              </a: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相</a:t>
              </a: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器</a:t>
              </a:r>
            </a:p>
          </p:txBody>
        </p:sp>
      </p:grpSp>
      <p:sp>
        <p:nvSpPr>
          <p:cNvPr id="153" name="AutoShape 27"/>
          <p:cNvSpPr>
            <a:spLocks noChangeArrowheads="1"/>
          </p:cNvSpPr>
          <p:nvPr/>
        </p:nvSpPr>
        <p:spPr bwMode="auto">
          <a:xfrm>
            <a:off x="4876800" y="4176722"/>
            <a:ext cx="1195398" cy="609600"/>
          </a:xfrm>
          <a:prstGeom prst="cloudCallout">
            <a:avLst>
              <a:gd name="adj1" fmla="val 2463"/>
              <a:gd name="adj2" fmla="val 48176"/>
            </a:avLst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ctr">
              <a:lnSpc>
                <a:spcPct val="110000"/>
              </a:lnSpc>
            </a:pPr>
            <a:r>
              <a:rPr lang="zh-CN" altLang="en-US" b="1" dirty="0">
                <a:ea typeface="黑体" pitchFamily="2" charset="-122"/>
              </a:rPr>
              <a:t>0.7</a:t>
            </a:r>
            <a:r>
              <a:rPr lang="en-US" altLang="zh-CN" b="1" dirty="0">
                <a:ea typeface="黑体" pitchFamily="2" charset="-122"/>
              </a:rPr>
              <a:t>V</a:t>
            </a:r>
          </a:p>
        </p:txBody>
      </p:sp>
      <p:sp>
        <p:nvSpPr>
          <p:cNvPr id="152" name="AutoShape 21"/>
          <p:cNvSpPr>
            <a:spLocks noChangeArrowheads="1"/>
          </p:cNvSpPr>
          <p:nvPr/>
        </p:nvSpPr>
        <p:spPr bwMode="auto">
          <a:xfrm>
            <a:off x="4838427" y="1628800"/>
            <a:ext cx="1101725" cy="685800"/>
          </a:xfrm>
          <a:prstGeom prst="cloudCallout">
            <a:avLst>
              <a:gd name="adj1" fmla="val -380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ctr"/>
            <a:r>
              <a:rPr lang="zh-CN" altLang="en-US" b="1" dirty="0">
                <a:ea typeface="黑体" pitchFamily="2" charset="-122"/>
              </a:rPr>
              <a:t>1.</a:t>
            </a:r>
            <a:r>
              <a:rPr lang="zh-CN" altLang="en-US" b="1" dirty="0" smtClean="0">
                <a:ea typeface="黑体" pitchFamily="2" charset="-122"/>
              </a:rPr>
              <a:t>0</a:t>
            </a:r>
            <a:r>
              <a:rPr lang="en-US" altLang="zh-CN" b="1" dirty="0" smtClean="0">
                <a:ea typeface="黑体" pitchFamily="2" charset="-122"/>
              </a:rPr>
              <a:t>V</a:t>
            </a:r>
            <a:endParaRPr lang="zh-CN" altLang="en-US" b="1" dirty="0">
              <a:ea typeface="黑体" pitchFamily="2" charset="-122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285875" y="960438"/>
            <a:ext cx="2219325" cy="4906963"/>
            <a:chOff x="810" y="605"/>
            <a:chExt cx="1398" cy="3091"/>
          </a:xfrm>
        </p:grpSpPr>
        <p:sp>
          <p:nvSpPr>
            <p:cNvPr id="222217" name="Rectangle 9"/>
            <p:cNvSpPr>
              <a:spLocks noChangeArrowheads="1"/>
            </p:cNvSpPr>
            <p:nvPr/>
          </p:nvSpPr>
          <p:spPr bwMode="auto">
            <a:xfrm>
              <a:off x="864" y="624"/>
              <a:ext cx="1344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8" name="Text Box 10"/>
            <p:cNvSpPr txBox="1">
              <a:spLocks noChangeArrowheads="1"/>
            </p:cNvSpPr>
            <p:nvPr/>
          </p:nvSpPr>
          <p:spPr bwMode="auto">
            <a:xfrm>
              <a:off x="810" y="605"/>
              <a:ext cx="124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二极管与门</a:t>
              </a:r>
            </a:p>
          </p:txBody>
        </p:sp>
        <p:sp>
          <p:nvSpPr>
            <p:cNvPr id="222219" name="Text Box 11"/>
            <p:cNvSpPr txBox="1">
              <a:spLocks noChangeArrowheads="1"/>
            </p:cNvSpPr>
            <p:nvPr/>
          </p:nvSpPr>
          <p:spPr bwMode="auto">
            <a:xfrm>
              <a:off x="1514" y="2890"/>
              <a:ext cx="571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输入</a:t>
              </a: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保护</a:t>
              </a:r>
            </a:p>
          </p:txBody>
        </p:sp>
      </p:grpSp>
      <p:sp>
        <p:nvSpPr>
          <p:cNvPr id="222220" name="AutoShape 12"/>
          <p:cNvSpPr>
            <a:spLocks noChangeArrowheads="1"/>
          </p:cNvSpPr>
          <p:nvPr/>
        </p:nvSpPr>
        <p:spPr bwMode="auto">
          <a:xfrm>
            <a:off x="3276600" y="2492896"/>
            <a:ext cx="762000" cy="685800"/>
          </a:xfrm>
          <a:prstGeom prst="cloudCallout">
            <a:avLst>
              <a:gd name="adj1" fmla="val 4583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ea typeface="黑体" pitchFamily="2" charset="-122"/>
              </a:rPr>
              <a:t>高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791200" y="1295400"/>
            <a:ext cx="2514600" cy="1905000"/>
            <a:chOff x="3648" y="816"/>
            <a:chExt cx="1584" cy="1200"/>
          </a:xfrm>
        </p:grpSpPr>
        <p:sp>
          <p:nvSpPr>
            <p:cNvPr id="222222" name="AutoShape 14"/>
            <p:cNvSpPr>
              <a:spLocks noChangeArrowheads="1"/>
            </p:cNvSpPr>
            <p:nvPr/>
          </p:nvSpPr>
          <p:spPr bwMode="auto">
            <a:xfrm>
              <a:off x="3648" y="816"/>
              <a:ext cx="1584" cy="1200"/>
            </a:xfrm>
            <a:prstGeom prst="cloudCallout">
              <a:avLst>
                <a:gd name="adj1" fmla="val 23801"/>
                <a:gd name="adj2" fmla="val -21000"/>
              </a:avLst>
            </a:prstGeom>
            <a:solidFill>
              <a:srgbClr val="CC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b="1">
                <a:solidFill>
                  <a:srgbClr val="FF0000"/>
                </a:solidFill>
                <a:ea typeface="黑体" pitchFamily="2" charset="-122"/>
              </a:endParaRPr>
            </a:p>
          </p:txBody>
        </p:sp>
        <p:sp>
          <p:nvSpPr>
            <p:cNvPr id="222223" name="Text Box 15"/>
            <p:cNvSpPr txBox="1">
              <a:spLocks noChangeArrowheads="1"/>
            </p:cNvSpPr>
            <p:nvPr/>
          </p:nvSpPr>
          <p:spPr bwMode="auto">
            <a:xfrm>
              <a:off x="4839" y="948"/>
              <a:ext cx="344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截</a:t>
              </a: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止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791200" y="3810000"/>
            <a:ext cx="2438400" cy="2057400"/>
            <a:chOff x="3648" y="2400"/>
            <a:chExt cx="1536" cy="1296"/>
          </a:xfrm>
        </p:grpSpPr>
        <p:sp>
          <p:nvSpPr>
            <p:cNvPr id="222225" name="AutoShape 17"/>
            <p:cNvSpPr>
              <a:spLocks noChangeArrowheads="1"/>
            </p:cNvSpPr>
            <p:nvPr/>
          </p:nvSpPr>
          <p:spPr bwMode="auto">
            <a:xfrm>
              <a:off x="3648" y="2400"/>
              <a:ext cx="1536" cy="1296"/>
            </a:xfrm>
            <a:prstGeom prst="cloudCallout">
              <a:avLst>
                <a:gd name="adj1" fmla="val 26106"/>
                <a:gd name="adj2" fmla="val -23148"/>
              </a:avLst>
            </a:prstGeom>
            <a:solidFill>
              <a:srgbClr val="CC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b="1">
                <a:solidFill>
                  <a:srgbClr val="FF0000"/>
                </a:solidFill>
                <a:ea typeface="黑体" pitchFamily="2" charset="-122"/>
              </a:endParaRPr>
            </a:p>
          </p:txBody>
        </p:sp>
        <p:sp>
          <p:nvSpPr>
            <p:cNvPr id="222226" name="Text Box 18"/>
            <p:cNvSpPr txBox="1">
              <a:spLocks noChangeArrowheads="1"/>
            </p:cNvSpPr>
            <p:nvPr/>
          </p:nvSpPr>
          <p:spPr bwMode="auto">
            <a:xfrm>
              <a:off x="4674" y="2746"/>
              <a:ext cx="344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导</a:t>
              </a: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通</a:t>
              </a:r>
            </a:p>
          </p:txBody>
        </p:sp>
      </p:grpSp>
      <p:sp>
        <p:nvSpPr>
          <p:cNvPr id="222227" name="AutoShape 19"/>
          <p:cNvSpPr>
            <a:spLocks noChangeArrowheads="1"/>
          </p:cNvSpPr>
          <p:nvPr/>
        </p:nvSpPr>
        <p:spPr bwMode="auto">
          <a:xfrm>
            <a:off x="3924304" y="3000372"/>
            <a:ext cx="1433514" cy="1428760"/>
          </a:xfrm>
          <a:prstGeom prst="cloudCallout">
            <a:avLst>
              <a:gd name="adj1" fmla="val -22134"/>
              <a:gd name="adj2" fmla="val 13773"/>
            </a:avLst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导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通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8170062" y="3290888"/>
            <a:ext cx="545342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低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854075" y="188913"/>
            <a:ext cx="7386638" cy="5983288"/>
            <a:chOff x="538" y="119"/>
            <a:chExt cx="4653" cy="3769"/>
          </a:xfrm>
        </p:grpSpPr>
        <p:sp>
          <p:nvSpPr>
            <p:cNvPr id="222237" name="Line 29"/>
            <p:cNvSpPr>
              <a:spLocks noChangeShapeType="1"/>
            </p:cNvSpPr>
            <p:nvPr/>
          </p:nvSpPr>
          <p:spPr bwMode="auto">
            <a:xfrm flipV="1">
              <a:off x="4656" y="11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8" name="Line 30"/>
            <p:cNvSpPr>
              <a:spLocks noChangeShapeType="1"/>
            </p:cNvSpPr>
            <p:nvPr/>
          </p:nvSpPr>
          <p:spPr bwMode="auto">
            <a:xfrm>
              <a:off x="4656" y="168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9" name="Line 31"/>
            <p:cNvSpPr>
              <a:spLocks noChangeShapeType="1"/>
            </p:cNvSpPr>
            <p:nvPr/>
          </p:nvSpPr>
          <p:spPr bwMode="auto">
            <a:xfrm flipH="1">
              <a:off x="4128" y="15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4416" y="1392"/>
              <a:ext cx="240" cy="288"/>
              <a:chOff x="4128" y="1968"/>
              <a:chExt cx="240" cy="288"/>
            </a:xfrm>
          </p:grpSpPr>
          <p:sp>
            <p:nvSpPr>
              <p:cNvPr id="222241" name="Line 33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42" name="Line 34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43" name="Line 35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44" name="Line 36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45" name="Line 37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246" name="AutoShape 38"/>
            <p:cNvSpPr>
              <a:spLocks noChangeArrowheads="1"/>
            </p:cNvSpPr>
            <p:nvPr/>
          </p:nvSpPr>
          <p:spPr bwMode="auto">
            <a:xfrm rot="16200000" flipH="1">
              <a:off x="1608" y="1368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47" name="Line 39"/>
            <p:cNvSpPr>
              <a:spLocks noChangeShapeType="1"/>
            </p:cNvSpPr>
            <p:nvPr/>
          </p:nvSpPr>
          <p:spPr bwMode="auto">
            <a:xfrm>
              <a:off x="1632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8" name="Line 40"/>
            <p:cNvSpPr>
              <a:spLocks noChangeShapeType="1"/>
            </p:cNvSpPr>
            <p:nvPr/>
          </p:nvSpPr>
          <p:spPr bwMode="auto">
            <a:xfrm>
              <a:off x="1776" y="18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9" name="Line 41"/>
            <p:cNvSpPr>
              <a:spLocks noChangeShapeType="1"/>
            </p:cNvSpPr>
            <p:nvPr/>
          </p:nvSpPr>
          <p:spPr bwMode="auto">
            <a:xfrm>
              <a:off x="1632" y="13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0" name="Line 42"/>
            <p:cNvSpPr>
              <a:spLocks noChangeShapeType="1"/>
            </p:cNvSpPr>
            <p:nvPr/>
          </p:nvSpPr>
          <p:spPr bwMode="auto">
            <a:xfrm flipH="1">
              <a:off x="1584" y="15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1" name="Line 43"/>
            <p:cNvSpPr>
              <a:spLocks noChangeShapeType="1"/>
            </p:cNvSpPr>
            <p:nvPr/>
          </p:nvSpPr>
          <p:spPr bwMode="auto">
            <a:xfrm flipH="1">
              <a:off x="768" y="14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2" name="Line 44"/>
            <p:cNvSpPr>
              <a:spLocks noChangeShapeType="1"/>
            </p:cNvSpPr>
            <p:nvPr/>
          </p:nvSpPr>
          <p:spPr bwMode="auto">
            <a:xfrm>
              <a:off x="2016" y="115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1584" y="1776"/>
              <a:ext cx="192" cy="192"/>
              <a:chOff x="1200" y="1680"/>
              <a:chExt cx="192" cy="192"/>
            </a:xfrm>
          </p:grpSpPr>
          <p:sp>
            <p:nvSpPr>
              <p:cNvPr id="222254" name="AutoShape 46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55" name="Line 47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56" name="Line 48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57" name="Line 49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258" name="Line 50"/>
            <p:cNvSpPr>
              <a:spLocks noChangeShapeType="1"/>
            </p:cNvSpPr>
            <p:nvPr/>
          </p:nvSpPr>
          <p:spPr bwMode="auto">
            <a:xfrm flipH="1">
              <a:off x="768" y="187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9" name="Line 51"/>
            <p:cNvSpPr>
              <a:spLocks noChangeShapeType="1"/>
            </p:cNvSpPr>
            <p:nvPr/>
          </p:nvSpPr>
          <p:spPr bwMode="auto">
            <a:xfrm>
              <a:off x="2016" y="720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0" name="Line 52"/>
            <p:cNvSpPr>
              <a:spLocks noChangeShapeType="1"/>
            </p:cNvSpPr>
            <p:nvPr/>
          </p:nvSpPr>
          <p:spPr bwMode="auto">
            <a:xfrm>
              <a:off x="2016" y="7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1968" y="91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4608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>
              <a:off x="3888" y="1248"/>
              <a:ext cx="240" cy="288"/>
              <a:chOff x="4128" y="1968"/>
              <a:chExt cx="240" cy="288"/>
            </a:xfrm>
          </p:grpSpPr>
          <p:sp>
            <p:nvSpPr>
              <p:cNvPr id="222264" name="Line 56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65" name="Line 57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66" name="Line 58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67" name="Line 59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68" name="Line 60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269" name="Line 61"/>
            <p:cNvSpPr>
              <a:spLocks noChangeShapeType="1"/>
            </p:cNvSpPr>
            <p:nvPr/>
          </p:nvSpPr>
          <p:spPr bwMode="auto">
            <a:xfrm>
              <a:off x="4272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0" name="Rectangle 62"/>
            <p:cNvSpPr>
              <a:spLocks noChangeArrowheads="1"/>
            </p:cNvSpPr>
            <p:nvPr/>
          </p:nvSpPr>
          <p:spPr bwMode="auto">
            <a:xfrm>
              <a:off x="4224" y="1920"/>
              <a:ext cx="96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71" name="Line 63"/>
            <p:cNvSpPr>
              <a:spLocks noChangeShapeType="1"/>
            </p:cNvSpPr>
            <p:nvPr/>
          </p:nvSpPr>
          <p:spPr bwMode="auto">
            <a:xfrm>
              <a:off x="4272" y="21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2" name="AutoShape 64"/>
            <p:cNvSpPr>
              <a:spLocks noChangeArrowheads="1"/>
            </p:cNvSpPr>
            <p:nvPr/>
          </p:nvSpPr>
          <p:spPr bwMode="auto">
            <a:xfrm rot="16200000" flipH="1">
              <a:off x="3816" y="170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73" name="Line 65"/>
            <p:cNvSpPr>
              <a:spLocks noChangeShapeType="1"/>
            </p:cNvSpPr>
            <p:nvPr/>
          </p:nvSpPr>
          <p:spPr bwMode="auto">
            <a:xfrm>
              <a:off x="3840" y="168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4" name="Line 66"/>
            <p:cNvSpPr>
              <a:spLocks noChangeShapeType="1"/>
            </p:cNvSpPr>
            <p:nvPr/>
          </p:nvSpPr>
          <p:spPr bwMode="auto">
            <a:xfrm>
              <a:off x="3840" y="168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5" name="Line 67"/>
            <p:cNvSpPr>
              <a:spLocks noChangeShapeType="1"/>
            </p:cNvSpPr>
            <p:nvPr/>
          </p:nvSpPr>
          <p:spPr bwMode="auto">
            <a:xfrm flipH="1">
              <a:off x="3792" y="187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6" name="Line 68"/>
            <p:cNvSpPr>
              <a:spLocks noChangeShapeType="1"/>
            </p:cNvSpPr>
            <p:nvPr/>
          </p:nvSpPr>
          <p:spPr bwMode="auto">
            <a:xfrm flipH="1">
              <a:off x="3984" y="17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7" name="Line 69"/>
            <p:cNvSpPr>
              <a:spLocks noChangeShapeType="1"/>
            </p:cNvSpPr>
            <p:nvPr/>
          </p:nvSpPr>
          <p:spPr bwMode="auto">
            <a:xfrm flipH="1">
              <a:off x="3648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8" name="Line 70"/>
            <p:cNvSpPr>
              <a:spLocks noChangeShapeType="1"/>
            </p:cNvSpPr>
            <p:nvPr/>
          </p:nvSpPr>
          <p:spPr bwMode="auto">
            <a:xfrm flipH="1">
              <a:off x="3120" y="139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9" name="Line 71"/>
            <p:cNvSpPr>
              <a:spLocks noChangeShapeType="1"/>
            </p:cNvSpPr>
            <p:nvPr/>
          </p:nvSpPr>
          <p:spPr bwMode="auto">
            <a:xfrm>
              <a:off x="3648" y="1392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0" name="AutoShape 72"/>
            <p:cNvSpPr>
              <a:spLocks noChangeArrowheads="1"/>
            </p:cNvSpPr>
            <p:nvPr/>
          </p:nvSpPr>
          <p:spPr bwMode="auto">
            <a:xfrm rot="16200000" flipH="1">
              <a:off x="3816" y="218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81" name="Line 73"/>
            <p:cNvSpPr>
              <a:spLocks noChangeShapeType="1"/>
            </p:cNvSpPr>
            <p:nvPr/>
          </p:nvSpPr>
          <p:spPr bwMode="auto">
            <a:xfrm>
              <a:off x="3840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2" name="Line 74"/>
            <p:cNvSpPr>
              <a:spLocks noChangeShapeType="1"/>
            </p:cNvSpPr>
            <p:nvPr/>
          </p:nvSpPr>
          <p:spPr bwMode="auto">
            <a:xfrm>
              <a:off x="3840" y="216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3" name="Line 75"/>
            <p:cNvSpPr>
              <a:spLocks noChangeShapeType="1"/>
            </p:cNvSpPr>
            <p:nvPr/>
          </p:nvSpPr>
          <p:spPr bwMode="auto">
            <a:xfrm flipH="1">
              <a:off x="3792" y="235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4" name="Line 76"/>
            <p:cNvSpPr>
              <a:spLocks noChangeShapeType="1"/>
            </p:cNvSpPr>
            <p:nvPr/>
          </p:nvSpPr>
          <p:spPr bwMode="auto">
            <a:xfrm>
              <a:off x="3648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5" name="Line 77"/>
            <p:cNvSpPr>
              <a:spLocks noChangeShapeType="1"/>
            </p:cNvSpPr>
            <p:nvPr/>
          </p:nvSpPr>
          <p:spPr bwMode="auto">
            <a:xfrm>
              <a:off x="3984" y="225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" name="Group 78"/>
            <p:cNvGrpSpPr>
              <a:grpSpLocks/>
            </p:cNvGrpSpPr>
            <p:nvPr/>
          </p:nvGrpSpPr>
          <p:grpSpPr bwMode="auto">
            <a:xfrm>
              <a:off x="4416" y="2496"/>
              <a:ext cx="240" cy="288"/>
              <a:chOff x="4128" y="1968"/>
              <a:chExt cx="240" cy="288"/>
            </a:xfrm>
          </p:grpSpPr>
          <p:sp>
            <p:nvSpPr>
              <p:cNvPr id="222287" name="Line 79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88" name="Line 80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89" name="Line 81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90" name="Line 82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91" name="Line 83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292" name="Line 84"/>
            <p:cNvSpPr>
              <a:spLocks noChangeShapeType="1"/>
            </p:cNvSpPr>
            <p:nvPr/>
          </p:nvSpPr>
          <p:spPr bwMode="auto">
            <a:xfrm>
              <a:off x="3120" y="110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93" name="Line 85"/>
            <p:cNvSpPr>
              <a:spLocks noChangeShapeType="1"/>
            </p:cNvSpPr>
            <p:nvPr/>
          </p:nvSpPr>
          <p:spPr bwMode="auto">
            <a:xfrm>
              <a:off x="3120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94" name="Rectangle 86"/>
            <p:cNvSpPr>
              <a:spLocks noChangeArrowheads="1"/>
            </p:cNvSpPr>
            <p:nvPr/>
          </p:nvSpPr>
          <p:spPr bwMode="auto">
            <a:xfrm>
              <a:off x="3072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95" name="Line 87"/>
            <p:cNvSpPr>
              <a:spLocks noChangeShapeType="1"/>
            </p:cNvSpPr>
            <p:nvPr/>
          </p:nvSpPr>
          <p:spPr bwMode="auto">
            <a:xfrm>
              <a:off x="1776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" name="Group 88"/>
            <p:cNvGrpSpPr>
              <a:grpSpLocks/>
            </p:cNvGrpSpPr>
            <p:nvPr/>
          </p:nvGrpSpPr>
          <p:grpSpPr bwMode="auto">
            <a:xfrm>
              <a:off x="2880" y="1920"/>
              <a:ext cx="240" cy="288"/>
              <a:chOff x="4128" y="1968"/>
              <a:chExt cx="240" cy="288"/>
            </a:xfrm>
          </p:grpSpPr>
          <p:sp>
            <p:nvSpPr>
              <p:cNvPr id="222297" name="Line 89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98" name="Line 90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99" name="Line 91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0" name="Line 92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1" name="Line 93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" name="Group 94"/>
            <p:cNvGrpSpPr>
              <a:grpSpLocks/>
            </p:cNvGrpSpPr>
            <p:nvPr/>
          </p:nvGrpSpPr>
          <p:grpSpPr bwMode="auto">
            <a:xfrm>
              <a:off x="3840" y="3168"/>
              <a:ext cx="240" cy="288"/>
              <a:chOff x="4128" y="1968"/>
              <a:chExt cx="240" cy="288"/>
            </a:xfrm>
          </p:grpSpPr>
          <p:sp>
            <p:nvSpPr>
              <p:cNvPr id="222303" name="Line 95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4" name="Line 96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5" name="Line 97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6" name="Line 98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7" name="Line 99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308" name="Line 100"/>
            <p:cNvSpPr>
              <a:spLocks noChangeShapeType="1"/>
            </p:cNvSpPr>
            <p:nvPr/>
          </p:nvSpPr>
          <p:spPr bwMode="auto">
            <a:xfrm flipV="1">
              <a:off x="4656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09" name="Line 101"/>
            <p:cNvSpPr>
              <a:spLocks noChangeShapeType="1"/>
            </p:cNvSpPr>
            <p:nvPr/>
          </p:nvSpPr>
          <p:spPr bwMode="auto">
            <a:xfrm>
              <a:off x="4128" y="12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0" name="Line 102"/>
            <p:cNvSpPr>
              <a:spLocks noChangeShapeType="1"/>
            </p:cNvSpPr>
            <p:nvPr/>
          </p:nvSpPr>
          <p:spPr bwMode="auto">
            <a:xfrm flipH="1" flipV="1">
              <a:off x="2016" y="206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1" name="Line 103"/>
            <p:cNvSpPr>
              <a:spLocks noChangeShapeType="1"/>
            </p:cNvSpPr>
            <p:nvPr/>
          </p:nvSpPr>
          <p:spPr bwMode="auto">
            <a:xfrm>
              <a:off x="2592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2" name="Rectangle 104"/>
            <p:cNvSpPr>
              <a:spLocks noChangeArrowheads="1"/>
            </p:cNvSpPr>
            <p:nvPr/>
          </p:nvSpPr>
          <p:spPr bwMode="auto">
            <a:xfrm>
              <a:off x="2544" y="2256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3" name="Line 105"/>
            <p:cNvSpPr>
              <a:spLocks noChangeShapeType="1"/>
            </p:cNvSpPr>
            <p:nvPr/>
          </p:nvSpPr>
          <p:spPr bwMode="auto">
            <a:xfrm>
              <a:off x="259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4" name="Line 106"/>
            <p:cNvSpPr>
              <a:spLocks noChangeShapeType="1"/>
            </p:cNvSpPr>
            <p:nvPr/>
          </p:nvSpPr>
          <p:spPr bwMode="auto">
            <a:xfrm>
              <a:off x="3120" y="2208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5" name="Line 107"/>
            <p:cNvSpPr>
              <a:spLocks noChangeShapeType="1"/>
            </p:cNvSpPr>
            <p:nvPr/>
          </p:nvSpPr>
          <p:spPr bwMode="auto">
            <a:xfrm>
              <a:off x="2592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6" name="Line 108"/>
            <p:cNvSpPr>
              <a:spLocks noChangeShapeType="1"/>
            </p:cNvSpPr>
            <p:nvPr/>
          </p:nvSpPr>
          <p:spPr bwMode="auto">
            <a:xfrm flipH="1">
              <a:off x="3120" y="264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7" name="Line 109"/>
            <p:cNvSpPr>
              <a:spLocks noChangeShapeType="1"/>
            </p:cNvSpPr>
            <p:nvPr/>
          </p:nvSpPr>
          <p:spPr bwMode="auto">
            <a:xfrm>
              <a:off x="4080" y="26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8" name="Rectangle 110"/>
            <p:cNvSpPr>
              <a:spLocks noChangeArrowheads="1"/>
            </p:cNvSpPr>
            <p:nvPr/>
          </p:nvSpPr>
          <p:spPr bwMode="auto">
            <a:xfrm>
              <a:off x="4032" y="278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9" name="Line 111"/>
            <p:cNvSpPr>
              <a:spLocks noChangeShapeType="1"/>
            </p:cNvSpPr>
            <p:nvPr/>
          </p:nvSpPr>
          <p:spPr bwMode="auto">
            <a:xfrm>
              <a:off x="4080" y="30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20" name="Rectangle 112"/>
            <p:cNvSpPr>
              <a:spLocks noChangeArrowheads="1"/>
            </p:cNvSpPr>
            <p:nvPr/>
          </p:nvSpPr>
          <p:spPr bwMode="auto">
            <a:xfrm>
              <a:off x="3072" y="283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21" name="Line 113"/>
            <p:cNvSpPr>
              <a:spLocks noChangeShapeType="1"/>
            </p:cNvSpPr>
            <p:nvPr/>
          </p:nvSpPr>
          <p:spPr bwMode="auto">
            <a:xfrm>
              <a:off x="3120" y="307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22" name="Line 114"/>
            <p:cNvSpPr>
              <a:spLocks noChangeShapeType="1"/>
            </p:cNvSpPr>
            <p:nvPr/>
          </p:nvSpPr>
          <p:spPr bwMode="auto">
            <a:xfrm>
              <a:off x="3120" y="331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23" name="Line 115"/>
            <p:cNvSpPr>
              <a:spLocks noChangeShapeType="1"/>
            </p:cNvSpPr>
            <p:nvPr/>
          </p:nvSpPr>
          <p:spPr bwMode="auto">
            <a:xfrm>
              <a:off x="4080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24" name="Line 116"/>
            <p:cNvSpPr>
              <a:spLocks noChangeShapeType="1"/>
            </p:cNvSpPr>
            <p:nvPr/>
          </p:nvSpPr>
          <p:spPr bwMode="auto">
            <a:xfrm>
              <a:off x="1104" y="3600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25" name="Line 117"/>
            <p:cNvSpPr>
              <a:spLocks noChangeShapeType="1"/>
            </p:cNvSpPr>
            <p:nvPr/>
          </p:nvSpPr>
          <p:spPr bwMode="auto">
            <a:xfrm>
              <a:off x="4656" y="27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" name="Group 118"/>
            <p:cNvGrpSpPr>
              <a:grpSpLocks/>
            </p:cNvGrpSpPr>
            <p:nvPr/>
          </p:nvGrpSpPr>
          <p:grpSpPr bwMode="auto">
            <a:xfrm rot="5400000">
              <a:off x="1344" y="2496"/>
              <a:ext cx="192" cy="192"/>
              <a:chOff x="1200" y="1680"/>
              <a:chExt cx="192" cy="192"/>
            </a:xfrm>
          </p:grpSpPr>
          <p:sp>
            <p:nvSpPr>
              <p:cNvPr id="222327" name="AutoShape 119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28" name="Line 120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29" name="Line 121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30" name="Line 122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" name="Group 123"/>
            <p:cNvGrpSpPr>
              <a:grpSpLocks/>
            </p:cNvGrpSpPr>
            <p:nvPr/>
          </p:nvGrpSpPr>
          <p:grpSpPr bwMode="auto">
            <a:xfrm rot="5400000">
              <a:off x="1008" y="2496"/>
              <a:ext cx="192" cy="192"/>
              <a:chOff x="1200" y="1680"/>
              <a:chExt cx="192" cy="192"/>
            </a:xfrm>
          </p:grpSpPr>
          <p:sp>
            <p:nvSpPr>
              <p:cNvPr id="222332" name="AutoShape 124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33" name="Line 125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34" name="Line 126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35" name="Line 127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336" name="Line 128"/>
            <p:cNvSpPr>
              <a:spLocks noChangeShapeType="1"/>
            </p:cNvSpPr>
            <p:nvPr/>
          </p:nvSpPr>
          <p:spPr bwMode="auto">
            <a:xfrm>
              <a:off x="1440" y="187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37" name="Line 129"/>
            <p:cNvSpPr>
              <a:spLocks noChangeShapeType="1"/>
            </p:cNvSpPr>
            <p:nvPr/>
          </p:nvSpPr>
          <p:spPr bwMode="auto">
            <a:xfrm>
              <a:off x="1440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38" name="Line 130"/>
            <p:cNvSpPr>
              <a:spLocks noChangeShapeType="1"/>
            </p:cNvSpPr>
            <p:nvPr/>
          </p:nvSpPr>
          <p:spPr bwMode="auto">
            <a:xfrm>
              <a:off x="1104" y="14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39" name="Line 131"/>
            <p:cNvSpPr>
              <a:spLocks noChangeShapeType="1"/>
            </p:cNvSpPr>
            <p:nvPr/>
          </p:nvSpPr>
          <p:spPr bwMode="auto">
            <a:xfrm flipV="1">
              <a:off x="1104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40" name="Line 132"/>
            <p:cNvSpPr>
              <a:spLocks noChangeShapeType="1"/>
            </p:cNvSpPr>
            <p:nvPr/>
          </p:nvSpPr>
          <p:spPr bwMode="auto">
            <a:xfrm flipV="1">
              <a:off x="2880" y="5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41" name="Line 133"/>
            <p:cNvSpPr>
              <a:spLocks noChangeShapeType="1"/>
            </p:cNvSpPr>
            <p:nvPr/>
          </p:nvSpPr>
          <p:spPr bwMode="auto">
            <a:xfrm>
              <a:off x="2784" y="5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42" name="Line 134"/>
            <p:cNvSpPr>
              <a:spLocks noChangeShapeType="1"/>
            </p:cNvSpPr>
            <p:nvPr/>
          </p:nvSpPr>
          <p:spPr bwMode="auto">
            <a:xfrm>
              <a:off x="2832" y="36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43" name="AutoShape 135"/>
            <p:cNvSpPr>
              <a:spLocks noChangeArrowheads="1"/>
            </p:cNvSpPr>
            <p:nvPr/>
          </p:nvSpPr>
          <p:spPr bwMode="auto">
            <a:xfrm flipV="1">
              <a:off x="2736" y="379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44" name="Line 136"/>
            <p:cNvSpPr>
              <a:spLocks noChangeShapeType="1"/>
            </p:cNvSpPr>
            <p:nvPr/>
          </p:nvSpPr>
          <p:spPr bwMode="auto">
            <a:xfrm>
              <a:off x="4656" y="22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45" name="Text Box 137"/>
            <p:cNvSpPr txBox="1">
              <a:spLocks noChangeArrowheads="1"/>
            </p:cNvSpPr>
            <p:nvPr/>
          </p:nvSpPr>
          <p:spPr bwMode="auto">
            <a:xfrm>
              <a:off x="538" y="129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</a:p>
          </p:txBody>
        </p:sp>
        <p:sp>
          <p:nvSpPr>
            <p:cNvPr id="222346" name="Text Box 138"/>
            <p:cNvSpPr txBox="1">
              <a:spLocks noChangeArrowheads="1"/>
            </p:cNvSpPr>
            <p:nvPr/>
          </p:nvSpPr>
          <p:spPr bwMode="auto">
            <a:xfrm>
              <a:off x="538" y="172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222347" name="Text Box 139"/>
            <p:cNvSpPr txBox="1">
              <a:spLocks noChangeArrowheads="1"/>
            </p:cNvSpPr>
            <p:nvPr/>
          </p:nvSpPr>
          <p:spPr bwMode="auto">
            <a:xfrm>
              <a:off x="4924" y="2112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Z</a:t>
              </a:r>
            </a:p>
          </p:txBody>
        </p:sp>
        <p:sp>
          <p:nvSpPr>
            <p:cNvPr id="222348" name="Text Box 140"/>
            <p:cNvSpPr txBox="1">
              <a:spLocks noChangeArrowheads="1"/>
            </p:cNvSpPr>
            <p:nvPr/>
          </p:nvSpPr>
          <p:spPr bwMode="auto">
            <a:xfrm>
              <a:off x="2400" y="119"/>
              <a:ext cx="11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CC</a:t>
              </a:r>
              <a:r>
                <a:rPr lang="en-US" altLang="zh-CN" b="1" dirty="0"/>
                <a:t> = +5V</a:t>
              </a:r>
            </a:p>
          </p:txBody>
        </p:sp>
        <p:sp>
          <p:nvSpPr>
            <p:cNvPr id="222349" name="Text Box 141"/>
            <p:cNvSpPr txBox="1">
              <a:spLocks noChangeArrowheads="1"/>
            </p:cNvSpPr>
            <p:nvPr/>
          </p:nvSpPr>
          <p:spPr bwMode="auto">
            <a:xfrm>
              <a:off x="2985" y="1920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Q2</a:t>
              </a:r>
            </a:p>
          </p:txBody>
        </p:sp>
        <p:sp>
          <p:nvSpPr>
            <p:cNvPr id="222350" name="Text Box 142"/>
            <p:cNvSpPr txBox="1">
              <a:spLocks noChangeArrowheads="1"/>
            </p:cNvSpPr>
            <p:nvPr/>
          </p:nvSpPr>
          <p:spPr bwMode="auto">
            <a:xfrm>
              <a:off x="3984" y="124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Q3</a:t>
              </a:r>
            </a:p>
          </p:txBody>
        </p:sp>
        <p:sp>
          <p:nvSpPr>
            <p:cNvPr id="222351" name="Text Box 143"/>
            <p:cNvSpPr txBox="1">
              <a:spLocks noChangeArrowheads="1"/>
            </p:cNvSpPr>
            <p:nvPr/>
          </p:nvSpPr>
          <p:spPr bwMode="auto">
            <a:xfrm>
              <a:off x="4512" y="1392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Q4</a:t>
              </a:r>
            </a:p>
          </p:txBody>
        </p:sp>
        <p:sp>
          <p:nvSpPr>
            <p:cNvPr id="222352" name="Text Box 144"/>
            <p:cNvSpPr txBox="1">
              <a:spLocks noChangeArrowheads="1"/>
            </p:cNvSpPr>
            <p:nvPr/>
          </p:nvSpPr>
          <p:spPr bwMode="auto">
            <a:xfrm>
              <a:off x="4521" y="2496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Q5</a:t>
              </a:r>
            </a:p>
          </p:txBody>
        </p:sp>
        <p:sp>
          <p:nvSpPr>
            <p:cNvPr id="222353" name="Text Box 145"/>
            <p:cNvSpPr txBox="1">
              <a:spLocks noChangeArrowheads="1"/>
            </p:cNvSpPr>
            <p:nvPr/>
          </p:nvSpPr>
          <p:spPr bwMode="auto">
            <a:xfrm>
              <a:off x="3936" y="316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Q6</a:t>
              </a:r>
            </a:p>
          </p:txBody>
        </p:sp>
        <p:sp>
          <p:nvSpPr>
            <p:cNvPr id="222354" name="Text Box 146"/>
            <p:cNvSpPr txBox="1">
              <a:spLocks noChangeArrowheads="1"/>
            </p:cNvSpPr>
            <p:nvPr/>
          </p:nvSpPr>
          <p:spPr bwMode="auto">
            <a:xfrm>
              <a:off x="1488" y="1056"/>
              <a:ext cx="55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D1A</a:t>
              </a:r>
            </a:p>
          </p:txBody>
        </p:sp>
        <p:sp>
          <p:nvSpPr>
            <p:cNvPr id="222355" name="Text Box 147"/>
            <p:cNvSpPr txBox="1">
              <a:spLocks noChangeArrowheads="1"/>
            </p:cNvSpPr>
            <p:nvPr/>
          </p:nvSpPr>
          <p:spPr bwMode="auto">
            <a:xfrm>
              <a:off x="1488" y="1968"/>
              <a:ext cx="5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D1B</a:t>
              </a:r>
            </a:p>
          </p:txBody>
        </p:sp>
      </p:grpSp>
      <p:sp>
        <p:nvSpPr>
          <p:cNvPr id="148" name="灯片编号占位符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  <a:pPr/>
              <a:t>48</a:t>
            </a:fld>
            <a:endParaRPr lang="en-US" altLang="zh-CN"/>
          </a:p>
        </p:txBody>
      </p:sp>
      <p:sp>
        <p:nvSpPr>
          <p:cNvPr id="149" name="Text Box 128"/>
          <p:cNvSpPr txBox="1">
            <a:spLocks noChangeArrowheads="1"/>
          </p:cNvSpPr>
          <p:nvPr/>
        </p:nvSpPr>
        <p:spPr bwMode="auto">
          <a:xfrm>
            <a:off x="214282" y="214290"/>
            <a:ext cx="214674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endParaRPr lang="zh-CN" alt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886200" y="3429000"/>
            <a:ext cx="3276600" cy="2133600"/>
            <a:chOff x="2448" y="2160"/>
            <a:chExt cx="2064" cy="1344"/>
          </a:xfrm>
        </p:grpSpPr>
        <p:sp>
          <p:nvSpPr>
            <p:cNvPr id="222231" name="Line 23"/>
            <p:cNvSpPr>
              <a:spLocks noChangeShapeType="1"/>
            </p:cNvSpPr>
            <p:nvPr/>
          </p:nvSpPr>
          <p:spPr bwMode="auto">
            <a:xfrm>
              <a:off x="2448" y="2160"/>
              <a:ext cx="0" cy="57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2" name="Line 24"/>
            <p:cNvSpPr>
              <a:spLocks noChangeShapeType="1"/>
            </p:cNvSpPr>
            <p:nvPr/>
          </p:nvSpPr>
          <p:spPr bwMode="auto">
            <a:xfrm>
              <a:off x="2448" y="2736"/>
              <a:ext cx="18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3" name="Line 25"/>
            <p:cNvSpPr>
              <a:spLocks noChangeShapeType="1"/>
            </p:cNvSpPr>
            <p:nvPr/>
          </p:nvSpPr>
          <p:spPr bwMode="auto">
            <a:xfrm>
              <a:off x="4320" y="2736"/>
              <a:ext cx="192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4" name="Line 26"/>
            <p:cNvSpPr>
              <a:spLocks noChangeShapeType="1"/>
            </p:cNvSpPr>
            <p:nvPr/>
          </p:nvSpPr>
          <p:spPr bwMode="auto">
            <a:xfrm>
              <a:off x="4512" y="2832"/>
              <a:ext cx="0" cy="67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2" grpId="0" animBg="1"/>
      <p:bldP spid="222220" grpId="0" animBg="1"/>
      <p:bldP spid="222227" grpId="0" animBg="1"/>
      <p:bldP spid="2222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9" name="Picture 69" descr="Transistorer_(croped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9762"/>
            <a:ext cx="4179888" cy="56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0" name="Rectangle 70"/>
          <p:cNvSpPr>
            <a:spLocks noChangeArrowheads="1"/>
          </p:cNvSpPr>
          <p:nvPr/>
        </p:nvSpPr>
        <p:spPr bwMode="auto">
          <a:xfrm>
            <a:off x="4606479" y="2636912"/>
            <a:ext cx="4320034" cy="265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极结型晶体管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Bipolar Junction Transistor, BJT),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俗称</a:t>
            </a:r>
            <a:r>
              <a:rPr lang="zh-CN" altLang="en-US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三极管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三极管，属于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TTL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逻辑系列。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724128" y="119921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三极管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357166"/>
            <a:ext cx="77724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门电路</a:t>
            </a:r>
            <a:endParaRPr lang="zh-CN" altLang="en-US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24000"/>
            <a:ext cx="7848600" cy="4572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逻辑电平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64" y="2554299"/>
            <a:ext cx="3376612" cy="2517775"/>
            <a:chOff x="1968" y="1731"/>
            <a:chExt cx="2127" cy="1586"/>
          </a:xfrm>
        </p:grpSpPr>
        <p:sp>
          <p:nvSpPr>
            <p:cNvPr id="154629" name="Rectangle 5"/>
            <p:cNvSpPr>
              <a:spLocks noChangeArrowheads="1"/>
            </p:cNvSpPr>
            <p:nvPr/>
          </p:nvSpPr>
          <p:spPr bwMode="auto">
            <a:xfrm>
              <a:off x="1968" y="1872"/>
              <a:ext cx="1584" cy="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</a:rPr>
                <a:t>逻辑1（高态）</a:t>
              </a:r>
            </a:p>
            <a:p>
              <a:pPr algn="ctr">
                <a:lnSpc>
                  <a:spcPct val="130000"/>
                </a:lnSpc>
              </a:pPr>
              <a:endParaRPr lang="zh-CN" altLang="en-US" sz="2800" b="1" dirty="0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190000"/>
                </a:lnSpc>
              </a:pPr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</a:rPr>
                <a:t>逻辑0（低态）</a:t>
              </a:r>
            </a:p>
          </p:txBody>
        </p:sp>
        <p:sp>
          <p:nvSpPr>
            <p:cNvPr id="154630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1968" y="2736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32" name="Text Box 8"/>
            <p:cNvSpPr txBox="1">
              <a:spLocks noChangeArrowheads="1"/>
            </p:cNvSpPr>
            <p:nvPr/>
          </p:nvSpPr>
          <p:spPr bwMode="auto">
            <a:xfrm>
              <a:off x="3600" y="1731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itchFamily="18" charset="0"/>
                </a:rPr>
                <a:t>5.0</a:t>
              </a:r>
              <a:r>
                <a:rPr lang="en-US" altLang="zh-CN" b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3600" y="2165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itchFamily="18" charset="0"/>
                </a:rPr>
                <a:t>3.5</a:t>
              </a:r>
              <a:r>
                <a:rPr lang="en-US" altLang="zh-CN" b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>
              <a:off x="3600" y="2597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itchFamily="18" charset="0"/>
                </a:rPr>
                <a:t>1.5</a:t>
              </a:r>
              <a:r>
                <a:rPr lang="en-US" altLang="zh-CN" b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54635" name="Text Box 11"/>
            <p:cNvSpPr txBox="1">
              <a:spLocks noChangeArrowheads="1"/>
            </p:cNvSpPr>
            <p:nvPr/>
          </p:nvSpPr>
          <p:spPr bwMode="auto">
            <a:xfrm>
              <a:off x="3600" y="3029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Times New Roman" pitchFamily="18" charset="0"/>
                </a:rPr>
                <a:t>0.0</a:t>
              </a:r>
              <a:r>
                <a:rPr lang="en-US" altLang="zh-CN" b="1" dirty="0"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3649651" y="3562362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未定义</a:t>
            </a:r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2786050" y="5286388"/>
            <a:ext cx="3467616" cy="678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典型的5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电源电压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  <p:bldP spid="154636" grpId="0" autoUpdateAnimBg="0"/>
      <p:bldP spid="15463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00042"/>
            <a:ext cx="8358222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的电源电压</a:t>
            </a:r>
            <a:endParaRPr lang="zh-CN" altLang="en-US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785926"/>
            <a:ext cx="8572528" cy="400052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为什么使用低电压？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减小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电源电压，可减小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功耗</a:t>
            </a:r>
            <a:endParaRPr lang="zh-CN" altLang="en-US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更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尺寸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，可实现更高集成度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ym typeface="Symbol" pitchFamily="18" charset="2"/>
              </a:rPr>
              <a:t>3.3  0.3</a:t>
            </a:r>
            <a:r>
              <a:rPr lang="en-US" altLang="zh-CN" dirty="0">
                <a:sym typeface="Symbol" pitchFamily="18" charset="2"/>
              </a:rPr>
              <a:t>V    2.5 </a:t>
            </a:r>
            <a:r>
              <a:rPr lang="zh-CN" altLang="en-US" dirty="0">
                <a:sym typeface="Symbol" pitchFamily="18" charset="2"/>
              </a:rPr>
              <a:t>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0.2V    </a:t>
            </a:r>
            <a:r>
              <a:rPr lang="en-US" altLang="zh-CN" dirty="0">
                <a:sym typeface="Symbol" pitchFamily="18" charset="2"/>
              </a:rPr>
              <a:t>1.8 </a:t>
            </a:r>
            <a:r>
              <a:rPr lang="zh-CN" altLang="en-US" dirty="0">
                <a:sym typeface="Symbol" pitchFamily="18" charset="2"/>
              </a:rPr>
              <a:t></a:t>
            </a:r>
            <a:r>
              <a:rPr lang="en-US" altLang="zh-CN" dirty="0">
                <a:sym typeface="Symbol" pitchFamily="18" charset="2"/>
              </a:rPr>
              <a:t> 0.15V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15441" y="5429264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其它标准的电源电压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1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4"/>
            <a:ext cx="77724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晶体管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14464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沟道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ot point in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4931893" y="2891356"/>
            <a:ext cx="3672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栅极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高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电压：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 3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N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MOS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管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导通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栅极低态电压：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NMOS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管截止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85785" y="2132856"/>
            <a:ext cx="3455985" cy="3519484"/>
            <a:chOff x="657" y="1089"/>
            <a:chExt cx="2177" cy="221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57" y="1728"/>
              <a:ext cx="2177" cy="1578"/>
              <a:chOff x="606" y="1296"/>
              <a:chExt cx="2177" cy="1578"/>
            </a:xfrm>
          </p:grpSpPr>
          <p:cxnSp>
            <p:nvCxnSpPr>
              <p:cNvPr id="155666" name="AutoShape 18"/>
              <p:cNvCxnSpPr>
                <a:cxnSpLocks noChangeShapeType="1"/>
              </p:cNvCxnSpPr>
              <p:nvPr/>
            </p:nvCxnSpPr>
            <p:spPr bwMode="auto">
              <a:xfrm rot="16200000" flipH="1">
                <a:off x="818" y="2125"/>
                <a:ext cx="671" cy="555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038" y="1584"/>
                <a:ext cx="528" cy="960"/>
                <a:chOff x="1728" y="1680"/>
                <a:chExt cx="528" cy="960"/>
              </a:xfrm>
            </p:grpSpPr>
            <p:sp>
              <p:nvSpPr>
                <p:cNvPr id="155656" name="Line 8"/>
                <p:cNvSpPr>
                  <a:spLocks noChangeShapeType="1"/>
                </p:cNvSpPr>
                <p:nvPr/>
              </p:nvSpPr>
              <p:spPr bwMode="auto">
                <a:xfrm>
                  <a:off x="1968" y="20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57" name="Line 9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5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5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256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60" name="Line 12"/>
                <p:cNvSpPr>
                  <a:spLocks noChangeShapeType="1"/>
                </p:cNvSpPr>
                <p:nvPr/>
              </p:nvSpPr>
              <p:spPr bwMode="auto">
                <a:xfrm>
                  <a:off x="2064" y="225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61" name="Line 13"/>
                <p:cNvSpPr>
                  <a:spLocks noChangeShapeType="1"/>
                </p:cNvSpPr>
                <p:nvPr/>
              </p:nvSpPr>
              <p:spPr bwMode="auto">
                <a:xfrm>
                  <a:off x="2256" y="2256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6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728" y="216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55663" name="Text Box 15"/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121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漏极 </a:t>
                </a:r>
                <a:r>
                  <a:rPr lang="en-US" altLang="zh-CN" b="1" dirty="0"/>
                  <a:t>drain</a:t>
                </a:r>
              </a:p>
            </p:txBody>
          </p:sp>
          <p:sp>
            <p:nvSpPr>
              <p:cNvPr id="155664" name="Text Box 16"/>
              <p:cNvSpPr txBox="1">
                <a:spLocks noChangeArrowheads="1"/>
              </p:cNvSpPr>
              <p:nvPr/>
            </p:nvSpPr>
            <p:spPr bwMode="auto">
              <a:xfrm>
                <a:off x="1478" y="2544"/>
                <a:ext cx="130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源极 </a:t>
                </a:r>
                <a:r>
                  <a:rPr lang="en-US" altLang="zh-CN" b="1" dirty="0"/>
                  <a:t>source</a:t>
                </a:r>
              </a:p>
            </p:txBody>
          </p:sp>
          <p:sp>
            <p:nvSpPr>
              <p:cNvPr id="155665" name="Text Box 17"/>
              <p:cNvSpPr txBox="1">
                <a:spLocks noChangeArrowheads="1"/>
              </p:cNvSpPr>
              <p:nvPr/>
            </p:nvSpPr>
            <p:spPr bwMode="auto">
              <a:xfrm>
                <a:off x="611" y="1437"/>
                <a:ext cx="625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栅极</a:t>
                </a:r>
                <a:r>
                  <a:rPr lang="zh-CN" altLang="en-US" b="1" dirty="0"/>
                  <a:t> </a:t>
                </a:r>
              </a:p>
              <a:p>
                <a:pPr algn="ctr"/>
                <a:r>
                  <a:rPr lang="en-US" altLang="zh-CN" b="1" dirty="0"/>
                  <a:t>gate</a:t>
                </a:r>
              </a:p>
            </p:txBody>
          </p:sp>
          <p:sp>
            <p:nvSpPr>
              <p:cNvPr id="155668" name="Text Box 20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2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+</a:t>
                </a:r>
              </a:p>
            </p:txBody>
          </p:sp>
          <p:sp>
            <p:nvSpPr>
              <p:cNvPr id="155669" name="Line 21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67" name="Text Box 19"/>
              <p:cNvSpPr txBox="1">
                <a:spLocks noChangeArrowheads="1"/>
              </p:cNvSpPr>
              <p:nvPr/>
            </p:nvSpPr>
            <p:spPr bwMode="auto">
              <a:xfrm>
                <a:off x="606" y="2460"/>
                <a:ext cx="4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 err="1">
                    <a:latin typeface="Times New Roman" pitchFamily="18" charset="0"/>
                  </a:rPr>
                  <a:t>V</a:t>
                </a:r>
                <a:r>
                  <a:rPr lang="en-US" altLang="zh-CN" sz="2800" b="1" i="1" baseline="-25000" dirty="0" err="1">
                    <a:latin typeface="Times New Roman" pitchFamily="18" charset="0"/>
                  </a:rPr>
                  <a:t>gs</a:t>
                </a:r>
                <a:endParaRPr lang="en-US" altLang="zh-CN" sz="2800" b="1" i="1" baseline="-25000" dirty="0">
                  <a:latin typeface="Times New Roman" pitchFamily="18" charset="0"/>
                </a:endParaRPr>
              </a:p>
            </p:txBody>
          </p:sp>
        </p:grpSp>
        <p:sp>
          <p:nvSpPr>
            <p:cNvPr id="155670" name="Text Box 22"/>
            <p:cNvSpPr txBox="1">
              <a:spLocks noChangeArrowheads="1"/>
            </p:cNvSpPr>
            <p:nvPr/>
          </p:nvSpPr>
          <p:spPr bwMode="auto">
            <a:xfrm>
              <a:off x="1408" y="1089"/>
              <a:ext cx="7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沟道</a:t>
              </a:r>
            </a:p>
          </p:txBody>
        </p: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910" y="2799589"/>
            <a:ext cx="3733800" cy="3143250"/>
          </a:xfrm>
          <a:prstGeom prst="roundRect">
            <a:avLst>
              <a:gd name="adj" fmla="val 11606"/>
            </a:avLst>
          </a:prstGeom>
          <a:noFill/>
          <a:ln w="57150" cmpd="thinThick">
            <a:solidFill>
              <a:schemeClr val="accent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85720" y="6062583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教材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P60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，图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3-8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沟道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MOS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  <p:bldP spid="155652" grpId="0" build="p" autoUpdateAnimBg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4"/>
            <a:ext cx="77724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CMOS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晶体管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38" y="1385902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沟道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oint </a:t>
            </a:r>
            <a:r>
              <a:rPr lang="en-US" altLang="zh-CN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8736" y="2060848"/>
            <a:ext cx="3733800" cy="3786188"/>
            <a:chOff x="528" y="747"/>
            <a:chExt cx="2352" cy="2385"/>
          </a:xfrm>
        </p:grpSpPr>
        <p:sp>
          <p:nvSpPr>
            <p:cNvPr id="156677" name="AutoShape 5"/>
            <p:cNvSpPr>
              <a:spLocks noChangeArrowheads="1"/>
            </p:cNvSpPr>
            <p:nvPr/>
          </p:nvSpPr>
          <p:spPr bwMode="auto">
            <a:xfrm>
              <a:off x="528" y="1152"/>
              <a:ext cx="2352" cy="1980"/>
            </a:xfrm>
            <a:prstGeom prst="roundRect">
              <a:avLst>
                <a:gd name="adj" fmla="val 11606"/>
              </a:avLst>
            </a:prstGeom>
            <a:noFill/>
            <a:ln w="57150" cmpd="thinThick">
              <a:solidFill>
                <a:schemeClr val="accent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75" y="1392"/>
              <a:ext cx="2144" cy="1578"/>
              <a:chOff x="2928" y="1248"/>
              <a:chExt cx="2144" cy="1578"/>
            </a:xfrm>
          </p:grpSpPr>
          <p:sp>
            <p:nvSpPr>
              <p:cNvPr id="156679" name="Line 7"/>
              <p:cNvSpPr>
                <a:spLocks noChangeShapeType="1"/>
              </p:cNvSpPr>
              <p:nvPr/>
            </p:nvSpPr>
            <p:spPr bwMode="auto">
              <a:xfrm>
                <a:off x="3678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0" name="Line 8"/>
              <p:cNvSpPr>
                <a:spLocks noChangeShapeType="1"/>
              </p:cNvSpPr>
              <p:nvPr/>
            </p:nvSpPr>
            <p:spPr bwMode="auto">
              <a:xfrm>
                <a:off x="3774" y="182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1" name="Line 9"/>
              <p:cNvSpPr>
                <a:spLocks noChangeShapeType="1"/>
              </p:cNvSpPr>
              <p:nvPr/>
            </p:nvSpPr>
            <p:spPr bwMode="auto">
              <a:xfrm>
                <a:off x="3774" y="192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2" name="Line 10"/>
              <p:cNvSpPr>
                <a:spLocks noChangeShapeType="1"/>
              </p:cNvSpPr>
              <p:nvPr/>
            </p:nvSpPr>
            <p:spPr bwMode="auto">
              <a:xfrm flipV="1">
                <a:off x="3966" y="15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3" name="Line 11"/>
              <p:cNvSpPr>
                <a:spLocks noChangeShapeType="1"/>
              </p:cNvSpPr>
              <p:nvPr/>
            </p:nvSpPr>
            <p:spPr bwMode="auto">
              <a:xfrm>
                <a:off x="3774" y="2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4" name="Line 12"/>
              <p:cNvSpPr>
                <a:spLocks noChangeShapeType="1"/>
              </p:cNvSpPr>
              <p:nvPr/>
            </p:nvSpPr>
            <p:spPr bwMode="auto">
              <a:xfrm>
                <a:off x="3966" y="21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5" name="Line 13"/>
              <p:cNvSpPr>
                <a:spLocks noChangeShapeType="1"/>
              </p:cNvSpPr>
              <p:nvPr/>
            </p:nvSpPr>
            <p:spPr bwMode="auto">
              <a:xfrm flipH="1">
                <a:off x="3438" y="201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6" name="Text Box 14"/>
              <p:cNvSpPr txBox="1">
                <a:spLocks noChangeArrowheads="1"/>
              </p:cNvSpPr>
              <p:nvPr/>
            </p:nvSpPr>
            <p:spPr bwMode="auto">
              <a:xfrm>
                <a:off x="3822" y="1248"/>
                <a:ext cx="125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源极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source</a:t>
                </a:r>
              </a:p>
            </p:txBody>
          </p:sp>
          <p:sp>
            <p:nvSpPr>
              <p:cNvPr id="156687" name="Text Box 15"/>
              <p:cNvSpPr txBox="1">
                <a:spLocks noChangeArrowheads="1"/>
              </p:cNvSpPr>
              <p:nvPr/>
            </p:nvSpPr>
            <p:spPr bwMode="auto">
              <a:xfrm>
                <a:off x="3878" y="2496"/>
                <a:ext cx="115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漏极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drain</a:t>
                </a:r>
              </a:p>
            </p:txBody>
          </p:sp>
          <p:sp>
            <p:nvSpPr>
              <p:cNvPr id="156688" name="Text Box 16"/>
              <p:cNvSpPr txBox="1">
                <a:spLocks noChangeArrowheads="1"/>
              </p:cNvSpPr>
              <p:nvPr/>
            </p:nvSpPr>
            <p:spPr bwMode="auto">
              <a:xfrm>
                <a:off x="2928" y="2072"/>
                <a:ext cx="575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栅极</a:t>
                </a:r>
              </a:p>
              <a:p>
                <a:r>
                  <a:rPr lang="zh-CN" altLang="en-US" b="1" dirty="0"/>
                  <a:t> </a:t>
                </a:r>
                <a:r>
                  <a:rPr lang="en-US" altLang="zh-CN" b="1" dirty="0"/>
                  <a:t>gate</a:t>
                </a:r>
              </a:p>
            </p:txBody>
          </p:sp>
          <p:sp>
            <p:nvSpPr>
              <p:cNvPr id="156689" name="Text Box 17"/>
              <p:cNvSpPr txBox="1">
                <a:spLocks noChangeArrowheads="1"/>
              </p:cNvSpPr>
              <p:nvPr/>
            </p:nvSpPr>
            <p:spPr bwMode="auto">
              <a:xfrm>
                <a:off x="3296" y="1776"/>
                <a:ext cx="2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+</a:t>
                </a:r>
              </a:p>
            </p:txBody>
          </p:sp>
          <p:sp>
            <p:nvSpPr>
              <p:cNvPr id="156690" name="Line 18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156691" name="AutoShape 19"/>
              <p:cNvCxnSpPr>
                <a:cxnSpLocks noChangeShapeType="1"/>
                <a:stCxn id="156688" idx="0"/>
                <a:endCxn id="156686" idx="1"/>
              </p:cNvCxnSpPr>
              <p:nvPr/>
            </p:nvCxnSpPr>
            <p:spPr bwMode="auto">
              <a:xfrm rot="5400000" flipH="1" flipV="1">
                <a:off x="3189" y="1439"/>
                <a:ext cx="659" cy="607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56692" name="Text Box 20"/>
              <p:cNvSpPr txBox="1">
                <a:spLocks noChangeArrowheads="1"/>
              </p:cNvSpPr>
              <p:nvPr/>
            </p:nvSpPr>
            <p:spPr bwMode="auto">
              <a:xfrm>
                <a:off x="3096" y="1278"/>
                <a:ext cx="28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 dirty="0" err="1">
                    <a:latin typeface="Times New Roman" pitchFamily="18" charset="0"/>
                  </a:rPr>
                  <a:t>V</a:t>
                </a:r>
                <a:r>
                  <a:rPr lang="en-US" altLang="zh-CN" sz="2800" b="1" i="1" baseline="-25000" dirty="0" err="1">
                    <a:latin typeface="Times New Roman" pitchFamily="18" charset="0"/>
                  </a:rPr>
                  <a:t>gs</a:t>
                </a:r>
                <a:endParaRPr lang="en-US" altLang="zh-CN" sz="2800" b="1" i="1" baseline="-25000" dirty="0">
                  <a:latin typeface="Times New Roman" pitchFamily="18" charset="0"/>
                </a:endParaRPr>
              </a:p>
            </p:txBody>
          </p:sp>
        </p:grpSp>
        <p:sp>
          <p:nvSpPr>
            <p:cNvPr id="156693" name="Rectangle 21"/>
            <p:cNvSpPr>
              <a:spLocks noChangeArrowheads="1"/>
            </p:cNvSpPr>
            <p:nvPr/>
          </p:nvSpPr>
          <p:spPr bwMode="auto">
            <a:xfrm>
              <a:off x="1383" y="747"/>
              <a:ext cx="70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P</a:t>
              </a:r>
              <a:r>
                <a:rPr lang="zh-CN" altLang="en-US" sz="2800" b="1" dirty="0"/>
                <a:t>沟道</a:t>
              </a:r>
            </a:p>
          </p:txBody>
        </p:sp>
      </p:grp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4968395" y="2542873"/>
            <a:ext cx="401004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栅极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低态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电压：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 3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      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P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MOS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管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itchFamily="18" charset="2"/>
              </a:rPr>
              <a:t>导通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栅极高态电压：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PMOS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管截止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334486" y="6139333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教材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P60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，图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3-9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沟道</a:t>
            </a:r>
            <a:r>
              <a:rPr lang="en-US" altLang="zh-CN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MOS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6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6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6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94" grpId="0" build="p" autoUpdateAnimBg="0"/>
    </p:bld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88900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files\Templates\Presentation Designs\High Voltage.pot</Template>
  <TotalTime>15057</TotalTime>
  <Words>3236</Words>
  <Application>Microsoft Office PowerPoint</Application>
  <PresentationFormat>全屏显示(4:3)</PresentationFormat>
  <Paragraphs>799</Paragraphs>
  <Slides>48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黑体</vt:lpstr>
      <vt:lpstr>华文新魏</vt:lpstr>
      <vt:lpstr>楷体_GB2312</vt:lpstr>
      <vt:lpstr>隶书</vt:lpstr>
      <vt:lpstr>宋体</vt:lpstr>
      <vt:lpstr>Arial</vt:lpstr>
      <vt:lpstr>Arial Black</vt:lpstr>
      <vt:lpstr>Calibri</vt:lpstr>
      <vt:lpstr>Euclid</vt:lpstr>
      <vt:lpstr>Symbol</vt:lpstr>
      <vt:lpstr>Tahoma</vt:lpstr>
      <vt:lpstr>Times New Roman</vt:lpstr>
      <vt:lpstr>Wingdings</vt:lpstr>
      <vt:lpstr>Wingdings 3</vt:lpstr>
      <vt:lpstr>High Voltage</vt:lpstr>
      <vt:lpstr>Visio</vt:lpstr>
      <vt:lpstr>Equation</vt:lpstr>
      <vt:lpstr>公式</vt:lpstr>
      <vt:lpstr>   第三章 数字电路</vt:lpstr>
      <vt:lpstr>3.1 CMOS和TTL逻辑系列</vt:lpstr>
      <vt:lpstr>PowerPoint 演示文稿</vt:lpstr>
      <vt:lpstr>PowerPoint 演示文稿</vt:lpstr>
      <vt:lpstr>PowerPoint 演示文稿</vt:lpstr>
      <vt:lpstr>3.3 CMOS门电路</vt:lpstr>
      <vt:lpstr>CMOS的电源电压</vt:lpstr>
      <vt:lpstr>2、CMOS晶体管</vt:lpstr>
      <vt:lpstr>CMOS晶体管</vt:lpstr>
      <vt:lpstr>CMOS晶体管</vt:lpstr>
      <vt:lpstr>3、CMOS反相器</vt:lpstr>
      <vt:lpstr>反相器的逻辑符号抽象</vt:lpstr>
      <vt:lpstr>4、CMOS与非门</vt:lpstr>
      <vt:lpstr>4、CMOS或非门</vt:lpstr>
      <vt:lpstr>PowerPoint 演示文稿</vt:lpstr>
      <vt:lpstr>5、非反相缓冲器(noninverting buffer)</vt:lpstr>
      <vt:lpstr>PowerPoint 演示文稿</vt:lpstr>
      <vt:lpstr>7. 其他类型的CMOS门</vt:lpstr>
      <vt:lpstr>（2）施密特触发反相器</vt:lpstr>
      <vt:lpstr>（3）三态输出：输出使能端</vt:lpstr>
      <vt:lpstr>（4）漏极开路输出</vt:lpstr>
      <vt:lpstr>漏极开路输出</vt:lpstr>
      <vt:lpstr>漏极开路输出的线连逻辑</vt:lpstr>
      <vt:lpstr>3.3 CMOS电路的电气特性</vt:lpstr>
      <vt:lpstr>PowerPoint 演示文稿</vt:lpstr>
      <vt:lpstr>非理想的输入电压</vt:lpstr>
      <vt:lpstr>（2）扇入（fan－in）</vt:lpstr>
      <vt:lpstr>（3）扇出（fan-out）</vt:lpstr>
      <vt:lpstr>扇出（fan-out）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（5）CMOS电路的速度</vt:lpstr>
      <vt:lpstr>PowerPoint 演示文稿</vt:lpstr>
      <vt:lpstr>传播延迟</vt:lpstr>
      <vt:lpstr>PowerPoint 演示文稿</vt:lpstr>
      <vt:lpstr>不用的CMOS输入端的处理方法</vt:lpstr>
      <vt:lpstr>3.4 TTL门电路</vt:lpstr>
      <vt:lpstr>（1）二极管</vt:lpstr>
      <vt:lpstr>二极管与门</vt:lpstr>
      <vt:lpstr>（2）三极管</vt:lpstr>
      <vt:lpstr>双极结型晶体管bipolar junction transistor</vt:lpstr>
      <vt:lpstr>PowerPoint 演示文稿</vt:lpstr>
      <vt:lpstr>PowerPoint 演示文稿</vt:lpstr>
      <vt:lpstr>PowerPoint 演示文稿</vt:lpstr>
      <vt:lpstr>PowerPoint 演示文稿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逻辑器件(门电路)</dc:title>
  <dc:creator>武庆生</dc:creator>
  <cp:lastModifiedBy>chenjuan</cp:lastModifiedBy>
  <cp:revision>1742</cp:revision>
  <cp:lastPrinted>1601-01-01T00:00:00Z</cp:lastPrinted>
  <dcterms:created xsi:type="dcterms:W3CDTF">2001-12-18T13:54:46Z</dcterms:created>
  <dcterms:modified xsi:type="dcterms:W3CDTF">2022-07-07T12:45:55Z</dcterms:modified>
</cp:coreProperties>
</file>