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1" r:id="rId2"/>
  </p:sldMasterIdLst>
  <p:notesMasterIdLst>
    <p:notesMasterId r:id="rId228"/>
  </p:notesMasterIdLst>
  <p:handoutMasterIdLst>
    <p:handoutMasterId r:id="rId229"/>
  </p:handoutMasterIdLst>
  <p:sldIdLst>
    <p:sldId id="482" r:id="rId3"/>
    <p:sldId id="483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485" r:id="rId14"/>
    <p:sldId id="484" r:id="rId15"/>
    <p:sldId id="486" r:id="rId16"/>
    <p:sldId id="265" r:id="rId17"/>
    <p:sldId id="266" r:id="rId18"/>
    <p:sldId id="278" r:id="rId19"/>
    <p:sldId id="279" r:id="rId20"/>
    <p:sldId id="497" r:id="rId21"/>
    <p:sldId id="280" r:id="rId22"/>
    <p:sldId id="281" r:id="rId23"/>
    <p:sldId id="267" r:id="rId24"/>
    <p:sldId id="460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490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415" r:id="rId60"/>
    <p:sldId id="305" r:id="rId61"/>
    <p:sldId id="306" r:id="rId62"/>
    <p:sldId id="307" r:id="rId63"/>
    <p:sldId id="416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  <p:sldId id="318" r:id="rId74"/>
    <p:sldId id="488" r:id="rId75"/>
    <p:sldId id="319" r:id="rId76"/>
    <p:sldId id="320" r:id="rId77"/>
    <p:sldId id="321" r:id="rId78"/>
    <p:sldId id="322" r:id="rId79"/>
    <p:sldId id="323" r:id="rId80"/>
    <p:sldId id="494" r:id="rId81"/>
    <p:sldId id="495" r:id="rId82"/>
    <p:sldId id="496" r:id="rId83"/>
    <p:sldId id="513" r:id="rId84"/>
    <p:sldId id="418" r:id="rId85"/>
    <p:sldId id="324" r:id="rId86"/>
    <p:sldId id="325" r:id="rId87"/>
    <p:sldId id="487" r:id="rId88"/>
    <p:sldId id="326" r:id="rId89"/>
    <p:sldId id="327" r:id="rId90"/>
    <p:sldId id="328" r:id="rId91"/>
    <p:sldId id="329" r:id="rId92"/>
    <p:sldId id="330" r:id="rId93"/>
    <p:sldId id="331" r:id="rId94"/>
    <p:sldId id="332" r:id="rId95"/>
    <p:sldId id="333" r:id="rId96"/>
    <p:sldId id="334" r:id="rId97"/>
    <p:sldId id="335" r:id="rId98"/>
    <p:sldId id="336" r:id="rId99"/>
    <p:sldId id="498" r:id="rId100"/>
    <p:sldId id="499" r:id="rId101"/>
    <p:sldId id="500" r:id="rId102"/>
    <p:sldId id="337" r:id="rId103"/>
    <p:sldId id="338" r:id="rId104"/>
    <p:sldId id="339" r:id="rId105"/>
    <p:sldId id="501" r:id="rId106"/>
    <p:sldId id="503" r:id="rId107"/>
    <p:sldId id="504" r:id="rId108"/>
    <p:sldId id="505" r:id="rId109"/>
    <p:sldId id="506" r:id="rId110"/>
    <p:sldId id="502" r:id="rId111"/>
    <p:sldId id="342" r:id="rId112"/>
    <p:sldId id="343" r:id="rId113"/>
    <p:sldId id="344" r:id="rId114"/>
    <p:sldId id="419" r:id="rId115"/>
    <p:sldId id="466" r:id="rId116"/>
    <p:sldId id="467" r:id="rId117"/>
    <p:sldId id="345" r:id="rId118"/>
    <p:sldId id="346" r:id="rId119"/>
    <p:sldId id="347" r:id="rId120"/>
    <p:sldId id="348" r:id="rId121"/>
    <p:sldId id="349" r:id="rId122"/>
    <p:sldId id="350" r:id="rId123"/>
    <p:sldId id="424" r:id="rId124"/>
    <p:sldId id="508" r:id="rId125"/>
    <p:sldId id="509" r:id="rId126"/>
    <p:sldId id="510" r:id="rId127"/>
    <p:sldId id="507" r:id="rId128"/>
    <p:sldId id="514" r:id="rId129"/>
    <p:sldId id="511" r:id="rId130"/>
    <p:sldId id="515" r:id="rId131"/>
    <p:sldId id="351" r:id="rId132"/>
    <p:sldId id="352" r:id="rId133"/>
    <p:sldId id="353" r:id="rId134"/>
    <p:sldId id="354" r:id="rId135"/>
    <p:sldId id="355" r:id="rId136"/>
    <p:sldId id="356" r:id="rId137"/>
    <p:sldId id="357" r:id="rId138"/>
    <p:sldId id="451" r:id="rId139"/>
    <p:sldId id="452" r:id="rId140"/>
    <p:sldId id="453" r:id="rId141"/>
    <p:sldId id="454" r:id="rId142"/>
    <p:sldId id="455" r:id="rId143"/>
    <p:sldId id="456" r:id="rId144"/>
    <p:sldId id="457" r:id="rId145"/>
    <p:sldId id="458" r:id="rId146"/>
    <p:sldId id="459" r:id="rId147"/>
    <p:sldId id="489" r:id="rId148"/>
    <p:sldId id="359" r:id="rId149"/>
    <p:sldId id="360" r:id="rId150"/>
    <p:sldId id="361" r:id="rId151"/>
    <p:sldId id="362" r:id="rId152"/>
    <p:sldId id="363" r:id="rId153"/>
    <p:sldId id="364" r:id="rId154"/>
    <p:sldId id="365" r:id="rId155"/>
    <p:sldId id="366" r:id="rId156"/>
    <p:sldId id="367" r:id="rId157"/>
    <p:sldId id="516" r:id="rId158"/>
    <p:sldId id="368" r:id="rId159"/>
    <p:sldId id="369" r:id="rId160"/>
    <p:sldId id="370" r:id="rId161"/>
    <p:sldId id="371" r:id="rId162"/>
    <p:sldId id="372" r:id="rId163"/>
    <p:sldId id="373" r:id="rId164"/>
    <p:sldId id="374" r:id="rId165"/>
    <p:sldId id="375" r:id="rId166"/>
    <p:sldId id="376" r:id="rId167"/>
    <p:sldId id="524" r:id="rId168"/>
    <p:sldId id="517" r:id="rId169"/>
    <p:sldId id="532" r:id="rId170"/>
    <p:sldId id="522" r:id="rId171"/>
    <p:sldId id="520" r:id="rId172"/>
    <p:sldId id="378" r:id="rId173"/>
    <p:sldId id="379" r:id="rId174"/>
    <p:sldId id="380" r:id="rId175"/>
    <p:sldId id="381" r:id="rId176"/>
    <p:sldId id="382" r:id="rId177"/>
    <p:sldId id="383" r:id="rId178"/>
    <p:sldId id="384" r:id="rId179"/>
    <p:sldId id="523" r:id="rId180"/>
    <p:sldId id="533" r:id="rId181"/>
    <p:sldId id="521" r:id="rId182"/>
    <p:sldId id="385" r:id="rId183"/>
    <p:sldId id="386" r:id="rId184"/>
    <p:sldId id="525" r:id="rId185"/>
    <p:sldId id="526" r:id="rId186"/>
    <p:sldId id="527" r:id="rId187"/>
    <p:sldId id="528" r:id="rId188"/>
    <p:sldId id="534" r:id="rId189"/>
    <p:sldId id="529" r:id="rId190"/>
    <p:sldId id="530" r:id="rId191"/>
    <p:sldId id="531" r:id="rId192"/>
    <p:sldId id="461" r:id="rId193"/>
    <p:sldId id="462" r:id="rId194"/>
    <p:sldId id="463" r:id="rId195"/>
    <p:sldId id="464" r:id="rId196"/>
    <p:sldId id="465" r:id="rId197"/>
    <p:sldId id="469" r:id="rId198"/>
    <p:sldId id="470" r:id="rId199"/>
    <p:sldId id="471" r:id="rId200"/>
    <p:sldId id="472" r:id="rId201"/>
    <p:sldId id="473" r:id="rId202"/>
    <p:sldId id="481" r:id="rId203"/>
    <p:sldId id="393" r:id="rId204"/>
    <p:sldId id="394" r:id="rId205"/>
    <p:sldId id="395" r:id="rId206"/>
    <p:sldId id="396" r:id="rId207"/>
    <p:sldId id="397" r:id="rId208"/>
    <p:sldId id="398" r:id="rId209"/>
    <p:sldId id="399" r:id="rId210"/>
    <p:sldId id="400" r:id="rId211"/>
    <p:sldId id="401" r:id="rId212"/>
    <p:sldId id="468" r:id="rId213"/>
    <p:sldId id="402" r:id="rId214"/>
    <p:sldId id="403" r:id="rId215"/>
    <p:sldId id="404" r:id="rId216"/>
    <p:sldId id="420" r:id="rId217"/>
    <p:sldId id="405" r:id="rId218"/>
    <p:sldId id="406" r:id="rId219"/>
    <p:sldId id="407" r:id="rId220"/>
    <p:sldId id="408" r:id="rId221"/>
    <p:sldId id="409" r:id="rId222"/>
    <p:sldId id="410" r:id="rId223"/>
    <p:sldId id="411" r:id="rId224"/>
    <p:sldId id="425" r:id="rId225"/>
    <p:sldId id="518" r:id="rId226"/>
    <p:sldId id="519" r:id="rId227"/>
  </p:sldIdLst>
  <p:sldSz cx="9144000" cy="6858000" type="screen4x3"/>
  <p:notesSz cx="10234613" cy="70993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 Black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15" autoAdjust="0"/>
    <p:restoredTop sz="93574" autoAdjust="0"/>
  </p:normalViewPr>
  <p:slideViewPr>
    <p:cSldViewPr>
      <p:cViewPr varScale="1">
        <p:scale>
          <a:sx n="69" d="100"/>
          <a:sy n="69" d="100"/>
        </p:scale>
        <p:origin x="116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403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slide" Target="slides/slide22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slide" Target="slides/slide225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28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29" Type="http://schemas.openxmlformats.org/officeDocument/2006/relationships/handoutMaster" Target="handoutMasters/handoutMaster1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230" Type="http://schemas.openxmlformats.org/officeDocument/2006/relationships/presProps" Target="presProps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0" Type="http://schemas.openxmlformats.org/officeDocument/2006/relationships/slide" Target="slides/slide218.xml"/><Relationship Id="rId225" Type="http://schemas.openxmlformats.org/officeDocument/2006/relationships/slide" Target="slides/slide223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slide" Target="slides/slide213.xml"/><Relationship Id="rId26" Type="http://schemas.openxmlformats.org/officeDocument/2006/relationships/slide" Target="slides/slide24.xml"/><Relationship Id="rId231" Type="http://schemas.openxmlformats.org/officeDocument/2006/relationships/viewProps" Target="viewProps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32" Type="http://schemas.openxmlformats.org/officeDocument/2006/relationships/theme" Target="theme/theme1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33" Type="http://schemas.openxmlformats.org/officeDocument/2006/relationships/tableStyles" Target="tableStyles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5" Type="http://schemas.openxmlformats.org/officeDocument/2006/relationships/image" Target="../media/image5.wmf"/><Relationship Id="rId4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5" Type="http://schemas.openxmlformats.org/officeDocument/2006/relationships/image" Target="../media/image60.wmf"/><Relationship Id="rId4" Type="http://schemas.openxmlformats.org/officeDocument/2006/relationships/image" Target="../media/image59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image" Target="../media/image5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6" Type="http://schemas.openxmlformats.org/officeDocument/2006/relationships/image" Target="../media/image76.wmf"/><Relationship Id="rId5" Type="http://schemas.openxmlformats.org/officeDocument/2006/relationships/image" Target="../media/image75.emf"/><Relationship Id="rId4" Type="http://schemas.openxmlformats.org/officeDocument/2006/relationships/image" Target="../media/image7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4" Type="http://schemas.openxmlformats.org/officeDocument/2006/relationships/image" Target="../media/image80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91.emf"/><Relationship Id="rId1" Type="http://schemas.openxmlformats.org/officeDocument/2006/relationships/image" Target="../media/image9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e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emf"/><Relationship Id="rId5" Type="http://schemas.openxmlformats.org/officeDocument/2006/relationships/image" Target="../media/image97.emf"/><Relationship Id="rId4" Type="http://schemas.openxmlformats.org/officeDocument/2006/relationships/image" Target="../media/image96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103.emf"/><Relationship Id="rId5" Type="http://schemas.openxmlformats.org/officeDocument/2006/relationships/image" Target="../media/image98.emf"/><Relationship Id="rId4" Type="http://schemas.openxmlformats.org/officeDocument/2006/relationships/image" Target="../media/image97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image" Target="../media/image106.emf"/><Relationship Id="rId7" Type="http://schemas.openxmlformats.org/officeDocument/2006/relationships/image" Target="../media/image110.emf"/><Relationship Id="rId12" Type="http://schemas.openxmlformats.org/officeDocument/2006/relationships/image" Target="../media/image115.emf"/><Relationship Id="rId2" Type="http://schemas.openxmlformats.org/officeDocument/2006/relationships/image" Target="../media/image105.emf"/><Relationship Id="rId1" Type="http://schemas.openxmlformats.org/officeDocument/2006/relationships/image" Target="../media/image104.emf"/><Relationship Id="rId6" Type="http://schemas.openxmlformats.org/officeDocument/2006/relationships/image" Target="../media/image109.emf"/><Relationship Id="rId11" Type="http://schemas.openxmlformats.org/officeDocument/2006/relationships/image" Target="../media/image114.emf"/><Relationship Id="rId5" Type="http://schemas.openxmlformats.org/officeDocument/2006/relationships/image" Target="../media/image108.emf"/><Relationship Id="rId10" Type="http://schemas.openxmlformats.org/officeDocument/2006/relationships/image" Target="../media/image113.emf"/><Relationship Id="rId4" Type="http://schemas.openxmlformats.org/officeDocument/2006/relationships/image" Target="../media/image107.emf"/><Relationship Id="rId9" Type="http://schemas.openxmlformats.org/officeDocument/2006/relationships/image" Target="../media/image112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image" Target="../media/image126.e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6" Type="http://schemas.openxmlformats.org/officeDocument/2006/relationships/image" Target="../media/image128.emf"/><Relationship Id="rId5" Type="http://schemas.openxmlformats.org/officeDocument/2006/relationships/image" Target="../media/image127.emf"/><Relationship Id="rId4" Type="http://schemas.openxmlformats.org/officeDocument/2006/relationships/image" Target="../media/image123.e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33.emf"/><Relationship Id="rId7" Type="http://schemas.openxmlformats.org/officeDocument/2006/relationships/image" Target="../media/image137.w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6" Type="http://schemas.openxmlformats.org/officeDocument/2006/relationships/image" Target="../media/image136.emf"/><Relationship Id="rId5" Type="http://schemas.openxmlformats.org/officeDocument/2006/relationships/image" Target="../media/image135.emf"/><Relationship Id="rId4" Type="http://schemas.openxmlformats.org/officeDocument/2006/relationships/image" Target="../media/image134.emf"/><Relationship Id="rId9" Type="http://schemas.openxmlformats.org/officeDocument/2006/relationships/image" Target="../media/image13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7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wmf"/><Relationship Id="rId1" Type="http://schemas.openxmlformats.org/officeDocument/2006/relationships/image" Target="../media/image140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wmf"/><Relationship Id="rId1" Type="http://schemas.openxmlformats.org/officeDocument/2006/relationships/image" Target="../media/image142.e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emf"/><Relationship Id="rId1" Type="http://schemas.openxmlformats.org/officeDocument/2006/relationships/image" Target="../media/image144.e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3" Type="http://schemas.openxmlformats.org/officeDocument/2006/relationships/image" Target="../media/image148.emf"/><Relationship Id="rId7" Type="http://schemas.openxmlformats.org/officeDocument/2006/relationships/image" Target="../media/image152.e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Relationship Id="rId6" Type="http://schemas.openxmlformats.org/officeDocument/2006/relationships/image" Target="../media/image151.emf"/><Relationship Id="rId5" Type="http://schemas.openxmlformats.org/officeDocument/2006/relationships/image" Target="../media/image150.emf"/><Relationship Id="rId4" Type="http://schemas.openxmlformats.org/officeDocument/2006/relationships/image" Target="../media/image149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w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5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5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emf"/><Relationship Id="rId2" Type="http://schemas.openxmlformats.org/officeDocument/2006/relationships/image" Target="../media/image157.emf"/><Relationship Id="rId1" Type="http://schemas.openxmlformats.org/officeDocument/2006/relationships/image" Target="../media/image156.emf"/><Relationship Id="rId6" Type="http://schemas.openxmlformats.org/officeDocument/2006/relationships/image" Target="../media/image161.emf"/><Relationship Id="rId5" Type="http://schemas.openxmlformats.org/officeDocument/2006/relationships/image" Target="../media/image160.emf"/><Relationship Id="rId4" Type="http://schemas.openxmlformats.org/officeDocument/2006/relationships/image" Target="../media/image159.e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emf"/><Relationship Id="rId2" Type="http://schemas.openxmlformats.org/officeDocument/2006/relationships/image" Target="../media/image163.emf"/><Relationship Id="rId1" Type="http://schemas.openxmlformats.org/officeDocument/2006/relationships/image" Target="../media/image162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6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image" Target="../media/image167.emf"/><Relationship Id="rId5" Type="http://schemas.openxmlformats.org/officeDocument/2006/relationships/image" Target="../media/image171.emf"/><Relationship Id="rId4" Type="http://schemas.openxmlformats.org/officeDocument/2006/relationships/image" Target="../media/image170.e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emf"/><Relationship Id="rId2" Type="http://schemas.openxmlformats.org/officeDocument/2006/relationships/image" Target="../media/image173.emf"/><Relationship Id="rId1" Type="http://schemas.openxmlformats.org/officeDocument/2006/relationships/image" Target="../media/image172.emf"/><Relationship Id="rId6" Type="http://schemas.openxmlformats.org/officeDocument/2006/relationships/image" Target="../media/image177.emf"/><Relationship Id="rId5" Type="http://schemas.openxmlformats.org/officeDocument/2006/relationships/image" Target="../media/image176.emf"/><Relationship Id="rId4" Type="http://schemas.openxmlformats.org/officeDocument/2006/relationships/image" Target="../media/image175.emf"/></Relationships>
</file>

<file path=ppt/drawings/_rels/vmlDrawing5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emf"/><Relationship Id="rId2" Type="http://schemas.openxmlformats.org/officeDocument/2006/relationships/image" Target="../media/image179.emf"/><Relationship Id="rId1" Type="http://schemas.openxmlformats.org/officeDocument/2006/relationships/image" Target="../media/image178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1.w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2.wmf"/></Relationships>
</file>

<file path=ppt/drawings/_rels/vmlDrawing5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13" Type="http://schemas.openxmlformats.org/officeDocument/2006/relationships/image" Target="../media/image195.emf"/><Relationship Id="rId18" Type="http://schemas.openxmlformats.org/officeDocument/2006/relationships/image" Target="../media/image200.emf"/><Relationship Id="rId3" Type="http://schemas.openxmlformats.org/officeDocument/2006/relationships/image" Target="../media/image185.emf"/><Relationship Id="rId21" Type="http://schemas.openxmlformats.org/officeDocument/2006/relationships/image" Target="../media/image203.emf"/><Relationship Id="rId7" Type="http://schemas.openxmlformats.org/officeDocument/2006/relationships/image" Target="../media/image189.emf"/><Relationship Id="rId12" Type="http://schemas.openxmlformats.org/officeDocument/2006/relationships/image" Target="../media/image194.emf"/><Relationship Id="rId17" Type="http://schemas.openxmlformats.org/officeDocument/2006/relationships/image" Target="../media/image199.emf"/><Relationship Id="rId2" Type="http://schemas.openxmlformats.org/officeDocument/2006/relationships/image" Target="../media/image184.emf"/><Relationship Id="rId16" Type="http://schemas.openxmlformats.org/officeDocument/2006/relationships/image" Target="../media/image198.emf"/><Relationship Id="rId20" Type="http://schemas.openxmlformats.org/officeDocument/2006/relationships/image" Target="../media/image202.emf"/><Relationship Id="rId1" Type="http://schemas.openxmlformats.org/officeDocument/2006/relationships/image" Target="../media/image183.emf"/><Relationship Id="rId6" Type="http://schemas.openxmlformats.org/officeDocument/2006/relationships/image" Target="../media/image188.emf"/><Relationship Id="rId11" Type="http://schemas.openxmlformats.org/officeDocument/2006/relationships/image" Target="../media/image193.emf"/><Relationship Id="rId24" Type="http://schemas.openxmlformats.org/officeDocument/2006/relationships/image" Target="../media/image206.emf"/><Relationship Id="rId5" Type="http://schemas.openxmlformats.org/officeDocument/2006/relationships/image" Target="../media/image187.emf"/><Relationship Id="rId15" Type="http://schemas.openxmlformats.org/officeDocument/2006/relationships/image" Target="../media/image197.emf"/><Relationship Id="rId23" Type="http://schemas.openxmlformats.org/officeDocument/2006/relationships/image" Target="../media/image205.emf"/><Relationship Id="rId10" Type="http://schemas.openxmlformats.org/officeDocument/2006/relationships/image" Target="../media/image192.emf"/><Relationship Id="rId19" Type="http://schemas.openxmlformats.org/officeDocument/2006/relationships/image" Target="../media/image201.emf"/><Relationship Id="rId4" Type="http://schemas.openxmlformats.org/officeDocument/2006/relationships/image" Target="../media/image186.emf"/><Relationship Id="rId9" Type="http://schemas.openxmlformats.org/officeDocument/2006/relationships/image" Target="../media/image191.emf"/><Relationship Id="rId14" Type="http://schemas.openxmlformats.org/officeDocument/2006/relationships/image" Target="../media/image196.emf"/><Relationship Id="rId22" Type="http://schemas.openxmlformats.org/officeDocument/2006/relationships/image" Target="../media/image204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e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5" Type="http://schemas.openxmlformats.org/officeDocument/2006/relationships/image" Target="../media/image211.emf"/><Relationship Id="rId4" Type="http://schemas.openxmlformats.org/officeDocument/2006/relationships/image" Target="../media/image210.e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emf"/><Relationship Id="rId2" Type="http://schemas.openxmlformats.org/officeDocument/2006/relationships/image" Target="../media/image213.emf"/><Relationship Id="rId1" Type="http://schemas.openxmlformats.org/officeDocument/2006/relationships/image" Target="../media/image212.emf"/><Relationship Id="rId4" Type="http://schemas.openxmlformats.org/officeDocument/2006/relationships/image" Target="../media/image215.e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emf"/><Relationship Id="rId2" Type="http://schemas.openxmlformats.org/officeDocument/2006/relationships/image" Target="../media/image210.emf"/><Relationship Id="rId1" Type="http://schemas.openxmlformats.org/officeDocument/2006/relationships/image" Target="../media/image209.emf"/><Relationship Id="rId5" Type="http://schemas.openxmlformats.org/officeDocument/2006/relationships/image" Target="../media/image212.emf"/><Relationship Id="rId4" Type="http://schemas.openxmlformats.org/officeDocument/2006/relationships/image" Target="../media/image214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10" Type="http://schemas.openxmlformats.org/officeDocument/2006/relationships/image" Target="../media/image34.emf"/><Relationship Id="rId4" Type="http://schemas.openxmlformats.org/officeDocument/2006/relationships/image" Target="../media/image28.emf"/><Relationship Id="rId9" Type="http://schemas.openxmlformats.org/officeDocument/2006/relationships/image" Target="../media/image33.emf"/></Relationships>
</file>

<file path=ppt/drawings/_rels/vmlDrawing6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emf"/><Relationship Id="rId2" Type="http://schemas.openxmlformats.org/officeDocument/2006/relationships/image" Target="../media/image217.emf"/><Relationship Id="rId1" Type="http://schemas.openxmlformats.org/officeDocument/2006/relationships/image" Target="../media/image216.emf"/><Relationship Id="rId6" Type="http://schemas.openxmlformats.org/officeDocument/2006/relationships/image" Target="../media/image221.emf"/><Relationship Id="rId5" Type="http://schemas.openxmlformats.org/officeDocument/2006/relationships/image" Target="../media/image220.emf"/><Relationship Id="rId4" Type="http://schemas.openxmlformats.org/officeDocument/2006/relationships/image" Target="../media/image219.e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emf"/><Relationship Id="rId2" Type="http://schemas.openxmlformats.org/officeDocument/2006/relationships/image" Target="../media/image223.emf"/><Relationship Id="rId1" Type="http://schemas.openxmlformats.org/officeDocument/2006/relationships/image" Target="../media/image222.wmf"/><Relationship Id="rId4" Type="http://schemas.openxmlformats.org/officeDocument/2006/relationships/image" Target="../media/image225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emf"/><Relationship Id="rId2" Type="http://schemas.openxmlformats.org/officeDocument/2006/relationships/image" Target="../media/image227.emf"/><Relationship Id="rId1" Type="http://schemas.openxmlformats.org/officeDocument/2006/relationships/image" Target="../media/image226.emf"/><Relationship Id="rId5" Type="http://schemas.openxmlformats.org/officeDocument/2006/relationships/image" Target="../media/image230.emf"/><Relationship Id="rId4" Type="http://schemas.openxmlformats.org/officeDocument/2006/relationships/image" Target="../media/image229.emf"/></Relationships>
</file>

<file path=ppt/drawings/_rels/vmlDrawing6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emf"/><Relationship Id="rId2" Type="http://schemas.openxmlformats.org/officeDocument/2006/relationships/image" Target="../media/image232.emf"/><Relationship Id="rId1" Type="http://schemas.openxmlformats.org/officeDocument/2006/relationships/image" Target="../media/image231.emf"/><Relationship Id="rId5" Type="http://schemas.openxmlformats.org/officeDocument/2006/relationships/image" Target="../media/image235.emf"/><Relationship Id="rId4" Type="http://schemas.openxmlformats.org/officeDocument/2006/relationships/image" Target="../media/image234.emf"/></Relationships>
</file>

<file path=ppt/drawings/_rels/vmlDrawing6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7.emf"/><Relationship Id="rId1" Type="http://schemas.openxmlformats.org/officeDocument/2006/relationships/image" Target="../media/image236.emf"/></Relationships>
</file>

<file path=ppt/drawings/_rels/vmlDrawing6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9.wmf"/><Relationship Id="rId1" Type="http://schemas.openxmlformats.org/officeDocument/2006/relationships/image" Target="../media/image238.wmf"/></Relationships>
</file>

<file path=ppt/drawings/_rels/vmlDrawing6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emf"/><Relationship Id="rId1" Type="http://schemas.openxmlformats.org/officeDocument/2006/relationships/image" Target="../media/image240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2.emf"/></Relationships>
</file>

<file path=ppt/drawings/_rels/vmlDrawing6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emf"/><Relationship Id="rId2" Type="http://schemas.openxmlformats.org/officeDocument/2006/relationships/image" Target="../media/image244.emf"/><Relationship Id="rId1" Type="http://schemas.openxmlformats.org/officeDocument/2006/relationships/image" Target="../media/image243.emf"/><Relationship Id="rId4" Type="http://schemas.openxmlformats.org/officeDocument/2006/relationships/image" Target="../media/image246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4" Type="http://schemas.openxmlformats.org/officeDocument/2006/relationships/image" Target="../media/image38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w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effectLst/>
                <a:latin typeface="Times New Roman" pitchFamily="18" charset="0"/>
              </a:defRPr>
            </a:lvl1pPr>
          </a:lstStyle>
          <a:p>
            <a:endParaRPr lang="zh-CN" altLang="en-US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635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370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635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3700"/>
            <a:ext cx="443547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ffectLst/>
                <a:latin typeface="Times New Roman" pitchFamily="18" charset="0"/>
              </a:defRPr>
            </a:lvl1pPr>
          </a:lstStyle>
          <a:p>
            <a:fld id="{78A9613D-3E2E-4C15-8058-452098AEE03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524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4FD97-23A0-4B27-AAEC-3498B8B49E35}" type="datetimeFigureOut">
              <a:rPr lang="zh-CN" altLang="en-US" smtClean="0"/>
              <a:pPr/>
              <a:t>2021/11/23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1813"/>
            <a:ext cx="3549650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938" y="3371850"/>
            <a:ext cx="8186737" cy="3195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550" y="6743700"/>
            <a:ext cx="4435475" cy="354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2C663E-62F5-456C-8F86-66C10EDD218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747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363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个有效循环（只有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个“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”在触发器中移位），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个无效循环（不能自启动的原因）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可以直接扩充状态表，得到</a:t>
            </a:r>
            <a:r>
              <a:rPr lang="en-US" altLang="zh-CN" dirty="0" smtClean="0"/>
              <a:t>D1</a:t>
            </a:r>
            <a:r>
              <a:rPr lang="zh-CN" altLang="en-US" dirty="0" smtClean="0"/>
              <a:t>的值。（见前面介绍的直接求激励值的方法：根据现态和次态的对应关系，直接求出激励的值。）</a:t>
            </a:r>
            <a:endParaRPr lang="en-US" altLang="zh-CN" dirty="0" smtClean="0"/>
          </a:p>
          <a:p>
            <a:r>
              <a:rPr lang="zh-CN" altLang="en-US" dirty="0" smtClean="0"/>
              <a:t>破坏无效循环的状态转换，将无效循环的激励</a:t>
            </a:r>
            <a:r>
              <a:rPr lang="en-US" altLang="zh-CN" dirty="0" smtClean="0"/>
              <a:t>D1</a:t>
            </a:r>
            <a:r>
              <a:rPr lang="zh-CN" altLang="en-US" dirty="0" smtClean="0"/>
              <a:t>改为“</a:t>
            </a:r>
            <a:r>
              <a:rPr lang="en-US" altLang="zh-CN" dirty="0" smtClean="0"/>
              <a:t>0</a:t>
            </a:r>
            <a:r>
              <a:rPr lang="zh-CN" altLang="en-US" dirty="0" smtClean="0"/>
              <a:t>”（原来的值为“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”），则它们不能进入无效循环的次态。</a:t>
            </a:r>
            <a:endParaRPr lang="en-US" altLang="zh-CN" dirty="0" smtClean="0"/>
          </a:p>
          <a:p>
            <a:r>
              <a:rPr lang="zh-CN" altLang="en-US" dirty="0" smtClean="0"/>
              <a:t>激励端</a:t>
            </a:r>
            <a:r>
              <a:rPr lang="en-US" altLang="zh-CN" dirty="0" smtClean="0"/>
              <a:t>D1=1</a:t>
            </a:r>
            <a:r>
              <a:rPr lang="zh-CN" altLang="en-US" dirty="0" smtClean="0"/>
              <a:t>，只能对应有效循环的现态（“</a:t>
            </a:r>
            <a:r>
              <a:rPr lang="en-US" altLang="zh-CN" dirty="0" smtClean="0"/>
              <a:t>0001</a:t>
            </a:r>
            <a:r>
              <a:rPr lang="zh-CN" altLang="en-US" dirty="0" smtClean="0"/>
              <a:t>”）。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对于无效循环</a:t>
            </a:r>
            <a:r>
              <a:rPr lang="en-US" altLang="zh-CN" dirty="0" smtClean="0"/>
              <a:t>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D1=1</a:t>
            </a:r>
            <a:r>
              <a:rPr lang="zh-CN" altLang="en-US" dirty="0" smtClean="0"/>
              <a:t>，移入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个“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”，就能进入有效循环。</a:t>
            </a:r>
            <a:endParaRPr lang="en-US" altLang="zh-CN" dirty="0" smtClean="0"/>
          </a:p>
          <a:p>
            <a:r>
              <a:rPr lang="zh-CN" altLang="en-US" dirty="0" smtClean="0"/>
              <a:t>重新求</a:t>
            </a:r>
            <a:r>
              <a:rPr lang="en-US" altLang="zh-CN" dirty="0" smtClean="0"/>
              <a:t>D1</a:t>
            </a:r>
            <a:r>
              <a:rPr lang="zh-CN" altLang="en-US" dirty="0" smtClean="0"/>
              <a:t>的激励方程时，将修改</a:t>
            </a:r>
            <a:r>
              <a:rPr lang="en-US" altLang="zh-CN" dirty="0" smtClean="0"/>
              <a:t>D1</a:t>
            </a:r>
            <a:r>
              <a:rPr lang="zh-CN" altLang="en-US" dirty="0" smtClean="0"/>
              <a:t>后的现态（“</a:t>
            </a:r>
            <a:r>
              <a:rPr lang="en-US" altLang="zh-CN" dirty="0" smtClean="0"/>
              <a:t>0000</a:t>
            </a:r>
            <a:r>
              <a:rPr lang="zh-CN" altLang="en-US" dirty="0" smtClean="0"/>
              <a:t>”），与有效循环的现态（“</a:t>
            </a:r>
            <a:r>
              <a:rPr lang="en-US" altLang="zh-CN" dirty="0" smtClean="0"/>
              <a:t>0001</a:t>
            </a:r>
            <a:r>
              <a:rPr lang="zh-CN" altLang="en-US" dirty="0" smtClean="0"/>
              <a:t>”），进行合并。保证得到正确的次态。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可以直接扩充状态表，得到</a:t>
            </a:r>
            <a:r>
              <a:rPr lang="en-US" altLang="zh-CN" dirty="0" smtClean="0"/>
              <a:t>D1</a:t>
            </a:r>
            <a:r>
              <a:rPr lang="zh-CN" altLang="en-US" dirty="0" smtClean="0"/>
              <a:t>的值。（见前面介绍的直接求激励值的方法：根据现态和次态的对应关系，直接求出激励的值。）</a:t>
            </a:r>
            <a:endParaRPr lang="en-US" altLang="zh-CN" dirty="0" smtClean="0"/>
          </a:p>
          <a:p>
            <a:r>
              <a:rPr lang="zh-CN" altLang="en-US" dirty="0" smtClean="0"/>
              <a:t>破坏无效循环的状态转换，将无效循环的激励</a:t>
            </a:r>
            <a:r>
              <a:rPr lang="en-US" altLang="zh-CN" dirty="0" smtClean="0"/>
              <a:t>D1</a:t>
            </a:r>
            <a:r>
              <a:rPr lang="zh-CN" altLang="en-US" dirty="0" smtClean="0"/>
              <a:t>改为“</a:t>
            </a:r>
            <a:r>
              <a:rPr lang="en-US" altLang="zh-CN" dirty="0" smtClean="0"/>
              <a:t>0</a:t>
            </a:r>
            <a:r>
              <a:rPr lang="zh-CN" altLang="en-US" dirty="0" smtClean="0"/>
              <a:t>”（原来的值为“</a:t>
            </a:r>
            <a:r>
              <a:rPr lang="en-US" altLang="zh-CN" dirty="0" smtClean="0"/>
              <a:t>1</a:t>
            </a:r>
            <a:r>
              <a:rPr lang="zh-CN" altLang="en-US" dirty="0" smtClean="0"/>
              <a:t>”），则它们不能进入无效循环的次态。</a:t>
            </a:r>
            <a:endParaRPr lang="en-US" altLang="zh-CN" dirty="0" smtClean="0"/>
          </a:p>
          <a:p>
            <a:r>
              <a:rPr lang="zh-CN" altLang="en-US" dirty="0" smtClean="0"/>
              <a:t>激励端</a:t>
            </a:r>
            <a:r>
              <a:rPr lang="en-US" altLang="zh-CN" dirty="0" smtClean="0"/>
              <a:t>D1=1</a:t>
            </a:r>
            <a:r>
              <a:rPr lang="zh-CN" altLang="en-US" dirty="0" smtClean="0"/>
              <a:t>，只能对应有效循环的现态（“</a:t>
            </a:r>
            <a:r>
              <a:rPr lang="en-US" altLang="zh-CN" dirty="0" smtClean="0"/>
              <a:t>000</a:t>
            </a:r>
            <a:r>
              <a:rPr lang="zh-CN" altLang="en-US" dirty="0" smtClean="0"/>
              <a:t>”、“</a:t>
            </a:r>
            <a:r>
              <a:rPr lang="en-US" altLang="zh-CN" dirty="0" smtClean="0"/>
              <a:t>100</a:t>
            </a:r>
            <a:r>
              <a:rPr lang="zh-CN" altLang="en-US" dirty="0" smtClean="0"/>
              <a:t>”、“</a:t>
            </a:r>
            <a:r>
              <a:rPr lang="en-US" altLang="zh-CN" dirty="0" smtClean="0"/>
              <a:t>110</a:t>
            </a:r>
            <a:r>
              <a:rPr lang="zh-CN" altLang="en-US" dirty="0" smtClean="0"/>
              <a:t>”）。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187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2C663E-62F5-456C-8F86-66C10EDD2180}" type="slidenum">
              <a:rPr lang="zh-CN" altLang="en-US" smtClean="0"/>
              <a:pPr/>
              <a:t>201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3083" name="AutoShape 11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6" name="AutoShape 14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8" name="AutoShape 16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89" name="AutoShape 17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itchFamily="18" charset="0"/>
            </a:endParaRPr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itchFamily="18" charset="0"/>
            </a:endParaRPr>
          </a:p>
        </p:txBody>
      </p:sp>
      <p:sp>
        <p:nvSpPr>
          <p:cNvPr id="3092" name="Oval 20"/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itchFamily="18" charset="0"/>
            </a:endParaRPr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itchFamily="18" charset="0"/>
            </a:endParaRPr>
          </a:p>
        </p:txBody>
      </p:sp>
      <p:sp>
        <p:nvSpPr>
          <p:cNvPr id="3094" name="Oval 22"/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itchFamily="18" charset="0"/>
            </a:endParaRP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itchFamily="18" charset="0"/>
            </a:endParaRPr>
          </a:p>
        </p:txBody>
      </p:sp>
      <p:grpSp>
        <p:nvGrpSpPr>
          <p:cNvPr id="3096" name="Group 24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3097" name="AutoShape 25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8" name="AutoShape 26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99" name="AutoShape 27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0" name="AutoShape 28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1" name="AutoShape 29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2" name="AutoShape 30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" name="Freeform 31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4" name="Freeform 32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1154113" y="1881188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71575" y="3124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109" name="Rectangle 37"/>
          <p:cNvSpPr>
            <a:spLocks noGrp="1" noChangeArrowheads="1"/>
          </p:cNvSpPr>
          <p:nvPr>
            <p:ph type="dt" sz="quarter" idx="2"/>
          </p:nvPr>
        </p:nvSpPr>
        <p:spPr>
          <a:xfrm>
            <a:off x="11191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10" name="Rectangle 38"/>
          <p:cNvSpPr>
            <a:spLocks noGrp="1" noChangeArrowheads="1"/>
          </p:cNvSpPr>
          <p:nvPr>
            <p:ph type="ftr" sz="quarter" idx="3"/>
          </p:nvPr>
        </p:nvSpPr>
        <p:spPr>
          <a:xfrm>
            <a:off x="3557588" y="63182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11" name="Rectangle 3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865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0877758-D70B-4043-B2F3-DE00D7FA37C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nimBg="1" autoUpdateAnimBg="0"/>
      <p:bldP spid="3094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2746D-8AE1-46DC-B9CD-915272F0230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34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814388"/>
            <a:ext cx="1962150" cy="52816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14388"/>
            <a:ext cx="5734050" cy="5281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C576E-3C02-4641-B683-428B909653B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834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082" name="Group 10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3083" name="AutoShape 11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4" name="AutoShape 12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5" name="AutoShape 13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6" name="AutoShape 14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8" name="AutoShape 16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89" name="AutoShape 17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solidFill>
                <a:srgbClr val="FFFFFF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1" name="AutoShape 19"/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solidFill>
                <a:srgbClr val="FFFFFF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2" name="Oval 20"/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solidFill>
                <a:srgbClr val="FFFFFF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solidFill>
                <a:srgbClr val="FFFFFF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4" name="Oval 22"/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solidFill>
                <a:srgbClr val="FFFFFF"/>
              </a:solidFill>
              <a:effectLst/>
              <a:latin typeface="Times New Roman" pitchFamily="18" charset="0"/>
            </a:endParaRPr>
          </a:p>
        </p:txBody>
      </p:sp>
      <p:sp>
        <p:nvSpPr>
          <p:cNvPr id="3095" name="Rectangle 23"/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solidFill>
                <a:srgbClr val="FFFFFF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096" name="Group 24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3097" name="AutoShape 25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8" name="AutoShape 26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99" name="AutoShape 27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0" name="AutoShape 28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1" name="AutoShape 29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2" name="AutoShape 30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3" name="Freeform 31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04" name="Freeform 32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107" name="Rectangle 35"/>
          <p:cNvSpPr>
            <a:spLocks noGrp="1" noChangeArrowheads="1"/>
          </p:cNvSpPr>
          <p:nvPr>
            <p:ph type="ctrTitle" sz="quarter"/>
          </p:nvPr>
        </p:nvSpPr>
        <p:spPr>
          <a:xfrm>
            <a:off x="1154113" y="1881188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3108" name="Rectangle 3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71575" y="3124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109" name="Rectangle 37"/>
          <p:cNvSpPr>
            <a:spLocks noGrp="1" noChangeArrowheads="1"/>
          </p:cNvSpPr>
          <p:nvPr>
            <p:ph type="dt" sz="quarter" idx="2"/>
          </p:nvPr>
        </p:nvSpPr>
        <p:spPr>
          <a:xfrm>
            <a:off x="11191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110" name="Rectangle 38"/>
          <p:cNvSpPr>
            <a:spLocks noGrp="1" noChangeArrowheads="1"/>
          </p:cNvSpPr>
          <p:nvPr>
            <p:ph type="ftr" sz="quarter" idx="3"/>
          </p:nvPr>
        </p:nvSpPr>
        <p:spPr>
          <a:xfrm>
            <a:off x="3557588" y="63182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111" name="Rectangle 39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86588" y="63182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0877758-D70B-4043-B2F3-DE00D7FA37CA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74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" grpId="0" animBg="1" autoUpdateAnimBg="0"/>
      <p:bldP spid="3094" grpId="0" animBg="1" autoUpdateAnimBg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7EB92-3CFB-4441-9E91-B5D295D10A30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692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5B10E-5FE0-4B8A-AFF9-E4EAFF76E845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650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79DC80-902C-4D28-BD38-F6FA0D3C050C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0036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2A31F-31D4-42B5-9737-19BBFE7110D8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3625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531AD-7831-48F5-832D-6A7D13B29309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191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48731F-7D2D-487F-91DF-0F18E1235D3D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683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37928-0771-4E01-8D02-D146F81D1ED0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70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7EB92-3CFB-4441-9E91-B5D295D10A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3067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E4C97-8039-4376-8528-4BD7A03561B3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08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D2746D-8AE1-46DC-B9CD-915272F0230D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75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814388"/>
            <a:ext cx="1962150" cy="52816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14388"/>
            <a:ext cx="5734050" cy="52816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C576E-3C02-4641-B683-428B909653B0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731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5B10E-5FE0-4B8A-AFF9-E4EAFF76E84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1542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79DC80-902C-4D28-BD38-F6FA0D3C050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835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2A31F-31D4-42B5-9737-19BBFE7110D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40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3531AD-7831-48F5-832D-6A7D13B29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29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48731F-7D2D-487F-91DF-0F18E1235D3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39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37928-0771-4E01-8D02-D146F81D1ED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05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9E4C97-8039-4376-8528-4BD7A03561B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736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0" name="AutoShape 12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1" name="AutoShape 13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itchFamily="18" charset="0"/>
            </a:endParaRPr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itchFamily="18" charset="0"/>
            </a:endParaRPr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itchFamily="18" charset="0"/>
            </a:endParaRP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itchFamily="18" charset="0"/>
            </a:endParaRPr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itchFamily="18" charset="0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effectLst/>
              <a:latin typeface="Times New Roman" pitchFamily="18" charset="0"/>
            </a:endParaRPr>
          </a:p>
        </p:txBody>
      </p:sp>
      <p:grpSp>
        <p:nvGrpSpPr>
          <p:cNvPr id="2069" name="Group 21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070" name="AutoShape 22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1" name="AutoShape 23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2" name="AutoShape 24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3" name="AutoShape 25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4" name="AutoShape 26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5" name="AutoShape 27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80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814388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41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83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2513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ffectLst/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84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effectLst/>
                <a:latin typeface="Times New Roman" pitchFamily="18" charset="0"/>
              </a:defRPr>
            </a:lvl1pPr>
          </a:lstStyle>
          <a:p>
            <a:fld id="{7AAB20B6-F69D-493A-8E91-DCFBFF1E8791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 animBg="1" autoUpdateAnimBg="0"/>
      <p:bldP spid="2067" grpId="0" animBg="1" autoUpdateAnimBg="0"/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7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2056" name="AutoShape 8"/>
            <p:cNvSpPr>
              <a:spLocks noChangeArrowheads="1"/>
            </p:cNvSpPr>
            <p:nvPr/>
          </p:nvSpPr>
          <p:spPr bwMode="auto">
            <a:xfrm rot="5400000" flipH="1">
              <a:off x="82" y="1994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57" name="AutoShape 9"/>
            <p:cNvSpPr>
              <a:spLocks noChangeArrowheads="1"/>
            </p:cNvSpPr>
            <p:nvPr/>
          </p:nvSpPr>
          <p:spPr bwMode="auto">
            <a:xfrm rot="5400000" flipH="1">
              <a:off x="82" y="2588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58" name="AutoShape 10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 rot="5400000" flipH="1">
              <a:off x="84" y="3774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0" name="AutoShape 12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1" name="AutoShape 13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62" name="AutoShape 14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solidFill>
                <a:srgbClr val="FFFFFF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4" name="AutoShape 16"/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solidFill>
                <a:srgbClr val="FFFFFF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5" name="Oval 17"/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solidFill>
                <a:srgbClr val="FFFFFF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solidFill>
                <a:srgbClr val="FFFFFF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7" name="Oval 19"/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solidFill>
                <a:srgbClr val="FFFFFF"/>
              </a:solidFill>
              <a:effectLst/>
              <a:latin typeface="Times New Roman" pitchFamily="18" charset="0"/>
            </a:endParaRPr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3600">
              <a:solidFill>
                <a:srgbClr val="FFFFFF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2069" name="Group 21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070" name="AutoShape 22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71" name="AutoShape 23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72" name="AutoShape 24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73" name="AutoShape 25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74" name="AutoShape 26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75" name="AutoShape 27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080" name="Rectangle 3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814388"/>
            <a:ext cx="7772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81" name="Rectangle 3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82" name="Rectangle 3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41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effectLst/>
                <a:latin typeface="Times New Roman" pitchFamily="18" charset="0"/>
              </a:defRPr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083" name="Rectangle 3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2513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effectLst/>
                <a:latin typeface="Times New Roman" pitchFamily="18" charset="0"/>
              </a:defRPr>
            </a:lvl1pPr>
          </a:lstStyle>
          <a:p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084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effectLst/>
                <a:latin typeface="Times New Roman" pitchFamily="18" charset="0"/>
              </a:defRPr>
            </a:lvl1pPr>
          </a:lstStyle>
          <a:p>
            <a:fld id="{7AAB20B6-F69D-493A-8E91-DCFBFF1E8791}" type="slidenum">
              <a:rPr lang="zh-CN" altLang="en-US">
                <a:solidFill>
                  <a:srgbClr val="FFFFFF"/>
                </a:solidFill>
              </a:rPr>
              <a:pPr/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23495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 animBg="1" autoUpdateAnimBg="0"/>
      <p:bldP spid="2067" grpId="0" animBg="1" autoUpdateAnimBg="0"/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audio" Target="../media/audio3.wav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emf"/><Relationship Id="rId5" Type="http://schemas.openxmlformats.org/officeDocument/2006/relationships/oleObject" Target="../embeddings/oleObject63.bin"/><Relationship Id="rId4" Type="http://schemas.openxmlformats.org/officeDocument/2006/relationships/audio" Target="../media/audio2.wav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audio" Target="../media/audio3.wav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65.bin"/><Relationship Id="rId4" Type="http://schemas.openxmlformats.org/officeDocument/2006/relationships/audio" Target="../media/audio2.wav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67.bin"/><Relationship Id="rId4" Type="http://schemas.openxmlformats.org/officeDocument/2006/relationships/audio" Target="../media/audio2.wav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72.bin"/><Relationship Id="rId3" Type="http://schemas.openxmlformats.org/officeDocument/2006/relationships/audio" Target="../media/audio3.wav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6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73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5.emf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audio" Target="../media/audio2.wav"/><Relationship Id="rId7" Type="http://schemas.openxmlformats.org/officeDocument/2006/relationships/image" Target="../media/image7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80.emf"/><Relationship Id="rId5" Type="http://schemas.openxmlformats.org/officeDocument/2006/relationships/image" Target="../media/image77.e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9.emf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7" Type="http://schemas.openxmlformats.org/officeDocument/2006/relationships/image" Target="../media/image8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78.bin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86.emf"/><Relationship Id="rId3" Type="http://schemas.openxmlformats.org/officeDocument/2006/relationships/audio" Target="../media/audio3.wav"/><Relationship Id="rId7" Type="http://schemas.openxmlformats.org/officeDocument/2006/relationships/image" Target="../media/image83.e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8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5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5.emf"/><Relationship Id="rId5" Type="http://schemas.openxmlformats.org/officeDocument/2006/relationships/audio" Target="../media/audio2.wav"/><Relationship Id="rId15" Type="http://schemas.openxmlformats.org/officeDocument/2006/relationships/image" Target="../media/image87.wmf"/><Relationship Id="rId10" Type="http://schemas.openxmlformats.org/officeDocument/2006/relationships/oleObject" Target="../embeddings/oleObject82.bin"/><Relationship Id="rId4" Type="http://schemas.openxmlformats.org/officeDocument/2006/relationships/audio" Target="../media/audio1.wav"/><Relationship Id="rId9" Type="http://schemas.openxmlformats.org/officeDocument/2006/relationships/image" Target="../media/image84.emf"/><Relationship Id="rId14" Type="http://schemas.openxmlformats.org/officeDocument/2006/relationships/oleObject" Target="../embeddings/oleObject84.bin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84.emf"/><Relationship Id="rId4" Type="http://schemas.openxmlformats.org/officeDocument/2006/relationships/oleObject" Target="../embeddings/oleObject86.bin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84.emf"/><Relationship Id="rId4" Type="http://schemas.openxmlformats.org/officeDocument/2006/relationships/oleObject" Target="../embeddings/oleObject87.bin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84.emf"/><Relationship Id="rId4" Type="http://schemas.openxmlformats.org/officeDocument/2006/relationships/oleObject" Target="../embeddings/oleObject88.bin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84.emf"/><Relationship Id="rId4" Type="http://schemas.openxmlformats.org/officeDocument/2006/relationships/oleObject" Target="../embeddings/oleObject89.bin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89.wmf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84.emf"/><Relationship Id="rId4" Type="http://schemas.openxmlformats.org/officeDocument/2006/relationships/oleObject" Target="../embeddings/oleObject91.bin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90.wmf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2.e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1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audio" Target="../media/audio2.wav"/><Relationship Id="rId7" Type="http://schemas.openxmlformats.org/officeDocument/2006/relationships/image" Target="../media/image9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92.e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83.emf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96.emf"/><Relationship Id="rId18" Type="http://schemas.openxmlformats.org/officeDocument/2006/relationships/oleObject" Target="../embeddings/oleObject104.bin"/><Relationship Id="rId3" Type="http://schemas.openxmlformats.org/officeDocument/2006/relationships/audio" Target="../media/audio3.wav"/><Relationship Id="rId7" Type="http://schemas.openxmlformats.org/officeDocument/2006/relationships/image" Target="../media/image93.wmf"/><Relationship Id="rId12" Type="http://schemas.openxmlformats.org/officeDocument/2006/relationships/oleObject" Target="../embeddings/oleObject101.bin"/><Relationship Id="rId17" Type="http://schemas.openxmlformats.org/officeDocument/2006/relationships/image" Target="../media/image98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3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95.emf"/><Relationship Id="rId5" Type="http://schemas.openxmlformats.org/officeDocument/2006/relationships/audio" Target="../media/audio2.wav"/><Relationship Id="rId15" Type="http://schemas.openxmlformats.org/officeDocument/2006/relationships/image" Target="../media/image97.emf"/><Relationship Id="rId10" Type="http://schemas.openxmlformats.org/officeDocument/2006/relationships/oleObject" Target="../embeddings/oleObject100.bin"/><Relationship Id="rId19" Type="http://schemas.openxmlformats.org/officeDocument/2006/relationships/image" Target="../media/image99.wmf"/><Relationship Id="rId4" Type="http://schemas.openxmlformats.org/officeDocument/2006/relationships/audio" Target="../media/audio1.wav"/><Relationship Id="rId9" Type="http://schemas.openxmlformats.org/officeDocument/2006/relationships/image" Target="../media/image94.wmf"/><Relationship Id="rId14" Type="http://schemas.openxmlformats.org/officeDocument/2006/relationships/oleObject" Target="../embeddings/oleObject102.bin"/></Relationships>
</file>

<file path=ppt/slides/_rels/slide1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3" Type="http://schemas.openxmlformats.org/officeDocument/2006/relationships/audio" Target="../media/audio3.wav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0.emf"/><Relationship Id="rId5" Type="http://schemas.openxmlformats.org/officeDocument/2006/relationships/oleObject" Target="../embeddings/oleObject105.bin"/><Relationship Id="rId10" Type="http://schemas.openxmlformats.org/officeDocument/2006/relationships/image" Target="../media/image102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107.bin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0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08.bin"/><Relationship Id="rId5" Type="http://schemas.openxmlformats.org/officeDocument/2006/relationships/audio" Target="../media/audio2.wav"/><Relationship Id="rId4" Type="http://schemas.openxmlformats.org/officeDocument/2006/relationships/audio" Target="../media/audio3.wav"/></Relationships>
</file>

<file path=ppt/slides/_rels/slide1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98.emf"/><Relationship Id="rId3" Type="http://schemas.openxmlformats.org/officeDocument/2006/relationships/audio" Target="../media/audio2.wav"/><Relationship Id="rId7" Type="http://schemas.openxmlformats.org/officeDocument/2006/relationships/image" Target="../media/image95.emf"/><Relationship Id="rId12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97.emf"/><Relationship Id="rId5" Type="http://schemas.openxmlformats.org/officeDocument/2006/relationships/image" Target="../media/image103.emf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96.emf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6.bin"/><Relationship Id="rId13" Type="http://schemas.openxmlformats.org/officeDocument/2006/relationships/image" Target="../media/image108.emf"/><Relationship Id="rId18" Type="http://schemas.openxmlformats.org/officeDocument/2006/relationships/oleObject" Target="../embeddings/oleObject121.bin"/><Relationship Id="rId26" Type="http://schemas.openxmlformats.org/officeDocument/2006/relationships/oleObject" Target="../embeddings/oleObject125.bin"/><Relationship Id="rId3" Type="http://schemas.openxmlformats.org/officeDocument/2006/relationships/audio" Target="../media/audio2.wav"/><Relationship Id="rId21" Type="http://schemas.openxmlformats.org/officeDocument/2006/relationships/image" Target="../media/image112.emf"/><Relationship Id="rId7" Type="http://schemas.openxmlformats.org/officeDocument/2006/relationships/image" Target="../media/image105.emf"/><Relationship Id="rId12" Type="http://schemas.openxmlformats.org/officeDocument/2006/relationships/oleObject" Target="../embeddings/oleObject118.bin"/><Relationship Id="rId17" Type="http://schemas.openxmlformats.org/officeDocument/2006/relationships/image" Target="../media/image110.emf"/><Relationship Id="rId25" Type="http://schemas.openxmlformats.org/officeDocument/2006/relationships/image" Target="../media/image11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0.bin"/><Relationship Id="rId20" Type="http://schemas.openxmlformats.org/officeDocument/2006/relationships/oleObject" Target="../embeddings/oleObject122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15.bin"/><Relationship Id="rId11" Type="http://schemas.openxmlformats.org/officeDocument/2006/relationships/image" Target="../media/image107.emf"/><Relationship Id="rId24" Type="http://schemas.openxmlformats.org/officeDocument/2006/relationships/oleObject" Target="../embeddings/oleObject124.bin"/><Relationship Id="rId5" Type="http://schemas.openxmlformats.org/officeDocument/2006/relationships/image" Target="../media/image104.emf"/><Relationship Id="rId15" Type="http://schemas.openxmlformats.org/officeDocument/2006/relationships/image" Target="../media/image109.emf"/><Relationship Id="rId23" Type="http://schemas.openxmlformats.org/officeDocument/2006/relationships/image" Target="../media/image113.emf"/><Relationship Id="rId10" Type="http://schemas.openxmlformats.org/officeDocument/2006/relationships/oleObject" Target="../embeddings/oleObject117.bin"/><Relationship Id="rId19" Type="http://schemas.openxmlformats.org/officeDocument/2006/relationships/image" Target="../media/image111.emf"/><Relationship Id="rId4" Type="http://schemas.openxmlformats.org/officeDocument/2006/relationships/oleObject" Target="../embeddings/oleObject114.bin"/><Relationship Id="rId9" Type="http://schemas.openxmlformats.org/officeDocument/2006/relationships/image" Target="../media/image106.emf"/><Relationship Id="rId14" Type="http://schemas.openxmlformats.org/officeDocument/2006/relationships/oleObject" Target="../embeddings/oleObject119.bin"/><Relationship Id="rId22" Type="http://schemas.openxmlformats.org/officeDocument/2006/relationships/oleObject" Target="../embeddings/oleObject123.bin"/><Relationship Id="rId27" Type="http://schemas.openxmlformats.org/officeDocument/2006/relationships/image" Target="../media/image115.emf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oleObject" Target="../embeddings/oleObject130.bin"/><Relationship Id="rId3" Type="http://schemas.openxmlformats.org/officeDocument/2006/relationships/audio" Target="../media/audio3.wav"/><Relationship Id="rId7" Type="http://schemas.openxmlformats.org/officeDocument/2006/relationships/oleObject" Target="../embeddings/oleObject127.bin"/><Relationship Id="rId12" Type="http://schemas.openxmlformats.org/officeDocument/2006/relationships/image" Target="../media/image1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16.emf"/><Relationship Id="rId11" Type="http://schemas.openxmlformats.org/officeDocument/2006/relationships/oleObject" Target="../embeddings/oleObject129.bin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18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28.bin"/><Relationship Id="rId14" Type="http://schemas.openxmlformats.org/officeDocument/2006/relationships/image" Target="../media/image1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oleObject" Target="../embeddings/oleObject135.bin"/><Relationship Id="rId3" Type="http://schemas.openxmlformats.org/officeDocument/2006/relationships/audio" Target="../media/audio3.wav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21.e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0" Type="http://schemas.openxmlformats.org/officeDocument/2006/relationships/image" Target="../media/image123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25.wmf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oleObject" Target="../embeddings/oleObject140.bin"/><Relationship Id="rId3" Type="http://schemas.openxmlformats.org/officeDocument/2006/relationships/audio" Target="../media/audio3.wav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6.e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128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30.wmf"/></Relationships>
</file>

<file path=ppt/slides/_rels/slide1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27.emf"/><Relationship Id="rId3" Type="http://schemas.openxmlformats.org/officeDocument/2006/relationships/audio" Target="../media/audio2.wav"/><Relationship Id="rId7" Type="http://schemas.openxmlformats.org/officeDocument/2006/relationships/image" Target="../media/image118.emf"/><Relationship Id="rId12" Type="http://schemas.openxmlformats.org/officeDocument/2006/relationships/oleObject" Target="../embeddings/oleObject1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23.emf"/><Relationship Id="rId5" Type="http://schemas.openxmlformats.org/officeDocument/2006/relationships/image" Target="../media/image117.emf"/><Relationship Id="rId15" Type="http://schemas.openxmlformats.org/officeDocument/2006/relationships/image" Target="../media/image128.emf"/><Relationship Id="rId10" Type="http://schemas.openxmlformats.org/officeDocument/2006/relationships/oleObject" Target="../embeddings/oleObject144.bin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22.emf"/><Relationship Id="rId14" Type="http://schemas.openxmlformats.org/officeDocument/2006/relationships/oleObject" Target="../embeddings/oleObject146.bin"/></Relationships>
</file>

<file path=ppt/slides/_rels/slide1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13" Type="http://schemas.openxmlformats.org/officeDocument/2006/relationships/oleObject" Target="../embeddings/oleObject151.bin"/><Relationship Id="rId18" Type="http://schemas.openxmlformats.org/officeDocument/2006/relationships/image" Target="../media/image137.wmf"/><Relationship Id="rId3" Type="http://schemas.openxmlformats.org/officeDocument/2006/relationships/audio" Target="../media/audio1.wav"/><Relationship Id="rId21" Type="http://schemas.openxmlformats.org/officeDocument/2006/relationships/oleObject" Target="../embeddings/oleObject155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134.emf"/><Relationship Id="rId17" Type="http://schemas.openxmlformats.org/officeDocument/2006/relationships/oleObject" Target="../embeddings/oleObject15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6.emf"/><Relationship Id="rId20" Type="http://schemas.openxmlformats.org/officeDocument/2006/relationships/image" Target="../media/image138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31.e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33.emf"/><Relationship Id="rId19" Type="http://schemas.openxmlformats.org/officeDocument/2006/relationships/oleObject" Target="../embeddings/oleObject154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135.emf"/><Relationship Id="rId22" Type="http://schemas.openxmlformats.org/officeDocument/2006/relationships/image" Target="../media/image139.wmf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3" Type="http://schemas.openxmlformats.org/officeDocument/2006/relationships/audio" Target="../media/audio3.wav"/><Relationship Id="rId7" Type="http://schemas.openxmlformats.org/officeDocument/2006/relationships/image" Target="../media/image1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56.bin"/><Relationship Id="rId5" Type="http://schemas.openxmlformats.org/officeDocument/2006/relationships/audio" Target="../media/audio2.wav"/><Relationship Id="rId4" Type="http://schemas.openxmlformats.org/officeDocument/2006/relationships/audio" Target="../media/audio1.wav"/><Relationship Id="rId9" Type="http://schemas.openxmlformats.org/officeDocument/2006/relationships/image" Target="../media/image14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3" Type="http://schemas.openxmlformats.org/officeDocument/2006/relationships/audio" Target="../media/audio3.wav"/><Relationship Id="rId7" Type="http://schemas.openxmlformats.org/officeDocument/2006/relationships/image" Target="../media/image1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158.bin"/><Relationship Id="rId5" Type="http://schemas.openxmlformats.org/officeDocument/2006/relationships/audio" Target="../media/audio2.wav"/><Relationship Id="rId4" Type="http://schemas.openxmlformats.org/officeDocument/2006/relationships/audio" Target="../media/audio1.wav"/><Relationship Id="rId9" Type="http://schemas.openxmlformats.org/officeDocument/2006/relationships/image" Target="../media/image143.wmf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161.bin"/><Relationship Id="rId5" Type="http://schemas.openxmlformats.org/officeDocument/2006/relationships/image" Target="../media/image144.emf"/><Relationship Id="rId4" Type="http://schemas.openxmlformats.org/officeDocument/2006/relationships/oleObject" Target="../embeddings/oleObject160.bin"/></Relationships>
</file>

<file path=ppt/slides/_rels/slide1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52.e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49.emf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1.emf"/><Relationship Id="rId20" Type="http://schemas.openxmlformats.org/officeDocument/2006/relationships/image" Target="../media/image153.e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46.e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10" Type="http://schemas.openxmlformats.org/officeDocument/2006/relationships/image" Target="../media/image148.emf"/><Relationship Id="rId19" Type="http://schemas.openxmlformats.org/officeDocument/2006/relationships/oleObject" Target="../embeddings/oleObject169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50.emf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70.bin"/><Relationship Id="rId4" Type="http://schemas.openxmlformats.org/officeDocument/2006/relationships/audio" Target="../media/audio2.wav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3.emf"/><Relationship Id="rId3" Type="http://schemas.openxmlformats.org/officeDocument/2006/relationships/audio" Target="../media/audio3.wav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e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1.emf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55.emf"/><Relationship Id="rId5" Type="http://schemas.openxmlformats.org/officeDocument/2006/relationships/oleObject" Target="../embeddings/oleObject171.bin"/><Relationship Id="rId4" Type="http://schemas.openxmlformats.org/officeDocument/2006/relationships/audio" Target="../media/audio2.wav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5" Type="http://schemas.openxmlformats.org/officeDocument/2006/relationships/image" Target="../media/image155.emf"/><Relationship Id="rId4" Type="http://schemas.openxmlformats.org/officeDocument/2006/relationships/oleObject" Target="../embeddings/oleObject172.bin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emf"/><Relationship Id="rId13" Type="http://schemas.openxmlformats.org/officeDocument/2006/relationships/oleObject" Target="../embeddings/oleObject177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5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1.emf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56.e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5" Type="http://schemas.openxmlformats.org/officeDocument/2006/relationships/oleObject" Target="../embeddings/oleObject178.bin"/><Relationship Id="rId10" Type="http://schemas.openxmlformats.org/officeDocument/2006/relationships/image" Target="../media/image158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75.bin"/><Relationship Id="rId14" Type="http://schemas.openxmlformats.org/officeDocument/2006/relationships/image" Target="../media/image160.emf"/></Relationships>
</file>

<file path=ppt/slides/_rels/slide1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0.bin"/><Relationship Id="rId3" Type="http://schemas.openxmlformats.org/officeDocument/2006/relationships/audio" Target="../media/audio1.wav"/><Relationship Id="rId7" Type="http://schemas.openxmlformats.org/officeDocument/2006/relationships/image" Target="../media/image16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179.bin"/><Relationship Id="rId11" Type="http://schemas.openxmlformats.org/officeDocument/2006/relationships/image" Target="../media/image164.emf"/><Relationship Id="rId5" Type="http://schemas.openxmlformats.org/officeDocument/2006/relationships/audio" Target="../media/audio2.wav"/><Relationship Id="rId10" Type="http://schemas.openxmlformats.org/officeDocument/2006/relationships/oleObject" Target="../embeddings/oleObject181.bin"/><Relationship Id="rId4" Type="http://schemas.openxmlformats.org/officeDocument/2006/relationships/audio" Target="../media/audio3.wav"/><Relationship Id="rId9" Type="http://schemas.openxmlformats.org/officeDocument/2006/relationships/image" Target="../media/image163.emf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7.wmf"/><Relationship Id="rId3" Type="http://schemas.openxmlformats.org/officeDocument/2006/relationships/audio" Target="../media/audio1.wav"/><Relationship Id="rId7" Type="http://schemas.openxmlformats.org/officeDocument/2006/relationships/image" Target="../media/image14.e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emf"/><Relationship Id="rId5" Type="http://schemas.openxmlformats.org/officeDocument/2006/relationships/audio" Target="../media/audio2.wav"/><Relationship Id="rId10" Type="http://schemas.openxmlformats.org/officeDocument/2006/relationships/oleObject" Target="../embeddings/oleObject16.bin"/><Relationship Id="rId4" Type="http://schemas.openxmlformats.org/officeDocument/2006/relationships/audio" Target="../media/audio3.wav"/><Relationship Id="rId9" Type="http://schemas.openxmlformats.org/officeDocument/2006/relationships/image" Target="../media/image15.emf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82.bin"/><Relationship Id="rId4" Type="http://schemas.openxmlformats.org/officeDocument/2006/relationships/audio" Target="../media/audio2.wav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7" Type="http://schemas.openxmlformats.org/officeDocument/2006/relationships/image" Target="../media/image1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oleObject" Target="../embeddings/oleObject183.bin"/><Relationship Id="rId5" Type="http://schemas.openxmlformats.org/officeDocument/2006/relationships/audio" Target="../media/audio2.wav"/><Relationship Id="rId4" Type="http://schemas.openxmlformats.org/officeDocument/2006/relationships/audio" Target="../media/audio1.wav"/></Relationships>
</file>

<file path=ppt/slides/_rels/slide1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6.bin"/><Relationship Id="rId13" Type="http://schemas.openxmlformats.org/officeDocument/2006/relationships/image" Target="../media/image171.emf"/><Relationship Id="rId3" Type="http://schemas.openxmlformats.org/officeDocument/2006/relationships/audio" Target="../media/audio1.wav"/><Relationship Id="rId7" Type="http://schemas.openxmlformats.org/officeDocument/2006/relationships/image" Target="../media/image168.emf"/><Relationship Id="rId12" Type="http://schemas.openxmlformats.org/officeDocument/2006/relationships/oleObject" Target="../embeddings/oleObject1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185.bin"/><Relationship Id="rId11" Type="http://schemas.openxmlformats.org/officeDocument/2006/relationships/image" Target="../media/image170.emf"/><Relationship Id="rId5" Type="http://schemas.openxmlformats.org/officeDocument/2006/relationships/image" Target="../media/image167.emf"/><Relationship Id="rId10" Type="http://schemas.openxmlformats.org/officeDocument/2006/relationships/oleObject" Target="../embeddings/oleObject187.bin"/><Relationship Id="rId4" Type="http://schemas.openxmlformats.org/officeDocument/2006/relationships/oleObject" Target="../embeddings/oleObject184.bin"/><Relationship Id="rId9" Type="http://schemas.openxmlformats.org/officeDocument/2006/relationships/image" Target="../media/image169.emf"/></Relationships>
</file>

<file path=ppt/slides/_rels/slide1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13" Type="http://schemas.openxmlformats.org/officeDocument/2006/relationships/image" Target="../media/image176.emf"/><Relationship Id="rId3" Type="http://schemas.openxmlformats.org/officeDocument/2006/relationships/audio" Target="../media/audio3.wav"/><Relationship Id="rId7" Type="http://schemas.openxmlformats.org/officeDocument/2006/relationships/image" Target="../media/image173.emf"/><Relationship Id="rId12" Type="http://schemas.openxmlformats.org/officeDocument/2006/relationships/oleObject" Target="../embeddings/oleObject1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190.bin"/><Relationship Id="rId11" Type="http://schemas.openxmlformats.org/officeDocument/2006/relationships/image" Target="../media/image175.emf"/><Relationship Id="rId5" Type="http://schemas.openxmlformats.org/officeDocument/2006/relationships/image" Target="../media/image172.emf"/><Relationship Id="rId15" Type="http://schemas.openxmlformats.org/officeDocument/2006/relationships/image" Target="../media/image177.emf"/><Relationship Id="rId10" Type="http://schemas.openxmlformats.org/officeDocument/2006/relationships/oleObject" Target="../embeddings/oleObject192.bin"/><Relationship Id="rId4" Type="http://schemas.openxmlformats.org/officeDocument/2006/relationships/oleObject" Target="../embeddings/oleObject189.bin"/><Relationship Id="rId9" Type="http://schemas.openxmlformats.org/officeDocument/2006/relationships/image" Target="../media/image174.emf"/><Relationship Id="rId14" Type="http://schemas.openxmlformats.org/officeDocument/2006/relationships/oleObject" Target="../embeddings/oleObject194.bin"/></Relationships>
</file>

<file path=ppt/slides/_rels/slide18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3" Type="http://schemas.openxmlformats.org/officeDocument/2006/relationships/audio" Target="../media/audio3.wav"/><Relationship Id="rId7" Type="http://schemas.openxmlformats.org/officeDocument/2006/relationships/image" Target="../media/image17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196.bin"/><Relationship Id="rId5" Type="http://schemas.openxmlformats.org/officeDocument/2006/relationships/image" Target="../media/image178.emf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180.emf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198.bin"/><Relationship Id="rId4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4" Type="http://schemas.openxmlformats.org/officeDocument/2006/relationships/image" Target="../media/image182.wmf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7.emf"/><Relationship Id="rId18" Type="http://schemas.openxmlformats.org/officeDocument/2006/relationships/oleObject" Target="../embeddings/oleObject207.bin"/><Relationship Id="rId26" Type="http://schemas.openxmlformats.org/officeDocument/2006/relationships/oleObject" Target="../embeddings/oleObject211.bin"/><Relationship Id="rId39" Type="http://schemas.openxmlformats.org/officeDocument/2006/relationships/image" Target="../media/image200.emf"/><Relationship Id="rId21" Type="http://schemas.openxmlformats.org/officeDocument/2006/relationships/image" Target="../media/image191.emf"/><Relationship Id="rId34" Type="http://schemas.openxmlformats.org/officeDocument/2006/relationships/oleObject" Target="../embeddings/oleObject215.bin"/><Relationship Id="rId42" Type="http://schemas.openxmlformats.org/officeDocument/2006/relationships/oleObject" Target="../embeddings/oleObject219.bin"/><Relationship Id="rId47" Type="http://schemas.openxmlformats.org/officeDocument/2006/relationships/image" Target="../media/image204.emf"/><Relationship Id="rId50" Type="http://schemas.openxmlformats.org/officeDocument/2006/relationships/oleObject" Target="../embeddings/oleObject223.bin"/><Relationship Id="rId7" Type="http://schemas.openxmlformats.org/officeDocument/2006/relationships/image" Target="../media/image18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06.bin"/><Relationship Id="rId29" Type="http://schemas.openxmlformats.org/officeDocument/2006/relationships/image" Target="../media/image195.emf"/><Relationship Id="rId11" Type="http://schemas.openxmlformats.org/officeDocument/2006/relationships/image" Target="../media/image186.emf"/><Relationship Id="rId24" Type="http://schemas.openxmlformats.org/officeDocument/2006/relationships/oleObject" Target="../embeddings/oleObject210.bin"/><Relationship Id="rId32" Type="http://schemas.openxmlformats.org/officeDocument/2006/relationships/oleObject" Target="../embeddings/oleObject214.bin"/><Relationship Id="rId37" Type="http://schemas.openxmlformats.org/officeDocument/2006/relationships/image" Target="../media/image199.emf"/><Relationship Id="rId40" Type="http://schemas.openxmlformats.org/officeDocument/2006/relationships/oleObject" Target="../embeddings/oleObject218.bin"/><Relationship Id="rId45" Type="http://schemas.openxmlformats.org/officeDocument/2006/relationships/image" Target="../media/image203.emf"/><Relationship Id="rId5" Type="http://schemas.openxmlformats.org/officeDocument/2006/relationships/image" Target="../media/image183.emf"/><Relationship Id="rId15" Type="http://schemas.openxmlformats.org/officeDocument/2006/relationships/image" Target="../media/image188.emf"/><Relationship Id="rId23" Type="http://schemas.openxmlformats.org/officeDocument/2006/relationships/image" Target="../media/image192.emf"/><Relationship Id="rId28" Type="http://schemas.openxmlformats.org/officeDocument/2006/relationships/oleObject" Target="../embeddings/oleObject212.bin"/><Relationship Id="rId36" Type="http://schemas.openxmlformats.org/officeDocument/2006/relationships/oleObject" Target="../embeddings/oleObject216.bin"/><Relationship Id="rId49" Type="http://schemas.openxmlformats.org/officeDocument/2006/relationships/image" Target="../media/image205.emf"/><Relationship Id="rId10" Type="http://schemas.openxmlformats.org/officeDocument/2006/relationships/oleObject" Target="../embeddings/oleObject203.bin"/><Relationship Id="rId19" Type="http://schemas.openxmlformats.org/officeDocument/2006/relationships/image" Target="../media/image190.emf"/><Relationship Id="rId31" Type="http://schemas.openxmlformats.org/officeDocument/2006/relationships/image" Target="../media/image196.emf"/><Relationship Id="rId44" Type="http://schemas.openxmlformats.org/officeDocument/2006/relationships/oleObject" Target="../embeddings/oleObject220.bin"/><Relationship Id="rId4" Type="http://schemas.openxmlformats.org/officeDocument/2006/relationships/oleObject" Target="../embeddings/oleObject200.bin"/><Relationship Id="rId9" Type="http://schemas.openxmlformats.org/officeDocument/2006/relationships/image" Target="../media/image185.emf"/><Relationship Id="rId14" Type="http://schemas.openxmlformats.org/officeDocument/2006/relationships/oleObject" Target="../embeddings/oleObject205.bin"/><Relationship Id="rId22" Type="http://schemas.openxmlformats.org/officeDocument/2006/relationships/oleObject" Target="../embeddings/oleObject209.bin"/><Relationship Id="rId27" Type="http://schemas.openxmlformats.org/officeDocument/2006/relationships/image" Target="../media/image194.emf"/><Relationship Id="rId30" Type="http://schemas.openxmlformats.org/officeDocument/2006/relationships/oleObject" Target="../embeddings/oleObject213.bin"/><Relationship Id="rId35" Type="http://schemas.openxmlformats.org/officeDocument/2006/relationships/image" Target="../media/image198.emf"/><Relationship Id="rId43" Type="http://schemas.openxmlformats.org/officeDocument/2006/relationships/image" Target="../media/image202.emf"/><Relationship Id="rId48" Type="http://schemas.openxmlformats.org/officeDocument/2006/relationships/oleObject" Target="../embeddings/oleObject222.bin"/><Relationship Id="rId8" Type="http://schemas.openxmlformats.org/officeDocument/2006/relationships/oleObject" Target="../embeddings/oleObject202.bin"/><Relationship Id="rId51" Type="http://schemas.openxmlformats.org/officeDocument/2006/relationships/image" Target="../media/image206.emf"/><Relationship Id="rId3" Type="http://schemas.openxmlformats.org/officeDocument/2006/relationships/audio" Target="../media/audio2.wav"/><Relationship Id="rId12" Type="http://schemas.openxmlformats.org/officeDocument/2006/relationships/oleObject" Target="../embeddings/oleObject204.bin"/><Relationship Id="rId17" Type="http://schemas.openxmlformats.org/officeDocument/2006/relationships/image" Target="../media/image189.emf"/><Relationship Id="rId25" Type="http://schemas.openxmlformats.org/officeDocument/2006/relationships/image" Target="../media/image193.emf"/><Relationship Id="rId33" Type="http://schemas.openxmlformats.org/officeDocument/2006/relationships/image" Target="../media/image197.emf"/><Relationship Id="rId38" Type="http://schemas.openxmlformats.org/officeDocument/2006/relationships/oleObject" Target="../embeddings/oleObject217.bin"/><Relationship Id="rId46" Type="http://schemas.openxmlformats.org/officeDocument/2006/relationships/oleObject" Target="../embeddings/oleObject221.bin"/><Relationship Id="rId20" Type="http://schemas.openxmlformats.org/officeDocument/2006/relationships/oleObject" Target="../embeddings/oleObject208.bin"/><Relationship Id="rId41" Type="http://schemas.openxmlformats.org/officeDocument/2006/relationships/image" Target="../media/image201.emf"/><Relationship Id="rId1" Type="http://schemas.openxmlformats.org/officeDocument/2006/relationships/vmlDrawing" Target="../drawings/vmlDrawing56.vml"/><Relationship Id="rId6" Type="http://schemas.openxmlformats.org/officeDocument/2006/relationships/oleObject" Target="../embeddings/oleObject201.bin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13" Type="http://schemas.openxmlformats.org/officeDocument/2006/relationships/image" Target="../media/image211.emf"/><Relationship Id="rId3" Type="http://schemas.openxmlformats.org/officeDocument/2006/relationships/audio" Target="../media/audio3.wav"/><Relationship Id="rId7" Type="http://schemas.openxmlformats.org/officeDocument/2006/relationships/image" Target="../media/image208.wmf"/><Relationship Id="rId12" Type="http://schemas.openxmlformats.org/officeDocument/2006/relationships/oleObject" Target="../embeddings/oleObject2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225.bin"/><Relationship Id="rId11" Type="http://schemas.openxmlformats.org/officeDocument/2006/relationships/image" Target="../media/image210.emf"/><Relationship Id="rId5" Type="http://schemas.openxmlformats.org/officeDocument/2006/relationships/image" Target="../media/image207.wmf"/><Relationship Id="rId10" Type="http://schemas.openxmlformats.org/officeDocument/2006/relationships/oleObject" Target="../embeddings/oleObject227.bin"/><Relationship Id="rId4" Type="http://schemas.openxmlformats.org/officeDocument/2006/relationships/oleObject" Target="../embeddings/oleObject224.bin"/><Relationship Id="rId9" Type="http://schemas.openxmlformats.org/officeDocument/2006/relationships/image" Target="../media/image209.emf"/></Relationships>
</file>

<file path=ppt/slides/_rels/slide1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emf"/><Relationship Id="rId3" Type="http://schemas.openxmlformats.org/officeDocument/2006/relationships/audio" Target="../media/audio3.wav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1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image" Target="../media/image212.e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0" Type="http://schemas.openxmlformats.org/officeDocument/2006/relationships/image" Target="../media/image214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23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13" Type="http://schemas.openxmlformats.org/officeDocument/2006/relationships/image" Target="../media/image212.emf"/><Relationship Id="rId3" Type="http://schemas.openxmlformats.org/officeDocument/2006/relationships/audio" Target="../media/audio2.wav"/><Relationship Id="rId7" Type="http://schemas.openxmlformats.org/officeDocument/2006/relationships/image" Target="../media/image210.emf"/><Relationship Id="rId12" Type="http://schemas.openxmlformats.org/officeDocument/2006/relationships/oleObject" Target="../embeddings/oleObject2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6" Type="http://schemas.openxmlformats.org/officeDocument/2006/relationships/oleObject" Target="../embeddings/oleObject234.bin"/><Relationship Id="rId11" Type="http://schemas.openxmlformats.org/officeDocument/2006/relationships/image" Target="../media/image214.emf"/><Relationship Id="rId5" Type="http://schemas.openxmlformats.org/officeDocument/2006/relationships/image" Target="../media/image209.emf"/><Relationship Id="rId10" Type="http://schemas.openxmlformats.org/officeDocument/2006/relationships/oleObject" Target="../embeddings/oleObject236.bin"/><Relationship Id="rId4" Type="http://schemas.openxmlformats.org/officeDocument/2006/relationships/oleObject" Target="../embeddings/oleObject233.bin"/><Relationship Id="rId9" Type="http://schemas.openxmlformats.org/officeDocument/2006/relationships/image" Target="../media/image211.emf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2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emf"/><Relationship Id="rId13" Type="http://schemas.openxmlformats.org/officeDocument/2006/relationships/oleObject" Target="../embeddings/oleObject242.bin"/><Relationship Id="rId3" Type="http://schemas.openxmlformats.org/officeDocument/2006/relationships/audio" Target="../media/audio3.wav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21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21.e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216.emf"/><Relationship Id="rId11" Type="http://schemas.openxmlformats.org/officeDocument/2006/relationships/oleObject" Target="../embeddings/oleObject241.bin"/><Relationship Id="rId5" Type="http://schemas.openxmlformats.org/officeDocument/2006/relationships/oleObject" Target="../embeddings/oleObject238.bin"/><Relationship Id="rId15" Type="http://schemas.openxmlformats.org/officeDocument/2006/relationships/oleObject" Target="../embeddings/oleObject243.bin"/><Relationship Id="rId10" Type="http://schemas.openxmlformats.org/officeDocument/2006/relationships/image" Target="../media/image218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220.emf"/></Relationships>
</file>

<file path=ppt/slides/_rels/slide20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13" Type="http://schemas.openxmlformats.org/officeDocument/2006/relationships/image" Target="../media/image225.wmf"/><Relationship Id="rId3" Type="http://schemas.openxmlformats.org/officeDocument/2006/relationships/audio" Target="../media/audio3.wav"/><Relationship Id="rId7" Type="http://schemas.openxmlformats.org/officeDocument/2006/relationships/image" Target="../media/image222.wmf"/><Relationship Id="rId12" Type="http://schemas.openxmlformats.org/officeDocument/2006/relationships/oleObject" Target="../embeddings/oleObject2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6" Type="http://schemas.openxmlformats.org/officeDocument/2006/relationships/oleObject" Target="../embeddings/oleObject244.bin"/><Relationship Id="rId11" Type="http://schemas.openxmlformats.org/officeDocument/2006/relationships/image" Target="../media/image224.emf"/><Relationship Id="rId5" Type="http://schemas.openxmlformats.org/officeDocument/2006/relationships/audio" Target="../media/audio2.wav"/><Relationship Id="rId10" Type="http://schemas.openxmlformats.org/officeDocument/2006/relationships/oleObject" Target="../embeddings/oleObject246.bin"/><Relationship Id="rId4" Type="http://schemas.openxmlformats.org/officeDocument/2006/relationships/audio" Target="../media/audio1.wav"/><Relationship Id="rId9" Type="http://schemas.openxmlformats.org/officeDocument/2006/relationships/image" Target="../media/image2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13" Type="http://schemas.openxmlformats.org/officeDocument/2006/relationships/image" Target="../media/image230.emf"/><Relationship Id="rId3" Type="http://schemas.openxmlformats.org/officeDocument/2006/relationships/audio" Target="../media/audio2.wav"/><Relationship Id="rId7" Type="http://schemas.openxmlformats.org/officeDocument/2006/relationships/image" Target="../media/image227.emf"/><Relationship Id="rId12" Type="http://schemas.openxmlformats.org/officeDocument/2006/relationships/oleObject" Target="../embeddings/oleObject2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6" Type="http://schemas.openxmlformats.org/officeDocument/2006/relationships/oleObject" Target="../embeddings/oleObject249.bin"/><Relationship Id="rId11" Type="http://schemas.openxmlformats.org/officeDocument/2006/relationships/image" Target="../media/image229.emf"/><Relationship Id="rId5" Type="http://schemas.openxmlformats.org/officeDocument/2006/relationships/image" Target="../media/image226.emf"/><Relationship Id="rId10" Type="http://schemas.openxmlformats.org/officeDocument/2006/relationships/oleObject" Target="../embeddings/oleObject251.bin"/><Relationship Id="rId4" Type="http://schemas.openxmlformats.org/officeDocument/2006/relationships/oleObject" Target="../embeddings/oleObject248.bin"/><Relationship Id="rId9" Type="http://schemas.openxmlformats.org/officeDocument/2006/relationships/image" Target="../media/image228.emf"/></Relationships>
</file>

<file path=ppt/slides/_rels/slide2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5.bin"/><Relationship Id="rId13" Type="http://schemas.openxmlformats.org/officeDocument/2006/relationships/image" Target="../media/image235.emf"/><Relationship Id="rId3" Type="http://schemas.openxmlformats.org/officeDocument/2006/relationships/audio" Target="../media/audio2.wav"/><Relationship Id="rId7" Type="http://schemas.openxmlformats.org/officeDocument/2006/relationships/image" Target="../media/image232.emf"/><Relationship Id="rId12" Type="http://schemas.openxmlformats.org/officeDocument/2006/relationships/oleObject" Target="../embeddings/oleObject2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6" Type="http://schemas.openxmlformats.org/officeDocument/2006/relationships/oleObject" Target="../embeddings/oleObject254.bin"/><Relationship Id="rId11" Type="http://schemas.openxmlformats.org/officeDocument/2006/relationships/image" Target="../media/image234.emf"/><Relationship Id="rId5" Type="http://schemas.openxmlformats.org/officeDocument/2006/relationships/image" Target="../media/image231.emf"/><Relationship Id="rId10" Type="http://schemas.openxmlformats.org/officeDocument/2006/relationships/oleObject" Target="../embeddings/oleObject256.bin"/><Relationship Id="rId4" Type="http://schemas.openxmlformats.org/officeDocument/2006/relationships/oleObject" Target="../embeddings/oleObject253.bin"/><Relationship Id="rId9" Type="http://schemas.openxmlformats.org/officeDocument/2006/relationships/image" Target="../media/image233.emf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emf"/><Relationship Id="rId3" Type="http://schemas.openxmlformats.org/officeDocument/2006/relationships/audio" Target="../media/audio3.wav"/><Relationship Id="rId7" Type="http://schemas.openxmlformats.org/officeDocument/2006/relationships/oleObject" Target="../embeddings/oleObject2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6" Type="http://schemas.openxmlformats.org/officeDocument/2006/relationships/image" Target="../media/image236.emf"/><Relationship Id="rId5" Type="http://schemas.openxmlformats.org/officeDocument/2006/relationships/oleObject" Target="../embeddings/oleObject258.bin"/><Relationship Id="rId4" Type="http://schemas.openxmlformats.org/officeDocument/2006/relationships/audio" Target="../media/audio2.wav"/></Relationships>
</file>

<file path=ppt/slides/_rels/slide2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wmf"/><Relationship Id="rId3" Type="http://schemas.openxmlformats.org/officeDocument/2006/relationships/audio" Target="../media/audio3.wav"/><Relationship Id="rId7" Type="http://schemas.openxmlformats.org/officeDocument/2006/relationships/oleObject" Target="../embeddings/oleObject2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238.wmf"/><Relationship Id="rId5" Type="http://schemas.openxmlformats.org/officeDocument/2006/relationships/oleObject" Target="../embeddings/oleObject260.bin"/><Relationship Id="rId4" Type="http://schemas.openxmlformats.org/officeDocument/2006/relationships/audio" Target="../media/audio2.wav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emf"/><Relationship Id="rId3" Type="http://schemas.openxmlformats.org/officeDocument/2006/relationships/audio" Target="../media/audio3.wav"/><Relationship Id="rId7" Type="http://schemas.openxmlformats.org/officeDocument/2006/relationships/oleObject" Target="../embeddings/oleObject2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6" Type="http://schemas.openxmlformats.org/officeDocument/2006/relationships/image" Target="../media/image240.emf"/><Relationship Id="rId5" Type="http://schemas.openxmlformats.org/officeDocument/2006/relationships/oleObject" Target="../embeddings/oleObject262.bin"/><Relationship Id="rId4" Type="http://schemas.openxmlformats.org/officeDocument/2006/relationships/audio" Target="../media/audio2.wav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6" Type="http://schemas.openxmlformats.org/officeDocument/2006/relationships/image" Target="../media/image242.emf"/><Relationship Id="rId5" Type="http://schemas.openxmlformats.org/officeDocument/2006/relationships/oleObject" Target="../embeddings/oleObject264.bin"/><Relationship Id="rId4" Type="http://schemas.openxmlformats.org/officeDocument/2006/relationships/audio" Target="../media/audio2.wav"/></Relationships>
</file>

<file path=ppt/slides/_rels/slide2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e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24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6" Type="http://schemas.openxmlformats.org/officeDocument/2006/relationships/image" Target="../media/image243.emf"/><Relationship Id="rId11" Type="http://schemas.openxmlformats.org/officeDocument/2006/relationships/oleObject" Target="../embeddings/oleObject268.bin"/><Relationship Id="rId5" Type="http://schemas.openxmlformats.org/officeDocument/2006/relationships/oleObject" Target="../embeddings/oleObject265.bin"/><Relationship Id="rId10" Type="http://schemas.openxmlformats.org/officeDocument/2006/relationships/image" Target="../media/image245.e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267.bin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5" Type="http://schemas.openxmlformats.org/officeDocument/2006/relationships/image" Target="../media/image247.emf"/><Relationship Id="rId4" Type="http://schemas.openxmlformats.org/officeDocument/2006/relationships/oleObject" Target="../embeddings/oleObject269.bin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4.e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1.emf"/><Relationship Id="rId1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0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1.emf"/><Relationship Id="rId3" Type="http://schemas.openxmlformats.org/officeDocument/2006/relationships/audio" Target="../media/audio1.wav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8.emf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emf"/><Relationship Id="rId20" Type="http://schemas.openxmlformats.org/officeDocument/2006/relationships/image" Target="../media/image32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e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4.e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10" Type="http://schemas.openxmlformats.org/officeDocument/2006/relationships/image" Target="../media/image27.emf"/><Relationship Id="rId19" Type="http://schemas.openxmlformats.org/officeDocument/2006/relationships/oleObject" Target="../embeddings/oleObject32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9.emf"/><Relationship Id="rId22" Type="http://schemas.openxmlformats.org/officeDocument/2006/relationships/image" Target="../media/image33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38.emf"/><Relationship Id="rId3" Type="http://schemas.openxmlformats.org/officeDocument/2006/relationships/audio" Target="../media/audio1.wav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37.emf"/><Relationship Id="rId5" Type="http://schemas.openxmlformats.org/officeDocument/2006/relationships/audio" Target="../media/audio2.wav"/><Relationship Id="rId10" Type="http://schemas.openxmlformats.org/officeDocument/2006/relationships/oleObject" Target="../embeddings/oleObject37.bin"/><Relationship Id="rId4" Type="http://schemas.openxmlformats.org/officeDocument/2006/relationships/audio" Target="../media/audio3.wav"/><Relationship Id="rId9" Type="http://schemas.openxmlformats.org/officeDocument/2006/relationships/image" Target="../media/image36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oleObject43.bin"/><Relationship Id="rId3" Type="http://schemas.openxmlformats.org/officeDocument/2006/relationships/audio" Target="../media/audio3.wav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1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3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audio" Target="../media/audio1.wav"/><Relationship Id="rId7" Type="http://schemas.openxmlformats.org/officeDocument/2006/relationships/image" Target="../media/image4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7.emf"/><Relationship Id="rId5" Type="http://schemas.openxmlformats.org/officeDocument/2006/relationships/audio" Target="../media/audio2.wav"/><Relationship Id="rId10" Type="http://schemas.openxmlformats.org/officeDocument/2006/relationships/oleObject" Target="../embeddings/oleObject47.bin"/><Relationship Id="rId4" Type="http://schemas.openxmlformats.org/officeDocument/2006/relationships/audio" Target="../media/audio3.wav"/><Relationship Id="rId9" Type="http://schemas.openxmlformats.org/officeDocument/2006/relationships/image" Target="../media/image46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2.emf"/><Relationship Id="rId3" Type="http://schemas.openxmlformats.org/officeDocument/2006/relationships/audio" Target="../media/audio2.wav"/><Relationship Id="rId7" Type="http://schemas.openxmlformats.org/officeDocument/2006/relationships/image" Target="../media/image49.e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1.emf"/><Relationship Id="rId5" Type="http://schemas.openxmlformats.org/officeDocument/2006/relationships/image" Target="../media/image48.e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0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audio" Target="../media/audio1.wav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5.emf"/><Relationship Id="rId5" Type="http://schemas.openxmlformats.org/officeDocument/2006/relationships/audio" Target="../media/audio2.wav"/><Relationship Id="rId10" Type="http://schemas.openxmlformats.org/officeDocument/2006/relationships/oleObject" Target="../embeddings/oleObject55.bin"/><Relationship Id="rId4" Type="http://schemas.openxmlformats.org/officeDocument/2006/relationships/audio" Target="../media/audio3.wav"/><Relationship Id="rId9" Type="http://schemas.openxmlformats.org/officeDocument/2006/relationships/image" Target="../media/image5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0.wmf"/><Relationship Id="rId3" Type="http://schemas.openxmlformats.org/officeDocument/2006/relationships/audio" Target="../media/audio2.wav"/><Relationship Id="rId7" Type="http://schemas.openxmlformats.org/officeDocument/2006/relationships/image" Target="../media/image57.e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59.emf"/><Relationship Id="rId5" Type="http://schemas.openxmlformats.org/officeDocument/2006/relationships/image" Target="../media/image56.e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8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audio" Target="../media/audio1.wav"/><Relationship Id="rId7" Type="http://schemas.openxmlformats.org/officeDocument/2006/relationships/image" Target="../media/image5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61.bin"/><Relationship Id="rId5" Type="http://schemas.openxmlformats.org/officeDocument/2006/relationships/audio" Target="../media/audio2.wav"/><Relationship Id="rId4" Type="http://schemas.openxmlformats.org/officeDocument/2006/relationships/audio" Target="../media/audio3.wav"/><Relationship Id="rId9" Type="http://schemas.openxmlformats.org/officeDocument/2006/relationships/image" Target="../media/image6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oleObject" Target="../embeddings/oleObject5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3.bin"/><Relationship Id="rId14" Type="http://schemas.openxmlformats.org/officeDocument/2006/relationships/image" Target="../media/image5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2.wav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7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686800" cy="762000"/>
          </a:xfrm>
          <a:noFill/>
          <a:ln/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第六章 同步时序电路</a:t>
            </a:r>
          </a:p>
        </p:txBody>
      </p:sp>
      <p:sp>
        <p:nvSpPr>
          <p:cNvPr id="294918" name="Rectangle 6"/>
          <p:cNvSpPr>
            <a:spLocks noChangeArrowheads="1"/>
          </p:cNvSpPr>
          <p:nvPr/>
        </p:nvSpPr>
        <p:spPr bwMode="auto">
          <a:xfrm>
            <a:off x="250825" y="1223963"/>
            <a:ext cx="30591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lvl1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1pPr>
            <a:lvl2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2pPr>
            <a:lvl3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3pPr>
            <a:lvl4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4pPr>
            <a:lvl5pPr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defRPr>
            </a:lvl9pPr>
          </a:lstStyle>
          <a:p>
            <a:r>
              <a:rPr lang="zh-CN" altLang="en-US"/>
              <a:t>   </a:t>
            </a:r>
            <a:r>
              <a:rPr lang="zh-CN" altLang="en-US">
                <a:ea typeface="黑体" pitchFamily="49" charset="-122"/>
              </a:rPr>
              <a:t>知识要点</a:t>
            </a:r>
            <a:endParaRPr lang="en-US" altLang="zh-CN">
              <a:ea typeface="黑体" pitchFamily="49" charset="-122"/>
            </a:endParaRPr>
          </a:p>
        </p:txBody>
      </p:sp>
      <p:sp>
        <p:nvSpPr>
          <p:cNvPr id="294919" name="Rectangle 7"/>
          <p:cNvSpPr>
            <a:spLocks noChangeArrowheads="1"/>
          </p:cNvSpPr>
          <p:nvPr/>
        </p:nvSpPr>
        <p:spPr bwMode="auto">
          <a:xfrm>
            <a:off x="250825" y="2276475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1、时序逻辑电路的基本概念</a:t>
            </a:r>
          </a:p>
        </p:txBody>
      </p:sp>
      <p:sp>
        <p:nvSpPr>
          <p:cNvPr id="294920" name="Rectangle 8"/>
          <p:cNvSpPr>
            <a:spLocks noChangeArrowheads="1"/>
          </p:cNvSpPr>
          <p:nvPr/>
        </p:nvSpPr>
        <p:spPr bwMode="auto">
          <a:xfrm>
            <a:off x="250825" y="3284538"/>
            <a:ext cx="607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、同步时序逻辑电路的分析方法</a:t>
            </a:r>
          </a:p>
        </p:txBody>
      </p:sp>
      <p:sp>
        <p:nvSpPr>
          <p:cNvPr id="294921" name="Rectangle 9"/>
          <p:cNvSpPr>
            <a:spLocks noChangeArrowheads="1"/>
          </p:cNvSpPr>
          <p:nvPr/>
        </p:nvSpPr>
        <p:spPr bwMode="auto">
          <a:xfrm>
            <a:off x="250825" y="4292600"/>
            <a:ext cx="607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、同步时序逻辑电路的设计方法</a:t>
            </a: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250825" y="5300663"/>
            <a:ext cx="729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、典型同步时序逻辑电路的分析和设计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4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4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94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4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9" grpId="0" build="p" autoUpdateAnimBg="0"/>
      <p:bldP spid="294920" grpId="0" build="p" autoUpdateAnimBg="0"/>
      <p:bldP spid="294921" grpId="0" build="p" autoUpdateAnimBg="0"/>
      <p:bldP spid="294922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381000" y="95256"/>
            <a:ext cx="282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例: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Moore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型</a:t>
            </a:r>
          </a:p>
        </p:txBody>
      </p:sp>
      <p:sp>
        <p:nvSpPr>
          <p:cNvPr id="39" name="矩形 38"/>
          <p:cNvSpPr/>
          <p:nvPr/>
        </p:nvSpPr>
        <p:spPr>
          <a:xfrm>
            <a:off x="857224" y="4857760"/>
            <a:ext cx="716093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Moore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型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时序逻辑电路中，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以电路中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触发器的状态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直接作为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输出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1428728" y="1457331"/>
            <a:ext cx="5816622" cy="2828925"/>
            <a:chOff x="1428728" y="1457331"/>
            <a:chExt cx="5816622" cy="2828925"/>
          </a:xfrm>
        </p:grpSpPr>
        <p:grpSp>
          <p:nvGrpSpPr>
            <p:cNvPr id="35886" name="Group 46"/>
            <p:cNvGrpSpPr>
              <a:grpSpLocks/>
            </p:cNvGrpSpPr>
            <p:nvPr/>
          </p:nvGrpSpPr>
          <p:grpSpPr bwMode="auto">
            <a:xfrm>
              <a:off x="1752600" y="1457331"/>
              <a:ext cx="5492750" cy="2828925"/>
              <a:chOff x="1104" y="1290"/>
              <a:chExt cx="3460" cy="1782"/>
            </a:xfrm>
          </p:grpSpPr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2832" y="1344"/>
                <a:ext cx="960" cy="14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46" name="Line 6"/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47" name="Line 7"/>
              <p:cNvSpPr>
                <a:spLocks noChangeShapeType="1"/>
              </p:cNvSpPr>
              <p:nvPr/>
            </p:nvSpPr>
            <p:spPr bwMode="auto">
              <a:xfrm flipV="1">
                <a:off x="2832" y="2016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48" name="Line 8"/>
              <p:cNvSpPr>
                <a:spLocks noChangeShapeType="1"/>
              </p:cNvSpPr>
              <p:nvPr/>
            </p:nvSpPr>
            <p:spPr bwMode="auto">
              <a:xfrm>
                <a:off x="3792" y="1584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49" name="Line 9"/>
              <p:cNvSpPr>
                <a:spLocks noChangeShapeType="1"/>
              </p:cNvSpPr>
              <p:nvPr/>
            </p:nvSpPr>
            <p:spPr bwMode="auto">
              <a:xfrm>
                <a:off x="3792" y="24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0" name="Line 10"/>
              <p:cNvSpPr>
                <a:spLocks noChangeShapeType="1"/>
              </p:cNvSpPr>
              <p:nvPr/>
            </p:nvSpPr>
            <p:spPr bwMode="auto">
              <a:xfrm flipH="1">
                <a:off x="1584" y="2016"/>
                <a:ext cx="11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1" name="Line 11"/>
              <p:cNvSpPr>
                <a:spLocks noChangeShapeType="1"/>
              </p:cNvSpPr>
              <p:nvPr/>
            </p:nvSpPr>
            <p:spPr bwMode="auto">
              <a:xfrm flipH="1">
                <a:off x="2592" y="158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2" name="Rectangle 12"/>
              <p:cNvSpPr>
                <a:spLocks noChangeArrowheads="1"/>
              </p:cNvSpPr>
              <p:nvPr/>
            </p:nvSpPr>
            <p:spPr bwMode="auto">
              <a:xfrm>
                <a:off x="2832" y="138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J</a:t>
                </a:r>
              </a:p>
            </p:txBody>
          </p:sp>
          <p:sp>
            <p:nvSpPr>
              <p:cNvPr id="35853" name="Rectangle 13"/>
              <p:cNvSpPr>
                <a:spLocks noChangeArrowheads="1"/>
              </p:cNvSpPr>
              <p:nvPr/>
            </p:nvSpPr>
            <p:spPr bwMode="auto">
              <a:xfrm>
                <a:off x="3456" y="138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</a:p>
            </p:txBody>
          </p:sp>
          <p:sp>
            <p:nvSpPr>
              <p:cNvPr id="35854" name="Rectangle 14"/>
              <p:cNvSpPr>
                <a:spLocks noChangeArrowheads="1"/>
              </p:cNvSpPr>
              <p:nvPr/>
            </p:nvSpPr>
            <p:spPr bwMode="auto">
              <a:xfrm>
                <a:off x="3456" y="2298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</a:p>
            </p:txBody>
          </p:sp>
          <p:sp>
            <p:nvSpPr>
              <p:cNvPr id="35855" name="Rectangle 15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5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endParaRPr kumimoji="0"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5856" name="Oval 16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857" name="Line 17"/>
              <p:cNvSpPr>
                <a:spLocks noChangeShapeType="1"/>
              </p:cNvSpPr>
              <p:nvPr/>
            </p:nvSpPr>
            <p:spPr bwMode="auto">
              <a:xfrm>
                <a:off x="3504" y="235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58" name="Rectangle 18"/>
              <p:cNvSpPr>
                <a:spLocks noChangeArrowheads="1"/>
              </p:cNvSpPr>
              <p:nvPr/>
            </p:nvSpPr>
            <p:spPr bwMode="auto">
              <a:xfrm>
                <a:off x="2832" y="234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K</a:t>
                </a:r>
              </a:p>
            </p:txBody>
          </p:sp>
          <p:sp>
            <p:nvSpPr>
              <p:cNvPr id="35859" name="Rectangle 19"/>
              <p:cNvSpPr>
                <a:spLocks noChangeArrowheads="1"/>
              </p:cNvSpPr>
              <p:nvPr/>
            </p:nvSpPr>
            <p:spPr bwMode="auto">
              <a:xfrm>
                <a:off x="1152" y="1818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CP</a:t>
                </a:r>
              </a:p>
            </p:txBody>
          </p:sp>
          <p:sp>
            <p:nvSpPr>
              <p:cNvPr id="35861" name="Line 21"/>
              <p:cNvSpPr>
                <a:spLocks noChangeShapeType="1"/>
              </p:cNvSpPr>
              <p:nvPr/>
            </p:nvSpPr>
            <p:spPr bwMode="auto">
              <a:xfrm flipH="1">
                <a:off x="1344" y="1488"/>
                <a:ext cx="9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2" name="Line 22"/>
              <p:cNvSpPr>
                <a:spLocks noChangeShapeType="1"/>
              </p:cNvSpPr>
              <p:nvPr/>
            </p:nvSpPr>
            <p:spPr bwMode="auto">
              <a:xfrm>
                <a:off x="1920" y="1728"/>
                <a:ext cx="0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3" name="Line 23"/>
              <p:cNvSpPr>
                <a:spLocks noChangeShapeType="1"/>
              </p:cNvSpPr>
              <p:nvPr/>
            </p:nvSpPr>
            <p:spPr bwMode="auto">
              <a:xfrm>
                <a:off x="1920" y="3072"/>
                <a:ext cx="20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64" name="Line 24"/>
              <p:cNvSpPr>
                <a:spLocks noChangeShapeType="1"/>
              </p:cNvSpPr>
              <p:nvPr/>
            </p:nvSpPr>
            <p:spPr bwMode="auto">
              <a:xfrm flipV="1">
                <a:off x="3984" y="2496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71" name="Rectangle 31"/>
              <p:cNvSpPr>
                <a:spLocks noChangeArrowheads="1"/>
              </p:cNvSpPr>
              <p:nvPr/>
            </p:nvSpPr>
            <p:spPr bwMode="auto">
              <a:xfrm>
                <a:off x="1104" y="129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X</a:t>
                </a:r>
              </a:p>
            </p:txBody>
          </p:sp>
          <p:sp>
            <p:nvSpPr>
              <p:cNvPr id="35872" name="Rectangle 32"/>
              <p:cNvSpPr>
                <a:spLocks noChangeArrowheads="1"/>
              </p:cNvSpPr>
              <p:nvPr/>
            </p:nvSpPr>
            <p:spPr bwMode="auto">
              <a:xfrm>
                <a:off x="4320" y="138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Y</a:t>
                </a:r>
              </a:p>
            </p:txBody>
          </p:sp>
          <p:sp>
            <p:nvSpPr>
              <p:cNvPr id="35876" name="Line 36"/>
              <p:cNvSpPr>
                <a:spLocks noChangeShapeType="1"/>
              </p:cNvSpPr>
              <p:nvPr/>
            </p:nvSpPr>
            <p:spPr bwMode="auto">
              <a:xfrm>
                <a:off x="1920" y="1728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643306" y="1624010"/>
              <a:ext cx="500066" cy="630238"/>
              <a:chOff x="7177088" y="3041650"/>
              <a:chExt cx="768350" cy="630238"/>
            </a:xfrm>
          </p:grpSpPr>
          <p:sp>
            <p:nvSpPr>
              <p:cNvPr id="29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0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1" name="Line 95"/>
              <p:cNvSpPr>
                <a:spLocks noChangeShapeType="1"/>
              </p:cNvSpPr>
              <p:nvPr/>
            </p:nvSpPr>
            <p:spPr bwMode="auto">
              <a:xfrm flipH="1">
                <a:off x="7177088" y="3651250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32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374790" name="Object 6"/>
            <p:cNvGraphicFramePr>
              <a:graphicFrameLocks noChangeAspect="1"/>
            </p:cNvGraphicFramePr>
            <p:nvPr/>
          </p:nvGraphicFramePr>
          <p:xfrm>
            <a:off x="1428728" y="3429000"/>
            <a:ext cx="1060450" cy="376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834" name="Equation" r:id="rId4" imgW="444114" imgH="164957" progId="Equation.DSMT4">
                    <p:embed/>
                  </p:oleObj>
                </mc:Choice>
                <mc:Fallback>
                  <p:oleObj name="Equation" r:id="rId4" imgW="444114" imgH="164957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728" y="3429000"/>
                          <a:ext cx="1060450" cy="376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675275" y="160338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次态 / 输出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-153525" y="769938"/>
            <a:ext cx="495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现态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X=0     X=1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75075" y="160338"/>
            <a:ext cx="4343400" cy="3352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>
            <a:off x="1294275" y="160338"/>
            <a:ext cx="0" cy="3352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75075" y="1455738"/>
            <a:ext cx="434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>
            <a:off x="1294275" y="769938"/>
            <a:ext cx="312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>
            <a:off x="2894475" y="769938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151275" y="1493838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A      C/0    A/0</a:t>
            </a:r>
          </a:p>
        </p:txBody>
      </p:sp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379875" y="19891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A/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A/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379875" y="24463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A/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D/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1631" name="Rectangle 15"/>
          <p:cNvSpPr>
            <a:spLocks noChangeArrowheads="1"/>
          </p:cNvSpPr>
          <p:nvPr/>
        </p:nvSpPr>
        <p:spPr bwMode="auto">
          <a:xfrm>
            <a:off x="379875" y="29035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      B/1    C/0</a:t>
            </a:r>
          </a:p>
        </p:txBody>
      </p:sp>
      <p:sp>
        <p:nvSpPr>
          <p:cNvPr id="111634" name="Rectangle 18"/>
          <p:cNvSpPr>
            <a:spLocks noChangeArrowheads="1"/>
          </p:cNvSpPr>
          <p:nvPr/>
        </p:nvSpPr>
        <p:spPr bwMode="auto">
          <a:xfrm>
            <a:off x="1500166" y="6000768"/>
            <a:ext cx="61350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由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原则3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应分配相邻编码。</a:t>
            </a:r>
          </a:p>
        </p:txBody>
      </p:sp>
      <p:sp>
        <p:nvSpPr>
          <p:cNvPr id="111645" name="Rectangle 29"/>
          <p:cNvSpPr>
            <a:spLocks noChangeArrowheads="1"/>
          </p:cNvSpPr>
          <p:nvPr/>
        </p:nvSpPr>
        <p:spPr bwMode="auto">
          <a:xfrm>
            <a:off x="4500562" y="1357298"/>
            <a:ext cx="46291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）在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所有输入条件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下，具</a:t>
            </a:r>
          </a:p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有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相同输出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现态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应分配</a:t>
            </a:r>
          </a:p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逻辑相邻编码。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竖、横都看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100</a:t>
            </a:fld>
            <a:endParaRPr lang="en-US" altLang="zh-CN"/>
          </a:p>
        </p:txBody>
      </p:sp>
    </p:spTree>
  </p:cSld>
  <p:clrMapOvr>
    <a:masterClrMapping/>
  </p:clrMapOvr>
  <p:transition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675275" y="160338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次态 / 输出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-153525" y="769938"/>
            <a:ext cx="495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现态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X=0     X=1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75075" y="160338"/>
            <a:ext cx="4343400" cy="3352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>
            <a:off x="1294275" y="160338"/>
            <a:ext cx="0" cy="3352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75075" y="1455738"/>
            <a:ext cx="434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>
            <a:off x="1294275" y="769938"/>
            <a:ext cx="312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>
            <a:off x="2894475" y="769938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151275" y="1493838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A      C/0    A/0</a:t>
            </a:r>
          </a:p>
        </p:txBody>
      </p:sp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379875" y="19891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      A/0    A/1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379875" y="24463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      A/0    D/1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1631" name="Rectangle 15"/>
          <p:cNvSpPr>
            <a:spLocks noChangeArrowheads="1"/>
          </p:cNvSpPr>
          <p:nvPr/>
        </p:nvSpPr>
        <p:spPr bwMode="auto">
          <a:xfrm>
            <a:off x="379875" y="29035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      B/1    C/0</a:t>
            </a:r>
          </a:p>
        </p:txBody>
      </p:sp>
      <p:grpSp>
        <p:nvGrpSpPr>
          <p:cNvPr id="111637" name="Group 21"/>
          <p:cNvGrpSpPr>
            <a:grpSpLocks/>
          </p:cNvGrpSpPr>
          <p:nvPr/>
        </p:nvGrpSpPr>
        <p:grpSpPr bwMode="auto">
          <a:xfrm>
            <a:off x="0" y="4581525"/>
            <a:ext cx="9144000" cy="2027238"/>
            <a:chOff x="0" y="2640"/>
            <a:chExt cx="5760" cy="1277"/>
          </a:xfrm>
        </p:grpSpPr>
        <p:sp>
          <p:nvSpPr>
            <p:cNvPr id="111632" name="Rectangle 16"/>
            <p:cNvSpPr>
              <a:spLocks noChangeArrowheads="1"/>
            </p:cNvSpPr>
            <p:nvPr/>
          </p:nvSpPr>
          <p:spPr bwMode="auto">
            <a:xfrm>
              <a:off x="140" y="2640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由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原则1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A、B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应分配相邻编码，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B、C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应分配相邻</a:t>
              </a:r>
            </a:p>
          </p:txBody>
        </p:sp>
        <p:sp>
          <p:nvSpPr>
            <p:cNvPr id="111633" name="Rectangle 17"/>
            <p:cNvSpPr>
              <a:spLocks noChangeArrowheads="1"/>
            </p:cNvSpPr>
            <p:nvPr/>
          </p:nvSpPr>
          <p:spPr bwMode="auto">
            <a:xfrm>
              <a:off x="0" y="3072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编码；由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原则2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C、A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D、B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应分配相邻编</a:t>
              </a:r>
            </a:p>
          </p:txBody>
        </p:sp>
        <p:sp>
          <p:nvSpPr>
            <p:cNvPr id="111634" name="Rectangle 18"/>
            <p:cNvSpPr>
              <a:spLocks noChangeArrowheads="1"/>
            </p:cNvSpPr>
            <p:nvPr/>
          </p:nvSpPr>
          <p:spPr bwMode="auto">
            <a:xfrm>
              <a:off x="0" y="3552"/>
              <a:ext cx="43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码；由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原则3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应分配相邻编码。</a:t>
              </a:r>
            </a:p>
          </p:txBody>
        </p:sp>
      </p:grpSp>
      <p:sp>
        <p:nvSpPr>
          <p:cNvPr id="111643" name="Rectangle 27"/>
          <p:cNvSpPr>
            <a:spLocks noChangeArrowheads="1"/>
          </p:cNvSpPr>
          <p:nvPr/>
        </p:nvSpPr>
        <p:spPr bwMode="auto">
          <a:xfrm>
            <a:off x="4486275" y="0"/>
            <a:ext cx="46291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）在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相同输入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条件下，具</a:t>
            </a:r>
          </a:p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有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相同次态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现态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应分配</a:t>
            </a:r>
          </a:p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逻辑相邻编码。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竖看</a:t>
            </a:r>
          </a:p>
        </p:txBody>
      </p:sp>
      <p:sp>
        <p:nvSpPr>
          <p:cNvPr id="111644" name="Rectangle 28"/>
          <p:cNvSpPr>
            <a:spLocks noChangeArrowheads="1"/>
          </p:cNvSpPr>
          <p:nvPr/>
        </p:nvSpPr>
        <p:spPr bwMode="auto">
          <a:xfrm>
            <a:off x="4481990" y="1387475"/>
            <a:ext cx="468052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同一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现态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在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相邻输入</a:t>
            </a:r>
          </a:p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条件下的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不同次态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应分配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逻辑相邻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编码。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横看</a:t>
            </a:r>
          </a:p>
        </p:txBody>
      </p:sp>
      <p:sp>
        <p:nvSpPr>
          <p:cNvPr id="111645" name="Rectangle 29"/>
          <p:cNvSpPr>
            <a:spLocks noChangeArrowheads="1"/>
          </p:cNvSpPr>
          <p:nvPr/>
        </p:nvSpPr>
        <p:spPr bwMode="auto">
          <a:xfrm>
            <a:off x="4514850" y="2852738"/>
            <a:ext cx="462915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）在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所有输入条件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下，具</a:t>
            </a:r>
          </a:p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有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相同输出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现态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应分配</a:t>
            </a:r>
          </a:p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逻辑相邻编码。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竖、横都看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101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1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1" name="Rectangle 11"/>
          <p:cNvSpPr>
            <a:spLocks noChangeArrowheads="1"/>
          </p:cNvSpPr>
          <p:nvPr/>
        </p:nvSpPr>
        <p:spPr bwMode="auto">
          <a:xfrm>
            <a:off x="381000" y="1484313"/>
            <a:ext cx="7575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A=00 ， B=01 ， C=11 ， D=10 。</a:t>
            </a:r>
          </a:p>
        </p:txBody>
      </p:sp>
      <p:sp>
        <p:nvSpPr>
          <p:cNvPr id="112652" name="Rectangle 12"/>
          <p:cNvSpPr>
            <a:spLocks noChangeArrowheads="1"/>
          </p:cNvSpPr>
          <p:nvPr/>
        </p:nvSpPr>
        <p:spPr bwMode="auto">
          <a:xfrm>
            <a:off x="304800" y="188913"/>
            <a:ext cx="8175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所以对上述状态表的一种状态分配方案是：</a:t>
            </a:r>
          </a:p>
        </p:txBody>
      </p:sp>
      <p:sp>
        <p:nvSpPr>
          <p:cNvPr id="112653" name="Rectangle 13"/>
          <p:cNvSpPr>
            <a:spLocks noChangeArrowheads="1"/>
          </p:cNvSpPr>
          <p:nvPr/>
        </p:nvSpPr>
        <p:spPr bwMode="auto">
          <a:xfrm>
            <a:off x="381000" y="2276475"/>
            <a:ext cx="7227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完成状态分配后的编码状态表如下图：</a:t>
            </a:r>
          </a:p>
        </p:txBody>
      </p:sp>
      <p:grpSp>
        <p:nvGrpSpPr>
          <p:cNvPr id="112673" name="Group 33"/>
          <p:cNvGrpSpPr>
            <a:grpSpLocks/>
          </p:cNvGrpSpPr>
          <p:nvPr/>
        </p:nvGrpSpPr>
        <p:grpSpPr bwMode="auto">
          <a:xfrm>
            <a:off x="152400" y="2979738"/>
            <a:ext cx="8991600" cy="3352800"/>
            <a:chOff x="96" y="1920"/>
            <a:chExt cx="5664" cy="2112"/>
          </a:xfrm>
        </p:grpSpPr>
        <p:sp>
          <p:nvSpPr>
            <p:cNvPr id="112644" name="Rectangle 4"/>
            <p:cNvSpPr>
              <a:spLocks noChangeArrowheads="1"/>
            </p:cNvSpPr>
            <p:nvPr/>
          </p:nvSpPr>
          <p:spPr bwMode="auto">
            <a:xfrm>
              <a:off x="3936" y="1968"/>
              <a:ext cx="14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28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28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/ Z</a:t>
              </a:r>
              <a:endParaRPr lang="zh-CN" altLang="en-US" sz="2800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2645" name="Rectangle 5"/>
            <p:cNvSpPr>
              <a:spLocks noChangeArrowheads="1"/>
            </p:cNvSpPr>
            <p:nvPr/>
          </p:nvSpPr>
          <p:spPr bwMode="auto">
            <a:xfrm>
              <a:off x="2987" y="2352"/>
              <a:ext cx="27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28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28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X=0     X=1</a:t>
              </a:r>
            </a:p>
          </p:txBody>
        </p:sp>
        <p:sp>
          <p:nvSpPr>
            <p:cNvPr id="112646" name="Rectangle 6"/>
            <p:cNvSpPr>
              <a:spLocks noChangeArrowheads="1"/>
            </p:cNvSpPr>
            <p:nvPr/>
          </p:nvSpPr>
          <p:spPr bwMode="auto">
            <a:xfrm>
              <a:off x="2928" y="1920"/>
              <a:ext cx="2688" cy="2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47" name="Line 7"/>
            <p:cNvSpPr>
              <a:spLocks noChangeShapeType="1"/>
            </p:cNvSpPr>
            <p:nvPr/>
          </p:nvSpPr>
          <p:spPr bwMode="auto">
            <a:xfrm>
              <a:off x="3792" y="1920"/>
              <a:ext cx="1" cy="2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48" name="Line 8"/>
            <p:cNvSpPr>
              <a:spLocks noChangeShapeType="1"/>
            </p:cNvSpPr>
            <p:nvPr/>
          </p:nvSpPr>
          <p:spPr bwMode="auto">
            <a:xfrm>
              <a:off x="3792" y="2352"/>
              <a:ext cx="182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49" name="Line 9"/>
            <p:cNvSpPr>
              <a:spLocks noChangeShapeType="1"/>
            </p:cNvSpPr>
            <p:nvPr/>
          </p:nvSpPr>
          <p:spPr bwMode="auto">
            <a:xfrm>
              <a:off x="4704" y="2352"/>
              <a:ext cx="1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0" name="Line 10"/>
            <p:cNvSpPr>
              <a:spLocks noChangeShapeType="1"/>
            </p:cNvSpPr>
            <p:nvPr/>
          </p:nvSpPr>
          <p:spPr bwMode="auto">
            <a:xfrm>
              <a:off x="2928" y="2736"/>
              <a:ext cx="268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55" name="Rectangle 15"/>
            <p:cNvSpPr>
              <a:spLocks noChangeArrowheads="1"/>
            </p:cNvSpPr>
            <p:nvPr/>
          </p:nvSpPr>
          <p:spPr bwMode="auto">
            <a:xfrm>
              <a:off x="192" y="2928"/>
              <a:ext cx="2880" cy="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pPr>
                <a:spcBef>
                  <a:spcPct val="50000"/>
                </a:spcBef>
              </a:pPr>
              <a:endPara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112656" name="Rectangle 16"/>
            <p:cNvSpPr>
              <a:spLocks noChangeArrowheads="1"/>
            </p:cNvSpPr>
            <p:nvPr/>
          </p:nvSpPr>
          <p:spPr bwMode="auto">
            <a:xfrm>
              <a:off x="1104" y="1965"/>
              <a:ext cx="1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次态 / 输出</a:t>
              </a:r>
            </a:p>
          </p:txBody>
        </p:sp>
        <p:sp>
          <p:nvSpPr>
            <p:cNvPr id="112657" name="Rectangle 17"/>
            <p:cNvSpPr>
              <a:spLocks noChangeArrowheads="1"/>
            </p:cNvSpPr>
            <p:nvPr/>
          </p:nvSpPr>
          <p:spPr bwMode="auto">
            <a:xfrm>
              <a:off x="192" y="2349"/>
              <a:ext cx="2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现态    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X=0    X=1</a:t>
              </a:r>
              <a:endPara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2658" name="Rectangle 18"/>
            <p:cNvSpPr>
              <a:spLocks noChangeArrowheads="1"/>
            </p:cNvSpPr>
            <p:nvPr/>
          </p:nvSpPr>
          <p:spPr bwMode="auto">
            <a:xfrm>
              <a:off x="96" y="1920"/>
              <a:ext cx="2688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659" name="Line 19"/>
            <p:cNvSpPr>
              <a:spLocks noChangeShapeType="1"/>
            </p:cNvSpPr>
            <p:nvPr/>
          </p:nvSpPr>
          <p:spPr bwMode="auto">
            <a:xfrm>
              <a:off x="864" y="2352"/>
              <a:ext cx="19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0" name="Line 20"/>
            <p:cNvSpPr>
              <a:spLocks noChangeShapeType="1"/>
            </p:cNvSpPr>
            <p:nvPr/>
          </p:nvSpPr>
          <p:spPr bwMode="auto">
            <a:xfrm>
              <a:off x="864" y="1920"/>
              <a:ext cx="0" cy="2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1" name="Line 21"/>
            <p:cNvSpPr>
              <a:spLocks noChangeShapeType="1"/>
            </p:cNvSpPr>
            <p:nvPr/>
          </p:nvSpPr>
          <p:spPr bwMode="auto">
            <a:xfrm>
              <a:off x="96" y="2736"/>
              <a:ext cx="26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2" name="Line 22"/>
            <p:cNvSpPr>
              <a:spLocks noChangeShapeType="1"/>
            </p:cNvSpPr>
            <p:nvPr/>
          </p:nvSpPr>
          <p:spPr bwMode="auto">
            <a:xfrm>
              <a:off x="1680" y="2352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63" name="Rectangle 23"/>
            <p:cNvSpPr>
              <a:spLocks noChangeArrowheads="1"/>
            </p:cNvSpPr>
            <p:nvPr/>
          </p:nvSpPr>
          <p:spPr bwMode="auto">
            <a:xfrm>
              <a:off x="3072" y="2685"/>
              <a:ext cx="2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0    11/0    00/0</a:t>
              </a:r>
            </a:p>
          </p:txBody>
        </p:sp>
        <p:sp>
          <p:nvSpPr>
            <p:cNvPr id="112664" name="Rectangle 24"/>
            <p:cNvSpPr>
              <a:spLocks noChangeArrowheads="1"/>
            </p:cNvSpPr>
            <p:nvPr/>
          </p:nvSpPr>
          <p:spPr bwMode="auto">
            <a:xfrm>
              <a:off x="3072" y="2973"/>
              <a:ext cx="2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1    00/0    00/1</a:t>
              </a:r>
            </a:p>
          </p:txBody>
        </p:sp>
        <p:sp>
          <p:nvSpPr>
            <p:cNvPr id="112665" name="Rectangle 25"/>
            <p:cNvSpPr>
              <a:spLocks noChangeArrowheads="1"/>
            </p:cNvSpPr>
            <p:nvPr/>
          </p:nvSpPr>
          <p:spPr bwMode="auto">
            <a:xfrm>
              <a:off x="3072" y="3264"/>
              <a:ext cx="2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 00/0    10/1</a:t>
              </a:r>
            </a:p>
          </p:txBody>
        </p:sp>
        <p:sp>
          <p:nvSpPr>
            <p:cNvPr id="112666" name="Rectangle 26"/>
            <p:cNvSpPr>
              <a:spLocks noChangeArrowheads="1"/>
            </p:cNvSpPr>
            <p:nvPr/>
          </p:nvSpPr>
          <p:spPr bwMode="auto">
            <a:xfrm>
              <a:off x="3072" y="3552"/>
              <a:ext cx="2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0    01/1    11/0</a:t>
              </a:r>
              <a:endPara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2667" name="Rectangle 27"/>
            <p:cNvSpPr>
              <a:spLocks noChangeArrowheads="1"/>
            </p:cNvSpPr>
            <p:nvPr/>
          </p:nvSpPr>
          <p:spPr bwMode="auto">
            <a:xfrm>
              <a:off x="240" y="2763"/>
              <a:ext cx="2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      C/0    A/0</a:t>
              </a:r>
              <a:endPara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2668" name="Rectangle 28"/>
            <p:cNvSpPr>
              <a:spLocks noChangeArrowheads="1"/>
            </p:cNvSpPr>
            <p:nvPr/>
          </p:nvSpPr>
          <p:spPr bwMode="auto">
            <a:xfrm>
              <a:off x="240" y="3072"/>
              <a:ext cx="2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      A/0    A/1</a:t>
              </a:r>
            </a:p>
          </p:txBody>
        </p:sp>
        <p:sp>
          <p:nvSpPr>
            <p:cNvPr id="112669" name="Rectangle 29"/>
            <p:cNvSpPr>
              <a:spLocks noChangeArrowheads="1"/>
            </p:cNvSpPr>
            <p:nvPr/>
          </p:nvSpPr>
          <p:spPr bwMode="auto">
            <a:xfrm>
              <a:off x="240" y="3360"/>
              <a:ext cx="2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      A/0    D/1</a:t>
              </a:r>
              <a:endPara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2670" name="Rectangle 30"/>
            <p:cNvSpPr>
              <a:spLocks noChangeArrowheads="1"/>
            </p:cNvSpPr>
            <p:nvPr/>
          </p:nvSpPr>
          <p:spPr bwMode="auto">
            <a:xfrm>
              <a:off x="240" y="3648"/>
              <a:ext cx="2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      B/1    C/0</a:t>
              </a:r>
            </a:p>
          </p:txBody>
        </p:sp>
      </p:grpSp>
      <p:sp>
        <p:nvSpPr>
          <p:cNvPr id="112674" name="Rectangle 34"/>
          <p:cNvSpPr>
            <a:spLocks noChangeArrowheads="1"/>
          </p:cNvSpPr>
          <p:nvPr/>
        </p:nvSpPr>
        <p:spPr bwMode="auto">
          <a:xfrm>
            <a:off x="250825" y="833438"/>
            <a:ext cx="4111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状态相邻的编码是：</a:t>
            </a:r>
            <a:endParaRPr lang="en-US" altLang="zh-CN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2675" name="Rectangle 35"/>
          <p:cNvSpPr>
            <a:spLocks noChangeArrowheads="1"/>
          </p:cNvSpPr>
          <p:nvPr/>
        </p:nvSpPr>
        <p:spPr bwMode="auto">
          <a:xfrm>
            <a:off x="4643438" y="836613"/>
            <a:ext cx="33115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格雷码 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Gray Code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102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2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12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2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1" grpId="0" build="p" autoUpdateAnimBg="0"/>
      <p:bldP spid="112653" grpId="0" build="p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610600" cy="762000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6.3.4 求激励方程和输出方程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13684" name="Group 20"/>
          <p:cNvGrpSpPr>
            <a:grpSpLocks/>
          </p:cNvGrpSpPr>
          <p:nvPr/>
        </p:nvGrpSpPr>
        <p:grpSpPr bwMode="auto">
          <a:xfrm>
            <a:off x="0" y="1066800"/>
            <a:ext cx="9296400" cy="1112838"/>
            <a:chOff x="0" y="672"/>
            <a:chExt cx="5856" cy="701"/>
          </a:xfrm>
        </p:grpSpPr>
        <p:sp>
          <p:nvSpPr>
            <p:cNvPr id="113671" name="Rectangle 7"/>
            <p:cNvSpPr>
              <a:spLocks noChangeArrowheads="1"/>
            </p:cNvSpPr>
            <p:nvPr/>
          </p:nvSpPr>
          <p:spPr bwMode="auto">
            <a:xfrm>
              <a:off x="288" y="672"/>
              <a:ext cx="55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例：用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J-K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触发器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和适当的逻辑门实现下列状态</a:t>
              </a:r>
            </a:p>
          </p:txBody>
        </p:sp>
        <p:sp>
          <p:nvSpPr>
            <p:cNvPr id="113683" name="Rectangle 19"/>
            <p:cNvSpPr>
              <a:spLocks noChangeArrowheads="1"/>
            </p:cNvSpPr>
            <p:nvPr/>
          </p:nvSpPr>
          <p:spPr bwMode="auto">
            <a:xfrm>
              <a:off x="0" y="1008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转换表：</a:t>
              </a:r>
            </a:p>
          </p:txBody>
        </p:sp>
      </p:grpSp>
      <p:grpSp>
        <p:nvGrpSpPr>
          <p:cNvPr id="113700" name="Group 36"/>
          <p:cNvGrpSpPr>
            <a:grpSpLocks/>
          </p:cNvGrpSpPr>
          <p:nvPr/>
        </p:nvGrpSpPr>
        <p:grpSpPr bwMode="auto">
          <a:xfrm>
            <a:off x="1535113" y="1930400"/>
            <a:ext cx="6781800" cy="4152900"/>
            <a:chOff x="967" y="1216"/>
            <a:chExt cx="4272" cy="2616"/>
          </a:xfrm>
        </p:grpSpPr>
        <p:grpSp>
          <p:nvGrpSpPr>
            <p:cNvPr id="113687" name="Group 23"/>
            <p:cNvGrpSpPr>
              <a:grpSpLocks/>
            </p:cNvGrpSpPr>
            <p:nvPr/>
          </p:nvGrpSpPr>
          <p:grpSpPr bwMode="auto">
            <a:xfrm>
              <a:off x="967" y="1216"/>
              <a:ext cx="4272" cy="2592"/>
              <a:chOff x="0" y="1296"/>
              <a:chExt cx="4272" cy="2592"/>
            </a:xfrm>
          </p:grpSpPr>
          <p:sp>
            <p:nvSpPr>
              <p:cNvPr id="113688" name="Line 24"/>
              <p:cNvSpPr>
                <a:spLocks noChangeShapeType="1"/>
              </p:cNvSpPr>
              <p:nvPr/>
            </p:nvSpPr>
            <p:spPr bwMode="auto">
              <a:xfrm>
                <a:off x="144" y="1680"/>
                <a:ext cx="31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89" name="Line 25"/>
              <p:cNvSpPr>
                <a:spLocks noChangeShapeType="1"/>
              </p:cNvSpPr>
              <p:nvPr/>
            </p:nvSpPr>
            <p:spPr bwMode="auto">
              <a:xfrm>
                <a:off x="1536" y="1344"/>
                <a:ext cx="0" cy="24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90" name="Line 26"/>
              <p:cNvSpPr>
                <a:spLocks noChangeShapeType="1"/>
              </p:cNvSpPr>
              <p:nvPr/>
            </p:nvSpPr>
            <p:spPr bwMode="auto">
              <a:xfrm>
                <a:off x="2832" y="1344"/>
                <a:ext cx="0" cy="25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91" name="Rectangle 27"/>
              <p:cNvSpPr>
                <a:spLocks noChangeArrowheads="1"/>
              </p:cNvSpPr>
              <p:nvPr/>
            </p:nvSpPr>
            <p:spPr bwMode="auto">
              <a:xfrm>
                <a:off x="0" y="1296"/>
                <a:ext cx="42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  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X  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r>
                  <a:rPr lang="en-US" altLang="zh-CN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  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r>
                  <a:rPr lang="en-US" altLang="zh-CN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   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r>
                  <a:rPr lang="en-US" altLang="zh-CN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n+1  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r>
                  <a:rPr lang="en-US" altLang="zh-CN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n+1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  Z</a:t>
                </a:r>
              </a:p>
            </p:txBody>
          </p:sp>
        </p:grpSp>
        <p:sp>
          <p:nvSpPr>
            <p:cNvPr id="113692" name="Rectangle 28"/>
            <p:cNvSpPr>
              <a:spLocks noChangeArrowheads="1"/>
            </p:cNvSpPr>
            <p:nvPr/>
          </p:nvSpPr>
          <p:spPr bwMode="auto">
            <a:xfrm>
              <a:off x="1111" y="1552"/>
              <a:ext cx="30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0  0   0    1    1    0</a:t>
              </a:r>
            </a:p>
          </p:txBody>
        </p:sp>
        <p:sp>
          <p:nvSpPr>
            <p:cNvPr id="113693" name="Rectangle 29"/>
            <p:cNvSpPr>
              <a:spLocks noChangeArrowheads="1"/>
            </p:cNvSpPr>
            <p:nvPr/>
          </p:nvSpPr>
          <p:spPr bwMode="auto">
            <a:xfrm>
              <a:off x="1111" y="1840"/>
              <a:ext cx="30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0  0   1    0    0    0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3694" name="Rectangle 30"/>
            <p:cNvSpPr>
              <a:spLocks noChangeArrowheads="1"/>
            </p:cNvSpPr>
            <p:nvPr/>
          </p:nvSpPr>
          <p:spPr bwMode="auto">
            <a:xfrm>
              <a:off x="1111" y="2128"/>
              <a:ext cx="30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0  1   0    0    1    0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3695" name="Rectangle 31"/>
            <p:cNvSpPr>
              <a:spLocks noChangeArrowheads="1"/>
            </p:cNvSpPr>
            <p:nvPr/>
          </p:nvSpPr>
          <p:spPr bwMode="auto">
            <a:xfrm>
              <a:off x="1111" y="2410"/>
              <a:ext cx="30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0  1   1    0    0    1</a:t>
              </a:r>
            </a:p>
          </p:txBody>
        </p:sp>
        <p:sp>
          <p:nvSpPr>
            <p:cNvPr id="113696" name="Rectangle 32"/>
            <p:cNvSpPr>
              <a:spLocks noChangeArrowheads="1"/>
            </p:cNvSpPr>
            <p:nvPr/>
          </p:nvSpPr>
          <p:spPr bwMode="auto">
            <a:xfrm>
              <a:off x="1111" y="2704"/>
              <a:ext cx="30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1  0   0    0    1    0</a:t>
              </a:r>
            </a:p>
          </p:txBody>
        </p:sp>
        <p:sp>
          <p:nvSpPr>
            <p:cNvPr id="113697" name="Rectangle 33"/>
            <p:cNvSpPr>
              <a:spLocks noChangeArrowheads="1"/>
            </p:cNvSpPr>
            <p:nvPr/>
          </p:nvSpPr>
          <p:spPr bwMode="auto">
            <a:xfrm>
              <a:off x="1111" y="2938"/>
              <a:ext cx="30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1  0   1    0    0    1</a:t>
              </a:r>
            </a:p>
          </p:txBody>
        </p:sp>
        <p:sp>
          <p:nvSpPr>
            <p:cNvPr id="113698" name="Rectangle 34"/>
            <p:cNvSpPr>
              <a:spLocks noChangeArrowheads="1"/>
            </p:cNvSpPr>
            <p:nvPr/>
          </p:nvSpPr>
          <p:spPr bwMode="auto">
            <a:xfrm>
              <a:off x="1111" y="3208"/>
              <a:ext cx="30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1  1   0    1    1    0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3699" name="Rectangle 35"/>
            <p:cNvSpPr>
              <a:spLocks noChangeArrowheads="1"/>
            </p:cNvSpPr>
            <p:nvPr/>
          </p:nvSpPr>
          <p:spPr bwMode="auto">
            <a:xfrm>
              <a:off x="1111" y="3498"/>
              <a:ext cx="3060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1  1   1    1    0    1</a:t>
              </a:r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103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3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82588" y="2314575"/>
            <a:ext cx="7924800" cy="4267200"/>
            <a:chOff x="240" y="768"/>
            <a:chExt cx="4992" cy="2688"/>
          </a:xfrm>
        </p:grpSpPr>
        <p:sp>
          <p:nvSpPr>
            <p:cNvPr id="116740" name="Line 4"/>
            <p:cNvSpPr>
              <a:spLocks noChangeShapeType="1"/>
            </p:cNvSpPr>
            <p:nvPr/>
          </p:nvSpPr>
          <p:spPr bwMode="auto">
            <a:xfrm>
              <a:off x="336" y="1152"/>
              <a:ext cx="46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1" name="Line 5"/>
            <p:cNvSpPr>
              <a:spLocks noChangeShapeType="1"/>
            </p:cNvSpPr>
            <p:nvPr/>
          </p:nvSpPr>
          <p:spPr bwMode="auto">
            <a:xfrm>
              <a:off x="1776" y="816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2" name="Line 6"/>
            <p:cNvSpPr>
              <a:spLocks noChangeShapeType="1"/>
            </p:cNvSpPr>
            <p:nvPr/>
          </p:nvSpPr>
          <p:spPr bwMode="auto">
            <a:xfrm>
              <a:off x="3072" y="816"/>
              <a:ext cx="0" cy="2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3" name="Line 7"/>
            <p:cNvSpPr>
              <a:spLocks noChangeShapeType="1"/>
            </p:cNvSpPr>
            <p:nvPr/>
          </p:nvSpPr>
          <p:spPr bwMode="auto">
            <a:xfrm>
              <a:off x="4656" y="768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>
              <a:off x="240" y="768"/>
              <a:ext cx="49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K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K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Z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611188" y="2924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1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1  d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56" name="Rectangle 20"/>
          <p:cNvSpPr>
            <a:spLocks noChangeArrowheads="1"/>
          </p:cNvSpPr>
          <p:nvPr/>
        </p:nvSpPr>
        <p:spPr bwMode="auto">
          <a:xfrm>
            <a:off x="611188" y="33813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1   0    0    0  d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>
            <a:off x="611188" y="3838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d  1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>
            <a:off x="611188" y="4219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1   0    0    d  1  d  1  1</a:t>
            </a: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611188" y="46767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0  d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d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611188" y="5133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1   0    0    0  d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1" name="Rectangle 25"/>
          <p:cNvSpPr>
            <a:spLocks noChangeArrowheads="1"/>
          </p:cNvSpPr>
          <p:nvPr/>
        </p:nvSpPr>
        <p:spPr bwMode="auto">
          <a:xfrm>
            <a:off x="611188" y="5514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1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d  0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2" name="Rectangle 26"/>
          <p:cNvSpPr>
            <a:spLocks noChangeArrowheads="1"/>
          </p:cNvSpPr>
          <p:nvPr/>
        </p:nvSpPr>
        <p:spPr bwMode="auto">
          <a:xfrm>
            <a:off x="611188" y="5972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1   1    0    d  0  d  1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250825" y="1268413"/>
            <a:ext cx="465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方法一：直接求激励方程</a:t>
            </a:r>
          </a:p>
        </p:txBody>
      </p:sp>
      <p:sp>
        <p:nvSpPr>
          <p:cNvPr id="116767" name="Rectangle 31"/>
          <p:cNvSpPr>
            <a:spLocks noChangeArrowheads="1"/>
          </p:cNvSpPr>
          <p:nvPr/>
        </p:nvSpPr>
        <p:spPr bwMode="auto">
          <a:xfrm>
            <a:off x="250825" y="188913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下面用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两种方法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求解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104</a:t>
            </a:fld>
            <a:endParaRPr lang="en-US" altLang="zh-CN" dirty="0"/>
          </a:p>
        </p:txBody>
      </p:sp>
      <p:sp>
        <p:nvSpPr>
          <p:cNvPr id="19" name="椭圆形标注 18"/>
          <p:cNvSpPr/>
          <p:nvPr/>
        </p:nvSpPr>
        <p:spPr bwMode="auto">
          <a:xfrm>
            <a:off x="5000628" y="214290"/>
            <a:ext cx="4143372" cy="1571636"/>
          </a:xfrm>
          <a:prstGeom prst="wedgeEllipseCallout">
            <a:avLst>
              <a:gd name="adj1" fmla="val -9347"/>
              <a:gd name="adj2" fmla="val 8714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JK</a:t>
            </a:r>
            <a:r>
              <a: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触发器的状态：翻转、置</a:t>
            </a: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latin typeface="黑体" pitchFamily="2" charset="-122"/>
                <a:ea typeface="黑体" pitchFamily="2" charset="-122"/>
                <a:sym typeface="Wingdings" pitchFamily="2" charset="2"/>
              </a:rPr>
              <a:t>JK</a:t>
            </a: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  <a:sym typeface="Wingdings" pitchFamily="2" charset="2"/>
              </a:rPr>
              <a:t>(1,d)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82588" y="2314575"/>
            <a:ext cx="7924800" cy="4267200"/>
            <a:chOff x="240" y="768"/>
            <a:chExt cx="4992" cy="2688"/>
          </a:xfrm>
        </p:grpSpPr>
        <p:sp>
          <p:nvSpPr>
            <p:cNvPr id="116740" name="Line 4"/>
            <p:cNvSpPr>
              <a:spLocks noChangeShapeType="1"/>
            </p:cNvSpPr>
            <p:nvPr/>
          </p:nvSpPr>
          <p:spPr bwMode="auto">
            <a:xfrm>
              <a:off x="336" y="1152"/>
              <a:ext cx="46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1" name="Line 5"/>
            <p:cNvSpPr>
              <a:spLocks noChangeShapeType="1"/>
            </p:cNvSpPr>
            <p:nvPr/>
          </p:nvSpPr>
          <p:spPr bwMode="auto">
            <a:xfrm>
              <a:off x="1776" y="816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2" name="Line 6"/>
            <p:cNvSpPr>
              <a:spLocks noChangeShapeType="1"/>
            </p:cNvSpPr>
            <p:nvPr/>
          </p:nvSpPr>
          <p:spPr bwMode="auto">
            <a:xfrm>
              <a:off x="3072" y="816"/>
              <a:ext cx="0" cy="2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3" name="Line 7"/>
            <p:cNvSpPr>
              <a:spLocks noChangeShapeType="1"/>
            </p:cNvSpPr>
            <p:nvPr/>
          </p:nvSpPr>
          <p:spPr bwMode="auto">
            <a:xfrm>
              <a:off x="4656" y="768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>
              <a:off x="240" y="768"/>
              <a:ext cx="49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K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K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Z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611188" y="2924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0   1    1    1  d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56" name="Rectangle 20"/>
          <p:cNvSpPr>
            <a:spLocks noChangeArrowheads="1"/>
          </p:cNvSpPr>
          <p:nvPr/>
        </p:nvSpPr>
        <p:spPr bwMode="auto">
          <a:xfrm>
            <a:off x="611188" y="33813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0  d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>
            <a:off x="611188" y="3838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0   0    1    d  1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>
            <a:off x="611188" y="4219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d  1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  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</a:t>
            </a: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611188" y="46767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0   0    1    0  d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611188" y="5133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0  d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1" name="Rectangle 25"/>
          <p:cNvSpPr>
            <a:spLocks noChangeArrowheads="1"/>
          </p:cNvSpPr>
          <p:nvPr/>
        </p:nvSpPr>
        <p:spPr bwMode="auto">
          <a:xfrm>
            <a:off x="611188" y="5514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0   1    1    d  0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2" name="Rectangle 26"/>
          <p:cNvSpPr>
            <a:spLocks noChangeArrowheads="1"/>
          </p:cNvSpPr>
          <p:nvPr/>
        </p:nvSpPr>
        <p:spPr bwMode="auto">
          <a:xfrm>
            <a:off x="611188" y="5972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1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d  0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  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250825" y="1268413"/>
            <a:ext cx="465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方法一：直接求激励方程</a:t>
            </a:r>
          </a:p>
        </p:txBody>
      </p:sp>
      <p:sp>
        <p:nvSpPr>
          <p:cNvPr id="116767" name="Rectangle 31"/>
          <p:cNvSpPr>
            <a:spLocks noChangeArrowheads="1"/>
          </p:cNvSpPr>
          <p:nvPr/>
        </p:nvSpPr>
        <p:spPr bwMode="auto">
          <a:xfrm>
            <a:off x="250825" y="188913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下面用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两种方法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求解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105</a:t>
            </a:fld>
            <a:endParaRPr lang="en-US" altLang="zh-CN" dirty="0"/>
          </a:p>
        </p:txBody>
      </p:sp>
      <p:sp>
        <p:nvSpPr>
          <p:cNvPr id="20" name="椭圆形标注 19"/>
          <p:cNvSpPr/>
          <p:nvPr/>
        </p:nvSpPr>
        <p:spPr bwMode="auto">
          <a:xfrm>
            <a:off x="5000628" y="214290"/>
            <a:ext cx="4143372" cy="1571636"/>
          </a:xfrm>
          <a:prstGeom prst="wedgeEllipseCallout">
            <a:avLst>
              <a:gd name="adj1" fmla="val -9347"/>
              <a:gd name="adj2" fmla="val 8714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JK</a:t>
            </a:r>
            <a:r>
              <a: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触发器的状态：翻转、置</a:t>
            </a: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0</a:t>
            </a:r>
          </a:p>
          <a:p>
            <a:pPr algn="ctr"/>
            <a:r>
              <a:rPr lang="en-US" altLang="zh-CN" sz="2800" dirty="0" smtClean="0">
                <a:latin typeface="黑体" pitchFamily="2" charset="-122"/>
                <a:ea typeface="黑体" pitchFamily="2" charset="-122"/>
                <a:sym typeface="Wingdings" pitchFamily="2" charset="2"/>
              </a:rPr>
              <a:t>JK(d,1)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82588" y="2314575"/>
            <a:ext cx="7924800" cy="4267200"/>
            <a:chOff x="240" y="768"/>
            <a:chExt cx="4992" cy="2688"/>
          </a:xfrm>
        </p:grpSpPr>
        <p:sp>
          <p:nvSpPr>
            <p:cNvPr id="116740" name="Line 4"/>
            <p:cNvSpPr>
              <a:spLocks noChangeShapeType="1"/>
            </p:cNvSpPr>
            <p:nvPr/>
          </p:nvSpPr>
          <p:spPr bwMode="auto">
            <a:xfrm>
              <a:off x="336" y="1152"/>
              <a:ext cx="46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1" name="Line 5"/>
            <p:cNvSpPr>
              <a:spLocks noChangeShapeType="1"/>
            </p:cNvSpPr>
            <p:nvPr/>
          </p:nvSpPr>
          <p:spPr bwMode="auto">
            <a:xfrm>
              <a:off x="1776" y="816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2" name="Line 6"/>
            <p:cNvSpPr>
              <a:spLocks noChangeShapeType="1"/>
            </p:cNvSpPr>
            <p:nvPr/>
          </p:nvSpPr>
          <p:spPr bwMode="auto">
            <a:xfrm>
              <a:off x="3072" y="816"/>
              <a:ext cx="0" cy="2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3" name="Line 7"/>
            <p:cNvSpPr>
              <a:spLocks noChangeShapeType="1"/>
            </p:cNvSpPr>
            <p:nvPr/>
          </p:nvSpPr>
          <p:spPr bwMode="auto">
            <a:xfrm>
              <a:off x="4656" y="768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>
              <a:off x="240" y="768"/>
              <a:ext cx="49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K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K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Z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611188" y="2924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1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d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56" name="Rectangle 20"/>
          <p:cNvSpPr>
            <a:spLocks noChangeArrowheads="1"/>
          </p:cNvSpPr>
          <p:nvPr/>
        </p:nvSpPr>
        <p:spPr bwMode="auto">
          <a:xfrm>
            <a:off x="611188" y="33813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1   0    0    0  d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>
            <a:off x="611188" y="3838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0   0    1    d  1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>
            <a:off x="611188" y="4219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1   0    0    d  1  d  1  1</a:t>
            </a: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611188" y="46767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0   0    1    0  d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611188" y="5133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1   0    0    0  d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1" name="Rectangle 25"/>
          <p:cNvSpPr>
            <a:spLocks noChangeArrowheads="1"/>
          </p:cNvSpPr>
          <p:nvPr/>
        </p:nvSpPr>
        <p:spPr bwMode="auto">
          <a:xfrm>
            <a:off x="611188" y="5514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0   1    1    d  0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2" name="Rectangle 26"/>
          <p:cNvSpPr>
            <a:spLocks noChangeArrowheads="1"/>
          </p:cNvSpPr>
          <p:nvPr/>
        </p:nvSpPr>
        <p:spPr bwMode="auto">
          <a:xfrm>
            <a:off x="611188" y="5972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1   1    0    d  0  d  1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250825" y="1268413"/>
            <a:ext cx="465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方法一：直接求激励方程</a:t>
            </a:r>
          </a:p>
        </p:txBody>
      </p:sp>
      <p:sp>
        <p:nvSpPr>
          <p:cNvPr id="116767" name="Rectangle 31"/>
          <p:cNvSpPr>
            <a:spLocks noChangeArrowheads="1"/>
          </p:cNvSpPr>
          <p:nvPr/>
        </p:nvSpPr>
        <p:spPr bwMode="auto">
          <a:xfrm>
            <a:off x="250825" y="188913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下面用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两种方法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求解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106</a:t>
            </a:fld>
            <a:endParaRPr lang="en-US" altLang="zh-CN"/>
          </a:p>
        </p:txBody>
      </p:sp>
      <p:sp>
        <p:nvSpPr>
          <p:cNvPr id="19" name="椭圆形标注 18"/>
          <p:cNvSpPr/>
          <p:nvPr/>
        </p:nvSpPr>
        <p:spPr bwMode="auto">
          <a:xfrm>
            <a:off x="5000628" y="214290"/>
            <a:ext cx="4143372" cy="1571636"/>
          </a:xfrm>
          <a:prstGeom prst="wedgeEllipseCallout">
            <a:avLst>
              <a:gd name="adj1" fmla="val -9347"/>
              <a:gd name="adj2" fmla="val 8714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JK</a:t>
            </a:r>
            <a:r>
              <a: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触发器的状态：翻转、置</a:t>
            </a: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</a:p>
          <a:p>
            <a:pPr algn="ctr"/>
            <a:r>
              <a:rPr lang="en-US" altLang="zh-CN" sz="2800" dirty="0" smtClean="0">
                <a:latin typeface="黑体" pitchFamily="2" charset="-122"/>
                <a:ea typeface="黑体" pitchFamily="2" charset="-122"/>
                <a:sym typeface="Wingdings" pitchFamily="2" charset="2"/>
              </a:rPr>
              <a:t>JK(1,d)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82588" y="2314575"/>
            <a:ext cx="7924800" cy="4267200"/>
            <a:chOff x="240" y="768"/>
            <a:chExt cx="4992" cy="2688"/>
          </a:xfrm>
        </p:grpSpPr>
        <p:sp>
          <p:nvSpPr>
            <p:cNvPr id="116740" name="Line 4"/>
            <p:cNvSpPr>
              <a:spLocks noChangeShapeType="1"/>
            </p:cNvSpPr>
            <p:nvPr/>
          </p:nvSpPr>
          <p:spPr bwMode="auto">
            <a:xfrm>
              <a:off x="336" y="1152"/>
              <a:ext cx="46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1" name="Line 5"/>
            <p:cNvSpPr>
              <a:spLocks noChangeShapeType="1"/>
            </p:cNvSpPr>
            <p:nvPr/>
          </p:nvSpPr>
          <p:spPr bwMode="auto">
            <a:xfrm>
              <a:off x="1776" y="816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2" name="Line 6"/>
            <p:cNvSpPr>
              <a:spLocks noChangeShapeType="1"/>
            </p:cNvSpPr>
            <p:nvPr/>
          </p:nvSpPr>
          <p:spPr bwMode="auto">
            <a:xfrm>
              <a:off x="3072" y="816"/>
              <a:ext cx="0" cy="2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3" name="Line 7"/>
            <p:cNvSpPr>
              <a:spLocks noChangeShapeType="1"/>
            </p:cNvSpPr>
            <p:nvPr/>
          </p:nvSpPr>
          <p:spPr bwMode="auto">
            <a:xfrm>
              <a:off x="4656" y="768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>
              <a:off x="240" y="768"/>
              <a:ext cx="49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K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K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Z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611188" y="2924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0   1    1    1  d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56" name="Rectangle 20"/>
          <p:cNvSpPr>
            <a:spLocks noChangeArrowheads="1"/>
          </p:cNvSpPr>
          <p:nvPr/>
        </p:nvSpPr>
        <p:spPr bwMode="auto">
          <a:xfrm>
            <a:off x="611188" y="33813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>
            <a:off x="611188" y="3838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0   0    1    d  1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>
            <a:off x="611188" y="4219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1   0    0    d  1  d  1  1</a:t>
            </a: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611188" y="46767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1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611188" y="5133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1" name="Rectangle 25"/>
          <p:cNvSpPr>
            <a:spLocks noChangeArrowheads="1"/>
          </p:cNvSpPr>
          <p:nvPr/>
        </p:nvSpPr>
        <p:spPr bwMode="auto">
          <a:xfrm>
            <a:off x="611188" y="5514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0   1    1    d  0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2" name="Rectangle 26"/>
          <p:cNvSpPr>
            <a:spLocks noChangeArrowheads="1"/>
          </p:cNvSpPr>
          <p:nvPr/>
        </p:nvSpPr>
        <p:spPr bwMode="auto">
          <a:xfrm>
            <a:off x="611188" y="5972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1   1    0    d  0  d  1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250825" y="1268413"/>
            <a:ext cx="465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方法一：直接求激励方程</a:t>
            </a:r>
          </a:p>
        </p:txBody>
      </p:sp>
      <p:sp>
        <p:nvSpPr>
          <p:cNvPr id="116767" name="Rectangle 31"/>
          <p:cNvSpPr>
            <a:spLocks noChangeArrowheads="1"/>
          </p:cNvSpPr>
          <p:nvPr/>
        </p:nvSpPr>
        <p:spPr bwMode="auto">
          <a:xfrm>
            <a:off x="250825" y="188913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下面用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两种方法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求解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107</a:t>
            </a:fld>
            <a:endParaRPr lang="en-US" altLang="zh-CN"/>
          </a:p>
        </p:txBody>
      </p:sp>
      <p:sp>
        <p:nvSpPr>
          <p:cNvPr id="19" name="椭圆形标注 18"/>
          <p:cNvSpPr/>
          <p:nvPr/>
        </p:nvSpPr>
        <p:spPr bwMode="auto">
          <a:xfrm>
            <a:off x="5000628" y="214290"/>
            <a:ext cx="4143372" cy="1571636"/>
          </a:xfrm>
          <a:prstGeom prst="wedgeEllipseCallout">
            <a:avLst>
              <a:gd name="adj1" fmla="val -9347"/>
              <a:gd name="adj2" fmla="val 8714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JK</a:t>
            </a:r>
            <a:r>
              <a: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触发器的状态：保持、置</a:t>
            </a: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0</a:t>
            </a:r>
          </a:p>
          <a:p>
            <a:pPr algn="ctr"/>
            <a:r>
              <a:rPr lang="en-US" altLang="zh-CN" sz="2800" dirty="0" smtClean="0">
                <a:latin typeface="黑体" pitchFamily="2" charset="-122"/>
                <a:ea typeface="黑体" pitchFamily="2" charset="-122"/>
                <a:sym typeface="Wingdings" pitchFamily="2" charset="2"/>
              </a:rPr>
              <a:t>JK(0,d)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82588" y="2314575"/>
            <a:ext cx="7924800" cy="4267200"/>
            <a:chOff x="240" y="768"/>
            <a:chExt cx="4992" cy="2688"/>
          </a:xfrm>
        </p:grpSpPr>
        <p:sp>
          <p:nvSpPr>
            <p:cNvPr id="116740" name="Line 4"/>
            <p:cNvSpPr>
              <a:spLocks noChangeShapeType="1"/>
            </p:cNvSpPr>
            <p:nvPr/>
          </p:nvSpPr>
          <p:spPr bwMode="auto">
            <a:xfrm>
              <a:off x="336" y="1152"/>
              <a:ext cx="46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1" name="Line 5"/>
            <p:cNvSpPr>
              <a:spLocks noChangeShapeType="1"/>
            </p:cNvSpPr>
            <p:nvPr/>
          </p:nvSpPr>
          <p:spPr bwMode="auto">
            <a:xfrm>
              <a:off x="1776" y="816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2" name="Line 6"/>
            <p:cNvSpPr>
              <a:spLocks noChangeShapeType="1"/>
            </p:cNvSpPr>
            <p:nvPr/>
          </p:nvSpPr>
          <p:spPr bwMode="auto">
            <a:xfrm>
              <a:off x="3072" y="816"/>
              <a:ext cx="0" cy="2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3" name="Line 7"/>
            <p:cNvSpPr>
              <a:spLocks noChangeShapeType="1"/>
            </p:cNvSpPr>
            <p:nvPr/>
          </p:nvSpPr>
          <p:spPr bwMode="auto">
            <a:xfrm>
              <a:off x="4656" y="768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>
              <a:off x="240" y="768"/>
              <a:ext cx="49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K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K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Z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611188" y="2924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0   1    1    1  d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56" name="Rectangle 20"/>
          <p:cNvSpPr>
            <a:spLocks noChangeArrowheads="1"/>
          </p:cNvSpPr>
          <p:nvPr/>
        </p:nvSpPr>
        <p:spPr bwMode="auto">
          <a:xfrm>
            <a:off x="611188" y="33813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1   0    0    0  d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>
            <a:off x="611188" y="3838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1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  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>
            <a:off x="611188" y="4219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  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d  1  1</a:t>
            </a: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611188" y="46767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0   0    1    0  d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611188" y="5133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1   0    0    0  d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1" name="Rectangle 25"/>
          <p:cNvSpPr>
            <a:spLocks noChangeArrowheads="1"/>
          </p:cNvSpPr>
          <p:nvPr/>
        </p:nvSpPr>
        <p:spPr bwMode="auto">
          <a:xfrm>
            <a:off x="611188" y="5514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0   1    1    d  0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2" name="Rectangle 26"/>
          <p:cNvSpPr>
            <a:spLocks noChangeArrowheads="1"/>
          </p:cNvSpPr>
          <p:nvPr/>
        </p:nvSpPr>
        <p:spPr bwMode="auto">
          <a:xfrm>
            <a:off x="611188" y="5972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1   1    0    d  0  d  1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250825" y="1268413"/>
            <a:ext cx="465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方法一：直接求激励方程</a:t>
            </a:r>
          </a:p>
        </p:txBody>
      </p:sp>
      <p:sp>
        <p:nvSpPr>
          <p:cNvPr id="116767" name="Rectangle 31"/>
          <p:cNvSpPr>
            <a:spLocks noChangeArrowheads="1"/>
          </p:cNvSpPr>
          <p:nvPr/>
        </p:nvSpPr>
        <p:spPr bwMode="auto">
          <a:xfrm>
            <a:off x="250825" y="188913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下面用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两种方法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求解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108</a:t>
            </a:fld>
            <a:endParaRPr lang="en-US" altLang="zh-CN"/>
          </a:p>
        </p:txBody>
      </p:sp>
      <p:sp>
        <p:nvSpPr>
          <p:cNvPr id="19" name="椭圆形标注 18"/>
          <p:cNvSpPr/>
          <p:nvPr/>
        </p:nvSpPr>
        <p:spPr bwMode="auto">
          <a:xfrm>
            <a:off x="5000628" y="214290"/>
            <a:ext cx="4143372" cy="1571636"/>
          </a:xfrm>
          <a:prstGeom prst="wedgeEllipseCallout">
            <a:avLst>
              <a:gd name="adj1" fmla="val -9347"/>
              <a:gd name="adj2" fmla="val 8714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JK</a:t>
            </a:r>
            <a:r>
              <a: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触发器的状态：翻转、置</a:t>
            </a: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0</a:t>
            </a:r>
          </a:p>
          <a:p>
            <a:pPr algn="ctr"/>
            <a:r>
              <a:rPr lang="en-US" altLang="zh-CN" sz="2800" dirty="0" smtClean="0">
                <a:latin typeface="黑体" pitchFamily="2" charset="-122"/>
                <a:ea typeface="黑体" pitchFamily="2" charset="-122"/>
                <a:sym typeface="Wingdings" pitchFamily="2" charset="2"/>
              </a:rPr>
              <a:t>JK(d,1)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82588" y="2314575"/>
            <a:ext cx="7924800" cy="4267200"/>
            <a:chOff x="240" y="768"/>
            <a:chExt cx="4992" cy="2688"/>
          </a:xfrm>
        </p:grpSpPr>
        <p:sp>
          <p:nvSpPr>
            <p:cNvPr id="116740" name="Line 4"/>
            <p:cNvSpPr>
              <a:spLocks noChangeShapeType="1"/>
            </p:cNvSpPr>
            <p:nvPr/>
          </p:nvSpPr>
          <p:spPr bwMode="auto">
            <a:xfrm>
              <a:off x="336" y="1152"/>
              <a:ext cx="46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1" name="Line 5"/>
            <p:cNvSpPr>
              <a:spLocks noChangeShapeType="1"/>
            </p:cNvSpPr>
            <p:nvPr/>
          </p:nvSpPr>
          <p:spPr bwMode="auto">
            <a:xfrm>
              <a:off x="1776" y="816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2" name="Line 6"/>
            <p:cNvSpPr>
              <a:spLocks noChangeShapeType="1"/>
            </p:cNvSpPr>
            <p:nvPr/>
          </p:nvSpPr>
          <p:spPr bwMode="auto">
            <a:xfrm>
              <a:off x="3072" y="816"/>
              <a:ext cx="0" cy="2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3" name="Line 7"/>
            <p:cNvSpPr>
              <a:spLocks noChangeShapeType="1"/>
            </p:cNvSpPr>
            <p:nvPr/>
          </p:nvSpPr>
          <p:spPr bwMode="auto">
            <a:xfrm>
              <a:off x="4656" y="768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>
              <a:off x="240" y="768"/>
              <a:ext cx="49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K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K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Z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611188" y="2924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0   1    1    1  d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56" name="Rectangle 20"/>
          <p:cNvSpPr>
            <a:spLocks noChangeArrowheads="1"/>
          </p:cNvSpPr>
          <p:nvPr/>
        </p:nvSpPr>
        <p:spPr bwMode="auto">
          <a:xfrm>
            <a:off x="611188" y="33813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1   0    0    0  d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>
            <a:off x="611188" y="3838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0   0    1    d  1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>
            <a:off x="611188" y="4219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1   0    0    d  1  d  1  1</a:t>
            </a: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611188" y="46767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0   0    1    0  d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611188" y="5133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1   0    0    0  d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1" name="Rectangle 25"/>
          <p:cNvSpPr>
            <a:spLocks noChangeArrowheads="1"/>
          </p:cNvSpPr>
          <p:nvPr/>
        </p:nvSpPr>
        <p:spPr bwMode="auto">
          <a:xfrm>
            <a:off x="611188" y="5514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1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  0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2" name="Rectangle 26"/>
          <p:cNvSpPr>
            <a:spLocks noChangeArrowheads="1"/>
          </p:cNvSpPr>
          <p:nvPr/>
        </p:nvSpPr>
        <p:spPr bwMode="auto">
          <a:xfrm>
            <a:off x="611188" y="5972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  0</a:t>
            </a:r>
            <a:r>
              <a:rPr lang="en-US" altLang="zh-CN" dirty="0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  1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250825" y="1268413"/>
            <a:ext cx="465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方法一：直接求激励方程</a:t>
            </a:r>
          </a:p>
        </p:txBody>
      </p:sp>
      <p:sp>
        <p:nvSpPr>
          <p:cNvPr id="116767" name="Rectangle 31"/>
          <p:cNvSpPr>
            <a:spLocks noChangeArrowheads="1"/>
          </p:cNvSpPr>
          <p:nvPr/>
        </p:nvSpPr>
        <p:spPr bwMode="auto">
          <a:xfrm>
            <a:off x="250825" y="188913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下面用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两种方法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求解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109</a:t>
            </a:fld>
            <a:endParaRPr lang="en-US" altLang="zh-CN"/>
          </a:p>
        </p:txBody>
      </p:sp>
      <p:sp>
        <p:nvSpPr>
          <p:cNvPr id="19" name="椭圆形标注 18"/>
          <p:cNvSpPr/>
          <p:nvPr/>
        </p:nvSpPr>
        <p:spPr bwMode="auto">
          <a:xfrm>
            <a:off x="5000628" y="214290"/>
            <a:ext cx="4143372" cy="1571636"/>
          </a:xfrm>
          <a:prstGeom prst="wedgeEllipseCallout">
            <a:avLst>
              <a:gd name="adj1" fmla="val -9347"/>
              <a:gd name="adj2" fmla="val 87145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JK</a:t>
            </a:r>
            <a:r>
              <a:rPr kumimoji="1" lang="zh-CN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触发器的状态：保持、置</a:t>
            </a:r>
            <a:r>
              <a:rPr kumimoji="1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</a:p>
          <a:p>
            <a:pPr algn="ctr"/>
            <a:r>
              <a:rPr lang="en-US" altLang="zh-CN" sz="2800" dirty="0" smtClean="0">
                <a:latin typeface="黑体" pitchFamily="2" charset="-122"/>
                <a:ea typeface="黑体" pitchFamily="2" charset="-122"/>
                <a:sym typeface="Wingdings" pitchFamily="2" charset="2"/>
              </a:rPr>
              <a:t>JK(d,0)</a:t>
            </a:r>
            <a:endParaRPr kumimoji="1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8915400" cy="6629400"/>
          </a:xfrm>
        </p:spPr>
        <p:txBody>
          <a:bodyPr/>
          <a:lstStyle/>
          <a:p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34854" name="Rectangle 38"/>
          <p:cNvSpPr>
            <a:spLocks noChangeArrowheads="1"/>
          </p:cNvSpPr>
          <p:nvPr/>
        </p:nvSpPr>
        <p:spPr bwMode="auto">
          <a:xfrm>
            <a:off x="3995738" y="765175"/>
            <a:ext cx="4445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)=F[X(t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，Q(t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)]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855" name="Rectangle 39"/>
          <p:cNvSpPr>
            <a:spLocks noChangeArrowheads="1"/>
          </p:cNvSpPr>
          <p:nvPr/>
        </p:nvSpPr>
        <p:spPr bwMode="auto">
          <a:xfrm>
            <a:off x="381000" y="2552700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例: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Mealy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型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457200" y="115888"/>
            <a:ext cx="4857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Mealy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型: 一定有输入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且:</a:t>
            </a:r>
          </a:p>
        </p:txBody>
      </p:sp>
      <p:sp>
        <p:nvSpPr>
          <p:cNvPr id="35887" name="Rectangle 47"/>
          <p:cNvSpPr>
            <a:spLocks noChangeArrowheads="1"/>
          </p:cNvSpPr>
          <p:nvPr/>
        </p:nvSpPr>
        <p:spPr bwMode="auto">
          <a:xfrm>
            <a:off x="107950" y="1354138"/>
            <a:ext cx="92900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George H. Mealy, 1955, “A Method for Synthesizing Sequential Circuits”  </a:t>
            </a:r>
          </a:p>
        </p:txBody>
      </p:sp>
      <p:grpSp>
        <p:nvGrpSpPr>
          <p:cNvPr id="52" name="组合 51"/>
          <p:cNvGrpSpPr/>
          <p:nvPr/>
        </p:nvGrpSpPr>
        <p:grpSpPr>
          <a:xfrm>
            <a:off x="914400" y="3619500"/>
            <a:ext cx="6559550" cy="3049588"/>
            <a:chOff x="914400" y="3619500"/>
            <a:chExt cx="6559550" cy="3049588"/>
          </a:xfrm>
        </p:grpSpPr>
        <p:grpSp>
          <p:nvGrpSpPr>
            <p:cNvPr id="34859" name="Group 43"/>
            <p:cNvGrpSpPr>
              <a:grpSpLocks/>
            </p:cNvGrpSpPr>
            <p:nvPr/>
          </p:nvGrpSpPr>
          <p:grpSpPr bwMode="auto">
            <a:xfrm>
              <a:off x="914400" y="3619500"/>
              <a:ext cx="6559550" cy="3049588"/>
              <a:chOff x="576" y="1968"/>
              <a:chExt cx="4132" cy="1921"/>
            </a:xfrm>
          </p:grpSpPr>
          <p:sp>
            <p:nvSpPr>
              <p:cNvPr id="34821" name="Rectangle 5"/>
              <p:cNvSpPr>
                <a:spLocks noChangeArrowheads="1"/>
              </p:cNvSpPr>
              <p:nvPr/>
            </p:nvSpPr>
            <p:spPr bwMode="auto">
              <a:xfrm>
                <a:off x="2304" y="2160"/>
                <a:ext cx="960" cy="14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22" name="Line 6"/>
              <p:cNvSpPr>
                <a:spLocks noChangeShapeType="1"/>
              </p:cNvSpPr>
              <p:nvPr/>
            </p:nvSpPr>
            <p:spPr bwMode="auto">
              <a:xfrm>
                <a:off x="2304" y="2688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23" name="Line 7"/>
              <p:cNvSpPr>
                <a:spLocks noChangeShapeType="1"/>
              </p:cNvSpPr>
              <p:nvPr/>
            </p:nvSpPr>
            <p:spPr bwMode="auto">
              <a:xfrm flipV="1">
                <a:off x="2304" y="2832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24" name="Line 8"/>
              <p:cNvSpPr>
                <a:spLocks noChangeShapeType="1"/>
              </p:cNvSpPr>
              <p:nvPr/>
            </p:nvSpPr>
            <p:spPr bwMode="auto">
              <a:xfrm>
                <a:off x="3264" y="2400"/>
                <a:ext cx="528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25" name="Line 9"/>
              <p:cNvSpPr>
                <a:spLocks noChangeShapeType="1"/>
              </p:cNvSpPr>
              <p:nvPr/>
            </p:nvSpPr>
            <p:spPr bwMode="auto">
              <a:xfrm>
                <a:off x="3264" y="3312"/>
                <a:ext cx="192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26" name="Line 10"/>
              <p:cNvSpPr>
                <a:spLocks noChangeShapeType="1"/>
              </p:cNvSpPr>
              <p:nvPr/>
            </p:nvSpPr>
            <p:spPr bwMode="auto">
              <a:xfrm flipH="1">
                <a:off x="1056" y="2832"/>
                <a:ext cx="1152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27" name="Line 11"/>
              <p:cNvSpPr>
                <a:spLocks noChangeShapeType="1"/>
              </p:cNvSpPr>
              <p:nvPr/>
            </p:nvSpPr>
            <p:spPr bwMode="auto">
              <a:xfrm flipH="1">
                <a:off x="2064" y="2400"/>
                <a:ext cx="24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28" name="Rectangle 12"/>
              <p:cNvSpPr>
                <a:spLocks noChangeArrowheads="1"/>
              </p:cNvSpPr>
              <p:nvPr/>
            </p:nvSpPr>
            <p:spPr bwMode="auto">
              <a:xfrm>
                <a:off x="2304" y="220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J</a:t>
                </a:r>
              </a:p>
            </p:txBody>
          </p:sp>
          <p:sp>
            <p:nvSpPr>
              <p:cNvPr id="34829" name="Rectangle 13"/>
              <p:cNvSpPr>
                <a:spLocks noChangeArrowheads="1"/>
              </p:cNvSpPr>
              <p:nvPr/>
            </p:nvSpPr>
            <p:spPr bwMode="auto">
              <a:xfrm>
                <a:off x="2928" y="220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</a:p>
            </p:txBody>
          </p:sp>
          <p:sp>
            <p:nvSpPr>
              <p:cNvPr id="34830" name="Rectangle 14"/>
              <p:cNvSpPr>
                <a:spLocks noChangeArrowheads="1"/>
              </p:cNvSpPr>
              <p:nvPr/>
            </p:nvSpPr>
            <p:spPr bwMode="auto">
              <a:xfrm>
                <a:off x="2928" y="311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</a:p>
            </p:txBody>
          </p:sp>
          <p:sp>
            <p:nvSpPr>
              <p:cNvPr id="34831" name="Rectangle 15"/>
              <p:cNvSpPr>
                <a:spLocks noChangeArrowheads="1"/>
              </p:cNvSpPr>
              <p:nvPr/>
            </p:nvSpPr>
            <p:spPr bwMode="auto">
              <a:xfrm>
                <a:off x="2592" y="2208"/>
                <a:ext cx="5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/>
                <a:endParaRPr kumimoji="0"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4832" name="Oval 16"/>
              <p:cNvSpPr>
                <a:spLocks noChangeArrowheads="1"/>
              </p:cNvSpPr>
              <p:nvPr/>
            </p:nvSpPr>
            <p:spPr bwMode="auto">
              <a:xfrm>
                <a:off x="2208" y="2784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33" name="Line 17"/>
              <p:cNvSpPr>
                <a:spLocks noChangeShapeType="1"/>
              </p:cNvSpPr>
              <p:nvPr/>
            </p:nvSpPr>
            <p:spPr bwMode="auto">
              <a:xfrm>
                <a:off x="2976" y="3168"/>
                <a:ext cx="192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34" name="Rectangle 18"/>
              <p:cNvSpPr>
                <a:spLocks noChangeArrowheads="1"/>
              </p:cNvSpPr>
              <p:nvPr/>
            </p:nvSpPr>
            <p:spPr bwMode="auto">
              <a:xfrm>
                <a:off x="2304" y="316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K</a:t>
                </a:r>
              </a:p>
            </p:txBody>
          </p:sp>
          <p:sp>
            <p:nvSpPr>
              <p:cNvPr id="34835" name="Rectangle 19"/>
              <p:cNvSpPr>
                <a:spLocks noChangeArrowheads="1"/>
              </p:cNvSpPr>
              <p:nvPr/>
            </p:nvSpPr>
            <p:spPr bwMode="auto">
              <a:xfrm>
                <a:off x="624" y="2634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CP</a:t>
                </a:r>
              </a:p>
            </p:txBody>
          </p:sp>
          <p:sp>
            <p:nvSpPr>
              <p:cNvPr id="34837" name="Line 21"/>
              <p:cNvSpPr>
                <a:spLocks noChangeShapeType="1"/>
              </p:cNvSpPr>
              <p:nvPr/>
            </p:nvSpPr>
            <p:spPr bwMode="auto">
              <a:xfrm flipH="1">
                <a:off x="816" y="2304"/>
                <a:ext cx="912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39" name="Line 23"/>
              <p:cNvSpPr>
                <a:spLocks noChangeShapeType="1"/>
              </p:cNvSpPr>
              <p:nvPr/>
            </p:nvSpPr>
            <p:spPr bwMode="auto">
              <a:xfrm>
                <a:off x="1392" y="2544"/>
                <a:ext cx="1" cy="13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0" name="Line 24"/>
              <p:cNvSpPr>
                <a:spLocks noChangeShapeType="1"/>
              </p:cNvSpPr>
              <p:nvPr/>
            </p:nvSpPr>
            <p:spPr bwMode="auto">
              <a:xfrm>
                <a:off x="1392" y="3888"/>
                <a:ext cx="206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1" name="Line 25"/>
              <p:cNvSpPr>
                <a:spLocks noChangeShapeType="1"/>
              </p:cNvSpPr>
              <p:nvPr/>
            </p:nvSpPr>
            <p:spPr bwMode="auto">
              <a:xfrm flipV="1">
                <a:off x="3456" y="3312"/>
                <a:ext cx="1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3" name="Line 27"/>
              <p:cNvSpPr>
                <a:spLocks noChangeShapeType="1"/>
              </p:cNvSpPr>
              <p:nvPr/>
            </p:nvSpPr>
            <p:spPr bwMode="auto">
              <a:xfrm flipV="1">
                <a:off x="1392" y="1968"/>
                <a:ext cx="1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4" name="Line 28"/>
              <p:cNvSpPr>
                <a:spLocks noChangeShapeType="1"/>
              </p:cNvSpPr>
              <p:nvPr/>
            </p:nvSpPr>
            <p:spPr bwMode="auto">
              <a:xfrm>
                <a:off x="1392" y="1968"/>
                <a:ext cx="216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5" name="Line 29"/>
              <p:cNvSpPr>
                <a:spLocks noChangeShapeType="1"/>
              </p:cNvSpPr>
              <p:nvPr/>
            </p:nvSpPr>
            <p:spPr bwMode="auto">
              <a:xfrm>
                <a:off x="3552" y="1968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6" name="Line 30"/>
              <p:cNvSpPr>
                <a:spLocks noChangeShapeType="1"/>
              </p:cNvSpPr>
              <p:nvPr/>
            </p:nvSpPr>
            <p:spPr bwMode="auto">
              <a:xfrm>
                <a:off x="3552" y="2160"/>
                <a:ext cx="24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7" name="Line 31"/>
              <p:cNvSpPr>
                <a:spLocks noChangeShapeType="1"/>
              </p:cNvSpPr>
              <p:nvPr/>
            </p:nvSpPr>
            <p:spPr bwMode="auto">
              <a:xfrm>
                <a:off x="4128" y="2256"/>
                <a:ext cx="336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848" name="Rectangle 32"/>
              <p:cNvSpPr>
                <a:spLocks noChangeArrowheads="1"/>
              </p:cNvSpPr>
              <p:nvPr/>
            </p:nvSpPr>
            <p:spPr bwMode="auto">
              <a:xfrm>
                <a:off x="576" y="210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X</a:t>
                </a:r>
              </a:p>
            </p:txBody>
          </p:sp>
          <p:sp>
            <p:nvSpPr>
              <p:cNvPr id="34849" name="Rectangle 33"/>
              <p:cNvSpPr>
                <a:spLocks noChangeArrowheads="1"/>
              </p:cNvSpPr>
              <p:nvPr/>
            </p:nvSpPr>
            <p:spPr bwMode="auto">
              <a:xfrm>
                <a:off x="4464" y="201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kumimoji="0"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Y</a:t>
                </a:r>
              </a:p>
            </p:txBody>
          </p:sp>
          <p:sp>
            <p:nvSpPr>
              <p:cNvPr id="34852" name="Oval 36"/>
              <p:cNvSpPr>
                <a:spLocks noChangeArrowheads="1"/>
              </p:cNvSpPr>
              <p:nvPr/>
            </p:nvSpPr>
            <p:spPr bwMode="auto">
              <a:xfrm>
                <a:off x="1344" y="225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853" name="Line 37"/>
              <p:cNvSpPr>
                <a:spLocks noChangeShapeType="1"/>
              </p:cNvSpPr>
              <p:nvPr/>
            </p:nvSpPr>
            <p:spPr bwMode="auto">
              <a:xfrm>
                <a:off x="1392" y="2544"/>
                <a:ext cx="336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2786050" y="4000504"/>
              <a:ext cx="500066" cy="630238"/>
              <a:chOff x="7177088" y="3041650"/>
              <a:chExt cx="768350" cy="630238"/>
            </a:xfrm>
          </p:grpSpPr>
          <p:sp>
            <p:nvSpPr>
              <p:cNvPr id="41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3" name="Line 95"/>
              <p:cNvSpPr>
                <a:spLocks noChangeShapeType="1"/>
              </p:cNvSpPr>
              <p:nvPr/>
            </p:nvSpPr>
            <p:spPr bwMode="auto">
              <a:xfrm flipH="1">
                <a:off x="7177088" y="3651250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4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6072198" y="3786190"/>
              <a:ext cx="500066" cy="630238"/>
              <a:chOff x="7177088" y="3041650"/>
              <a:chExt cx="768350" cy="630238"/>
            </a:xfrm>
          </p:grpSpPr>
          <p:sp>
            <p:nvSpPr>
              <p:cNvPr id="46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7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8" name="Line 95"/>
              <p:cNvSpPr>
                <a:spLocks noChangeShapeType="1"/>
              </p:cNvSpPr>
              <p:nvPr/>
            </p:nvSpPr>
            <p:spPr bwMode="auto">
              <a:xfrm flipH="1">
                <a:off x="7177088" y="3651250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9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0" name="矩形 49"/>
          <p:cNvSpPr/>
          <p:nvPr/>
        </p:nvSpPr>
        <p:spPr>
          <a:xfrm>
            <a:off x="3286116" y="2280344"/>
            <a:ext cx="592982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Mealy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型时序逻辑电路中，</a:t>
            </a: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输出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输入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当前状态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的函数。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4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4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54" grpId="0" build="p" autoUpdateAnimBg="0"/>
      <p:bldP spid="34855" grpId="0" build="p" autoUpdateAnimBg="0"/>
      <p:bldP spid="35887" grpId="0"/>
      <p:bldP spid="50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66" name="Group 30"/>
          <p:cNvGrpSpPr>
            <a:grpSpLocks/>
          </p:cNvGrpSpPr>
          <p:nvPr/>
        </p:nvGrpSpPr>
        <p:grpSpPr bwMode="auto">
          <a:xfrm>
            <a:off x="382588" y="2314575"/>
            <a:ext cx="7924800" cy="4267200"/>
            <a:chOff x="240" y="768"/>
            <a:chExt cx="4992" cy="2688"/>
          </a:xfrm>
        </p:grpSpPr>
        <p:sp>
          <p:nvSpPr>
            <p:cNvPr id="116740" name="Line 4"/>
            <p:cNvSpPr>
              <a:spLocks noChangeShapeType="1"/>
            </p:cNvSpPr>
            <p:nvPr/>
          </p:nvSpPr>
          <p:spPr bwMode="auto">
            <a:xfrm>
              <a:off x="336" y="1152"/>
              <a:ext cx="46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1" name="Line 5"/>
            <p:cNvSpPr>
              <a:spLocks noChangeShapeType="1"/>
            </p:cNvSpPr>
            <p:nvPr/>
          </p:nvSpPr>
          <p:spPr bwMode="auto">
            <a:xfrm>
              <a:off x="1776" y="816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2" name="Line 6"/>
            <p:cNvSpPr>
              <a:spLocks noChangeShapeType="1"/>
            </p:cNvSpPr>
            <p:nvPr/>
          </p:nvSpPr>
          <p:spPr bwMode="auto">
            <a:xfrm>
              <a:off x="3072" y="816"/>
              <a:ext cx="0" cy="25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3" name="Line 7"/>
            <p:cNvSpPr>
              <a:spLocks noChangeShapeType="1"/>
            </p:cNvSpPr>
            <p:nvPr/>
          </p:nvSpPr>
          <p:spPr bwMode="auto">
            <a:xfrm>
              <a:off x="4656" y="768"/>
              <a:ext cx="0" cy="26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44" name="Rectangle 8"/>
            <p:cNvSpPr>
              <a:spLocks noChangeArrowheads="1"/>
            </p:cNvSpPr>
            <p:nvPr/>
          </p:nvSpPr>
          <p:spPr bwMode="auto">
            <a:xfrm>
              <a:off x="240" y="768"/>
              <a:ext cx="49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K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K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Z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611188" y="2924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0   1    1    1  d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56" name="Rectangle 20"/>
          <p:cNvSpPr>
            <a:spLocks noChangeArrowheads="1"/>
          </p:cNvSpPr>
          <p:nvPr/>
        </p:nvSpPr>
        <p:spPr bwMode="auto">
          <a:xfrm>
            <a:off x="611188" y="33813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1   0    0    0  d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>
            <a:off x="611188" y="3838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0   0    1    d  1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58" name="Rectangle 22"/>
          <p:cNvSpPr>
            <a:spLocks noChangeArrowheads="1"/>
          </p:cNvSpPr>
          <p:nvPr/>
        </p:nvSpPr>
        <p:spPr bwMode="auto">
          <a:xfrm>
            <a:off x="611188" y="42195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1   0    0    d  1  d  1  1</a:t>
            </a:r>
          </a:p>
        </p:txBody>
      </p:sp>
      <p:sp>
        <p:nvSpPr>
          <p:cNvPr id="116759" name="Rectangle 23"/>
          <p:cNvSpPr>
            <a:spLocks noChangeArrowheads="1"/>
          </p:cNvSpPr>
          <p:nvPr/>
        </p:nvSpPr>
        <p:spPr bwMode="auto">
          <a:xfrm>
            <a:off x="611188" y="46767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0   0    1    0  d  1  d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0" name="Rectangle 24"/>
          <p:cNvSpPr>
            <a:spLocks noChangeArrowheads="1"/>
          </p:cNvSpPr>
          <p:nvPr/>
        </p:nvSpPr>
        <p:spPr bwMode="auto">
          <a:xfrm>
            <a:off x="611188" y="5133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1   0    0    0  d  d  1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1" name="Rectangle 25"/>
          <p:cNvSpPr>
            <a:spLocks noChangeArrowheads="1"/>
          </p:cNvSpPr>
          <p:nvPr/>
        </p:nvSpPr>
        <p:spPr bwMode="auto">
          <a:xfrm>
            <a:off x="611188" y="55149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0   1    1    d  0  1  d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2" name="Rectangle 26"/>
          <p:cNvSpPr>
            <a:spLocks noChangeArrowheads="1"/>
          </p:cNvSpPr>
          <p:nvPr/>
        </p:nvSpPr>
        <p:spPr bwMode="auto">
          <a:xfrm>
            <a:off x="611188" y="597217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1   1    0    d  0  d  1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6765" name="Rectangle 29"/>
          <p:cNvSpPr>
            <a:spLocks noChangeArrowheads="1"/>
          </p:cNvSpPr>
          <p:nvPr/>
        </p:nvSpPr>
        <p:spPr bwMode="auto">
          <a:xfrm>
            <a:off x="250825" y="1268413"/>
            <a:ext cx="465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方法一：直接求激励方程</a:t>
            </a:r>
          </a:p>
        </p:txBody>
      </p:sp>
      <p:sp>
        <p:nvSpPr>
          <p:cNvPr id="116767" name="Rectangle 31"/>
          <p:cNvSpPr>
            <a:spLocks noChangeArrowheads="1"/>
          </p:cNvSpPr>
          <p:nvPr/>
        </p:nvSpPr>
        <p:spPr bwMode="auto">
          <a:xfrm>
            <a:off x="250825" y="188913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下面用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两种方法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求解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110</a:t>
            </a:fld>
            <a:endParaRPr lang="en-US" altLang="zh-CN"/>
          </a:p>
        </p:txBody>
      </p:sp>
    </p:spTree>
  </p:cSld>
  <p:clrMapOvr>
    <a:masterClrMapping/>
  </p:clrMapOvr>
  <p:transition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1600200" y="1914525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1600200" y="2600325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2209800" y="1905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3581400" y="1905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68" name="Line 8"/>
          <p:cNvSpPr>
            <a:spLocks noChangeShapeType="1"/>
          </p:cNvSpPr>
          <p:nvPr/>
        </p:nvSpPr>
        <p:spPr bwMode="auto">
          <a:xfrm>
            <a:off x="2895600" y="1905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69" name="Line 9"/>
          <p:cNvSpPr>
            <a:spLocks noChangeShapeType="1"/>
          </p:cNvSpPr>
          <p:nvPr/>
        </p:nvSpPr>
        <p:spPr bwMode="auto">
          <a:xfrm flipH="1" flipV="1">
            <a:off x="762000" y="1066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762000" y="12954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990600" y="9144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1600200" y="1362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2133600" y="13620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2895600" y="1362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3581400" y="1362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776" name="Rectangle 16"/>
          <p:cNvSpPr>
            <a:spLocks noChangeArrowheads="1"/>
          </p:cNvSpPr>
          <p:nvPr/>
        </p:nvSpPr>
        <p:spPr bwMode="auto">
          <a:xfrm>
            <a:off x="1219200" y="1895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1219200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778" name="Rectangle 18"/>
          <p:cNvSpPr>
            <a:spLocks noChangeArrowheads="1"/>
          </p:cNvSpPr>
          <p:nvPr/>
        </p:nvSpPr>
        <p:spPr bwMode="auto">
          <a:xfrm>
            <a:off x="1676400" y="1895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779" name="Rectangle 19"/>
          <p:cNvSpPr>
            <a:spLocks noChangeArrowheads="1"/>
          </p:cNvSpPr>
          <p:nvPr/>
        </p:nvSpPr>
        <p:spPr bwMode="auto">
          <a:xfrm>
            <a:off x="3048000" y="19812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2362200" y="2590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781" name="Rectangle 21"/>
          <p:cNvSpPr>
            <a:spLocks noChangeArrowheads="1"/>
          </p:cNvSpPr>
          <p:nvPr/>
        </p:nvSpPr>
        <p:spPr bwMode="auto">
          <a:xfrm>
            <a:off x="3733800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782" name="Rectangle 22"/>
          <p:cNvSpPr>
            <a:spLocks noChangeArrowheads="1"/>
          </p:cNvSpPr>
          <p:nvPr/>
        </p:nvSpPr>
        <p:spPr bwMode="auto">
          <a:xfrm>
            <a:off x="2362200" y="1895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783" name="Rectangle 23"/>
          <p:cNvSpPr>
            <a:spLocks noChangeArrowheads="1"/>
          </p:cNvSpPr>
          <p:nvPr/>
        </p:nvSpPr>
        <p:spPr bwMode="auto">
          <a:xfrm>
            <a:off x="3733800" y="1895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1676400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785" name="Rectangle 25"/>
          <p:cNvSpPr>
            <a:spLocks noChangeArrowheads="1"/>
          </p:cNvSpPr>
          <p:nvPr/>
        </p:nvSpPr>
        <p:spPr bwMode="auto">
          <a:xfrm>
            <a:off x="3048000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786" name="Rectangle 26"/>
          <p:cNvSpPr>
            <a:spLocks noChangeArrowheads="1"/>
          </p:cNvSpPr>
          <p:nvPr/>
        </p:nvSpPr>
        <p:spPr bwMode="auto">
          <a:xfrm>
            <a:off x="381000" y="67627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787" name="Rectangle 27"/>
          <p:cNvSpPr>
            <a:spLocks noChangeArrowheads="1"/>
          </p:cNvSpPr>
          <p:nvPr/>
        </p:nvSpPr>
        <p:spPr bwMode="auto">
          <a:xfrm>
            <a:off x="5562600" y="1905000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7788" name="Line 28"/>
          <p:cNvSpPr>
            <a:spLocks noChangeShapeType="1"/>
          </p:cNvSpPr>
          <p:nvPr/>
        </p:nvSpPr>
        <p:spPr bwMode="auto">
          <a:xfrm>
            <a:off x="5562600" y="25908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89" name="Line 29"/>
          <p:cNvSpPr>
            <a:spLocks noChangeShapeType="1"/>
          </p:cNvSpPr>
          <p:nvPr/>
        </p:nvSpPr>
        <p:spPr bwMode="auto">
          <a:xfrm>
            <a:off x="6172200" y="1905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90" name="Line 30"/>
          <p:cNvSpPr>
            <a:spLocks noChangeShapeType="1"/>
          </p:cNvSpPr>
          <p:nvPr/>
        </p:nvSpPr>
        <p:spPr bwMode="auto">
          <a:xfrm>
            <a:off x="7543800" y="1905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91" name="Line 31"/>
          <p:cNvSpPr>
            <a:spLocks noChangeShapeType="1"/>
          </p:cNvSpPr>
          <p:nvPr/>
        </p:nvSpPr>
        <p:spPr bwMode="auto">
          <a:xfrm>
            <a:off x="6858000" y="1905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92" name="Line 32"/>
          <p:cNvSpPr>
            <a:spLocks noChangeShapeType="1"/>
          </p:cNvSpPr>
          <p:nvPr/>
        </p:nvSpPr>
        <p:spPr bwMode="auto">
          <a:xfrm flipH="1" flipV="1">
            <a:off x="4724400" y="1066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793" name="Rectangle 33"/>
          <p:cNvSpPr>
            <a:spLocks noChangeArrowheads="1"/>
          </p:cNvSpPr>
          <p:nvPr/>
        </p:nvSpPr>
        <p:spPr bwMode="auto">
          <a:xfrm>
            <a:off x="4800600" y="13716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794" name="Rectangle 34"/>
          <p:cNvSpPr>
            <a:spLocks noChangeArrowheads="1"/>
          </p:cNvSpPr>
          <p:nvPr/>
        </p:nvSpPr>
        <p:spPr bwMode="auto">
          <a:xfrm>
            <a:off x="5029200" y="9144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795" name="Rectangle 35"/>
          <p:cNvSpPr>
            <a:spLocks noChangeArrowheads="1"/>
          </p:cNvSpPr>
          <p:nvPr/>
        </p:nvSpPr>
        <p:spPr bwMode="auto">
          <a:xfrm>
            <a:off x="5562600" y="1362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796" name="Rectangle 36"/>
          <p:cNvSpPr>
            <a:spLocks noChangeArrowheads="1"/>
          </p:cNvSpPr>
          <p:nvPr/>
        </p:nvSpPr>
        <p:spPr bwMode="auto">
          <a:xfrm>
            <a:off x="6096000" y="13620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797" name="Rectangle 37"/>
          <p:cNvSpPr>
            <a:spLocks noChangeArrowheads="1"/>
          </p:cNvSpPr>
          <p:nvPr/>
        </p:nvSpPr>
        <p:spPr bwMode="auto">
          <a:xfrm>
            <a:off x="6858000" y="1362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798" name="Rectangle 38"/>
          <p:cNvSpPr>
            <a:spLocks noChangeArrowheads="1"/>
          </p:cNvSpPr>
          <p:nvPr/>
        </p:nvSpPr>
        <p:spPr bwMode="auto">
          <a:xfrm>
            <a:off x="7543800" y="1362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799" name="Rectangle 39"/>
          <p:cNvSpPr>
            <a:spLocks noChangeArrowheads="1"/>
          </p:cNvSpPr>
          <p:nvPr/>
        </p:nvSpPr>
        <p:spPr bwMode="auto">
          <a:xfrm>
            <a:off x="5181600" y="1895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800" name="Rectangle 40"/>
          <p:cNvSpPr>
            <a:spLocks noChangeArrowheads="1"/>
          </p:cNvSpPr>
          <p:nvPr/>
        </p:nvSpPr>
        <p:spPr bwMode="auto">
          <a:xfrm>
            <a:off x="5181600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801" name="Rectangle 41"/>
          <p:cNvSpPr>
            <a:spLocks noChangeArrowheads="1"/>
          </p:cNvSpPr>
          <p:nvPr/>
        </p:nvSpPr>
        <p:spPr bwMode="auto">
          <a:xfrm>
            <a:off x="5638800" y="1895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802" name="Rectangle 42"/>
          <p:cNvSpPr>
            <a:spLocks noChangeArrowheads="1"/>
          </p:cNvSpPr>
          <p:nvPr/>
        </p:nvSpPr>
        <p:spPr bwMode="auto">
          <a:xfrm>
            <a:off x="7010400" y="19812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803" name="Rectangle 43"/>
          <p:cNvSpPr>
            <a:spLocks noChangeArrowheads="1"/>
          </p:cNvSpPr>
          <p:nvPr/>
        </p:nvSpPr>
        <p:spPr bwMode="auto">
          <a:xfrm>
            <a:off x="6324600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804" name="Rectangle 44"/>
          <p:cNvSpPr>
            <a:spLocks noChangeArrowheads="1"/>
          </p:cNvSpPr>
          <p:nvPr/>
        </p:nvSpPr>
        <p:spPr bwMode="auto">
          <a:xfrm>
            <a:off x="7696200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805" name="Rectangle 45"/>
          <p:cNvSpPr>
            <a:spLocks noChangeArrowheads="1"/>
          </p:cNvSpPr>
          <p:nvPr/>
        </p:nvSpPr>
        <p:spPr bwMode="auto">
          <a:xfrm>
            <a:off x="6324600" y="1895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806" name="Rectangle 46"/>
          <p:cNvSpPr>
            <a:spLocks noChangeArrowheads="1"/>
          </p:cNvSpPr>
          <p:nvPr/>
        </p:nvSpPr>
        <p:spPr bwMode="auto">
          <a:xfrm>
            <a:off x="7696200" y="1895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807" name="Rectangle 47"/>
          <p:cNvSpPr>
            <a:spLocks noChangeArrowheads="1"/>
          </p:cNvSpPr>
          <p:nvPr/>
        </p:nvSpPr>
        <p:spPr bwMode="auto">
          <a:xfrm>
            <a:off x="5638800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808" name="Rectangle 48"/>
          <p:cNvSpPr>
            <a:spLocks noChangeArrowheads="1"/>
          </p:cNvSpPr>
          <p:nvPr/>
        </p:nvSpPr>
        <p:spPr bwMode="auto">
          <a:xfrm>
            <a:off x="7010400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7809" name="Rectangle 49"/>
          <p:cNvSpPr>
            <a:spLocks noChangeArrowheads="1"/>
          </p:cNvSpPr>
          <p:nvPr/>
        </p:nvSpPr>
        <p:spPr bwMode="auto">
          <a:xfrm>
            <a:off x="4343400" y="67627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17818" name="Group 58"/>
          <p:cNvGrpSpPr>
            <a:grpSpLocks/>
          </p:cNvGrpSpPr>
          <p:nvPr/>
        </p:nvGrpSpPr>
        <p:grpSpPr bwMode="auto">
          <a:xfrm>
            <a:off x="1295400" y="1905000"/>
            <a:ext cx="3213100" cy="685800"/>
            <a:chOff x="1152" y="1344"/>
            <a:chExt cx="2024" cy="432"/>
          </a:xfrm>
        </p:grpSpPr>
        <p:sp>
          <p:nvSpPr>
            <p:cNvPr id="117813" name="Arc 53"/>
            <p:cNvSpPr>
              <a:spLocks/>
            </p:cNvSpPr>
            <p:nvPr/>
          </p:nvSpPr>
          <p:spPr bwMode="auto">
            <a:xfrm>
              <a:off x="1152" y="1344"/>
              <a:ext cx="584" cy="432"/>
            </a:xfrm>
            <a:custGeom>
              <a:avLst/>
              <a:gdLst>
                <a:gd name="G0" fmla="+- 11113 0 0"/>
                <a:gd name="G1" fmla="+- 21600 0 0"/>
                <a:gd name="G2" fmla="+- 21600 0 0"/>
                <a:gd name="T0" fmla="*/ 2931 w 32713"/>
                <a:gd name="T1" fmla="*/ 1609 h 43200"/>
                <a:gd name="T2" fmla="*/ 0 w 32713"/>
                <a:gd name="T3" fmla="*/ 40122 h 43200"/>
                <a:gd name="T4" fmla="*/ 11113 w 3271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713" h="43200" fill="none" extrusionOk="0">
                  <a:moveTo>
                    <a:pt x="2931" y="1609"/>
                  </a:moveTo>
                  <a:cubicBezTo>
                    <a:pt x="5528" y="546"/>
                    <a:pt x="8307" y="-1"/>
                    <a:pt x="11113" y="0"/>
                  </a:cubicBezTo>
                  <a:cubicBezTo>
                    <a:pt x="23042" y="0"/>
                    <a:pt x="32713" y="9670"/>
                    <a:pt x="32713" y="21600"/>
                  </a:cubicBezTo>
                  <a:cubicBezTo>
                    <a:pt x="32713" y="33529"/>
                    <a:pt x="23042" y="43200"/>
                    <a:pt x="11113" y="43200"/>
                  </a:cubicBezTo>
                  <a:cubicBezTo>
                    <a:pt x="7198" y="43200"/>
                    <a:pt x="3356" y="42136"/>
                    <a:pt x="0" y="40121"/>
                  </a:cubicBezTo>
                </a:path>
                <a:path w="32713" h="43200" stroke="0" extrusionOk="0">
                  <a:moveTo>
                    <a:pt x="2931" y="1609"/>
                  </a:moveTo>
                  <a:cubicBezTo>
                    <a:pt x="5528" y="546"/>
                    <a:pt x="8307" y="-1"/>
                    <a:pt x="11113" y="0"/>
                  </a:cubicBezTo>
                  <a:cubicBezTo>
                    <a:pt x="23042" y="0"/>
                    <a:pt x="32713" y="9670"/>
                    <a:pt x="32713" y="21600"/>
                  </a:cubicBezTo>
                  <a:cubicBezTo>
                    <a:pt x="32713" y="33529"/>
                    <a:pt x="23042" y="43200"/>
                    <a:pt x="11113" y="43200"/>
                  </a:cubicBezTo>
                  <a:cubicBezTo>
                    <a:pt x="7198" y="43200"/>
                    <a:pt x="3356" y="42136"/>
                    <a:pt x="0" y="40121"/>
                  </a:cubicBezTo>
                  <a:lnTo>
                    <a:pt x="11113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14" name="Arc 54"/>
            <p:cNvSpPr>
              <a:spLocks/>
            </p:cNvSpPr>
            <p:nvPr/>
          </p:nvSpPr>
          <p:spPr bwMode="auto">
            <a:xfrm flipH="1">
              <a:off x="2592" y="1344"/>
              <a:ext cx="584" cy="432"/>
            </a:xfrm>
            <a:custGeom>
              <a:avLst/>
              <a:gdLst>
                <a:gd name="G0" fmla="+- 11113 0 0"/>
                <a:gd name="G1" fmla="+- 21600 0 0"/>
                <a:gd name="G2" fmla="+- 21600 0 0"/>
                <a:gd name="T0" fmla="*/ 2931 w 32713"/>
                <a:gd name="T1" fmla="*/ 1609 h 43200"/>
                <a:gd name="T2" fmla="*/ 0 w 32713"/>
                <a:gd name="T3" fmla="*/ 40122 h 43200"/>
                <a:gd name="T4" fmla="*/ 11113 w 3271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713" h="43200" fill="none" extrusionOk="0">
                  <a:moveTo>
                    <a:pt x="2931" y="1609"/>
                  </a:moveTo>
                  <a:cubicBezTo>
                    <a:pt x="5528" y="546"/>
                    <a:pt x="8307" y="-1"/>
                    <a:pt x="11113" y="0"/>
                  </a:cubicBezTo>
                  <a:cubicBezTo>
                    <a:pt x="23042" y="0"/>
                    <a:pt x="32713" y="9670"/>
                    <a:pt x="32713" y="21600"/>
                  </a:cubicBezTo>
                  <a:cubicBezTo>
                    <a:pt x="32713" y="33529"/>
                    <a:pt x="23042" y="43200"/>
                    <a:pt x="11113" y="43200"/>
                  </a:cubicBezTo>
                  <a:cubicBezTo>
                    <a:pt x="7198" y="43200"/>
                    <a:pt x="3356" y="42136"/>
                    <a:pt x="0" y="40121"/>
                  </a:cubicBezTo>
                </a:path>
                <a:path w="32713" h="43200" stroke="0" extrusionOk="0">
                  <a:moveTo>
                    <a:pt x="2931" y="1609"/>
                  </a:moveTo>
                  <a:cubicBezTo>
                    <a:pt x="5528" y="546"/>
                    <a:pt x="8307" y="-1"/>
                    <a:pt x="11113" y="0"/>
                  </a:cubicBezTo>
                  <a:cubicBezTo>
                    <a:pt x="23042" y="0"/>
                    <a:pt x="32713" y="9670"/>
                    <a:pt x="32713" y="21600"/>
                  </a:cubicBezTo>
                  <a:cubicBezTo>
                    <a:pt x="32713" y="33529"/>
                    <a:pt x="23042" y="43200"/>
                    <a:pt x="11113" y="43200"/>
                  </a:cubicBezTo>
                  <a:cubicBezTo>
                    <a:pt x="7198" y="43200"/>
                    <a:pt x="3356" y="42136"/>
                    <a:pt x="0" y="40121"/>
                  </a:cubicBezTo>
                  <a:lnTo>
                    <a:pt x="11113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7815" name="Oval 55"/>
          <p:cNvSpPr>
            <a:spLocks noChangeArrowheads="1"/>
          </p:cNvSpPr>
          <p:nvPr/>
        </p:nvSpPr>
        <p:spPr bwMode="auto">
          <a:xfrm>
            <a:off x="5638800" y="1905000"/>
            <a:ext cx="2514600" cy="762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17827" name="Group 67"/>
          <p:cNvGrpSpPr>
            <a:grpSpLocks/>
          </p:cNvGrpSpPr>
          <p:nvPr/>
        </p:nvGrpSpPr>
        <p:grpSpPr bwMode="auto">
          <a:xfrm>
            <a:off x="1752600" y="4191000"/>
            <a:ext cx="5532438" cy="579438"/>
            <a:chOff x="1104" y="2640"/>
            <a:chExt cx="3485" cy="365"/>
          </a:xfrm>
        </p:grpSpPr>
        <p:graphicFrame>
          <p:nvGraphicFramePr>
            <p:cNvPr id="117825" name="Object 65"/>
            <p:cNvGraphicFramePr>
              <a:graphicFrameLocks noChangeAspect="1"/>
            </p:cNvGraphicFramePr>
            <p:nvPr/>
          </p:nvGraphicFramePr>
          <p:xfrm>
            <a:off x="1104" y="2640"/>
            <a:ext cx="101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90" name="Equation" r:id="rId5" imgW="1219320" imgH="393840" progId="Equation.3">
                    <p:embed/>
                  </p:oleObj>
                </mc:Choice>
                <mc:Fallback>
                  <p:oleObj name="Equation" r:id="rId5" imgW="1219320" imgH="393840" progId="Equation.3">
                    <p:embed/>
                    <p:pic>
                      <p:nvPicPr>
                        <p:cNvPr id="0" name="Picture 3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640"/>
                          <a:ext cx="1018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826" name="Object 66"/>
            <p:cNvGraphicFramePr>
              <a:graphicFrameLocks noChangeAspect="1"/>
            </p:cNvGraphicFramePr>
            <p:nvPr/>
          </p:nvGraphicFramePr>
          <p:xfrm>
            <a:off x="3888" y="2688"/>
            <a:ext cx="70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191" name="Equation" r:id="rId7" imgW="838440" imgH="368280" progId="Equation.3">
                    <p:embed/>
                  </p:oleObj>
                </mc:Choice>
                <mc:Fallback>
                  <p:oleObj name="Equation" r:id="rId7" imgW="838440" imgH="368280" progId="Equation.3">
                    <p:embed/>
                    <p:pic>
                      <p:nvPicPr>
                        <p:cNvPr id="0" name="Picture 3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688"/>
                          <a:ext cx="701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7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178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81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1752600" y="1981200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>
            <a:off x="1752600" y="26670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2362200" y="19812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1" name="Line 7"/>
          <p:cNvSpPr>
            <a:spLocks noChangeShapeType="1"/>
          </p:cNvSpPr>
          <p:nvPr/>
        </p:nvSpPr>
        <p:spPr bwMode="auto">
          <a:xfrm>
            <a:off x="3733800" y="19812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2" name="Line 8"/>
          <p:cNvSpPr>
            <a:spLocks noChangeShapeType="1"/>
          </p:cNvSpPr>
          <p:nvPr/>
        </p:nvSpPr>
        <p:spPr bwMode="auto">
          <a:xfrm>
            <a:off x="3048000" y="19812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3" name="Line 9"/>
          <p:cNvSpPr>
            <a:spLocks noChangeShapeType="1"/>
          </p:cNvSpPr>
          <p:nvPr/>
        </p:nvSpPr>
        <p:spPr bwMode="auto">
          <a:xfrm flipH="1" flipV="1">
            <a:off x="914400" y="1143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794" name="Rectangle 10"/>
          <p:cNvSpPr>
            <a:spLocks noChangeArrowheads="1"/>
          </p:cNvSpPr>
          <p:nvPr/>
        </p:nvSpPr>
        <p:spPr bwMode="auto">
          <a:xfrm>
            <a:off x="990600" y="16002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795" name="Rectangle 11"/>
          <p:cNvSpPr>
            <a:spLocks noChangeArrowheads="1"/>
          </p:cNvSpPr>
          <p:nvPr/>
        </p:nvSpPr>
        <p:spPr bwMode="auto">
          <a:xfrm>
            <a:off x="1066800" y="9906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796" name="Rectangle 12"/>
          <p:cNvSpPr>
            <a:spLocks noChangeArrowheads="1"/>
          </p:cNvSpPr>
          <p:nvPr/>
        </p:nvSpPr>
        <p:spPr bwMode="auto">
          <a:xfrm>
            <a:off x="1752600" y="1438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797" name="Rectangle 13"/>
          <p:cNvSpPr>
            <a:spLocks noChangeArrowheads="1"/>
          </p:cNvSpPr>
          <p:nvPr/>
        </p:nvSpPr>
        <p:spPr bwMode="auto">
          <a:xfrm>
            <a:off x="2286000" y="14382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798" name="Rectangle 14"/>
          <p:cNvSpPr>
            <a:spLocks noChangeArrowheads="1"/>
          </p:cNvSpPr>
          <p:nvPr/>
        </p:nvSpPr>
        <p:spPr bwMode="auto">
          <a:xfrm>
            <a:off x="3048000" y="1438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799" name="Rectangle 15"/>
          <p:cNvSpPr>
            <a:spLocks noChangeArrowheads="1"/>
          </p:cNvSpPr>
          <p:nvPr/>
        </p:nvSpPr>
        <p:spPr bwMode="auto">
          <a:xfrm>
            <a:off x="3733800" y="1438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00" name="Rectangle 16"/>
          <p:cNvSpPr>
            <a:spLocks noChangeArrowheads="1"/>
          </p:cNvSpPr>
          <p:nvPr/>
        </p:nvSpPr>
        <p:spPr bwMode="auto">
          <a:xfrm>
            <a:off x="1371600" y="1971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01" name="Rectangle 17"/>
          <p:cNvSpPr>
            <a:spLocks noChangeArrowheads="1"/>
          </p:cNvSpPr>
          <p:nvPr/>
        </p:nvSpPr>
        <p:spPr bwMode="auto">
          <a:xfrm>
            <a:off x="1371600" y="2657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1828800" y="1971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03" name="Rectangle 19"/>
          <p:cNvSpPr>
            <a:spLocks noChangeArrowheads="1"/>
          </p:cNvSpPr>
          <p:nvPr/>
        </p:nvSpPr>
        <p:spPr bwMode="auto">
          <a:xfrm>
            <a:off x="3200400" y="20574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04" name="Rectangle 20"/>
          <p:cNvSpPr>
            <a:spLocks noChangeArrowheads="1"/>
          </p:cNvSpPr>
          <p:nvPr/>
        </p:nvSpPr>
        <p:spPr bwMode="auto">
          <a:xfrm>
            <a:off x="2514600" y="2657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05" name="Rectangle 21"/>
          <p:cNvSpPr>
            <a:spLocks noChangeArrowheads="1"/>
          </p:cNvSpPr>
          <p:nvPr/>
        </p:nvSpPr>
        <p:spPr bwMode="auto">
          <a:xfrm>
            <a:off x="3886200" y="2657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06" name="Rectangle 22"/>
          <p:cNvSpPr>
            <a:spLocks noChangeArrowheads="1"/>
          </p:cNvSpPr>
          <p:nvPr/>
        </p:nvSpPr>
        <p:spPr bwMode="auto">
          <a:xfrm>
            <a:off x="2514600" y="1971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07" name="Rectangle 23"/>
          <p:cNvSpPr>
            <a:spLocks noChangeArrowheads="1"/>
          </p:cNvSpPr>
          <p:nvPr/>
        </p:nvSpPr>
        <p:spPr bwMode="auto">
          <a:xfrm>
            <a:off x="3886200" y="1971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08" name="Rectangle 24"/>
          <p:cNvSpPr>
            <a:spLocks noChangeArrowheads="1"/>
          </p:cNvSpPr>
          <p:nvPr/>
        </p:nvSpPr>
        <p:spPr bwMode="auto">
          <a:xfrm>
            <a:off x="1828800" y="2657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09" name="Rectangle 25"/>
          <p:cNvSpPr>
            <a:spLocks noChangeArrowheads="1"/>
          </p:cNvSpPr>
          <p:nvPr/>
        </p:nvSpPr>
        <p:spPr bwMode="auto">
          <a:xfrm>
            <a:off x="3200400" y="2657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10" name="Rectangle 26"/>
          <p:cNvSpPr>
            <a:spLocks noChangeArrowheads="1"/>
          </p:cNvSpPr>
          <p:nvPr/>
        </p:nvSpPr>
        <p:spPr bwMode="auto">
          <a:xfrm>
            <a:off x="533400" y="75247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11" name="Rectangle 27"/>
          <p:cNvSpPr>
            <a:spLocks noChangeArrowheads="1"/>
          </p:cNvSpPr>
          <p:nvPr/>
        </p:nvSpPr>
        <p:spPr bwMode="auto">
          <a:xfrm>
            <a:off x="5562600" y="1981200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812" name="Line 28"/>
          <p:cNvSpPr>
            <a:spLocks noChangeShapeType="1"/>
          </p:cNvSpPr>
          <p:nvPr/>
        </p:nvSpPr>
        <p:spPr bwMode="auto">
          <a:xfrm>
            <a:off x="5562600" y="26670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13" name="Line 29"/>
          <p:cNvSpPr>
            <a:spLocks noChangeShapeType="1"/>
          </p:cNvSpPr>
          <p:nvPr/>
        </p:nvSpPr>
        <p:spPr bwMode="auto">
          <a:xfrm>
            <a:off x="6172200" y="19812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14" name="Line 30"/>
          <p:cNvSpPr>
            <a:spLocks noChangeShapeType="1"/>
          </p:cNvSpPr>
          <p:nvPr/>
        </p:nvSpPr>
        <p:spPr bwMode="auto">
          <a:xfrm>
            <a:off x="7543800" y="19812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15" name="Line 31"/>
          <p:cNvSpPr>
            <a:spLocks noChangeShapeType="1"/>
          </p:cNvSpPr>
          <p:nvPr/>
        </p:nvSpPr>
        <p:spPr bwMode="auto">
          <a:xfrm>
            <a:off x="6858000" y="19812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16" name="Line 32"/>
          <p:cNvSpPr>
            <a:spLocks noChangeShapeType="1"/>
          </p:cNvSpPr>
          <p:nvPr/>
        </p:nvSpPr>
        <p:spPr bwMode="auto">
          <a:xfrm flipH="1" flipV="1">
            <a:off x="4724400" y="11430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817" name="Rectangle 33"/>
          <p:cNvSpPr>
            <a:spLocks noChangeArrowheads="1"/>
          </p:cNvSpPr>
          <p:nvPr/>
        </p:nvSpPr>
        <p:spPr bwMode="auto">
          <a:xfrm>
            <a:off x="4800600" y="16002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18" name="Rectangle 34"/>
          <p:cNvSpPr>
            <a:spLocks noChangeArrowheads="1"/>
          </p:cNvSpPr>
          <p:nvPr/>
        </p:nvSpPr>
        <p:spPr bwMode="auto">
          <a:xfrm>
            <a:off x="4876800" y="9906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19" name="Rectangle 35"/>
          <p:cNvSpPr>
            <a:spLocks noChangeArrowheads="1"/>
          </p:cNvSpPr>
          <p:nvPr/>
        </p:nvSpPr>
        <p:spPr bwMode="auto">
          <a:xfrm>
            <a:off x="5562600" y="1438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20" name="Rectangle 36"/>
          <p:cNvSpPr>
            <a:spLocks noChangeArrowheads="1"/>
          </p:cNvSpPr>
          <p:nvPr/>
        </p:nvSpPr>
        <p:spPr bwMode="auto">
          <a:xfrm>
            <a:off x="6096000" y="14382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21" name="Rectangle 37"/>
          <p:cNvSpPr>
            <a:spLocks noChangeArrowheads="1"/>
          </p:cNvSpPr>
          <p:nvPr/>
        </p:nvSpPr>
        <p:spPr bwMode="auto">
          <a:xfrm>
            <a:off x="6858000" y="1438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22" name="Rectangle 38"/>
          <p:cNvSpPr>
            <a:spLocks noChangeArrowheads="1"/>
          </p:cNvSpPr>
          <p:nvPr/>
        </p:nvSpPr>
        <p:spPr bwMode="auto">
          <a:xfrm>
            <a:off x="7543800" y="1438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23" name="Rectangle 39"/>
          <p:cNvSpPr>
            <a:spLocks noChangeArrowheads="1"/>
          </p:cNvSpPr>
          <p:nvPr/>
        </p:nvSpPr>
        <p:spPr bwMode="auto">
          <a:xfrm>
            <a:off x="5181600" y="1971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24" name="Rectangle 40"/>
          <p:cNvSpPr>
            <a:spLocks noChangeArrowheads="1"/>
          </p:cNvSpPr>
          <p:nvPr/>
        </p:nvSpPr>
        <p:spPr bwMode="auto">
          <a:xfrm>
            <a:off x="5181600" y="2657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25" name="Rectangle 41"/>
          <p:cNvSpPr>
            <a:spLocks noChangeArrowheads="1"/>
          </p:cNvSpPr>
          <p:nvPr/>
        </p:nvSpPr>
        <p:spPr bwMode="auto">
          <a:xfrm>
            <a:off x="5638800" y="1971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26" name="Rectangle 42"/>
          <p:cNvSpPr>
            <a:spLocks noChangeArrowheads="1"/>
          </p:cNvSpPr>
          <p:nvPr/>
        </p:nvSpPr>
        <p:spPr bwMode="auto">
          <a:xfrm>
            <a:off x="7010400" y="20574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27" name="Rectangle 43"/>
          <p:cNvSpPr>
            <a:spLocks noChangeArrowheads="1"/>
          </p:cNvSpPr>
          <p:nvPr/>
        </p:nvSpPr>
        <p:spPr bwMode="auto">
          <a:xfrm>
            <a:off x="6324600" y="2657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28" name="Rectangle 44"/>
          <p:cNvSpPr>
            <a:spLocks noChangeArrowheads="1"/>
          </p:cNvSpPr>
          <p:nvPr/>
        </p:nvSpPr>
        <p:spPr bwMode="auto">
          <a:xfrm>
            <a:off x="7696200" y="2657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29" name="Rectangle 45"/>
          <p:cNvSpPr>
            <a:spLocks noChangeArrowheads="1"/>
          </p:cNvSpPr>
          <p:nvPr/>
        </p:nvSpPr>
        <p:spPr bwMode="auto">
          <a:xfrm>
            <a:off x="6324600" y="1971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30" name="Rectangle 46"/>
          <p:cNvSpPr>
            <a:spLocks noChangeArrowheads="1"/>
          </p:cNvSpPr>
          <p:nvPr/>
        </p:nvSpPr>
        <p:spPr bwMode="auto">
          <a:xfrm>
            <a:off x="7696200" y="1971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31" name="Rectangle 47"/>
          <p:cNvSpPr>
            <a:spLocks noChangeArrowheads="1"/>
          </p:cNvSpPr>
          <p:nvPr/>
        </p:nvSpPr>
        <p:spPr bwMode="auto">
          <a:xfrm>
            <a:off x="5638800" y="2657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32" name="Rectangle 48"/>
          <p:cNvSpPr>
            <a:spLocks noChangeArrowheads="1"/>
          </p:cNvSpPr>
          <p:nvPr/>
        </p:nvSpPr>
        <p:spPr bwMode="auto">
          <a:xfrm>
            <a:off x="7010400" y="2657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33" name="Rectangle 49"/>
          <p:cNvSpPr>
            <a:spLocks noChangeArrowheads="1"/>
          </p:cNvSpPr>
          <p:nvPr/>
        </p:nvSpPr>
        <p:spPr bwMode="auto">
          <a:xfrm>
            <a:off x="4343400" y="75247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834" name="Oval 50"/>
          <p:cNvSpPr>
            <a:spLocks noChangeArrowheads="1"/>
          </p:cNvSpPr>
          <p:nvPr/>
        </p:nvSpPr>
        <p:spPr bwMode="auto">
          <a:xfrm>
            <a:off x="1600200" y="1905000"/>
            <a:ext cx="2971800" cy="1447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8835" name="Oval 51"/>
          <p:cNvSpPr>
            <a:spLocks noChangeArrowheads="1"/>
          </p:cNvSpPr>
          <p:nvPr/>
        </p:nvSpPr>
        <p:spPr bwMode="auto">
          <a:xfrm>
            <a:off x="5410200" y="1905000"/>
            <a:ext cx="2971800" cy="1447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18874" name="Group 90"/>
          <p:cNvGrpSpPr>
            <a:grpSpLocks/>
          </p:cNvGrpSpPr>
          <p:nvPr/>
        </p:nvGrpSpPr>
        <p:grpSpPr bwMode="auto">
          <a:xfrm>
            <a:off x="2362200" y="3962400"/>
            <a:ext cx="4748213" cy="450850"/>
            <a:chOff x="1488" y="2496"/>
            <a:chExt cx="2991" cy="284"/>
          </a:xfrm>
        </p:grpSpPr>
        <p:graphicFrame>
          <p:nvGraphicFramePr>
            <p:cNvPr id="118872" name="Object 88"/>
            <p:cNvGraphicFramePr>
              <a:graphicFrameLocks noChangeAspect="1"/>
            </p:cNvGraphicFramePr>
            <p:nvPr/>
          </p:nvGraphicFramePr>
          <p:xfrm>
            <a:off x="1488" y="2496"/>
            <a:ext cx="51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37" name="Equation" r:id="rId5" imgW="609840" imgH="330120" progId="Equation.3">
                    <p:embed/>
                  </p:oleObj>
                </mc:Choice>
                <mc:Fallback>
                  <p:oleObj name="Equation" r:id="rId5" imgW="609840" imgH="330120" progId="Equation.3">
                    <p:embed/>
                    <p:pic>
                      <p:nvPicPr>
                        <p:cNvPr id="0" name="Picture 3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496"/>
                          <a:ext cx="518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73" name="Object 89"/>
            <p:cNvGraphicFramePr>
              <a:graphicFrameLocks noChangeAspect="1"/>
            </p:cNvGraphicFramePr>
            <p:nvPr/>
          </p:nvGraphicFramePr>
          <p:xfrm>
            <a:off x="3911" y="2496"/>
            <a:ext cx="56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38" name="Equation" r:id="rId7" imgW="673200" imgH="330120" progId="Equation.3">
                    <p:embed/>
                  </p:oleObj>
                </mc:Choice>
                <mc:Fallback>
                  <p:oleObj name="Equation" r:id="rId7" imgW="673200" imgH="330120" progId="Equation.3">
                    <p:embed/>
                    <p:pic>
                      <p:nvPicPr>
                        <p:cNvPr id="0" name="Picture 3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1" y="2496"/>
                          <a:ext cx="568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8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8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188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34" grpId="0" animBg="1"/>
      <p:bldP spid="11883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Rectangle 4"/>
          <p:cNvSpPr>
            <a:spLocks noChangeArrowheads="1"/>
          </p:cNvSpPr>
          <p:nvPr/>
        </p:nvSpPr>
        <p:spPr bwMode="auto">
          <a:xfrm>
            <a:off x="3200400" y="1752600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5589" name="Line 5"/>
          <p:cNvSpPr>
            <a:spLocks noChangeShapeType="1"/>
          </p:cNvSpPr>
          <p:nvPr/>
        </p:nvSpPr>
        <p:spPr bwMode="auto">
          <a:xfrm>
            <a:off x="3200400" y="24384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0" name="Line 6"/>
          <p:cNvSpPr>
            <a:spLocks noChangeShapeType="1"/>
          </p:cNvSpPr>
          <p:nvPr/>
        </p:nvSpPr>
        <p:spPr bwMode="auto">
          <a:xfrm>
            <a:off x="3810000" y="17526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1" name="Line 7"/>
          <p:cNvSpPr>
            <a:spLocks noChangeShapeType="1"/>
          </p:cNvSpPr>
          <p:nvPr/>
        </p:nvSpPr>
        <p:spPr bwMode="auto">
          <a:xfrm>
            <a:off x="5181600" y="17526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2" name="Line 8"/>
          <p:cNvSpPr>
            <a:spLocks noChangeShapeType="1"/>
          </p:cNvSpPr>
          <p:nvPr/>
        </p:nvSpPr>
        <p:spPr bwMode="auto">
          <a:xfrm>
            <a:off x="4495800" y="17526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3" name="Line 9"/>
          <p:cNvSpPr>
            <a:spLocks noChangeShapeType="1"/>
          </p:cNvSpPr>
          <p:nvPr/>
        </p:nvSpPr>
        <p:spPr bwMode="auto">
          <a:xfrm flipH="1" flipV="1">
            <a:off x="2362200" y="914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5594" name="Rectangle 10"/>
          <p:cNvSpPr>
            <a:spLocks noChangeArrowheads="1"/>
          </p:cNvSpPr>
          <p:nvPr/>
        </p:nvSpPr>
        <p:spPr bwMode="auto">
          <a:xfrm>
            <a:off x="2438400" y="13716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5595" name="Rectangle 11"/>
          <p:cNvSpPr>
            <a:spLocks noChangeArrowheads="1"/>
          </p:cNvSpPr>
          <p:nvPr/>
        </p:nvSpPr>
        <p:spPr bwMode="auto">
          <a:xfrm>
            <a:off x="2514600" y="7620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5596" name="Rectangle 12"/>
          <p:cNvSpPr>
            <a:spLocks noChangeArrowheads="1"/>
          </p:cNvSpPr>
          <p:nvPr/>
        </p:nvSpPr>
        <p:spPr bwMode="auto">
          <a:xfrm>
            <a:off x="3200400" y="1209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5597" name="Rectangle 13"/>
          <p:cNvSpPr>
            <a:spLocks noChangeArrowheads="1"/>
          </p:cNvSpPr>
          <p:nvPr/>
        </p:nvSpPr>
        <p:spPr bwMode="auto">
          <a:xfrm>
            <a:off x="3733800" y="12096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5598" name="Rectangle 14"/>
          <p:cNvSpPr>
            <a:spLocks noChangeArrowheads="1"/>
          </p:cNvSpPr>
          <p:nvPr/>
        </p:nvSpPr>
        <p:spPr bwMode="auto">
          <a:xfrm>
            <a:off x="4495800" y="1209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5599" name="Rectangle 15"/>
          <p:cNvSpPr>
            <a:spLocks noChangeArrowheads="1"/>
          </p:cNvSpPr>
          <p:nvPr/>
        </p:nvSpPr>
        <p:spPr bwMode="auto">
          <a:xfrm>
            <a:off x="5181600" y="1209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5600" name="Rectangle 16"/>
          <p:cNvSpPr>
            <a:spLocks noChangeArrowheads="1"/>
          </p:cNvSpPr>
          <p:nvPr/>
        </p:nvSpPr>
        <p:spPr bwMode="auto">
          <a:xfrm>
            <a:off x="2819400" y="1743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5601" name="Rectangle 17"/>
          <p:cNvSpPr>
            <a:spLocks noChangeArrowheads="1"/>
          </p:cNvSpPr>
          <p:nvPr/>
        </p:nvSpPr>
        <p:spPr bwMode="auto">
          <a:xfrm>
            <a:off x="2819400" y="2428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5602" name="Rectangle 18"/>
          <p:cNvSpPr>
            <a:spLocks noChangeArrowheads="1"/>
          </p:cNvSpPr>
          <p:nvPr/>
        </p:nvSpPr>
        <p:spPr bwMode="auto">
          <a:xfrm>
            <a:off x="3276600" y="1743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5603" name="Rectangle 19"/>
          <p:cNvSpPr>
            <a:spLocks noChangeArrowheads="1"/>
          </p:cNvSpPr>
          <p:nvPr/>
        </p:nvSpPr>
        <p:spPr bwMode="auto">
          <a:xfrm>
            <a:off x="4648200" y="18288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5604" name="Rectangle 20"/>
          <p:cNvSpPr>
            <a:spLocks noChangeArrowheads="1"/>
          </p:cNvSpPr>
          <p:nvPr/>
        </p:nvSpPr>
        <p:spPr bwMode="auto">
          <a:xfrm>
            <a:off x="3962400" y="2428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5605" name="Rectangle 21"/>
          <p:cNvSpPr>
            <a:spLocks noChangeArrowheads="1"/>
          </p:cNvSpPr>
          <p:nvPr/>
        </p:nvSpPr>
        <p:spPr bwMode="auto">
          <a:xfrm>
            <a:off x="5334000" y="2428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5606" name="Rectangle 22"/>
          <p:cNvSpPr>
            <a:spLocks noChangeArrowheads="1"/>
          </p:cNvSpPr>
          <p:nvPr/>
        </p:nvSpPr>
        <p:spPr bwMode="auto">
          <a:xfrm>
            <a:off x="3962400" y="1743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5607" name="Rectangle 23"/>
          <p:cNvSpPr>
            <a:spLocks noChangeArrowheads="1"/>
          </p:cNvSpPr>
          <p:nvPr/>
        </p:nvSpPr>
        <p:spPr bwMode="auto">
          <a:xfrm>
            <a:off x="5334000" y="1743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5608" name="Rectangle 24"/>
          <p:cNvSpPr>
            <a:spLocks noChangeArrowheads="1"/>
          </p:cNvSpPr>
          <p:nvPr/>
        </p:nvSpPr>
        <p:spPr bwMode="auto">
          <a:xfrm>
            <a:off x="3276600" y="2428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5609" name="Rectangle 25"/>
          <p:cNvSpPr>
            <a:spLocks noChangeArrowheads="1"/>
          </p:cNvSpPr>
          <p:nvPr/>
        </p:nvSpPr>
        <p:spPr bwMode="auto">
          <a:xfrm>
            <a:off x="4648200" y="2428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5610" name="Rectangle 26"/>
          <p:cNvSpPr>
            <a:spLocks noChangeArrowheads="1"/>
          </p:cNvSpPr>
          <p:nvPr/>
        </p:nvSpPr>
        <p:spPr bwMode="auto">
          <a:xfrm>
            <a:off x="1981200" y="523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5611" name="Oval 27"/>
          <p:cNvSpPr>
            <a:spLocks noChangeArrowheads="1"/>
          </p:cNvSpPr>
          <p:nvPr/>
        </p:nvSpPr>
        <p:spPr bwMode="auto">
          <a:xfrm>
            <a:off x="3810000" y="2438400"/>
            <a:ext cx="1524000" cy="762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5612" name="Oval 28"/>
          <p:cNvSpPr>
            <a:spLocks noChangeArrowheads="1"/>
          </p:cNvSpPr>
          <p:nvPr/>
        </p:nvSpPr>
        <p:spPr bwMode="auto">
          <a:xfrm rot="5400000">
            <a:off x="4114800" y="2133600"/>
            <a:ext cx="1524000" cy="762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95622" name="Object 38"/>
          <p:cNvGraphicFramePr>
            <a:graphicFrameLocks noChangeAspect="1"/>
          </p:cNvGraphicFramePr>
          <p:nvPr/>
        </p:nvGraphicFramePr>
        <p:xfrm>
          <a:off x="2667000" y="3886200"/>
          <a:ext cx="36591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04" name="Equation" r:id="rId5" imgW="2782080" imgH="419040" progId="Equation.3">
                  <p:embed/>
                </p:oleObj>
              </mc:Choice>
              <mc:Fallback>
                <p:oleObj name="Equation" r:id="rId5" imgW="2782080" imgH="419040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86200"/>
                        <a:ext cx="3659188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956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1" grpId="0" animBg="1"/>
      <p:bldP spid="195612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00" name="Rectangle 32"/>
          <p:cNvSpPr>
            <a:spLocks noChangeArrowheads="1"/>
          </p:cNvSpPr>
          <p:nvPr/>
        </p:nvSpPr>
        <p:spPr bwMode="auto">
          <a:xfrm>
            <a:off x="250825" y="26035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方法二：从状态方程中提取激励方程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63201" name="Group 33"/>
          <p:cNvGrpSpPr>
            <a:grpSpLocks/>
          </p:cNvGrpSpPr>
          <p:nvPr/>
        </p:nvGrpSpPr>
        <p:grpSpPr bwMode="auto">
          <a:xfrm>
            <a:off x="1174750" y="1282700"/>
            <a:ext cx="6781800" cy="4114800"/>
            <a:chOff x="0" y="1296"/>
            <a:chExt cx="4272" cy="2592"/>
          </a:xfrm>
        </p:grpSpPr>
        <p:sp>
          <p:nvSpPr>
            <p:cNvPr id="263202" name="Line 34"/>
            <p:cNvSpPr>
              <a:spLocks noChangeShapeType="1"/>
            </p:cNvSpPr>
            <p:nvPr/>
          </p:nvSpPr>
          <p:spPr bwMode="auto">
            <a:xfrm>
              <a:off x="144" y="1680"/>
              <a:ext cx="31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203" name="Line 35"/>
            <p:cNvSpPr>
              <a:spLocks noChangeShapeType="1"/>
            </p:cNvSpPr>
            <p:nvPr/>
          </p:nvSpPr>
          <p:spPr bwMode="auto">
            <a:xfrm>
              <a:off x="1536" y="1344"/>
              <a:ext cx="0" cy="24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204" name="Line 36"/>
            <p:cNvSpPr>
              <a:spLocks noChangeShapeType="1"/>
            </p:cNvSpPr>
            <p:nvPr/>
          </p:nvSpPr>
          <p:spPr bwMode="auto">
            <a:xfrm>
              <a:off x="2832" y="1344"/>
              <a:ext cx="0" cy="2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205" name="Rectangle 37"/>
            <p:cNvSpPr>
              <a:spLocks noChangeArrowheads="1"/>
            </p:cNvSpPr>
            <p:nvPr/>
          </p:nvSpPr>
          <p:spPr bwMode="auto">
            <a:xfrm>
              <a:off x="0" y="1296"/>
              <a:ext cx="4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Z</a:t>
              </a:r>
            </a:p>
          </p:txBody>
        </p:sp>
      </p:grpSp>
      <p:sp>
        <p:nvSpPr>
          <p:cNvPr id="263206" name="Rectangle 38"/>
          <p:cNvSpPr>
            <a:spLocks noChangeArrowheads="1"/>
          </p:cNvSpPr>
          <p:nvPr/>
        </p:nvSpPr>
        <p:spPr bwMode="auto">
          <a:xfrm>
            <a:off x="1403350" y="18161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0  0   0    1    1    0</a:t>
            </a:r>
          </a:p>
        </p:txBody>
      </p:sp>
      <p:sp>
        <p:nvSpPr>
          <p:cNvPr id="263207" name="Rectangle 39"/>
          <p:cNvSpPr>
            <a:spLocks noChangeArrowheads="1"/>
          </p:cNvSpPr>
          <p:nvPr/>
        </p:nvSpPr>
        <p:spPr bwMode="auto">
          <a:xfrm>
            <a:off x="1403350" y="22733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0  0   1    0    0    0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3208" name="Rectangle 40"/>
          <p:cNvSpPr>
            <a:spLocks noChangeArrowheads="1"/>
          </p:cNvSpPr>
          <p:nvPr/>
        </p:nvSpPr>
        <p:spPr bwMode="auto">
          <a:xfrm>
            <a:off x="1403350" y="27305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0  1   0    0    1    0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3209" name="Rectangle 41"/>
          <p:cNvSpPr>
            <a:spLocks noChangeArrowheads="1"/>
          </p:cNvSpPr>
          <p:nvPr/>
        </p:nvSpPr>
        <p:spPr bwMode="auto">
          <a:xfrm>
            <a:off x="1403350" y="3178175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0  1   1    0    0    1</a:t>
            </a:r>
          </a:p>
        </p:txBody>
      </p:sp>
      <p:sp>
        <p:nvSpPr>
          <p:cNvPr id="263210" name="Rectangle 42"/>
          <p:cNvSpPr>
            <a:spLocks noChangeArrowheads="1"/>
          </p:cNvSpPr>
          <p:nvPr/>
        </p:nvSpPr>
        <p:spPr bwMode="auto">
          <a:xfrm>
            <a:off x="1403350" y="36449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1  0   0    0    1    0</a:t>
            </a:r>
          </a:p>
        </p:txBody>
      </p:sp>
      <p:sp>
        <p:nvSpPr>
          <p:cNvPr id="263211" name="Rectangle 43"/>
          <p:cNvSpPr>
            <a:spLocks noChangeArrowheads="1"/>
          </p:cNvSpPr>
          <p:nvPr/>
        </p:nvSpPr>
        <p:spPr bwMode="auto">
          <a:xfrm>
            <a:off x="1403350" y="4016375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1  0   1    0    0    1</a:t>
            </a:r>
          </a:p>
        </p:txBody>
      </p:sp>
      <p:sp>
        <p:nvSpPr>
          <p:cNvPr id="263212" name="Rectangle 44"/>
          <p:cNvSpPr>
            <a:spLocks noChangeArrowheads="1"/>
          </p:cNvSpPr>
          <p:nvPr/>
        </p:nvSpPr>
        <p:spPr bwMode="auto">
          <a:xfrm>
            <a:off x="1403350" y="44450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1  1   0    1    1    0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3213" name="Rectangle 45"/>
          <p:cNvSpPr>
            <a:spLocks noChangeArrowheads="1"/>
          </p:cNvSpPr>
          <p:nvPr/>
        </p:nvSpPr>
        <p:spPr bwMode="auto">
          <a:xfrm>
            <a:off x="1403350" y="4905375"/>
            <a:ext cx="4857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1  1   1    1    0    1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114</a:t>
            </a:fld>
            <a:endParaRPr lang="en-US" altLang="zh-CN"/>
          </a:p>
        </p:txBody>
      </p:sp>
    </p:spTree>
  </p:cSld>
  <p:clrMapOvr>
    <a:masterClrMapping/>
  </p:clrMapOvr>
  <p:transition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1905000" y="1524000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4197" name="Line 5"/>
          <p:cNvSpPr>
            <a:spLocks noChangeShapeType="1"/>
          </p:cNvSpPr>
          <p:nvPr/>
        </p:nvSpPr>
        <p:spPr bwMode="auto">
          <a:xfrm>
            <a:off x="1905000" y="22098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198" name="Line 6"/>
          <p:cNvSpPr>
            <a:spLocks noChangeShapeType="1"/>
          </p:cNvSpPr>
          <p:nvPr/>
        </p:nvSpPr>
        <p:spPr bwMode="auto">
          <a:xfrm>
            <a:off x="2514600" y="152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199" name="Line 7"/>
          <p:cNvSpPr>
            <a:spLocks noChangeShapeType="1"/>
          </p:cNvSpPr>
          <p:nvPr/>
        </p:nvSpPr>
        <p:spPr bwMode="auto">
          <a:xfrm>
            <a:off x="3886200" y="152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00" name="Line 8"/>
          <p:cNvSpPr>
            <a:spLocks noChangeShapeType="1"/>
          </p:cNvSpPr>
          <p:nvPr/>
        </p:nvSpPr>
        <p:spPr bwMode="auto">
          <a:xfrm>
            <a:off x="3200400" y="152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01" name="Line 9"/>
          <p:cNvSpPr>
            <a:spLocks noChangeShapeType="1"/>
          </p:cNvSpPr>
          <p:nvPr/>
        </p:nvSpPr>
        <p:spPr bwMode="auto">
          <a:xfrm flipH="1" flipV="1">
            <a:off x="1066800" y="6858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02" name="Rectangle 10"/>
          <p:cNvSpPr>
            <a:spLocks noChangeArrowheads="1"/>
          </p:cNvSpPr>
          <p:nvPr/>
        </p:nvSpPr>
        <p:spPr bwMode="auto">
          <a:xfrm>
            <a:off x="1219200" y="9906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03" name="Rectangle 11"/>
          <p:cNvSpPr>
            <a:spLocks noChangeArrowheads="1"/>
          </p:cNvSpPr>
          <p:nvPr/>
        </p:nvSpPr>
        <p:spPr bwMode="auto">
          <a:xfrm>
            <a:off x="1371600" y="5334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04" name="Rectangle 12"/>
          <p:cNvSpPr>
            <a:spLocks noChangeArrowheads="1"/>
          </p:cNvSpPr>
          <p:nvPr/>
        </p:nvSpPr>
        <p:spPr bwMode="auto">
          <a:xfrm>
            <a:off x="19050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05" name="Rectangle 13"/>
          <p:cNvSpPr>
            <a:spLocks noChangeArrowheads="1"/>
          </p:cNvSpPr>
          <p:nvPr/>
        </p:nvSpPr>
        <p:spPr bwMode="auto">
          <a:xfrm>
            <a:off x="2438400" y="9810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06" name="Rectangle 14"/>
          <p:cNvSpPr>
            <a:spLocks noChangeArrowheads="1"/>
          </p:cNvSpPr>
          <p:nvPr/>
        </p:nvSpPr>
        <p:spPr bwMode="auto">
          <a:xfrm>
            <a:off x="32004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07" name="Rectangle 15"/>
          <p:cNvSpPr>
            <a:spLocks noChangeArrowheads="1"/>
          </p:cNvSpPr>
          <p:nvPr/>
        </p:nvSpPr>
        <p:spPr bwMode="auto">
          <a:xfrm>
            <a:off x="38862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08" name="Rectangle 16"/>
          <p:cNvSpPr>
            <a:spLocks noChangeArrowheads="1"/>
          </p:cNvSpPr>
          <p:nvPr/>
        </p:nvSpPr>
        <p:spPr bwMode="auto">
          <a:xfrm>
            <a:off x="1524000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09" name="Rectangle 17"/>
          <p:cNvSpPr>
            <a:spLocks noChangeArrowheads="1"/>
          </p:cNvSpPr>
          <p:nvPr/>
        </p:nvSpPr>
        <p:spPr bwMode="auto">
          <a:xfrm>
            <a:off x="15240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10" name="Rectangle 18"/>
          <p:cNvSpPr>
            <a:spLocks noChangeArrowheads="1"/>
          </p:cNvSpPr>
          <p:nvPr/>
        </p:nvSpPr>
        <p:spPr bwMode="auto">
          <a:xfrm>
            <a:off x="1981200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11" name="Rectangle 19"/>
          <p:cNvSpPr>
            <a:spLocks noChangeArrowheads="1"/>
          </p:cNvSpPr>
          <p:nvPr/>
        </p:nvSpPr>
        <p:spPr bwMode="auto">
          <a:xfrm>
            <a:off x="3352800" y="16002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12" name="Rectangle 20"/>
          <p:cNvSpPr>
            <a:spLocks noChangeArrowheads="1"/>
          </p:cNvSpPr>
          <p:nvPr/>
        </p:nvSpPr>
        <p:spPr bwMode="auto">
          <a:xfrm>
            <a:off x="26670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13" name="Rectangle 21"/>
          <p:cNvSpPr>
            <a:spLocks noChangeArrowheads="1"/>
          </p:cNvSpPr>
          <p:nvPr/>
        </p:nvSpPr>
        <p:spPr bwMode="auto">
          <a:xfrm>
            <a:off x="40386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14" name="Rectangle 22"/>
          <p:cNvSpPr>
            <a:spLocks noChangeArrowheads="1"/>
          </p:cNvSpPr>
          <p:nvPr/>
        </p:nvSpPr>
        <p:spPr bwMode="auto">
          <a:xfrm>
            <a:off x="2667000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15" name="Rectangle 23"/>
          <p:cNvSpPr>
            <a:spLocks noChangeArrowheads="1"/>
          </p:cNvSpPr>
          <p:nvPr/>
        </p:nvSpPr>
        <p:spPr bwMode="auto">
          <a:xfrm>
            <a:off x="4038600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16" name="Rectangle 24"/>
          <p:cNvSpPr>
            <a:spLocks noChangeArrowheads="1"/>
          </p:cNvSpPr>
          <p:nvPr/>
        </p:nvSpPr>
        <p:spPr bwMode="auto">
          <a:xfrm>
            <a:off x="19812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17" name="Rectangle 25"/>
          <p:cNvSpPr>
            <a:spLocks noChangeArrowheads="1"/>
          </p:cNvSpPr>
          <p:nvPr/>
        </p:nvSpPr>
        <p:spPr bwMode="auto">
          <a:xfrm>
            <a:off x="33528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18" name="Rectangle 26"/>
          <p:cNvSpPr>
            <a:spLocks noChangeArrowheads="1"/>
          </p:cNvSpPr>
          <p:nvPr/>
        </p:nvSpPr>
        <p:spPr bwMode="auto">
          <a:xfrm>
            <a:off x="304800" y="295275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19" name="Rectangle 27"/>
          <p:cNvSpPr>
            <a:spLocks noChangeArrowheads="1"/>
          </p:cNvSpPr>
          <p:nvPr/>
        </p:nvSpPr>
        <p:spPr bwMode="auto">
          <a:xfrm>
            <a:off x="5562600" y="1524000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4220" name="Line 28"/>
          <p:cNvSpPr>
            <a:spLocks noChangeShapeType="1"/>
          </p:cNvSpPr>
          <p:nvPr/>
        </p:nvSpPr>
        <p:spPr bwMode="auto">
          <a:xfrm>
            <a:off x="5562600" y="22098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21" name="Line 29"/>
          <p:cNvSpPr>
            <a:spLocks noChangeShapeType="1"/>
          </p:cNvSpPr>
          <p:nvPr/>
        </p:nvSpPr>
        <p:spPr bwMode="auto">
          <a:xfrm>
            <a:off x="6172200" y="152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22" name="Line 30"/>
          <p:cNvSpPr>
            <a:spLocks noChangeShapeType="1"/>
          </p:cNvSpPr>
          <p:nvPr/>
        </p:nvSpPr>
        <p:spPr bwMode="auto">
          <a:xfrm>
            <a:off x="7543800" y="152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23" name="Line 31"/>
          <p:cNvSpPr>
            <a:spLocks noChangeShapeType="1"/>
          </p:cNvSpPr>
          <p:nvPr/>
        </p:nvSpPr>
        <p:spPr bwMode="auto">
          <a:xfrm>
            <a:off x="6858000" y="152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24" name="Line 32"/>
          <p:cNvSpPr>
            <a:spLocks noChangeShapeType="1"/>
          </p:cNvSpPr>
          <p:nvPr/>
        </p:nvSpPr>
        <p:spPr bwMode="auto">
          <a:xfrm flipH="1" flipV="1">
            <a:off x="4724400" y="6858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4225" name="Rectangle 33"/>
          <p:cNvSpPr>
            <a:spLocks noChangeArrowheads="1"/>
          </p:cNvSpPr>
          <p:nvPr/>
        </p:nvSpPr>
        <p:spPr bwMode="auto">
          <a:xfrm>
            <a:off x="4800600" y="9144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26" name="Rectangle 34"/>
          <p:cNvSpPr>
            <a:spLocks noChangeArrowheads="1"/>
          </p:cNvSpPr>
          <p:nvPr/>
        </p:nvSpPr>
        <p:spPr bwMode="auto">
          <a:xfrm>
            <a:off x="4876800" y="4572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27" name="Rectangle 35"/>
          <p:cNvSpPr>
            <a:spLocks noChangeArrowheads="1"/>
          </p:cNvSpPr>
          <p:nvPr/>
        </p:nvSpPr>
        <p:spPr bwMode="auto">
          <a:xfrm>
            <a:off x="55626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28" name="Rectangle 36"/>
          <p:cNvSpPr>
            <a:spLocks noChangeArrowheads="1"/>
          </p:cNvSpPr>
          <p:nvPr/>
        </p:nvSpPr>
        <p:spPr bwMode="auto">
          <a:xfrm>
            <a:off x="6096000" y="9810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29" name="Rectangle 37"/>
          <p:cNvSpPr>
            <a:spLocks noChangeArrowheads="1"/>
          </p:cNvSpPr>
          <p:nvPr/>
        </p:nvSpPr>
        <p:spPr bwMode="auto">
          <a:xfrm>
            <a:off x="68580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30" name="Rectangle 38"/>
          <p:cNvSpPr>
            <a:spLocks noChangeArrowheads="1"/>
          </p:cNvSpPr>
          <p:nvPr/>
        </p:nvSpPr>
        <p:spPr bwMode="auto">
          <a:xfrm>
            <a:off x="75438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31" name="Rectangle 39"/>
          <p:cNvSpPr>
            <a:spLocks noChangeArrowheads="1"/>
          </p:cNvSpPr>
          <p:nvPr/>
        </p:nvSpPr>
        <p:spPr bwMode="auto">
          <a:xfrm>
            <a:off x="5181600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32" name="Rectangle 40"/>
          <p:cNvSpPr>
            <a:spLocks noChangeArrowheads="1"/>
          </p:cNvSpPr>
          <p:nvPr/>
        </p:nvSpPr>
        <p:spPr bwMode="auto">
          <a:xfrm>
            <a:off x="51816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33" name="Rectangle 41"/>
          <p:cNvSpPr>
            <a:spLocks noChangeArrowheads="1"/>
          </p:cNvSpPr>
          <p:nvPr/>
        </p:nvSpPr>
        <p:spPr bwMode="auto">
          <a:xfrm>
            <a:off x="5638800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34" name="Rectangle 42"/>
          <p:cNvSpPr>
            <a:spLocks noChangeArrowheads="1"/>
          </p:cNvSpPr>
          <p:nvPr/>
        </p:nvSpPr>
        <p:spPr bwMode="auto">
          <a:xfrm>
            <a:off x="7010400" y="16002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35" name="Rectangle 43"/>
          <p:cNvSpPr>
            <a:spLocks noChangeArrowheads="1"/>
          </p:cNvSpPr>
          <p:nvPr/>
        </p:nvSpPr>
        <p:spPr bwMode="auto">
          <a:xfrm>
            <a:off x="63246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36" name="Rectangle 44"/>
          <p:cNvSpPr>
            <a:spLocks noChangeArrowheads="1"/>
          </p:cNvSpPr>
          <p:nvPr/>
        </p:nvSpPr>
        <p:spPr bwMode="auto">
          <a:xfrm>
            <a:off x="76962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37" name="Rectangle 45"/>
          <p:cNvSpPr>
            <a:spLocks noChangeArrowheads="1"/>
          </p:cNvSpPr>
          <p:nvPr/>
        </p:nvSpPr>
        <p:spPr bwMode="auto">
          <a:xfrm>
            <a:off x="6324600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38" name="Rectangle 46"/>
          <p:cNvSpPr>
            <a:spLocks noChangeArrowheads="1"/>
          </p:cNvSpPr>
          <p:nvPr/>
        </p:nvSpPr>
        <p:spPr bwMode="auto">
          <a:xfrm>
            <a:off x="7696200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39" name="Rectangle 47"/>
          <p:cNvSpPr>
            <a:spLocks noChangeArrowheads="1"/>
          </p:cNvSpPr>
          <p:nvPr/>
        </p:nvSpPr>
        <p:spPr bwMode="auto">
          <a:xfrm>
            <a:off x="56388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40" name="Rectangle 48"/>
          <p:cNvSpPr>
            <a:spLocks noChangeArrowheads="1"/>
          </p:cNvSpPr>
          <p:nvPr/>
        </p:nvSpPr>
        <p:spPr bwMode="auto">
          <a:xfrm>
            <a:off x="70104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41" name="Rectangle 49"/>
          <p:cNvSpPr>
            <a:spLocks noChangeArrowheads="1"/>
          </p:cNvSpPr>
          <p:nvPr/>
        </p:nvSpPr>
        <p:spPr bwMode="auto">
          <a:xfrm>
            <a:off x="3962400" y="295275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4242" name="Oval 50"/>
          <p:cNvSpPr>
            <a:spLocks noChangeArrowheads="1"/>
          </p:cNvSpPr>
          <p:nvPr/>
        </p:nvSpPr>
        <p:spPr bwMode="auto">
          <a:xfrm>
            <a:off x="1905000" y="1600200"/>
            <a:ext cx="609600" cy="609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64243" name="Oval 51"/>
          <p:cNvSpPr>
            <a:spLocks noChangeArrowheads="1"/>
          </p:cNvSpPr>
          <p:nvPr/>
        </p:nvSpPr>
        <p:spPr bwMode="auto">
          <a:xfrm>
            <a:off x="3200400" y="2209800"/>
            <a:ext cx="1371600" cy="609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64244" name="Group 52"/>
          <p:cNvGrpSpPr>
            <a:grpSpLocks/>
          </p:cNvGrpSpPr>
          <p:nvPr/>
        </p:nvGrpSpPr>
        <p:grpSpPr bwMode="auto">
          <a:xfrm>
            <a:off x="5181600" y="1524000"/>
            <a:ext cx="3352800" cy="1447800"/>
            <a:chOff x="3264" y="960"/>
            <a:chExt cx="2112" cy="912"/>
          </a:xfrm>
        </p:grpSpPr>
        <p:sp>
          <p:nvSpPr>
            <p:cNvPr id="264245" name="Arc 53"/>
            <p:cNvSpPr>
              <a:spLocks/>
            </p:cNvSpPr>
            <p:nvPr/>
          </p:nvSpPr>
          <p:spPr bwMode="auto">
            <a:xfrm>
              <a:off x="3264" y="960"/>
              <a:ext cx="638" cy="864"/>
            </a:xfrm>
            <a:custGeom>
              <a:avLst/>
              <a:gdLst>
                <a:gd name="G0" fmla="+- 9594 0 0"/>
                <a:gd name="G1" fmla="+- 21600 0 0"/>
                <a:gd name="G2" fmla="+- 21600 0 0"/>
                <a:gd name="T0" fmla="*/ 1713 w 31194"/>
                <a:gd name="T1" fmla="*/ 1489 h 43200"/>
                <a:gd name="T2" fmla="*/ 0 w 31194"/>
                <a:gd name="T3" fmla="*/ 40953 h 43200"/>
                <a:gd name="T4" fmla="*/ 9594 w 311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194" h="43200" fill="none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</a:path>
                <a:path w="31194" h="43200" stroke="0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  <a:lnTo>
                    <a:pt x="9594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4246" name="Arc 54"/>
            <p:cNvSpPr>
              <a:spLocks/>
            </p:cNvSpPr>
            <p:nvPr/>
          </p:nvSpPr>
          <p:spPr bwMode="auto">
            <a:xfrm flipH="1">
              <a:off x="4738" y="1008"/>
              <a:ext cx="638" cy="864"/>
            </a:xfrm>
            <a:custGeom>
              <a:avLst/>
              <a:gdLst>
                <a:gd name="G0" fmla="+- 9594 0 0"/>
                <a:gd name="G1" fmla="+- 21600 0 0"/>
                <a:gd name="G2" fmla="+- 21600 0 0"/>
                <a:gd name="T0" fmla="*/ 1713 w 31194"/>
                <a:gd name="T1" fmla="*/ 1489 h 43200"/>
                <a:gd name="T2" fmla="*/ 0 w 31194"/>
                <a:gd name="T3" fmla="*/ 40953 h 43200"/>
                <a:gd name="T4" fmla="*/ 9594 w 311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194" h="43200" fill="none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</a:path>
                <a:path w="31194" h="43200" stroke="0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  <a:lnTo>
                    <a:pt x="9594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4247" name="Group 55"/>
          <p:cNvGrpSpPr>
            <a:grpSpLocks/>
          </p:cNvGrpSpPr>
          <p:nvPr/>
        </p:nvGrpSpPr>
        <p:grpSpPr bwMode="auto">
          <a:xfrm>
            <a:off x="990600" y="3643314"/>
            <a:ext cx="6642100" cy="1520825"/>
            <a:chOff x="624" y="2496"/>
            <a:chExt cx="4184" cy="958"/>
          </a:xfrm>
        </p:grpSpPr>
        <p:graphicFrame>
          <p:nvGraphicFramePr>
            <p:cNvPr id="264248" name="Object 56"/>
            <p:cNvGraphicFramePr>
              <a:graphicFrameLocks noChangeAspect="1"/>
            </p:cNvGraphicFramePr>
            <p:nvPr/>
          </p:nvGraphicFramePr>
          <p:xfrm>
            <a:off x="3840" y="2496"/>
            <a:ext cx="88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02" name="Equation" r:id="rId5" imgW="1067040" imgH="393840" progId="Equation.3">
                    <p:embed/>
                  </p:oleObj>
                </mc:Choice>
                <mc:Fallback>
                  <p:oleObj name="Equation" r:id="rId5" imgW="1067040" imgH="393840" progId="Equation.3">
                    <p:embed/>
                    <p:pic>
                      <p:nvPicPr>
                        <p:cNvPr id="0" name="Picture 7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496"/>
                          <a:ext cx="884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4249" name="Object 57"/>
            <p:cNvGraphicFramePr>
              <a:graphicFrameLocks noChangeAspect="1"/>
            </p:cNvGraphicFramePr>
            <p:nvPr/>
          </p:nvGraphicFramePr>
          <p:xfrm>
            <a:off x="720" y="2496"/>
            <a:ext cx="2102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03" name="Equation" r:id="rId7" imgW="2540520" imgH="393840" progId="Equation.3">
                    <p:embed/>
                  </p:oleObj>
                </mc:Choice>
                <mc:Fallback>
                  <p:oleObj name="Equation" r:id="rId7" imgW="2540520" imgH="393840" progId="Equation.3">
                    <p:embed/>
                    <p:pic>
                      <p:nvPicPr>
                        <p:cNvPr id="0" name="Picture 7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496"/>
                          <a:ext cx="2102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4250" name="Object 58"/>
            <p:cNvGraphicFramePr>
              <a:graphicFrameLocks noChangeAspect="1"/>
            </p:cNvGraphicFramePr>
            <p:nvPr/>
          </p:nvGraphicFramePr>
          <p:xfrm>
            <a:off x="624" y="3120"/>
            <a:ext cx="1018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04" name="Equation" r:id="rId9" imgW="1219320" imgH="393840" progId="Equation.3">
                    <p:embed/>
                  </p:oleObj>
                </mc:Choice>
                <mc:Fallback>
                  <p:oleObj name="Equation" r:id="rId9" imgW="1219320" imgH="393840" progId="Equation.3">
                    <p:embed/>
                    <p:pic>
                      <p:nvPicPr>
                        <p:cNvPr id="0" name="Picture 7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120"/>
                          <a:ext cx="1018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4251" name="Object 59"/>
            <p:cNvGraphicFramePr>
              <a:graphicFrameLocks noChangeAspect="1"/>
            </p:cNvGraphicFramePr>
            <p:nvPr/>
          </p:nvGraphicFramePr>
          <p:xfrm>
            <a:off x="2112" y="3120"/>
            <a:ext cx="70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05" name="Equation" r:id="rId11" imgW="838440" imgH="368280" progId="Equation.3">
                    <p:embed/>
                  </p:oleObj>
                </mc:Choice>
                <mc:Fallback>
                  <p:oleObj name="Equation" r:id="rId11" imgW="838440" imgH="368280" progId="Equation.3">
                    <p:embed/>
                    <p:pic>
                      <p:nvPicPr>
                        <p:cNvPr id="0" name="Picture 7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120"/>
                          <a:ext cx="701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4252" name="Object 60"/>
            <p:cNvGraphicFramePr>
              <a:graphicFrameLocks noChangeAspect="1"/>
            </p:cNvGraphicFramePr>
            <p:nvPr/>
          </p:nvGraphicFramePr>
          <p:xfrm>
            <a:off x="3840" y="3120"/>
            <a:ext cx="96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06" name="Equation" r:id="rId13" imgW="1168560" imgH="330120" progId="Equation.3">
                    <p:embed/>
                  </p:oleObj>
                </mc:Choice>
                <mc:Fallback>
                  <p:oleObj name="Equation" r:id="rId13" imgW="1168560" imgH="330120" progId="Equation.3">
                    <p:embed/>
                    <p:pic>
                      <p:nvPicPr>
                        <p:cNvPr id="0" name="Picture 7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120"/>
                          <a:ext cx="968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115</a:t>
            </a:fld>
            <a:endParaRPr lang="en-US" altLang="zh-CN"/>
          </a:p>
        </p:txBody>
      </p:sp>
      <p:grpSp>
        <p:nvGrpSpPr>
          <p:cNvPr id="63" name="组合 62"/>
          <p:cNvGrpSpPr/>
          <p:nvPr/>
        </p:nvGrpSpPr>
        <p:grpSpPr>
          <a:xfrm>
            <a:off x="0" y="5643578"/>
            <a:ext cx="8894940" cy="666752"/>
            <a:chOff x="0" y="5643578"/>
            <a:chExt cx="8894940" cy="666752"/>
          </a:xfrm>
        </p:grpSpPr>
        <p:sp>
          <p:nvSpPr>
            <p:cNvPr id="60" name="矩形 59"/>
            <p:cNvSpPr/>
            <p:nvPr/>
          </p:nvSpPr>
          <p:spPr>
            <a:xfrm>
              <a:off x="5478620" y="5715016"/>
              <a:ext cx="34163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JK</a:t>
              </a:r>
              <a:r>
                <a:rPr lang="zh-CN" altLang="en-US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（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  <a:r>
                <a:rPr lang="zh-CN" altLang="en-US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）：状态翻转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  <p:graphicFrame>
          <p:nvGraphicFramePr>
            <p:cNvPr id="61" name="Object 604"/>
            <p:cNvGraphicFramePr>
              <a:graphicFrameLocks noChangeAspect="1"/>
            </p:cNvGraphicFramePr>
            <p:nvPr/>
          </p:nvGraphicFramePr>
          <p:xfrm>
            <a:off x="1714480" y="5643578"/>
            <a:ext cx="3325426" cy="6667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5207" name="Equation" r:id="rId15" imgW="1447172" imgH="291973" progId="Equation.DSMT4">
                    <p:embed/>
                  </p:oleObj>
                </mc:Choice>
                <mc:Fallback>
                  <p:oleObj name="Equation" r:id="rId15" imgW="1447172" imgH="291973" progId="Equation.DSMT4">
                    <p:embed/>
                    <p:pic>
                      <p:nvPicPr>
                        <p:cNvPr id="0" name="Picture 7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480" y="5643578"/>
                          <a:ext cx="3325426" cy="6667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矩形 61"/>
            <p:cNvSpPr/>
            <p:nvPr/>
          </p:nvSpPr>
          <p:spPr>
            <a:xfrm>
              <a:off x="0" y="5786454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JK</a:t>
              </a:r>
              <a:r>
                <a:rPr lang="zh-CN" altLang="en-US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触发器：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65" name="直接连接符 64"/>
          <p:cNvCxnSpPr/>
          <p:nvPr/>
        </p:nvCxnSpPr>
        <p:spPr bwMode="auto">
          <a:xfrm>
            <a:off x="2928926" y="4213230"/>
            <a:ext cx="857256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/>
          <p:cNvCxnSpPr/>
          <p:nvPr/>
        </p:nvCxnSpPr>
        <p:spPr bwMode="auto">
          <a:xfrm>
            <a:off x="1643042" y="5213362"/>
            <a:ext cx="857256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6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42" grpId="0" animBg="1"/>
      <p:bldP spid="264243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84" name="Object 76"/>
          <p:cNvGraphicFramePr>
            <a:graphicFrameLocks noChangeAspect="1"/>
          </p:cNvGraphicFramePr>
          <p:nvPr/>
        </p:nvGraphicFramePr>
        <p:xfrm>
          <a:off x="762000" y="381000"/>
          <a:ext cx="16160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03" name="Equation" r:id="rId4" imgW="1219320" imgH="393840" progId="Equation.3">
                  <p:embed/>
                </p:oleObj>
              </mc:Choice>
              <mc:Fallback>
                <p:oleObj name="Equation" r:id="rId4" imgW="1219320" imgH="393840" progId="Equation.3">
                  <p:embed/>
                  <p:pic>
                    <p:nvPicPr>
                      <p:cNvPr id="0" name="Picture 16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81000"/>
                        <a:ext cx="161607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85" name="Object 77"/>
          <p:cNvGraphicFramePr>
            <a:graphicFrameLocks noChangeAspect="1"/>
          </p:cNvGraphicFramePr>
          <p:nvPr/>
        </p:nvGraphicFramePr>
        <p:xfrm>
          <a:off x="3132138" y="404813"/>
          <a:ext cx="11128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04" name="Equation" r:id="rId6" imgW="838440" imgH="368280" progId="Equation.3">
                  <p:embed/>
                </p:oleObj>
              </mc:Choice>
              <mc:Fallback>
                <p:oleObj name="Equation" r:id="rId6" imgW="838440" imgH="368280" progId="Equation.3">
                  <p:embed/>
                  <p:pic>
                    <p:nvPicPr>
                      <p:cNvPr id="0" name="Picture 16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404813"/>
                        <a:ext cx="1112837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86" name="Object 78"/>
          <p:cNvGraphicFramePr>
            <a:graphicFrameLocks noChangeAspect="1"/>
          </p:cNvGraphicFramePr>
          <p:nvPr/>
        </p:nvGraphicFramePr>
        <p:xfrm>
          <a:off x="5867400" y="381000"/>
          <a:ext cx="15367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05" name="Equation" r:id="rId8" imgW="1168560" imgH="330120" progId="Equation.3">
                  <p:embed/>
                </p:oleObj>
              </mc:Choice>
              <mc:Fallback>
                <p:oleObj name="Equation" r:id="rId8" imgW="1168560" imgH="330120" progId="Equation.3">
                  <p:embed/>
                  <p:pic>
                    <p:nvPicPr>
                      <p:cNvPr id="0" name="Picture 16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81000"/>
                        <a:ext cx="15367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87" name="Object 79"/>
          <p:cNvGraphicFramePr>
            <a:graphicFrameLocks noChangeAspect="1"/>
          </p:cNvGraphicFramePr>
          <p:nvPr/>
        </p:nvGraphicFramePr>
        <p:xfrm>
          <a:off x="762000" y="1219200"/>
          <a:ext cx="3659188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06" name="Equation" r:id="rId10" imgW="2782080" imgH="419040" progId="Equation.3">
                  <p:embed/>
                </p:oleObj>
              </mc:Choice>
              <mc:Fallback>
                <p:oleObj name="Equation" r:id="rId10" imgW="2782080" imgH="419040" progId="Equation.3">
                  <p:embed/>
                  <p:pic>
                    <p:nvPicPr>
                      <p:cNvPr id="0" name="Picture 16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219200"/>
                        <a:ext cx="3659188" cy="557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2" name="Oval 4"/>
          <p:cNvSpPr>
            <a:spLocks noChangeArrowheads="1"/>
          </p:cNvSpPr>
          <p:nvPr/>
        </p:nvSpPr>
        <p:spPr bwMode="auto">
          <a:xfrm>
            <a:off x="4113213" y="27432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2208213" y="3429000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>
            <a:off x="2208213" y="4267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 flipV="1">
            <a:off x="2208213" y="44958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 flipH="1">
            <a:off x="1674813" y="44958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2208213" y="3495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9818" name="Rectangle 10"/>
          <p:cNvSpPr>
            <a:spLocks noChangeArrowheads="1"/>
          </p:cNvSpPr>
          <p:nvPr/>
        </p:nvSpPr>
        <p:spPr bwMode="auto">
          <a:xfrm>
            <a:off x="2970213" y="3533775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9819" name="Rectangle 11"/>
          <p:cNvSpPr>
            <a:spLocks noChangeArrowheads="1"/>
          </p:cNvSpPr>
          <p:nvPr/>
        </p:nvSpPr>
        <p:spPr bwMode="auto">
          <a:xfrm>
            <a:off x="2970213" y="49053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9820" name="Oval 12"/>
          <p:cNvSpPr>
            <a:spLocks noChangeArrowheads="1"/>
          </p:cNvSpPr>
          <p:nvPr/>
        </p:nvSpPr>
        <p:spPr bwMode="auto">
          <a:xfrm>
            <a:off x="2055813" y="44196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1" name="Rectangle 13"/>
          <p:cNvSpPr>
            <a:spLocks noChangeArrowheads="1"/>
          </p:cNvSpPr>
          <p:nvPr/>
        </p:nvSpPr>
        <p:spPr bwMode="auto">
          <a:xfrm>
            <a:off x="2208213" y="5019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9822" name="Line 14"/>
          <p:cNvSpPr>
            <a:spLocks noChangeShapeType="1"/>
          </p:cNvSpPr>
          <p:nvPr/>
        </p:nvSpPr>
        <p:spPr bwMode="auto">
          <a:xfrm>
            <a:off x="3046413" y="5029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23" name="Rectangle 15"/>
          <p:cNvSpPr>
            <a:spLocks noChangeArrowheads="1"/>
          </p:cNvSpPr>
          <p:nvPr/>
        </p:nvSpPr>
        <p:spPr bwMode="auto">
          <a:xfrm>
            <a:off x="4570413" y="3429000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24" name="Line 16"/>
          <p:cNvSpPr>
            <a:spLocks noChangeShapeType="1"/>
          </p:cNvSpPr>
          <p:nvPr/>
        </p:nvSpPr>
        <p:spPr bwMode="auto">
          <a:xfrm>
            <a:off x="4570413" y="4267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25" name="Line 17"/>
          <p:cNvSpPr>
            <a:spLocks noChangeShapeType="1"/>
          </p:cNvSpPr>
          <p:nvPr/>
        </p:nvSpPr>
        <p:spPr bwMode="auto">
          <a:xfrm flipV="1">
            <a:off x="4570413" y="44958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26" name="Line 18"/>
          <p:cNvSpPr>
            <a:spLocks noChangeShapeType="1"/>
          </p:cNvSpPr>
          <p:nvPr/>
        </p:nvSpPr>
        <p:spPr bwMode="auto">
          <a:xfrm flipH="1">
            <a:off x="3917950" y="4495800"/>
            <a:ext cx="5000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27" name="Rectangle 19"/>
          <p:cNvSpPr>
            <a:spLocks noChangeArrowheads="1"/>
          </p:cNvSpPr>
          <p:nvPr/>
        </p:nvSpPr>
        <p:spPr bwMode="auto">
          <a:xfrm>
            <a:off x="4787900" y="3429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9828" name="Rectangle 20"/>
          <p:cNvSpPr>
            <a:spLocks noChangeArrowheads="1"/>
          </p:cNvSpPr>
          <p:nvPr/>
        </p:nvSpPr>
        <p:spPr bwMode="auto">
          <a:xfrm>
            <a:off x="5332413" y="35337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9829" name="Rectangle 21"/>
          <p:cNvSpPr>
            <a:spLocks noChangeArrowheads="1"/>
          </p:cNvSpPr>
          <p:nvPr/>
        </p:nvSpPr>
        <p:spPr bwMode="auto">
          <a:xfrm>
            <a:off x="5332413" y="49053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9830" name="Oval 22"/>
          <p:cNvSpPr>
            <a:spLocks noChangeArrowheads="1"/>
          </p:cNvSpPr>
          <p:nvPr/>
        </p:nvSpPr>
        <p:spPr bwMode="auto">
          <a:xfrm>
            <a:off x="4418013" y="44196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4760913" y="49418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9832" name="Line 24"/>
          <p:cNvSpPr>
            <a:spLocks noChangeShapeType="1"/>
          </p:cNvSpPr>
          <p:nvPr/>
        </p:nvSpPr>
        <p:spPr bwMode="auto">
          <a:xfrm>
            <a:off x="5408613" y="5029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33" name="Line 25"/>
          <p:cNvSpPr>
            <a:spLocks noChangeShapeType="1"/>
          </p:cNvSpPr>
          <p:nvPr/>
        </p:nvSpPr>
        <p:spPr bwMode="auto">
          <a:xfrm>
            <a:off x="1674813" y="449580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>
            <a:off x="3917950" y="4500076"/>
            <a:ext cx="0" cy="1943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35" name="Line 27"/>
          <p:cNvSpPr>
            <a:spLocks noChangeShapeType="1"/>
          </p:cNvSpPr>
          <p:nvPr/>
        </p:nvSpPr>
        <p:spPr bwMode="auto">
          <a:xfrm>
            <a:off x="989013" y="6431280"/>
            <a:ext cx="29289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37" name="Oval 29"/>
          <p:cNvSpPr>
            <a:spLocks noChangeArrowheads="1"/>
          </p:cNvSpPr>
          <p:nvPr/>
        </p:nvSpPr>
        <p:spPr bwMode="auto">
          <a:xfrm>
            <a:off x="6780213" y="28956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39" name="Line 31"/>
          <p:cNvSpPr>
            <a:spLocks noChangeShapeType="1"/>
          </p:cNvSpPr>
          <p:nvPr/>
        </p:nvSpPr>
        <p:spPr bwMode="auto">
          <a:xfrm>
            <a:off x="3630613" y="5257800"/>
            <a:ext cx="40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40" name="Line 32"/>
          <p:cNvSpPr>
            <a:spLocks noChangeShapeType="1"/>
          </p:cNvSpPr>
          <p:nvPr/>
        </p:nvSpPr>
        <p:spPr bwMode="auto">
          <a:xfrm>
            <a:off x="3503613" y="3810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41" name="Line 33"/>
          <p:cNvSpPr>
            <a:spLocks noChangeShapeType="1"/>
          </p:cNvSpPr>
          <p:nvPr/>
        </p:nvSpPr>
        <p:spPr bwMode="auto">
          <a:xfrm flipH="1">
            <a:off x="4037013" y="38862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42" name="Line 34"/>
          <p:cNvSpPr>
            <a:spLocks noChangeShapeType="1"/>
          </p:cNvSpPr>
          <p:nvPr/>
        </p:nvSpPr>
        <p:spPr bwMode="auto">
          <a:xfrm>
            <a:off x="4037013" y="38862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43" name="Line 35"/>
          <p:cNvSpPr>
            <a:spLocks noChangeShapeType="1"/>
          </p:cNvSpPr>
          <p:nvPr/>
        </p:nvSpPr>
        <p:spPr bwMode="auto">
          <a:xfrm flipH="1">
            <a:off x="4189413" y="36576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44" name="Line 36"/>
          <p:cNvSpPr>
            <a:spLocks noChangeShapeType="1"/>
          </p:cNvSpPr>
          <p:nvPr/>
        </p:nvSpPr>
        <p:spPr bwMode="auto">
          <a:xfrm flipV="1">
            <a:off x="4189413" y="2819400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47" name="Line 39"/>
          <p:cNvSpPr>
            <a:spLocks noChangeShapeType="1"/>
          </p:cNvSpPr>
          <p:nvPr/>
        </p:nvSpPr>
        <p:spPr bwMode="auto">
          <a:xfrm flipH="1">
            <a:off x="6170613" y="3124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48" name="Line 40"/>
          <p:cNvSpPr>
            <a:spLocks noChangeShapeType="1"/>
          </p:cNvSpPr>
          <p:nvPr/>
        </p:nvSpPr>
        <p:spPr bwMode="auto">
          <a:xfrm>
            <a:off x="6170613" y="31242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49" name="Line 41"/>
          <p:cNvSpPr>
            <a:spLocks noChangeShapeType="1"/>
          </p:cNvSpPr>
          <p:nvPr/>
        </p:nvSpPr>
        <p:spPr bwMode="auto">
          <a:xfrm flipH="1">
            <a:off x="6007100" y="5257800"/>
            <a:ext cx="1635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51" name="Oval 43"/>
          <p:cNvSpPr>
            <a:spLocks noChangeArrowheads="1"/>
          </p:cNvSpPr>
          <p:nvPr/>
        </p:nvSpPr>
        <p:spPr bwMode="auto">
          <a:xfrm>
            <a:off x="2817813" y="27432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53" name="Line 45"/>
          <p:cNvSpPr>
            <a:spLocks noChangeShapeType="1"/>
          </p:cNvSpPr>
          <p:nvPr/>
        </p:nvSpPr>
        <p:spPr bwMode="auto">
          <a:xfrm>
            <a:off x="2970213" y="281940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54" name="Line 46"/>
          <p:cNvSpPr>
            <a:spLocks noChangeShapeType="1"/>
          </p:cNvSpPr>
          <p:nvPr/>
        </p:nvSpPr>
        <p:spPr bwMode="auto">
          <a:xfrm>
            <a:off x="4189413" y="5410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55" name="Line 47"/>
          <p:cNvSpPr>
            <a:spLocks noChangeShapeType="1"/>
          </p:cNvSpPr>
          <p:nvPr/>
        </p:nvSpPr>
        <p:spPr bwMode="auto">
          <a:xfrm>
            <a:off x="6932613" y="2971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56" name="Line 48"/>
          <p:cNvSpPr>
            <a:spLocks noChangeShapeType="1"/>
          </p:cNvSpPr>
          <p:nvPr/>
        </p:nvSpPr>
        <p:spPr bwMode="auto">
          <a:xfrm flipH="1">
            <a:off x="1522413" y="28194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57" name="Line 49"/>
          <p:cNvSpPr>
            <a:spLocks noChangeShapeType="1"/>
          </p:cNvSpPr>
          <p:nvPr/>
        </p:nvSpPr>
        <p:spPr bwMode="auto">
          <a:xfrm flipV="1">
            <a:off x="3808413" y="2133600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58" name="Line 50"/>
          <p:cNvSpPr>
            <a:spLocks noChangeShapeType="1"/>
          </p:cNvSpPr>
          <p:nvPr/>
        </p:nvSpPr>
        <p:spPr bwMode="auto">
          <a:xfrm>
            <a:off x="3808413" y="2133600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59" name="Line 51"/>
          <p:cNvSpPr>
            <a:spLocks noChangeShapeType="1"/>
          </p:cNvSpPr>
          <p:nvPr/>
        </p:nvSpPr>
        <p:spPr bwMode="auto">
          <a:xfrm>
            <a:off x="7085013" y="21336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60" name="Line 52"/>
          <p:cNvSpPr>
            <a:spLocks noChangeShapeType="1"/>
          </p:cNvSpPr>
          <p:nvPr/>
        </p:nvSpPr>
        <p:spPr bwMode="auto">
          <a:xfrm>
            <a:off x="7085013" y="2743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61" name="Line 53"/>
          <p:cNvSpPr>
            <a:spLocks noChangeShapeType="1"/>
          </p:cNvSpPr>
          <p:nvPr/>
        </p:nvSpPr>
        <p:spPr bwMode="auto">
          <a:xfrm>
            <a:off x="7847013" y="28194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9862" name="Oval 54"/>
          <p:cNvSpPr>
            <a:spLocks noChangeArrowheads="1"/>
          </p:cNvSpPr>
          <p:nvPr/>
        </p:nvSpPr>
        <p:spPr bwMode="auto">
          <a:xfrm>
            <a:off x="4113213" y="35814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63" name="Rectangle 55"/>
          <p:cNvSpPr>
            <a:spLocks noChangeArrowheads="1"/>
          </p:cNvSpPr>
          <p:nvPr/>
        </p:nvSpPr>
        <p:spPr bwMode="auto">
          <a:xfrm>
            <a:off x="684213" y="5781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9864" name="Rectangle 56"/>
          <p:cNvSpPr>
            <a:spLocks noChangeArrowheads="1"/>
          </p:cNvSpPr>
          <p:nvPr/>
        </p:nvSpPr>
        <p:spPr bwMode="auto">
          <a:xfrm>
            <a:off x="1065213" y="2428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9865" name="Rectangle 57"/>
          <p:cNvSpPr>
            <a:spLocks noChangeArrowheads="1"/>
          </p:cNvSpPr>
          <p:nvPr/>
        </p:nvSpPr>
        <p:spPr bwMode="auto">
          <a:xfrm>
            <a:off x="7999413" y="2276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9866" name="Line 58"/>
          <p:cNvSpPr>
            <a:spLocks noChangeShapeType="1"/>
          </p:cNvSpPr>
          <p:nvPr/>
        </p:nvSpPr>
        <p:spPr bwMode="auto">
          <a:xfrm flipH="1">
            <a:off x="1827213" y="53340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67" name="Line 59"/>
          <p:cNvSpPr>
            <a:spLocks noChangeShapeType="1"/>
          </p:cNvSpPr>
          <p:nvPr/>
        </p:nvSpPr>
        <p:spPr bwMode="auto">
          <a:xfrm flipV="1">
            <a:off x="1827213" y="37338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68" name="Line 60"/>
          <p:cNvSpPr>
            <a:spLocks noChangeShapeType="1"/>
          </p:cNvSpPr>
          <p:nvPr/>
        </p:nvSpPr>
        <p:spPr bwMode="auto">
          <a:xfrm flipH="1">
            <a:off x="1522413" y="37338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69" name="Oval 61"/>
          <p:cNvSpPr>
            <a:spLocks noChangeArrowheads="1"/>
          </p:cNvSpPr>
          <p:nvPr/>
        </p:nvSpPr>
        <p:spPr bwMode="auto">
          <a:xfrm>
            <a:off x="1751013" y="3657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70" name="Rectangle 62"/>
          <p:cNvSpPr>
            <a:spLocks noChangeArrowheads="1"/>
          </p:cNvSpPr>
          <p:nvPr/>
        </p:nvSpPr>
        <p:spPr bwMode="auto">
          <a:xfrm>
            <a:off x="760413" y="3429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“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”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9889" name="Oval 81"/>
          <p:cNvSpPr>
            <a:spLocks noChangeArrowheads="1"/>
          </p:cNvSpPr>
          <p:nvPr/>
        </p:nvSpPr>
        <p:spPr bwMode="auto">
          <a:xfrm>
            <a:off x="3486150" y="5176838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90" name="Oval 82"/>
          <p:cNvSpPr>
            <a:spLocks noChangeArrowheads="1"/>
          </p:cNvSpPr>
          <p:nvPr/>
        </p:nvSpPr>
        <p:spPr bwMode="auto">
          <a:xfrm>
            <a:off x="5862638" y="5176838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9" name="组合 78"/>
          <p:cNvGrpSpPr/>
          <p:nvPr/>
        </p:nvGrpSpPr>
        <p:grpSpPr>
          <a:xfrm>
            <a:off x="7500958" y="2428868"/>
            <a:ext cx="357190" cy="777041"/>
            <a:chOff x="7177088" y="3041650"/>
            <a:chExt cx="768350" cy="633439"/>
          </a:xfrm>
        </p:grpSpPr>
        <p:sp>
          <p:nvSpPr>
            <p:cNvPr id="80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6429388" y="2500306"/>
            <a:ext cx="357190" cy="777041"/>
            <a:chOff x="7177088" y="3041650"/>
            <a:chExt cx="768350" cy="633439"/>
          </a:xfrm>
        </p:grpSpPr>
        <p:sp>
          <p:nvSpPr>
            <p:cNvPr id="85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4643438" y="3500439"/>
            <a:ext cx="214314" cy="500066"/>
            <a:chOff x="7177088" y="3041650"/>
            <a:chExt cx="768350" cy="633439"/>
          </a:xfrm>
        </p:grpSpPr>
        <p:sp>
          <p:nvSpPr>
            <p:cNvPr id="90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4" name="AutoShape 36"/>
          <p:cNvSpPr>
            <a:spLocks noChangeArrowheads="1"/>
          </p:cNvSpPr>
          <p:nvPr/>
        </p:nvSpPr>
        <p:spPr bwMode="auto">
          <a:xfrm rot="5400000">
            <a:off x="2292335" y="2606337"/>
            <a:ext cx="649288" cy="376238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7" name="灯片编号占位符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116</a:t>
            </a:fld>
            <a:endParaRPr lang="en-US" altLang="zh-CN"/>
          </a:p>
        </p:txBody>
      </p:sp>
      <p:sp>
        <p:nvSpPr>
          <p:cNvPr id="78" name="Oval 25"/>
          <p:cNvSpPr>
            <a:spLocks noChangeArrowheads="1"/>
          </p:cNvSpPr>
          <p:nvPr/>
        </p:nvSpPr>
        <p:spPr bwMode="auto">
          <a:xfrm>
            <a:off x="1597576" y="634157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sndAc>
      <p:stSnd>
        <p:snd r:embed="rId3" name="hammer.wav"/>
      </p:stSnd>
    </p:sndAc>
  </p:transition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4463"/>
            <a:ext cx="8915400" cy="1431925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6.4 典型同步时序电路举例</a:t>
            </a:r>
            <a:br>
              <a:rPr lang="zh-CN" altLang="en-US">
                <a:latin typeface="黑体" pitchFamily="49" charset="-122"/>
                <a:ea typeface="黑体" pitchFamily="49" charset="-122"/>
              </a:rPr>
            </a:br>
            <a:r>
              <a:rPr lang="zh-CN" altLang="en-US">
                <a:latin typeface="黑体" pitchFamily="49" charset="-122"/>
                <a:ea typeface="黑体" pitchFamily="49" charset="-122"/>
              </a:rPr>
              <a:t>6.4.1 计数器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915400" cy="5334000"/>
          </a:xfrm>
        </p:spPr>
        <p:txBody>
          <a:bodyPr/>
          <a:lstStyle/>
          <a:p>
            <a:endParaRPr lang="zh-CN" altLang="en-US" sz="2800"/>
          </a:p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849" name="Group 17"/>
          <p:cNvGrpSpPr>
            <a:grpSpLocks/>
          </p:cNvGrpSpPr>
          <p:nvPr/>
        </p:nvGrpSpPr>
        <p:grpSpPr bwMode="auto">
          <a:xfrm>
            <a:off x="0" y="1666875"/>
            <a:ext cx="9124950" cy="1274763"/>
            <a:chOff x="0" y="1050"/>
            <a:chExt cx="5748" cy="803"/>
          </a:xfrm>
        </p:grpSpPr>
        <p:sp>
          <p:nvSpPr>
            <p:cNvPr id="120836" name="Line 4"/>
            <p:cNvSpPr>
              <a:spLocks noChangeShapeType="1"/>
            </p:cNvSpPr>
            <p:nvPr/>
          </p:nvSpPr>
          <p:spPr bwMode="auto">
            <a:xfrm>
              <a:off x="28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38" name="Line 6"/>
            <p:cNvSpPr>
              <a:spLocks noChangeShapeType="1"/>
            </p:cNvSpPr>
            <p:nvPr/>
          </p:nvSpPr>
          <p:spPr bwMode="auto">
            <a:xfrm>
              <a:off x="432" y="163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39" name="Line 7"/>
            <p:cNvSpPr>
              <a:spLocks noChangeShapeType="1"/>
            </p:cNvSpPr>
            <p:nvPr/>
          </p:nvSpPr>
          <p:spPr bwMode="auto">
            <a:xfrm>
              <a:off x="2400" y="158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40" name="Line 8"/>
            <p:cNvSpPr>
              <a:spLocks noChangeShapeType="1"/>
            </p:cNvSpPr>
            <p:nvPr/>
          </p:nvSpPr>
          <p:spPr bwMode="auto">
            <a:xfrm>
              <a:off x="2592" y="158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41" name="Line 9"/>
            <p:cNvSpPr>
              <a:spLocks noChangeShapeType="1"/>
            </p:cNvSpPr>
            <p:nvPr/>
          </p:nvSpPr>
          <p:spPr bwMode="auto">
            <a:xfrm>
              <a:off x="2592" y="177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842" name="Rectangle 10"/>
            <p:cNvSpPr>
              <a:spLocks noChangeArrowheads="1"/>
            </p:cNvSpPr>
            <p:nvPr/>
          </p:nvSpPr>
          <p:spPr bwMode="auto">
            <a:xfrm>
              <a:off x="0" y="1488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    )或下降边沿(     )的个数。</a:t>
              </a:r>
            </a:p>
          </p:txBody>
        </p:sp>
        <p:sp>
          <p:nvSpPr>
            <p:cNvPr id="120843" name="Rectangle 11"/>
            <p:cNvSpPr>
              <a:spLocks noChangeArrowheads="1"/>
            </p:cNvSpPr>
            <p:nvPr/>
          </p:nvSpPr>
          <p:spPr bwMode="auto">
            <a:xfrm>
              <a:off x="0" y="1050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工作原理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：计加到计数器上的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脉冲的上升边沿</a:t>
              </a:r>
            </a:p>
          </p:txBody>
        </p:sp>
        <p:sp>
          <p:nvSpPr>
            <p:cNvPr id="120844" name="Line 12"/>
            <p:cNvSpPr>
              <a:spLocks noChangeShapeType="1"/>
            </p:cNvSpPr>
            <p:nvPr/>
          </p:nvSpPr>
          <p:spPr bwMode="auto">
            <a:xfrm flipV="1">
              <a:off x="432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0850" name="Group 18"/>
          <p:cNvGrpSpPr>
            <a:grpSpLocks/>
          </p:cNvGrpSpPr>
          <p:nvPr/>
        </p:nvGrpSpPr>
        <p:grpSpPr bwMode="auto">
          <a:xfrm>
            <a:off x="0" y="3505200"/>
            <a:ext cx="9144000" cy="2484438"/>
            <a:chOff x="0" y="2208"/>
            <a:chExt cx="5760" cy="1565"/>
          </a:xfrm>
        </p:grpSpPr>
        <p:sp>
          <p:nvSpPr>
            <p:cNvPr id="120845" name="Rectangle 13"/>
            <p:cNvSpPr>
              <a:spLocks noChangeArrowheads="1"/>
            </p:cNvSpPr>
            <p:nvPr/>
          </p:nvSpPr>
          <p:spPr bwMode="auto">
            <a:xfrm>
              <a:off x="396" y="2208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例1：试设计一个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两位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的二进制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减法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计数器，由</a:t>
              </a:r>
            </a:p>
          </p:txBody>
        </p:sp>
        <p:sp>
          <p:nvSpPr>
            <p:cNvPr id="120846" name="Rectangle 14"/>
            <p:cNvSpPr>
              <a:spLocks noChangeArrowheads="1"/>
            </p:cNvSpPr>
            <p:nvPr/>
          </p:nvSpPr>
          <p:spPr bwMode="auto">
            <a:xfrm>
              <a:off x="0" y="2592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输入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控制，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X=0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状态不变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；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X=1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在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的作用下作减</a:t>
              </a:r>
            </a:p>
          </p:txBody>
        </p:sp>
        <p:sp>
          <p:nvSpPr>
            <p:cNvPr id="120847" name="Rectangle 15"/>
            <p:cNvSpPr>
              <a:spLocks noChangeArrowheads="1"/>
            </p:cNvSpPr>
            <p:nvPr/>
          </p:nvSpPr>
          <p:spPr bwMode="auto">
            <a:xfrm>
              <a:off x="0" y="2976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法计数。当产生借位时，计数器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借位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位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Z=1，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其它</a:t>
              </a:r>
            </a:p>
          </p:txBody>
        </p:sp>
        <p:sp>
          <p:nvSpPr>
            <p:cNvPr id="120848" name="Rectangle 16"/>
            <p:cNvSpPr>
              <a:spLocks noChangeArrowheads="1"/>
            </p:cNvSpPr>
            <p:nvPr/>
          </p:nvSpPr>
          <p:spPr bwMode="auto">
            <a:xfrm>
              <a:off x="0" y="3408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情况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Z=0。</a:t>
              </a: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0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08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905" name="Group 49"/>
          <p:cNvGrpSpPr>
            <a:grpSpLocks/>
          </p:cNvGrpSpPr>
          <p:nvPr/>
        </p:nvGrpSpPr>
        <p:grpSpPr bwMode="auto">
          <a:xfrm>
            <a:off x="3048000" y="2133600"/>
            <a:ext cx="3352800" cy="3124200"/>
            <a:chOff x="1920" y="1344"/>
            <a:chExt cx="2112" cy="1968"/>
          </a:xfrm>
        </p:grpSpPr>
        <p:sp>
          <p:nvSpPr>
            <p:cNvPr id="121860" name="Oval 4"/>
            <p:cNvSpPr>
              <a:spLocks noChangeArrowheads="1"/>
            </p:cNvSpPr>
            <p:nvPr/>
          </p:nvSpPr>
          <p:spPr bwMode="auto">
            <a:xfrm>
              <a:off x="3360" y="1344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1" name="Oval 5"/>
            <p:cNvSpPr>
              <a:spLocks noChangeArrowheads="1"/>
            </p:cNvSpPr>
            <p:nvPr/>
          </p:nvSpPr>
          <p:spPr bwMode="auto">
            <a:xfrm>
              <a:off x="1920" y="1344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2" name="Oval 6"/>
            <p:cNvSpPr>
              <a:spLocks noChangeArrowheads="1"/>
            </p:cNvSpPr>
            <p:nvPr/>
          </p:nvSpPr>
          <p:spPr bwMode="auto">
            <a:xfrm>
              <a:off x="3312" y="2640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3" name="Rectangle 7"/>
            <p:cNvSpPr>
              <a:spLocks noChangeArrowheads="1"/>
            </p:cNvSpPr>
            <p:nvPr/>
          </p:nvSpPr>
          <p:spPr bwMode="auto">
            <a:xfrm>
              <a:off x="2064" y="148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</a:t>
              </a:r>
            </a:p>
          </p:txBody>
        </p:sp>
        <p:sp>
          <p:nvSpPr>
            <p:cNvPr id="121864" name="Rectangle 8"/>
            <p:cNvSpPr>
              <a:spLocks noChangeArrowheads="1"/>
            </p:cNvSpPr>
            <p:nvPr/>
          </p:nvSpPr>
          <p:spPr bwMode="auto">
            <a:xfrm>
              <a:off x="3504" y="148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1865" name="Rectangle 9"/>
            <p:cNvSpPr>
              <a:spLocks noChangeArrowheads="1"/>
            </p:cNvSpPr>
            <p:nvPr/>
          </p:nvSpPr>
          <p:spPr bwMode="auto">
            <a:xfrm>
              <a:off x="3456" y="277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1866" name="Oval 10"/>
            <p:cNvSpPr>
              <a:spLocks noChangeArrowheads="1"/>
            </p:cNvSpPr>
            <p:nvPr/>
          </p:nvSpPr>
          <p:spPr bwMode="auto">
            <a:xfrm>
              <a:off x="1920" y="2640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67" name="Rectangle 11"/>
            <p:cNvSpPr>
              <a:spLocks noChangeArrowheads="1"/>
            </p:cNvSpPr>
            <p:nvPr/>
          </p:nvSpPr>
          <p:spPr bwMode="auto">
            <a:xfrm>
              <a:off x="2064" y="277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21906" name="Group 50"/>
          <p:cNvGrpSpPr>
            <a:grpSpLocks/>
          </p:cNvGrpSpPr>
          <p:nvPr/>
        </p:nvGrpSpPr>
        <p:grpSpPr bwMode="auto">
          <a:xfrm>
            <a:off x="1828800" y="1438275"/>
            <a:ext cx="1679575" cy="1146175"/>
            <a:chOff x="1152" y="906"/>
            <a:chExt cx="1058" cy="722"/>
          </a:xfrm>
        </p:grpSpPr>
        <p:sp>
          <p:nvSpPr>
            <p:cNvPr id="121874" name="Arc 18"/>
            <p:cNvSpPr>
              <a:spLocks/>
            </p:cNvSpPr>
            <p:nvPr/>
          </p:nvSpPr>
          <p:spPr bwMode="auto">
            <a:xfrm>
              <a:off x="1536" y="1008"/>
              <a:ext cx="674" cy="62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2825 w 43200"/>
                <a:gd name="T1" fmla="*/ 43165 h 43200"/>
                <a:gd name="T2" fmla="*/ 43011 w 43200"/>
                <a:gd name="T3" fmla="*/ 2445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2825" y="43165"/>
                  </a:moveTo>
                  <a:cubicBezTo>
                    <a:pt x="22417" y="43188"/>
                    <a:pt x="2200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553"/>
                    <a:pt x="43136" y="23505"/>
                    <a:pt x="43011" y="24451"/>
                  </a:cubicBezTo>
                </a:path>
                <a:path w="43200" h="43200" stroke="0" extrusionOk="0">
                  <a:moveTo>
                    <a:pt x="22825" y="43165"/>
                  </a:moveTo>
                  <a:cubicBezTo>
                    <a:pt x="22417" y="43188"/>
                    <a:pt x="2200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553"/>
                    <a:pt x="43136" y="23505"/>
                    <a:pt x="43011" y="2445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0" name="Rectangle 24"/>
            <p:cNvSpPr>
              <a:spLocks noChangeArrowheads="1"/>
            </p:cNvSpPr>
            <p:nvPr/>
          </p:nvSpPr>
          <p:spPr bwMode="auto">
            <a:xfrm>
              <a:off x="1152" y="90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121913" name="Group 57"/>
          <p:cNvGrpSpPr>
            <a:grpSpLocks/>
          </p:cNvGrpSpPr>
          <p:nvPr/>
        </p:nvGrpSpPr>
        <p:grpSpPr bwMode="auto">
          <a:xfrm>
            <a:off x="4114800" y="1971675"/>
            <a:ext cx="1219200" cy="619125"/>
            <a:chOff x="2592" y="1242"/>
            <a:chExt cx="768" cy="390"/>
          </a:xfrm>
        </p:grpSpPr>
        <p:sp>
          <p:nvSpPr>
            <p:cNvPr id="121876" name="Line 20"/>
            <p:cNvSpPr>
              <a:spLocks noChangeShapeType="1"/>
            </p:cNvSpPr>
            <p:nvPr/>
          </p:nvSpPr>
          <p:spPr bwMode="auto">
            <a:xfrm flipH="1">
              <a:off x="2592" y="1632"/>
              <a:ext cx="76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1881" name="Rectangle 25"/>
            <p:cNvSpPr>
              <a:spLocks noChangeArrowheads="1"/>
            </p:cNvSpPr>
            <p:nvPr/>
          </p:nvSpPr>
          <p:spPr bwMode="auto">
            <a:xfrm>
              <a:off x="2736" y="124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121912" name="Group 56"/>
          <p:cNvGrpSpPr>
            <a:grpSpLocks/>
          </p:cNvGrpSpPr>
          <p:nvPr/>
        </p:nvGrpSpPr>
        <p:grpSpPr bwMode="auto">
          <a:xfrm>
            <a:off x="5945188" y="1438275"/>
            <a:ext cx="1858962" cy="1008063"/>
            <a:chOff x="3745" y="906"/>
            <a:chExt cx="1171" cy="635"/>
          </a:xfrm>
        </p:grpSpPr>
        <p:sp>
          <p:nvSpPr>
            <p:cNvPr id="121868" name="Arc 12"/>
            <p:cNvSpPr>
              <a:spLocks/>
            </p:cNvSpPr>
            <p:nvPr/>
          </p:nvSpPr>
          <p:spPr bwMode="auto">
            <a:xfrm>
              <a:off x="3745" y="961"/>
              <a:ext cx="675" cy="5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12 w 43200"/>
                <a:gd name="T1" fmla="*/ 30260 h 43200"/>
                <a:gd name="T2" fmla="*/ 17318 w 43200"/>
                <a:gd name="T3" fmla="*/ 4277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1812" y="30259"/>
                  </a:moveTo>
                  <a:cubicBezTo>
                    <a:pt x="616" y="27529"/>
                    <a:pt x="0" y="245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0161" y="43200"/>
                    <a:pt x="18727" y="43056"/>
                    <a:pt x="17317" y="42771"/>
                  </a:cubicBezTo>
                </a:path>
                <a:path w="43200" h="43200" stroke="0" extrusionOk="0">
                  <a:moveTo>
                    <a:pt x="1812" y="30259"/>
                  </a:moveTo>
                  <a:cubicBezTo>
                    <a:pt x="616" y="27529"/>
                    <a:pt x="0" y="245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0161" y="43200"/>
                    <a:pt x="18727" y="43056"/>
                    <a:pt x="17317" y="4277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2" name="Rectangle 26"/>
            <p:cNvSpPr>
              <a:spLocks noChangeArrowheads="1"/>
            </p:cNvSpPr>
            <p:nvPr/>
          </p:nvSpPr>
          <p:spPr bwMode="auto">
            <a:xfrm>
              <a:off x="4416" y="90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121911" name="Group 55"/>
          <p:cNvGrpSpPr>
            <a:grpSpLocks/>
          </p:cNvGrpSpPr>
          <p:nvPr/>
        </p:nvGrpSpPr>
        <p:grpSpPr bwMode="auto">
          <a:xfrm>
            <a:off x="5791200" y="3200400"/>
            <a:ext cx="869950" cy="990600"/>
            <a:chOff x="3648" y="2016"/>
            <a:chExt cx="548" cy="624"/>
          </a:xfrm>
        </p:grpSpPr>
        <p:sp>
          <p:nvSpPr>
            <p:cNvPr id="121879" name="Line 23"/>
            <p:cNvSpPr>
              <a:spLocks noChangeShapeType="1"/>
            </p:cNvSpPr>
            <p:nvPr/>
          </p:nvSpPr>
          <p:spPr bwMode="auto">
            <a:xfrm flipV="1">
              <a:off x="3648" y="2016"/>
              <a:ext cx="0" cy="62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1883" name="Rectangle 27"/>
            <p:cNvSpPr>
              <a:spLocks noChangeArrowheads="1"/>
            </p:cNvSpPr>
            <p:nvPr/>
          </p:nvSpPr>
          <p:spPr bwMode="auto">
            <a:xfrm>
              <a:off x="3696" y="210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121910" name="Group 54"/>
          <p:cNvGrpSpPr>
            <a:grpSpLocks/>
          </p:cNvGrpSpPr>
          <p:nvPr/>
        </p:nvGrpSpPr>
        <p:grpSpPr bwMode="auto">
          <a:xfrm>
            <a:off x="6172200" y="4724400"/>
            <a:ext cx="1863725" cy="920750"/>
            <a:chOff x="3888" y="2976"/>
            <a:chExt cx="1174" cy="580"/>
          </a:xfrm>
        </p:grpSpPr>
        <p:sp>
          <p:nvSpPr>
            <p:cNvPr id="121870" name="Arc 14"/>
            <p:cNvSpPr>
              <a:spLocks/>
            </p:cNvSpPr>
            <p:nvPr/>
          </p:nvSpPr>
          <p:spPr bwMode="auto">
            <a:xfrm>
              <a:off x="3888" y="2976"/>
              <a:ext cx="675" cy="5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566 w 43200"/>
                <a:gd name="T1" fmla="*/ 6091 h 43200"/>
                <a:gd name="T2" fmla="*/ 10 w 43200"/>
                <a:gd name="T3" fmla="*/ 2093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6565" y="6090"/>
                  </a:moveTo>
                  <a:cubicBezTo>
                    <a:pt x="10595" y="2184"/>
                    <a:pt x="15987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376"/>
                    <a:pt x="3" y="21153"/>
                    <a:pt x="10" y="20930"/>
                  </a:cubicBezTo>
                </a:path>
                <a:path w="43200" h="43200" stroke="0" extrusionOk="0">
                  <a:moveTo>
                    <a:pt x="6565" y="6090"/>
                  </a:moveTo>
                  <a:cubicBezTo>
                    <a:pt x="10595" y="2184"/>
                    <a:pt x="15987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376"/>
                    <a:pt x="3" y="21153"/>
                    <a:pt x="10" y="2093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4" name="Rectangle 28"/>
            <p:cNvSpPr>
              <a:spLocks noChangeArrowheads="1"/>
            </p:cNvSpPr>
            <p:nvPr/>
          </p:nvSpPr>
          <p:spPr bwMode="auto">
            <a:xfrm>
              <a:off x="4562" y="306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121909" name="Group 53"/>
          <p:cNvGrpSpPr>
            <a:grpSpLocks/>
          </p:cNvGrpSpPr>
          <p:nvPr/>
        </p:nvGrpSpPr>
        <p:grpSpPr bwMode="auto">
          <a:xfrm>
            <a:off x="4114800" y="4638675"/>
            <a:ext cx="1143000" cy="579438"/>
            <a:chOff x="2592" y="2922"/>
            <a:chExt cx="720" cy="365"/>
          </a:xfrm>
        </p:grpSpPr>
        <p:sp>
          <p:nvSpPr>
            <p:cNvPr id="121878" name="Line 22"/>
            <p:cNvSpPr>
              <a:spLocks noChangeShapeType="1"/>
            </p:cNvSpPr>
            <p:nvPr/>
          </p:nvSpPr>
          <p:spPr bwMode="auto">
            <a:xfrm>
              <a:off x="2592" y="2928"/>
              <a:ext cx="72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1885" name="Rectangle 29"/>
            <p:cNvSpPr>
              <a:spLocks noChangeArrowheads="1"/>
            </p:cNvSpPr>
            <p:nvPr/>
          </p:nvSpPr>
          <p:spPr bwMode="auto">
            <a:xfrm>
              <a:off x="2688" y="292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121908" name="Group 52"/>
          <p:cNvGrpSpPr>
            <a:grpSpLocks/>
          </p:cNvGrpSpPr>
          <p:nvPr/>
        </p:nvGrpSpPr>
        <p:grpSpPr bwMode="auto">
          <a:xfrm>
            <a:off x="1752600" y="4724400"/>
            <a:ext cx="1827213" cy="984250"/>
            <a:chOff x="1104" y="2976"/>
            <a:chExt cx="1151" cy="620"/>
          </a:xfrm>
        </p:grpSpPr>
        <p:sp>
          <p:nvSpPr>
            <p:cNvPr id="121872" name="Arc 16"/>
            <p:cNvSpPr>
              <a:spLocks/>
            </p:cNvSpPr>
            <p:nvPr/>
          </p:nvSpPr>
          <p:spPr bwMode="auto">
            <a:xfrm>
              <a:off x="1584" y="2976"/>
              <a:ext cx="671" cy="62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2952 w 42952"/>
                <a:gd name="T1" fmla="*/ 24865 h 43200"/>
                <a:gd name="T2" fmla="*/ 23067 w 42952"/>
                <a:gd name="T3" fmla="*/ 50 h 43200"/>
                <a:gd name="T4" fmla="*/ 21600 w 4295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952" h="43200" fill="none" extrusionOk="0">
                  <a:moveTo>
                    <a:pt x="42951" y="24864"/>
                  </a:moveTo>
                  <a:cubicBezTo>
                    <a:pt x="41339" y="35410"/>
                    <a:pt x="322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089" y="-1"/>
                    <a:pt x="22578" y="16"/>
                    <a:pt x="23067" y="49"/>
                  </a:cubicBezTo>
                </a:path>
                <a:path w="42952" h="43200" stroke="0" extrusionOk="0">
                  <a:moveTo>
                    <a:pt x="42951" y="24864"/>
                  </a:moveTo>
                  <a:cubicBezTo>
                    <a:pt x="41339" y="35410"/>
                    <a:pt x="322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089" y="-1"/>
                    <a:pt x="22578" y="16"/>
                    <a:pt x="23067" y="4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886" name="Rectangle 30"/>
            <p:cNvSpPr>
              <a:spLocks noChangeArrowheads="1"/>
            </p:cNvSpPr>
            <p:nvPr/>
          </p:nvSpPr>
          <p:spPr bwMode="auto">
            <a:xfrm>
              <a:off x="1104" y="306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121907" name="Group 51"/>
          <p:cNvGrpSpPr>
            <a:grpSpLocks/>
          </p:cNvGrpSpPr>
          <p:nvPr/>
        </p:nvGrpSpPr>
        <p:grpSpPr bwMode="auto">
          <a:xfrm>
            <a:off x="2819400" y="3200400"/>
            <a:ext cx="793750" cy="990600"/>
            <a:chOff x="1776" y="2016"/>
            <a:chExt cx="500" cy="624"/>
          </a:xfrm>
        </p:grpSpPr>
        <p:sp>
          <p:nvSpPr>
            <p:cNvPr id="121877" name="Line 21"/>
            <p:cNvSpPr>
              <a:spLocks noChangeShapeType="1"/>
            </p:cNvSpPr>
            <p:nvPr/>
          </p:nvSpPr>
          <p:spPr bwMode="auto">
            <a:xfrm>
              <a:off x="2256" y="2016"/>
              <a:ext cx="0" cy="62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1887" name="Rectangle 31"/>
            <p:cNvSpPr>
              <a:spLocks noChangeArrowheads="1"/>
            </p:cNvSpPr>
            <p:nvPr/>
          </p:nvSpPr>
          <p:spPr bwMode="auto">
            <a:xfrm>
              <a:off x="1776" y="210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sp>
        <p:nvSpPr>
          <p:cNvPr id="121902" name="Rectangle 46"/>
          <p:cNvSpPr>
            <a:spLocks noChangeArrowheads="1"/>
          </p:cNvSpPr>
          <p:nvPr/>
        </p:nvSpPr>
        <p:spPr bwMode="auto">
          <a:xfrm>
            <a:off x="0" y="304800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1、做状态图</a:t>
            </a: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19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1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1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1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1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1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1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1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1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1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0" name="Group 20"/>
          <p:cNvGrpSpPr>
            <a:grpSpLocks/>
          </p:cNvGrpSpPr>
          <p:nvPr/>
        </p:nvGrpSpPr>
        <p:grpSpPr bwMode="auto">
          <a:xfrm>
            <a:off x="1066800" y="1104900"/>
            <a:ext cx="5257800" cy="4457700"/>
            <a:chOff x="672" y="696"/>
            <a:chExt cx="3312" cy="2808"/>
          </a:xfrm>
        </p:grpSpPr>
        <p:sp>
          <p:nvSpPr>
            <p:cNvPr id="122884" name="Rectangle 4"/>
            <p:cNvSpPr>
              <a:spLocks noChangeArrowheads="1"/>
            </p:cNvSpPr>
            <p:nvPr/>
          </p:nvSpPr>
          <p:spPr bwMode="auto">
            <a:xfrm>
              <a:off x="720" y="696"/>
              <a:ext cx="32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Z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2885" name="Line 5"/>
            <p:cNvSpPr>
              <a:spLocks noChangeShapeType="1"/>
            </p:cNvSpPr>
            <p:nvPr/>
          </p:nvSpPr>
          <p:spPr bwMode="auto">
            <a:xfrm>
              <a:off x="672" y="1152"/>
              <a:ext cx="3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6" name="Line 6"/>
            <p:cNvSpPr>
              <a:spLocks noChangeShapeType="1"/>
            </p:cNvSpPr>
            <p:nvPr/>
          </p:nvSpPr>
          <p:spPr bwMode="auto">
            <a:xfrm>
              <a:off x="2256" y="720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87" name="Line 7"/>
            <p:cNvSpPr>
              <a:spLocks noChangeShapeType="1"/>
            </p:cNvSpPr>
            <p:nvPr/>
          </p:nvSpPr>
          <p:spPr bwMode="auto">
            <a:xfrm>
              <a:off x="3600" y="720"/>
              <a:ext cx="0" cy="27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888" name="Rectangle 8"/>
          <p:cNvSpPr>
            <a:spLocks noChangeArrowheads="1"/>
          </p:cNvSpPr>
          <p:nvPr/>
        </p:nvSpPr>
        <p:spPr bwMode="auto">
          <a:xfrm>
            <a:off x="0" y="304800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2、做状态表</a:t>
            </a:r>
          </a:p>
        </p:txBody>
      </p:sp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1143000" y="1981200"/>
            <a:ext cx="5109091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0    0    0    0    0</a:t>
            </a:r>
          </a:p>
        </p:txBody>
      </p:sp>
      <p:sp>
        <p:nvSpPr>
          <p:cNvPr id="122891" name="Rectangle 11"/>
          <p:cNvSpPr>
            <a:spLocks noChangeArrowheads="1"/>
          </p:cNvSpPr>
          <p:nvPr/>
        </p:nvSpPr>
        <p:spPr bwMode="auto">
          <a:xfrm>
            <a:off x="1143000" y="24003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0    1    0    1    0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892" name="Rectangle 12"/>
          <p:cNvSpPr>
            <a:spLocks noChangeArrowheads="1"/>
          </p:cNvSpPr>
          <p:nvPr/>
        </p:nvSpPr>
        <p:spPr bwMode="auto">
          <a:xfrm>
            <a:off x="1143000" y="28956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1    0    1    0    0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893" name="Rectangle 13"/>
          <p:cNvSpPr>
            <a:spLocks noChangeArrowheads="1"/>
          </p:cNvSpPr>
          <p:nvPr/>
        </p:nvSpPr>
        <p:spPr bwMode="auto">
          <a:xfrm>
            <a:off x="1143000" y="32766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1    1    1    1    0</a:t>
            </a:r>
          </a:p>
        </p:txBody>
      </p:sp>
      <p:sp>
        <p:nvSpPr>
          <p:cNvPr id="122894" name="Rectangle 14"/>
          <p:cNvSpPr>
            <a:spLocks noChangeArrowheads="1"/>
          </p:cNvSpPr>
          <p:nvPr/>
        </p:nvSpPr>
        <p:spPr bwMode="auto">
          <a:xfrm>
            <a:off x="1143000" y="36576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1    1 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895" name="Rectangle 15"/>
          <p:cNvSpPr>
            <a:spLocks noChangeArrowheads="1"/>
          </p:cNvSpPr>
          <p:nvPr/>
        </p:nvSpPr>
        <p:spPr bwMode="auto">
          <a:xfrm>
            <a:off x="1143000" y="40767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1  0    1    0    0    0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896" name="Rectangle 16"/>
          <p:cNvSpPr>
            <a:spLocks noChangeArrowheads="1"/>
          </p:cNvSpPr>
          <p:nvPr/>
        </p:nvSpPr>
        <p:spPr bwMode="auto">
          <a:xfrm>
            <a:off x="1143000" y="45339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1  1    0    0    1    0</a:t>
            </a:r>
          </a:p>
        </p:txBody>
      </p:sp>
      <p:sp>
        <p:nvSpPr>
          <p:cNvPr id="122897" name="Rectangle 17"/>
          <p:cNvSpPr>
            <a:spLocks noChangeArrowheads="1"/>
          </p:cNvSpPr>
          <p:nvPr/>
        </p:nvSpPr>
        <p:spPr bwMode="auto">
          <a:xfrm>
            <a:off x="1143000" y="49911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1  1    1    1    0    0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2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2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2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28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 build="p" autoUpdateAnimBg="0"/>
      <p:bldP spid="122891" grpId="0" build="p" autoUpdateAnimBg="0"/>
      <p:bldP spid="122892" grpId="0" build="p" autoUpdateAnimBg="0"/>
      <p:bldP spid="122893" grpId="0" build="p" autoUpdateAnimBg="0"/>
      <p:bldP spid="122894" grpId="0" build="p" autoUpdateAnimBg="0"/>
      <p:bldP spid="122895" grpId="0" build="p" autoUpdateAnimBg="0"/>
      <p:bldP spid="122896" grpId="0" build="p" autoUpdateAnimBg="0"/>
      <p:bldP spid="12289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84" name="Rectangle 28"/>
          <p:cNvSpPr>
            <a:spLocks noChangeArrowheads="1"/>
          </p:cNvSpPr>
          <p:nvPr/>
        </p:nvSpPr>
        <p:spPr bwMode="auto">
          <a:xfrm>
            <a:off x="755650" y="1412875"/>
            <a:ext cx="619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Moore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型：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)= F[Q(t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)]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1085" name="Rectangle 29"/>
          <p:cNvSpPr>
            <a:spLocks noChangeArrowheads="1"/>
          </p:cNvSpPr>
          <p:nvPr/>
        </p:nvSpPr>
        <p:spPr bwMode="auto">
          <a:xfrm>
            <a:off x="755650" y="2205038"/>
            <a:ext cx="7696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Mealy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型：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)= F[X(t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 ，Q(t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)]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1086" name="Rectangle 30"/>
          <p:cNvSpPr>
            <a:spLocks noChangeArrowheads="1"/>
          </p:cNvSpPr>
          <p:nvPr/>
        </p:nvSpPr>
        <p:spPr bwMode="auto">
          <a:xfrm>
            <a:off x="250825" y="476250"/>
            <a:ext cx="6616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以输出函数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中，有无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来判断：</a:t>
            </a:r>
          </a:p>
        </p:txBody>
      </p:sp>
      <p:sp>
        <p:nvSpPr>
          <p:cNvPr id="301087" name="Rectangle 31"/>
          <p:cNvSpPr>
            <a:spLocks noChangeArrowheads="1"/>
          </p:cNvSpPr>
          <p:nvPr/>
        </p:nvSpPr>
        <p:spPr bwMode="auto">
          <a:xfrm>
            <a:off x="395288" y="4149725"/>
            <a:ext cx="7775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)= F[X(t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)]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是什么类型？？？？</a:t>
            </a:r>
          </a:p>
        </p:txBody>
      </p:sp>
      <p:sp>
        <p:nvSpPr>
          <p:cNvPr id="301088" name="Rectangle 32"/>
          <p:cNvSpPr>
            <a:spLocks noChangeArrowheads="1"/>
          </p:cNvSpPr>
          <p:nvPr/>
        </p:nvSpPr>
        <p:spPr bwMode="auto">
          <a:xfrm>
            <a:off x="1330325" y="5662613"/>
            <a:ext cx="5070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组合逻辑电路</a:t>
            </a:r>
          </a:p>
        </p:txBody>
      </p:sp>
      <p:sp>
        <p:nvSpPr>
          <p:cNvPr id="301089" name="Rectangle 33"/>
          <p:cNvSpPr>
            <a:spLocks noChangeArrowheads="1"/>
          </p:cNvSpPr>
          <p:nvPr/>
        </p:nvSpPr>
        <p:spPr bwMode="auto">
          <a:xfrm>
            <a:off x="1330325" y="4935538"/>
            <a:ext cx="55451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异步时序逻辑电路</a:t>
            </a:r>
          </a:p>
        </p:txBody>
      </p:sp>
      <p:sp>
        <p:nvSpPr>
          <p:cNvPr id="301090" name="Rectangle 34"/>
          <p:cNvSpPr>
            <a:spLocks noChangeArrowheads="1"/>
          </p:cNvSpPr>
          <p:nvPr/>
        </p:nvSpPr>
        <p:spPr bwMode="auto">
          <a:xfrm>
            <a:off x="682625" y="5662613"/>
            <a:ext cx="6492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√</a:t>
            </a:r>
          </a:p>
        </p:txBody>
      </p:sp>
      <p:sp>
        <p:nvSpPr>
          <p:cNvPr id="301091" name="Rectangle 35"/>
          <p:cNvSpPr>
            <a:spLocks noChangeArrowheads="1"/>
          </p:cNvSpPr>
          <p:nvPr/>
        </p:nvSpPr>
        <p:spPr bwMode="auto">
          <a:xfrm>
            <a:off x="107950" y="2781300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The word mealy has a 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y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.  Since 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x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 and 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y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 are always together in equations, then 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Mealy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 type has 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X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 as input.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1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1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1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10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010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1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84" grpId="0" build="p" autoUpdateAnimBg="0"/>
      <p:bldP spid="301085" grpId="0" build="p" autoUpdateAnimBg="0"/>
      <p:bldP spid="301087" grpId="0" build="p" autoUpdateAnimBg="0"/>
      <p:bldP spid="301088" grpId="0" build="p" autoUpdateAnimBg="0"/>
      <p:bldP spid="301089" grpId="0" build="p" autoUpdateAnimBg="0"/>
      <p:bldP spid="301090" grpId="0"/>
      <p:bldP spid="301091" grpId="0" build="p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1600200" y="2219325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3909" name="Line 5"/>
          <p:cNvSpPr>
            <a:spLocks noChangeShapeType="1"/>
          </p:cNvSpPr>
          <p:nvPr/>
        </p:nvSpPr>
        <p:spPr bwMode="auto">
          <a:xfrm>
            <a:off x="1600200" y="2905125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>
            <a:off x="2209800" y="2219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>
            <a:off x="3581400" y="2219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>
            <a:off x="2895600" y="2219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 flipH="1" flipV="1">
            <a:off x="762000" y="1381125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14" name="Rectangle 10"/>
          <p:cNvSpPr>
            <a:spLocks noChangeArrowheads="1"/>
          </p:cNvSpPr>
          <p:nvPr/>
        </p:nvSpPr>
        <p:spPr bwMode="auto">
          <a:xfrm>
            <a:off x="838200" y="1685925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15" name="Rectangle 11"/>
          <p:cNvSpPr>
            <a:spLocks noChangeArrowheads="1"/>
          </p:cNvSpPr>
          <p:nvPr/>
        </p:nvSpPr>
        <p:spPr bwMode="auto">
          <a:xfrm>
            <a:off x="990600" y="1228725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16" name="Rectangle 12"/>
          <p:cNvSpPr>
            <a:spLocks noChangeArrowheads="1"/>
          </p:cNvSpPr>
          <p:nvPr/>
        </p:nvSpPr>
        <p:spPr bwMode="auto">
          <a:xfrm>
            <a:off x="1600200" y="1676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17" name="Rectangle 13"/>
          <p:cNvSpPr>
            <a:spLocks noChangeArrowheads="1"/>
          </p:cNvSpPr>
          <p:nvPr/>
        </p:nvSpPr>
        <p:spPr bwMode="auto">
          <a:xfrm>
            <a:off x="2133600" y="1676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18" name="Rectangle 14"/>
          <p:cNvSpPr>
            <a:spLocks noChangeArrowheads="1"/>
          </p:cNvSpPr>
          <p:nvPr/>
        </p:nvSpPr>
        <p:spPr bwMode="auto">
          <a:xfrm>
            <a:off x="2895600" y="1676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19" name="Rectangle 15"/>
          <p:cNvSpPr>
            <a:spLocks noChangeArrowheads="1"/>
          </p:cNvSpPr>
          <p:nvPr/>
        </p:nvSpPr>
        <p:spPr bwMode="auto">
          <a:xfrm>
            <a:off x="3581400" y="1676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20" name="Rectangle 16"/>
          <p:cNvSpPr>
            <a:spLocks noChangeArrowheads="1"/>
          </p:cNvSpPr>
          <p:nvPr/>
        </p:nvSpPr>
        <p:spPr bwMode="auto">
          <a:xfrm>
            <a:off x="1219200" y="2209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21" name="Rectangle 17"/>
          <p:cNvSpPr>
            <a:spLocks noChangeArrowheads="1"/>
          </p:cNvSpPr>
          <p:nvPr/>
        </p:nvSpPr>
        <p:spPr bwMode="auto">
          <a:xfrm>
            <a:off x="12192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22" name="Rectangle 18"/>
          <p:cNvSpPr>
            <a:spLocks noChangeArrowheads="1"/>
          </p:cNvSpPr>
          <p:nvPr/>
        </p:nvSpPr>
        <p:spPr bwMode="auto">
          <a:xfrm>
            <a:off x="1676400" y="2209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23" name="Rectangle 19"/>
          <p:cNvSpPr>
            <a:spLocks noChangeArrowheads="1"/>
          </p:cNvSpPr>
          <p:nvPr/>
        </p:nvSpPr>
        <p:spPr bwMode="auto">
          <a:xfrm>
            <a:off x="3048000" y="2295525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24" name="Rectangle 20"/>
          <p:cNvSpPr>
            <a:spLocks noChangeArrowheads="1"/>
          </p:cNvSpPr>
          <p:nvPr/>
        </p:nvSpPr>
        <p:spPr bwMode="auto">
          <a:xfrm>
            <a:off x="23622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37338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26" name="Rectangle 22"/>
          <p:cNvSpPr>
            <a:spLocks noChangeArrowheads="1"/>
          </p:cNvSpPr>
          <p:nvPr/>
        </p:nvSpPr>
        <p:spPr bwMode="auto">
          <a:xfrm>
            <a:off x="2362200" y="2209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27" name="Rectangle 23"/>
          <p:cNvSpPr>
            <a:spLocks noChangeArrowheads="1"/>
          </p:cNvSpPr>
          <p:nvPr/>
        </p:nvSpPr>
        <p:spPr bwMode="auto">
          <a:xfrm>
            <a:off x="3733800" y="2209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28" name="Rectangle 24"/>
          <p:cNvSpPr>
            <a:spLocks noChangeArrowheads="1"/>
          </p:cNvSpPr>
          <p:nvPr/>
        </p:nvSpPr>
        <p:spPr bwMode="auto">
          <a:xfrm>
            <a:off x="16764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29" name="Rectangle 25"/>
          <p:cNvSpPr>
            <a:spLocks noChangeArrowheads="1"/>
          </p:cNvSpPr>
          <p:nvPr/>
        </p:nvSpPr>
        <p:spPr bwMode="auto">
          <a:xfrm>
            <a:off x="30480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30" name="Rectangle 26"/>
          <p:cNvSpPr>
            <a:spLocks noChangeArrowheads="1"/>
          </p:cNvSpPr>
          <p:nvPr/>
        </p:nvSpPr>
        <p:spPr bwMode="auto">
          <a:xfrm>
            <a:off x="0" y="990600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31" name="Rectangle 27"/>
          <p:cNvSpPr>
            <a:spLocks noChangeArrowheads="1"/>
          </p:cNvSpPr>
          <p:nvPr/>
        </p:nvSpPr>
        <p:spPr bwMode="auto">
          <a:xfrm>
            <a:off x="5943600" y="2219325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3932" name="Line 28"/>
          <p:cNvSpPr>
            <a:spLocks noChangeShapeType="1"/>
          </p:cNvSpPr>
          <p:nvPr/>
        </p:nvSpPr>
        <p:spPr bwMode="auto">
          <a:xfrm>
            <a:off x="5943600" y="2905125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33" name="Line 29"/>
          <p:cNvSpPr>
            <a:spLocks noChangeShapeType="1"/>
          </p:cNvSpPr>
          <p:nvPr/>
        </p:nvSpPr>
        <p:spPr bwMode="auto">
          <a:xfrm>
            <a:off x="6553200" y="2219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34" name="Line 30"/>
          <p:cNvSpPr>
            <a:spLocks noChangeShapeType="1"/>
          </p:cNvSpPr>
          <p:nvPr/>
        </p:nvSpPr>
        <p:spPr bwMode="auto">
          <a:xfrm>
            <a:off x="7924800" y="2219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35" name="Line 31"/>
          <p:cNvSpPr>
            <a:spLocks noChangeShapeType="1"/>
          </p:cNvSpPr>
          <p:nvPr/>
        </p:nvSpPr>
        <p:spPr bwMode="auto">
          <a:xfrm>
            <a:off x="7239000" y="2219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36" name="Line 32"/>
          <p:cNvSpPr>
            <a:spLocks noChangeShapeType="1"/>
          </p:cNvSpPr>
          <p:nvPr/>
        </p:nvSpPr>
        <p:spPr bwMode="auto">
          <a:xfrm flipH="1" flipV="1">
            <a:off x="5105400" y="1381125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3937" name="Rectangle 33"/>
          <p:cNvSpPr>
            <a:spLocks noChangeArrowheads="1"/>
          </p:cNvSpPr>
          <p:nvPr/>
        </p:nvSpPr>
        <p:spPr bwMode="auto">
          <a:xfrm>
            <a:off x="5257800" y="1762125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38" name="Rectangle 34"/>
          <p:cNvSpPr>
            <a:spLocks noChangeArrowheads="1"/>
          </p:cNvSpPr>
          <p:nvPr/>
        </p:nvSpPr>
        <p:spPr bwMode="auto">
          <a:xfrm>
            <a:off x="5410200" y="1228725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39" name="Rectangle 35"/>
          <p:cNvSpPr>
            <a:spLocks noChangeArrowheads="1"/>
          </p:cNvSpPr>
          <p:nvPr/>
        </p:nvSpPr>
        <p:spPr bwMode="auto">
          <a:xfrm>
            <a:off x="5943600" y="1676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40" name="Rectangle 36"/>
          <p:cNvSpPr>
            <a:spLocks noChangeArrowheads="1"/>
          </p:cNvSpPr>
          <p:nvPr/>
        </p:nvSpPr>
        <p:spPr bwMode="auto">
          <a:xfrm>
            <a:off x="6477000" y="1676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41" name="Rectangle 37"/>
          <p:cNvSpPr>
            <a:spLocks noChangeArrowheads="1"/>
          </p:cNvSpPr>
          <p:nvPr/>
        </p:nvSpPr>
        <p:spPr bwMode="auto">
          <a:xfrm>
            <a:off x="7239000" y="1676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42" name="Rectangle 38"/>
          <p:cNvSpPr>
            <a:spLocks noChangeArrowheads="1"/>
          </p:cNvSpPr>
          <p:nvPr/>
        </p:nvSpPr>
        <p:spPr bwMode="auto">
          <a:xfrm>
            <a:off x="7924800" y="1676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43" name="Rectangle 39"/>
          <p:cNvSpPr>
            <a:spLocks noChangeArrowheads="1"/>
          </p:cNvSpPr>
          <p:nvPr/>
        </p:nvSpPr>
        <p:spPr bwMode="auto">
          <a:xfrm>
            <a:off x="5562600" y="2209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44" name="Rectangle 40"/>
          <p:cNvSpPr>
            <a:spLocks noChangeArrowheads="1"/>
          </p:cNvSpPr>
          <p:nvPr/>
        </p:nvSpPr>
        <p:spPr bwMode="auto">
          <a:xfrm>
            <a:off x="55626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45" name="Rectangle 41"/>
          <p:cNvSpPr>
            <a:spLocks noChangeArrowheads="1"/>
          </p:cNvSpPr>
          <p:nvPr/>
        </p:nvSpPr>
        <p:spPr bwMode="auto">
          <a:xfrm>
            <a:off x="60198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46" name="Rectangle 42"/>
          <p:cNvSpPr>
            <a:spLocks noChangeArrowheads="1"/>
          </p:cNvSpPr>
          <p:nvPr/>
        </p:nvSpPr>
        <p:spPr bwMode="auto">
          <a:xfrm>
            <a:off x="7391400" y="2295525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47" name="Rectangle 43"/>
          <p:cNvSpPr>
            <a:spLocks noChangeArrowheads="1"/>
          </p:cNvSpPr>
          <p:nvPr/>
        </p:nvSpPr>
        <p:spPr bwMode="auto">
          <a:xfrm>
            <a:off x="67056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48" name="Rectangle 44"/>
          <p:cNvSpPr>
            <a:spLocks noChangeArrowheads="1"/>
          </p:cNvSpPr>
          <p:nvPr/>
        </p:nvSpPr>
        <p:spPr bwMode="auto">
          <a:xfrm>
            <a:off x="80772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49" name="Rectangle 45"/>
          <p:cNvSpPr>
            <a:spLocks noChangeArrowheads="1"/>
          </p:cNvSpPr>
          <p:nvPr/>
        </p:nvSpPr>
        <p:spPr bwMode="auto">
          <a:xfrm>
            <a:off x="67056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50" name="Rectangle 46"/>
          <p:cNvSpPr>
            <a:spLocks noChangeArrowheads="1"/>
          </p:cNvSpPr>
          <p:nvPr/>
        </p:nvSpPr>
        <p:spPr bwMode="auto">
          <a:xfrm>
            <a:off x="80772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51" name="Rectangle 47"/>
          <p:cNvSpPr>
            <a:spLocks noChangeArrowheads="1"/>
          </p:cNvSpPr>
          <p:nvPr/>
        </p:nvSpPr>
        <p:spPr bwMode="auto">
          <a:xfrm>
            <a:off x="60198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52" name="Rectangle 48"/>
          <p:cNvSpPr>
            <a:spLocks noChangeArrowheads="1"/>
          </p:cNvSpPr>
          <p:nvPr/>
        </p:nvSpPr>
        <p:spPr bwMode="auto">
          <a:xfrm>
            <a:off x="73914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53" name="Rectangle 49"/>
          <p:cNvSpPr>
            <a:spLocks noChangeArrowheads="1"/>
          </p:cNvSpPr>
          <p:nvPr/>
        </p:nvSpPr>
        <p:spPr bwMode="auto">
          <a:xfrm>
            <a:off x="4343400" y="990600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54" name="Oval 50"/>
          <p:cNvSpPr>
            <a:spLocks noChangeArrowheads="1"/>
          </p:cNvSpPr>
          <p:nvPr/>
        </p:nvSpPr>
        <p:spPr bwMode="auto">
          <a:xfrm>
            <a:off x="1524000" y="2905125"/>
            <a:ext cx="762000" cy="762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3955" name="Oval 51"/>
          <p:cNvSpPr>
            <a:spLocks noChangeArrowheads="1"/>
          </p:cNvSpPr>
          <p:nvPr/>
        </p:nvSpPr>
        <p:spPr bwMode="auto">
          <a:xfrm>
            <a:off x="2819400" y="2219325"/>
            <a:ext cx="1447800" cy="762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3956" name="Oval 52"/>
          <p:cNvSpPr>
            <a:spLocks noChangeArrowheads="1"/>
          </p:cNvSpPr>
          <p:nvPr/>
        </p:nvSpPr>
        <p:spPr bwMode="auto">
          <a:xfrm rot="5400000">
            <a:off x="2552700" y="2562225"/>
            <a:ext cx="1447800" cy="762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3957" name="Oval 53"/>
          <p:cNvSpPr>
            <a:spLocks noChangeArrowheads="1"/>
          </p:cNvSpPr>
          <p:nvPr/>
        </p:nvSpPr>
        <p:spPr bwMode="auto">
          <a:xfrm>
            <a:off x="6553200" y="2219325"/>
            <a:ext cx="1447800" cy="762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23981" name="Group 77"/>
          <p:cNvGrpSpPr>
            <a:grpSpLocks/>
          </p:cNvGrpSpPr>
          <p:nvPr/>
        </p:nvGrpSpPr>
        <p:grpSpPr bwMode="auto">
          <a:xfrm>
            <a:off x="5562600" y="2905125"/>
            <a:ext cx="3352800" cy="835025"/>
            <a:chOff x="3648" y="1872"/>
            <a:chExt cx="2112" cy="526"/>
          </a:xfrm>
        </p:grpSpPr>
        <p:sp>
          <p:nvSpPr>
            <p:cNvPr id="123958" name="Arc 54"/>
            <p:cNvSpPr>
              <a:spLocks/>
            </p:cNvSpPr>
            <p:nvPr/>
          </p:nvSpPr>
          <p:spPr bwMode="auto">
            <a:xfrm>
              <a:off x="3648" y="1872"/>
              <a:ext cx="626" cy="526"/>
            </a:xfrm>
            <a:custGeom>
              <a:avLst/>
              <a:gdLst>
                <a:gd name="G0" fmla="+- 14550 0 0"/>
                <a:gd name="G1" fmla="+- 21600 0 0"/>
                <a:gd name="G2" fmla="+- 21600 0 0"/>
                <a:gd name="T0" fmla="*/ 1615 w 36150"/>
                <a:gd name="T1" fmla="*/ 4301 h 43200"/>
                <a:gd name="T2" fmla="*/ 0 w 36150"/>
                <a:gd name="T3" fmla="*/ 37564 h 43200"/>
                <a:gd name="T4" fmla="*/ 14550 w 3615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150" h="43200" fill="none" extrusionOk="0">
                  <a:moveTo>
                    <a:pt x="1615" y="4301"/>
                  </a:moveTo>
                  <a:cubicBezTo>
                    <a:pt x="5349" y="1508"/>
                    <a:pt x="9887" y="-1"/>
                    <a:pt x="14550" y="0"/>
                  </a:cubicBezTo>
                  <a:cubicBezTo>
                    <a:pt x="26479" y="0"/>
                    <a:pt x="36150" y="9670"/>
                    <a:pt x="36150" y="21600"/>
                  </a:cubicBezTo>
                  <a:cubicBezTo>
                    <a:pt x="36150" y="33529"/>
                    <a:pt x="26479" y="43200"/>
                    <a:pt x="14550" y="43200"/>
                  </a:cubicBezTo>
                  <a:cubicBezTo>
                    <a:pt x="9167" y="43200"/>
                    <a:pt x="3978" y="41190"/>
                    <a:pt x="-1" y="37564"/>
                  </a:cubicBezTo>
                </a:path>
                <a:path w="36150" h="43200" stroke="0" extrusionOk="0">
                  <a:moveTo>
                    <a:pt x="1615" y="4301"/>
                  </a:moveTo>
                  <a:cubicBezTo>
                    <a:pt x="5349" y="1508"/>
                    <a:pt x="9887" y="-1"/>
                    <a:pt x="14550" y="0"/>
                  </a:cubicBezTo>
                  <a:cubicBezTo>
                    <a:pt x="26479" y="0"/>
                    <a:pt x="36150" y="9670"/>
                    <a:pt x="36150" y="21600"/>
                  </a:cubicBezTo>
                  <a:cubicBezTo>
                    <a:pt x="36150" y="33529"/>
                    <a:pt x="26479" y="43200"/>
                    <a:pt x="14550" y="43200"/>
                  </a:cubicBezTo>
                  <a:cubicBezTo>
                    <a:pt x="9167" y="43200"/>
                    <a:pt x="3978" y="41190"/>
                    <a:pt x="-1" y="37564"/>
                  </a:cubicBezTo>
                  <a:lnTo>
                    <a:pt x="1455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959" name="Arc 55"/>
            <p:cNvSpPr>
              <a:spLocks/>
            </p:cNvSpPr>
            <p:nvPr/>
          </p:nvSpPr>
          <p:spPr bwMode="auto">
            <a:xfrm flipH="1">
              <a:off x="5134" y="1872"/>
              <a:ext cx="626" cy="526"/>
            </a:xfrm>
            <a:custGeom>
              <a:avLst/>
              <a:gdLst>
                <a:gd name="G0" fmla="+- 14550 0 0"/>
                <a:gd name="G1" fmla="+- 21600 0 0"/>
                <a:gd name="G2" fmla="+- 21600 0 0"/>
                <a:gd name="T0" fmla="*/ 1615 w 36150"/>
                <a:gd name="T1" fmla="*/ 4301 h 43200"/>
                <a:gd name="T2" fmla="*/ 0 w 36150"/>
                <a:gd name="T3" fmla="*/ 37564 h 43200"/>
                <a:gd name="T4" fmla="*/ 14550 w 3615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150" h="43200" fill="none" extrusionOk="0">
                  <a:moveTo>
                    <a:pt x="1615" y="4301"/>
                  </a:moveTo>
                  <a:cubicBezTo>
                    <a:pt x="5349" y="1508"/>
                    <a:pt x="9887" y="-1"/>
                    <a:pt x="14550" y="0"/>
                  </a:cubicBezTo>
                  <a:cubicBezTo>
                    <a:pt x="26479" y="0"/>
                    <a:pt x="36150" y="9670"/>
                    <a:pt x="36150" y="21600"/>
                  </a:cubicBezTo>
                  <a:cubicBezTo>
                    <a:pt x="36150" y="33529"/>
                    <a:pt x="26479" y="43200"/>
                    <a:pt x="14550" y="43200"/>
                  </a:cubicBezTo>
                  <a:cubicBezTo>
                    <a:pt x="9167" y="43200"/>
                    <a:pt x="3978" y="41190"/>
                    <a:pt x="-1" y="37564"/>
                  </a:cubicBezTo>
                </a:path>
                <a:path w="36150" h="43200" stroke="0" extrusionOk="0">
                  <a:moveTo>
                    <a:pt x="1615" y="4301"/>
                  </a:moveTo>
                  <a:cubicBezTo>
                    <a:pt x="5349" y="1508"/>
                    <a:pt x="9887" y="-1"/>
                    <a:pt x="14550" y="0"/>
                  </a:cubicBezTo>
                  <a:cubicBezTo>
                    <a:pt x="26479" y="0"/>
                    <a:pt x="36150" y="9670"/>
                    <a:pt x="36150" y="21600"/>
                  </a:cubicBezTo>
                  <a:cubicBezTo>
                    <a:pt x="36150" y="33529"/>
                    <a:pt x="26479" y="43200"/>
                    <a:pt x="14550" y="43200"/>
                  </a:cubicBezTo>
                  <a:cubicBezTo>
                    <a:pt x="9167" y="43200"/>
                    <a:pt x="3978" y="41190"/>
                    <a:pt x="-1" y="37564"/>
                  </a:cubicBezTo>
                  <a:lnTo>
                    <a:pt x="1455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984" name="Rectangle 80"/>
          <p:cNvSpPr>
            <a:spLocks noChangeArrowheads="1"/>
          </p:cNvSpPr>
          <p:nvPr/>
        </p:nvSpPr>
        <p:spPr bwMode="auto">
          <a:xfrm>
            <a:off x="0" y="228600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3、化简</a:t>
            </a:r>
          </a:p>
        </p:txBody>
      </p: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120</a:t>
            </a:fld>
            <a:endParaRPr lang="en-US" altLang="zh-CN"/>
          </a:p>
        </p:txBody>
      </p:sp>
      <p:grpSp>
        <p:nvGrpSpPr>
          <p:cNvPr id="73" name="组合 72"/>
          <p:cNvGrpSpPr/>
          <p:nvPr/>
        </p:nvGrpSpPr>
        <p:grpSpPr>
          <a:xfrm>
            <a:off x="71406" y="2643182"/>
            <a:ext cx="5000660" cy="3071834"/>
            <a:chOff x="71406" y="2643182"/>
            <a:chExt cx="5000660" cy="3071834"/>
          </a:xfrm>
        </p:grpSpPr>
        <p:graphicFrame>
          <p:nvGraphicFramePr>
            <p:cNvPr id="123988" name="Object 84"/>
            <p:cNvGraphicFramePr>
              <a:graphicFrameLocks noChangeAspect="1"/>
            </p:cNvGraphicFramePr>
            <p:nvPr/>
          </p:nvGraphicFramePr>
          <p:xfrm>
            <a:off x="71406" y="4486784"/>
            <a:ext cx="5000660" cy="1228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53" name="Equation" r:id="rId4" imgW="2387600" imgH="584200" progId="Equation.DSMT4">
                    <p:embed/>
                  </p:oleObj>
                </mc:Choice>
                <mc:Fallback>
                  <p:oleObj name="Equation" r:id="rId4" imgW="2387600" imgH="584200" progId="Equation.DSMT4">
                    <p:embed/>
                    <p:pic>
                      <p:nvPicPr>
                        <p:cNvPr id="0" name="Picture 3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06" y="4486784"/>
                          <a:ext cx="5000660" cy="1228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1" name="直接箭头连接符 60"/>
            <p:cNvCxnSpPr/>
            <p:nvPr/>
          </p:nvCxnSpPr>
          <p:spPr bwMode="auto">
            <a:xfrm rot="5400000" flipH="1" flipV="1">
              <a:off x="1464447" y="3893347"/>
              <a:ext cx="642942" cy="28575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箭头连接符 62"/>
            <p:cNvCxnSpPr/>
            <p:nvPr/>
          </p:nvCxnSpPr>
          <p:spPr bwMode="auto">
            <a:xfrm rot="5400000" flipH="1" flipV="1">
              <a:off x="2714612" y="3929066"/>
              <a:ext cx="785818" cy="35719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箭头连接符 63"/>
            <p:cNvCxnSpPr/>
            <p:nvPr/>
          </p:nvCxnSpPr>
          <p:spPr bwMode="auto">
            <a:xfrm rot="5400000" flipH="1" flipV="1">
              <a:off x="3357554" y="3500438"/>
              <a:ext cx="1857388" cy="14287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4" name="组合 73"/>
          <p:cNvGrpSpPr/>
          <p:nvPr/>
        </p:nvGrpSpPr>
        <p:grpSpPr>
          <a:xfrm>
            <a:off x="5146675" y="3071810"/>
            <a:ext cx="3997325" cy="2030423"/>
            <a:chOff x="5146675" y="3071810"/>
            <a:chExt cx="3997325" cy="2030423"/>
          </a:xfrm>
        </p:grpSpPr>
        <p:graphicFrame>
          <p:nvGraphicFramePr>
            <p:cNvPr id="123987" name="Object 83"/>
            <p:cNvGraphicFramePr>
              <a:graphicFrameLocks noChangeAspect="1"/>
            </p:cNvGraphicFramePr>
            <p:nvPr/>
          </p:nvGraphicFramePr>
          <p:xfrm>
            <a:off x="5146675" y="4572008"/>
            <a:ext cx="3997325" cy="530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354" name="Equation" r:id="rId6" imgW="3010680" imgH="393840" progId="Equation.DSMT4">
                    <p:embed/>
                  </p:oleObj>
                </mc:Choice>
                <mc:Fallback>
                  <p:oleObj name="Equation" r:id="rId6" imgW="3010680" imgH="393840" progId="Equation.DSMT4">
                    <p:embed/>
                    <p:pic>
                      <p:nvPicPr>
                        <p:cNvPr id="0" name="Picture 3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6675" y="4572008"/>
                          <a:ext cx="3997325" cy="530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9" name="直接箭头连接符 68"/>
            <p:cNvCxnSpPr/>
            <p:nvPr/>
          </p:nvCxnSpPr>
          <p:spPr bwMode="auto">
            <a:xfrm rot="5400000" flipH="1" flipV="1">
              <a:off x="7460477" y="3755233"/>
              <a:ext cx="795342" cy="71438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接箭头连接符 70"/>
            <p:cNvCxnSpPr/>
            <p:nvPr/>
          </p:nvCxnSpPr>
          <p:spPr bwMode="auto">
            <a:xfrm rot="5400000" flipH="1" flipV="1">
              <a:off x="6179355" y="3464719"/>
              <a:ext cx="1500198" cy="71438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ys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3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3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54" grpId="0" animBg="1"/>
      <p:bldP spid="123955" grpId="0" animBg="1"/>
      <p:bldP spid="123956" grpId="0" animBg="1"/>
      <p:bldP spid="123957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5" name="Rectangle 7"/>
          <p:cNvSpPr>
            <a:spLocks noChangeArrowheads="1"/>
          </p:cNvSpPr>
          <p:nvPr/>
        </p:nvSpPr>
        <p:spPr bwMode="auto">
          <a:xfrm>
            <a:off x="3200400" y="1524000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>
            <a:off x="3200400" y="22098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37" name="Line 9"/>
          <p:cNvSpPr>
            <a:spLocks noChangeShapeType="1"/>
          </p:cNvSpPr>
          <p:nvPr/>
        </p:nvSpPr>
        <p:spPr bwMode="auto">
          <a:xfrm>
            <a:off x="3810000" y="152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38" name="Line 10"/>
          <p:cNvSpPr>
            <a:spLocks noChangeShapeType="1"/>
          </p:cNvSpPr>
          <p:nvPr/>
        </p:nvSpPr>
        <p:spPr bwMode="auto">
          <a:xfrm>
            <a:off x="5181600" y="152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39" name="Line 11"/>
          <p:cNvSpPr>
            <a:spLocks noChangeShapeType="1"/>
          </p:cNvSpPr>
          <p:nvPr/>
        </p:nvSpPr>
        <p:spPr bwMode="auto">
          <a:xfrm>
            <a:off x="4495800" y="152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40" name="Line 12"/>
          <p:cNvSpPr>
            <a:spLocks noChangeShapeType="1"/>
          </p:cNvSpPr>
          <p:nvPr/>
        </p:nvSpPr>
        <p:spPr bwMode="auto">
          <a:xfrm flipH="1" flipV="1">
            <a:off x="2362200" y="6858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2438400" y="11430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42" name="Rectangle 14"/>
          <p:cNvSpPr>
            <a:spLocks noChangeArrowheads="1"/>
          </p:cNvSpPr>
          <p:nvPr/>
        </p:nvSpPr>
        <p:spPr bwMode="auto">
          <a:xfrm>
            <a:off x="2667000" y="5334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32004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44" name="Rectangle 16"/>
          <p:cNvSpPr>
            <a:spLocks noChangeArrowheads="1"/>
          </p:cNvSpPr>
          <p:nvPr/>
        </p:nvSpPr>
        <p:spPr bwMode="auto">
          <a:xfrm>
            <a:off x="3733800" y="9810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45" name="Rectangle 17"/>
          <p:cNvSpPr>
            <a:spLocks noChangeArrowheads="1"/>
          </p:cNvSpPr>
          <p:nvPr/>
        </p:nvSpPr>
        <p:spPr bwMode="auto">
          <a:xfrm>
            <a:off x="44958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46" name="Rectangle 18"/>
          <p:cNvSpPr>
            <a:spLocks noChangeArrowheads="1"/>
          </p:cNvSpPr>
          <p:nvPr/>
        </p:nvSpPr>
        <p:spPr bwMode="auto">
          <a:xfrm>
            <a:off x="51816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47" name="Rectangle 19"/>
          <p:cNvSpPr>
            <a:spLocks noChangeArrowheads="1"/>
          </p:cNvSpPr>
          <p:nvPr/>
        </p:nvSpPr>
        <p:spPr bwMode="auto">
          <a:xfrm>
            <a:off x="2819400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48" name="Rectangle 20"/>
          <p:cNvSpPr>
            <a:spLocks noChangeArrowheads="1"/>
          </p:cNvSpPr>
          <p:nvPr/>
        </p:nvSpPr>
        <p:spPr bwMode="auto">
          <a:xfrm>
            <a:off x="28194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49" name="Rectangle 21"/>
          <p:cNvSpPr>
            <a:spLocks noChangeArrowheads="1"/>
          </p:cNvSpPr>
          <p:nvPr/>
        </p:nvSpPr>
        <p:spPr bwMode="auto">
          <a:xfrm>
            <a:off x="3276600" y="1600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50" name="Rectangle 22"/>
          <p:cNvSpPr>
            <a:spLocks noChangeArrowheads="1"/>
          </p:cNvSpPr>
          <p:nvPr/>
        </p:nvSpPr>
        <p:spPr bwMode="auto">
          <a:xfrm>
            <a:off x="4648200" y="16002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51" name="Rectangle 23"/>
          <p:cNvSpPr>
            <a:spLocks noChangeArrowheads="1"/>
          </p:cNvSpPr>
          <p:nvPr/>
        </p:nvSpPr>
        <p:spPr bwMode="auto">
          <a:xfrm>
            <a:off x="39624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52" name="Rectangle 24"/>
          <p:cNvSpPr>
            <a:spLocks noChangeArrowheads="1"/>
          </p:cNvSpPr>
          <p:nvPr/>
        </p:nvSpPr>
        <p:spPr bwMode="auto">
          <a:xfrm>
            <a:off x="53340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53" name="Rectangle 25"/>
          <p:cNvSpPr>
            <a:spLocks noChangeArrowheads="1"/>
          </p:cNvSpPr>
          <p:nvPr/>
        </p:nvSpPr>
        <p:spPr bwMode="auto">
          <a:xfrm>
            <a:off x="3962400" y="1600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54" name="Rectangle 26"/>
          <p:cNvSpPr>
            <a:spLocks noChangeArrowheads="1"/>
          </p:cNvSpPr>
          <p:nvPr/>
        </p:nvSpPr>
        <p:spPr bwMode="auto">
          <a:xfrm>
            <a:off x="5334000" y="1600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55" name="Rectangle 27"/>
          <p:cNvSpPr>
            <a:spLocks noChangeArrowheads="1"/>
          </p:cNvSpPr>
          <p:nvPr/>
        </p:nvSpPr>
        <p:spPr bwMode="auto">
          <a:xfrm>
            <a:off x="32766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56" name="Rectangle 28"/>
          <p:cNvSpPr>
            <a:spLocks noChangeArrowheads="1"/>
          </p:cNvSpPr>
          <p:nvPr/>
        </p:nvSpPr>
        <p:spPr bwMode="auto">
          <a:xfrm>
            <a:off x="46482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57" name="Rectangle 29"/>
          <p:cNvSpPr>
            <a:spLocks noChangeArrowheads="1"/>
          </p:cNvSpPr>
          <p:nvPr/>
        </p:nvSpPr>
        <p:spPr bwMode="auto">
          <a:xfrm>
            <a:off x="1981200" y="295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58" name="Oval 30"/>
          <p:cNvSpPr>
            <a:spLocks noChangeArrowheads="1"/>
          </p:cNvSpPr>
          <p:nvPr/>
        </p:nvSpPr>
        <p:spPr bwMode="auto">
          <a:xfrm>
            <a:off x="3124200" y="2209800"/>
            <a:ext cx="7620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4964" name="Rectangle 36"/>
          <p:cNvSpPr>
            <a:spLocks noChangeArrowheads="1"/>
          </p:cNvSpPr>
          <p:nvPr/>
        </p:nvSpPr>
        <p:spPr bwMode="auto">
          <a:xfrm>
            <a:off x="76200" y="3952875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4、选用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触发器</a:t>
            </a:r>
          </a:p>
        </p:txBody>
      </p:sp>
      <p:graphicFrame>
        <p:nvGraphicFramePr>
          <p:cNvPr id="124971" name="Object 43"/>
          <p:cNvGraphicFramePr>
            <a:graphicFrameLocks noChangeAspect="1"/>
          </p:cNvGraphicFramePr>
          <p:nvPr/>
        </p:nvGraphicFramePr>
        <p:xfrm>
          <a:off x="3505200" y="3200400"/>
          <a:ext cx="187960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190" name="Equation" r:id="rId6" imgW="1422720" imgH="393840" progId="Equation.3">
                  <p:embed/>
                </p:oleObj>
              </mc:Choice>
              <mc:Fallback>
                <p:oleObj name="Equation" r:id="rId6" imgW="1422720" imgH="393840" progId="Equation.3">
                  <p:embed/>
                  <p:pic>
                    <p:nvPicPr>
                      <p:cNvPr id="0" name="Picture 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200400"/>
                        <a:ext cx="187960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4975" name="Group 47"/>
          <p:cNvGrpSpPr>
            <a:grpSpLocks/>
          </p:cNvGrpSpPr>
          <p:nvPr/>
        </p:nvGrpSpPr>
        <p:grpSpPr bwMode="auto">
          <a:xfrm>
            <a:off x="533400" y="5368948"/>
            <a:ext cx="6505575" cy="579438"/>
            <a:chOff x="336" y="3024"/>
            <a:chExt cx="4098" cy="365"/>
          </a:xfrm>
        </p:grpSpPr>
        <p:sp>
          <p:nvSpPr>
            <p:cNvPr id="124963" name="Rectangle 35"/>
            <p:cNvSpPr>
              <a:spLocks noChangeArrowheads="1"/>
            </p:cNvSpPr>
            <p:nvPr/>
          </p:nvSpPr>
          <p:spPr bwMode="auto">
            <a:xfrm>
              <a:off x="336" y="3024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因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T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触发器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的特征方程为: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124972" name="Object 44"/>
            <p:cNvGraphicFramePr>
              <a:graphicFrameLocks noChangeAspect="1"/>
            </p:cNvGraphicFramePr>
            <p:nvPr/>
          </p:nvGraphicFramePr>
          <p:xfrm>
            <a:off x="3216" y="3072"/>
            <a:ext cx="121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191" name="Equation" r:id="rId8" imgW="1473480" imgH="355680" progId="Equation.3">
                    <p:embed/>
                  </p:oleObj>
                </mc:Choice>
                <mc:Fallback>
                  <p:oleObj name="Equation" r:id="rId8" imgW="1473480" imgH="355680" progId="Equation.3">
                    <p:embed/>
                    <p:pic>
                      <p:nvPicPr>
                        <p:cNvPr id="0" name="Picture 5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072"/>
                          <a:ext cx="1218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4976" name="Group 48"/>
          <p:cNvGrpSpPr>
            <a:grpSpLocks/>
          </p:cNvGrpSpPr>
          <p:nvPr/>
        </p:nvGrpSpPr>
        <p:grpSpPr bwMode="auto">
          <a:xfrm>
            <a:off x="609600" y="6207148"/>
            <a:ext cx="4560888" cy="579438"/>
            <a:chOff x="384" y="3552"/>
            <a:chExt cx="2873" cy="365"/>
          </a:xfrm>
        </p:grpSpPr>
        <p:sp>
          <p:nvSpPr>
            <p:cNvPr id="124962" name="Rectangle 34"/>
            <p:cNvSpPr>
              <a:spLocks noChangeArrowheads="1"/>
            </p:cNvSpPr>
            <p:nvPr/>
          </p:nvSpPr>
          <p:spPr bwMode="auto">
            <a:xfrm>
              <a:off x="384" y="3552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所以:</a:t>
              </a:r>
            </a:p>
          </p:txBody>
        </p:sp>
        <p:graphicFrame>
          <p:nvGraphicFramePr>
            <p:cNvPr id="124973" name="Object 45"/>
            <p:cNvGraphicFramePr>
              <a:graphicFrameLocks noChangeAspect="1"/>
            </p:cNvGraphicFramePr>
            <p:nvPr/>
          </p:nvGraphicFramePr>
          <p:xfrm>
            <a:off x="1248" y="3552"/>
            <a:ext cx="88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192" name="Equation" r:id="rId10" imgW="1067040" imgH="393840" progId="Equation.3">
                    <p:embed/>
                  </p:oleObj>
                </mc:Choice>
                <mc:Fallback>
                  <p:oleObj name="Equation" r:id="rId10" imgW="1067040" imgH="393840" progId="Equation.3">
                    <p:embed/>
                    <p:pic>
                      <p:nvPicPr>
                        <p:cNvPr id="0" name="Picture 5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552"/>
                          <a:ext cx="884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74" name="Object 46"/>
            <p:cNvGraphicFramePr>
              <a:graphicFrameLocks noChangeAspect="1"/>
            </p:cNvGraphicFramePr>
            <p:nvPr/>
          </p:nvGraphicFramePr>
          <p:xfrm>
            <a:off x="2640" y="3600"/>
            <a:ext cx="617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193" name="Equation" r:id="rId12" imgW="736920" imgH="330120" progId="Equation.3">
                    <p:embed/>
                  </p:oleObj>
                </mc:Choice>
                <mc:Fallback>
                  <p:oleObj name="Equation" r:id="rId12" imgW="736920" imgH="330120" progId="Equation.3">
                    <p:embed/>
                    <p:pic>
                      <p:nvPicPr>
                        <p:cNvPr id="0" name="Picture 5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600"/>
                          <a:ext cx="617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121</a:t>
            </a:fld>
            <a:endParaRPr lang="en-US" altLang="zh-CN"/>
          </a:p>
        </p:txBody>
      </p:sp>
      <p:graphicFrame>
        <p:nvGraphicFramePr>
          <p:cNvPr id="36" name="Object 84"/>
          <p:cNvGraphicFramePr>
            <a:graphicFrameLocks noChangeAspect="1"/>
          </p:cNvGraphicFramePr>
          <p:nvPr/>
        </p:nvGraphicFramePr>
        <p:xfrm>
          <a:off x="714348" y="4600588"/>
          <a:ext cx="26320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194" name="Equation" r:id="rId14" imgW="1257300" imgH="292100" progId="Equation.DSMT4">
                  <p:embed/>
                </p:oleObj>
              </mc:Choice>
              <mc:Fallback>
                <p:oleObj name="Equation" r:id="rId14" imgW="1257300" imgH="292100" progId="Equation.DSMT4">
                  <p:embed/>
                  <p:pic>
                    <p:nvPicPr>
                      <p:cNvPr id="0" name="Picture 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4600588"/>
                        <a:ext cx="2632075" cy="614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83"/>
          <p:cNvGraphicFramePr>
            <a:graphicFrameLocks noChangeAspect="1"/>
          </p:cNvGraphicFramePr>
          <p:nvPr/>
        </p:nvGraphicFramePr>
        <p:xfrm>
          <a:off x="5072066" y="4617658"/>
          <a:ext cx="2357454" cy="597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195" name="Equation" r:id="rId16" imgW="1066337" imgH="266584" progId="Equation.DSMT4">
                  <p:embed/>
                </p:oleObj>
              </mc:Choice>
              <mc:Fallback>
                <p:oleObj name="Equation" r:id="rId16" imgW="1066337" imgH="266584" progId="Equation.DSMT4">
                  <p:embed/>
                  <p:pic>
                    <p:nvPicPr>
                      <p:cNvPr id="0" name="Picture 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6" y="4617658"/>
                        <a:ext cx="2357454" cy="5972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49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24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249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249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58" grpId="0" animBg="1"/>
      <p:bldP spid="124964" grpId="0" build="p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838200" y="15144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0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0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838200" y="19716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0  0    1    0    1    0   0  0</a:t>
            </a: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838200" y="25431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1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0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838200" y="30480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0  1    1    1    1    0   0  0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838200" y="35052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1  0    0    1    1    1   1  1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838200" y="40386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1  0    1    0    0    0   1  0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838200" y="44958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1  1    0    0    1    1   1  0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838200" y="49053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1  1    1    1    0    0   1  0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grpSp>
        <p:nvGrpSpPr>
          <p:cNvPr id="200731" name="Group 27"/>
          <p:cNvGrpSpPr>
            <a:grpSpLocks/>
          </p:cNvGrpSpPr>
          <p:nvPr/>
        </p:nvGrpSpPr>
        <p:grpSpPr bwMode="auto">
          <a:xfrm>
            <a:off x="838200" y="1019175"/>
            <a:ext cx="6961188" cy="4391025"/>
            <a:chOff x="528" y="642"/>
            <a:chExt cx="4385" cy="2766"/>
          </a:xfrm>
        </p:grpSpPr>
        <p:sp>
          <p:nvSpPr>
            <p:cNvPr id="200717" name="Line 13"/>
            <p:cNvSpPr>
              <a:spLocks noChangeShapeType="1"/>
            </p:cNvSpPr>
            <p:nvPr/>
          </p:nvSpPr>
          <p:spPr bwMode="auto">
            <a:xfrm>
              <a:off x="528" y="1008"/>
              <a:ext cx="4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08" name="Rectangle 4"/>
            <p:cNvSpPr>
              <a:spLocks noChangeArrowheads="1"/>
            </p:cNvSpPr>
            <p:nvPr/>
          </p:nvSpPr>
          <p:spPr bwMode="auto">
            <a:xfrm>
              <a:off x="528" y="642"/>
              <a:ext cx="438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T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T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Z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endPara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>
              <a:off x="2016" y="672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4272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4" name="Line 20"/>
            <p:cNvSpPr>
              <a:spLocks noChangeShapeType="1"/>
            </p:cNvSpPr>
            <p:nvPr/>
          </p:nvSpPr>
          <p:spPr bwMode="auto">
            <a:xfrm>
              <a:off x="3360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533400" y="228600"/>
            <a:ext cx="59971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如直接求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触发器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的激励方程：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122</a:t>
            </a:fld>
            <a:endParaRPr lang="en-US" altLang="zh-CN"/>
          </a:p>
        </p:txBody>
      </p:sp>
      <p:grpSp>
        <p:nvGrpSpPr>
          <p:cNvPr id="21" name="Group 47"/>
          <p:cNvGrpSpPr>
            <a:grpSpLocks/>
          </p:cNvGrpSpPr>
          <p:nvPr/>
        </p:nvGrpSpPr>
        <p:grpSpPr bwMode="auto">
          <a:xfrm>
            <a:off x="857224" y="5786458"/>
            <a:ext cx="6505575" cy="584201"/>
            <a:chOff x="336" y="3024"/>
            <a:chExt cx="4098" cy="368"/>
          </a:xfrm>
        </p:grpSpPr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336" y="3024"/>
              <a:ext cx="270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T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触发器的特征方程为: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3" name="Object 44"/>
            <p:cNvGraphicFramePr>
              <a:graphicFrameLocks noChangeAspect="1"/>
            </p:cNvGraphicFramePr>
            <p:nvPr/>
          </p:nvGraphicFramePr>
          <p:xfrm>
            <a:off x="3216" y="3072"/>
            <a:ext cx="121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052" name="Equation" r:id="rId4" imgW="1473480" imgH="355680" progId="Equation.3">
                    <p:embed/>
                  </p:oleObj>
                </mc:Choice>
                <mc:Fallback>
                  <p:oleObj name="Equation" r:id="rId4" imgW="1473480" imgH="355680" progId="Equation.3">
                    <p:embed/>
                    <p:pic>
                      <p:nvPicPr>
                        <p:cNvPr id="0" name="Picture 3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072"/>
                          <a:ext cx="1218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sndAc>
      <p:stSnd>
        <p:snd r:embed="rId3" name="hammer.wav"/>
      </p:stSnd>
    </p:sndAc>
  </p:transition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838200" y="15144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0  0    0    0    0    0   0  0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838200" y="19716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0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0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</a:t>
            </a: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838200" y="25431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0  1    0    1    0    0   0  0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838200" y="30480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1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838200" y="35052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1  0    0    1    1    1   1  1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838200" y="40386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1  0    1    0    0    0   1  0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838200" y="44958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1  1    0    0    1    1   1  0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838200" y="49053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1  1    1    1    0    0   1  0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838200" y="1019175"/>
            <a:ext cx="6961188" cy="4391025"/>
            <a:chOff x="528" y="642"/>
            <a:chExt cx="4385" cy="2766"/>
          </a:xfrm>
        </p:grpSpPr>
        <p:sp>
          <p:nvSpPr>
            <p:cNvPr id="200717" name="Line 13"/>
            <p:cNvSpPr>
              <a:spLocks noChangeShapeType="1"/>
            </p:cNvSpPr>
            <p:nvPr/>
          </p:nvSpPr>
          <p:spPr bwMode="auto">
            <a:xfrm>
              <a:off x="528" y="1008"/>
              <a:ext cx="4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08" name="Rectangle 4"/>
            <p:cNvSpPr>
              <a:spLocks noChangeArrowheads="1"/>
            </p:cNvSpPr>
            <p:nvPr/>
          </p:nvSpPr>
          <p:spPr bwMode="auto">
            <a:xfrm>
              <a:off x="528" y="642"/>
              <a:ext cx="438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T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T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Z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endPara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>
              <a:off x="2016" y="672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4272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4" name="Line 20"/>
            <p:cNvSpPr>
              <a:spLocks noChangeShapeType="1"/>
            </p:cNvSpPr>
            <p:nvPr/>
          </p:nvSpPr>
          <p:spPr bwMode="auto">
            <a:xfrm>
              <a:off x="3360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533400" y="228600"/>
            <a:ext cx="58609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如直接求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触发器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的激励方程：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123</a:t>
            </a:fld>
            <a:endParaRPr lang="en-US" altLang="zh-CN"/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857224" y="5786458"/>
            <a:ext cx="6505575" cy="584201"/>
            <a:chOff x="336" y="3024"/>
            <a:chExt cx="4098" cy="368"/>
          </a:xfrm>
        </p:grpSpPr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336" y="3024"/>
              <a:ext cx="270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T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触发器的特征方程为: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3" name="Object 44"/>
            <p:cNvGraphicFramePr>
              <a:graphicFrameLocks noChangeAspect="1"/>
            </p:cNvGraphicFramePr>
            <p:nvPr/>
          </p:nvGraphicFramePr>
          <p:xfrm>
            <a:off x="3216" y="3072"/>
            <a:ext cx="121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526" name="Equation" r:id="rId4" imgW="1473480" imgH="355680" progId="Equation.3">
                    <p:embed/>
                  </p:oleObj>
                </mc:Choice>
                <mc:Fallback>
                  <p:oleObj name="Equation" r:id="rId4" imgW="1473480" imgH="3556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072"/>
                          <a:ext cx="1218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sndAc>
      <p:stSnd>
        <p:snd r:embed="rId3" name="hammer.wav"/>
      </p:stSnd>
    </p:sndAc>
  </p:transition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838200" y="15144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0  0    0    0    0    0   0  0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838200" y="19716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0  0    1    0    1    0   0  0</a:t>
            </a: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838200" y="25431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0  1    0    1    0    0   0  0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838200" y="30480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0  1    1    1    1    0   0  0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838200" y="35052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1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1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838200" y="40386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1  0    1    0    0    0   1  0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838200" y="44958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0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1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838200" y="49053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1  1    1    1    0    0   1  0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838200" y="1019175"/>
            <a:ext cx="6961188" cy="4391025"/>
            <a:chOff x="528" y="642"/>
            <a:chExt cx="4385" cy="2766"/>
          </a:xfrm>
        </p:grpSpPr>
        <p:sp>
          <p:nvSpPr>
            <p:cNvPr id="200717" name="Line 13"/>
            <p:cNvSpPr>
              <a:spLocks noChangeShapeType="1"/>
            </p:cNvSpPr>
            <p:nvPr/>
          </p:nvSpPr>
          <p:spPr bwMode="auto">
            <a:xfrm>
              <a:off x="528" y="1008"/>
              <a:ext cx="4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08" name="Rectangle 4"/>
            <p:cNvSpPr>
              <a:spLocks noChangeArrowheads="1"/>
            </p:cNvSpPr>
            <p:nvPr/>
          </p:nvSpPr>
          <p:spPr bwMode="auto">
            <a:xfrm>
              <a:off x="528" y="642"/>
              <a:ext cx="438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T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T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Z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endPara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>
              <a:off x="2016" y="672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4272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4" name="Line 20"/>
            <p:cNvSpPr>
              <a:spLocks noChangeShapeType="1"/>
            </p:cNvSpPr>
            <p:nvPr/>
          </p:nvSpPr>
          <p:spPr bwMode="auto">
            <a:xfrm>
              <a:off x="3360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533400" y="228600"/>
            <a:ext cx="58609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如直接求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触发器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的激励方程：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124</a:t>
            </a:fld>
            <a:endParaRPr lang="en-US" altLang="zh-CN"/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857224" y="5786458"/>
            <a:ext cx="6505575" cy="584201"/>
            <a:chOff x="336" y="3024"/>
            <a:chExt cx="4098" cy="368"/>
          </a:xfrm>
        </p:grpSpPr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336" y="3024"/>
              <a:ext cx="270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T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触发器的特征方程为: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3" name="Object 44"/>
            <p:cNvGraphicFramePr>
              <a:graphicFrameLocks noChangeAspect="1"/>
            </p:cNvGraphicFramePr>
            <p:nvPr/>
          </p:nvGraphicFramePr>
          <p:xfrm>
            <a:off x="3216" y="3072"/>
            <a:ext cx="121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550" name="Equation" r:id="rId4" imgW="1473480" imgH="355680" progId="Equation.3">
                    <p:embed/>
                  </p:oleObj>
                </mc:Choice>
                <mc:Fallback>
                  <p:oleObj name="Equation" r:id="rId4" imgW="1473480" imgH="3556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072"/>
                          <a:ext cx="1218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sndAc>
      <p:stSnd>
        <p:snd r:embed="rId3" name="hammer.wav"/>
      </p:stSnd>
    </p:sndAc>
  </p:transition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838200" y="15144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0  0    0    0    0    0   0  0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838200" y="19716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0  0    1    0    1    0   0  0</a:t>
            </a: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838200" y="25431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0  1    0    1    0    0   0  0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838200" y="30480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0  1    1    1    1    0   0  0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838200" y="35052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1  0    0    1    1    1   1  1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838200" y="40386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0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0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838200" y="44958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1  1    0    0    1    1   1  0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838200" y="49053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1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0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838200" y="1019175"/>
            <a:ext cx="6961188" cy="4391025"/>
            <a:chOff x="528" y="642"/>
            <a:chExt cx="4385" cy="2766"/>
          </a:xfrm>
        </p:grpSpPr>
        <p:sp>
          <p:nvSpPr>
            <p:cNvPr id="200717" name="Line 13"/>
            <p:cNvSpPr>
              <a:spLocks noChangeShapeType="1"/>
            </p:cNvSpPr>
            <p:nvPr/>
          </p:nvSpPr>
          <p:spPr bwMode="auto">
            <a:xfrm>
              <a:off x="528" y="1008"/>
              <a:ext cx="4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08" name="Rectangle 4"/>
            <p:cNvSpPr>
              <a:spLocks noChangeArrowheads="1"/>
            </p:cNvSpPr>
            <p:nvPr/>
          </p:nvSpPr>
          <p:spPr bwMode="auto">
            <a:xfrm>
              <a:off x="528" y="642"/>
              <a:ext cx="438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T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T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Z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endPara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>
              <a:off x="2016" y="672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4272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4" name="Line 20"/>
            <p:cNvSpPr>
              <a:spLocks noChangeShapeType="1"/>
            </p:cNvSpPr>
            <p:nvPr/>
          </p:nvSpPr>
          <p:spPr bwMode="auto">
            <a:xfrm>
              <a:off x="3360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533400" y="228600"/>
            <a:ext cx="58609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如直接求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触发器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的激励方程：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125</a:t>
            </a:fld>
            <a:endParaRPr lang="en-US" altLang="zh-CN"/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857224" y="5786458"/>
            <a:ext cx="6505575" cy="584201"/>
            <a:chOff x="336" y="3024"/>
            <a:chExt cx="4098" cy="368"/>
          </a:xfrm>
        </p:grpSpPr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336" y="3024"/>
              <a:ext cx="270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T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触发器的特征方程为: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3" name="Object 44"/>
            <p:cNvGraphicFramePr>
              <a:graphicFrameLocks noChangeAspect="1"/>
            </p:cNvGraphicFramePr>
            <p:nvPr/>
          </p:nvGraphicFramePr>
          <p:xfrm>
            <a:off x="3216" y="3072"/>
            <a:ext cx="121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574" name="Equation" r:id="rId4" imgW="1473480" imgH="355680" progId="Equation.3">
                    <p:embed/>
                  </p:oleObj>
                </mc:Choice>
                <mc:Fallback>
                  <p:oleObj name="Equation" r:id="rId4" imgW="1473480" imgH="3556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072"/>
                          <a:ext cx="1218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sndAc>
      <p:stSnd>
        <p:snd r:embed="rId3" name="hammer.wav"/>
      </p:stSnd>
    </p:sndAc>
  </p:transition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838200" y="15144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0    0    0    0    0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838200" y="19716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0    1    0    1    0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</a:t>
            </a: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838200" y="25431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1    0    1    0    0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838200" y="30480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1    1    1    1    0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838200" y="35052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0    0    1    1    1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838200" y="40386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0    1    0    0    0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838200" y="44958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1    0    0    1    1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838200" y="49053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1    1    1    0    0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838200" y="1019175"/>
            <a:ext cx="6961188" cy="4391025"/>
            <a:chOff x="528" y="642"/>
            <a:chExt cx="4385" cy="2766"/>
          </a:xfrm>
        </p:grpSpPr>
        <p:sp>
          <p:nvSpPr>
            <p:cNvPr id="200717" name="Line 13"/>
            <p:cNvSpPr>
              <a:spLocks noChangeShapeType="1"/>
            </p:cNvSpPr>
            <p:nvPr/>
          </p:nvSpPr>
          <p:spPr bwMode="auto">
            <a:xfrm>
              <a:off x="528" y="1008"/>
              <a:ext cx="4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08" name="Rectangle 4"/>
            <p:cNvSpPr>
              <a:spLocks noChangeArrowheads="1"/>
            </p:cNvSpPr>
            <p:nvPr/>
          </p:nvSpPr>
          <p:spPr bwMode="auto">
            <a:xfrm>
              <a:off x="528" y="642"/>
              <a:ext cx="438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T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T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Z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endPara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>
              <a:off x="2016" y="672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4272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4" name="Line 20"/>
            <p:cNvSpPr>
              <a:spLocks noChangeShapeType="1"/>
            </p:cNvSpPr>
            <p:nvPr/>
          </p:nvSpPr>
          <p:spPr bwMode="auto">
            <a:xfrm>
              <a:off x="3360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00726" name="Object 22"/>
          <p:cNvGraphicFramePr>
            <a:graphicFrameLocks noChangeAspect="1"/>
          </p:cNvGraphicFramePr>
          <p:nvPr/>
        </p:nvGraphicFramePr>
        <p:xfrm>
          <a:off x="3214678" y="5715016"/>
          <a:ext cx="1619250" cy="590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03" name="Equation" r:id="rId3" imgW="520474" imgH="215806" progId="Equation.DSMT4">
                  <p:embed/>
                </p:oleObj>
              </mc:Choice>
              <mc:Fallback>
                <p:oleObj name="Equation" r:id="rId3" imgW="520474" imgH="215806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78" y="5715016"/>
                        <a:ext cx="1619250" cy="5905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533400" y="228600"/>
            <a:ext cx="58609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如直接求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触发器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的激励方程：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126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838200" y="15144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0  0    0    0    0    0   0  0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838200" y="19716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0  0    1    0    1    0   0  0</a:t>
            </a: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838200" y="25431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0  1    0    1    0    0   0  0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838200" y="30480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0  1    1    1    1    0   0  0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838200" y="35052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0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1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1  1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838200" y="40386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1  0    1    0    0    0   1  0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838200" y="44958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0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1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1  0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838200" y="49053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1  1    1    1    0    0   1  0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838200" y="1019175"/>
            <a:ext cx="6961188" cy="4391025"/>
            <a:chOff x="528" y="642"/>
            <a:chExt cx="4385" cy="2766"/>
          </a:xfrm>
        </p:grpSpPr>
        <p:sp>
          <p:nvSpPr>
            <p:cNvPr id="200717" name="Line 13"/>
            <p:cNvSpPr>
              <a:spLocks noChangeShapeType="1"/>
            </p:cNvSpPr>
            <p:nvPr/>
          </p:nvSpPr>
          <p:spPr bwMode="auto">
            <a:xfrm>
              <a:off x="528" y="1008"/>
              <a:ext cx="4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08" name="Rectangle 4"/>
            <p:cNvSpPr>
              <a:spLocks noChangeArrowheads="1"/>
            </p:cNvSpPr>
            <p:nvPr/>
          </p:nvSpPr>
          <p:spPr bwMode="auto">
            <a:xfrm>
              <a:off x="528" y="642"/>
              <a:ext cx="438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T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T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Z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endPara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>
              <a:off x="2016" y="672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4272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4" name="Line 20"/>
            <p:cNvSpPr>
              <a:spLocks noChangeShapeType="1"/>
            </p:cNvSpPr>
            <p:nvPr/>
          </p:nvSpPr>
          <p:spPr bwMode="auto">
            <a:xfrm>
              <a:off x="3360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533400" y="228600"/>
            <a:ext cx="70920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类似地，直接求触发器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激励方程：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127</a:t>
            </a:fld>
            <a:endParaRPr lang="en-US" altLang="zh-CN"/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857224" y="5786458"/>
            <a:ext cx="6505575" cy="584201"/>
            <a:chOff x="336" y="3024"/>
            <a:chExt cx="4098" cy="368"/>
          </a:xfrm>
        </p:grpSpPr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336" y="3024"/>
              <a:ext cx="270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T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触发器的特征方程为: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3" name="Object 44"/>
            <p:cNvGraphicFramePr>
              <a:graphicFrameLocks noChangeAspect="1"/>
            </p:cNvGraphicFramePr>
            <p:nvPr/>
          </p:nvGraphicFramePr>
          <p:xfrm>
            <a:off x="3216" y="3072"/>
            <a:ext cx="121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2398" name="Equation" r:id="rId4" imgW="1473480" imgH="355680" progId="Equation.3">
                    <p:embed/>
                  </p:oleObj>
                </mc:Choice>
                <mc:Fallback>
                  <p:oleObj name="Equation" r:id="rId4" imgW="1473480" imgH="3556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072"/>
                          <a:ext cx="1218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sndAc>
      <p:stSnd>
        <p:snd r:embed="rId3" name="hammer.wav"/>
      </p:stSnd>
    </p:sndAc>
  </p:transition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838200" y="15144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0  0    0    0    0    0   0  0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838200" y="19716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0  0    1    0    1    0   0  0</a:t>
            </a: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838200" y="25431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0  1    0    1    0    0   0  0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838200" y="30480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0  1    1    1    1    0   0  0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838200" y="35052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1    1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1  1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838200" y="40386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1  0    1    0    0    0   1  0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838200" y="44958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0    1   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1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838200" y="49053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1  1    1    1    0    0   1  0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838200" y="1019175"/>
            <a:ext cx="6961188" cy="4391025"/>
            <a:chOff x="528" y="642"/>
            <a:chExt cx="4385" cy="2766"/>
          </a:xfrm>
        </p:grpSpPr>
        <p:sp>
          <p:nvSpPr>
            <p:cNvPr id="200717" name="Line 13"/>
            <p:cNvSpPr>
              <a:spLocks noChangeShapeType="1"/>
            </p:cNvSpPr>
            <p:nvPr/>
          </p:nvSpPr>
          <p:spPr bwMode="auto">
            <a:xfrm>
              <a:off x="528" y="1008"/>
              <a:ext cx="4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08" name="Rectangle 4"/>
            <p:cNvSpPr>
              <a:spLocks noChangeArrowheads="1"/>
            </p:cNvSpPr>
            <p:nvPr/>
          </p:nvSpPr>
          <p:spPr bwMode="auto">
            <a:xfrm>
              <a:off x="528" y="642"/>
              <a:ext cx="438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T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-25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T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Z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endPara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>
              <a:off x="2016" y="672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4272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4" name="Line 20"/>
            <p:cNvSpPr>
              <a:spLocks noChangeShapeType="1"/>
            </p:cNvSpPr>
            <p:nvPr/>
          </p:nvSpPr>
          <p:spPr bwMode="auto">
            <a:xfrm>
              <a:off x="3360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00725" name="Object 21"/>
          <p:cNvGraphicFramePr>
            <a:graphicFrameLocks noChangeAspect="1"/>
          </p:cNvGraphicFramePr>
          <p:nvPr/>
        </p:nvGraphicFramePr>
        <p:xfrm>
          <a:off x="3786182" y="5715016"/>
          <a:ext cx="1716089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98" name="Equation" r:id="rId3" imgW="710891" imgH="279279" progId="Equation.DSMT4">
                  <p:embed/>
                </p:oleObj>
              </mc:Choice>
              <mc:Fallback>
                <p:oleObj name="Equation" r:id="rId3" imgW="710891" imgH="279279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2" y="5715016"/>
                        <a:ext cx="1716089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533400" y="228600"/>
            <a:ext cx="70920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类似地，直接求触发器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的激励方程：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128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9" name="Rectangle 5"/>
          <p:cNvSpPr>
            <a:spLocks noChangeArrowheads="1"/>
          </p:cNvSpPr>
          <p:nvPr/>
        </p:nvSpPr>
        <p:spPr bwMode="auto">
          <a:xfrm>
            <a:off x="838200" y="15144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0  0    0    0    0    0   0  0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838200" y="1971675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0  0    1    0    1    0   0  0</a:t>
            </a:r>
          </a:p>
        </p:txBody>
      </p:sp>
      <p:sp>
        <p:nvSpPr>
          <p:cNvPr id="200711" name="Rectangle 7"/>
          <p:cNvSpPr>
            <a:spLocks noChangeArrowheads="1"/>
          </p:cNvSpPr>
          <p:nvPr/>
        </p:nvSpPr>
        <p:spPr bwMode="auto">
          <a:xfrm>
            <a:off x="838200" y="25431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0  1    0    1    0    0   0  0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838200" y="30480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0  1    1    1    1    0   0  0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3" name="Rectangle 9"/>
          <p:cNvSpPr>
            <a:spLocks noChangeArrowheads="1"/>
          </p:cNvSpPr>
          <p:nvPr/>
        </p:nvSpPr>
        <p:spPr bwMode="auto">
          <a:xfrm>
            <a:off x="838200" y="35052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1  0    0    1    1    1   1  1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4" name="Rectangle 10"/>
          <p:cNvSpPr>
            <a:spLocks noChangeArrowheads="1"/>
          </p:cNvSpPr>
          <p:nvPr/>
        </p:nvSpPr>
        <p:spPr bwMode="auto">
          <a:xfrm>
            <a:off x="838200" y="40386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1  0    1    0    0    0   1  0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5" name="Rectangle 11"/>
          <p:cNvSpPr>
            <a:spLocks noChangeArrowheads="1"/>
          </p:cNvSpPr>
          <p:nvPr/>
        </p:nvSpPr>
        <p:spPr bwMode="auto">
          <a:xfrm>
            <a:off x="838200" y="4495800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1  1    0    0    1    1   1  0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200716" name="Rectangle 12"/>
          <p:cNvSpPr>
            <a:spLocks noChangeArrowheads="1"/>
          </p:cNvSpPr>
          <p:nvPr/>
        </p:nvSpPr>
        <p:spPr bwMode="auto">
          <a:xfrm>
            <a:off x="838200" y="4905375"/>
            <a:ext cx="6840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1  1    1    1    0    0   1  0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857224" y="1000108"/>
            <a:ext cx="6961188" cy="4391025"/>
            <a:chOff x="528" y="642"/>
            <a:chExt cx="4385" cy="2766"/>
          </a:xfrm>
        </p:grpSpPr>
        <p:sp>
          <p:nvSpPr>
            <p:cNvPr id="200717" name="Line 13"/>
            <p:cNvSpPr>
              <a:spLocks noChangeShapeType="1"/>
            </p:cNvSpPr>
            <p:nvPr/>
          </p:nvSpPr>
          <p:spPr bwMode="auto">
            <a:xfrm>
              <a:off x="528" y="1008"/>
              <a:ext cx="4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08" name="Rectangle 4"/>
            <p:cNvSpPr>
              <a:spLocks noChangeArrowheads="1"/>
            </p:cNvSpPr>
            <p:nvPr/>
          </p:nvSpPr>
          <p:spPr bwMode="auto">
            <a:xfrm>
              <a:off x="528" y="642"/>
              <a:ext cx="438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T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T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Z</a:t>
              </a:r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endPara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>
              <a:off x="2016" y="672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4272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724" name="Line 20"/>
            <p:cNvSpPr>
              <a:spLocks noChangeShapeType="1"/>
            </p:cNvSpPr>
            <p:nvPr/>
          </p:nvSpPr>
          <p:spPr bwMode="auto">
            <a:xfrm>
              <a:off x="3360" y="672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00726" name="Object 22"/>
          <p:cNvGraphicFramePr>
            <a:graphicFrameLocks noChangeAspect="1"/>
          </p:cNvGraphicFramePr>
          <p:nvPr/>
        </p:nvGraphicFramePr>
        <p:xfrm>
          <a:off x="2571736" y="5857892"/>
          <a:ext cx="1138238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67" name="Equation" r:id="rId3" imgW="736920" imgH="330120" progId="Equation.3">
                  <p:embed/>
                </p:oleObj>
              </mc:Choice>
              <mc:Fallback>
                <p:oleObj name="Equation" r:id="rId3" imgW="736920" imgH="33012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5857892"/>
                        <a:ext cx="1138238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27" name="Rectangle 23"/>
          <p:cNvSpPr>
            <a:spLocks noChangeArrowheads="1"/>
          </p:cNvSpPr>
          <p:nvPr/>
        </p:nvSpPr>
        <p:spPr bwMode="auto">
          <a:xfrm>
            <a:off x="533400" y="228600"/>
            <a:ext cx="62023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直接求触发器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的激励方程：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129</a:t>
            </a:fld>
            <a:endParaRPr lang="en-US" altLang="zh-CN"/>
          </a:p>
        </p:txBody>
      </p:sp>
      <p:graphicFrame>
        <p:nvGraphicFramePr>
          <p:cNvPr id="613380" name="Object 4"/>
          <p:cNvGraphicFramePr>
            <a:graphicFrameLocks noChangeAspect="1"/>
          </p:cNvGraphicFramePr>
          <p:nvPr/>
        </p:nvGraphicFramePr>
        <p:xfrm>
          <a:off x="5214942" y="5715016"/>
          <a:ext cx="16049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3468" name="Equation" r:id="rId5" imgW="1067040" imgH="393840" progId="Equation.3">
                  <p:embed/>
                </p:oleObj>
              </mc:Choice>
              <mc:Fallback>
                <p:oleObj name="Equation" r:id="rId5" imgW="1067040" imgH="3938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5715016"/>
                        <a:ext cx="1604963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59" name="Rectangle 27"/>
          <p:cNvSpPr>
            <a:spLocks noChangeArrowheads="1"/>
          </p:cNvSpPr>
          <p:nvPr/>
        </p:nvSpPr>
        <p:spPr bwMode="auto">
          <a:xfrm>
            <a:off x="381000" y="685800"/>
            <a:ext cx="85153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Moore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型输出方程简单，相应的输出组合逻辑电</a:t>
            </a:r>
          </a:p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路也比较简单。</a:t>
            </a:r>
          </a:p>
        </p:txBody>
      </p:sp>
      <p:sp>
        <p:nvSpPr>
          <p:cNvPr id="300060" name="Rectangle 28"/>
          <p:cNvSpPr>
            <a:spLocks noChangeArrowheads="1"/>
          </p:cNvSpPr>
          <p:nvPr/>
        </p:nvSpPr>
        <p:spPr bwMode="auto">
          <a:xfrm>
            <a:off x="395288" y="2552700"/>
            <a:ext cx="85153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Mealy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型电路的状态数目少，其使用的记忆元件</a:t>
            </a:r>
          </a:p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数目较少，记忆电路简单。</a:t>
            </a:r>
          </a:p>
        </p:txBody>
      </p:sp>
      <p:sp>
        <p:nvSpPr>
          <p:cNvPr id="300061" name="Rectangle 29"/>
          <p:cNvSpPr>
            <a:spLocks noChangeArrowheads="1"/>
          </p:cNvSpPr>
          <p:nvPr/>
        </p:nvSpPr>
        <p:spPr bwMode="auto">
          <a:xfrm>
            <a:off x="390525" y="4425950"/>
            <a:ext cx="87185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计数器的状态变量就是输出变量，因此它是一种</a:t>
            </a:r>
          </a:p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Moore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型电路。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ransition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03" name="Rectangle 51"/>
          <p:cNvSpPr>
            <a:spLocks noChangeArrowheads="1"/>
          </p:cNvSpPr>
          <p:nvPr/>
        </p:nvSpPr>
        <p:spPr bwMode="auto">
          <a:xfrm>
            <a:off x="0" y="228600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5、电路图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3" name="组合 72"/>
          <p:cNvGrpSpPr/>
          <p:nvPr/>
        </p:nvGrpSpPr>
        <p:grpSpPr>
          <a:xfrm>
            <a:off x="990600" y="1133475"/>
            <a:ext cx="7702550" cy="4200525"/>
            <a:chOff x="990600" y="1133475"/>
            <a:chExt cx="7702550" cy="4200525"/>
          </a:xfrm>
        </p:grpSpPr>
        <p:grpSp>
          <p:nvGrpSpPr>
            <p:cNvPr id="126009" name="Group 57"/>
            <p:cNvGrpSpPr>
              <a:grpSpLocks/>
            </p:cNvGrpSpPr>
            <p:nvPr/>
          </p:nvGrpSpPr>
          <p:grpSpPr bwMode="auto">
            <a:xfrm>
              <a:off x="990600" y="1133475"/>
              <a:ext cx="7702550" cy="4200525"/>
              <a:chOff x="624" y="714"/>
              <a:chExt cx="4852" cy="2646"/>
            </a:xfrm>
          </p:grpSpPr>
          <p:sp>
            <p:nvSpPr>
              <p:cNvPr id="125956" name="Oval 4"/>
              <p:cNvSpPr>
                <a:spLocks noChangeArrowheads="1"/>
              </p:cNvSpPr>
              <p:nvPr/>
            </p:nvSpPr>
            <p:spPr bwMode="auto">
              <a:xfrm>
                <a:off x="2592" y="2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57" name="Rectangle 5"/>
              <p:cNvSpPr>
                <a:spLocks noChangeArrowheads="1"/>
              </p:cNvSpPr>
              <p:nvPr/>
            </p:nvSpPr>
            <p:spPr bwMode="auto">
              <a:xfrm>
                <a:off x="1584" y="1488"/>
                <a:ext cx="816" cy="14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58" name="Line 6"/>
              <p:cNvSpPr>
                <a:spLocks noChangeShapeType="1"/>
              </p:cNvSpPr>
              <p:nvPr/>
            </p:nvSpPr>
            <p:spPr bwMode="auto">
              <a:xfrm>
                <a:off x="1584" y="2016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59" name="Line 7"/>
              <p:cNvSpPr>
                <a:spLocks noChangeShapeType="1"/>
              </p:cNvSpPr>
              <p:nvPr/>
            </p:nvSpPr>
            <p:spPr bwMode="auto">
              <a:xfrm flipV="1">
                <a:off x="1584" y="2160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60" name="Line 8"/>
              <p:cNvSpPr>
                <a:spLocks noChangeShapeType="1"/>
              </p:cNvSpPr>
              <p:nvPr/>
            </p:nvSpPr>
            <p:spPr bwMode="auto">
              <a:xfrm flipH="1">
                <a:off x="1248" y="2160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61" name="Rectangle 9"/>
              <p:cNvSpPr>
                <a:spLocks noChangeArrowheads="1"/>
              </p:cNvSpPr>
              <p:nvPr/>
            </p:nvSpPr>
            <p:spPr bwMode="auto">
              <a:xfrm>
                <a:off x="1584" y="153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T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25962" name="Rectangle 10"/>
              <p:cNvSpPr>
                <a:spLocks noChangeArrowheads="1"/>
              </p:cNvSpPr>
              <p:nvPr/>
            </p:nvSpPr>
            <p:spPr bwMode="auto">
              <a:xfrm>
                <a:off x="1968" y="1584"/>
                <a:ext cx="48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25963" name="Rectangle 11"/>
              <p:cNvSpPr>
                <a:spLocks noChangeArrowheads="1"/>
              </p:cNvSpPr>
              <p:nvPr/>
            </p:nvSpPr>
            <p:spPr bwMode="auto">
              <a:xfrm>
                <a:off x="2016" y="2442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25964" name="Oval 12"/>
              <p:cNvSpPr>
                <a:spLocks noChangeArrowheads="1"/>
              </p:cNvSpPr>
              <p:nvPr/>
            </p:nvSpPr>
            <p:spPr bwMode="auto">
              <a:xfrm>
                <a:off x="1488" y="2112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65" name="Line 13"/>
              <p:cNvSpPr>
                <a:spLocks noChangeShapeType="1"/>
              </p:cNvSpPr>
              <p:nvPr/>
            </p:nvSpPr>
            <p:spPr bwMode="auto">
              <a:xfrm>
                <a:off x="2064" y="2496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66" name="Rectangle 14"/>
              <p:cNvSpPr>
                <a:spLocks noChangeArrowheads="1"/>
              </p:cNvSpPr>
              <p:nvPr/>
            </p:nvSpPr>
            <p:spPr bwMode="auto">
              <a:xfrm>
                <a:off x="3504" y="1440"/>
                <a:ext cx="816" cy="14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67" name="Line 15"/>
              <p:cNvSpPr>
                <a:spLocks noChangeShapeType="1"/>
              </p:cNvSpPr>
              <p:nvPr/>
            </p:nvSpPr>
            <p:spPr bwMode="auto">
              <a:xfrm>
                <a:off x="3504" y="1968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68" name="Line 16"/>
              <p:cNvSpPr>
                <a:spLocks noChangeShapeType="1"/>
              </p:cNvSpPr>
              <p:nvPr/>
            </p:nvSpPr>
            <p:spPr bwMode="auto">
              <a:xfrm flipV="1">
                <a:off x="3504" y="2112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69" name="Rectangle 17"/>
              <p:cNvSpPr>
                <a:spLocks noChangeArrowheads="1"/>
              </p:cNvSpPr>
              <p:nvPr/>
            </p:nvSpPr>
            <p:spPr bwMode="auto">
              <a:xfrm>
                <a:off x="3504" y="148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T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25970" name="Rectangle 18"/>
              <p:cNvSpPr>
                <a:spLocks noChangeArrowheads="1"/>
              </p:cNvSpPr>
              <p:nvPr/>
            </p:nvSpPr>
            <p:spPr bwMode="auto">
              <a:xfrm>
                <a:off x="3936" y="1482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25971" name="Rectangle 19"/>
              <p:cNvSpPr>
                <a:spLocks noChangeArrowheads="1"/>
              </p:cNvSpPr>
              <p:nvPr/>
            </p:nvSpPr>
            <p:spPr bwMode="auto">
              <a:xfrm>
                <a:off x="3936" y="2394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25972" name="Oval 20"/>
              <p:cNvSpPr>
                <a:spLocks noChangeArrowheads="1"/>
              </p:cNvSpPr>
              <p:nvPr/>
            </p:nvSpPr>
            <p:spPr bwMode="auto">
              <a:xfrm>
                <a:off x="3408" y="2064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73" name="Line 21"/>
              <p:cNvSpPr>
                <a:spLocks noChangeShapeType="1"/>
              </p:cNvSpPr>
              <p:nvPr/>
            </p:nvSpPr>
            <p:spPr bwMode="auto">
              <a:xfrm>
                <a:off x="3984" y="244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74" name="Line 22"/>
              <p:cNvSpPr>
                <a:spLocks noChangeShapeType="1"/>
              </p:cNvSpPr>
              <p:nvPr/>
            </p:nvSpPr>
            <p:spPr bwMode="auto">
              <a:xfrm>
                <a:off x="1248" y="2160"/>
                <a:ext cx="0" cy="1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75" name="Line 23"/>
              <p:cNvSpPr>
                <a:spLocks noChangeShapeType="1"/>
              </p:cNvSpPr>
              <p:nvPr/>
            </p:nvSpPr>
            <p:spPr bwMode="auto">
              <a:xfrm>
                <a:off x="816" y="3360"/>
                <a:ext cx="22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76" name="Line 24"/>
              <p:cNvSpPr>
                <a:spLocks noChangeShapeType="1"/>
              </p:cNvSpPr>
              <p:nvPr/>
            </p:nvSpPr>
            <p:spPr bwMode="auto">
              <a:xfrm>
                <a:off x="2472" y="2640"/>
                <a:ext cx="1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79" name="Line 27"/>
              <p:cNvSpPr>
                <a:spLocks noChangeShapeType="1"/>
              </p:cNvSpPr>
              <p:nvPr/>
            </p:nvSpPr>
            <p:spPr bwMode="auto">
              <a:xfrm>
                <a:off x="4512" y="1104"/>
                <a:ext cx="0" cy="14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80" name="Line 28"/>
              <p:cNvSpPr>
                <a:spLocks noChangeShapeType="1"/>
              </p:cNvSpPr>
              <p:nvPr/>
            </p:nvSpPr>
            <p:spPr bwMode="auto">
              <a:xfrm flipH="1">
                <a:off x="4422" y="2592"/>
                <a:ext cx="9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81" name="Line 29"/>
              <p:cNvSpPr>
                <a:spLocks noChangeShapeType="1"/>
              </p:cNvSpPr>
              <p:nvPr/>
            </p:nvSpPr>
            <p:spPr bwMode="auto">
              <a:xfrm>
                <a:off x="5136" y="110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82" name="Oval 30"/>
              <p:cNvSpPr>
                <a:spLocks noChangeArrowheads="1"/>
              </p:cNvSpPr>
              <p:nvPr/>
            </p:nvSpPr>
            <p:spPr bwMode="auto">
              <a:xfrm>
                <a:off x="2592" y="86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983" name="Rectangle 31"/>
              <p:cNvSpPr>
                <a:spLocks noChangeArrowheads="1"/>
              </p:cNvSpPr>
              <p:nvPr/>
            </p:nvSpPr>
            <p:spPr bwMode="auto">
              <a:xfrm>
                <a:off x="624" y="2970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CP</a:t>
                </a:r>
                <a:endPara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25984" name="Rectangle 32"/>
              <p:cNvSpPr>
                <a:spLocks noChangeArrowheads="1"/>
              </p:cNvSpPr>
              <p:nvPr/>
            </p:nvSpPr>
            <p:spPr bwMode="auto">
              <a:xfrm>
                <a:off x="960" y="71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X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25985" name="Rectangle 33"/>
              <p:cNvSpPr>
                <a:spLocks noChangeArrowheads="1"/>
              </p:cNvSpPr>
              <p:nvPr/>
            </p:nvSpPr>
            <p:spPr bwMode="auto">
              <a:xfrm>
                <a:off x="5232" y="76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Z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25988" name="Line 36"/>
              <p:cNvSpPr>
                <a:spLocks noChangeShapeType="1"/>
              </p:cNvSpPr>
              <p:nvPr/>
            </p:nvSpPr>
            <p:spPr bwMode="auto">
              <a:xfrm>
                <a:off x="3312" y="168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89" name="Line 37"/>
              <p:cNvSpPr>
                <a:spLocks noChangeShapeType="1"/>
              </p:cNvSpPr>
              <p:nvPr/>
            </p:nvSpPr>
            <p:spPr bwMode="auto">
              <a:xfrm flipV="1">
                <a:off x="2640" y="1776"/>
                <a:ext cx="0" cy="12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0" name="Line 38"/>
              <p:cNvSpPr>
                <a:spLocks noChangeShapeType="1"/>
              </p:cNvSpPr>
              <p:nvPr/>
            </p:nvSpPr>
            <p:spPr bwMode="auto">
              <a:xfrm>
                <a:off x="2640" y="177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1" name="Line 39"/>
              <p:cNvSpPr>
                <a:spLocks noChangeShapeType="1"/>
              </p:cNvSpPr>
              <p:nvPr/>
            </p:nvSpPr>
            <p:spPr bwMode="auto">
              <a:xfrm flipH="1">
                <a:off x="2640" y="1584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2" name="Line 40"/>
              <p:cNvSpPr>
                <a:spLocks noChangeShapeType="1"/>
              </p:cNvSpPr>
              <p:nvPr/>
            </p:nvSpPr>
            <p:spPr bwMode="auto">
              <a:xfrm flipV="1">
                <a:off x="2640" y="912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3" name="Line 41"/>
              <p:cNvSpPr>
                <a:spLocks noChangeShapeType="1"/>
              </p:cNvSpPr>
              <p:nvPr/>
            </p:nvSpPr>
            <p:spPr bwMode="auto">
              <a:xfrm flipH="1">
                <a:off x="1248" y="912"/>
                <a:ext cx="36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4" name="Line 42"/>
              <p:cNvSpPr>
                <a:spLocks noChangeShapeType="1"/>
              </p:cNvSpPr>
              <p:nvPr/>
            </p:nvSpPr>
            <p:spPr bwMode="auto">
              <a:xfrm>
                <a:off x="4512" y="1104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5" name="Line 43"/>
              <p:cNvSpPr>
                <a:spLocks noChangeShapeType="1"/>
              </p:cNvSpPr>
              <p:nvPr/>
            </p:nvSpPr>
            <p:spPr bwMode="auto">
              <a:xfrm>
                <a:off x="2640" y="3072"/>
                <a:ext cx="20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6" name="Line 44"/>
              <p:cNvSpPr>
                <a:spLocks noChangeShapeType="1"/>
              </p:cNvSpPr>
              <p:nvPr/>
            </p:nvSpPr>
            <p:spPr bwMode="auto">
              <a:xfrm flipH="1">
                <a:off x="4704" y="1296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7" name="Line 45"/>
              <p:cNvSpPr>
                <a:spLocks noChangeShapeType="1"/>
              </p:cNvSpPr>
              <p:nvPr/>
            </p:nvSpPr>
            <p:spPr bwMode="auto">
              <a:xfrm>
                <a:off x="4704" y="1296"/>
                <a:ext cx="0" cy="17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8" name="Line 46"/>
              <p:cNvSpPr>
                <a:spLocks noChangeShapeType="1"/>
              </p:cNvSpPr>
              <p:nvPr/>
            </p:nvSpPr>
            <p:spPr bwMode="auto">
              <a:xfrm flipH="1">
                <a:off x="3024" y="211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5999" name="Line 47"/>
              <p:cNvSpPr>
                <a:spLocks noChangeShapeType="1"/>
              </p:cNvSpPr>
              <p:nvPr/>
            </p:nvSpPr>
            <p:spPr bwMode="auto">
              <a:xfrm>
                <a:off x="3024" y="2112"/>
                <a:ext cx="0" cy="1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6000" name="Line 48"/>
              <p:cNvSpPr>
                <a:spLocks noChangeShapeType="1"/>
              </p:cNvSpPr>
              <p:nvPr/>
            </p:nvSpPr>
            <p:spPr bwMode="auto">
              <a:xfrm flipH="1">
                <a:off x="1392" y="168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001" name="Line 49"/>
              <p:cNvSpPr>
                <a:spLocks noChangeShapeType="1"/>
              </p:cNvSpPr>
              <p:nvPr/>
            </p:nvSpPr>
            <p:spPr bwMode="auto">
              <a:xfrm flipV="1">
                <a:off x="1392" y="912"/>
                <a:ext cx="0" cy="76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6002" name="Oval 50"/>
              <p:cNvSpPr>
                <a:spLocks noChangeArrowheads="1"/>
              </p:cNvSpPr>
              <p:nvPr/>
            </p:nvSpPr>
            <p:spPr bwMode="auto">
              <a:xfrm>
                <a:off x="1344" y="86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007" name="Oval 55"/>
              <p:cNvSpPr>
                <a:spLocks noChangeArrowheads="1"/>
              </p:cNvSpPr>
              <p:nvPr/>
            </p:nvSpPr>
            <p:spPr bwMode="auto">
              <a:xfrm>
                <a:off x="2381" y="2614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008" name="Oval 56"/>
              <p:cNvSpPr>
                <a:spLocks noChangeArrowheads="1"/>
              </p:cNvSpPr>
              <p:nvPr/>
            </p:nvSpPr>
            <p:spPr bwMode="auto">
              <a:xfrm>
                <a:off x="4332" y="2568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7786710" y="1357298"/>
              <a:ext cx="357190" cy="777041"/>
              <a:chOff x="7177088" y="3041650"/>
              <a:chExt cx="768350" cy="633439"/>
            </a:xfrm>
          </p:grpSpPr>
          <p:sp>
            <p:nvSpPr>
              <p:cNvPr id="64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5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6" name="Line 95"/>
              <p:cNvSpPr>
                <a:spLocks noChangeShapeType="1"/>
              </p:cNvSpPr>
              <p:nvPr/>
            </p:nvSpPr>
            <p:spPr bwMode="auto">
              <a:xfrm flipH="1">
                <a:off x="7177088" y="3673501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4929190" y="2214554"/>
              <a:ext cx="357190" cy="777041"/>
              <a:chOff x="7177088" y="3041650"/>
              <a:chExt cx="768350" cy="633439"/>
            </a:xfrm>
          </p:grpSpPr>
          <p:sp>
            <p:nvSpPr>
              <p:cNvPr id="69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0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1" name="Line 95"/>
              <p:cNvSpPr>
                <a:spLocks noChangeShapeType="1"/>
              </p:cNvSpPr>
              <p:nvPr/>
            </p:nvSpPr>
            <p:spPr bwMode="auto">
              <a:xfrm flipH="1">
                <a:off x="7177088" y="3673501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72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130</a:t>
            </a:fld>
            <a:endParaRPr lang="en-US" altLang="zh-CN"/>
          </a:p>
        </p:txBody>
      </p:sp>
      <p:graphicFrame>
        <p:nvGraphicFramePr>
          <p:cNvPr id="483329" name="Object 1"/>
          <p:cNvGraphicFramePr>
            <a:graphicFrameLocks noChangeAspect="1"/>
          </p:cNvGraphicFramePr>
          <p:nvPr/>
        </p:nvGraphicFramePr>
        <p:xfrm>
          <a:off x="2009772" y="5791200"/>
          <a:ext cx="1397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61" name="Equation" r:id="rId4" imgW="1067040" imgH="393840" progId="Equation.3">
                  <p:embed/>
                </p:oleObj>
              </mc:Choice>
              <mc:Fallback>
                <p:oleObj name="Equation" r:id="rId4" imgW="1067040" imgH="3938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2" y="5791200"/>
                        <a:ext cx="1397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0" name="Object 2"/>
          <p:cNvGraphicFramePr>
            <a:graphicFrameLocks noChangeAspect="1"/>
          </p:cNvGraphicFramePr>
          <p:nvPr/>
        </p:nvGraphicFramePr>
        <p:xfrm>
          <a:off x="4000496" y="5857892"/>
          <a:ext cx="977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62" name="Equation" r:id="rId6" imgW="736920" imgH="330120" progId="Equation.3">
                  <p:embed/>
                </p:oleObj>
              </mc:Choice>
              <mc:Fallback>
                <p:oleObj name="Equation" r:id="rId6" imgW="736920" imgH="3301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496" y="5857892"/>
                        <a:ext cx="9779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3331" name="Object 3"/>
          <p:cNvGraphicFramePr>
            <a:graphicFrameLocks noChangeAspect="1"/>
          </p:cNvGraphicFramePr>
          <p:nvPr/>
        </p:nvGraphicFramePr>
        <p:xfrm>
          <a:off x="5572132" y="5786454"/>
          <a:ext cx="1879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463" name="Equation" r:id="rId8" imgW="1422720" imgH="393840" progId="Equation.3">
                  <p:embed/>
                </p:oleObj>
              </mc:Choice>
              <mc:Fallback>
                <p:oleObj name="Equation" r:id="rId8" imgW="1422720" imgH="3938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2" y="5786454"/>
                        <a:ext cx="1879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Oval 25"/>
          <p:cNvSpPr>
            <a:spLocks noChangeArrowheads="1"/>
          </p:cNvSpPr>
          <p:nvPr/>
        </p:nvSpPr>
        <p:spPr bwMode="auto">
          <a:xfrm>
            <a:off x="1897544" y="523936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011" name="Group 35"/>
          <p:cNvGrpSpPr>
            <a:grpSpLocks/>
          </p:cNvGrpSpPr>
          <p:nvPr/>
        </p:nvGrpSpPr>
        <p:grpSpPr bwMode="auto">
          <a:xfrm>
            <a:off x="2590800" y="2743200"/>
            <a:ext cx="4419600" cy="3505200"/>
            <a:chOff x="1632" y="1728"/>
            <a:chExt cx="2784" cy="2208"/>
          </a:xfrm>
        </p:grpSpPr>
        <p:sp>
          <p:nvSpPr>
            <p:cNvPr id="126980" name="Oval 4"/>
            <p:cNvSpPr>
              <a:spLocks noChangeArrowheads="1"/>
            </p:cNvSpPr>
            <p:nvPr/>
          </p:nvSpPr>
          <p:spPr bwMode="auto">
            <a:xfrm>
              <a:off x="3744" y="1728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81" name="Oval 5"/>
            <p:cNvSpPr>
              <a:spLocks noChangeArrowheads="1"/>
            </p:cNvSpPr>
            <p:nvPr/>
          </p:nvSpPr>
          <p:spPr bwMode="auto">
            <a:xfrm>
              <a:off x="1632" y="1728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82" name="Oval 6"/>
            <p:cNvSpPr>
              <a:spLocks noChangeArrowheads="1"/>
            </p:cNvSpPr>
            <p:nvPr/>
          </p:nvSpPr>
          <p:spPr bwMode="auto">
            <a:xfrm>
              <a:off x="2592" y="3264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983" name="Rectangle 7"/>
            <p:cNvSpPr>
              <a:spLocks noChangeArrowheads="1"/>
            </p:cNvSpPr>
            <p:nvPr/>
          </p:nvSpPr>
          <p:spPr bwMode="auto">
            <a:xfrm>
              <a:off x="1776" y="186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</a:t>
              </a:r>
            </a:p>
          </p:txBody>
        </p:sp>
        <p:sp>
          <p:nvSpPr>
            <p:cNvPr id="126984" name="Rectangle 8"/>
            <p:cNvSpPr>
              <a:spLocks noChangeArrowheads="1"/>
            </p:cNvSpPr>
            <p:nvPr/>
          </p:nvSpPr>
          <p:spPr bwMode="auto">
            <a:xfrm>
              <a:off x="3888" y="186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6985" name="Rectangle 9"/>
            <p:cNvSpPr>
              <a:spLocks noChangeArrowheads="1"/>
            </p:cNvSpPr>
            <p:nvPr/>
          </p:nvSpPr>
          <p:spPr bwMode="auto">
            <a:xfrm>
              <a:off x="2736" y="340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27017" name="Group 41"/>
          <p:cNvGrpSpPr>
            <a:grpSpLocks/>
          </p:cNvGrpSpPr>
          <p:nvPr/>
        </p:nvGrpSpPr>
        <p:grpSpPr bwMode="auto">
          <a:xfrm>
            <a:off x="3657600" y="3267075"/>
            <a:ext cx="2286000" cy="579438"/>
            <a:chOff x="2304" y="2058"/>
            <a:chExt cx="1440" cy="365"/>
          </a:xfrm>
        </p:grpSpPr>
        <p:sp>
          <p:nvSpPr>
            <p:cNvPr id="126988" name="Rectangle 12"/>
            <p:cNvSpPr>
              <a:spLocks noChangeArrowheads="1"/>
            </p:cNvSpPr>
            <p:nvPr/>
          </p:nvSpPr>
          <p:spPr bwMode="auto">
            <a:xfrm>
              <a:off x="2784" y="205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  <p:sp>
          <p:nvSpPr>
            <p:cNvPr id="126993" name="Line 17"/>
            <p:cNvSpPr>
              <a:spLocks noChangeShapeType="1"/>
            </p:cNvSpPr>
            <p:nvPr/>
          </p:nvSpPr>
          <p:spPr bwMode="auto">
            <a:xfrm flipH="1">
              <a:off x="2304" y="2112"/>
              <a:ext cx="1440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7015" name="Group 39"/>
          <p:cNvGrpSpPr>
            <a:grpSpLocks/>
          </p:cNvGrpSpPr>
          <p:nvPr/>
        </p:nvGrpSpPr>
        <p:grpSpPr bwMode="auto">
          <a:xfrm>
            <a:off x="3657600" y="3581400"/>
            <a:ext cx="1098550" cy="1600200"/>
            <a:chOff x="2304" y="2256"/>
            <a:chExt cx="692" cy="1008"/>
          </a:xfrm>
        </p:grpSpPr>
        <p:sp>
          <p:nvSpPr>
            <p:cNvPr id="126989" name="Rectangle 13"/>
            <p:cNvSpPr>
              <a:spLocks noChangeArrowheads="1"/>
            </p:cNvSpPr>
            <p:nvPr/>
          </p:nvSpPr>
          <p:spPr bwMode="auto">
            <a:xfrm>
              <a:off x="2496" y="239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26994" name="Line 18"/>
            <p:cNvSpPr>
              <a:spLocks noChangeShapeType="1"/>
            </p:cNvSpPr>
            <p:nvPr/>
          </p:nvSpPr>
          <p:spPr bwMode="auto">
            <a:xfrm>
              <a:off x="2304" y="2256"/>
              <a:ext cx="672" cy="1008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7016" name="Group 40"/>
          <p:cNvGrpSpPr>
            <a:grpSpLocks/>
          </p:cNvGrpSpPr>
          <p:nvPr/>
        </p:nvGrpSpPr>
        <p:grpSpPr bwMode="auto">
          <a:xfrm>
            <a:off x="4800600" y="3581400"/>
            <a:ext cx="1219200" cy="1600200"/>
            <a:chOff x="3024" y="2256"/>
            <a:chExt cx="768" cy="1008"/>
          </a:xfrm>
        </p:grpSpPr>
        <p:sp>
          <p:nvSpPr>
            <p:cNvPr id="126995" name="Line 19"/>
            <p:cNvSpPr>
              <a:spLocks noChangeShapeType="1"/>
            </p:cNvSpPr>
            <p:nvPr/>
          </p:nvSpPr>
          <p:spPr bwMode="auto">
            <a:xfrm flipV="1">
              <a:off x="3024" y="2256"/>
              <a:ext cx="768" cy="1008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96" name="Rectangle 20"/>
            <p:cNvSpPr>
              <a:spLocks noChangeArrowheads="1"/>
            </p:cNvSpPr>
            <p:nvPr/>
          </p:nvSpPr>
          <p:spPr bwMode="auto">
            <a:xfrm>
              <a:off x="3024" y="244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grpSp>
        <p:nvGrpSpPr>
          <p:cNvPr id="127012" name="Group 36"/>
          <p:cNvGrpSpPr>
            <a:grpSpLocks/>
          </p:cNvGrpSpPr>
          <p:nvPr/>
        </p:nvGrpSpPr>
        <p:grpSpPr bwMode="auto">
          <a:xfrm>
            <a:off x="3276600" y="2124075"/>
            <a:ext cx="2895600" cy="619125"/>
            <a:chOff x="2064" y="1338"/>
            <a:chExt cx="1824" cy="390"/>
          </a:xfrm>
        </p:grpSpPr>
        <p:sp>
          <p:nvSpPr>
            <p:cNvPr id="126990" name="Line 14"/>
            <p:cNvSpPr>
              <a:spLocks noChangeShapeType="1"/>
            </p:cNvSpPr>
            <p:nvPr/>
          </p:nvSpPr>
          <p:spPr bwMode="auto">
            <a:xfrm>
              <a:off x="2064" y="1728"/>
              <a:ext cx="182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997" name="Rectangle 21"/>
            <p:cNvSpPr>
              <a:spLocks noChangeArrowheads="1"/>
            </p:cNvSpPr>
            <p:nvPr/>
          </p:nvSpPr>
          <p:spPr bwMode="auto">
            <a:xfrm>
              <a:off x="2688" y="133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127018" name="Group 42"/>
          <p:cNvGrpSpPr>
            <a:grpSpLocks/>
          </p:cNvGrpSpPr>
          <p:nvPr/>
        </p:nvGrpSpPr>
        <p:grpSpPr bwMode="auto">
          <a:xfrm>
            <a:off x="5105400" y="3657600"/>
            <a:ext cx="1752600" cy="2286000"/>
            <a:chOff x="3216" y="2304"/>
            <a:chExt cx="1104" cy="1440"/>
          </a:xfrm>
        </p:grpSpPr>
        <p:sp>
          <p:nvSpPr>
            <p:cNvPr id="126987" name="Rectangle 11"/>
            <p:cNvSpPr>
              <a:spLocks noChangeArrowheads="1"/>
            </p:cNvSpPr>
            <p:nvPr/>
          </p:nvSpPr>
          <p:spPr bwMode="auto">
            <a:xfrm>
              <a:off x="3696" y="297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26999" name="Line 23"/>
            <p:cNvSpPr>
              <a:spLocks noChangeShapeType="1"/>
            </p:cNvSpPr>
            <p:nvPr/>
          </p:nvSpPr>
          <p:spPr bwMode="auto">
            <a:xfrm flipH="1">
              <a:off x="3216" y="2304"/>
              <a:ext cx="1104" cy="144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27006" name="Rectangle 30"/>
          <p:cNvSpPr>
            <a:spLocks noChangeArrowheads="1"/>
          </p:cNvSpPr>
          <p:nvPr/>
        </p:nvSpPr>
        <p:spPr bwMode="auto">
          <a:xfrm>
            <a:off x="628650" y="228600"/>
            <a:ext cx="892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例2：试用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JK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触发器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设计一个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三进制可逆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计数器。</a:t>
            </a:r>
          </a:p>
        </p:txBody>
      </p:sp>
      <p:sp>
        <p:nvSpPr>
          <p:cNvPr id="127007" name="Rectangle 31"/>
          <p:cNvSpPr>
            <a:spLocks noChangeArrowheads="1"/>
          </p:cNvSpPr>
          <p:nvPr/>
        </p:nvSpPr>
        <p:spPr bwMode="auto">
          <a:xfrm>
            <a:off x="0" y="8382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时，作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加法计数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；当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时作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减法计数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。若计</a:t>
            </a:r>
          </a:p>
        </p:txBody>
      </p:sp>
      <p:sp>
        <p:nvSpPr>
          <p:cNvPr id="127008" name="Rectangle 32"/>
          <p:cNvSpPr>
            <a:spLocks noChangeArrowheads="1"/>
          </p:cNvSpPr>
          <p:nvPr/>
        </p:nvSpPr>
        <p:spPr bwMode="auto">
          <a:xfrm>
            <a:off x="0" y="1447800"/>
            <a:ext cx="770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数时产生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进位或借位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输出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Z=1，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否则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Z=0 。</a:t>
            </a:r>
          </a:p>
        </p:txBody>
      </p:sp>
      <p:grpSp>
        <p:nvGrpSpPr>
          <p:cNvPr id="127023" name="Group 47"/>
          <p:cNvGrpSpPr>
            <a:grpSpLocks/>
          </p:cNvGrpSpPr>
          <p:nvPr/>
        </p:nvGrpSpPr>
        <p:grpSpPr bwMode="auto">
          <a:xfrm>
            <a:off x="2514600" y="3505200"/>
            <a:ext cx="1600200" cy="2362200"/>
            <a:chOff x="1584" y="2208"/>
            <a:chExt cx="1008" cy="1488"/>
          </a:xfrm>
        </p:grpSpPr>
        <p:sp>
          <p:nvSpPr>
            <p:cNvPr id="127021" name="Line 45"/>
            <p:cNvSpPr>
              <a:spLocks noChangeShapeType="1"/>
            </p:cNvSpPr>
            <p:nvPr/>
          </p:nvSpPr>
          <p:spPr bwMode="auto">
            <a:xfrm flipH="1" flipV="1">
              <a:off x="1680" y="2208"/>
              <a:ext cx="912" cy="14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022" name="Rectangle 46"/>
            <p:cNvSpPr>
              <a:spLocks noChangeArrowheads="1"/>
            </p:cNvSpPr>
            <p:nvPr/>
          </p:nvSpPr>
          <p:spPr bwMode="auto">
            <a:xfrm>
              <a:off x="1584" y="278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1143000" y="800100"/>
            <a:ext cx="642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X  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 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Z</a:t>
            </a:r>
          </a:p>
        </p:txBody>
      </p:sp>
      <p:sp>
        <p:nvSpPr>
          <p:cNvPr id="128005" name="Line 5"/>
          <p:cNvSpPr>
            <a:spLocks noChangeShapeType="1"/>
          </p:cNvSpPr>
          <p:nvPr/>
        </p:nvSpPr>
        <p:spPr bwMode="auto">
          <a:xfrm>
            <a:off x="1143000" y="1600200"/>
            <a:ext cx="655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4191000" y="914400"/>
            <a:ext cx="0" cy="449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>
            <a:off x="7086600" y="914400"/>
            <a:ext cx="0" cy="449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1371600" y="1600200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0   0    0       0     1     0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1371600" y="2133600"/>
            <a:ext cx="62801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0   0    1       1     0     0</a:t>
            </a:r>
          </a:p>
        </p:txBody>
      </p:sp>
      <p:sp>
        <p:nvSpPr>
          <p:cNvPr id="128011" name="Rectangle 11"/>
          <p:cNvSpPr>
            <a:spLocks noChangeArrowheads="1"/>
          </p:cNvSpPr>
          <p:nvPr/>
        </p:nvSpPr>
        <p:spPr bwMode="auto">
          <a:xfrm>
            <a:off x="1371600" y="2590800"/>
            <a:ext cx="62801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0   1    0       0     0     1</a:t>
            </a:r>
          </a:p>
        </p:txBody>
      </p:sp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1371600" y="2971800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d 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1371600" y="3429000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1   0    0       1     0     1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1371600" y="3886200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1   0    1       0     0     0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8015" name="Rectangle 15"/>
          <p:cNvSpPr>
            <a:spLocks noChangeArrowheads="1"/>
          </p:cNvSpPr>
          <p:nvPr/>
        </p:nvSpPr>
        <p:spPr bwMode="auto">
          <a:xfrm>
            <a:off x="1371600" y="4419600"/>
            <a:ext cx="62801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1   1    0       0     1     0</a:t>
            </a:r>
          </a:p>
        </p:txBody>
      </p:sp>
      <p:sp>
        <p:nvSpPr>
          <p:cNvPr id="128016" name="Rectangle 16"/>
          <p:cNvSpPr>
            <a:spLocks noChangeArrowheads="1"/>
          </p:cNvSpPr>
          <p:nvPr/>
        </p:nvSpPr>
        <p:spPr bwMode="auto">
          <a:xfrm>
            <a:off x="1331913" y="4868863"/>
            <a:ext cx="628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d 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132</a:t>
            </a:fld>
            <a:endParaRPr lang="en-US" altLang="zh-CN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714348" y="5778520"/>
            <a:ext cx="79816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无关状态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，关系到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电路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能否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自启动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8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8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8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8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8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8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8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8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8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8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8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8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9" grpId="0" build="p" autoUpdateAnimBg="0"/>
      <p:bldP spid="128010" grpId="0" build="p" autoUpdateAnimBg="0"/>
      <p:bldP spid="128011" grpId="0" build="p" autoUpdateAnimBg="0"/>
      <p:bldP spid="128012" grpId="0" build="p" autoUpdateAnimBg="0"/>
      <p:bldP spid="128013" grpId="0" build="p" autoUpdateAnimBg="0"/>
      <p:bldP spid="128014" grpId="0" build="p" autoUpdateAnimBg="0"/>
      <p:bldP spid="128015" grpId="0" build="p" autoUpdateAnimBg="0"/>
      <p:bldP spid="128016" grpId="0" build="p" autoUpdateAnimBg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1600200" y="1447800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1600200" y="21336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2209800" y="14478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3581400" y="14478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2895600" y="14478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33" name="Line 9"/>
          <p:cNvSpPr>
            <a:spLocks noChangeShapeType="1"/>
          </p:cNvSpPr>
          <p:nvPr/>
        </p:nvSpPr>
        <p:spPr bwMode="auto">
          <a:xfrm flipH="1" flipV="1">
            <a:off x="762000" y="6096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685800" y="8382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35" name="Rectangle 11"/>
          <p:cNvSpPr>
            <a:spLocks noChangeArrowheads="1"/>
          </p:cNvSpPr>
          <p:nvPr/>
        </p:nvSpPr>
        <p:spPr bwMode="auto">
          <a:xfrm>
            <a:off x="990600" y="4572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36" name="Rectangle 12"/>
          <p:cNvSpPr>
            <a:spLocks noChangeArrowheads="1"/>
          </p:cNvSpPr>
          <p:nvPr/>
        </p:nvSpPr>
        <p:spPr bwMode="auto">
          <a:xfrm>
            <a:off x="1600200" y="9048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37" name="Rectangle 13"/>
          <p:cNvSpPr>
            <a:spLocks noChangeArrowheads="1"/>
          </p:cNvSpPr>
          <p:nvPr/>
        </p:nvSpPr>
        <p:spPr bwMode="auto">
          <a:xfrm>
            <a:off x="2133600" y="9048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2895600" y="9048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39" name="Rectangle 15"/>
          <p:cNvSpPr>
            <a:spLocks noChangeArrowheads="1"/>
          </p:cNvSpPr>
          <p:nvPr/>
        </p:nvSpPr>
        <p:spPr bwMode="auto">
          <a:xfrm>
            <a:off x="3581400" y="9048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40" name="Rectangle 16"/>
          <p:cNvSpPr>
            <a:spLocks noChangeArrowheads="1"/>
          </p:cNvSpPr>
          <p:nvPr/>
        </p:nvSpPr>
        <p:spPr bwMode="auto">
          <a:xfrm>
            <a:off x="1219200" y="1438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41" name="Rectangle 17"/>
          <p:cNvSpPr>
            <a:spLocks noChangeArrowheads="1"/>
          </p:cNvSpPr>
          <p:nvPr/>
        </p:nvSpPr>
        <p:spPr bwMode="auto">
          <a:xfrm>
            <a:off x="1219200" y="2124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42" name="Rectangle 18"/>
          <p:cNvSpPr>
            <a:spLocks noChangeArrowheads="1"/>
          </p:cNvSpPr>
          <p:nvPr/>
        </p:nvSpPr>
        <p:spPr bwMode="auto">
          <a:xfrm>
            <a:off x="1676400" y="1438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43" name="Rectangle 19"/>
          <p:cNvSpPr>
            <a:spLocks noChangeArrowheads="1"/>
          </p:cNvSpPr>
          <p:nvPr/>
        </p:nvSpPr>
        <p:spPr bwMode="auto">
          <a:xfrm>
            <a:off x="3048000" y="15240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44" name="Rectangle 20"/>
          <p:cNvSpPr>
            <a:spLocks noChangeArrowheads="1"/>
          </p:cNvSpPr>
          <p:nvPr/>
        </p:nvSpPr>
        <p:spPr bwMode="auto">
          <a:xfrm>
            <a:off x="2362200" y="2124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45" name="Rectangle 21"/>
          <p:cNvSpPr>
            <a:spLocks noChangeArrowheads="1"/>
          </p:cNvSpPr>
          <p:nvPr/>
        </p:nvSpPr>
        <p:spPr bwMode="auto">
          <a:xfrm>
            <a:off x="3733800" y="2124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46" name="Rectangle 22"/>
          <p:cNvSpPr>
            <a:spLocks noChangeArrowheads="1"/>
          </p:cNvSpPr>
          <p:nvPr/>
        </p:nvSpPr>
        <p:spPr bwMode="auto">
          <a:xfrm>
            <a:off x="2362200" y="1438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47" name="Rectangle 23"/>
          <p:cNvSpPr>
            <a:spLocks noChangeArrowheads="1"/>
          </p:cNvSpPr>
          <p:nvPr/>
        </p:nvSpPr>
        <p:spPr bwMode="auto">
          <a:xfrm>
            <a:off x="3733800" y="1438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48" name="Rectangle 24"/>
          <p:cNvSpPr>
            <a:spLocks noChangeArrowheads="1"/>
          </p:cNvSpPr>
          <p:nvPr/>
        </p:nvSpPr>
        <p:spPr bwMode="auto">
          <a:xfrm>
            <a:off x="1676400" y="2124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3048000" y="2124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50" name="Rectangle 26"/>
          <p:cNvSpPr>
            <a:spLocks noChangeArrowheads="1"/>
          </p:cNvSpPr>
          <p:nvPr/>
        </p:nvSpPr>
        <p:spPr bwMode="auto">
          <a:xfrm>
            <a:off x="0" y="219075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51" name="Rectangle 27"/>
          <p:cNvSpPr>
            <a:spLocks noChangeArrowheads="1"/>
          </p:cNvSpPr>
          <p:nvPr/>
        </p:nvSpPr>
        <p:spPr bwMode="auto">
          <a:xfrm>
            <a:off x="6019800" y="1457325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9052" name="Line 28"/>
          <p:cNvSpPr>
            <a:spLocks noChangeShapeType="1"/>
          </p:cNvSpPr>
          <p:nvPr/>
        </p:nvSpPr>
        <p:spPr bwMode="auto">
          <a:xfrm>
            <a:off x="6019800" y="2143125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3" name="Line 29"/>
          <p:cNvSpPr>
            <a:spLocks noChangeShapeType="1"/>
          </p:cNvSpPr>
          <p:nvPr/>
        </p:nvSpPr>
        <p:spPr bwMode="auto">
          <a:xfrm>
            <a:off x="6629400" y="1457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4" name="Line 30"/>
          <p:cNvSpPr>
            <a:spLocks noChangeShapeType="1"/>
          </p:cNvSpPr>
          <p:nvPr/>
        </p:nvSpPr>
        <p:spPr bwMode="auto">
          <a:xfrm>
            <a:off x="8001000" y="1457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5" name="Line 31"/>
          <p:cNvSpPr>
            <a:spLocks noChangeShapeType="1"/>
          </p:cNvSpPr>
          <p:nvPr/>
        </p:nvSpPr>
        <p:spPr bwMode="auto">
          <a:xfrm>
            <a:off x="7315200" y="1457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6" name="Line 32"/>
          <p:cNvSpPr>
            <a:spLocks noChangeShapeType="1"/>
          </p:cNvSpPr>
          <p:nvPr/>
        </p:nvSpPr>
        <p:spPr bwMode="auto">
          <a:xfrm flipH="1" flipV="1">
            <a:off x="5181600" y="619125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057" name="Rectangle 33"/>
          <p:cNvSpPr>
            <a:spLocks noChangeArrowheads="1"/>
          </p:cNvSpPr>
          <p:nvPr/>
        </p:nvSpPr>
        <p:spPr bwMode="auto">
          <a:xfrm>
            <a:off x="5257800" y="923925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58" name="Rectangle 34"/>
          <p:cNvSpPr>
            <a:spLocks noChangeArrowheads="1"/>
          </p:cNvSpPr>
          <p:nvPr/>
        </p:nvSpPr>
        <p:spPr bwMode="auto">
          <a:xfrm>
            <a:off x="5486400" y="466725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6019800" y="914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60" name="Rectangle 36"/>
          <p:cNvSpPr>
            <a:spLocks noChangeArrowheads="1"/>
          </p:cNvSpPr>
          <p:nvPr/>
        </p:nvSpPr>
        <p:spPr bwMode="auto">
          <a:xfrm>
            <a:off x="6553200" y="914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61" name="Rectangle 37"/>
          <p:cNvSpPr>
            <a:spLocks noChangeArrowheads="1"/>
          </p:cNvSpPr>
          <p:nvPr/>
        </p:nvSpPr>
        <p:spPr bwMode="auto">
          <a:xfrm>
            <a:off x="7315200" y="914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62" name="Rectangle 38"/>
          <p:cNvSpPr>
            <a:spLocks noChangeArrowheads="1"/>
          </p:cNvSpPr>
          <p:nvPr/>
        </p:nvSpPr>
        <p:spPr bwMode="auto">
          <a:xfrm>
            <a:off x="8001000" y="914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63" name="Rectangle 39"/>
          <p:cNvSpPr>
            <a:spLocks noChangeArrowheads="1"/>
          </p:cNvSpPr>
          <p:nvPr/>
        </p:nvSpPr>
        <p:spPr bwMode="auto">
          <a:xfrm>
            <a:off x="5638800" y="1447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64" name="Rectangle 40"/>
          <p:cNvSpPr>
            <a:spLocks noChangeArrowheads="1"/>
          </p:cNvSpPr>
          <p:nvPr/>
        </p:nvSpPr>
        <p:spPr bwMode="auto">
          <a:xfrm>
            <a:off x="5638800" y="2133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65" name="Rectangle 41"/>
          <p:cNvSpPr>
            <a:spLocks noChangeArrowheads="1"/>
          </p:cNvSpPr>
          <p:nvPr/>
        </p:nvSpPr>
        <p:spPr bwMode="auto">
          <a:xfrm>
            <a:off x="6096000" y="1447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66" name="Rectangle 42"/>
          <p:cNvSpPr>
            <a:spLocks noChangeArrowheads="1"/>
          </p:cNvSpPr>
          <p:nvPr/>
        </p:nvSpPr>
        <p:spPr bwMode="auto">
          <a:xfrm>
            <a:off x="7467600" y="1533525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67" name="Rectangle 43"/>
          <p:cNvSpPr>
            <a:spLocks noChangeArrowheads="1"/>
          </p:cNvSpPr>
          <p:nvPr/>
        </p:nvSpPr>
        <p:spPr bwMode="auto">
          <a:xfrm>
            <a:off x="6781800" y="2133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68" name="Rectangle 44"/>
          <p:cNvSpPr>
            <a:spLocks noChangeArrowheads="1"/>
          </p:cNvSpPr>
          <p:nvPr/>
        </p:nvSpPr>
        <p:spPr bwMode="auto">
          <a:xfrm>
            <a:off x="8153400" y="2133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69" name="Rectangle 45"/>
          <p:cNvSpPr>
            <a:spLocks noChangeArrowheads="1"/>
          </p:cNvSpPr>
          <p:nvPr/>
        </p:nvSpPr>
        <p:spPr bwMode="auto">
          <a:xfrm>
            <a:off x="6781800" y="1447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70" name="Rectangle 46"/>
          <p:cNvSpPr>
            <a:spLocks noChangeArrowheads="1"/>
          </p:cNvSpPr>
          <p:nvPr/>
        </p:nvSpPr>
        <p:spPr bwMode="auto">
          <a:xfrm>
            <a:off x="8153400" y="1447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71" name="Rectangle 47"/>
          <p:cNvSpPr>
            <a:spLocks noChangeArrowheads="1"/>
          </p:cNvSpPr>
          <p:nvPr/>
        </p:nvSpPr>
        <p:spPr bwMode="auto">
          <a:xfrm>
            <a:off x="6096000" y="2133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72" name="Rectangle 48"/>
          <p:cNvSpPr>
            <a:spLocks noChangeArrowheads="1"/>
          </p:cNvSpPr>
          <p:nvPr/>
        </p:nvSpPr>
        <p:spPr bwMode="auto">
          <a:xfrm>
            <a:off x="7467600" y="2133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73" name="Rectangle 49"/>
          <p:cNvSpPr>
            <a:spLocks noChangeArrowheads="1"/>
          </p:cNvSpPr>
          <p:nvPr/>
        </p:nvSpPr>
        <p:spPr bwMode="auto">
          <a:xfrm>
            <a:off x="4419600" y="228600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82" name="Oval 58"/>
          <p:cNvSpPr>
            <a:spLocks noChangeArrowheads="1"/>
          </p:cNvSpPr>
          <p:nvPr/>
        </p:nvSpPr>
        <p:spPr bwMode="auto">
          <a:xfrm>
            <a:off x="1524000" y="2133600"/>
            <a:ext cx="7620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9083" name="Oval 59"/>
          <p:cNvSpPr>
            <a:spLocks noChangeArrowheads="1"/>
          </p:cNvSpPr>
          <p:nvPr/>
        </p:nvSpPr>
        <p:spPr bwMode="auto">
          <a:xfrm>
            <a:off x="2209800" y="1447800"/>
            <a:ext cx="7620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9084" name="Oval 60"/>
          <p:cNvSpPr>
            <a:spLocks noChangeArrowheads="1"/>
          </p:cNvSpPr>
          <p:nvPr/>
        </p:nvSpPr>
        <p:spPr bwMode="auto">
          <a:xfrm>
            <a:off x="6019800" y="1457325"/>
            <a:ext cx="7620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29085" name="Oval 61"/>
          <p:cNvSpPr>
            <a:spLocks noChangeArrowheads="1"/>
          </p:cNvSpPr>
          <p:nvPr/>
        </p:nvSpPr>
        <p:spPr bwMode="auto">
          <a:xfrm>
            <a:off x="8001000" y="2143125"/>
            <a:ext cx="7620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29110" name="Object 86"/>
          <p:cNvGraphicFramePr>
            <a:graphicFrameLocks noChangeAspect="1"/>
          </p:cNvGraphicFramePr>
          <p:nvPr/>
        </p:nvGraphicFramePr>
        <p:xfrm>
          <a:off x="714348" y="3854462"/>
          <a:ext cx="3789489" cy="1146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500" name="Equation" r:id="rId6" imgW="1866900" imgH="558800" progId="Equation.DSMT4">
                  <p:embed/>
                </p:oleObj>
              </mc:Choice>
              <mc:Fallback>
                <p:oleObj name="Equation" r:id="rId6" imgW="1866900" imgH="558800" progId="Equation.DSMT4">
                  <p:embed/>
                  <p:pic>
                    <p:nvPicPr>
                      <p:cNvPr id="0" name="Picture 8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3854462"/>
                        <a:ext cx="3789489" cy="11461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111" name="Object 87"/>
          <p:cNvGraphicFramePr>
            <a:graphicFrameLocks noChangeAspect="1"/>
          </p:cNvGraphicFramePr>
          <p:nvPr/>
        </p:nvGraphicFramePr>
        <p:xfrm>
          <a:off x="5286380" y="3857628"/>
          <a:ext cx="3725432" cy="1069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501" name="Equation" r:id="rId8" imgW="1968500" imgH="558800" progId="Equation.DSMT4">
                  <p:embed/>
                </p:oleObj>
              </mc:Choice>
              <mc:Fallback>
                <p:oleObj name="Equation" r:id="rId8" imgW="1968500" imgH="558800" progId="Equation.DSMT4">
                  <p:embed/>
                  <p:pic>
                    <p:nvPicPr>
                      <p:cNvPr id="0" name="Picture 8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80" y="3857628"/>
                        <a:ext cx="3725432" cy="1069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112" name="Object 88"/>
          <p:cNvGraphicFramePr>
            <a:graphicFrameLocks noChangeAspect="1"/>
          </p:cNvGraphicFramePr>
          <p:nvPr/>
        </p:nvGraphicFramePr>
        <p:xfrm>
          <a:off x="838200" y="5192728"/>
          <a:ext cx="16954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502" name="Equation" r:id="rId10" imgW="1283040" imgH="330120" progId="Equation.3">
                  <p:embed/>
                </p:oleObj>
              </mc:Choice>
              <mc:Fallback>
                <p:oleObj name="Equation" r:id="rId10" imgW="1283040" imgH="330120" progId="Equation.3">
                  <p:embed/>
                  <p:pic>
                    <p:nvPicPr>
                      <p:cNvPr id="0" name="Picture 8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92728"/>
                        <a:ext cx="169545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113" name="Object 89"/>
          <p:cNvGraphicFramePr>
            <a:graphicFrameLocks noChangeAspect="1"/>
          </p:cNvGraphicFramePr>
          <p:nvPr/>
        </p:nvGraphicFramePr>
        <p:xfrm>
          <a:off x="5105400" y="5116528"/>
          <a:ext cx="17224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503" name="Equation" r:id="rId12" imgW="1308240" imgH="368280" progId="Equation.3">
                  <p:embed/>
                </p:oleObj>
              </mc:Choice>
              <mc:Fallback>
                <p:oleObj name="Equation" r:id="rId12" imgW="1308240" imgH="368280" progId="Equation.3">
                  <p:embed/>
                  <p:pic>
                    <p:nvPicPr>
                      <p:cNvPr id="0" name="Picture 8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16528"/>
                        <a:ext cx="1722438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114" name="Object 90"/>
          <p:cNvGraphicFramePr>
            <a:graphicFrameLocks noChangeAspect="1"/>
          </p:cNvGraphicFramePr>
          <p:nvPr/>
        </p:nvGraphicFramePr>
        <p:xfrm>
          <a:off x="3048000" y="5192728"/>
          <a:ext cx="9271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504" name="Equation" r:id="rId14" imgW="698760" imgH="330120" progId="Equation.3">
                  <p:embed/>
                </p:oleObj>
              </mc:Choice>
              <mc:Fallback>
                <p:oleObj name="Equation" r:id="rId14" imgW="698760" imgH="330120" progId="Equation.3">
                  <p:embed/>
                  <p:pic>
                    <p:nvPicPr>
                      <p:cNvPr id="0" name="Picture 8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192728"/>
                        <a:ext cx="9271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115" name="Object 91"/>
          <p:cNvGraphicFramePr>
            <a:graphicFrameLocks noChangeAspect="1"/>
          </p:cNvGraphicFramePr>
          <p:nvPr/>
        </p:nvGraphicFramePr>
        <p:xfrm>
          <a:off x="7620000" y="5116528"/>
          <a:ext cx="9001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505" name="Equation" r:id="rId16" imgW="673200" imgH="330120" progId="Equation.3">
                  <p:embed/>
                </p:oleObj>
              </mc:Choice>
              <mc:Fallback>
                <p:oleObj name="Equation" r:id="rId16" imgW="673200" imgH="330120" progId="Equation.3">
                  <p:embed/>
                  <p:pic>
                    <p:nvPicPr>
                      <p:cNvPr id="0" name="Picture 8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116528"/>
                        <a:ext cx="90011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灯片编号占位符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133</a:t>
            </a:fld>
            <a:endParaRPr lang="en-US" altLang="zh-CN"/>
          </a:p>
        </p:txBody>
      </p:sp>
      <p:graphicFrame>
        <p:nvGraphicFramePr>
          <p:cNvPr id="59" name="Object 604"/>
          <p:cNvGraphicFramePr>
            <a:graphicFrameLocks noChangeAspect="1"/>
          </p:cNvGraphicFramePr>
          <p:nvPr/>
        </p:nvGraphicFramePr>
        <p:xfrm>
          <a:off x="3818342" y="5834082"/>
          <a:ext cx="3325426" cy="666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506" name="Equation" r:id="rId18" imgW="1447172" imgH="291973" progId="Equation.DSMT4">
                  <p:embed/>
                </p:oleObj>
              </mc:Choice>
              <mc:Fallback>
                <p:oleObj name="Equation" r:id="rId18" imgW="1447172" imgH="291973" progId="Equation.DSMT4">
                  <p:embed/>
                  <p:pic>
                    <p:nvPicPr>
                      <p:cNvPr id="0" name="Picture 8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342" y="5834082"/>
                        <a:ext cx="3325426" cy="666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矩形 59"/>
          <p:cNvSpPr/>
          <p:nvPr/>
        </p:nvSpPr>
        <p:spPr>
          <a:xfrm>
            <a:off x="1785918" y="5976958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JK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触发器：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cxnSp>
        <p:nvCxnSpPr>
          <p:cNvPr id="61" name="直接箭头连接符 60"/>
          <p:cNvCxnSpPr/>
          <p:nvPr/>
        </p:nvCxnSpPr>
        <p:spPr bwMode="auto">
          <a:xfrm rot="5400000" flipH="1" flipV="1">
            <a:off x="1531123" y="3398043"/>
            <a:ext cx="93821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箭头连接符 62"/>
          <p:cNvCxnSpPr/>
          <p:nvPr/>
        </p:nvCxnSpPr>
        <p:spPr bwMode="auto">
          <a:xfrm rot="16200000" flipV="1">
            <a:off x="2388379" y="2612225"/>
            <a:ext cx="1581160" cy="78581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箭头连接符 64"/>
          <p:cNvCxnSpPr/>
          <p:nvPr/>
        </p:nvCxnSpPr>
        <p:spPr bwMode="auto">
          <a:xfrm rot="16200000" flipV="1">
            <a:off x="5888047" y="2898771"/>
            <a:ext cx="1509722" cy="1412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箭头连接符 66"/>
          <p:cNvCxnSpPr/>
          <p:nvPr/>
        </p:nvCxnSpPr>
        <p:spPr bwMode="auto">
          <a:xfrm rot="5400000" flipH="1" flipV="1">
            <a:off x="7959749" y="3325811"/>
            <a:ext cx="938218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29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29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29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29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129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29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82" grpId="0" animBg="1"/>
      <p:bldP spid="129083" grpId="0" animBg="1"/>
      <p:bldP spid="129084" grpId="0" animBg="1"/>
      <p:bldP spid="129085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5943600" y="1371600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>
            <a:off x="5943600" y="20574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6553200" y="13716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0055" name="Line 7"/>
          <p:cNvSpPr>
            <a:spLocks noChangeShapeType="1"/>
          </p:cNvSpPr>
          <p:nvPr/>
        </p:nvSpPr>
        <p:spPr bwMode="auto">
          <a:xfrm>
            <a:off x="7924800" y="13716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0056" name="Line 8"/>
          <p:cNvSpPr>
            <a:spLocks noChangeShapeType="1"/>
          </p:cNvSpPr>
          <p:nvPr/>
        </p:nvSpPr>
        <p:spPr bwMode="auto">
          <a:xfrm>
            <a:off x="7239000" y="13716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0057" name="Line 9"/>
          <p:cNvSpPr>
            <a:spLocks noChangeShapeType="1"/>
          </p:cNvSpPr>
          <p:nvPr/>
        </p:nvSpPr>
        <p:spPr bwMode="auto">
          <a:xfrm flipH="1" flipV="1">
            <a:off x="5105400" y="533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5105400" y="762000"/>
            <a:ext cx="68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0059" name="Rectangle 11"/>
          <p:cNvSpPr>
            <a:spLocks noChangeArrowheads="1"/>
          </p:cNvSpPr>
          <p:nvPr/>
        </p:nvSpPr>
        <p:spPr bwMode="auto">
          <a:xfrm>
            <a:off x="5410200" y="3810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0060" name="Rectangle 12"/>
          <p:cNvSpPr>
            <a:spLocks noChangeArrowheads="1"/>
          </p:cNvSpPr>
          <p:nvPr/>
        </p:nvSpPr>
        <p:spPr bwMode="auto">
          <a:xfrm>
            <a:off x="5943600" y="828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0061" name="Rectangle 13"/>
          <p:cNvSpPr>
            <a:spLocks noChangeArrowheads="1"/>
          </p:cNvSpPr>
          <p:nvPr/>
        </p:nvSpPr>
        <p:spPr bwMode="auto">
          <a:xfrm>
            <a:off x="6477000" y="8286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0062" name="Rectangle 14"/>
          <p:cNvSpPr>
            <a:spLocks noChangeArrowheads="1"/>
          </p:cNvSpPr>
          <p:nvPr/>
        </p:nvSpPr>
        <p:spPr bwMode="auto">
          <a:xfrm>
            <a:off x="7239000" y="828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0063" name="Rectangle 15"/>
          <p:cNvSpPr>
            <a:spLocks noChangeArrowheads="1"/>
          </p:cNvSpPr>
          <p:nvPr/>
        </p:nvSpPr>
        <p:spPr bwMode="auto">
          <a:xfrm>
            <a:off x="7924800" y="828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0064" name="Rectangle 16"/>
          <p:cNvSpPr>
            <a:spLocks noChangeArrowheads="1"/>
          </p:cNvSpPr>
          <p:nvPr/>
        </p:nvSpPr>
        <p:spPr bwMode="auto">
          <a:xfrm>
            <a:off x="5562600" y="1362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0065" name="Rectangle 17"/>
          <p:cNvSpPr>
            <a:spLocks noChangeArrowheads="1"/>
          </p:cNvSpPr>
          <p:nvPr/>
        </p:nvSpPr>
        <p:spPr bwMode="auto">
          <a:xfrm>
            <a:off x="5562600" y="2047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6019800" y="1362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0067" name="Rectangle 19"/>
          <p:cNvSpPr>
            <a:spLocks noChangeArrowheads="1"/>
          </p:cNvSpPr>
          <p:nvPr/>
        </p:nvSpPr>
        <p:spPr bwMode="auto">
          <a:xfrm>
            <a:off x="7391400" y="14478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0068" name="Rectangle 20"/>
          <p:cNvSpPr>
            <a:spLocks noChangeArrowheads="1"/>
          </p:cNvSpPr>
          <p:nvPr/>
        </p:nvSpPr>
        <p:spPr bwMode="auto">
          <a:xfrm>
            <a:off x="6705600" y="2047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0069" name="Rectangle 21"/>
          <p:cNvSpPr>
            <a:spLocks noChangeArrowheads="1"/>
          </p:cNvSpPr>
          <p:nvPr/>
        </p:nvSpPr>
        <p:spPr bwMode="auto">
          <a:xfrm>
            <a:off x="8077200" y="2047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0070" name="Rectangle 22"/>
          <p:cNvSpPr>
            <a:spLocks noChangeArrowheads="1"/>
          </p:cNvSpPr>
          <p:nvPr/>
        </p:nvSpPr>
        <p:spPr bwMode="auto">
          <a:xfrm>
            <a:off x="6705600" y="1362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0071" name="Rectangle 23"/>
          <p:cNvSpPr>
            <a:spLocks noChangeArrowheads="1"/>
          </p:cNvSpPr>
          <p:nvPr/>
        </p:nvSpPr>
        <p:spPr bwMode="auto">
          <a:xfrm>
            <a:off x="8077200" y="1362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0072" name="Rectangle 24"/>
          <p:cNvSpPr>
            <a:spLocks noChangeArrowheads="1"/>
          </p:cNvSpPr>
          <p:nvPr/>
        </p:nvSpPr>
        <p:spPr bwMode="auto">
          <a:xfrm>
            <a:off x="6019800" y="2047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0073" name="Rectangle 25"/>
          <p:cNvSpPr>
            <a:spLocks noChangeArrowheads="1"/>
          </p:cNvSpPr>
          <p:nvPr/>
        </p:nvSpPr>
        <p:spPr bwMode="auto">
          <a:xfrm>
            <a:off x="7391400" y="2047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0074" name="Rectangle 26"/>
          <p:cNvSpPr>
            <a:spLocks noChangeArrowheads="1"/>
          </p:cNvSpPr>
          <p:nvPr/>
        </p:nvSpPr>
        <p:spPr bwMode="auto">
          <a:xfrm>
            <a:off x="4648200" y="142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0075" name="Oval 27"/>
          <p:cNvSpPr>
            <a:spLocks noChangeArrowheads="1"/>
          </p:cNvSpPr>
          <p:nvPr/>
        </p:nvSpPr>
        <p:spPr bwMode="auto">
          <a:xfrm>
            <a:off x="5943600" y="2057400"/>
            <a:ext cx="609600" cy="609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0076" name="Oval 28"/>
          <p:cNvSpPr>
            <a:spLocks noChangeArrowheads="1"/>
          </p:cNvSpPr>
          <p:nvPr/>
        </p:nvSpPr>
        <p:spPr bwMode="auto">
          <a:xfrm>
            <a:off x="7239000" y="1371600"/>
            <a:ext cx="13716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30103" name="Object 55"/>
          <p:cNvGraphicFramePr>
            <a:graphicFrameLocks noChangeAspect="1"/>
          </p:cNvGraphicFramePr>
          <p:nvPr/>
        </p:nvGraphicFramePr>
        <p:xfrm>
          <a:off x="457200" y="381000"/>
          <a:ext cx="26463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26" name="Equation" r:id="rId5" imgW="2019600" imgH="393840" progId="Equation.3">
                  <p:embed/>
                </p:oleObj>
              </mc:Choice>
              <mc:Fallback>
                <p:oleObj name="Equation" r:id="rId5" imgW="2019600" imgH="393840" progId="Equation.3">
                  <p:embed/>
                  <p:pic>
                    <p:nvPicPr>
                      <p:cNvPr id="0" name="Picture 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000"/>
                        <a:ext cx="2646363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104" name="Object 56"/>
          <p:cNvGraphicFramePr>
            <a:graphicFrameLocks noChangeAspect="1"/>
          </p:cNvGraphicFramePr>
          <p:nvPr/>
        </p:nvGraphicFramePr>
        <p:xfrm>
          <a:off x="457200" y="1295400"/>
          <a:ext cx="2647950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27" name="Equation" r:id="rId7" imgW="2019600" imgH="393840" progId="Equation.3">
                  <p:embed/>
                </p:oleObj>
              </mc:Choice>
              <mc:Fallback>
                <p:oleObj name="Equation" r:id="rId7" imgW="2019600" imgH="393840" progId="Equation.3">
                  <p:embed/>
                  <p:pic>
                    <p:nvPicPr>
                      <p:cNvPr id="0" name="Picture 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295400"/>
                        <a:ext cx="2647950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105" name="Object 57"/>
          <p:cNvGraphicFramePr>
            <a:graphicFrameLocks noChangeAspect="1"/>
          </p:cNvGraphicFramePr>
          <p:nvPr/>
        </p:nvGraphicFramePr>
        <p:xfrm>
          <a:off x="428596" y="2143116"/>
          <a:ext cx="2946178" cy="1239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828" name="Equation" r:id="rId9" imgW="1447800" imgH="609600" progId="Equation.DSMT4">
                  <p:embed/>
                </p:oleObj>
              </mc:Choice>
              <mc:Fallback>
                <p:oleObj name="Equation" r:id="rId9" imgW="1447800" imgH="609600" progId="Equation.DSMT4">
                  <p:embed/>
                  <p:pic>
                    <p:nvPicPr>
                      <p:cNvPr id="0" name="Picture 4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2143116"/>
                        <a:ext cx="2946178" cy="123984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115" name="Rectangle 67"/>
          <p:cNvSpPr>
            <a:spLocks noChangeArrowheads="1"/>
          </p:cNvSpPr>
          <p:nvPr/>
        </p:nvSpPr>
        <p:spPr bwMode="auto">
          <a:xfrm>
            <a:off x="1524000" y="4286256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</a:t>
            </a:r>
          </a:p>
        </p:txBody>
      </p:sp>
      <p:sp>
        <p:nvSpPr>
          <p:cNvPr id="130118" name="Rectangle 70"/>
          <p:cNvSpPr>
            <a:spLocks noChangeArrowheads="1"/>
          </p:cNvSpPr>
          <p:nvPr/>
        </p:nvSpPr>
        <p:spPr bwMode="auto">
          <a:xfrm>
            <a:off x="457200" y="3657600"/>
            <a:ext cx="88024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讨论能否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自启动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，即检查没用到的状态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pSp>
        <p:nvGrpSpPr>
          <p:cNvPr id="130120" name="Group 72"/>
          <p:cNvGrpSpPr>
            <a:grpSpLocks/>
          </p:cNvGrpSpPr>
          <p:nvPr/>
        </p:nvGrpSpPr>
        <p:grpSpPr bwMode="auto">
          <a:xfrm>
            <a:off x="2057400" y="4362456"/>
            <a:ext cx="5310188" cy="1609725"/>
            <a:chOff x="1296" y="2832"/>
            <a:chExt cx="3345" cy="1014"/>
          </a:xfrm>
        </p:grpSpPr>
        <p:sp>
          <p:nvSpPr>
            <p:cNvPr id="130112" name="Line 64"/>
            <p:cNvSpPr>
              <a:spLocks noChangeShapeType="1"/>
            </p:cNvSpPr>
            <p:nvPr/>
          </p:nvSpPr>
          <p:spPr bwMode="auto">
            <a:xfrm>
              <a:off x="2736" y="2934"/>
              <a:ext cx="0" cy="9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13" name="Line 65"/>
            <p:cNvSpPr>
              <a:spLocks noChangeShapeType="1"/>
            </p:cNvSpPr>
            <p:nvPr/>
          </p:nvSpPr>
          <p:spPr bwMode="auto">
            <a:xfrm>
              <a:off x="1296" y="3222"/>
              <a:ext cx="3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14" name="Line 66"/>
            <p:cNvSpPr>
              <a:spLocks noChangeShapeType="1"/>
            </p:cNvSpPr>
            <p:nvPr/>
          </p:nvSpPr>
          <p:spPr bwMode="auto">
            <a:xfrm>
              <a:off x="4272" y="2928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119" name="Rectangle 71"/>
            <p:cNvSpPr>
              <a:spLocks noChangeArrowheads="1"/>
            </p:cNvSpPr>
            <p:nvPr/>
          </p:nvSpPr>
          <p:spPr bwMode="auto">
            <a:xfrm>
              <a:off x="1344" y="2832"/>
              <a:ext cx="329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Z</a:t>
              </a:r>
            </a:p>
          </p:txBody>
        </p:sp>
      </p:grpSp>
      <p:sp>
        <p:nvSpPr>
          <p:cNvPr id="130122" name="Rectangle 74"/>
          <p:cNvSpPr>
            <a:spLocks noChangeArrowheads="1"/>
          </p:cNvSpPr>
          <p:nvPr/>
        </p:nvSpPr>
        <p:spPr bwMode="auto">
          <a:xfrm>
            <a:off x="2057400" y="5048256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0  1    1   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0     0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0123" name="Rectangle 75"/>
          <p:cNvSpPr>
            <a:spLocks noChangeArrowheads="1"/>
          </p:cNvSpPr>
          <p:nvPr/>
        </p:nvSpPr>
        <p:spPr bwMode="auto">
          <a:xfrm>
            <a:off x="2057400" y="5505456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1  1    1   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0     0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3282" name="Rectangle 2"/>
          <p:cNvSpPr>
            <a:spLocks noChangeArrowheads="1"/>
          </p:cNvSpPr>
          <p:nvPr/>
        </p:nvSpPr>
        <p:spPr bwMode="auto">
          <a:xfrm>
            <a:off x="3132138" y="2852738"/>
            <a:ext cx="41344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采用摩根律，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化为与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非式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134</a:t>
            </a:fld>
            <a:endParaRPr lang="en-US" altLang="zh-CN"/>
          </a:p>
        </p:txBody>
      </p:sp>
      <p:sp>
        <p:nvSpPr>
          <p:cNvPr id="41" name="Rectangle 70"/>
          <p:cNvSpPr>
            <a:spLocks noChangeArrowheads="1"/>
          </p:cNvSpPr>
          <p:nvPr/>
        </p:nvSpPr>
        <p:spPr bwMode="auto">
          <a:xfrm>
            <a:off x="500034" y="6130373"/>
            <a:ext cx="83920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无关状态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(11)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次态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有效状态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，能自启动！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53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30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301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0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0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0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75" grpId="0" animBg="1"/>
      <p:bldP spid="130076" grpId="0" animBg="1"/>
      <p:bldP spid="130118" grpId="0" build="p" autoUpdateAnimBg="0"/>
      <p:bldP spid="130122" grpId="0" build="p" autoUpdateAnimBg="0"/>
      <p:bldP spid="130123" grpId="0" build="p" autoUpdateAnimBg="0"/>
      <p:bldP spid="353282" grpId="0" build="p" autoUpdateAnimBg="0"/>
      <p:bldP spid="41" grpId="0" build="p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097" name="Group 25"/>
          <p:cNvGrpSpPr>
            <a:grpSpLocks/>
          </p:cNvGrpSpPr>
          <p:nvPr/>
        </p:nvGrpSpPr>
        <p:grpSpPr bwMode="auto">
          <a:xfrm>
            <a:off x="0" y="1447801"/>
            <a:ext cx="9258301" cy="1193801"/>
            <a:chOff x="0" y="912"/>
            <a:chExt cx="5832" cy="752"/>
          </a:xfrm>
        </p:grpSpPr>
        <p:sp>
          <p:nvSpPr>
            <p:cNvPr id="131083" name="Rectangle 11"/>
            <p:cNvSpPr>
              <a:spLocks noChangeArrowheads="1"/>
            </p:cNvSpPr>
            <p:nvPr/>
          </p:nvSpPr>
          <p:spPr bwMode="auto">
            <a:xfrm>
              <a:off x="0" y="1296"/>
              <a:ext cx="334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圈(即单独圈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)。这样：</a:t>
              </a:r>
            </a:p>
          </p:txBody>
        </p:sp>
        <p:sp>
          <p:nvSpPr>
            <p:cNvPr id="131084" name="Rectangle 12"/>
            <p:cNvSpPr>
              <a:spLocks noChangeArrowheads="1"/>
            </p:cNvSpPr>
            <p:nvPr/>
          </p:nvSpPr>
          <p:spPr bwMode="auto">
            <a:xfrm>
              <a:off x="96" y="912"/>
              <a:ext cx="573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即在圈输出方程的卡诺图时不把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作为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来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1091" name="Rectangle 19"/>
          <p:cNvSpPr>
            <a:spLocks noChangeArrowheads="1"/>
          </p:cNvSpPr>
          <p:nvPr/>
        </p:nvSpPr>
        <p:spPr bwMode="auto">
          <a:xfrm>
            <a:off x="425450" y="152400"/>
            <a:ext cx="88024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可见电路可以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自启动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，但有一次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错误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输出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这可</a:t>
            </a:r>
          </a:p>
        </p:txBody>
      </p:sp>
      <p:sp>
        <p:nvSpPr>
          <p:cNvPr id="131092" name="Rectangle 20"/>
          <p:cNvSpPr>
            <a:spLocks noChangeArrowheads="1"/>
          </p:cNvSpPr>
          <p:nvPr/>
        </p:nvSpPr>
        <p:spPr bwMode="auto">
          <a:xfrm>
            <a:off x="0" y="762000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以通过修改输出方程来解决。</a:t>
            </a:r>
          </a:p>
        </p:txBody>
      </p:sp>
      <p:sp>
        <p:nvSpPr>
          <p:cNvPr id="131082" name="Rectangle 10"/>
          <p:cNvSpPr>
            <a:spLocks noChangeArrowheads="1"/>
          </p:cNvSpPr>
          <p:nvPr/>
        </p:nvSpPr>
        <p:spPr bwMode="auto">
          <a:xfrm>
            <a:off x="427038" y="4800600"/>
            <a:ext cx="892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代入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可见经修改后的输出方程已无错误输出。</a:t>
            </a:r>
          </a:p>
        </p:txBody>
      </p:sp>
      <p:grpSp>
        <p:nvGrpSpPr>
          <p:cNvPr id="131129" name="Group 57"/>
          <p:cNvGrpSpPr>
            <a:grpSpLocks/>
          </p:cNvGrpSpPr>
          <p:nvPr/>
        </p:nvGrpSpPr>
        <p:grpSpPr bwMode="auto">
          <a:xfrm>
            <a:off x="0" y="5486402"/>
            <a:ext cx="9124950" cy="1193801"/>
            <a:chOff x="0" y="3456"/>
            <a:chExt cx="5748" cy="752"/>
          </a:xfrm>
        </p:grpSpPr>
        <p:sp>
          <p:nvSpPr>
            <p:cNvPr id="131080" name="Rectangle 8"/>
            <p:cNvSpPr>
              <a:spLocks noChangeArrowheads="1"/>
            </p:cNvSpPr>
            <p:nvPr/>
          </p:nvSpPr>
          <p:spPr bwMode="auto">
            <a:xfrm>
              <a:off x="0" y="3840"/>
              <a:ext cx="166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/>
                  <a:ea typeface="黑体" pitchFamily="49" charset="-122"/>
                </a:rPr>
                <a:t>“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/>
                  <a:ea typeface="黑体" pitchFamily="49" charset="-122"/>
                </a:rPr>
                <a:t>”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状态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  <p:sp>
          <p:nvSpPr>
            <p:cNvPr id="131095" name="Rectangle 23"/>
            <p:cNvSpPr>
              <a:spLocks noChangeArrowheads="1"/>
            </p:cNvSpPr>
            <p:nvPr/>
          </p:nvSpPr>
          <p:spPr bwMode="auto">
            <a:xfrm>
              <a:off x="0" y="345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另外还可以在电路中增加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开机复位电路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，避免进入</a:t>
              </a:r>
            </a:p>
          </p:txBody>
        </p:sp>
      </p:grpSp>
      <p:grpSp>
        <p:nvGrpSpPr>
          <p:cNvPr id="131124" name="Group 52"/>
          <p:cNvGrpSpPr>
            <a:grpSpLocks/>
          </p:cNvGrpSpPr>
          <p:nvPr/>
        </p:nvGrpSpPr>
        <p:grpSpPr bwMode="auto">
          <a:xfrm>
            <a:off x="5110100" y="2057400"/>
            <a:ext cx="3962400" cy="2600325"/>
            <a:chOff x="3072" y="1296"/>
            <a:chExt cx="2496" cy="1638"/>
          </a:xfrm>
        </p:grpSpPr>
        <p:sp>
          <p:nvSpPr>
            <p:cNvPr id="131099" name="Rectangle 27"/>
            <p:cNvSpPr>
              <a:spLocks noChangeArrowheads="1"/>
            </p:cNvSpPr>
            <p:nvPr/>
          </p:nvSpPr>
          <p:spPr bwMode="auto">
            <a:xfrm>
              <a:off x="3888" y="2070"/>
              <a:ext cx="1680" cy="8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1100" name="Line 28"/>
            <p:cNvSpPr>
              <a:spLocks noChangeShapeType="1"/>
            </p:cNvSpPr>
            <p:nvPr/>
          </p:nvSpPr>
          <p:spPr bwMode="auto">
            <a:xfrm>
              <a:off x="3888" y="2502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01" name="Line 29"/>
            <p:cNvSpPr>
              <a:spLocks noChangeShapeType="1"/>
            </p:cNvSpPr>
            <p:nvPr/>
          </p:nvSpPr>
          <p:spPr bwMode="auto">
            <a:xfrm>
              <a:off x="4272" y="2070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02" name="Line 30"/>
            <p:cNvSpPr>
              <a:spLocks noChangeShapeType="1"/>
            </p:cNvSpPr>
            <p:nvPr/>
          </p:nvSpPr>
          <p:spPr bwMode="auto">
            <a:xfrm>
              <a:off x="5136" y="2070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03" name="Line 31"/>
            <p:cNvSpPr>
              <a:spLocks noChangeShapeType="1"/>
            </p:cNvSpPr>
            <p:nvPr/>
          </p:nvSpPr>
          <p:spPr bwMode="auto">
            <a:xfrm>
              <a:off x="4704" y="2070"/>
              <a:ext cx="0" cy="8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04" name="Line 32"/>
            <p:cNvSpPr>
              <a:spLocks noChangeShapeType="1"/>
            </p:cNvSpPr>
            <p:nvPr/>
          </p:nvSpPr>
          <p:spPr bwMode="auto">
            <a:xfrm flipH="1" flipV="1">
              <a:off x="3360" y="1542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105" name="Rectangle 33"/>
            <p:cNvSpPr>
              <a:spLocks noChangeArrowheads="1"/>
            </p:cNvSpPr>
            <p:nvPr/>
          </p:nvSpPr>
          <p:spPr bwMode="auto">
            <a:xfrm>
              <a:off x="3360" y="1686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106" name="Rectangle 34"/>
            <p:cNvSpPr>
              <a:spLocks noChangeArrowheads="1"/>
            </p:cNvSpPr>
            <p:nvPr/>
          </p:nvSpPr>
          <p:spPr bwMode="auto">
            <a:xfrm>
              <a:off x="3552" y="1446"/>
              <a:ext cx="10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107" name="Rectangle 35"/>
            <p:cNvSpPr>
              <a:spLocks noChangeArrowheads="1"/>
            </p:cNvSpPr>
            <p:nvPr/>
          </p:nvSpPr>
          <p:spPr bwMode="auto">
            <a:xfrm>
              <a:off x="3888" y="17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108" name="Rectangle 36"/>
            <p:cNvSpPr>
              <a:spLocks noChangeArrowheads="1"/>
            </p:cNvSpPr>
            <p:nvPr/>
          </p:nvSpPr>
          <p:spPr bwMode="auto">
            <a:xfrm>
              <a:off x="4224" y="172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01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109" name="Rectangle 37"/>
            <p:cNvSpPr>
              <a:spLocks noChangeArrowheads="1"/>
            </p:cNvSpPr>
            <p:nvPr/>
          </p:nvSpPr>
          <p:spPr bwMode="auto">
            <a:xfrm>
              <a:off x="4704" y="17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110" name="Rectangle 38"/>
            <p:cNvSpPr>
              <a:spLocks noChangeArrowheads="1"/>
            </p:cNvSpPr>
            <p:nvPr/>
          </p:nvSpPr>
          <p:spPr bwMode="auto">
            <a:xfrm>
              <a:off x="5136" y="17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111" name="Rectangle 39"/>
            <p:cNvSpPr>
              <a:spLocks noChangeArrowheads="1"/>
            </p:cNvSpPr>
            <p:nvPr/>
          </p:nvSpPr>
          <p:spPr bwMode="auto">
            <a:xfrm>
              <a:off x="3648" y="20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112" name="Rectangle 40"/>
            <p:cNvSpPr>
              <a:spLocks noChangeArrowheads="1"/>
            </p:cNvSpPr>
            <p:nvPr/>
          </p:nvSpPr>
          <p:spPr bwMode="auto">
            <a:xfrm>
              <a:off x="3648" y="24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113" name="Rectangle 41"/>
            <p:cNvSpPr>
              <a:spLocks noChangeArrowheads="1"/>
            </p:cNvSpPr>
            <p:nvPr/>
          </p:nvSpPr>
          <p:spPr bwMode="auto">
            <a:xfrm>
              <a:off x="3936" y="20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114" name="Rectangle 42"/>
            <p:cNvSpPr>
              <a:spLocks noChangeArrowheads="1"/>
            </p:cNvSpPr>
            <p:nvPr/>
          </p:nvSpPr>
          <p:spPr bwMode="auto">
            <a:xfrm>
              <a:off x="4800" y="2118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115" name="Rectangle 43"/>
            <p:cNvSpPr>
              <a:spLocks noChangeArrowheads="1"/>
            </p:cNvSpPr>
            <p:nvPr/>
          </p:nvSpPr>
          <p:spPr bwMode="auto">
            <a:xfrm>
              <a:off x="4368" y="24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116" name="Rectangle 44"/>
            <p:cNvSpPr>
              <a:spLocks noChangeArrowheads="1"/>
            </p:cNvSpPr>
            <p:nvPr/>
          </p:nvSpPr>
          <p:spPr bwMode="auto">
            <a:xfrm>
              <a:off x="5232" y="24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117" name="Rectangle 45"/>
            <p:cNvSpPr>
              <a:spLocks noChangeArrowheads="1"/>
            </p:cNvSpPr>
            <p:nvPr/>
          </p:nvSpPr>
          <p:spPr bwMode="auto">
            <a:xfrm>
              <a:off x="4368" y="20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118" name="Rectangle 46"/>
            <p:cNvSpPr>
              <a:spLocks noChangeArrowheads="1"/>
            </p:cNvSpPr>
            <p:nvPr/>
          </p:nvSpPr>
          <p:spPr bwMode="auto">
            <a:xfrm>
              <a:off x="5232" y="20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119" name="Rectangle 47"/>
            <p:cNvSpPr>
              <a:spLocks noChangeArrowheads="1"/>
            </p:cNvSpPr>
            <p:nvPr/>
          </p:nvSpPr>
          <p:spPr bwMode="auto">
            <a:xfrm>
              <a:off x="3936" y="24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120" name="Rectangle 48"/>
            <p:cNvSpPr>
              <a:spLocks noChangeArrowheads="1"/>
            </p:cNvSpPr>
            <p:nvPr/>
          </p:nvSpPr>
          <p:spPr bwMode="auto">
            <a:xfrm>
              <a:off x="4800" y="24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1121" name="Rectangle 49"/>
            <p:cNvSpPr>
              <a:spLocks noChangeArrowheads="1"/>
            </p:cNvSpPr>
            <p:nvPr/>
          </p:nvSpPr>
          <p:spPr bwMode="auto">
            <a:xfrm>
              <a:off x="3072" y="129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Z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31125" name="Oval 53"/>
          <p:cNvSpPr>
            <a:spLocks noChangeArrowheads="1"/>
          </p:cNvSpPr>
          <p:nvPr/>
        </p:nvSpPr>
        <p:spPr bwMode="auto">
          <a:xfrm>
            <a:off x="8386700" y="3276600"/>
            <a:ext cx="6858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1126" name="Oval 54"/>
          <p:cNvSpPr>
            <a:spLocks noChangeArrowheads="1"/>
          </p:cNvSpPr>
          <p:nvPr/>
        </p:nvSpPr>
        <p:spPr bwMode="auto">
          <a:xfrm>
            <a:off x="6405500" y="3962400"/>
            <a:ext cx="6858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31128" name="Object 56"/>
          <p:cNvGraphicFramePr>
            <a:graphicFrameLocks noChangeAspect="1"/>
          </p:cNvGraphicFramePr>
          <p:nvPr/>
        </p:nvGraphicFramePr>
        <p:xfrm>
          <a:off x="228600" y="3048000"/>
          <a:ext cx="35448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439" name="Equation" r:id="rId6" imgW="2705760" imgH="419040" progId="Equation.3">
                  <p:embed/>
                </p:oleObj>
              </mc:Choice>
              <mc:Fallback>
                <p:oleObj name="Equation" r:id="rId6" imgW="2705760" imgH="419040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048000"/>
                        <a:ext cx="3544888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1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11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1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31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31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82" grpId="0" build="p" autoUpdateAnimBg="0"/>
      <p:bldP spid="131125" grpId="0" animBg="1"/>
      <p:bldP spid="131126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00" name="Oval 4"/>
          <p:cNvSpPr>
            <a:spLocks noChangeArrowheads="1"/>
          </p:cNvSpPr>
          <p:nvPr/>
        </p:nvSpPr>
        <p:spPr bwMode="auto">
          <a:xfrm>
            <a:off x="4033870" y="1381109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2890870" y="2143109"/>
            <a:ext cx="10668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>
            <a:off x="2890870" y="2981309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 flipV="1">
            <a:off x="2890870" y="3209909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 flipH="1">
            <a:off x="2357470" y="3209909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05" name="Rectangle 9"/>
          <p:cNvSpPr>
            <a:spLocks noChangeArrowheads="1"/>
          </p:cNvSpPr>
          <p:nvPr/>
        </p:nvSpPr>
        <p:spPr bwMode="auto">
          <a:xfrm>
            <a:off x="2890870" y="220978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3424270" y="2219309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107" name="Rectangle 11"/>
          <p:cNvSpPr>
            <a:spLocks noChangeArrowheads="1"/>
          </p:cNvSpPr>
          <p:nvPr/>
        </p:nvSpPr>
        <p:spPr bwMode="auto">
          <a:xfrm>
            <a:off x="3424270" y="3438509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108" name="Oval 12"/>
          <p:cNvSpPr>
            <a:spLocks noChangeArrowheads="1"/>
          </p:cNvSpPr>
          <p:nvPr/>
        </p:nvSpPr>
        <p:spPr bwMode="auto">
          <a:xfrm>
            <a:off x="2738470" y="3133709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09" name="Line 13"/>
          <p:cNvSpPr>
            <a:spLocks noChangeShapeType="1"/>
          </p:cNvSpPr>
          <p:nvPr/>
        </p:nvSpPr>
        <p:spPr bwMode="auto">
          <a:xfrm>
            <a:off x="3500470" y="351470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10" name="Rectangle 14"/>
          <p:cNvSpPr>
            <a:spLocks noChangeArrowheads="1"/>
          </p:cNvSpPr>
          <p:nvPr/>
        </p:nvSpPr>
        <p:spPr bwMode="auto">
          <a:xfrm>
            <a:off x="5405470" y="2066909"/>
            <a:ext cx="11430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11" name="Line 15"/>
          <p:cNvSpPr>
            <a:spLocks noChangeShapeType="1"/>
          </p:cNvSpPr>
          <p:nvPr/>
        </p:nvSpPr>
        <p:spPr bwMode="auto">
          <a:xfrm>
            <a:off x="5405470" y="2905109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12" name="Line 16"/>
          <p:cNvSpPr>
            <a:spLocks noChangeShapeType="1"/>
          </p:cNvSpPr>
          <p:nvPr/>
        </p:nvSpPr>
        <p:spPr bwMode="auto">
          <a:xfrm flipV="1">
            <a:off x="5405470" y="3133709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13" name="Rectangle 17"/>
          <p:cNvSpPr>
            <a:spLocks noChangeArrowheads="1"/>
          </p:cNvSpPr>
          <p:nvPr/>
        </p:nvSpPr>
        <p:spPr bwMode="auto">
          <a:xfrm>
            <a:off x="5405470" y="213358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114" name="Rectangle 18"/>
          <p:cNvSpPr>
            <a:spLocks noChangeArrowheads="1"/>
          </p:cNvSpPr>
          <p:nvPr/>
        </p:nvSpPr>
        <p:spPr bwMode="auto">
          <a:xfrm>
            <a:off x="6015070" y="2143109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115" name="Rectangle 19"/>
          <p:cNvSpPr>
            <a:spLocks noChangeArrowheads="1"/>
          </p:cNvSpPr>
          <p:nvPr/>
        </p:nvSpPr>
        <p:spPr bwMode="auto">
          <a:xfrm>
            <a:off x="6091270" y="3514709"/>
            <a:ext cx="64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116" name="Oval 20"/>
          <p:cNvSpPr>
            <a:spLocks noChangeArrowheads="1"/>
          </p:cNvSpPr>
          <p:nvPr/>
        </p:nvSpPr>
        <p:spPr bwMode="auto">
          <a:xfrm>
            <a:off x="5253070" y="3057509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17" name="Line 21"/>
          <p:cNvSpPr>
            <a:spLocks noChangeShapeType="1"/>
          </p:cNvSpPr>
          <p:nvPr/>
        </p:nvSpPr>
        <p:spPr bwMode="auto">
          <a:xfrm>
            <a:off x="6167470" y="3590909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18" name="Line 22"/>
          <p:cNvSpPr>
            <a:spLocks noChangeShapeType="1"/>
          </p:cNvSpPr>
          <p:nvPr/>
        </p:nvSpPr>
        <p:spPr bwMode="auto">
          <a:xfrm flipH="1">
            <a:off x="2357470" y="3209909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19" name="Line 23"/>
          <p:cNvSpPr>
            <a:spLocks noChangeShapeType="1"/>
          </p:cNvSpPr>
          <p:nvPr/>
        </p:nvSpPr>
        <p:spPr bwMode="auto">
          <a:xfrm>
            <a:off x="1214470" y="5267309"/>
            <a:ext cx="388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23" name="Rectangle 27"/>
          <p:cNvSpPr>
            <a:spLocks noChangeArrowheads="1"/>
          </p:cNvSpPr>
          <p:nvPr/>
        </p:nvSpPr>
        <p:spPr bwMode="auto">
          <a:xfrm>
            <a:off x="681070" y="4886309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124" name="Rectangle 28"/>
          <p:cNvSpPr>
            <a:spLocks noChangeArrowheads="1"/>
          </p:cNvSpPr>
          <p:nvPr/>
        </p:nvSpPr>
        <p:spPr bwMode="auto">
          <a:xfrm>
            <a:off x="985870" y="114298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125" name="Rectangle 29"/>
          <p:cNvSpPr>
            <a:spLocks noChangeArrowheads="1"/>
          </p:cNvSpPr>
          <p:nvPr/>
        </p:nvSpPr>
        <p:spPr bwMode="auto">
          <a:xfrm>
            <a:off x="8529670" y="1676384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127" name="Rectangle 31"/>
          <p:cNvSpPr>
            <a:spLocks noChangeArrowheads="1"/>
          </p:cNvSpPr>
          <p:nvPr/>
        </p:nvSpPr>
        <p:spPr bwMode="auto">
          <a:xfrm>
            <a:off x="2890870" y="3438509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128" name="Rectangle 32"/>
          <p:cNvSpPr>
            <a:spLocks noChangeArrowheads="1"/>
          </p:cNvSpPr>
          <p:nvPr/>
        </p:nvSpPr>
        <p:spPr bwMode="auto">
          <a:xfrm>
            <a:off x="5405470" y="3514709"/>
            <a:ext cx="38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132" name="Line 36"/>
          <p:cNvSpPr>
            <a:spLocks noChangeShapeType="1"/>
          </p:cNvSpPr>
          <p:nvPr/>
        </p:nvSpPr>
        <p:spPr bwMode="auto">
          <a:xfrm flipH="1">
            <a:off x="1366870" y="1457309"/>
            <a:ext cx="320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33" name="Oval 37"/>
          <p:cNvSpPr>
            <a:spLocks noChangeArrowheads="1"/>
          </p:cNvSpPr>
          <p:nvPr/>
        </p:nvSpPr>
        <p:spPr bwMode="auto">
          <a:xfrm>
            <a:off x="2433670" y="2447909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34" name="Line 38"/>
          <p:cNvSpPr>
            <a:spLocks noChangeShapeType="1"/>
          </p:cNvSpPr>
          <p:nvPr/>
        </p:nvSpPr>
        <p:spPr bwMode="auto">
          <a:xfrm>
            <a:off x="2586070" y="2524109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35" name="Line 39"/>
          <p:cNvSpPr>
            <a:spLocks noChangeShapeType="1"/>
          </p:cNvSpPr>
          <p:nvPr/>
        </p:nvSpPr>
        <p:spPr bwMode="auto">
          <a:xfrm flipH="1">
            <a:off x="1595470" y="2752709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36" name="Line 40"/>
          <p:cNvSpPr>
            <a:spLocks noChangeShapeType="1"/>
          </p:cNvSpPr>
          <p:nvPr/>
        </p:nvSpPr>
        <p:spPr bwMode="auto">
          <a:xfrm>
            <a:off x="1595470" y="2752709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37" name="Line 41"/>
          <p:cNvSpPr>
            <a:spLocks noChangeShapeType="1"/>
          </p:cNvSpPr>
          <p:nvPr/>
        </p:nvSpPr>
        <p:spPr bwMode="auto">
          <a:xfrm>
            <a:off x="1595470" y="4733909"/>
            <a:ext cx="510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38" name="Line 42"/>
          <p:cNvSpPr>
            <a:spLocks noChangeShapeType="1"/>
          </p:cNvSpPr>
          <p:nvPr/>
        </p:nvSpPr>
        <p:spPr bwMode="auto">
          <a:xfrm flipV="1">
            <a:off x="6700870" y="1685909"/>
            <a:ext cx="0" cy="304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39" name="Line 43"/>
          <p:cNvSpPr>
            <a:spLocks noChangeShapeType="1"/>
          </p:cNvSpPr>
          <p:nvPr/>
        </p:nvSpPr>
        <p:spPr bwMode="auto">
          <a:xfrm>
            <a:off x="6548470" y="2447909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40" name="Line 44"/>
          <p:cNvSpPr>
            <a:spLocks noChangeShapeType="1"/>
          </p:cNvSpPr>
          <p:nvPr/>
        </p:nvSpPr>
        <p:spPr bwMode="auto">
          <a:xfrm flipH="1">
            <a:off x="1595470" y="2371709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41" name="Line 45"/>
          <p:cNvSpPr>
            <a:spLocks noChangeShapeType="1"/>
          </p:cNvSpPr>
          <p:nvPr/>
        </p:nvSpPr>
        <p:spPr bwMode="auto">
          <a:xfrm flipV="1">
            <a:off x="1595470" y="1457309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46" name="Line 50"/>
          <p:cNvSpPr>
            <a:spLocks noChangeShapeType="1"/>
          </p:cNvSpPr>
          <p:nvPr/>
        </p:nvSpPr>
        <p:spPr bwMode="auto">
          <a:xfrm>
            <a:off x="4186270" y="3362309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47" name="Line 51"/>
          <p:cNvSpPr>
            <a:spLocks noChangeShapeType="1"/>
          </p:cNvSpPr>
          <p:nvPr/>
        </p:nvSpPr>
        <p:spPr bwMode="auto">
          <a:xfrm>
            <a:off x="5024470" y="2447909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48" name="Line 52"/>
          <p:cNvSpPr>
            <a:spLocks noChangeShapeType="1"/>
          </p:cNvSpPr>
          <p:nvPr/>
        </p:nvSpPr>
        <p:spPr bwMode="auto">
          <a:xfrm>
            <a:off x="3957670" y="2600309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49" name="Line 53"/>
          <p:cNvSpPr>
            <a:spLocks noChangeShapeType="1"/>
          </p:cNvSpPr>
          <p:nvPr/>
        </p:nvSpPr>
        <p:spPr bwMode="auto">
          <a:xfrm>
            <a:off x="4110070" y="1457309"/>
            <a:ext cx="0" cy="3505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0" name="Line 54"/>
          <p:cNvSpPr>
            <a:spLocks noChangeShapeType="1"/>
          </p:cNvSpPr>
          <p:nvPr/>
        </p:nvSpPr>
        <p:spPr bwMode="auto">
          <a:xfrm>
            <a:off x="4110070" y="2295509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1" name="Line 55"/>
          <p:cNvSpPr>
            <a:spLocks noChangeShapeType="1"/>
          </p:cNvSpPr>
          <p:nvPr/>
        </p:nvSpPr>
        <p:spPr bwMode="auto">
          <a:xfrm>
            <a:off x="5100670" y="3133709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2" name="Line 56"/>
          <p:cNvSpPr>
            <a:spLocks noChangeShapeType="1"/>
          </p:cNvSpPr>
          <p:nvPr/>
        </p:nvSpPr>
        <p:spPr bwMode="auto">
          <a:xfrm>
            <a:off x="6548470" y="3895709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3" name="Line 57"/>
          <p:cNvSpPr>
            <a:spLocks noChangeShapeType="1"/>
          </p:cNvSpPr>
          <p:nvPr/>
        </p:nvSpPr>
        <p:spPr bwMode="auto">
          <a:xfrm flipV="1">
            <a:off x="6853270" y="2752709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4" name="Line 58"/>
          <p:cNvSpPr>
            <a:spLocks noChangeShapeType="1"/>
          </p:cNvSpPr>
          <p:nvPr/>
        </p:nvSpPr>
        <p:spPr bwMode="auto">
          <a:xfrm>
            <a:off x="6853270" y="2752709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5" name="Line 59"/>
          <p:cNvSpPr>
            <a:spLocks noChangeShapeType="1"/>
          </p:cNvSpPr>
          <p:nvPr/>
        </p:nvSpPr>
        <p:spPr bwMode="auto">
          <a:xfrm>
            <a:off x="3957670" y="3819509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6" name="Line 60"/>
          <p:cNvSpPr>
            <a:spLocks noChangeShapeType="1"/>
          </p:cNvSpPr>
          <p:nvPr/>
        </p:nvSpPr>
        <p:spPr bwMode="auto">
          <a:xfrm>
            <a:off x="4872070" y="3819509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7" name="Line 61"/>
          <p:cNvSpPr>
            <a:spLocks noChangeShapeType="1"/>
          </p:cNvSpPr>
          <p:nvPr/>
        </p:nvSpPr>
        <p:spPr bwMode="auto">
          <a:xfrm>
            <a:off x="4872070" y="4581509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8" name="Line 62"/>
          <p:cNvSpPr>
            <a:spLocks noChangeShapeType="1"/>
          </p:cNvSpPr>
          <p:nvPr/>
        </p:nvSpPr>
        <p:spPr bwMode="auto">
          <a:xfrm flipV="1">
            <a:off x="7005670" y="1914509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59" name="Line 63"/>
          <p:cNvSpPr>
            <a:spLocks noChangeShapeType="1"/>
          </p:cNvSpPr>
          <p:nvPr/>
        </p:nvSpPr>
        <p:spPr bwMode="auto">
          <a:xfrm>
            <a:off x="7005670" y="3057509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60" name="Line 64"/>
          <p:cNvSpPr>
            <a:spLocks noChangeShapeType="1"/>
          </p:cNvSpPr>
          <p:nvPr/>
        </p:nvSpPr>
        <p:spPr bwMode="auto">
          <a:xfrm>
            <a:off x="4110070" y="4962509"/>
            <a:ext cx="304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61" name="Line 65"/>
          <p:cNvSpPr>
            <a:spLocks noChangeShapeType="1"/>
          </p:cNvSpPr>
          <p:nvPr/>
        </p:nvSpPr>
        <p:spPr bwMode="auto">
          <a:xfrm flipH="1">
            <a:off x="7158070" y="3362309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62" name="Line 66"/>
          <p:cNvSpPr>
            <a:spLocks noChangeShapeType="1"/>
          </p:cNvSpPr>
          <p:nvPr/>
        </p:nvSpPr>
        <p:spPr bwMode="auto">
          <a:xfrm>
            <a:off x="7158070" y="3362309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63" name="Line 67"/>
          <p:cNvSpPr>
            <a:spLocks noChangeShapeType="1"/>
          </p:cNvSpPr>
          <p:nvPr/>
        </p:nvSpPr>
        <p:spPr bwMode="auto">
          <a:xfrm>
            <a:off x="5100670" y="3133709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64" name="Line 68"/>
          <p:cNvSpPr>
            <a:spLocks noChangeShapeType="1"/>
          </p:cNvSpPr>
          <p:nvPr/>
        </p:nvSpPr>
        <p:spPr bwMode="auto">
          <a:xfrm>
            <a:off x="6700870" y="1685909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66" name="Oval 70"/>
          <p:cNvSpPr>
            <a:spLocks noChangeArrowheads="1"/>
          </p:cNvSpPr>
          <p:nvPr/>
        </p:nvSpPr>
        <p:spPr bwMode="auto">
          <a:xfrm>
            <a:off x="4872070" y="1457309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67" name="Line 71"/>
          <p:cNvSpPr>
            <a:spLocks noChangeShapeType="1"/>
          </p:cNvSpPr>
          <p:nvPr/>
        </p:nvSpPr>
        <p:spPr bwMode="auto">
          <a:xfrm>
            <a:off x="5024470" y="1533509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68" name="Oval 72"/>
          <p:cNvSpPr>
            <a:spLocks noChangeArrowheads="1"/>
          </p:cNvSpPr>
          <p:nvPr/>
        </p:nvSpPr>
        <p:spPr bwMode="auto">
          <a:xfrm>
            <a:off x="4033870" y="2219309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174" name="Oval 78"/>
          <p:cNvSpPr>
            <a:spLocks noChangeArrowheads="1"/>
          </p:cNvSpPr>
          <p:nvPr/>
        </p:nvSpPr>
        <p:spPr bwMode="auto">
          <a:xfrm>
            <a:off x="6624670" y="2371709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176" name="Oval 80"/>
          <p:cNvSpPr>
            <a:spLocks noChangeArrowheads="1"/>
          </p:cNvSpPr>
          <p:nvPr/>
        </p:nvSpPr>
        <p:spPr bwMode="auto">
          <a:xfrm>
            <a:off x="1519270" y="1381109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177" name="Line 81"/>
          <p:cNvSpPr>
            <a:spLocks noChangeShapeType="1"/>
          </p:cNvSpPr>
          <p:nvPr/>
        </p:nvSpPr>
        <p:spPr bwMode="auto">
          <a:xfrm>
            <a:off x="7005670" y="1914509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178" name="Oval 82"/>
          <p:cNvSpPr>
            <a:spLocks noChangeArrowheads="1"/>
          </p:cNvSpPr>
          <p:nvPr/>
        </p:nvSpPr>
        <p:spPr bwMode="auto">
          <a:xfrm>
            <a:off x="6929470" y="2981309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2179" name="Oval 83"/>
          <p:cNvSpPr>
            <a:spLocks noChangeArrowheads="1"/>
          </p:cNvSpPr>
          <p:nvPr/>
        </p:nvSpPr>
        <p:spPr bwMode="auto">
          <a:xfrm>
            <a:off x="7691470" y="1609709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80" name="Oval 84"/>
          <p:cNvSpPr>
            <a:spLocks noChangeArrowheads="1"/>
          </p:cNvSpPr>
          <p:nvPr/>
        </p:nvSpPr>
        <p:spPr bwMode="auto">
          <a:xfrm>
            <a:off x="7691470" y="2981309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81" name="Oval 85"/>
          <p:cNvSpPr>
            <a:spLocks noChangeArrowheads="1"/>
          </p:cNvSpPr>
          <p:nvPr/>
        </p:nvSpPr>
        <p:spPr bwMode="auto">
          <a:xfrm>
            <a:off x="8453470" y="2295509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82" name="Line 86"/>
          <p:cNvSpPr>
            <a:spLocks noChangeShapeType="1"/>
          </p:cNvSpPr>
          <p:nvPr/>
        </p:nvSpPr>
        <p:spPr bwMode="auto">
          <a:xfrm>
            <a:off x="7843870" y="1685909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83" name="Line 87"/>
          <p:cNvSpPr>
            <a:spLocks noChangeShapeType="1"/>
          </p:cNvSpPr>
          <p:nvPr/>
        </p:nvSpPr>
        <p:spPr bwMode="auto">
          <a:xfrm>
            <a:off x="7920070" y="1685909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84" name="Line 88"/>
          <p:cNvSpPr>
            <a:spLocks noChangeShapeType="1"/>
          </p:cNvSpPr>
          <p:nvPr/>
        </p:nvSpPr>
        <p:spPr bwMode="auto">
          <a:xfrm>
            <a:off x="7920070" y="2143109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86" name="Line 90"/>
          <p:cNvSpPr>
            <a:spLocks noChangeShapeType="1"/>
          </p:cNvSpPr>
          <p:nvPr/>
        </p:nvSpPr>
        <p:spPr bwMode="auto">
          <a:xfrm>
            <a:off x="7843870" y="3057509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87" name="Line 91"/>
          <p:cNvSpPr>
            <a:spLocks noChangeShapeType="1"/>
          </p:cNvSpPr>
          <p:nvPr/>
        </p:nvSpPr>
        <p:spPr bwMode="auto">
          <a:xfrm flipV="1">
            <a:off x="7920070" y="2524109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88" name="Line 92"/>
          <p:cNvSpPr>
            <a:spLocks noChangeShapeType="1"/>
          </p:cNvSpPr>
          <p:nvPr/>
        </p:nvSpPr>
        <p:spPr bwMode="auto">
          <a:xfrm>
            <a:off x="7920070" y="2524109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89" name="Line 93"/>
          <p:cNvSpPr>
            <a:spLocks noChangeShapeType="1"/>
          </p:cNvSpPr>
          <p:nvPr/>
        </p:nvSpPr>
        <p:spPr bwMode="auto">
          <a:xfrm>
            <a:off x="8605870" y="2371709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90" name="Rectangle 94"/>
          <p:cNvSpPr>
            <a:spLocks noChangeArrowheads="1"/>
          </p:cNvSpPr>
          <p:nvPr/>
        </p:nvSpPr>
        <p:spPr bwMode="auto">
          <a:xfrm>
            <a:off x="3195670" y="3819509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192" name="Rectangle 96"/>
          <p:cNvSpPr>
            <a:spLocks noChangeArrowheads="1"/>
          </p:cNvSpPr>
          <p:nvPr/>
        </p:nvSpPr>
        <p:spPr bwMode="auto">
          <a:xfrm>
            <a:off x="5786470" y="3743309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193" name="Line 97"/>
          <p:cNvSpPr>
            <a:spLocks noChangeShapeType="1"/>
          </p:cNvSpPr>
          <p:nvPr/>
        </p:nvSpPr>
        <p:spPr bwMode="auto">
          <a:xfrm>
            <a:off x="5862670" y="381950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94" name="Line 98"/>
          <p:cNvSpPr>
            <a:spLocks noChangeShapeType="1"/>
          </p:cNvSpPr>
          <p:nvPr/>
        </p:nvSpPr>
        <p:spPr bwMode="auto">
          <a:xfrm>
            <a:off x="3271870" y="3895709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95" name="Oval 99"/>
          <p:cNvSpPr>
            <a:spLocks noChangeArrowheads="1"/>
          </p:cNvSpPr>
          <p:nvPr/>
        </p:nvSpPr>
        <p:spPr bwMode="auto">
          <a:xfrm>
            <a:off x="3348070" y="4429109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96" name="Oval 100"/>
          <p:cNvSpPr>
            <a:spLocks noChangeArrowheads="1"/>
          </p:cNvSpPr>
          <p:nvPr/>
        </p:nvSpPr>
        <p:spPr bwMode="auto">
          <a:xfrm>
            <a:off x="5938870" y="4352909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197" name="Line 101"/>
          <p:cNvSpPr>
            <a:spLocks noChangeShapeType="1"/>
          </p:cNvSpPr>
          <p:nvPr/>
        </p:nvSpPr>
        <p:spPr bwMode="auto">
          <a:xfrm>
            <a:off x="3424270" y="4581509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98" name="Line 102"/>
          <p:cNvSpPr>
            <a:spLocks noChangeShapeType="1"/>
          </p:cNvSpPr>
          <p:nvPr/>
        </p:nvSpPr>
        <p:spPr bwMode="auto">
          <a:xfrm>
            <a:off x="6015070" y="4505309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99" name="Line 103"/>
          <p:cNvSpPr>
            <a:spLocks noChangeShapeType="1"/>
          </p:cNvSpPr>
          <p:nvPr/>
        </p:nvSpPr>
        <p:spPr bwMode="auto">
          <a:xfrm>
            <a:off x="3424270" y="5648309"/>
            <a:ext cx="426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200" name="Oval 104"/>
          <p:cNvSpPr>
            <a:spLocks noChangeArrowheads="1"/>
          </p:cNvSpPr>
          <p:nvPr/>
        </p:nvSpPr>
        <p:spPr bwMode="auto">
          <a:xfrm>
            <a:off x="8453470" y="3438509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201" name="Line 105"/>
          <p:cNvSpPr>
            <a:spLocks noChangeShapeType="1"/>
          </p:cNvSpPr>
          <p:nvPr/>
        </p:nvSpPr>
        <p:spPr bwMode="auto">
          <a:xfrm>
            <a:off x="8529670" y="3590909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202" name="Rectangle 106"/>
          <p:cNvSpPr>
            <a:spLocks noChangeArrowheads="1"/>
          </p:cNvSpPr>
          <p:nvPr/>
        </p:nvSpPr>
        <p:spPr bwMode="auto">
          <a:xfrm>
            <a:off x="8453470" y="4048109"/>
            <a:ext cx="1524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203" name="Line 107"/>
          <p:cNvSpPr>
            <a:spLocks noChangeShapeType="1"/>
          </p:cNvSpPr>
          <p:nvPr/>
        </p:nvSpPr>
        <p:spPr bwMode="auto">
          <a:xfrm>
            <a:off x="8529670" y="4352909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208" name="Rectangle 112"/>
          <p:cNvSpPr>
            <a:spLocks noChangeArrowheads="1"/>
          </p:cNvSpPr>
          <p:nvPr/>
        </p:nvSpPr>
        <p:spPr bwMode="auto">
          <a:xfrm>
            <a:off x="8301070" y="4810109"/>
            <a:ext cx="457200" cy="76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2209" name="Line 113"/>
          <p:cNvSpPr>
            <a:spLocks noChangeShapeType="1"/>
          </p:cNvSpPr>
          <p:nvPr/>
        </p:nvSpPr>
        <p:spPr bwMode="auto">
          <a:xfrm>
            <a:off x="8301070" y="5038709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210" name="Line 114"/>
          <p:cNvSpPr>
            <a:spLocks noChangeShapeType="1"/>
          </p:cNvSpPr>
          <p:nvPr/>
        </p:nvSpPr>
        <p:spPr bwMode="auto">
          <a:xfrm>
            <a:off x="8529670" y="5038709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211" name="Line 115"/>
          <p:cNvSpPr>
            <a:spLocks noChangeShapeType="1"/>
          </p:cNvSpPr>
          <p:nvPr/>
        </p:nvSpPr>
        <p:spPr bwMode="auto">
          <a:xfrm>
            <a:off x="8148670" y="6257909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212" name="Line 116"/>
          <p:cNvSpPr>
            <a:spLocks noChangeShapeType="1"/>
          </p:cNvSpPr>
          <p:nvPr/>
        </p:nvSpPr>
        <p:spPr bwMode="auto">
          <a:xfrm flipH="1">
            <a:off x="7691470" y="4581509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213" name="Line 117"/>
          <p:cNvSpPr>
            <a:spLocks noChangeShapeType="1"/>
          </p:cNvSpPr>
          <p:nvPr/>
        </p:nvSpPr>
        <p:spPr bwMode="auto">
          <a:xfrm>
            <a:off x="7691470" y="4581509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214" name="Rectangle 118"/>
          <p:cNvSpPr>
            <a:spLocks noChangeArrowheads="1"/>
          </p:cNvSpPr>
          <p:nvPr/>
        </p:nvSpPr>
        <p:spPr bwMode="auto">
          <a:xfrm>
            <a:off x="7920070" y="4657709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215" name="Rectangle 119"/>
          <p:cNvSpPr>
            <a:spLocks noChangeArrowheads="1"/>
          </p:cNvSpPr>
          <p:nvPr/>
        </p:nvSpPr>
        <p:spPr bwMode="auto">
          <a:xfrm>
            <a:off x="7996270" y="3895709"/>
            <a:ext cx="460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R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216" name="Rectangle 120"/>
          <p:cNvSpPr>
            <a:spLocks noChangeArrowheads="1"/>
          </p:cNvSpPr>
          <p:nvPr/>
        </p:nvSpPr>
        <p:spPr bwMode="auto">
          <a:xfrm>
            <a:off x="8148670" y="2828909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2217" name="Oval 121"/>
          <p:cNvSpPr>
            <a:spLocks noChangeArrowheads="1"/>
          </p:cNvSpPr>
          <p:nvPr/>
        </p:nvSpPr>
        <p:spPr bwMode="auto">
          <a:xfrm>
            <a:off x="8453470" y="4505309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1234" name="Oval 2"/>
          <p:cNvSpPr>
            <a:spLocks noChangeArrowheads="1"/>
          </p:cNvSpPr>
          <p:nvPr/>
        </p:nvSpPr>
        <p:spPr bwMode="auto">
          <a:xfrm>
            <a:off x="7812120" y="2887647"/>
            <a:ext cx="1403350" cy="3600450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6299233" y="5715016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复位电路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8072494" y="1966883"/>
            <a:ext cx="357190" cy="777041"/>
            <a:chOff x="7177088" y="3041650"/>
            <a:chExt cx="768350" cy="633439"/>
          </a:xfrm>
        </p:grpSpPr>
        <p:sp>
          <p:nvSpPr>
            <p:cNvPr id="121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7286676" y="1323941"/>
            <a:ext cx="357190" cy="777041"/>
            <a:chOff x="7177088" y="3041650"/>
            <a:chExt cx="768350" cy="633439"/>
          </a:xfrm>
        </p:grpSpPr>
        <p:sp>
          <p:nvSpPr>
            <p:cNvPr id="126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7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7300324" y="2650769"/>
            <a:ext cx="357190" cy="777041"/>
            <a:chOff x="7177088" y="3041650"/>
            <a:chExt cx="768350" cy="633439"/>
          </a:xfrm>
        </p:grpSpPr>
        <p:sp>
          <p:nvSpPr>
            <p:cNvPr id="131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2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4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5" name="AutoShape 36"/>
          <p:cNvSpPr>
            <a:spLocks noChangeArrowheads="1"/>
          </p:cNvSpPr>
          <p:nvPr/>
        </p:nvSpPr>
        <p:spPr bwMode="auto">
          <a:xfrm rot="5400000">
            <a:off x="4372492" y="1380605"/>
            <a:ext cx="649288" cy="30480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36" name="组合 135"/>
          <p:cNvGrpSpPr/>
          <p:nvPr/>
        </p:nvGrpSpPr>
        <p:grpSpPr>
          <a:xfrm>
            <a:off x="4500594" y="2109759"/>
            <a:ext cx="519109" cy="762000"/>
            <a:chOff x="7086600" y="4024322"/>
            <a:chExt cx="1019175" cy="762000"/>
          </a:xfrm>
        </p:grpSpPr>
        <p:sp>
          <p:nvSpPr>
            <p:cNvPr id="137" name="Arc 76"/>
            <p:cNvSpPr>
              <a:spLocks/>
            </p:cNvSpPr>
            <p:nvPr/>
          </p:nvSpPr>
          <p:spPr bwMode="auto">
            <a:xfrm>
              <a:off x="7154863" y="4024322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8" name="Arc 77"/>
            <p:cNvSpPr>
              <a:spLocks/>
            </p:cNvSpPr>
            <p:nvPr/>
          </p:nvSpPr>
          <p:spPr bwMode="auto">
            <a:xfrm>
              <a:off x="7162800" y="4027497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" name="Arc 80"/>
            <p:cNvSpPr>
              <a:spLocks/>
            </p:cNvSpPr>
            <p:nvPr/>
          </p:nvSpPr>
          <p:spPr bwMode="auto">
            <a:xfrm>
              <a:off x="7086600" y="4103697"/>
              <a:ext cx="152400" cy="609600"/>
            </a:xfrm>
            <a:custGeom>
              <a:avLst/>
              <a:gdLst>
                <a:gd name="G0" fmla="+- 2335 0 0"/>
                <a:gd name="G1" fmla="+- 21600 0 0"/>
                <a:gd name="G2" fmla="+- 21600 0 0"/>
                <a:gd name="T0" fmla="*/ 2335 w 23935"/>
                <a:gd name="T1" fmla="*/ 0 h 43200"/>
                <a:gd name="T2" fmla="*/ 0 w 23935"/>
                <a:gd name="T3" fmla="*/ 43073 h 43200"/>
                <a:gd name="T4" fmla="*/ 2335 w 2393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35" h="43200" fill="none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</a:path>
                <a:path w="23935" h="43200" stroke="0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  <a:lnTo>
                    <a:pt x="233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1928826" y="2181197"/>
            <a:ext cx="519109" cy="762000"/>
            <a:chOff x="7086600" y="4024322"/>
            <a:chExt cx="1019175" cy="762000"/>
          </a:xfrm>
        </p:grpSpPr>
        <p:sp>
          <p:nvSpPr>
            <p:cNvPr id="141" name="Arc 76"/>
            <p:cNvSpPr>
              <a:spLocks/>
            </p:cNvSpPr>
            <p:nvPr/>
          </p:nvSpPr>
          <p:spPr bwMode="auto">
            <a:xfrm>
              <a:off x="7154863" y="4024322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2" name="Arc 77"/>
            <p:cNvSpPr>
              <a:spLocks/>
            </p:cNvSpPr>
            <p:nvPr/>
          </p:nvSpPr>
          <p:spPr bwMode="auto">
            <a:xfrm>
              <a:off x="7162800" y="4027497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" name="Arc 80"/>
            <p:cNvSpPr>
              <a:spLocks/>
            </p:cNvSpPr>
            <p:nvPr/>
          </p:nvSpPr>
          <p:spPr bwMode="auto">
            <a:xfrm>
              <a:off x="7086600" y="4103697"/>
              <a:ext cx="152400" cy="609600"/>
            </a:xfrm>
            <a:custGeom>
              <a:avLst/>
              <a:gdLst>
                <a:gd name="G0" fmla="+- 2335 0 0"/>
                <a:gd name="G1" fmla="+- 21600 0 0"/>
                <a:gd name="G2" fmla="+- 21600 0 0"/>
                <a:gd name="T0" fmla="*/ 2335 w 23935"/>
                <a:gd name="T1" fmla="*/ 0 h 43200"/>
                <a:gd name="T2" fmla="*/ 0 w 23935"/>
                <a:gd name="T3" fmla="*/ 43073 h 43200"/>
                <a:gd name="T4" fmla="*/ 2335 w 2393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35" h="43200" fill="none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</a:path>
                <a:path w="23935" h="43200" stroke="0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  <a:lnTo>
                    <a:pt x="233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4" name="灯片编号占位符 1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136</a:t>
            </a:fld>
            <a:endParaRPr lang="en-US" altLang="zh-CN"/>
          </a:p>
        </p:txBody>
      </p:sp>
      <p:graphicFrame>
        <p:nvGraphicFramePr>
          <p:cNvPr id="487427" name="Object 3"/>
          <p:cNvGraphicFramePr>
            <a:graphicFrameLocks noChangeAspect="1"/>
          </p:cNvGraphicFramePr>
          <p:nvPr/>
        </p:nvGraphicFramePr>
        <p:xfrm>
          <a:off x="5314980" y="142852"/>
          <a:ext cx="3543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47" name="Equation" r:id="rId4" imgW="2705760" imgH="419040" progId="Equation.3">
                  <p:embed/>
                </p:oleObj>
              </mc:Choice>
              <mc:Fallback>
                <p:oleObj name="Equation" r:id="rId4" imgW="2705760" imgH="419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80" y="142852"/>
                        <a:ext cx="35433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28" name="Object 4"/>
          <p:cNvGraphicFramePr>
            <a:graphicFrameLocks noChangeAspect="1"/>
          </p:cNvGraphicFramePr>
          <p:nvPr/>
        </p:nvGraphicFramePr>
        <p:xfrm>
          <a:off x="954074" y="642918"/>
          <a:ext cx="168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48" name="Equation" r:id="rId6" imgW="1283040" imgH="330120" progId="Equation.3">
                  <p:embed/>
                </p:oleObj>
              </mc:Choice>
              <mc:Fallback>
                <p:oleObj name="Equation" r:id="rId6" imgW="1283040" imgH="33012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74" y="642918"/>
                        <a:ext cx="1689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29" name="Object 5"/>
          <p:cNvGraphicFramePr>
            <a:graphicFrameLocks noChangeAspect="1"/>
          </p:cNvGraphicFramePr>
          <p:nvPr/>
        </p:nvGraphicFramePr>
        <p:xfrm>
          <a:off x="985830" y="142852"/>
          <a:ext cx="1714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49" name="Equation" r:id="rId8" imgW="1308240" imgH="368280" progId="Equation.3">
                  <p:embed/>
                </p:oleObj>
              </mc:Choice>
              <mc:Fallback>
                <p:oleObj name="Equation" r:id="rId8" imgW="1308240" imgH="3682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0" y="142852"/>
                        <a:ext cx="17145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0" name="Object 6"/>
          <p:cNvGraphicFramePr>
            <a:graphicFrameLocks noChangeAspect="1"/>
          </p:cNvGraphicFramePr>
          <p:nvPr/>
        </p:nvGraphicFramePr>
        <p:xfrm>
          <a:off x="3502024" y="642918"/>
          <a:ext cx="92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50" name="Equation" r:id="rId10" imgW="698760" imgH="330120" progId="Equation.3">
                  <p:embed/>
                </p:oleObj>
              </mc:Choice>
              <mc:Fallback>
                <p:oleObj name="Equation" r:id="rId10" imgW="698760" imgH="33012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2024" y="642918"/>
                        <a:ext cx="9271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7431" name="Object 7"/>
          <p:cNvGraphicFramePr>
            <a:graphicFrameLocks noChangeAspect="1"/>
          </p:cNvGraphicFramePr>
          <p:nvPr/>
        </p:nvGraphicFramePr>
        <p:xfrm>
          <a:off x="3500430" y="142852"/>
          <a:ext cx="889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7651" name="Equation" r:id="rId12" imgW="673200" imgH="330120" progId="Equation.3">
                  <p:embed/>
                </p:oleObj>
              </mc:Choice>
              <mc:Fallback>
                <p:oleObj name="Equation" r:id="rId12" imgW="673200" imgH="3301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142852"/>
                        <a:ext cx="889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0" name="组合 149"/>
          <p:cNvGrpSpPr/>
          <p:nvPr/>
        </p:nvGrpSpPr>
        <p:grpSpPr>
          <a:xfrm>
            <a:off x="71470" y="5715016"/>
            <a:ext cx="9572628" cy="1046147"/>
            <a:chOff x="-3571932" y="2454291"/>
            <a:chExt cx="9572628" cy="1046147"/>
          </a:xfrm>
        </p:grpSpPr>
        <p:sp>
          <p:nvSpPr>
            <p:cNvPr id="145" name="Rectangle 3"/>
            <p:cNvSpPr>
              <a:spLocks noChangeArrowheads="1"/>
            </p:cNvSpPr>
            <p:nvPr/>
          </p:nvSpPr>
          <p:spPr bwMode="auto">
            <a:xfrm>
              <a:off x="-3571932" y="2502575"/>
              <a:ext cx="32367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开机，电容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  <a:r>
                <a:rPr lang="zh-CN" altLang="en-US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充电，</a:t>
              </a:r>
              <a:endPara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148" name="组合 147"/>
            <p:cNvGrpSpPr/>
            <p:nvPr/>
          </p:nvGrpSpPr>
          <p:grpSpPr>
            <a:xfrm>
              <a:off x="-638204" y="2454291"/>
              <a:ext cx="1066800" cy="579438"/>
              <a:chOff x="-1500230" y="3538557"/>
              <a:chExt cx="1066800" cy="579438"/>
            </a:xfrm>
          </p:grpSpPr>
          <p:sp>
            <p:nvSpPr>
              <p:cNvPr id="146" name="Rectangle 94"/>
              <p:cNvSpPr>
                <a:spLocks noChangeArrowheads="1"/>
              </p:cNvSpPr>
              <p:nvPr/>
            </p:nvSpPr>
            <p:spPr bwMode="auto">
              <a:xfrm>
                <a:off x="-1500230" y="3538557"/>
                <a:ext cx="1066800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R</a:t>
                </a:r>
                <a:r>
                  <a:rPr lang="en-US" altLang="zh-CN" baseline="-250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D</a:t>
                </a:r>
                <a:r>
                  <a:rPr lang="en-US" altLang="zh-CN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=0</a:t>
                </a:r>
                <a:endPara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47" name="Line 98"/>
              <p:cNvSpPr>
                <a:spLocks noChangeShapeType="1"/>
              </p:cNvSpPr>
              <p:nvPr/>
            </p:nvSpPr>
            <p:spPr bwMode="auto">
              <a:xfrm>
                <a:off x="-1424030" y="3609995"/>
                <a:ext cx="228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9" name="Rectangle 3"/>
            <p:cNvSpPr>
              <a:spLocks noChangeArrowheads="1"/>
            </p:cNvSpPr>
            <p:nvPr/>
          </p:nvSpPr>
          <p:spPr bwMode="auto">
            <a:xfrm>
              <a:off x="-3571932" y="2977218"/>
              <a:ext cx="957262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芯片异步工作，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RS</a:t>
              </a:r>
              <a:r>
                <a:rPr lang="zh-CN" altLang="en-US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触发器清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8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8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进入（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</a:t>
              </a:r>
              <a:r>
                <a:rPr lang="zh-CN" altLang="en-US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）状态</a:t>
              </a:r>
              <a:endPara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51" name="Oval 25"/>
          <p:cNvSpPr>
            <a:spLocks noChangeArrowheads="1"/>
          </p:cNvSpPr>
          <p:nvPr/>
        </p:nvSpPr>
        <p:spPr bwMode="auto">
          <a:xfrm>
            <a:off x="2270408" y="518017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2" name="Oval 25"/>
          <p:cNvSpPr>
            <a:spLocks noChangeArrowheads="1"/>
          </p:cNvSpPr>
          <p:nvPr/>
        </p:nvSpPr>
        <p:spPr bwMode="auto">
          <a:xfrm>
            <a:off x="5929104" y="558085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4" grpId="0" animBg="1"/>
      <p:bldP spid="351235" grpId="0" build="p" autoUpdateAnimBg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0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5400" cy="762000"/>
          </a:xfrm>
          <a:noFill/>
          <a:ln/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6.4.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2 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集成计数器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-32" y="838200"/>
            <a:ext cx="94179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例：74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LS161(T4161)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四位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二进制同步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加法计数器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</a:t>
            </a:r>
          </a:p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控制功能相同的还有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74LS160(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集成十进制同步加法</a:t>
            </a:r>
          </a:p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计数器。</a:t>
            </a:r>
          </a:p>
        </p:txBody>
      </p:sp>
      <p:grpSp>
        <p:nvGrpSpPr>
          <p:cNvPr id="234502" name="Group 6"/>
          <p:cNvGrpSpPr>
            <a:grpSpLocks/>
          </p:cNvGrpSpPr>
          <p:nvPr/>
        </p:nvGrpSpPr>
        <p:grpSpPr bwMode="auto">
          <a:xfrm>
            <a:off x="1258888" y="2565400"/>
            <a:ext cx="6440487" cy="3984625"/>
            <a:chOff x="864" y="1104"/>
            <a:chExt cx="4057" cy="2510"/>
          </a:xfrm>
        </p:grpSpPr>
        <p:sp>
          <p:nvSpPr>
            <p:cNvPr id="234503" name="Rectangle 7"/>
            <p:cNvSpPr>
              <a:spLocks noChangeArrowheads="1"/>
            </p:cNvSpPr>
            <p:nvPr/>
          </p:nvSpPr>
          <p:spPr bwMode="auto">
            <a:xfrm>
              <a:off x="1008" y="1776"/>
              <a:ext cx="3888" cy="13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4504" name="Line 8"/>
            <p:cNvSpPr>
              <a:spLocks noChangeShapeType="1"/>
            </p:cNvSpPr>
            <p:nvPr/>
          </p:nvSpPr>
          <p:spPr bwMode="auto">
            <a:xfrm>
              <a:off x="1200" y="312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05" name="Line 9"/>
            <p:cNvSpPr>
              <a:spLocks noChangeShapeType="1"/>
            </p:cNvSpPr>
            <p:nvPr/>
          </p:nvSpPr>
          <p:spPr bwMode="auto">
            <a:xfrm>
              <a:off x="1680" y="312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06" name="Line 10"/>
            <p:cNvSpPr>
              <a:spLocks noChangeShapeType="1"/>
            </p:cNvSpPr>
            <p:nvPr/>
          </p:nvSpPr>
          <p:spPr bwMode="auto">
            <a:xfrm>
              <a:off x="2208" y="312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07" name="Line 11"/>
            <p:cNvSpPr>
              <a:spLocks noChangeShapeType="1"/>
            </p:cNvSpPr>
            <p:nvPr/>
          </p:nvSpPr>
          <p:spPr bwMode="auto">
            <a:xfrm>
              <a:off x="2736" y="312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08" name="Line 12"/>
            <p:cNvSpPr>
              <a:spLocks noChangeShapeType="1"/>
            </p:cNvSpPr>
            <p:nvPr/>
          </p:nvSpPr>
          <p:spPr bwMode="auto">
            <a:xfrm>
              <a:off x="3264" y="312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09" name="Line 13"/>
            <p:cNvSpPr>
              <a:spLocks noChangeShapeType="1"/>
            </p:cNvSpPr>
            <p:nvPr/>
          </p:nvSpPr>
          <p:spPr bwMode="auto">
            <a:xfrm>
              <a:off x="3744" y="3120"/>
              <a:ext cx="0" cy="1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10" name="Line 14"/>
            <p:cNvSpPr>
              <a:spLocks noChangeShapeType="1"/>
            </p:cNvSpPr>
            <p:nvPr/>
          </p:nvSpPr>
          <p:spPr bwMode="auto">
            <a:xfrm>
              <a:off x="4272" y="312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11" name="Line 15"/>
            <p:cNvSpPr>
              <a:spLocks noChangeShapeType="1"/>
            </p:cNvSpPr>
            <p:nvPr/>
          </p:nvSpPr>
          <p:spPr bwMode="auto">
            <a:xfrm>
              <a:off x="4752" y="312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12" name="Line 16"/>
            <p:cNvSpPr>
              <a:spLocks noChangeShapeType="1"/>
            </p:cNvSpPr>
            <p:nvPr/>
          </p:nvSpPr>
          <p:spPr bwMode="auto">
            <a:xfrm flipV="1">
              <a:off x="1152" y="157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13" name="Line 17"/>
            <p:cNvSpPr>
              <a:spLocks noChangeShapeType="1"/>
            </p:cNvSpPr>
            <p:nvPr/>
          </p:nvSpPr>
          <p:spPr bwMode="auto">
            <a:xfrm flipV="1">
              <a:off x="1584" y="157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14" name="Line 18"/>
            <p:cNvSpPr>
              <a:spLocks noChangeShapeType="1"/>
            </p:cNvSpPr>
            <p:nvPr/>
          </p:nvSpPr>
          <p:spPr bwMode="auto">
            <a:xfrm flipV="1">
              <a:off x="2112" y="157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15" name="Line 19"/>
            <p:cNvSpPr>
              <a:spLocks noChangeShapeType="1"/>
            </p:cNvSpPr>
            <p:nvPr/>
          </p:nvSpPr>
          <p:spPr bwMode="auto">
            <a:xfrm flipV="1">
              <a:off x="2640" y="157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16" name="Line 20"/>
            <p:cNvSpPr>
              <a:spLocks noChangeShapeType="1"/>
            </p:cNvSpPr>
            <p:nvPr/>
          </p:nvSpPr>
          <p:spPr bwMode="auto">
            <a:xfrm flipV="1">
              <a:off x="3216" y="157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17" name="Line 21"/>
            <p:cNvSpPr>
              <a:spLocks noChangeShapeType="1"/>
            </p:cNvSpPr>
            <p:nvPr/>
          </p:nvSpPr>
          <p:spPr bwMode="auto">
            <a:xfrm flipV="1">
              <a:off x="3696" y="157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18" name="Line 22"/>
            <p:cNvSpPr>
              <a:spLocks noChangeShapeType="1"/>
            </p:cNvSpPr>
            <p:nvPr/>
          </p:nvSpPr>
          <p:spPr bwMode="auto">
            <a:xfrm flipV="1">
              <a:off x="4176" y="157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19" name="Line 23"/>
            <p:cNvSpPr>
              <a:spLocks noChangeShapeType="1"/>
            </p:cNvSpPr>
            <p:nvPr/>
          </p:nvSpPr>
          <p:spPr bwMode="auto">
            <a:xfrm flipV="1">
              <a:off x="4704" y="157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20" name="Rectangle 24"/>
            <p:cNvSpPr>
              <a:spLocks noChangeArrowheads="1"/>
            </p:cNvSpPr>
            <p:nvPr/>
          </p:nvSpPr>
          <p:spPr bwMode="auto">
            <a:xfrm>
              <a:off x="1056" y="273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4521" name="Rectangle 25"/>
            <p:cNvSpPr>
              <a:spLocks noChangeArrowheads="1"/>
            </p:cNvSpPr>
            <p:nvPr/>
          </p:nvSpPr>
          <p:spPr bwMode="auto">
            <a:xfrm>
              <a:off x="4608" y="273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8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4522" name="Rectangle 26"/>
            <p:cNvSpPr>
              <a:spLocks noChangeArrowheads="1"/>
            </p:cNvSpPr>
            <p:nvPr/>
          </p:nvSpPr>
          <p:spPr bwMode="auto">
            <a:xfrm>
              <a:off x="4608" y="172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9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4523" name="Rectangle 27"/>
            <p:cNvSpPr>
              <a:spLocks noChangeArrowheads="1"/>
            </p:cNvSpPr>
            <p:nvPr/>
          </p:nvSpPr>
          <p:spPr bwMode="auto">
            <a:xfrm>
              <a:off x="1008" y="172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16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4524" name="Rectangle 28"/>
            <p:cNvSpPr>
              <a:spLocks noChangeArrowheads="1"/>
            </p:cNvSpPr>
            <p:nvPr/>
          </p:nvSpPr>
          <p:spPr bwMode="auto">
            <a:xfrm>
              <a:off x="2304" y="220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74LS161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4525" name="Rectangle 29"/>
            <p:cNvSpPr>
              <a:spLocks noChangeArrowheads="1"/>
            </p:cNvSpPr>
            <p:nvPr/>
          </p:nvSpPr>
          <p:spPr bwMode="auto">
            <a:xfrm>
              <a:off x="1429" y="116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CO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4526" name="Rectangle 30"/>
            <p:cNvSpPr>
              <a:spLocks noChangeArrowheads="1"/>
            </p:cNvSpPr>
            <p:nvPr/>
          </p:nvSpPr>
          <p:spPr bwMode="auto">
            <a:xfrm>
              <a:off x="2109" y="324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4527" name="Rectangle 31"/>
            <p:cNvSpPr>
              <a:spLocks noChangeArrowheads="1"/>
            </p:cNvSpPr>
            <p:nvPr/>
          </p:nvSpPr>
          <p:spPr bwMode="auto">
            <a:xfrm>
              <a:off x="864" y="1104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V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CC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4528" name="Rectangle 32"/>
            <p:cNvSpPr>
              <a:spLocks noChangeArrowheads="1"/>
            </p:cNvSpPr>
            <p:nvPr/>
          </p:nvSpPr>
          <p:spPr bwMode="auto">
            <a:xfrm>
              <a:off x="3515" y="116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4529" name="Line 33"/>
            <p:cNvSpPr>
              <a:spLocks noChangeShapeType="1"/>
            </p:cNvSpPr>
            <p:nvPr/>
          </p:nvSpPr>
          <p:spPr bwMode="auto">
            <a:xfrm>
              <a:off x="4604" y="3294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30" name="Rectangle 34"/>
            <p:cNvSpPr>
              <a:spLocks noChangeArrowheads="1"/>
            </p:cNvSpPr>
            <p:nvPr/>
          </p:nvSpPr>
          <p:spPr bwMode="auto">
            <a:xfrm>
              <a:off x="2472" y="116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4531" name="Rectangle 35"/>
            <p:cNvSpPr>
              <a:spLocks noChangeArrowheads="1"/>
            </p:cNvSpPr>
            <p:nvPr/>
          </p:nvSpPr>
          <p:spPr bwMode="auto">
            <a:xfrm>
              <a:off x="3061" y="116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4532" name="Rectangle 36"/>
            <p:cNvSpPr>
              <a:spLocks noChangeArrowheads="1"/>
            </p:cNvSpPr>
            <p:nvPr/>
          </p:nvSpPr>
          <p:spPr bwMode="auto">
            <a:xfrm>
              <a:off x="1927" y="116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4533" name="Rectangle 37"/>
            <p:cNvSpPr>
              <a:spLocks noChangeArrowheads="1"/>
            </p:cNvSpPr>
            <p:nvPr/>
          </p:nvSpPr>
          <p:spPr bwMode="auto">
            <a:xfrm>
              <a:off x="4513" y="116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LD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4534" name="Rectangle 38"/>
            <p:cNvSpPr>
              <a:spLocks noChangeArrowheads="1"/>
            </p:cNvSpPr>
            <p:nvPr/>
          </p:nvSpPr>
          <p:spPr bwMode="auto">
            <a:xfrm>
              <a:off x="3969" y="1162"/>
              <a:ext cx="4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CT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T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4535" name="Rectangle 39"/>
            <p:cNvSpPr>
              <a:spLocks noChangeArrowheads="1"/>
            </p:cNvSpPr>
            <p:nvPr/>
          </p:nvSpPr>
          <p:spPr bwMode="auto">
            <a:xfrm>
              <a:off x="3606" y="324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4536" name="Line 40"/>
            <p:cNvSpPr>
              <a:spLocks noChangeShapeType="1"/>
            </p:cNvSpPr>
            <p:nvPr/>
          </p:nvSpPr>
          <p:spPr bwMode="auto">
            <a:xfrm>
              <a:off x="1010" y="229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37" name="Line 41"/>
            <p:cNvSpPr>
              <a:spLocks noChangeShapeType="1"/>
            </p:cNvSpPr>
            <p:nvPr/>
          </p:nvSpPr>
          <p:spPr bwMode="auto">
            <a:xfrm>
              <a:off x="1202" y="229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38" name="Line 42"/>
            <p:cNvSpPr>
              <a:spLocks noChangeShapeType="1"/>
            </p:cNvSpPr>
            <p:nvPr/>
          </p:nvSpPr>
          <p:spPr bwMode="auto">
            <a:xfrm flipH="1">
              <a:off x="1010" y="248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39" name="Line 43"/>
            <p:cNvSpPr>
              <a:spLocks noChangeShapeType="1"/>
            </p:cNvSpPr>
            <p:nvPr/>
          </p:nvSpPr>
          <p:spPr bwMode="auto">
            <a:xfrm>
              <a:off x="4561" y="121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4540" name="Rectangle 44"/>
            <p:cNvSpPr>
              <a:spLocks noChangeArrowheads="1"/>
            </p:cNvSpPr>
            <p:nvPr/>
          </p:nvSpPr>
          <p:spPr bwMode="auto">
            <a:xfrm>
              <a:off x="2653" y="324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4541" name="Rectangle 45"/>
            <p:cNvSpPr>
              <a:spLocks noChangeArrowheads="1"/>
            </p:cNvSpPr>
            <p:nvPr/>
          </p:nvSpPr>
          <p:spPr bwMode="auto">
            <a:xfrm>
              <a:off x="3152" y="324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4542" name="Rectangle 46"/>
            <p:cNvSpPr>
              <a:spLocks noChangeArrowheads="1"/>
            </p:cNvSpPr>
            <p:nvPr/>
          </p:nvSpPr>
          <p:spPr bwMode="auto">
            <a:xfrm>
              <a:off x="4105" y="3249"/>
              <a:ext cx="4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CT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P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4543" name="Rectangle 47"/>
            <p:cNvSpPr>
              <a:spLocks noChangeArrowheads="1"/>
            </p:cNvSpPr>
            <p:nvPr/>
          </p:nvSpPr>
          <p:spPr bwMode="auto">
            <a:xfrm>
              <a:off x="1519" y="324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4544" name="Rectangle 48"/>
            <p:cNvSpPr>
              <a:spLocks noChangeArrowheads="1"/>
            </p:cNvSpPr>
            <p:nvPr/>
          </p:nvSpPr>
          <p:spPr bwMode="auto">
            <a:xfrm>
              <a:off x="1066" y="324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CR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34545" name="Line 49"/>
            <p:cNvSpPr>
              <a:spLocks noChangeShapeType="1"/>
            </p:cNvSpPr>
            <p:nvPr/>
          </p:nvSpPr>
          <p:spPr bwMode="auto">
            <a:xfrm>
              <a:off x="1111" y="3339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1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1271588" y="1066800"/>
            <a:ext cx="61722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526" name="Line 6"/>
          <p:cNvSpPr>
            <a:spLocks noChangeShapeType="1"/>
          </p:cNvSpPr>
          <p:nvPr/>
        </p:nvSpPr>
        <p:spPr bwMode="auto">
          <a:xfrm>
            <a:off x="1576388" y="3357563"/>
            <a:ext cx="0" cy="119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27" name="Line 7"/>
          <p:cNvSpPr>
            <a:spLocks noChangeShapeType="1"/>
          </p:cNvSpPr>
          <p:nvPr/>
        </p:nvSpPr>
        <p:spPr bwMode="auto">
          <a:xfrm>
            <a:off x="2338388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28" name="Line 8"/>
          <p:cNvSpPr>
            <a:spLocks noChangeShapeType="1"/>
          </p:cNvSpPr>
          <p:nvPr/>
        </p:nvSpPr>
        <p:spPr bwMode="auto">
          <a:xfrm>
            <a:off x="3176588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29" name="Line 9"/>
          <p:cNvSpPr>
            <a:spLocks noChangeShapeType="1"/>
          </p:cNvSpPr>
          <p:nvPr/>
        </p:nvSpPr>
        <p:spPr bwMode="auto">
          <a:xfrm>
            <a:off x="4014788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0" name="Line 10"/>
          <p:cNvSpPr>
            <a:spLocks noChangeShapeType="1"/>
          </p:cNvSpPr>
          <p:nvPr/>
        </p:nvSpPr>
        <p:spPr bwMode="auto">
          <a:xfrm>
            <a:off x="4852988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1" name="Line 11"/>
          <p:cNvSpPr>
            <a:spLocks noChangeShapeType="1"/>
          </p:cNvSpPr>
          <p:nvPr/>
        </p:nvSpPr>
        <p:spPr bwMode="auto">
          <a:xfrm>
            <a:off x="5614988" y="3200400"/>
            <a:ext cx="0" cy="204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2" name="Line 12"/>
          <p:cNvSpPr>
            <a:spLocks noChangeShapeType="1"/>
          </p:cNvSpPr>
          <p:nvPr/>
        </p:nvSpPr>
        <p:spPr bwMode="auto">
          <a:xfrm>
            <a:off x="6453188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3" name="Line 13"/>
          <p:cNvSpPr>
            <a:spLocks noChangeShapeType="1"/>
          </p:cNvSpPr>
          <p:nvPr/>
        </p:nvSpPr>
        <p:spPr bwMode="auto">
          <a:xfrm>
            <a:off x="7215188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4" name="Line 14"/>
          <p:cNvSpPr>
            <a:spLocks noChangeShapeType="1"/>
          </p:cNvSpPr>
          <p:nvPr/>
        </p:nvSpPr>
        <p:spPr bwMode="auto">
          <a:xfrm flipV="1">
            <a:off x="15001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5" name="Line 15"/>
          <p:cNvSpPr>
            <a:spLocks noChangeShapeType="1"/>
          </p:cNvSpPr>
          <p:nvPr/>
        </p:nvSpPr>
        <p:spPr bwMode="auto">
          <a:xfrm flipV="1">
            <a:off x="21859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6" name="Line 16"/>
          <p:cNvSpPr>
            <a:spLocks noChangeShapeType="1"/>
          </p:cNvSpPr>
          <p:nvPr/>
        </p:nvSpPr>
        <p:spPr bwMode="auto">
          <a:xfrm flipV="1">
            <a:off x="30241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7" name="Line 17"/>
          <p:cNvSpPr>
            <a:spLocks noChangeShapeType="1"/>
          </p:cNvSpPr>
          <p:nvPr/>
        </p:nvSpPr>
        <p:spPr bwMode="auto">
          <a:xfrm flipV="1">
            <a:off x="38623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8" name="Line 18"/>
          <p:cNvSpPr>
            <a:spLocks noChangeShapeType="1"/>
          </p:cNvSpPr>
          <p:nvPr/>
        </p:nvSpPr>
        <p:spPr bwMode="auto">
          <a:xfrm flipV="1">
            <a:off x="47767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39" name="Line 19"/>
          <p:cNvSpPr>
            <a:spLocks noChangeShapeType="1"/>
          </p:cNvSpPr>
          <p:nvPr/>
        </p:nvSpPr>
        <p:spPr bwMode="auto">
          <a:xfrm flipV="1">
            <a:off x="55387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40" name="Line 20"/>
          <p:cNvSpPr>
            <a:spLocks noChangeShapeType="1"/>
          </p:cNvSpPr>
          <p:nvPr/>
        </p:nvSpPr>
        <p:spPr bwMode="auto">
          <a:xfrm flipV="1">
            <a:off x="63007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41" name="Line 21"/>
          <p:cNvSpPr>
            <a:spLocks noChangeShapeType="1"/>
          </p:cNvSpPr>
          <p:nvPr/>
        </p:nvSpPr>
        <p:spPr bwMode="auto">
          <a:xfrm flipV="1">
            <a:off x="7138988" y="692150"/>
            <a:ext cx="0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1347788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986588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986588" y="981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1271588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46" name="Rectangle 26"/>
          <p:cNvSpPr>
            <a:spLocks noChangeArrowheads="1"/>
          </p:cNvSpPr>
          <p:nvPr/>
        </p:nvSpPr>
        <p:spPr bwMode="auto">
          <a:xfrm>
            <a:off x="3328988" y="1743075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74LS161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47" name="Rectangle 27"/>
          <p:cNvSpPr>
            <a:spLocks noChangeArrowheads="1"/>
          </p:cNvSpPr>
          <p:nvPr/>
        </p:nvSpPr>
        <p:spPr bwMode="auto">
          <a:xfrm>
            <a:off x="1939925" y="92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CO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48" name="Rectangle 28"/>
          <p:cNvSpPr>
            <a:spLocks noChangeArrowheads="1"/>
          </p:cNvSpPr>
          <p:nvPr/>
        </p:nvSpPr>
        <p:spPr bwMode="auto">
          <a:xfrm>
            <a:off x="3019425" y="3405188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49" name="Rectangle 29"/>
          <p:cNvSpPr>
            <a:spLocks noChangeArrowheads="1"/>
          </p:cNvSpPr>
          <p:nvPr/>
        </p:nvSpPr>
        <p:spPr bwMode="auto">
          <a:xfrm>
            <a:off x="1042988" y="0"/>
            <a:ext cx="89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50" name="Rectangle 30"/>
          <p:cNvSpPr>
            <a:spLocks noChangeArrowheads="1"/>
          </p:cNvSpPr>
          <p:nvPr/>
        </p:nvSpPr>
        <p:spPr bwMode="auto">
          <a:xfrm>
            <a:off x="5251450" y="920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51" name="Line 31"/>
          <p:cNvSpPr>
            <a:spLocks noChangeShapeType="1"/>
          </p:cNvSpPr>
          <p:nvPr/>
        </p:nvSpPr>
        <p:spPr bwMode="auto">
          <a:xfrm>
            <a:off x="6980238" y="3476625"/>
            <a:ext cx="503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52" name="Rectangle 32"/>
          <p:cNvSpPr>
            <a:spLocks noChangeArrowheads="1"/>
          </p:cNvSpPr>
          <p:nvPr/>
        </p:nvSpPr>
        <p:spPr bwMode="auto">
          <a:xfrm>
            <a:off x="3595688" y="920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53" name="Rectangle 33"/>
          <p:cNvSpPr>
            <a:spLocks noChangeArrowheads="1"/>
          </p:cNvSpPr>
          <p:nvPr/>
        </p:nvSpPr>
        <p:spPr bwMode="auto">
          <a:xfrm>
            <a:off x="4530725" y="920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54" name="Rectangle 34"/>
          <p:cNvSpPr>
            <a:spLocks noChangeArrowheads="1"/>
          </p:cNvSpPr>
          <p:nvPr/>
        </p:nvSpPr>
        <p:spPr bwMode="auto">
          <a:xfrm>
            <a:off x="2730500" y="920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55" name="Rectangle 35"/>
          <p:cNvSpPr>
            <a:spLocks noChangeArrowheads="1"/>
          </p:cNvSpPr>
          <p:nvPr/>
        </p:nvSpPr>
        <p:spPr bwMode="auto">
          <a:xfrm>
            <a:off x="6835775" y="92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LD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56" name="Rectangle 36"/>
          <p:cNvSpPr>
            <a:spLocks noChangeArrowheads="1"/>
          </p:cNvSpPr>
          <p:nvPr/>
        </p:nvSpPr>
        <p:spPr bwMode="auto">
          <a:xfrm>
            <a:off x="5972175" y="92075"/>
            <a:ext cx="723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57" name="Rectangle 37"/>
          <p:cNvSpPr>
            <a:spLocks noChangeArrowheads="1"/>
          </p:cNvSpPr>
          <p:nvPr/>
        </p:nvSpPr>
        <p:spPr bwMode="auto">
          <a:xfrm>
            <a:off x="5395913" y="3405188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58" name="Line 38"/>
          <p:cNvSpPr>
            <a:spLocks noChangeShapeType="1"/>
          </p:cNvSpPr>
          <p:nvPr/>
        </p:nvSpPr>
        <p:spPr bwMode="auto">
          <a:xfrm>
            <a:off x="1274763" y="18923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59" name="Line 39"/>
          <p:cNvSpPr>
            <a:spLocks noChangeShapeType="1"/>
          </p:cNvSpPr>
          <p:nvPr/>
        </p:nvSpPr>
        <p:spPr bwMode="auto">
          <a:xfrm>
            <a:off x="1579563" y="18923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60" name="Line 40"/>
          <p:cNvSpPr>
            <a:spLocks noChangeShapeType="1"/>
          </p:cNvSpPr>
          <p:nvPr/>
        </p:nvSpPr>
        <p:spPr bwMode="auto">
          <a:xfrm flipH="1">
            <a:off x="1274763" y="21971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61" name="Line 41"/>
          <p:cNvSpPr>
            <a:spLocks noChangeShapeType="1"/>
          </p:cNvSpPr>
          <p:nvPr/>
        </p:nvSpPr>
        <p:spPr bwMode="auto">
          <a:xfrm>
            <a:off x="6911975" y="168275"/>
            <a:ext cx="4572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62" name="Rectangle 42"/>
          <p:cNvSpPr>
            <a:spLocks noChangeArrowheads="1"/>
          </p:cNvSpPr>
          <p:nvPr/>
        </p:nvSpPr>
        <p:spPr bwMode="auto">
          <a:xfrm>
            <a:off x="3883025" y="3405188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63" name="Rectangle 43"/>
          <p:cNvSpPr>
            <a:spLocks noChangeArrowheads="1"/>
          </p:cNvSpPr>
          <p:nvPr/>
        </p:nvSpPr>
        <p:spPr bwMode="auto">
          <a:xfrm>
            <a:off x="4675188" y="3405188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64" name="Rectangle 44"/>
          <p:cNvSpPr>
            <a:spLocks noChangeArrowheads="1"/>
          </p:cNvSpPr>
          <p:nvPr/>
        </p:nvSpPr>
        <p:spPr bwMode="auto">
          <a:xfrm>
            <a:off x="6188075" y="3405188"/>
            <a:ext cx="7239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65" name="Rectangle 45"/>
          <p:cNvSpPr>
            <a:spLocks noChangeArrowheads="1"/>
          </p:cNvSpPr>
          <p:nvPr/>
        </p:nvSpPr>
        <p:spPr bwMode="auto">
          <a:xfrm>
            <a:off x="2082800" y="340518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 baseline="-250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66" name="Rectangle 46"/>
          <p:cNvSpPr>
            <a:spLocks noChangeArrowheads="1"/>
          </p:cNvSpPr>
          <p:nvPr/>
        </p:nvSpPr>
        <p:spPr bwMode="auto">
          <a:xfrm>
            <a:off x="1363663" y="3492505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CR</a:t>
            </a:r>
            <a:endParaRPr lang="zh-CN" altLang="en-US" baseline="-250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5567" name="Line 47"/>
          <p:cNvSpPr>
            <a:spLocks noChangeShapeType="1"/>
          </p:cNvSpPr>
          <p:nvPr/>
        </p:nvSpPr>
        <p:spPr bwMode="auto">
          <a:xfrm>
            <a:off x="1435100" y="3548063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35569" name="Group 49"/>
          <p:cNvGrpSpPr>
            <a:grpSpLocks/>
          </p:cNvGrpSpPr>
          <p:nvPr/>
        </p:nvGrpSpPr>
        <p:grpSpPr bwMode="auto">
          <a:xfrm>
            <a:off x="4284663" y="4286249"/>
            <a:ext cx="3638550" cy="579438"/>
            <a:chOff x="384" y="764"/>
            <a:chExt cx="2292" cy="365"/>
          </a:xfrm>
        </p:grpSpPr>
        <p:sp>
          <p:nvSpPr>
            <p:cNvPr id="235570" name="Line 50"/>
            <p:cNvSpPr>
              <a:spLocks noChangeShapeType="1"/>
            </p:cNvSpPr>
            <p:nvPr/>
          </p:nvSpPr>
          <p:spPr bwMode="auto">
            <a:xfrm>
              <a:off x="432" y="774"/>
              <a:ext cx="24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571" name="Rectangle 51"/>
            <p:cNvSpPr>
              <a:spLocks noChangeArrowheads="1"/>
            </p:cNvSpPr>
            <p:nvPr/>
          </p:nvSpPr>
          <p:spPr bwMode="auto">
            <a:xfrm>
              <a:off x="384" y="764"/>
              <a:ext cx="2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LD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：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预置数控制端</a:t>
              </a:r>
            </a:p>
          </p:txBody>
        </p:sp>
      </p:grpSp>
      <p:sp>
        <p:nvSpPr>
          <p:cNvPr id="235573" name="Rectangle 53"/>
          <p:cNvSpPr>
            <a:spLocks noChangeArrowheads="1"/>
          </p:cNvSpPr>
          <p:nvPr/>
        </p:nvSpPr>
        <p:spPr bwMode="auto">
          <a:xfrm>
            <a:off x="1187450" y="5013325"/>
            <a:ext cx="58592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预置数输入端</a:t>
            </a:r>
          </a:p>
        </p:txBody>
      </p:sp>
      <p:grpSp>
        <p:nvGrpSpPr>
          <p:cNvPr id="235575" name="Group 55"/>
          <p:cNvGrpSpPr>
            <a:grpSpLocks/>
          </p:cNvGrpSpPr>
          <p:nvPr/>
        </p:nvGrpSpPr>
        <p:grpSpPr bwMode="auto">
          <a:xfrm>
            <a:off x="1187450" y="4344988"/>
            <a:ext cx="2012950" cy="579437"/>
            <a:chOff x="748" y="2737"/>
            <a:chExt cx="1268" cy="365"/>
          </a:xfrm>
        </p:grpSpPr>
        <p:sp>
          <p:nvSpPr>
            <p:cNvPr id="235568" name="Rectangle 48"/>
            <p:cNvSpPr>
              <a:spLocks noChangeArrowheads="1"/>
            </p:cNvSpPr>
            <p:nvPr/>
          </p:nvSpPr>
          <p:spPr bwMode="auto">
            <a:xfrm>
              <a:off x="748" y="2737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CR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：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清0端</a:t>
              </a:r>
            </a:p>
          </p:txBody>
        </p:sp>
        <p:sp>
          <p:nvSpPr>
            <p:cNvPr id="235574" name="Line 54"/>
            <p:cNvSpPr>
              <a:spLocks noChangeShapeType="1"/>
            </p:cNvSpPr>
            <p:nvPr/>
          </p:nvSpPr>
          <p:spPr bwMode="auto">
            <a:xfrm>
              <a:off x="795" y="2800"/>
              <a:ext cx="27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5576" name="Rectangle 56"/>
          <p:cNvSpPr>
            <a:spLocks noChangeArrowheads="1"/>
          </p:cNvSpPr>
          <p:nvPr/>
        </p:nvSpPr>
        <p:spPr bwMode="auto">
          <a:xfrm>
            <a:off x="1116013" y="5876925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计数脉冲输入端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上升沿有效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35577" name="Oval 57"/>
          <p:cNvSpPr>
            <a:spLocks noChangeArrowheads="1"/>
          </p:cNvSpPr>
          <p:nvPr/>
        </p:nvSpPr>
        <p:spPr bwMode="auto">
          <a:xfrm>
            <a:off x="7092950" y="908050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5578" name="Oval 58"/>
          <p:cNvSpPr>
            <a:spLocks noChangeArrowheads="1"/>
          </p:cNvSpPr>
          <p:nvPr/>
        </p:nvSpPr>
        <p:spPr bwMode="auto">
          <a:xfrm>
            <a:off x="1476375" y="3213100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3" grpId="0"/>
      <p:bldP spid="235576" grpId="0" build="p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1271588" y="1066800"/>
            <a:ext cx="61722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>
            <a:off x="1576388" y="3357563"/>
            <a:ext cx="0" cy="119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51" name="Line 7"/>
          <p:cNvSpPr>
            <a:spLocks noChangeShapeType="1"/>
          </p:cNvSpPr>
          <p:nvPr/>
        </p:nvSpPr>
        <p:spPr bwMode="auto">
          <a:xfrm>
            <a:off x="2338388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52" name="Line 8"/>
          <p:cNvSpPr>
            <a:spLocks noChangeShapeType="1"/>
          </p:cNvSpPr>
          <p:nvPr/>
        </p:nvSpPr>
        <p:spPr bwMode="auto">
          <a:xfrm>
            <a:off x="3176588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53" name="Line 9"/>
          <p:cNvSpPr>
            <a:spLocks noChangeShapeType="1"/>
          </p:cNvSpPr>
          <p:nvPr/>
        </p:nvSpPr>
        <p:spPr bwMode="auto">
          <a:xfrm>
            <a:off x="4014788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54" name="Line 10"/>
          <p:cNvSpPr>
            <a:spLocks noChangeShapeType="1"/>
          </p:cNvSpPr>
          <p:nvPr/>
        </p:nvSpPr>
        <p:spPr bwMode="auto">
          <a:xfrm>
            <a:off x="4852988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55" name="Line 11"/>
          <p:cNvSpPr>
            <a:spLocks noChangeShapeType="1"/>
          </p:cNvSpPr>
          <p:nvPr/>
        </p:nvSpPr>
        <p:spPr bwMode="auto">
          <a:xfrm>
            <a:off x="5614988" y="3200400"/>
            <a:ext cx="0" cy="204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56" name="Line 12"/>
          <p:cNvSpPr>
            <a:spLocks noChangeShapeType="1"/>
          </p:cNvSpPr>
          <p:nvPr/>
        </p:nvSpPr>
        <p:spPr bwMode="auto">
          <a:xfrm>
            <a:off x="6453188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57" name="Line 13"/>
          <p:cNvSpPr>
            <a:spLocks noChangeShapeType="1"/>
          </p:cNvSpPr>
          <p:nvPr/>
        </p:nvSpPr>
        <p:spPr bwMode="auto">
          <a:xfrm>
            <a:off x="7215188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58" name="Line 14"/>
          <p:cNvSpPr>
            <a:spLocks noChangeShapeType="1"/>
          </p:cNvSpPr>
          <p:nvPr/>
        </p:nvSpPr>
        <p:spPr bwMode="auto">
          <a:xfrm flipV="1">
            <a:off x="15001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59" name="Line 15"/>
          <p:cNvSpPr>
            <a:spLocks noChangeShapeType="1"/>
          </p:cNvSpPr>
          <p:nvPr/>
        </p:nvSpPr>
        <p:spPr bwMode="auto">
          <a:xfrm flipV="1">
            <a:off x="21859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60" name="Line 16"/>
          <p:cNvSpPr>
            <a:spLocks noChangeShapeType="1"/>
          </p:cNvSpPr>
          <p:nvPr/>
        </p:nvSpPr>
        <p:spPr bwMode="auto">
          <a:xfrm flipV="1">
            <a:off x="30241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61" name="Line 17"/>
          <p:cNvSpPr>
            <a:spLocks noChangeShapeType="1"/>
          </p:cNvSpPr>
          <p:nvPr/>
        </p:nvSpPr>
        <p:spPr bwMode="auto">
          <a:xfrm flipV="1">
            <a:off x="38623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62" name="Line 18"/>
          <p:cNvSpPr>
            <a:spLocks noChangeShapeType="1"/>
          </p:cNvSpPr>
          <p:nvPr/>
        </p:nvSpPr>
        <p:spPr bwMode="auto">
          <a:xfrm flipV="1">
            <a:off x="47767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63" name="Line 19"/>
          <p:cNvSpPr>
            <a:spLocks noChangeShapeType="1"/>
          </p:cNvSpPr>
          <p:nvPr/>
        </p:nvSpPr>
        <p:spPr bwMode="auto">
          <a:xfrm flipV="1">
            <a:off x="55387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64" name="Line 20"/>
          <p:cNvSpPr>
            <a:spLocks noChangeShapeType="1"/>
          </p:cNvSpPr>
          <p:nvPr/>
        </p:nvSpPr>
        <p:spPr bwMode="auto">
          <a:xfrm flipV="1">
            <a:off x="6300788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65" name="Line 21"/>
          <p:cNvSpPr>
            <a:spLocks noChangeShapeType="1"/>
          </p:cNvSpPr>
          <p:nvPr/>
        </p:nvSpPr>
        <p:spPr bwMode="auto">
          <a:xfrm flipV="1">
            <a:off x="7138988" y="739775"/>
            <a:ext cx="0" cy="168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66" name="Rectangle 22"/>
          <p:cNvSpPr>
            <a:spLocks noChangeArrowheads="1"/>
          </p:cNvSpPr>
          <p:nvPr/>
        </p:nvSpPr>
        <p:spPr bwMode="auto">
          <a:xfrm>
            <a:off x="1347788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67" name="Rectangle 23"/>
          <p:cNvSpPr>
            <a:spLocks noChangeArrowheads="1"/>
          </p:cNvSpPr>
          <p:nvPr/>
        </p:nvSpPr>
        <p:spPr bwMode="auto">
          <a:xfrm>
            <a:off x="6986588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68" name="Rectangle 24"/>
          <p:cNvSpPr>
            <a:spLocks noChangeArrowheads="1"/>
          </p:cNvSpPr>
          <p:nvPr/>
        </p:nvSpPr>
        <p:spPr bwMode="auto">
          <a:xfrm>
            <a:off x="6986588" y="981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69" name="Rectangle 25"/>
          <p:cNvSpPr>
            <a:spLocks noChangeArrowheads="1"/>
          </p:cNvSpPr>
          <p:nvPr/>
        </p:nvSpPr>
        <p:spPr bwMode="auto">
          <a:xfrm>
            <a:off x="1271588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70" name="Rectangle 26"/>
          <p:cNvSpPr>
            <a:spLocks noChangeArrowheads="1"/>
          </p:cNvSpPr>
          <p:nvPr/>
        </p:nvSpPr>
        <p:spPr bwMode="auto">
          <a:xfrm>
            <a:off x="3328988" y="1743075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74LS161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71" name="Rectangle 27"/>
          <p:cNvSpPr>
            <a:spLocks noChangeArrowheads="1"/>
          </p:cNvSpPr>
          <p:nvPr/>
        </p:nvSpPr>
        <p:spPr bwMode="auto">
          <a:xfrm>
            <a:off x="1939925" y="92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CO</a:t>
            </a:r>
            <a:endParaRPr lang="zh-CN" altLang="en-US" baseline="-25000" dirty="0">
              <a:solidFill>
                <a:schemeClr val="accent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72" name="Rectangle 28"/>
          <p:cNvSpPr>
            <a:spLocks noChangeArrowheads="1"/>
          </p:cNvSpPr>
          <p:nvPr/>
        </p:nvSpPr>
        <p:spPr bwMode="auto">
          <a:xfrm>
            <a:off x="3019425" y="34051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73" name="Rectangle 29"/>
          <p:cNvSpPr>
            <a:spLocks noChangeArrowheads="1"/>
          </p:cNvSpPr>
          <p:nvPr/>
        </p:nvSpPr>
        <p:spPr bwMode="auto">
          <a:xfrm>
            <a:off x="1042988" y="0"/>
            <a:ext cx="89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74" name="Rectangle 30"/>
          <p:cNvSpPr>
            <a:spLocks noChangeArrowheads="1"/>
          </p:cNvSpPr>
          <p:nvPr/>
        </p:nvSpPr>
        <p:spPr bwMode="auto">
          <a:xfrm>
            <a:off x="5251450" y="9207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75" name="Line 31"/>
          <p:cNvSpPr>
            <a:spLocks noChangeShapeType="1"/>
          </p:cNvSpPr>
          <p:nvPr/>
        </p:nvSpPr>
        <p:spPr bwMode="auto">
          <a:xfrm>
            <a:off x="6980238" y="3476625"/>
            <a:ext cx="503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76" name="Rectangle 32"/>
          <p:cNvSpPr>
            <a:spLocks noChangeArrowheads="1"/>
          </p:cNvSpPr>
          <p:nvPr/>
        </p:nvSpPr>
        <p:spPr bwMode="auto">
          <a:xfrm>
            <a:off x="3595688" y="9207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77" name="Rectangle 33"/>
          <p:cNvSpPr>
            <a:spLocks noChangeArrowheads="1"/>
          </p:cNvSpPr>
          <p:nvPr/>
        </p:nvSpPr>
        <p:spPr bwMode="auto">
          <a:xfrm>
            <a:off x="4530725" y="9207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78" name="Rectangle 34"/>
          <p:cNvSpPr>
            <a:spLocks noChangeArrowheads="1"/>
          </p:cNvSpPr>
          <p:nvPr/>
        </p:nvSpPr>
        <p:spPr bwMode="auto">
          <a:xfrm>
            <a:off x="2730500" y="9207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79" name="Rectangle 35"/>
          <p:cNvSpPr>
            <a:spLocks noChangeArrowheads="1"/>
          </p:cNvSpPr>
          <p:nvPr/>
        </p:nvSpPr>
        <p:spPr bwMode="auto">
          <a:xfrm>
            <a:off x="6835775" y="92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LD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80" name="Rectangle 36"/>
          <p:cNvSpPr>
            <a:spLocks noChangeArrowheads="1"/>
          </p:cNvSpPr>
          <p:nvPr/>
        </p:nvSpPr>
        <p:spPr bwMode="auto">
          <a:xfrm>
            <a:off x="5972175" y="92075"/>
            <a:ext cx="7312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CT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81" name="Rectangle 37"/>
          <p:cNvSpPr>
            <a:spLocks noChangeArrowheads="1"/>
          </p:cNvSpPr>
          <p:nvPr/>
        </p:nvSpPr>
        <p:spPr bwMode="auto">
          <a:xfrm>
            <a:off x="5395913" y="34051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82" name="Line 38"/>
          <p:cNvSpPr>
            <a:spLocks noChangeShapeType="1"/>
          </p:cNvSpPr>
          <p:nvPr/>
        </p:nvSpPr>
        <p:spPr bwMode="auto">
          <a:xfrm>
            <a:off x="1274763" y="18923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83" name="Line 39"/>
          <p:cNvSpPr>
            <a:spLocks noChangeShapeType="1"/>
          </p:cNvSpPr>
          <p:nvPr/>
        </p:nvSpPr>
        <p:spPr bwMode="auto">
          <a:xfrm>
            <a:off x="1579563" y="18923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84" name="Line 40"/>
          <p:cNvSpPr>
            <a:spLocks noChangeShapeType="1"/>
          </p:cNvSpPr>
          <p:nvPr/>
        </p:nvSpPr>
        <p:spPr bwMode="auto">
          <a:xfrm flipH="1">
            <a:off x="1274763" y="21971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85" name="Line 41"/>
          <p:cNvSpPr>
            <a:spLocks noChangeShapeType="1"/>
          </p:cNvSpPr>
          <p:nvPr/>
        </p:nvSpPr>
        <p:spPr bwMode="auto">
          <a:xfrm>
            <a:off x="6911975" y="1682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86" name="Rectangle 42"/>
          <p:cNvSpPr>
            <a:spLocks noChangeArrowheads="1"/>
          </p:cNvSpPr>
          <p:nvPr/>
        </p:nvSpPr>
        <p:spPr bwMode="auto">
          <a:xfrm>
            <a:off x="3883025" y="34051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87" name="Rectangle 43"/>
          <p:cNvSpPr>
            <a:spLocks noChangeArrowheads="1"/>
          </p:cNvSpPr>
          <p:nvPr/>
        </p:nvSpPr>
        <p:spPr bwMode="auto">
          <a:xfrm>
            <a:off x="4675188" y="34051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88" name="Rectangle 44"/>
          <p:cNvSpPr>
            <a:spLocks noChangeArrowheads="1"/>
          </p:cNvSpPr>
          <p:nvPr/>
        </p:nvSpPr>
        <p:spPr bwMode="auto">
          <a:xfrm>
            <a:off x="6188075" y="3405188"/>
            <a:ext cx="7312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CT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</a:t>
            </a:r>
            <a:endParaRPr lang="zh-CN" altLang="en-US" baseline="-250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89" name="Rectangle 45"/>
          <p:cNvSpPr>
            <a:spLocks noChangeArrowheads="1"/>
          </p:cNvSpPr>
          <p:nvPr/>
        </p:nvSpPr>
        <p:spPr bwMode="auto">
          <a:xfrm>
            <a:off x="2082800" y="340518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90" name="Rectangle 46"/>
          <p:cNvSpPr>
            <a:spLocks noChangeArrowheads="1"/>
          </p:cNvSpPr>
          <p:nvPr/>
        </p:nvSpPr>
        <p:spPr bwMode="auto">
          <a:xfrm>
            <a:off x="1363663" y="340518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CR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91" name="Line 47"/>
          <p:cNvSpPr>
            <a:spLocks noChangeShapeType="1"/>
          </p:cNvSpPr>
          <p:nvPr/>
        </p:nvSpPr>
        <p:spPr bwMode="auto">
          <a:xfrm>
            <a:off x="1435100" y="354806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6592" name="Rectangle 48"/>
          <p:cNvSpPr>
            <a:spLocks noChangeArrowheads="1"/>
          </p:cNvSpPr>
          <p:nvPr/>
        </p:nvSpPr>
        <p:spPr bwMode="auto">
          <a:xfrm>
            <a:off x="1000100" y="4205288"/>
            <a:ext cx="8392041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CT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CT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T</a:t>
            </a:r>
            <a:r>
              <a:rPr lang="en-US" altLang="zh-CN" sz="3600" dirty="0">
                <a:solidFill>
                  <a:srgbClr val="FFFF00"/>
                </a:solidFill>
                <a:effectLst/>
                <a:latin typeface="Times New Roman" pitchFamily="18" charset="0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：计数器工作状态控制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端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（同时为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，加法计数，否则保持）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94" name="Rectangle 50"/>
          <p:cNvSpPr>
            <a:spLocks noChangeArrowheads="1"/>
          </p:cNvSpPr>
          <p:nvPr/>
        </p:nvSpPr>
        <p:spPr bwMode="auto">
          <a:xfrm>
            <a:off x="1187450" y="5430856"/>
            <a:ext cx="3956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CO</a:t>
            </a:r>
            <a:r>
              <a:rPr lang="en-US" altLang="zh-CN" sz="3600" dirty="0">
                <a:effectLst/>
                <a:latin typeface="Times New Roman" pitchFamily="18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进位信号输出端</a:t>
            </a:r>
          </a:p>
        </p:txBody>
      </p:sp>
      <p:sp>
        <p:nvSpPr>
          <p:cNvPr id="236595" name="Rectangle 51"/>
          <p:cNvSpPr>
            <a:spLocks noChangeArrowheads="1"/>
          </p:cNvSpPr>
          <p:nvPr/>
        </p:nvSpPr>
        <p:spPr bwMode="auto">
          <a:xfrm>
            <a:off x="1187450" y="6068817"/>
            <a:ext cx="50866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3600" dirty="0">
                <a:solidFill>
                  <a:schemeClr val="accent1"/>
                </a:solidFill>
                <a:effectLst/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chemeClr val="accent1"/>
                </a:solidFill>
                <a:effectLst/>
                <a:latin typeface="黑体" pitchFamily="49" charset="-122"/>
                <a:ea typeface="黑体" pitchFamily="49" charset="-122"/>
              </a:rPr>
              <a:t>～</a:t>
            </a:r>
            <a:r>
              <a:rPr lang="en-US" altLang="zh-CN" dirty="0">
                <a:solidFill>
                  <a:schemeClr val="accent1"/>
                </a:solidFill>
                <a:effectLst/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chemeClr val="accent1"/>
                </a:solidFill>
                <a:effectLst/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：计数器状态输出端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6596" name="Oval 52"/>
          <p:cNvSpPr>
            <a:spLocks noChangeArrowheads="1"/>
          </p:cNvSpPr>
          <p:nvPr/>
        </p:nvSpPr>
        <p:spPr bwMode="auto">
          <a:xfrm>
            <a:off x="1476375" y="3213100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6597" name="Oval 53"/>
          <p:cNvSpPr>
            <a:spLocks noChangeArrowheads="1"/>
          </p:cNvSpPr>
          <p:nvPr/>
        </p:nvSpPr>
        <p:spPr bwMode="auto">
          <a:xfrm>
            <a:off x="7092950" y="908050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92" grpId="0" build="p" autoUpdateAnimBg="0"/>
      <p:bldP spid="236594" grpId="0" build="p" autoUpdateAnimBg="0"/>
      <p:bldP spid="23659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250825" y="188913"/>
            <a:ext cx="8893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电路的状态，由触发器的状态描述，电路的状态转换图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state diagram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的表示：</a:t>
            </a:r>
          </a:p>
        </p:txBody>
      </p:sp>
      <p:sp>
        <p:nvSpPr>
          <p:cNvPr id="362516" name="Rectangle 20"/>
          <p:cNvSpPr>
            <a:spLocks noChangeArrowheads="1"/>
          </p:cNvSpPr>
          <p:nvPr/>
        </p:nvSpPr>
        <p:spPr bwMode="auto">
          <a:xfrm>
            <a:off x="5953125" y="1560513"/>
            <a:ext cx="1606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Moore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型</a:t>
            </a:r>
          </a:p>
        </p:txBody>
      </p:sp>
      <p:sp>
        <p:nvSpPr>
          <p:cNvPr id="362517" name="Rectangle 21"/>
          <p:cNvSpPr>
            <a:spLocks noChangeArrowheads="1"/>
          </p:cNvSpPr>
          <p:nvPr/>
        </p:nvSpPr>
        <p:spPr bwMode="auto">
          <a:xfrm>
            <a:off x="1547813" y="1557338"/>
            <a:ext cx="1606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Mealy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型</a:t>
            </a:r>
          </a:p>
        </p:txBody>
      </p:sp>
      <p:grpSp>
        <p:nvGrpSpPr>
          <p:cNvPr id="362530" name="Group 34"/>
          <p:cNvGrpSpPr>
            <a:grpSpLocks/>
          </p:cNvGrpSpPr>
          <p:nvPr/>
        </p:nvGrpSpPr>
        <p:grpSpPr bwMode="auto">
          <a:xfrm>
            <a:off x="4910138" y="2495550"/>
            <a:ext cx="3983037" cy="1443038"/>
            <a:chOff x="22" y="1570"/>
            <a:chExt cx="2509" cy="909"/>
          </a:xfrm>
        </p:grpSpPr>
        <p:sp>
          <p:nvSpPr>
            <p:cNvPr id="362506" name="Text Box 10"/>
            <p:cNvSpPr txBox="1">
              <a:spLocks noChangeArrowheads="1"/>
            </p:cNvSpPr>
            <p:nvPr/>
          </p:nvSpPr>
          <p:spPr bwMode="auto">
            <a:xfrm>
              <a:off x="67" y="1778"/>
              <a:ext cx="13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FF00"/>
                  </a:solidFill>
                  <a:effectLst/>
                  <a:latin typeface="Arial" charset="0"/>
                </a:rPr>
                <a:t>State / out</a:t>
              </a:r>
            </a:p>
          </p:txBody>
        </p:sp>
        <p:sp>
          <p:nvSpPr>
            <p:cNvPr id="362507" name="Oval 11"/>
            <p:cNvSpPr>
              <a:spLocks noChangeArrowheads="1"/>
            </p:cNvSpPr>
            <p:nvPr/>
          </p:nvSpPr>
          <p:spPr bwMode="auto">
            <a:xfrm>
              <a:off x="22" y="1615"/>
              <a:ext cx="1406" cy="6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08" name="Line 12"/>
            <p:cNvSpPr>
              <a:spLocks noChangeShapeType="1"/>
            </p:cNvSpPr>
            <p:nvPr/>
          </p:nvSpPr>
          <p:spPr bwMode="auto">
            <a:xfrm flipV="1">
              <a:off x="1383" y="1570"/>
              <a:ext cx="716" cy="2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09" name="Line 13"/>
            <p:cNvSpPr>
              <a:spLocks noChangeShapeType="1"/>
            </p:cNvSpPr>
            <p:nvPr/>
          </p:nvSpPr>
          <p:spPr bwMode="auto">
            <a:xfrm>
              <a:off x="1331" y="2160"/>
              <a:ext cx="732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10" name="Text Box 14"/>
            <p:cNvSpPr txBox="1">
              <a:spLocks noChangeArrowheads="1"/>
            </p:cNvSpPr>
            <p:nvPr/>
          </p:nvSpPr>
          <p:spPr bwMode="auto">
            <a:xfrm>
              <a:off x="1791" y="1615"/>
              <a:ext cx="7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FF00"/>
                  </a:solidFill>
                  <a:effectLst/>
                  <a:latin typeface="Arial" charset="0"/>
                </a:rPr>
                <a:t>Input</a:t>
              </a:r>
            </a:p>
          </p:txBody>
        </p:sp>
        <p:sp>
          <p:nvSpPr>
            <p:cNvPr id="362518" name="Text Box 22"/>
            <p:cNvSpPr txBox="1">
              <a:spLocks noChangeArrowheads="1"/>
            </p:cNvSpPr>
            <p:nvPr/>
          </p:nvSpPr>
          <p:spPr bwMode="auto">
            <a:xfrm>
              <a:off x="1791" y="2066"/>
              <a:ext cx="7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FF00"/>
                  </a:solidFill>
                  <a:effectLst/>
                  <a:latin typeface="Arial" charset="0"/>
                </a:rPr>
                <a:t>Input</a:t>
              </a:r>
            </a:p>
          </p:txBody>
        </p:sp>
      </p:grpSp>
      <p:grpSp>
        <p:nvGrpSpPr>
          <p:cNvPr id="362529" name="Group 33"/>
          <p:cNvGrpSpPr>
            <a:grpSpLocks/>
          </p:cNvGrpSpPr>
          <p:nvPr/>
        </p:nvGrpSpPr>
        <p:grpSpPr bwMode="auto">
          <a:xfrm>
            <a:off x="106363" y="2424113"/>
            <a:ext cx="4300537" cy="1654175"/>
            <a:chOff x="3016" y="1572"/>
            <a:chExt cx="2709" cy="1042"/>
          </a:xfrm>
        </p:grpSpPr>
        <p:sp>
          <p:nvSpPr>
            <p:cNvPr id="362511" name="Text Box 15"/>
            <p:cNvSpPr txBox="1">
              <a:spLocks noChangeArrowheads="1"/>
            </p:cNvSpPr>
            <p:nvPr/>
          </p:nvSpPr>
          <p:spPr bwMode="auto">
            <a:xfrm>
              <a:off x="3228" y="1888"/>
              <a:ext cx="7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FF00"/>
                  </a:solidFill>
                  <a:effectLst/>
                  <a:latin typeface="Arial" charset="0"/>
                </a:rPr>
                <a:t>State</a:t>
              </a:r>
            </a:p>
          </p:txBody>
        </p:sp>
        <p:sp>
          <p:nvSpPr>
            <p:cNvPr id="362512" name="Oval 16"/>
            <p:cNvSpPr>
              <a:spLocks noChangeArrowheads="1"/>
            </p:cNvSpPr>
            <p:nvPr/>
          </p:nvSpPr>
          <p:spPr bwMode="auto">
            <a:xfrm>
              <a:off x="3016" y="1709"/>
              <a:ext cx="1134" cy="6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13" name="Line 17"/>
            <p:cNvSpPr>
              <a:spLocks noChangeShapeType="1"/>
            </p:cNvSpPr>
            <p:nvPr/>
          </p:nvSpPr>
          <p:spPr bwMode="auto">
            <a:xfrm flipV="1">
              <a:off x="4060" y="1572"/>
              <a:ext cx="54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14" name="Line 18"/>
            <p:cNvSpPr>
              <a:spLocks noChangeShapeType="1"/>
            </p:cNvSpPr>
            <p:nvPr/>
          </p:nvSpPr>
          <p:spPr bwMode="auto">
            <a:xfrm>
              <a:off x="4014" y="2253"/>
              <a:ext cx="552" cy="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15" name="Text Box 19"/>
            <p:cNvSpPr txBox="1">
              <a:spLocks noChangeArrowheads="1"/>
            </p:cNvSpPr>
            <p:nvPr/>
          </p:nvSpPr>
          <p:spPr bwMode="auto">
            <a:xfrm>
              <a:off x="4323" y="1663"/>
              <a:ext cx="139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FF00"/>
                  </a:solidFill>
                  <a:effectLst/>
                  <a:latin typeface="Arial" charset="0"/>
                </a:rPr>
                <a:t>Input / Out</a:t>
              </a:r>
            </a:p>
          </p:txBody>
        </p: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4332" y="2205"/>
              <a:ext cx="139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FF00"/>
                  </a:solidFill>
                  <a:effectLst/>
                  <a:latin typeface="Arial" charset="0"/>
                </a:rPr>
                <a:t>Input / Out</a:t>
              </a:r>
            </a:p>
          </p:txBody>
        </p:sp>
      </p:grpSp>
      <p:sp>
        <p:nvSpPr>
          <p:cNvPr id="362528" name="Rectangle 32"/>
          <p:cNvSpPr>
            <a:spLocks noChangeArrowheads="1"/>
          </p:cNvSpPr>
          <p:nvPr/>
        </p:nvSpPr>
        <p:spPr bwMode="auto">
          <a:xfrm>
            <a:off x="322263" y="4683125"/>
            <a:ext cx="324167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为了简化和方便，本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PPT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全都采用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Mealy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型表示</a:t>
            </a:r>
          </a:p>
        </p:txBody>
      </p:sp>
      <p:grpSp>
        <p:nvGrpSpPr>
          <p:cNvPr id="362532" name="Group 36"/>
          <p:cNvGrpSpPr>
            <a:grpSpLocks/>
          </p:cNvGrpSpPr>
          <p:nvPr/>
        </p:nvGrpSpPr>
        <p:grpSpPr bwMode="auto">
          <a:xfrm>
            <a:off x="5983288" y="4727575"/>
            <a:ext cx="3197225" cy="1654175"/>
            <a:chOff x="930" y="2930"/>
            <a:chExt cx="2014" cy="1042"/>
          </a:xfrm>
        </p:grpSpPr>
        <p:sp>
          <p:nvSpPr>
            <p:cNvPr id="362533" name="Text Box 37"/>
            <p:cNvSpPr txBox="1">
              <a:spLocks noChangeArrowheads="1"/>
            </p:cNvSpPr>
            <p:nvPr/>
          </p:nvSpPr>
          <p:spPr bwMode="auto">
            <a:xfrm>
              <a:off x="1142" y="3246"/>
              <a:ext cx="7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FF00"/>
                  </a:solidFill>
                  <a:effectLst/>
                  <a:latin typeface="Arial" charset="0"/>
                </a:rPr>
                <a:t>State</a:t>
              </a:r>
            </a:p>
          </p:txBody>
        </p:sp>
        <p:sp>
          <p:nvSpPr>
            <p:cNvPr id="362534" name="Oval 38"/>
            <p:cNvSpPr>
              <a:spLocks noChangeArrowheads="1"/>
            </p:cNvSpPr>
            <p:nvPr/>
          </p:nvSpPr>
          <p:spPr bwMode="auto">
            <a:xfrm>
              <a:off x="930" y="3067"/>
              <a:ext cx="1134" cy="6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35" name="Line 39"/>
            <p:cNvSpPr>
              <a:spLocks noChangeShapeType="1"/>
            </p:cNvSpPr>
            <p:nvPr/>
          </p:nvSpPr>
          <p:spPr bwMode="auto">
            <a:xfrm flipV="1">
              <a:off x="1974" y="2930"/>
              <a:ext cx="54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36" name="Line 40"/>
            <p:cNvSpPr>
              <a:spLocks noChangeShapeType="1"/>
            </p:cNvSpPr>
            <p:nvPr/>
          </p:nvSpPr>
          <p:spPr bwMode="auto">
            <a:xfrm>
              <a:off x="1928" y="3611"/>
              <a:ext cx="552" cy="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37" name="Text Box 41"/>
            <p:cNvSpPr txBox="1">
              <a:spLocks noChangeArrowheads="1"/>
            </p:cNvSpPr>
            <p:nvPr/>
          </p:nvSpPr>
          <p:spPr bwMode="auto">
            <a:xfrm>
              <a:off x="2237" y="3021"/>
              <a:ext cx="6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FF00"/>
                  </a:solidFill>
                  <a:effectLst/>
                  <a:latin typeface="Arial" charset="0"/>
                </a:rPr>
                <a:t>/ Out</a:t>
              </a:r>
            </a:p>
          </p:txBody>
        </p:sp>
        <p:sp>
          <p:nvSpPr>
            <p:cNvPr id="362538" name="Text Box 42"/>
            <p:cNvSpPr txBox="1">
              <a:spLocks noChangeArrowheads="1"/>
            </p:cNvSpPr>
            <p:nvPr/>
          </p:nvSpPr>
          <p:spPr bwMode="auto">
            <a:xfrm>
              <a:off x="2246" y="3563"/>
              <a:ext cx="6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FF00"/>
                  </a:solidFill>
                  <a:effectLst/>
                  <a:latin typeface="Arial" charset="0"/>
                </a:rPr>
                <a:t>/ Out</a:t>
              </a:r>
            </a:p>
          </p:txBody>
        </p:sp>
      </p:grpSp>
      <p:sp>
        <p:nvSpPr>
          <p:cNvPr id="362539" name="Rectangle 43"/>
          <p:cNvSpPr>
            <a:spLocks noChangeArrowheads="1"/>
          </p:cNvSpPr>
          <p:nvPr/>
        </p:nvSpPr>
        <p:spPr bwMode="auto">
          <a:xfrm>
            <a:off x="4398963" y="4686300"/>
            <a:ext cx="180022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无输入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Moore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型表示</a:t>
            </a:r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25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28" grpId="0"/>
      <p:bldP spid="362539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179388" y="2008188"/>
            <a:ext cx="9432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d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0  0  0 0</a:t>
            </a:r>
            <a:r>
              <a:rPr lang="zh-CN" alt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异步清零</a:t>
            </a:r>
          </a:p>
        </p:txBody>
      </p:sp>
      <p:sp>
        <p:nvSpPr>
          <p:cNvPr id="237573" name="Line 5"/>
          <p:cNvSpPr>
            <a:spLocks noChangeShapeType="1"/>
          </p:cNvSpPr>
          <p:nvPr/>
        </p:nvSpPr>
        <p:spPr bwMode="auto">
          <a:xfrm>
            <a:off x="250825" y="2027238"/>
            <a:ext cx="8137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7574" name="Line 6"/>
          <p:cNvSpPr>
            <a:spLocks noChangeShapeType="1"/>
          </p:cNvSpPr>
          <p:nvPr/>
        </p:nvSpPr>
        <p:spPr bwMode="auto">
          <a:xfrm>
            <a:off x="5508625" y="1412875"/>
            <a:ext cx="0" cy="3529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>
            <a:off x="1012825" y="14271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250825" y="1341438"/>
            <a:ext cx="5175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CR LD CT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CT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 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533400" y="304800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功能表：</a:t>
            </a:r>
          </a:p>
        </p:txBody>
      </p:sp>
      <p:graphicFrame>
        <p:nvGraphicFramePr>
          <p:cNvPr id="237578" name="Object 10"/>
          <p:cNvGraphicFramePr>
            <a:graphicFrameLocks noChangeAspect="1"/>
          </p:cNvGraphicFramePr>
          <p:nvPr/>
        </p:nvGraphicFramePr>
        <p:xfrm>
          <a:off x="7667625" y="1412875"/>
          <a:ext cx="7207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78" name="公式" r:id="rId4" imgW="470160" imgH="368280" progId="Equation.3">
                  <p:embed/>
                </p:oleObj>
              </mc:Choice>
              <mc:Fallback>
                <p:oleObj name="公式" r:id="rId4" imgW="470160" imgH="368280" progId="Equation.3">
                  <p:embed/>
                  <p:pic>
                    <p:nvPicPr>
                      <p:cNvPr id="0" name="Picture 17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1412875"/>
                        <a:ext cx="720725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9" name="Object 11"/>
          <p:cNvGraphicFramePr>
            <a:graphicFrameLocks noChangeAspect="1"/>
          </p:cNvGraphicFramePr>
          <p:nvPr/>
        </p:nvGraphicFramePr>
        <p:xfrm>
          <a:off x="6227763" y="1484313"/>
          <a:ext cx="6477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79" name="公式" r:id="rId6" imgW="470160" imgH="355680" progId="Equation.3">
                  <p:embed/>
                </p:oleObj>
              </mc:Choice>
              <mc:Fallback>
                <p:oleObj name="公式" r:id="rId6" imgW="470160" imgH="355680" progId="Equation.3">
                  <p:embed/>
                  <p:pic>
                    <p:nvPicPr>
                      <p:cNvPr id="0" name="Picture 17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1484313"/>
                        <a:ext cx="6477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0" name="Object 12"/>
          <p:cNvGraphicFramePr>
            <a:graphicFrameLocks noChangeAspect="1"/>
          </p:cNvGraphicFramePr>
          <p:nvPr/>
        </p:nvGraphicFramePr>
        <p:xfrm>
          <a:off x="5580063" y="1484313"/>
          <a:ext cx="6477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80" name="公式" r:id="rId8" imgW="470160" imgH="368280" progId="Equation.3">
                  <p:embed/>
                </p:oleObj>
              </mc:Choice>
              <mc:Fallback>
                <p:oleObj name="公式" r:id="rId8" imgW="470160" imgH="368280" progId="Equation.3">
                  <p:embed/>
                  <p:pic>
                    <p:nvPicPr>
                      <p:cNvPr id="0" name="Picture 17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484313"/>
                        <a:ext cx="64770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81" name="Object 13"/>
          <p:cNvGraphicFramePr>
            <a:graphicFrameLocks noChangeAspect="1"/>
          </p:cNvGraphicFramePr>
          <p:nvPr/>
        </p:nvGraphicFramePr>
        <p:xfrm>
          <a:off x="6877050" y="1412875"/>
          <a:ext cx="7207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0581" name="公式" r:id="rId10" imgW="470160" imgH="355680" progId="Equation.3">
                  <p:embed/>
                </p:oleObj>
              </mc:Choice>
              <mc:Fallback>
                <p:oleObj name="公式" r:id="rId10" imgW="470160" imgH="355680" progId="Equation.3">
                  <p:embed/>
                  <p:pic>
                    <p:nvPicPr>
                      <p:cNvPr id="0" name="Picture 17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050" y="1412875"/>
                        <a:ext cx="7207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7582" name="Group 14"/>
          <p:cNvGrpSpPr>
            <a:grpSpLocks/>
          </p:cNvGrpSpPr>
          <p:nvPr/>
        </p:nvGrpSpPr>
        <p:grpSpPr bwMode="auto">
          <a:xfrm>
            <a:off x="179388" y="3789363"/>
            <a:ext cx="7940675" cy="579437"/>
            <a:chOff x="113" y="2387"/>
            <a:chExt cx="5002" cy="365"/>
          </a:xfrm>
        </p:grpSpPr>
        <p:sp>
          <p:nvSpPr>
            <p:cNvPr id="237583" name="Rectangle 15"/>
            <p:cNvSpPr>
              <a:spLocks noChangeArrowheads="1"/>
            </p:cNvSpPr>
            <p:nvPr/>
          </p:nvSpPr>
          <p:spPr bwMode="auto">
            <a:xfrm>
              <a:off x="113" y="2387"/>
              <a:ext cx="33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37584" name="Object 16"/>
            <p:cNvGraphicFramePr>
              <a:graphicFrameLocks noChangeAspect="1"/>
            </p:cNvGraphicFramePr>
            <p:nvPr/>
          </p:nvGraphicFramePr>
          <p:xfrm>
            <a:off x="3652" y="2432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582" name="公式" r:id="rId12" imgW="330120" imgH="368280" progId="Equation.3">
                    <p:embed/>
                  </p:oleObj>
                </mc:Choice>
                <mc:Fallback>
                  <p:oleObj name="公式" r:id="rId12" imgW="330120" imgH="368280" progId="Equation.3">
                    <p:embed/>
                    <p:pic>
                      <p:nvPicPr>
                        <p:cNvPr id="0" name="Picture 17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2" y="2432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85" name="Object 17"/>
            <p:cNvGraphicFramePr>
              <a:graphicFrameLocks noChangeAspect="1"/>
            </p:cNvGraphicFramePr>
            <p:nvPr/>
          </p:nvGraphicFramePr>
          <p:xfrm>
            <a:off x="4060" y="2432"/>
            <a:ext cx="28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583" name="公式" r:id="rId14" imgW="330120" imgH="355680" progId="Equation.3">
                    <p:embed/>
                  </p:oleObj>
                </mc:Choice>
                <mc:Fallback>
                  <p:oleObj name="公式" r:id="rId14" imgW="330120" imgH="355680" progId="Equation.3">
                    <p:embed/>
                    <p:pic>
                      <p:nvPicPr>
                        <p:cNvPr id="0" name="Picture 17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0" y="2432"/>
                          <a:ext cx="283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86" name="Object 18"/>
            <p:cNvGraphicFramePr>
              <a:graphicFrameLocks noChangeAspect="1"/>
            </p:cNvGraphicFramePr>
            <p:nvPr/>
          </p:nvGraphicFramePr>
          <p:xfrm>
            <a:off x="4468" y="2432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584" name="公式" r:id="rId16" imgW="330120" imgH="355680" progId="Equation.3">
                    <p:embed/>
                  </p:oleObj>
                </mc:Choice>
                <mc:Fallback>
                  <p:oleObj name="公式" r:id="rId16" imgW="330120" imgH="355680" progId="Equation.3">
                    <p:embed/>
                    <p:pic>
                      <p:nvPicPr>
                        <p:cNvPr id="0" name="Picture 17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2432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87" name="Object 19"/>
            <p:cNvGraphicFramePr>
              <a:graphicFrameLocks noChangeAspect="1"/>
            </p:cNvGraphicFramePr>
            <p:nvPr/>
          </p:nvGraphicFramePr>
          <p:xfrm>
            <a:off x="4831" y="2432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585" name="公式" r:id="rId18" imgW="330120" imgH="368280" progId="Equation.3">
                    <p:embed/>
                  </p:oleObj>
                </mc:Choice>
                <mc:Fallback>
                  <p:oleObj name="公式" r:id="rId18" imgW="330120" imgH="368280" progId="Equation.3">
                    <p:embed/>
                    <p:pic>
                      <p:nvPicPr>
                        <p:cNvPr id="0" name="Picture 17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1" y="2432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7588" name="Group 20"/>
          <p:cNvGrpSpPr>
            <a:grpSpLocks/>
          </p:cNvGrpSpPr>
          <p:nvPr/>
        </p:nvGrpSpPr>
        <p:grpSpPr bwMode="auto">
          <a:xfrm>
            <a:off x="179388" y="4365625"/>
            <a:ext cx="7939087" cy="579438"/>
            <a:chOff x="113" y="2750"/>
            <a:chExt cx="5001" cy="365"/>
          </a:xfrm>
        </p:grpSpPr>
        <p:sp>
          <p:nvSpPr>
            <p:cNvPr id="237589" name="Rectangle 21"/>
            <p:cNvSpPr>
              <a:spLocks noChangeArrowheads="1"/>
            </p:cNvSpPr>
            <p:nvPr/>
          </p:nvSpPr>
          <p:spPr bwMode="auto">
            <a:xfrm>
              <a:off x="113" y="2750"/>
              <a:ext cx="33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d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37590" name="Object 22"/>
            <p:cNvGraphicFramePr>
              <a:graphicFrameLocks noChangeAspect="1"/>
            </p:cNvGraphicFramePr>
            <p:nvPr/>
          </p:nvGraphicFramePr>
          <p:xfrm>
            <a:off x="3651" y="2750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586" name="公式" r:id="rId20" imgW="330120" imgH="368280" progId="Equation.3">
                    <p:embed/>
                  </p:oleObj>
                </mc:Choice>
                <mc:Fallback>
                  <p:oleObj name="公式" r:id="rId20" imgW="330120" imgH="368280" progId="Equation.3">
                    <p:embed/>
                    <p:pic>
                      <p:nvPicPr>
                        <p:cNvPr id="0" name="Picture 17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2750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91" name="Object 23"/>
            <p:cNvGraphicFramePr>
              <a:graphicFrameLocks noChangeAspect="1"/>
            </p:cNvGraphicFramePr>
            <p:nvPr/>
          </p:nvGraphicFramePr>
          <p:xfrm>
            <a:off x="4059" y="2750"/>
            <a:ext cx="28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587" name="公式" r:id="rId22" imgW="330120" imgH="355680" progId="Equation.3">
                    <p:embed/>
                  </p:oleObj>
                </mc:Choice>
                <mc:Fallback>
                  <p:oleObj name="公式" r:id="rId22" imgW="330120" imgH="355680" progId="Equation.3">
                    <p:embed/>
                    <p:pic>
                      <p:nvPicPr>
                        <p:cNvPr id="0" name="Picture 17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750"/>
                          <a:ext cx="283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92" name="Object 24"/>
            <p:cNvGraphicFramePr>
              <a:graphicFrameLocks noChangeAspect="1"/>
            </p:cNvGraphicFramePr>
            <p:nvPr/>
          </p:nvGraphicFramePr>
          <p:xfrm>
            <a:off x="4467" y="2750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588" name="公式" r:id="rId24" imgW="330120" imgH="355680" progId="Equation.3">
                    <p:embed/>
                  </p:oleObj>
                </mc:Choice>
                <mc:Fallback>
                  <p:oleObj name="公式" r:id="rId24" imgW="330120" imgH="355680" progId="Equation.3">
                    <p:embed/>
                    <p:pic>
                      <p:nvPicPr>
                        <p:cNvPr id="0" name="Picture 17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7" y="2750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7593" name="Object 25"/>
            <p:cNvGraphicFramePr>
              <a:graphicFrameLocks noChangeAspect="1"/>
            </p:cNvGraphicFramePr>
            <p:nvPr/>
          </p:nvGraphicFramePr>
          <p:xfrm>
            <a:off x="4830" y="2750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0589" name="公式" r:id="rId26" imgW="330120" imgH="368280" progId="Equation.3">
                    <p:embed/>
                  </p:oleObj>
                </mc:Choice>
                <mc:Fallback>
                  <p:oleObj name="公式" r:id="rId26" imgW="330120" imgH="368280" progId="Equation.3">
                    <p:embed/>
                    <p:pic>
                      <p:nvPicPr>
                        <p:cNvPr id="0" name="Picture 17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2750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7594" name="Group 26"/>
          <p:cNvGrpSpPr>
            <a:grpSpLocks/>
          </p:cNvGrpSpPr>
          <p:nvPr/>
        </p:nvGrpSpPr>
        <p:grpSpPr bwMode="auto">
          <a:xfrm>
            <a:off x="179388" y="2636836"/>
            <a:ext cx="9275763" cy="584199"/>
            <a:chOff x="113" y="1661"/>
            <a:chExt cx="5843" cy="368"/>
          </a:xfrm>
        </p:grpSpPr>
        <p:sp>
          <p:nvSpPr>
            <p:cNvPr id="237595" name="Rectangle 27"/>
            <p:cNvSpPr>
              <a:spLocks noChangeArrowheads="1"/>
            </p:cNvSpPr>
            <p:nvPr/>
          </p:nvSpPr>
          <p:spPr bwMode="auto">
            <a:xfrm>
              <a:off x="113" y="1661"/>
              <a:ext cx="584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</a:t>
              </a:r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sz="28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同步</a:t>
              </a:r>
              <a:r>
                <a:rPr lang="zh-CN" altLang="en-US" sz="28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置数</a:t>
              </a:r>
            </a:p>
          </p:txBody>
        </p:sp>
        <p:sp>
          <p:nvSpPr>
            <p:cNvPr id="237596" name="Line 28"/>
            <p:cNvSpPr>
              <a:spLocks noChangeShapeType="1"/>
            </p:cNvSpPr>
            <p:nvPr/>
          </p:nvSpPr>
          <p:spPr bwMode="auto">
            <a:xfrm flipV="1">
              <a:off x="1882" y="1752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597" name="Line 29"/>
            <p:cNvSpPr>
              <a:spLocks noChangeShapeType="1"/>
            </p:cNvSpPr>
            <p:nvPr/>
          </p:nvSpPr>
          <p:spPr bwMode="auto">
            <a:xfrm flipH="1">
              <a:off x="1746" y="197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598" name="Line 30"/>
            <p:cNvSpPr>
              <a:spLocks noChangeShapeType="1"/>
            </p:cNvSpPr>
            <p:nvPr/>
          </p:nvSpPr>
          <p:spPr bwMode="auto">
            <a:xfrm>
              <a:off x="1882" y="1752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37599" name="Group 31"/>
          <p:cNvGrpSpPr>
            <a:grpSpLocks/>
          </p:cNvGrpSpPr>
          <p:nvPr/>
        </p:nvGrpSpPr>
        <p:grpSpPr bwMode="auto">
          <a:xfrm>
            <a:off x="179388" y="3284538"/>
            <a:ext cx="7499350" cy="579437"/>
            <a:chOff x="113" y="2069"/>
            <a:chExt cx="4724" cy="365"/>
          </a:xfrm>
        </p:grpSpPr>
        <p:sp>
          <p:nvSpPr>
            <p:cNvPr id="237600" name="Rectangle 32"/>
            <p:cNvSpPr>
              <a:spLocks noChangeArrowheads="1"/>
            </p:cNvSpPr>
            <p:nvPr/>
          </p:nvSpPr>
          <p:spPr bwMode="auto">
            <a:xfrm>
              <a:off x="113" y="2069"/>
              <a:ext cx="47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加法计数</a:t>
              </a:r>
            </a:p>
          </p:txBody>
        </p:sp>
        <p:sp>
          <p:nvSpPr>
            <p:cNvPr id="237601" name="Line 33"/>
            <p:cNvSpPr>
              <a:spLocks noChangeShapeType="1"/>
            </p:cNvSpPr>
            <p:nvPr/>
          </p:nvSpPr>
          <p:spPr bwMode="auto">
            <a:xfrm flipV="1">
              <a:off x="1882" y="216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602" name="Line 34"/>
            <p:cNvSpPr>
              <a:spLocks noChangeShapeType="1"/>
            </p:cNvSpPr>
            <p:nvPr/>
          </p:nvSpPr>
          <p:spPr bwMode="auto">
            <a:xfrm flipH="1">
              <a:off x="1746" y="238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7603" name="Line 35"/>
            <p:cNvSpPr>
              <a:spLocks noChangeShapeType="1"/>
            </p:cNvSpPr>
            <p:nvPr/>
          </p:nvSpPr>
          <p:spPr bwMode="auto">
            <a:xfrm>
              <a:off x="1882" y="216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37604" name="Line 36"/>
          <p:cNvSpPr>
            <a:spLocks noChangeShapeType="1"/>
          </p:cNvSpPr>
          <p:nvPr/>
        </p:nvSpPr>
        <p:spPr bwMode="auto">
          <a:xfrm>
            <a:off x="323850" y="1412875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140</a:t>
            </a:fld>
            <a:endParaRPr lang="en-US" altLang="zh-CN"/>
          </a:p>
        </p:txBody>
      </p:sp>
      <p:sp>
        <p:nvSpPr>
          <p:cNvPr id="37" name="矩形 36"/>
          <p:cNvSpPr/>
          <p:nvPr/>
        </p:nvSpPr>
        <p:spPr>
          <a:xfrm>
            <a:off x="8143900" y="3905912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保持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/>
      <p:bldP spid="37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2297113" y="2270125"/>
            <a:ext cx="37338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2297113" y="3479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3059113" y="3789363"/>
            <a:ext cx="2070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5116513" y="38608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LD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2601913" y="2270125"/>
            <a:ext cx="206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3287713" y="2946400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74LS161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8602" name="Line 10"/>
          <p:cNvSpPr>
            <a:spLocks noChangeShapeType="1"/>
          </p:cNvSpPr>
          <p:nvPr/>
        </p:nvSpPr>
        <p:spPr bwMode="auto">
          <a:xfrm flipV="1">
            <a:off x="5649913" y="452882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03" name="Line 11"/>
          <p:cNvSpPr>
            <a:spLocks noChangeShapeType="1"/>
          </p:cNvSpPr>
          <p:nvPr/>
        </p:nvSpPr>
        <p:spPr bwMode="auto">
          <a:xfrm>
            <a:off x="5421313" y="3946525"/>
            <a:ext cx="374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04" name="Line 12"/>
          <p:cNvSpPr>
            <a:spLocks noChangeShapeType="1"/>
          </p:cNvSpPr>
          <p:nvPr/>
        </p:nvSpPr>
        <p:spPr bwMode="auto">
          <a:xfrm flipH="1" flipV="1">
            <a:off x="7164388" y="1484313"/>
            <a:ext cx="0" cy="3313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05" name="Line 13"/>
          <p:cNvSpPr>
            <a:spLocks noChangeShapeType="1"/>
          </p:cNvSpPr>
          <p:nvPr/>
        </p:nvSpPr>
        <p:spPr bwMode="auto">
          <a:xfrm>
            <a:off x="3287713" y="4403725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06" name="Line 14"/>
          <p:cNvSpPr>
            <a:spLocks noChangeShapeType="1"/>
          </p:cNvSpPr>
          <p:nvPr/>
        </p:nvSpPr>
        <p:spPr bwMode="auto">
          <a:xfrm>
            <a:off x="3821113" y="4403725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07" name="Line 15"/>
          <p:cNvSpPr>
            <a:spLocks noChangeShapeType="1"/>
          </p:cNvSpPr>
          <p:nvPr/>
        </p:nvSpPr>
        <p:spPr bwMode="auto">
          <a:xfrm>
            <a:off x="4354513" y="4403725"/>
            <a:ext cx="0" cy="465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08" name="Line 16"/>
          <p:cNvSpPr>
            <a:spLocks noChangeShapeType="1"/>
          </p:cNvSpPr>
          <p:nvPr/>
        </p:nvSpPr>
        <p:spPr bwMode="auto">
          <a:xfrm>
            <a:off x="4811713" y="4403725"/>
            <a:ext cx="0" cy="754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10" name="Line 18"/>
          <p:cNvSpPr>
            <a:spLocks noChangeShapeType="1"/>
          </p:cNvSpPr>
          <p:nvPr/>
        </p:nvSpPr>
        <p:spPr bwMode="auto">
          <a:xfrm flipH="1">
            <a:off x="1611313" y="379412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11" name="Rectangle 19"/>
          <p:cNvSpPr>
            <a:spLocks noChangeArrowheads="1"/>
          </p:cNvSpPr>
          <p:nvPr/>
        </p:nvSpPr>
        <p:spPr bwMode="auto">
          <a:xfrm>
            <a:off x="1001713" y="3479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8612" name="Line 20"/>
          <p:cNvSpPr>
            <a:spLocks noChangeShapeType="1"/>
          </p:cNvSpPr>
          <p:nvPr/>
        </p:nvSpPr>
        <p:spPr bwMode="auto">
          <a:xfrm flipV="1">
            <a:off x="2754313" y="908050"/>
            <a:ext cx="0" cy="1362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13" name="Line 21"/>
          <p:cNvSpPr>
            <a:spLocks noChangeShapeType="1"/>
          </p:cNvSpPr>
          <p:nvPr/>
        </p:nvSpPr>
        <p:spPr bwMode="auto">
          <a:xfrm flipV="1">
            <a:off x="3287713" y="1052513"/>
            <a:ext cx="0" cy="1217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14" name="Line 22"/>
          <p:cNvSpPr>
            <a:spLocks noChangeShapeType="1"/>
          </p:cNvSpPr>
          <p:nvPr/>
        </p:nvSpPr>
        <p:spPr bwMode="auto">
          <a:xfrm flipV="1">
            <a:off x="3821113" y="1052513"/>
            <a:ext cx="0" cy="1217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15" name="Line 23"/>
          <p:cNvSpPr>
            <a:spLocks noChangeShapeType="1"/>
          </p:cNvSpPr>
          <p:nvPr/>
        </p:nvSpPr>
        <p:spPr bwMode="auto">
          <a:xfrm flipV="1">
            <a:off x="4356100" y="981075"/>
            <a:ext cx="0" cy="127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16" name="Rectangle 24"/>
          <p:cNvSpPr>
            <a:spLocks noChangeArrowheads="1"/>
          </p:cNvSpPr>
          <p:nvPr/>
        </p:nvSpPr>
        <p:spPr bwMode="auto">
          <a:xfrm>
            <a:off x="609600" y="228600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例1：利用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预置数法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构成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模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加法计数器</a:t>
            </a:r>
          </a:p>
        </p:txBody>
      </p:sp>
      <p:sp>
        <p:nvSpPr>
          <p:cNvPr id="238618" name="Line 26"/>
          <p:cNvSpPr>
            <a:spLocks noChangeShapeType="1"/>
          </p:cNvSpPr>
          <p:nvPr/>
        </p:nvSpPr>
        <p:spPr bwMode="auto">
          <a:xfrm>
            <a:off x="5651500" y="4797425"/>
            <a:ext cx="151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19" name="Line 27"/>
          <p:cNvSpPr>
            <a:spLocks noChangeShapeType="1"/>
          </p:cNvSpPr>
          <p:nvPr/>
        </p:nvSpPr>
        <p:spPr bwMode="auto">
          <a:xfrm>
            <a:off x="3276600" y="486886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20" name="Line 28"/>
          <p:cNvSpPr>
            <a:spLocks noChangeShapeType="1"/>
          </p:cNvSpPr>
          <p:nvPr/>
        </p:nvSpPr>
        <p:spPr bwMode="auto">
          <a:xfrm>
            <a:off x="4572000" y="515778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21" name="Line 29"/>
          <p:cNvSpPr>
            <a:spLocks noChangeShapeType="1"/>
          </p:cNvSpPr>
          <p:nvPr/>
        </p:nvSpPr>
        <p:spPr bwMode="auto">
          <a:xfrm flipH="1">
            <a:off x="4356100" y="177323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22" name="Line 30"/>
          <p:cNvSpPr>
            <a:spLocks noChangeShapeType="1"/>
          </p:cNvSpPr>
          <p:nvPr/>
        </p:nvSpPr>
        <p:spPr bwMode="auto">
          <a:xfrm>
            <a:off x="3779838" y="1484313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23" name="Line 31"/>
          <p:cNvSpPr>
            <a:spLocks noChangeShapeType="1"/>
          </p:cNvSpPr>
          <p:nvPr/>
        </p:nvSpPr>
        <p:spPr bwMode="auto">
          <a:xfrm>
            <a:off x="2771775" y="1196975"/>
            <a:ext cx="2447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24" name="Oval 32"/>
          <p:cNvSpPr>
            <a:spLocks noChangeArrowheads="1"/>
          </p:cNvSpPr>
          <p:nvPr/>
        </p:nvSpPr>
        <p:spPr bwMode="auto">
          <a:xfrm>
            <a:off x="2669858" y="1125538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8625" name="Oval 33"/>
          <p:cNvSpPr>
            <a:spLocks noChangeArrowheads="1"/>
          </p:cNvSpPr>
          <p:nvPr/>
        </p:nvSpPr>
        <p:spPr bwMode="auto">
          <a:xfrm>
            <a:off x="3749358" y="1412875"/>
            <a:ext cx="144462" cy="1444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8626" name="Oval 34"/>
          <p:cNvSpPr>
            <a:spLocks noChangeArrowheads="1"/>
          </p:cNvSpPr>
          <p:nvPr/>
        </p:nvSpPr>
        <p:spPr bwMode="auto">
          <a:xfrm>
            <a:off x="4284663" y="1700213"/>
            <a:ext cx="144462" cy="1444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8627" name="Oval 35"/>
          <p:cNvSpPr>
            <a:spLocks noChangeArrowheads="1"/>
          </p:cNvSpPr>
          <p:nvPr/>
        </p:nvSpPr>
        <p:spPr bwMode="auto">
          <a:xfrm>
            <a:off x="5795963" y="1412875"/>
            <a:ext cx="215900" cy="2159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38628" name="Line 36"/>
          <p:cNvSpPr>
            <a:spLocks noChangeShapeType="1"/>
          </p:cNvSpPr>
          <p:nvPr/>
        </p:nvSpPr>
        <p:spPr bwMode="auto">
          <a:xfrm>
            <a:off x="6011863" y="1484313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8629" name="Oval 37"/>
          <p:cNvSpPr>
            <a:spLocks noChangeArrowheads="1"/>
          </p:cNvSpPr>
          <p:nvPr/>
        </p:nvSpPr>
        <p:spPr bwMode="auto">
          <a:xfrm>
            <a:off x="5580063" y="4396105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5214942" y="1071546"/>
            <a:ext cx="571504" cy="777041"/>
            <a:chOff x="7177088" y="3041650"/>
            <a:chExt cx="768350" cy="633439"/>
          </a:xfrm>
        </p:grpSpPr>
        <p:sp>
          <p:nvSpPr>
            <p:cNvPr id="47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141</a:t>
            </a:fld>
            <a:endParaRPr lang="en-US" altLang="zh-CN" dirty="0"/>
          </a:p>
        </p:txBody>
      </p:sp>
      <p:sp>
        <p:nvSpPr>
          <p:cNvPr id="43" name="矩形 42"/>
          <p:cNvSpPr/>
          <p:nvPr/>
        </p:nvSpPr>
        <p:spPr>
          <a:xfrm>
            <a:off x="357158" y="4701613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实现清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0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：</a:t>
            </a:r>
            <a:endParaRPr lang="zh-CN" altLang="en-US" dirty="0">
              <a:solidFill>
                <a:srgbClr val="FFFF00"/>
              </a:solidFill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85720" y="5487431"/>
            <a:ext cx="5708614" cy="1227717"/>
            <a:chOff x="285720" y="5487431"/>
            <a:chExt cx="5708614" cy="1227717"/>
          </a:xfrm>
        </p:grpSpPr>
        <p:grpSp>
          <p:nvGrpSpPr>
            <p:cNvPr id="42" name="组合 41"/>
            <p:cNvGrpSpPr/>
            <p:nvPr/>
          </p:nvGrpSpPr>
          <p:grpSpPr>
            <a:xfrm>
              <a:off x="285720" y="5487431"/>
              <a:ext cx="5708614" cy="584775"/>
              <a:chOff x="428596" y="5857892"/>
              <a:chExt cx="5708614" cy="584775"/>
            </a:xfrm>
          </p:grpSpPr>
          <p:sp>
            <p:nvSpPr>
              <p:cNvPr id="40" name="Rectangle 24"/>
              <p:cNvSpPr>
                <a:spLocks noChangeArrowheads="1"/>
              </p:cNvSpPr>
              <p:nvPr/>
            </p:nvSpPr>
            <p:spPr bwMode="auto">
              <a:xfrm>
                <a:off x="428596" y="5857892"/>
                <a:ext cx="5708614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1011</a:t>
                </a:r>
                <a:r>
                  <a:rPr lang="en-US" altLang="zh-CN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  <a:sym typeface="Wingdings" pitchFamily="2" charset="2"/>
                  </a:rPr>
                  <a:t> </a:t>
                </a:r>
                <a:r>
                  <a:rPr lang="zh-CN" altLang="en-US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  <a:sym typeface="Wingdings" pitchFamily="2" charset="2"/>
                  </a:rPr>
                  <a:t>与非门输出</a:t>
                </a:r>
                <a:r>
                  <a:rPr lang="en-US" altLang="zh-CN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  <a:sym typeface="Wingdings" pitchFamily="2" charset="2"/>
                  </a:rPr>
                  <a:t>0  LD</a:t>
                </a:r>
                <a:r>
                  <a:rPr lang="zh-CN" altLang="en-US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  <a:sym typeface="Wingdings" pitchFamily="2" charset="2"/>
                  </a:rPr>
                  <a:t>为</a:t>
                </a:r>
                <a:r>
                  <a:rPr lang="en-US" altLang="zh-CN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  <a:sym typeface="Wingdings" pitchFamily="2" charset="2"/>
                  </a:rPr>
                  <a:t>0</a:t>
                </a:r>
                <a:endPara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1" name="Line 11"/>
              <p:cNvSpPr>
                <a:spLocks noChangeShapeType="1"/>
              </p:cNvSpPr>
              <p:nvPr/>
            </p:nvSpPr>
            <p:spPr bwMode="auto">
              <a:xfrm>
                <a:off x="4977542" y="5857892"/>
                <a:ext cx="37465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372229" y="6130373"/>
              <a:ext cx="448552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Wingdings" pitchFamily="2" charset="2"/>
                </a:rPr>
                <a:t> 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Wingdings" pitchFamily="2" charset="2"/>
                </a:rPr>
                <a:t>配合时钟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Wingdings" pitchFamily="2" charset="2"/>
                </a:rPr>
                <a:t>，置入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Wingdings" pitchFamily="2" charset="2"/>
                </a:rPr>
                <a:t>0000</a:t>
              </a:r>
              <a:endParaRPr lang="zh-CN" altLang="en-US" dirty="0"/>
            </a:p>
          </p:txBody>
        </p:sp>
      </p:grpSp>
      <p:sp>
        <p:nvSpPr>
          <p:cNvPr id="51" name="Oval 25"/>
          <p:cNvSpPr>
            <a:spLocks noChangeArrowheads="1"/>
          </p:cNvSpPr>
          <p:nvPr/>
        </p:nvSpPr>
        <p:spPr bwMode="auto">
          <a:xfrm>
            <a:off x="4726176" y="479715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2" name="Oval 25"/>
          <p:cNvSpPr>
            <a:spLocks noChangeArrowheads="1"/>
          </p:cNvSpPr>
          <p:nvPr/>
        </p:nvSpPr>
        <p:spPr bwMode="auto">
          <a:xfrm>
            <a:off x="3728224" y="479715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3" name="Oval 25"/>
          <p:cNvSpPr>
            <a:spLocks noChangeArrowheads="1"/>
          </p:cNvSpPr>
          <p:nvPr/>
        </p:nvSpPr>
        <p:spPr bwMode="auto">
          <a:xfrm>
            <a:off x="4263648" y="479715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4" name="Line 4"/>
          <p:cNvSpPr>
            <a:spLocks noChangeShapeType="1"/>
          </p:cNvSpPr>
          <p:nvPr/>
        </p:nvSpPr>
        <p:spPr bwMode="auto">
          <a:xfrm>
            <a:off x="919163" y="2376478"/>
            <a:ext cx="53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0645" name="Line 5"/>
          <p:cNvSpPr>
            <a:spLocks noChangeShapeType="1"/>
          </p:cNvSpPr>
          <p:nvPr/>
        </p:nvSpPr>
        <p:spPr bwMode="auto">
          <a:xfrm>
            <a:off x="2519363" y="2376478"/>
            <a:ext cx="4572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0646" name="Line 6"/>
          <p:cNvSpPr>
            <a:spLocks noChangeShapeType="1"/>
          </p:cNvSpPr>
          <p:nvPr/>
        </p:nvSpPr>
        <p:spPr bwMode="auto">
          <a:xfrm>
            <a:off x="3967163" y="2376478"/>
            <a:ext cx="609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0647" name="Line 7"/>
          <p:cNvSpPr>
            <a:spLocks noChangeShapeType="1"/>
          </p:cNvSpPr>
          <p:nvPr/>
        </p:nvSpPr>
        <p:spPr bwMode="auto">
          <a:xfrm>
            <a:off x="5567363" y="2376478"/>
            <a:ext cx="685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0648" name="Line 8"/>
          <p:cNvSpPr>
            <a:spLocks noChangeShapeType="1"/>
          </p:cNvSpPr>
          <p:nvPr/>
        </p:nvSpPr>
        <p:spPr bwMode="auto">
          <a:xfrm>
            <a:off x="8893175" y="2647940"/>
            <a:ext cx="0" cy="2209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0649" name="Line 9"/>
          <p:cNvSpPr>
            <a:spLocks noChangeShapeType="1"/>
          </p:cNvSpPr>
          <p:nvPr/>
        </p:nvSpPr>
        <p:spPr bwMode="auto">
          <a:xfrm flipH="1">
            <a:off x="7010400" y="5108565"/>
            <a:ext cx="914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0650" name="Line 10"/>
          <p:cNvSpPr>
            <a:spLocks noChangeShapeType="1"/>
          </p:cNvSpPr>
          <p:nvPr/>
        </p:nvSpPr>
        <p:spPr bwMode="auto">
          <a:xfrm flipH="1">
            <a:off x="5410200" y="5108565"/>
            <a:ext cx="609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0651" name="Line 11"/>
          <p:cNvSpPr>
            <a:spLocks noChangeShapeType="1"/>
          </p:cNvSpPr>
          <p:nvPr/>
        </p:nvSpPr>
        <p:spPr bwMode="auto">
          <a:xfrm flipH="1">
            <a:off x="3886200" y="5108565"/>
            <a:ext cx="609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0652" name="Line 12"/>
          <p:cNvSpPr>
            <a:spLocks noChangeShapeType="1"/>
          </p:cNvSpPr>
          <p:nvPr/>
        </p:nvSpPr>
        <p:spPr bwMode="auto">
          <a:xfrm flipH="1">
            <a:off x="2411413" y="5095865"/>
            <a:ext cx="619125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0653" name="Line 13"/>
          <p:cNvSpPr>
            <a:spLocks noChangeShapeType="1"/>
          </p:cNvSpPr>
          <p:nvPr/>
        </p:nvSpPr>
        <p:spPr bwMode="auto">
          <a:xfrm flipV="1">
            <a:off x="468313" y="2719378"/>
            <a:ext cx="0" cy="2057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0654" name="Rectangle 14"/>
          <p:cNvSpPr>
            <a:spLocks noChangeArrowheads="1"/>
          </p:cNvSpPr>
          <p:nvPr/>
        </p:nvSpPr>
        <p:spPr bwMode="auto">
          <a:xfrm>
            <a:off x="539750" y="3511540"/>
            <a:ext cx="44935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LD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（时钟上升沿有效）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0655" name="Line 15"/>
          <p:cNvSpPr>
            <a:spLocks noChangeShapeType="1"/>
          </p:cNvSpPr>
          <p:nvPr/>
        </p:nvSpPr>
        <p:spPr bwMode="auto">
          <a:xfrm>
            <a:off x="612775" y="3582978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0656" name="Rectangle 16"/>
          <p:cNvSpPr>
            <a:spLocks noChangeArrowheads="1"/>
          </p:cNvSpPr>
          <p:nvPr/>
        </p:nvSpPr>
        <p:spPr bwMode="auto">
          <a:xfrm>
            <a:off x="0" y="2071678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0000</a:t>
            </a:r>
          </a:p>
        </p:txBody>
      </p:sp>
      <p:sp>
        <p:nvSpPr>
          <p:cNvPr id="240657" name="Rectangle 17"/>
          <p:cNvSpPr>
            <a:spLocks noChangeArrowheads="1"/>
          </p:cNvSpPr>
          <p:nvPr/>
        </p:nvSpPr>
        <p:spPr bwMode="auto">
          <a:xfrm>
            <a:off x="1452563" y="2071678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0001</a:t>
            </a:r>
          </a:p>
        </p:txBody>
      </p:sp>
      <p:sp>
        <p:nvSpPr>
          <p:cNvPr id="240658" name="Rectangle 18"/>
          <p:cNvSpPr>
            <a:spLocks noChangeArrowheads="1"/>
          </p:cNvSpPr>
          <p:nvPr/>
        </p:nvSpPr>
        <p:spPr bwMode="auto">
          <a:xfrm>
            <a:off x="2976563" y="2071678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0010</a:t>
            </a:r>
          </a:p>
        </p:txBody>
      </p:sp>
      <p:sp>
        <p:nvSpPr>
          <p:cNvPr id="240659" name="Rectangle 19"/>
          <p:cNvSpPr>
            <a:spLocks noChangeArrowheads="1"/>
          </p:cNvSpPr>
          <p:nvPr/>
        </p:nvSpPr>
        <p:spPr bwMode="auto">
          <a:xfrm>
            <a:off x="4500563" y="2071678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</a:t>
            </a:r>
          </a:p>
        </p:txBody>
      </p:sp>
      <p:sp>
        <p:nvSpPr>
          <p:cNvPr id="240660" name="Rectangle 20"/>
          <p:cNvSpPr>
            <a:spLocks noChangeArrowheads="1"/>
          </p:cNvSpPr>
          <p:nvPr/>
        </p:nvSpPr>
        <p:spPr bwMode="auto">
          <a:xfrm>
            <a:off x="6253163" y="2071678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0100</a:t>
            </a:r>
          </a:p>
        </p:txBody>
      </p:sp>
      <p:sp>
        <p:nvSpPr>
          <p:cNvPr id="240661" name="Rectangle 21"/>
          <p:cNvSpPr>
            <a:spLocks noChangeArrowheads="1"/>
          </p:cNvSpPr>
          <p:nvPr/>
        </p:nvSpPr>
        <p:spPr bwMode="auto">
          <a:xfrm>
            <a:off x="8147050" y="2071678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240662" name="Rectangle 22"/>
          <p:cNvSpPr>
            <a:spLocks noChangeArrowheads="1"/>
          </p:cNvSpPr>
          <p:nvPr/>
        </p:nvSpPr>
        <p:spPr bwMode="auto">
          <a:xfrm>
            <a:off x="6019800" y="480376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</a:p>
        </p:txBody>
      </p:sp>
      <p:sp>
        <p:nvSpPr>
          <p:cNvPr id="240663" name="Rectangle 23"/>
          <p:cNvSpPr>
            <a:spLocks noChangeArrowheads="1"/>
          </p:cNvSpPr>
          <p:nvPr/>
        </p:nvSpPr>
        <p:spPr bwMode="auto">
          <a:xfrm>
            <a:off x="4419600" y="480376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</a:t>
            </a:r>
          </a:p>
        </p:txBody>
      </p:sp>
      <p:sp>
        <p:nvSpPr>
          <p:cNvPr id="240664" name="Rectangle 24"/>
          <p:cNvSpPr>
            <a:spLocks noChangeArrowheads="1"/>
          </p:cNvSpPr>
          <p:nvPr/>
        </p:nvSpPr>
        <p:spPr bwMode="auto">
          <a:xfrm>
            <a:off x="2971800" y="480376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1001</a:t>
            </a:r>
          </a:p>
        </p:txBody>
      </p:sp>
      <p:sp>
        <p:nvSpPr>
          <p:cNvPr id="240665" name="Rectangle 25"/>
          <p:cNvSpPr>
            <a:spLocks noChangeArrowheads="1"/>
          </p:cNvSpPr>
          <p:nvPr/>
        </p:nvSpPr>
        <p:spPr bwMode="auto">
          <a:xfrm>
            <a:off x="1476375" y="4808528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1010</a:t>
            </a:r>
          </a:p>
        </p:txBody>
      </p:sp>
      <p:sp>
        <p:nvSpPr>
          <p:cNvPr id="240666" name="Rectangle 26"/>
          <p:cNvSpPr>
            <a:spLocks noChangeArrowheads="1"/>
          </p:cNvSpPr>
          <p:nvPr/>
        </p:nvSpPr>
        <p:spPr bwMode="auto">
          <a:xfrm>
            <a:off x="8147050" y="4808528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</p:txBody>
      </p:sp>
      <p:sp>
        <p:nvSpPr>
          <p:cNvPr id="240667" name="Line 27"/>
          <p:cNvSpPr>
            <a:spLocks noChangeShapeType="1"/>
          </p:cNvSpPr>
          <p:nvPr/>
        </p:nvSpPr>
        <p:spPr bwMode="auto">
          <a:xfrm>
            <a:off x="7380288" y="2432040"/>
            <a:ext cx="685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0668" name="Rectangle 28"/>
          <p:cNvSpPr>
            <a:spLocks noChangeArrowheads="1"/>
          </p:cNvSpPr>
          <p:nvPr/>
        </p:nvSpPr>
        <p:spPr bwMode="auto">
          <a:xfrm>
            <a:off x="0" y="4808528"/>
            <a:ext cx="99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</a:t>
            </a:r>
          </a:p>
        </p:txBody>
      </p:sp>
      <p:sp>
        <p:nvSpPr>
          <p:cNvPr id="240669" name="Line 29"/>
          <p:cNvSpPr>
            <a:spLocks noChangeShapeType="1"/>
          </p:cNvSpPr>
          <p:nvPr/>
        </p:nvSpPr>
        <p:spPr bwMode="auto">
          <a:xfrm flipH="1">
            <a:off x="971550" y="5167303"/>
            <a:ext cx="619125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142</a:t>
            </a:fld>
            <a:endParaRPr lang="en-US" altLang="zh-CN"/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285720" y="486771"/>
            <a:ext cx="83920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采用预置数法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，模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12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加法计数器的计数范围：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2438400" y="2352660"/>
            <a:ext cx="37338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5580063" y="2809860"/>
            <a:ext cx="7921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CR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2411413" y="309719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auto">
          <a:xfrm>
            <a:off x="2590800" y="2266935"/>
            <a:ext cx="193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3429000" y="3028935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74LS161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1673" name="Line 9"/>
          <p:cNvSpPr>
            <a:spLocks noChangeShapeType="1"/>
          </p:cNvSpPr>
          <p:nvPr/>
        </p:nvSpPr>
        <p:spPr bwMode="auto">
          <a:xfrm>
            <a:off x="5651500" y="288129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74" name="Line 10"/>
          <p:cNvSpPr>
            <a:spLocks noChangeShapeType="1"/>
          </p:cNvSpPr>
          <p:nvPr/>
        </p:nvSpPr>
        <p:spPr bwMode="auto">
          <a:xfrm flipH="1">
            <a:off x="1763713" y="345756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1187450" y="317022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1676" name="Line 12"/>
          <p:cNvSpPr>
            <a:spLocks noChangeShapeType="1"/>
          </p:cNvSpPr>
          <p:nvPr/>
        </p:nvSpPr>
        <p:spPr bwMode="auto">
          <a:xfrm flipV="1">
            <a:off x="2895600" y="128586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77" name="Line 13"/>
          <p:cNvSpPr>
            <a:spLocks noChangeShapeType="1"/>
          </p:cNvSpPr>
          <p:nvPr/>
        </p:nvSpPr>
        <p:spPr bwMode="auto">
          <a:xfrm flipV="1">
            <a:off x="3429000" y="128586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78" name="Line 14"/>
          <p:cNvSpPr>
            <a:spLocks noChangeShapeType="1"/>
          </p:cNvSpPr>
          <p:nvPr/>
        </p:nvSpPr>
        <p:spPr bwMode="auto">
          <a:xfrm flipV="1">
            <a:off x="3962400" y="136206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79" name="Line 15"/>
          <p:cNvSpPr>
            <a:spLocks noChangeShapeType="1"/>
          </p:cNvSpPr>
          <p:nvPr/>
        </p:nvSpPr>
        <p:spPr bwMode="auto">
          <a:xfrm flipV="1">
            <a:off x="4495800" y="1285860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81" name="Line 17"/>
          <p:cNvSpPr>
            <a:spLocks noChangeShapeType="1"/>
          </p:cNvSpPr>
          <p:nvPr/>
        </p:nvSpPr>
        <p:spPr bwMode="auto">
          <a:xfrm flipH="1">
            <a:off x="2895600" y="1514460"/>
            <a:ext cx="281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82" name="Line 18"/>
          <p:cNvSpPr>
            <a:spLocks noChangeShapeType="1"/>
          </p:cNvSpPr>
          <p:nvPr/>
        </p:nvSpPr>
        <p:spPr bwMode="auto">
          <a:xfrm flipH="1">
            <a:off x="3995738" y="1895460"/>
            <a:ext cx="1719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83" name="Line 19"/>
          <p:cNvSpPr>
            <a:spLocks noChangeShapeType="1"/>
          </p:cNvSpPr>
          <p:nvPr/>
        </p:nvSpPr>
        <p:spPr bwMode="auto">
          <a:xfrm>
            <a:off x="6443663" y="1743060"/>
            <a:ext cx="3381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84" name="Line 20"/>
          <p:cNvSpPr>
            <a:spLocks noChangeShapeType="1"/>
          </p:cNvSpPr>
          <p:nvPr/>
        </p:nvSpPr>
        <p:spPr bwMode="auto">
          <a:xfrm>
            <a:off x="6781800" y="1743060"/>
            <a:ext cx="0" cy="128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86" name="Oval 22"/>
          <p:cNvSpPr>
            <a:spLocks noChangeArrowheads="1"/>
          </p:cNvSpPr>
          <p:nvPr/>
        </p:nvSpPr>
        <p:spPr bwMode="auto">
          <a:xfrm>
            <a:off x="2809240" y="144842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1687" name="Oval 23"/>
          <p:cNvSpPr>
            <a:spLocks noChangeArrowheads="1"/>
          </p:cNvSpPr>
          <p:nvPr/>
        </p:nvSpPr>
        <p:spPr bwMode="auto">
          <a:xfrm>
            <a:off x="3872240" y="184243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1688" name="Rectangle 24"/>
          <p:cNvSpPr>
            <a:spLocks noChangeArrowheads="1"/>
          </p:cNvSpPr>
          <p:nvPr/>
        </p:nvSpPr>
        <p:spPr bwMode="auto">
          <a:xfrm>
            <a:off x="609600" y="3810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利用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反馈归零法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构成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进制加法计数器</a:t>
            </a:r>
          </a:p>
        </p:txBody>
      </p:sp>
      <p:sp>
        <p:nvSpPr>
          <p:cNvPr id="241689" name="Rectangle 25"/>
          <p:cNvSpPr>
            <a:spLocks noChangeArrowheads="1"/>
          </p:cNvSpPr>
          <p:nvPr/>
        </p:nvSpPr>
        <p:spPr bwMode="auto">
          <a:xfrm>
            <a:off x="3203575" y="3889360"/>
            <a:ext cx="2070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1690" name="Line 26"/>
          <p:cNvSpPr>
            <a:spLocks noChangeShapeType="1"/>
          </p:cNvSpPr>
          <p:nvPr/>
        </p:nvSpPr>
        <p:spPr bwMode="auto">
          <a:xfrm>
            <a:off x="3492500" y="4465623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91" name="Line 27"/>
          <p:cNvSpPr>
            <a:spLocks noChangeShapeType="1"/>
          </p:cNvSpPr>
          <p:nvPr/>
        </p:nvSpPr>
        <p:spPr bwMode="auto">
          <a:xfrm>
            <a:off x="4067175" y="4465623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92" name="Line 28"/>
          <p:cNvSpPr>
            <a:spLocks noChangeShapeType="1"/>
          </p:cNvSpPr>
          <p:nvPr/>
        </p:nvSpPr>
        <p:spPr bwMode="auto">
          <a:xfrm>
            <a:off x="4572000" y="4465623"/>
            <a:ext cx="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93" name="Line 29"/>
          <p:cNvSpPr>
            <a:spLocks noChangeShapeType="1"/>
          </p:cNvSpPr>
          <p:nvPr/>
        </p:nvSpPr>
        <p:spPr bwMode="auto">
          <a:xfrm>
            <a:off x="5076825" y="4465623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94" name="Line 30"/>
          <p:cNvSpPr>
            <a:spLocks noChangeShapeType="1"/>
          </p:cNvSpPr>
          <p:nvPr/>
        </p:nvSpPr>
        <p:spPr bwMode="auto">
          <a:xfrm>
            <a:off x="3492500" y="4897423"/>
            <a:ext cx="1584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95" name="Line 31"/>
          <p:cNvSpPr>
            <a:spLocks noChangeShapeType="1"/>
          </p:cNvSpPr>
          <p:nvPr/>
        </p:nvSpPr>
        <p:spPr bwMode="auto">
          <a:xfrm>
            <a:off x="4787900" y="5186348"/>
            <a:ext cx="5762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96" name="Line 32"/>
          <p:cNvSpPr>
            <a:spLocks noChangeShapeType="1"/>
          </p:cNvSpPr>
          <p:nvPr/>
        </p:nvSpPr>
        <p:spPr bwMode="auto">
          <a:xfrm>
            <a:off x="6300788" y="3025760"/>
            <a:ext cx="5032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1697" name="Oval 33"/>
          <p:cNvSpPr>
            <a:spLocks noChangeArrowheads="1"/>
          </p:cNvSpPr>
          <p:nvPr/>
        </p:nvSpPr>
        <p:spPr bwMode="auto">
          <a:xfrm>
            <a:off x="6227763" y="1657335"/>
            <a:ext cx="215900" cy="2159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1698" name="Oval 34"/>
          <p:cNvSpPr>
            <a:spLocks noChangeArrowheads="1"/>
          </p:cNvSpPr>
          <p:nvPr/>
        </p:nvSpPr>
        <p:spPr bwMode="auto">
          <a:xfrm>
            <a:off x="6156325" y="2954323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715008" y="1309662"/>
            <a:ext cx="500066" cy="777041"/>
            <a:chOff x="7177088" y="3041650"/>
            <a:chExt cx="768350" cy="633439"/>
          </a:xfrm>
        </p:grpSpPr>
        <p:sp>
          <p:nvSpPr>
            <p:cNvPr id="44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143</a:t>
            </a:fld>
            <a:endParaRPr lang="en-US" altLang="zh-CN"/>
          </a:p>
        </p:txBody>
      </p:sp>
      <p:grpSp>
        <p:nvGrpSpPr>
          <p:cNvPr id="37" name="组合 36"/>
          <p:cNvGrpSpPr/>
          <p:nvPr/>
        </p:nvGrpSpPr>
        <p:grpSpPr>
          <a:xfrm>
            <a:off x="285720" y="6058935"/>
            <a:ext cx="8162812" cy="584775"/>
            <a:chOff x="428596" y="6429396"/>
            <a:chExt cx="8162812" cy="584775"/>
          </a:xfrm>
        </p:grpSpPr>
        <p:sp>
          <p:nvSpPr>
            <p:cNvPr id="38" name="Rectangle 24"/>
            <p:cNvSpPr>
              <a:spLocks noChangeArrowheads="1"/>
            </p:cNvSpPr>
            <p:nvPr/>
          </p:nvSpPr>
          <p:spPr bwMode="auto">
            <a:xfrm>
              <a:off x="428596" y="6429396"/>
              <a:ext cx="816281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Wingdings" pitchFamily="2" charset="2"/>
                </a:rPr>
                <a:t> 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Wingdings" pitchFamily="2" charset="2"/>
                </a:rPr>
                <a:t>与非门输出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Wingdings" pitchFamily="2" charset="2"/>
                </a:rPr>
                <a:t>0  CR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Wingdings" pitchFamily="2" charset="2"/>
                </a:rPr>
                <a:t>为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Wingdings" pitchFamily="2" charset="2"/>
                </a:rPr>
                <a:t>0  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Wingdings" pitchFamily="2" charset="2"/>
                </a:rPr>
                <a:t>立即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  <a:sym typeface="Wingdings" pitchFamily="2" charset="2"/>
                </a:rPr>
                <a:t>0000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4977542" y="6442667"/>
              <a:ext cx="3746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0" name="矩形 39"/>
          <p:cNvSpPr/>
          <p:nvPr/>
        </p:nvSpPr>
        <p:spPr>
          <a:xfrm>
            <a:off x="285720" y="5344555"/>
            <a:ext cx="20313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实现清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0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：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1" name="Oval 25"/>
          <p:cNvSpPr>
            <a:spLocks noChangeArrowheads="1"/>
          </p:cNvSpPr>
          <p:nvPr/>
        </p:nvSpPr>
        <p:spPr bwMode="auto">
          <a:xfrm>
            <a:off x="4983728" y="481747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2" name="Oval 25"/>
          <p:cNvSpPr>
            <a:spLocks noChangeArrowheads="1"/>
          </p:cNvSpPr>
          <p:nvPr/>
        </p:nvSpPr>
        <p:spPr bwMode="auto">
          <a:xfrm>
            <a:off x="3985776" y="481747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8" name="Oval 25"/>
          <p:cNvSpPr>
            <a:spLocks noChangeArrowheads="1"/>
          </p:cNvSpPr>
          <p:nvPr/>
        </p:nvSpPr>
        <p:spPr bwMode="auto">
          <a:xfrm>
            <a:off x="4521200" y="481747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2" name="Line 4"/>
          <p:cNvSpPr>
            <a:spLocks noChangeShapeType="1"/>
          </p:cNvSpPr>
          <p:nvPr/>
        </p:nvSpPr>
        <p:spPr bwMode="auto">
          <a:xfrm>
            <a:off x="2057400" y="2492388"/>
            <a:ext cx="609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693" name="Line 5"/>
          <p:cNvSpPr>
            <a:spLocks noChangeShapeType="1"/>
          </p:cNvSpPr>
          <p:nvPr/>
        </p:nvSpPr>
        <p:spPr bwMode="auto">
          <a:xfrm>
            <a:off x="3657600" y="2492388"/>
            <a:ext cx="53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>
            <a:off x="5257800" y="2492388"/>
            <a:ext cx="53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695" name="Line 7"/>
          <p:cNvSpPr>
            <a:spLocks noChangeShapeType="1"/>
          </p:cNvSpPr>
          <p:nvPr/>
        </p:nvSpPr>
        <p:spPr bwMode="auto">
          <a:xfrm>
            <a:off x="6705600" y="2492388"/>
            <a:ext cx="990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696" name="Line 8"/>
          <p:cNvSpPr>
            <a:spLocks noChangeShapeType="1"/>
          </p:cNvSpPr>
          <p:nvPr/>
        </p:nvSpPr>
        <p:spPr bwMode="auto">
          <a:xfrm>
            <a:off x="8153400" y="2720988"/>
            <a:ext cx="0" cy="2209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697" name="Line 9"/>
          <p:cNvSpPr>
            <a:spLocks noChangeShapeType="1"/>
          </p:cNvSpPr>
          <p:nvPr/>
        </p:nvSpPr>
        <p:spPr bwMode="auto">
          <a:xfrm flipH="1">
            <a:off x="6629400" y="5083188"/>
            <a:ext cx="914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698" name="Line 10"/>
          <p:cNvSpPr>
            <a:spLocks noChangeShapeType="1"/>
          </p:cNvSpPr>
          <p:nvPr/>
        </p:nvSpPr>
        <p:spPr bwMode="auto">
          <a:xfrm flipH="1">
            <a:off x="5029200" y="5083188"/>
            <a:ext cx="685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 flipH="1">
            <a:off x="3581400" y="5083188"/>
            <a:ext cx="53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700" name="Line 12"/>
          <p:cNvSpPr>
            <a:spLocks noChangeShapeType="1"/>
          </p:cNvSpPr>
          <p:nvPr/>
        </p:nvSpPr>
        <p:spPr bwMode="auto">
          <a:xfrm flipH="1">
            <a:off x="1828800" y="5083188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701" name="Line 13"/>
          <p:cNvSpPr>
            <a:spLocks noChangeShapeType="1"/>
          </p:cNvSpPr>
          <p:nvPr/>
        </p:nvSpPr>
        <p:spPr bwMode="auto">
          <a:xfrm flipV="1">
            <a:off x="1447800" y="2797188"/>
            <a:ext cx="0" cy="533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702" name="Oval 14"/>
          <p:cNvSpPr>
            <a:spLocks noChangeArrowheads="1"/>
          </p:cNvSpPr>
          <p:nvPr/>
        </p:nvSpPr>
        <p:spPr bwMode="auto">
          <a:xfrm>
            <a:off x="762000" y="2035188"/>
            <a:ext cx="1371600" cy="1905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2703" name="Line 15"/>
          <p:cNvSpPr>
            <a:spLocks noChangeShapeType="1"/>
          </p:cNvSpPr>
          <p:nvPr/>
        </p:nvSpPr>
        <p:spPr bwMode="auto">
          <a:xfrm flipV="1">
            <a:off x="1447800" y="3787788"/>
            <a:ext cx="0" cy="11430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2704" name="Rectangle 16"/>
          <p:cNvSpPr>
            <a:spLocks noChangeArrowheads="1"/>
          </p:cNvSpPr>
          <p:nvPr/>
        </p:nvSpPr>
        <p:spPr bwMode="auto">
          <a:xfrm>
            <a:off x="7620000" y="218758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0100</a:t>
            </a:r>
          </a:p>
        </p:txBody>
      </p:sp>
      <p:sp>
        <p:nvSpPr>
          <p:cNvPr id="242705" name="Rectangle 17"/>
          <p:cNvSpPr>
            <a:spLocks noChangeArrowheads="1"/>
          </p:cNvSpPr>
          <p:nvPr/>
        </p:nvSpPr>
        <p:spPr bwMode="auto">
          <a:xfrm>
            <a:off x="7620000" y="477838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0101</a:t>
            </a:r>
          </a:p>
        </p:txBody>
      </p:sp>
      <p:sp>
        <p:nvSpPr>
          <p:cNvPr id="242706" name="Rectangle 18"/>
          <p:cNvSpPr>
            <a:spLocks noChangeArrowheads="1"/>
          </p:cNvSpPr>
          <p:nvPr/>
        </p:nvSpPr>
        <p:spPr bwMode="auto">
          <a:xfrm>
            <a:off x="5715000" y="218758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0011</a:t>
            </a:r>
          </a:p>
        </p:txBody>
      </p:sp>
      <p:sp>
        <p:nvSpPr>
          <p:cNvPr id="242707" name="Rectangle 19"/>
          <p:cNvSpPr>
            <a:spLocks noChangeArrowheads="1"/>
          </p:cNvSpPr>
          <p:nvPr/>
        </p:nvSpPr>
        <p:spPr bwMode="auto">
          <a:xfrm>
            <a:off x="5715000" y="477838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0110</a:t>
            </a:r>
          </a:p>
        </p:txBody>
      </p:sp>
      <p:sp>
        <p:nvSpPr>
          <p:cNvPr id="242708" name="Rectangle 20"/>
          <p:cNvSpPr>
            <a:spLocks noChangeArrowheads="1"/>
          </p:cNvSpPr>
          <p:nvPr/>
        </p:nvSpPr>
        <p:spPr bwMode="auto">
          <a:xfrm>
            <a:off x="4191000" y="218758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0010</a:t>
            </a:r>
          </a:p>
        </p:txBody>
      </p:sp>
      <p:sp>
        <p:nvSpPr>
          <p:cNvPr id="242709" name="Rectangle 21"/>
          <p:cNvSpPr>
            <a:spLocks noChangeArrowheads="1"/>
          </p:cNvSpPr>
          <p:nvPr/>
        </p:nvSpPr>
        <p:spPr bwMode="auto">
          <a:xfrm>
            <a:off x="4114800" y="477838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0111</a:t>
            </a:r>
          </a:p>
        </p:txBody>
      </p:sp>
      <p:sp>
        <p:nvSpPr>
          <p:cNvPr id="242710" name="Rectangle 22"/>
          <p:cNvSpPr>
            <a:spLocks noChangeArrowheads="1"/>
          </p:cNvSpPr>
          <p:nvPr/>
        </p:nvSpPr>
        <p:spPr bwMode="auto">
          <a:xfrm>
            <a:off x="2667000" y="218758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0001</a:t>
            </a:r>
          </a:p>
        </p:txBody>
      </p:sp>
      <p:sp>
        <p:nvSpPr>
          <p:cNvPr id="242711" name="Rectangle 23"/>
          <p:cNvSpPr>
            <a:spLocks noChangeArrowheads="1"/>
          </p:cNvSpPr>
          <p:nvPr/>
        </p:nvSpPr>
        <p:spPr bwMode="auto">
          <a:xfrm>
            <a:off x="2590800" y="477838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</a:t>
            </a:r>
          </a:p>
        </p:txBody>
      </p:sp>
      <p:sp>
        <p:nvSpPr>
          <p:cNvPr id="242712" name="Rectangle 24"/>
          <p:cNvSpPr>
            <a:spLocks noChangeArrowheads="1"/>
          </p:cNvSpPr>
          <p:nvPr/>
        </p:nvSpPr>
        <p:spPr bwMode="auto">
          <a:xfrm>
            <a:off x="990600" y="477838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1001</a:t>
            </a:r>
          </a:p>
        </p:txBody>
      </p:sp>
      <p:sp>
        <p:nvSpPr>
          <p:cNvPr id="242713" name="Rectangle 25"/>
          <p:cNvSpPr>
            <a:spLocks noChangeArrowheads="1"/>
          </p:cNvSpPr>
          <p:nvPr/>
        </p:nvSpPr>
        <p:spPr bwMode="auto">
          <a:xfrm>
            <a:off x="990600" y="218758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0000</a:t>
            </a:r>
          </a:p>
        </p:txBody>
      </p:sp>
      <p:sp>
        <p:nvSpPr>
          <p:cNvPr id="242714" name="Rectangle 26"/>
          <p:cNvSpPr>
            <a:spLocks noChangeArrowheads="1"/>
          </p:cNvSpPr>
          <p:nvPr/>
        </p:nvSpPr>
        <p:spPr bwMode="auto">
          <a:xfrm>
            <a:off x="914400" y="3254388"/>
            <a:ext cx="59298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1010 （不是有效的计数状态）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144</a:t>
            </a:fld>
            <a:endParaRPr lang="en-US" altLang="zh-CN"/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142844" y="486771"/>
            <a:ext cx="9417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采用反馈归零法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进制加法计数器的计数范围：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02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Line 4"/>
          <p:cNvSpPr>
            <a:spLocks noChangeShapeType="1"/>
          </p:cNvSpPr>
          <p:nvPr/>
        </p:nvSpPr>
        <p:spPr bwMode="auto">
          <a:xfrm>
            <a:off x="19050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17" name="Line 5"/>
          <p:cNvSpPr>
            <a:spLocks noChangeShapeType="1"/>
          </p:cNvSpPr>
          <p:nvPr/>
        </p:nvSpPr>
        <p:spPr bwMode="auto">
          <a:xfrm>
            <a:off x="1905000" y="114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18" name="Line 6"/>
          <p:cNvSpPr>
            <a:spLocks noChangeShapeType="1"/>
          </p:cNvSpPr>
          <p:nvPr/>
        </p:nvSpPr>
        <p:spPr bwMode="auto">
          <a:xfrm flipV="1">
            <a:off x="22098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19" name="Line 7"/>
          <p:cNvSpPr>
            <a:spLocks noChangeShapeType="1"/>
          </p:cNvSpPr>
          <p:nvPr/>
        </p:nvSpPr>
        <p:spPr bwMode="auto">
          <a:xfrm>
            <a:off x="22098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0" name="Line 8"/>
          <p:cNvSpPr>
            <a:spLocks noChangeShapeType="1"/>
          </p:cNvSpPr>
          <p:nvPr/>
        </p:nvSpPr>
        <p:spPr bwMode="auto">
          <a:xfrm>
            <a:off x="25146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1" name="Line 9"/>
          <p:cNvSpPr>
            <a:spLocks noChangeShapeType="1"/>
          </p:cNvSpPr>
          <p:nvPr/>
        </p:nvSpPr>
        <p:spPr bwMode="auto">
          <a:xfrm>
            <a:off x="2514600" y="114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2" name="Line 10"/>
          <p:cNvSpPr>
            <a:spLocks noChangeShapeType="1"/>
          </p:cNvSpPr>
          <p:nvPr/>
        </p:nvSpPr>
        <p:spPr bwMode="auto">
          <a:xfrm flipV="1">
            <a:off x="28194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3" name="Line 11"/>
          <p:cNvSpPr>
            <a:spLocks noChangeShapeType="1"/>
          </p:cNvSpPr>
          <p:nvPr/>
        </p:nvSpPr>
        <p:spPr bwMode="auto">
          <a:xfrm>
            <a:off x="28194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4" name="Line 12"/>
          <p:cNvSpPr>
            <a:spLocks noChangeShapeType="1"/>
          </p:cNvSpPr>
          <p:nvPr/>
        </p:nvSpPr>
        <p:spPr bwMode="auto">
          <a:xfrm flipH="1">
            <a:off x="16764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5" name="Line 13"/>
          <p:cNvSpPr>
            <a:spLocks noChangeShapeType="1"/>
          </p:cNvSpPr>
          <p:nvPr/>
        </p:nvSpPr>
        <p:spPr bwMode="auto">
          <a:xfrm>
            <a:off x="31242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6" name="Line 14"/>
          <p:cNvSpPr>
            <a:spLocks noChangeShapeType="1"/>
          </p:cNvSpPr>
          <p:nvPr/>
        </p:nvSpPr>
        <p:spPr bwMode="auto">
          <a:xfrm>
            <a:off x="3124200" y="114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7" name="Line 15"/>
          <p:cNvSpPr>
            <a:spLocks noChangeShapeType="1"/>
          </p:cNvSpPr>
          <p:nvPr/>
        </p:nvSpPr>
        <p:spPr bwMode="auto">
          <a:xfrm flipV="1">
            <a:off x="34290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8" name="Line 16"/>
          <p:cNvSpPr>
            <a:spLocks noChangeShapeType="1"/>
          </p:cNvSpPr>
          <p:nvPr/>
        </p:nvSpPr>
        <p:spPr bwMode="auto">
          <a:xfrm>
            <a:off x="34290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29" name="Line 17"/>
          <p:cNvSpPr>
            <a:spLocks noChangeShapeType="1"/>
          </p:cNvSpPr>
          <p:nvPr/>
        </p:nvSpPr>
        <p:spPr bwMode="auto">
          <a:xfrm>
            <a:off x="37338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30" name="Line 18"/>
          <p:cNvSpPr>
            <a:spLocks noChangeShapeType="1"/>
          </p:cNvSpPr>
          <p:nvPr/>
        </p:nvSpPr>
        <p:spPr bwMode="auto">
          <a:xfrm>
            <a:off x="3733800" y="114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31" name="Line 19"/>
          <p:cNvSpPr>
            <a:spLocks noChangeShapeType="1"/>
          </p:cNvSpPr>
          <p:nvPr/>
        </p:nvSpPr>
        <p:spPr bwMode="auto">
          <a:xfrm flipV="1">
            <a:off x="40386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32" name="Line 20"/>
          <p:cNvSpPr>
            <a:spLocks noChangeShapeType="1"/>
          </p:cNvSpPr>
          <p:nvPr/>
        </p:nvSpPr>
        <p:spPr bwMode="auto">
          <a:xfrm>
            <a:off x="40386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33" name="Line 21"/>
          <p:cNvSpPr>
            <a:spLocks noChangeShapeType="1"/>
          </p:cNvSpPr>
          <p:nvPr/>
        </p:nvSpPr>
        <p:spPr bwMode="auto">
          <a:xfrm flipH="1">
            <a:off x="28956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34" name="Line 22"/>
          <p:cNvSpPr>
            <a:spLocks noChangeShapeType="1"/>
          </p:cNvSpPr>
          <p:nvPr/>
        </p:nvSpPr>
        <p:spPr bwMode="auto">
          <a:xfrm>
            <a:off x="42672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35" name="Line 23"/>
          <p:cNvSpPr>
            <a:spLocks noChangeShapeType="1"/>
          </p:cNvSpPr>
          <p:nvPr/>
        </p:nvSpPr>
        <p:spPr bwMode="auto">
          <a:xfrm>
            <a:off x="4267200" y="114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36" name="Line 24"/>
          <p:cNvSpPr>
            <a:spLocks noChangeShapeType="1"/>
          </p:cNvSpPr>
          <p:nvPr/>
        </p:nvSpPr>
        <p:spPr bwMode="auto">
          <a:xfrm flipV="1">
            <a:off x="45720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37" name="Line 25"/>
          <p:cNvSpPr>
            <a:spLocks noChangeShapeType="1"/>
          </p:cNvSpPr>
          <p:nvPr/>
        </p:nvSpPr>
        <p:spPr bwMode="auto">
          <a:xfrm>
            <a:off x="45720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38" name="Line 26"/>
          <p:cNvSpPr>
            <a:spLocks noChangeShapeType="1"/>
          </p:cNvSpPr>
          <p:nvPr/>
        </p:nvSpPr>
        <p:spPr bwMode="auto">
          <a:xfrm>
            <a:off x="48768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39" name="Line 27"/>
          <p:cNvSpPr>
            <a:spLocks noChangeShapeType="1"/>
          </p:cNvSpPr>
          <p:nvPr/>
        </p:nvSpPr>
        <p:spPr bwMode="auto">
          <a:xfrm>
            <a:off x="4876800" y="114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40" name="Line 28"/>
          <p:cNvSpPr>
            <a:spLocks noChangeShapeType="1"/>
          </p:cNvSpPr>
          <p:nvPr/>
        </p:nvSpPr>
        <p:spPr bwMode="auto">
          <a:xfrm flipV="1">
            <a:off x="51816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41" name="Line 29"/>
          <p:cNvSpPr>
            <a:spLocks noChangeShapeType="1"/>
          </p:cNvSpPr>
          <p:nvPr/>
        </p:nvSpPr>
        <p:spPr bwMode="auto">
          <a:xfrm>
            <a:off x="51816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42" name="Line 30"/>
          <p:cNvSpPr>
            <a:spLocks noChangeShapeType="1"/>
          </p:cNvSpPr>
          <p:nvPr/>
        </p:nvSpPr>
        <p:spPr bwMode="auto">
          <a:xfrm flipH="1">
            <a:off x="40386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43" name="Line 31"/>
          <p:cNvSpPr>
            <a:spLocks noChangeShapeType="1"/>
          </p:cNvSpPr>
          <p:nvPr/>
        </p:nvSpPr>
        <p:spPr bwMode="auto">
          <a:xfrm>
            <a:off x="54864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44" name="Line 32"/>
          <p:cNvSpPr>
            <a:spLocks noChangeShapeType="1"/>
          </p:cNvSpPr>
          <p:nvPr/>
        </p:nvSpPr>
        <p:spPr bwMode="auto">
          <a:xfrm>
            <a:off x="5486400" y="114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45" name="Line 33"/>
          <p:cNvSpPr>
            <a:spLocks noChangeShapeType="1"/>
          </p:cNvSpPr>
          <p:nvPr/>
        </p:nvSpPr>
        <p:spPr bwMode="auto">
          <a:xfrm flipV="1">
            <a:off x="57912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46" name="Line 34"/>
          <p:cNvSpPr>
            <a:spLocks noChangeShapeType="1"/>
          </p:cNvSpPr>
          <p:nvPr/>
        </p:nvSpPr>
        <p:spPr bwMode="auto">
          <a:xfrm>
            <a:off x="57912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47" name="Line 35"/>
          <p:cNvSpPr>
            <a:spLocks noChangeShapeType="1"/>
          </p:cNvSpPr>
          <p:nvPr/>
        </p:nvSpPr>
        <p:spPr bwMode="auto">
          <a:xfrm>
            <a:off x="60960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48" name="Line 36"/>
          <p:cNvSpPr>
            <a:spLocks noChangeShapeType="1"/>
          </p:cNvSpPr>
          <p:nvPr/>
        </p:nvSpPr>
        <p:spPr bwMode="auto">
          <a:xfrm>
            <a:off x="6096000" y="114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49" name="Line 37"/>
          <p:cNvSpPr>
            <a:spLocks noChangeShapeType="1"/>
          </p:cNvSpPr>
          <p:nvPr/>
        </p:nvSpPr>
        <p:spPr bwMode="auto">
          <a:xfrm flipV="1">
            <a:off x="64008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50" name="Line 38"/>
          <p:cNvSpPr>
            <a:spLocks noChangeShapeType="1"/>
          </p:cNvSpPr>
          <p:nvPr/>
        </p:nvSpPr>
        <p:spPr bwMode="auto">
          <a:xfrm>
            <a:off x="64008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51" name="Line 39"/>
          <p:cNvSpPr>
            <a:spLocks noChangeShapeType="1"/>
          </p:cNvSpPr>
          <p:nvPr/>
        </p:nvSpPr>
        <p:spPr bwMode="auto">
          <a:xfrm flipH="1">
            <a:off x="52578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52" name="Line 40"/>
          <p:cNvSpPr>
            <a:spLocks noChangeShapeType="1"/>
          </p:cNvSpPr>
          <p:nvPr/>
        </p:nvSpPr>
        <p:spPr bwMode="auto">
          <a:xfrm>
            <a:off x="67056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53" name="Line 41"/>
          <p:cNvSpPr>
            <a:spLocks noChangeShapeType="1"/>
          </p:cNvSpPr>
          <p:nvPr/>
        </p:nvSpPr>
        <p:spPr bwMode="auto">
          <a:xfrm>
            <a:off x="6705600" y="114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54" name="Line 42"/>
          <p:cNvSpPr>
            <a:spLocks noChangeShapeType="1"/>
          </p:cNvSpPr>
          <p:nvPr/>
        </p:nvSpPr>
        <p:spPr bwMode="auto">
          <a:xfrm flipV="1">
            <a:off x="70104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55" name="Line 43"/>
          <p:cNvSpPr>
            <a:spLocks noChangeShapeType="1"/>
          </p:cNvSpPr>
          <p:nvPr/>
        </p:nvSpPr>
        <p:spPr bwMode="auto">
          <a:xfrm>
            <a:off x="7010400" y="16002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56" name="Line 44"/>
          <p:cNvSpPr>
            <a:spLocks noChangeShapeType="1"/>
          </p:cNvSpPr>
          <p:nvPr/>
        </p:nvSpPr>
        <p:spPr bwMode="auto">
          <a:xfrm>
            <a:off x="73152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57" name="Line 45"/>
          <p:cNvSpPr>
            <a:spLocks noChangeShapeType="1"/>
          </p:cNvSpPr>
          <p:nvPr/>
        </p:nvSpPr>
        <p:spPr bwMode="auto">
          <a:xfrm>
            <a:off x="7315200" y="1143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58" name="Line 46"/>
          <p:cNvSpPr>
            <a:spLocks noChangeShapeType="1"/>
          </p:cNvSpPr>
          <p:nvPr/>
        </p:nvSpPr>
        <p:spPr bwMode="auto">
          <a:xfrm flipV="1">
            <a:off x="7620000" y="1143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59" name="Line 47"/>
          <p:cNvSpPr>
            <a:spLocks noChangeShapeType="1"/>
          </p:cNvSpPr>
          <p:nvPr/>
        </p:nvSpPr>
        <p:spPr bwMode="auto">
          <a:xfrm flipH="1">
            <a:off x="6477000" y="1600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60" name="Line 48"/>
          <p:cNvSpPr>
            <a:spLocks noChangeShapeType="1"/>
          </p:cNvSpPr>
          <p:nvPr/>
        </p:nvSpPr>
        <p:spPr bwMode="auto">
          <a:xfrm>
            <a:off x="7620000" y="1600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61" name="Line 49"/>
          <p:cNvSpPr>
            <a:spLocks noChangeShapeType="1"/>
          </p:cNvSpPr>
          <p:nvPr/>
        </p:nvSpPr>
        <p:spPr bwMode="auto">
          <a:xfrm flipH="1">
            <a:off x="1295400" y="160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3762" name="Rectangle 50"/>
          <p:cNvSpPr>
            <a:spLocks noChangeArrowheads="1"/>
          </p:cNvSpPr>
          <p:nvPr/>
        </p:nvSpPr>
        <p:spPr bwMode="auto">
          <a:xfrm>
            <a:off x="1828800" y="600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243763" name="Rectangle 51"/>
          <p:cNvSpPr>
            <a:spLocks noChangeArrowheads="1"/>
          </p:cNvSpPr>
          <p:nvPr/>
        </p:nvSpPr>
        <p:spPr bwMode="auto">
          <a:xfrm>
            <a:off x="2438400" y="600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243764" name="Rectangle 52"/>
          <p:cNvSpPr>
            <a:spLocks noChangeArrowheads="1"/>
          </p:cNvSpPr>
          <p:nvPr/>
        </p:nvSpPr>
        <p:spPr bwMode="auto">
          <a:xfrm>
            <a:off x="3048000" y="600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</a:p>
        </p:txBody>
      </p:sp>
      <p:sp>
        <p:nvSpPr>
          <p:cNvPr id="243765" name="Rectangle 53"/>
          <p:cNvSpPr>
            <a:spLocks noChangeArrowheads="1"/>
          </p:cNvSpPr>
          <p:nvPr/>
        </p:nvSpPr>
        <p:spPr bwMode="auto">
          <a:xfrm>
            <a:off x="3657600" y="600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</a:p>
        </p:txBody>
      </p:sp>
      <p:sp>
        <p:nvSpPr>
          <p:cNvPr id="243766" name="Rectangle 54"/>
          <p:cNvSpPr>
            <a:spLocks noChangeArrowheads="1"/>
          </p:cNvSpPr>
          <p:nvPr/>
        </p:nvSpPr>
        <p:spPr bwMode="auto">
          <a:xfrm>
            <a:off x="4191000" y="600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243767" name="Rectangle 55"/>
          <p:cNvSpPr>
            <a:spLocks noChangeArrowheads="1"/>
          </p:cNvSpPr>
          <p:nvPr/>
        </p:nvSpPr>
        <p:spPr bwMode="auto">
          <a:xfrm>
            <a:off x="4800600" y="600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243768" name="Rectangle 56"/>
          <p:cNvSpPr>
            <a:spLocks noChangeArrowheads="1"/>
          </p:cNvSpPr>
          <p:nvPr/>
        </p:nvSpPr>
        <p:spPr bwMode="auto">
          <a:xfrm>
            <a:off x="5486400" y="600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</a:t>
            </a:r>
          </a:p>
        </p:txBody>
      </p:sp>
      <p:sp>
        <p:nvSpPr>
          <p:cNvPr id="243769" name="Rectangle 57"/>
          <p:cNvSpPr>
            <a:spLocks noChangeArrowheads="1"/>
          </p:cNvSpPr>
          <p:nvPr/>
        </p:nvSpPr>
        <p:spPr bwMode="auto">
          <a:xfrm>
            <a:off x="6019800" y="600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</a:p>
        </p:txBody>
      </p:sp>
      <p:sp>
        <p:nvSpPr>
          <p:cNvPr id="243770" name="Rectangle 58"/>
          <p:cNvSpPr>
            <a:spLocks noChangeArrowheads="1"/>
          </p:cNvSpPr>
          <p:nvPr/>
        </p:nvSpPr>
        <p:spPr bwMode="auto">
          <a:xfrm>
            <a:off x="6629400" y="600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</a:t>
            </a:r>
          </a:p>
        </p:txBody>
      </p:sp>
      <p:sp>
        <p:nvSpPr>
          <p:cNvPr id="243771" name="Rectangle 59"/>
          <p:cNvSpPr>
            <a:spLocks noChangeArrowheads="1"/>
          </p:cNvSpPr>
          <p:nvPr/>
        </p:nvSpPr>
        <p:spPr bwMode="auto">
          <a:xfrm>
            <a:off x="7162800" y="600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</p:txBody>
      </p:sp>
      <p:sp>
        <p:nvSpPr>
          <p:cNvPr id="243772" name="Rectangle 60"/>
          <p:cNvSpPr>
            <a:spLocks noChangeArrowheads="1"/>
          </p:cNvSpPr>
          <p:nvPr/>
        </p:nvSpPr>
        <p:spPr bwMode="auto">
          <a:xfrm>
            <a:off x="685800" y="1133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</a:p>
        </p:txBody>
      </p:sp>
      <p:grpSp>
        <p:nvGrpSpPr>
          <p:cNvPr id="243773" name="Group 61"/>
          <p:cNvGrpSpPr>
            <a:grpSpLocks/>
          </p:cNvGrpSpPr>
          <p:nvPr/>
        </p:nvGrpSpPr>
        <p:grpSpPr bwMode="auto">
          <a:xfrm>
            <a:off x="1905000" y="1981200"/>
            <a:ext cx="609600" cy="457200"/>
            <a:chOff x="1584" y="1632"/>
            <a:chExt cx="384" cy="288"/>
          </a:xfrm>
        </p:grpSpPr>
        <p:sp>
          <p:nvSpPr>
            <p:cNvPr id="243774" name="Line 62"/>
            <p:cNvSpPr>
              <a:spLocks noChangeShapeType="1"/>
            </p:cNvSpPr>
            <p:nvPr/>
          </p:nvSpPr>
          <p:spPr bwMode="auto">
            <a:xfrm>
              <a:off x="1584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75" name="Line 63"/>
            <p:cNvSpPr>
              <a:spLocks noChangeShapeType="1"/>
            </p:cNvSpPr>
            <p:nvPr/>
          </p:nvSpPr>
          <p:spPr bwMode="auto">
            <a:xfrm>
              <a:off x="1584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3776" name="Group 64"/>
          <p:cNvGrpSpPr>
            <a:grpSpLocks/>
          </p:cNvGrpSpPr>
          <p:nvPr/>
        </p:nvGrpSpPr>
        <p:grpSpPr bwMode="auto">
          <a:xfrm>
            <a:off x="4267200" y="1981200"/>
            <a:ext cx="609600" cy="457200"/>
            <a:chOff x="3072" y="1632"/>
            <a:chExt cx="384" cy="288"/>
          </a:xfrm>
        </p:grpSpPr>
        <p:sp>
          <p:nvSpPr>
            <p:cNvPr id="243777" name="Line 65"/>
            <p:cNvSpPr>
              <a:spLocks noChangeShapeType="1"/>
            </p:cNvSpPr>
            <p:nvPr/>
          </p:nvSpPr>
          <p:spPr bwMode="auto">
            <a:xfrm>
              <a:off x="3072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78" name="Line 66"/>
            <p:cNvSpPr>
              <a:spLocks noChangeShapeType="1"/>
            </p:cNvSpPr>
            <p:nvPr/>
          </p:nvSpPr>
          <p:spPr bwMode="auto">
            <a:xfrm>
              <a:off x="3072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3779" name="Group 67"/>
          <p:cNvGrpSpPr>
            <a:grpSpLocks/>
          </p:cNvGrpSpPr>
          <p:nvPr/>
        </p:nvGrpSpPr>
        <p:grpSpPr bwMode="auto">
          <a:xfrm>
            <a:off x="5486400" y="1981200"/>
            <a:ext cx="609600" cy="457200"/>
            <a:chOff x="3840" y="1632"/>
            <a:chExt cx="384" cy="288"/>
          </a:xfrm>
        </p:grpSpPr>
        <p:sp>
          <p:nvSpPr>
            <p:cNvPr id="243780" name="Line 68"/>
            <p:cNvSpPr>
              <a:spLocks noChangeShapeType="1"/>
            </p:cNvSpPr>
            <p:nvPr/>
          </p:nvSpPr>
          <p:spPr bwMode="auto">
            <a:xfrm>
              <a:off x="3840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81" name="Line 69"/>
            <p:cNvSpPr>
              <a:spLocks noChangeShapeType="1"/>
            </p:cNvSpPr>
            <p:nvPr/>
          </p:nvSpPr>
          <p:spPr bwMode="auto">
            <a:xfrm>
              <a:off x="3840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3782" name="Group 70"/>
          <p:cNvGrpSpPr>
            <a:grpSpLocks/>
          </p:cNvGrpSpPr>
          <p:nvPr/>
        </p:nvGrpSpPr>
        <p:grpSpPr bwMode="auto">
          <a:xfrm>
            <a:off x="6705600" y="1981200"/>
            <a:ext cx="609600" cy="457200"/>
            <a:chOff x="4608" y="1632"/>
            <a:chExt cx="384" cy="288"/>
          </a:xfrm>
        </p:grpSpPr>
        <p:sp>
          <p:nvSpPr>
            <p:cNvPr id="243783" name="Line 71"/>
            <p:cNvSpPr>
              <a:spLocks noChangeShapeType="1"/>
            </p:cNvSpPr>
            <p:nvPr/>
          </p:nvSpPr>
          <p:spPr bwMode="auto">
            <a:xfrm>
              <a:off x="4608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84" name="Line 72"/>
            <p:cNvSpPr>
              <a:spLocks noChangeShapeType="1"/>
            </p:cNvSpPr>
            <p:nvPr/>
          </p:nvSpPr>
          <p:spPr bwMode="auto">
            <a:xfrm>
              <a:off x="4608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3785" name="Group 73"/>
          <p:cNvGrpSpPr>
            <a:grpSpLocks/>
          </p:cNvGrpSpPr>
          <p:nvPr/>
        </p:nvGrpSpPr>
        <p:grpSpPr bwMode="auto">
          <a:xfrm>
            <a:off x="2514600" y="1981200"/>
            <a:ext cx="1219200" cy="1371600"/>
            <a:chOff x="1968" y="1632"/>
            <a:chExt cx="768" cy="864"/>
          </a:xfrm>
        </p:grpSpPr>
        <p:sp>
          <p:nvSpPr>
            <p:cNvPr id="243786" name="Line 74"/>
            <p:cNvSpPr>
              <a:spLocks noChangeShapeType="1"/>
            </p:cNvSpPr>
            <p:nvPr/>
          </p:nvSpPr>
          <p:spPr bwMode="auto">
            <a:xfrm>
              <a:off x="1968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87" name="Line 75"/>
            <p:cNvSpPr>
              <a:spLocks noChangeShapeType="1"/>
            </p:cNvSpPr>
            <p:nvPr/>
          </p:nvSpPr>
          <p:spPr bwMode="auto">
            <a:xfrm>
              <a:off x="1968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88" name="Line 76"/>
            <p:cNvSpPr>
              <a:spLocks noChangeShapeType="1"/>
            </p:cNvSpPr>
            <p:nvPr/>
          </p:nvSpPr>
          <p:spPr bwMode="auto">
            <a:xfrm>
              <a:off x="1968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89" name="Line 77"/>
            <p:cNvSpPr>
              <a:spLocks noChangeShapeType="1"/>
            </p:cNvSpPr>
            <p:nvPr/>
          </p:nvSpPr>
          <p:spPr bwMode="auto">
            <a:xfrm>
              <a:off x="1968" y="211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3790" name="Group 78"/>
          <p:cNvGrpSpPr>
            <a:grpSpLocks/>
          </p:cNvGrpSpPr>
          <p:nvPr/>
        </p:nvGrpSpPr>
        <p:grpSpPr bwMode="auto">
          <a:xfrm>
            <a:off x="4876800" y="1981200"/>
            <a:ext cx="1219200" cy="1371600"/>
            <a:chOff x="3456" y="1632"/>
            <a:chExt cx="768" cy="864"/>
          </a:xfrm>
        </p:grpSpPr>
        <p:sp>
          <p:nvSpPr>
            <p:cNvPr id="243791" name="Line 79"/>
            <p:cNvSpPr>
              <a:spLocks noChangeShapeType="1"/>
            </p:cNvSpPr>
            <p:nvPr/>
          </p:nvSpPr>
          <p:spPr bwMode="auto">
            <a:xfrm>
              <a:off x="3456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92" name="Line 80"/>
            <p:cNvSpPr>
              <a:spLocks noChangeShapeType="1"/>
            </p:cNvSpPr>
            <p:nvPr/>
          </p:nvSpPr>
          <p:spPr bwMode="auto">
            <a:xfrm>
              <a:off x="3456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93" name="Line 81"/>
            <p:cNvSpPr>
              <a:spLocks noChangeShapeType="1"/>
            </p:cNvSpPr>
            <p:nvPr/>
          </p:nvSpPr>
          <p:spPr bwMode="auto">
            <a:xfrm flipV="1">
              <a:off x="3456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94" name="Line 82"/>
            <p:cNvSpPr>
              <a:spLocks noChangeShapeType="1"/>
            </p:cNvSpPr>
            <p:nvPr/>
          </p:nvSpPr>
          <p:spPr bwMode="auto">
            <a:xfrm>
              <a:off x="3456" y="211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3795" name="Group 83"/>
          <p:cNvGrpSpPr>
            <a:grpSpLocks/>
          </p:cNvGrpSpPr>
          <p:nvPr/>
        </p:nvGrpSpPr>
        <p:grpSpPr bwMode="auto">
          <a:xfrm>
            <a:off x="3733800" y="1981200"/>
            <a:ext cx="2362200" cy="2209800"/>
            <a:chOff x="2736" y="1632"/>
            <a:chExt cx="1488" cy="1392"/>
          </a:xfrm>
        </p:grpSpPr>
        <p:sp>
          <p:nvSpPr>
            <p:cNvPr id="243796" name="Line 84"/>
            <p:cNvSpPr>
              <a:spLocks noChangeShapeType="1"/>
            </p:cNvSpPr>
            <p:nvPr/>
          </p:nvSpPr>
          <p:spPr bwMode="auto">
            <a:xfrm>
              <a:off x="2736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97" name="Line 85"/>
            <p:cNvSpPr>
              <a:spLocks noChangeShapeType="1"/>
            </p:cNvSpPr>
            <p:nvPr/>
          </p:nvSpPr>
          <p:spPr bwMode="auto">
            <a:xfrm>
              <a:off x="2736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98" name="Line 86"/>
            <p:cNvSpPr>
              <a:spLocks noChangeShapeType="1"/>
            </p:cNvSpPr>
            <p:nvPr/>
          </p:nvSpPr>
          <p:spPr bwMode="auto">
            <a:xfrm>
              <a:off x="2736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799" name="Line 87"/>
            <p:cNvSpPr>
              <a:spLocks noChangeShapeType="1"/>
            </p:cNvSpPr>
            <p:nvPr/>
          </p:nvSpPr>
          <p:spPr bwMode="auto">
            <a:xfrm>
              <a:off x="2736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00" name="Line 88"/>
            <p:cNvSpPr>
              <a:spLocks noChangeShapeType="1"/>
            </p:cNvSpPr>
            <p:nvPr/>
          </p:nvSpPr>
          <p:spPr bwMode="auto">
            <a:xfrm>
              <a:off x="2736" y="259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01" name="Line 89"/>
            <p:cNvSpPr>
              <a:spLocks noChangeShapeType="1"/>
            </p:cNvSpPr>
            <p:nvPr/>
          </p:nvSpPr>
          <p:spPr bwMode="auto">
            <a:xfrm>
              <a:off x="2736" y="2592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3802" name="Group 90"/>
          <p:cNvGrpSpPr>
            <a:grpSpLocks/>
          </p:cNvGrpSpPr>
          <p:nvPr/>
        </p:nvGrpSpPr>
        <p:grpSpPr bwMode="auto">
          <a:xfrm>
            <a:off x="1219200" y="2438400"/>
            <a:ext cx="4876800" cy="2895600"/>
            <a:chOff x="1152" y="1920"/>
            <a:chExt cx="3072" cy="1824"/>
          </a:xfrm>
        </p:grpSpPr>
        <p:sp>
          <p:nvSpPr>
            <p:cNvPr id="243803" name="Line 91"/>
            <p:cNvSpPr>
              <a:spLocks noChangeShapeType="1"/>
            </p:cNvSpPr>
            <p:nvPr/>
          </p:nvSpPr>
          <p:spPr bwMode="auto">
            <a:xfrm>
              <a:off x="1152" y="19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04" name="Line 92"/>
            <p:cNvSpPr>
              <a:spLocks noChangeShapeType="1"/>
            </p:cNvSpPr>
            <p:nvPr/>
          </p:nvSpPr>
          <p:spPr bwMode="auto">
            <a:xfrm>
              <a:off x="1152" y="2496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05" name="Line 93"/>
            <p:cNvSpPr>
              <a:spLocks noChangeShapeType="1"/>
            </p:cNvSpPr>
            <p:nvPr/>
          </p:nvSpPr>
          <p:spPr bwMode="auto">
            <a:xfrm>
              <a:off x="1152" y="302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06" name="Line 94"/>
            <p:cNvSpPr>
              <a:spLocks noChangeShapeType="1"/>
            </p:cNvSpPr>
            <p:nvPr/>
          </p:nvSpPr>
          <p:spPr bwMode="auto">
            <a:xfrm>
              <a:off x="1152" y="3744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3807" name="Rectangle 95"/>
          <p:cNvSpPr>
            <a:spLocks noChangeArrowheads="1"/>
          </p:cNvSpPr>
          <p:nvPr/>
        </p:nvSpPr>
        <p:spPr bwMode="auto">
          <a:xfrm>
            <a:off x="609600" y="19716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3808" name="Rectangle 96"/>
          <p:cNvSpPr>
            <a:spLocks noChangeArrowheads="1"/>
          </p:cNvSpPr>
          <p:nvPr/>
        </p:nvSpPr>
        <p:spPr bwMode="auto">
          <a:xfrm>
            <a:off x="685800" y="28860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3809" name="Rectangle 97"/>
          <p:cNvSpPr>
            <a:spLocks noChangeArrowheads="1"/>
          </p:cNvSpPr>
          <p:nvPr/>
        </p:nvSpPr>
        <p:spPr bwMode="auto">
          <a:xfrm>
            <a:off x="685800" y="38004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3810" name="Rectangle 98"/>
          <p:cNvSpPr>
            <a:spLocks noChangeArrowheads="1"/>
          </p:cNvSpPr>
          <p:nvPr/>
        </p:nvSpPr>
        <p:spPr bwMode="auto">
          <a:xfrm>
            <a:off x="685800" y="47148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43811" name="Group 99"/>
          <p:cNvGrpSpPr>
            <a:grpSpLocks/>
          </p:cNvGrpSpPr>
          <p:nvPr/>
        </p:nvGrpSpPr>
        <p:grpSpPr bwMode="auto">
          <a:xfrm>
            <a:off x="6096000" y="1981200"/>
            <a:ext cx="1752600" cy="3352800"/>
            <a:chOff x="4224" y="1632"/>
            <a:chExt cx="1104" cy="2112"/>
          </a:xfrm>
        </p:grpSpPr>
        <p:sp>
          <p:nvSpPr>
            <p:cNvPr id="243812" name="Line 100"/>
            <p:cNvSpPr>
              <a:spLocks noChangeShapeType="1"/>
            </p:cNvSpPr>
            <p:nvPr/>
          </p:nvSpPr>
          <p:spPr bwMode="auto">
            <a:xfrm>
              <a:off x="4224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13" name="Line 101"/>
            <p:cNvSpPr>
              <a:spLocks noChangeShapeType="1"/>
            </p:cNvSpPr>
            <p:nvPr/>
          </p:nvSpPr>
          <p:spPr bwMode="auto">
            <a:xfrm>
              <a:off x="4224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14" name="Line 102"/>
            <p:cNvSpPr>
              <a:spLocks noChangeShapeType="1"/>
            </p:cNvSpPr>
            <p:nvPr/>
          </p:nvSpPr>
          <p:spPr bwMode="auto">
            <a:xfrm>
              <a:off x="4224" y="211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15" name="Line 103"/>
            <p:cNvSpPr>
              <a:spLocks noChangeShapeType="1"/>
            </p:cNvSpPr>
            <p:nvPr/>
          </p:nvSpPr>
          <p:spPr bwMode="auto">
            <a:xfrm>
              <a:off x="4224" y="249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16" name="Line 104"/>
            <p:cNvSpPr>
              <a:spLocks noChangeShapeType="1"/>
            </p:cNvSpPr>
            <p:nvPr/>
          </p:nvSpPr>
          <p:spPr bwMode="auto">
            <a:xfrm>
              <a:off x="4224" y="259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17" name="Line 105"/>
            <p:cNvSpPr>
              <a:spLocks noChangeShapeType="1"/>
            </p:cNvSpPr>
            <p:nvPr/>
          </p:nvSpPr>
          <p:spPr bwMode="auto">
            <a:xfrm>
              <a:off x="4224" y="302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18" name="Line 106"/>
            <p:cNvSpPr>
              <a:spLocks noChangeShapeType="1"/>
            </p:cNvSpPr>
            <p:nvPr/>
          </p:nvSpPr>
          <p:spPr bwMode="auto">
            <a:xfrm>
              <a:off x="4224" y="32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19" name="Line 107"/>
            <p:cNvSpPr>
              <a:spLocks noChangeShapeType="1"/>
            </p:cNvSpPr>
            <p:nvPr/>
          </p:nvSpPr>
          <p:spPr bwMode="auto">
            <a:xfrm>
              <a:off x="4224" y="321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3820" name="Group 108"/>
          <p:cNvGrpSpPr>
            <a:grpSpLocks/>
          </p:cNvGrpSpPr>
          <p:nvPr/>
        </p:nvGrpSpPr>
        <p:grpSpPr bwMode="auto">
          <a:xfrm>
            <a:off x="3124200" y="1981200"/>
            <a:ext cx="609600" cy="457200"/>
            <a:chOff x="2352" y="1632"/>
            <a:chExt cx="384" cy="288"/>
          </a:xfrm>
        </p:grpSpPr>
        <p:sp>
          <p:nvSpPr>
            <p:cNvPr id="243821" name="Line 109"/>
            <p:cNvSpPr>
              <a:spLocks noChangeShapeType="1"/>
            </p:cNvSpPr>
            <p:nvPr/>
          </p:nvSpPr>
          <p:spPr bwMode="auto">
            <a:xfrm>
              <a:off x="2352" y="163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22" name="Line 110"/>
            <p:cNvSpPr>
              <a:spLocks noChangeShapeType="1"/>
            </p:cNvSpPr>
            <p:nvPr/>
          </p:nvSpPr>
          <p:spPr bwMode="auto">
            <a:xfrm flipV="1">
              <a:off x="2352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3823" name="Group 111"/>
          <p:cNvGrpSpPr>
            <a:grpSpLocks/>
          </p:cNvGrpSpPr>
          <p:nvPr/>
        </p:nvGrpSpPr>
        <p:grpSpPr bwMode="auto">
          <a:xfrm>
            <a:off x="7315200" y="1981200"/>
            <a:ext cx="914400" cy="3352800"/>
            <a:chOff x="4992" y="1632"/>
            <a:chExt cx="576" cy="2112"/>
          </a:xfrm>
        </p:grpSpPr>
        <p:sp>
          <p:nvSpPr>
            <p:cNvPr id="243824" name="Line 112"/>
            <p:cNvSpPr>
              <a:spLocks noChangeShapeType="1"/>
            </p:cNvSpPr>
            <p:nvPr/>
          </p:nvSpPr>
          <p:spPr bwMode="auto">
            <a:xfrm>
              <a:off x="4992" y="16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25" name="Line 113"/>
            <p:cNvSpPr>
              <a:spLocks noChangeShapeType="1"/>
            </p:cNvSpPr>
            <p:nvPr/>
          </p:nvSpPr>
          <p:spPr bwMode="auto">
            <a:xfrm>
              <a:off x="4992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27" name="Line 115"/>
            <p:cNvSpPr>
              <a:spLocks noChangeShapeType="1"/>
            </p:cNvSpPr>
            <p:nvPr/>
          </p:nvSpPr>
          <p:spPr bwMode="auto">
            <a:xfrm>
              <a:off x="4992" y="321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28" name="Line 116"/>
            <p:cNvSpPr>
              <a:spLocks noChangeShapeType="1"/>
            </p:cNvSpPr>
            <p:nvPr/>
          </p:nvSpPr>
          <p:spPr bwMode="auto">
            <a:xfrm>
              <a:off x="4992" y="374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3829" name="Line 117"/>
            <p:cNvSpPr>
              <a:spLocks noChangeShapeType="1"/>
            </p:cNvSpPr>
            <p:nvPr/>
          </p:nvSpPr>
          <p:spPr bwMode="auto">
            <a:xfrm>
              <a:off x="4992" y="249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6" name="灯片编号占位符 1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145</a:t>
            </a:fld>
            <a:endParaRPr lang="en-US" altLang="zh-CN"/>
          </a:p>
        </p:txBody>
      </p:sp>
      <p:sp>
        <p:nvSpPr>
          <p:cNvPr id="117" name="Rectangle 24"/>
          <p:cNvSpPr>
            <a:spLocks noChangeArrowheads="1"/>
          </p:cNvSpPr>
          <p:nvPr/>
        </p:nvSpPr>
        <p:spPr bwMode="auto">
          <a:xfrm>
            <a:off x="6861198" y="4500570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8" name="Rectangle 24"/>
          <p:cNvSpPr>
            <a:spLocks noChangeArrowheads="1"/>
          </p:cNvSpPr>
          <p:nvPr/>
        </p:nvSpPr>
        <p:spPr bwMode="auto">
          <a:xfrm>
            <a:off x="6858016" y="3571876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9" name="Rectangle 24"/>
          <p:cNvSpPr>
            <a:spLocks noChangeArrowheads="1"/>
          </p:cNvSpPr>
          <p:nvPr/>
        </p:nvSpPr>
        <p:spPr bwMode="auto">
          <a:xfrm>
            <a:off x="6858016" y="2701349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0" name="Rectangle 24"/>
          <p:cNvSpPr>
            <a:spLocks noChangeArrowheads="1"/>
          </p:cNvSpPr>
          <p:nvPr/>
        </p:nvSpPr>
        <p:spPr bwMode="auto">
          <a:xfrm>
            <a:off x="6858016" y="1928802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1" name="Rectangle 24"/>
          <p:cNvSpPr>
            <a:spLocks noChangeArrowheads="1"/>
          </p:cNvSpPr>
          <p:nvPr/>
        </p:nvSpPr>
        <p:spPr bwMode="auto">
          <a:xfrm>
            <a:off x="7468298" y="3571876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" name="Rectangle 24"/>
          <p:cNvSpPr>
            <a:spLocks noChangeArrowheads="1"/>
          </p:cNvSpPr>
          <p:nvPr/>
        </p:nvSpPr>
        <p:spPr bwMode="auto">
          <a:xfrm>
            <a:off x="7500958" y="4487299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" name="Rectangle 24"/>
          <p:cNvSpPr>
            <a:spLocks noChangeArrowheads="1"/>
          </p:cNvSpPr>
          <p:nvPr/>
        </p:nvSpPr>
        <p:spPr bwMode="auto">
          <a:xfrm>
            <a:off x="7500958" y="2714620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" name="Rectangle 24"/>
          <p:cNvSpPr>
            <a:spLocks noChangeArrowheads="1"/>
          </p:cNvSpPr>
          <p:nvPr/>
        </p:nvSpPr>
        <p:spPr bwMode="auto">
          <a:xfrm>
            <a:off x="7500958" y="1915531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5" name="Rectangle 24"/>
          <p:cNvSpPr>
            <a:spLocks noChangeArrowheads="1"/>
          </p:cNvSpPr>
          <p:nvPr/>
        </p:nvSpPr>
        <p:spPr bwMode="auto">
          <a:xfrm>
            <a:off x="1363408" y="3513709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6" name="Rectangle 24"/>
          <p:cNvSpPr>
            <a:spLocks noChangeArrowheads="1"/>
          </p:cNvSpPr>
          <p:nvPr/>
        </p:nvSpPr>
        <p:spPr bwMode="auto">
          <a:xfrm>
            <a:off x="1396068" y="4429132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7" name="Rectangle 24"/>
          <p:cNvSpPr>
            <a:spLocks noChangeArrowheads="1"/>
          </p:cNvSpPr>
          <p:nvPr/>
        </p:nvSpPr>
        <p:spPr bwMode="auto">
          <a:xfrm>
            <a:off x="1396068" y="2656453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8" name="Rectangle 24"/>
          <p:cNvSpPr>
            <a:spLocks noChangeArrowheads="1"/>
          </p:cNvSpPr>
          <p:nvPr/>
        </p:nvSpPr>
        <p:spPr bwMode="auto">
          <a:xfrm>
            <a:off x="1396068" y="1857364"/>
            <a:ext cx="3898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839200" cy="762000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6.4.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3 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寄存器 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Register</a:t>
            </a:r>
          </a:p>
        </p:txBody>
      </p:sp>
      <p:grpSp>
        <p:nvGrpSpPr>
          <p:cNvPr id="371715" name="Group 3"/>
          <p:cNvGrpSpPr>
            <a:grpSpLocks/>
          </p:cNvGrpSpPr>
          <p:nvPr/>
        </p:nvGrpSpPr>
        <p:grpSpPr bwMode="auto">
          <a:xfrm>
            <a:off x="0" y="1052513"/>
            <a:ext cx="9144000" cy="1265237"/>
            <a:chOff x="0" y="672"/>
            <a:chExt cx="5760" cy="797"/>
          </a:xfrm>
        </p:grpSpPr>
        <p:sp>
          <p:nvSpPr>
            <p:cNvPr id="371716" name="Rectangle 4"/>
            <p:cNvSpPr>
              <a:spLocks noChangeArrowheads="1"/>
            </p:cNvSpPr>
            <p:nvPr/>
          </p:nvSpPr>
          <p:spPr bwMode="auto">
            <a:xfrm>
              <a:off x="268" y="672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寄存器用于存储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一组二值代码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。其分为基本寄存</a:t>
              </a:r>
            </a:p>
          </p:txBody>
        </p:sp>
        <p:sp>
          <p:nvSpPr>
            <p:cNvPr id="371717" name="Rectangle 5"/>
            <p:cNvSpPr>
              <a:spLocks noChangeArrowheads="1"/>
            </p:cNvSpPr>
            <p:nvPr/>
          </p:nvSpPr>
          <p:spPr bwMode="auto">
            <a:xfrm>
              <a:off x="0" y="1104"/>
              <a:ext cx="37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器、移位寄存器(单向或双向)。</a:t>
              </a:r>
            </a:p>
          </p:txBody>
        </p:sp>
      </p:grpSp>
      <p:grpSp>
        <p:nvGrpSpPr>
          <p:cNvPr id="371718" name="Group 6"/>
          <p:cNvGrpSpPr>
            <a:grpSpLocks/>
          </p:cNvGrpSpPr>
          <p:nvPr/>
        </p:nvGrpSpPr>
        <p:grpSpPr bwMode="auto">
          <a:xfrm>
            <a:off x="0" y="2667001"/>
            <a:ext cx="9212263" cy="1955801"/>
            <a:chOff x="0" y="1680"/>
            <a:chExt cx="5803" cy="1232"/>
          </a:xfrm>
        </p:grpSpPr>
        <p:sp>
          <p:nvSpPr>
            <p:cNvPr id="371719" name="Rectangle 7"/>
            <p:cNvSpPr>
              <a:spLocks noChangeArrowheads="1"/>
            </p:cNvSpPr>
            <p:nvPr/>
          </p:nvSpPr>
          <p:spPr bwMode="auto">
            <a:xfrm>
              <a:off x="336" y="1680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例1：试设计一个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三位串行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输入，串行输出的移</a:t>
              </a:r>
            </a:p>
          </p:txBody>
        </p:sp>
        <p:sp>
          <p:nvSpPr>
            <p:cNvPr id="371720" name="Rectangle 8"/>
            <p:cNvSpPr>
              <a:spLocks noChangeArrowheads="1"/>
            </p:cNvSpPr>
            <p:nvPr/>
          </p:nvSpPr>
          <p:spPr bwMode="auto">
            <a:xfrm>
              <a:off x="0" y="2112"/>
              <a:ext cx="58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位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寄存器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输入信号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由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低位到高位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依次进行，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输入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71721" name="Rectangle 9"/>
            <p:cNvSpPr>
              <a:spLocks noChangeArrowheads="1"/>
            </p:cNvSpPr>
            <p:nvPr/>
          </p:nvSpPr>
          <p:spPr bwMode="auto">
            <a:xfrm>
              <a:off x="0" y="2544"/>
              <a:ext cx="541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端为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输出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为组成寄存器的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触发器的最高位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grpSp>
        <p:nvGrpSpPr>
          <p:cNvPr id="371722" name="Group 10"/>
          <p:cNvGrpSpPr>
            <a:grpSpLocks/>
          </p:cNvGrpSpPr>
          <p:nvPr/>
        </p:nvGrpSpPr>
        <p:grpSpPr bwMode="auto">
          <a:xfrm>
            <a:off x="0" y="4876800"/>
            <a:ext cx="8845550" cy="1265238"/>
            <a:chOff x="0" y="3072"/>
            <a:chExt cx="5572" cy="797"/>
          </a:xfrm>
        </p:grpSpPr>
        <p:sp>
          <p:nvSpPr>
            <p:cNvPr id="371723" name="Rectangle 11"/>
            <p:cNvSpPr>
              <a:spLocks noChangeArrowheads="1"/>
            </p:cNvSpPr>
            <p:nvPr/>
          </p:nvSpPr>
          <p:spPr bwMode="auto">
            <a:xfrm>
              <a:off x="336" y="3072"/>
              <a:ext cx="52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根据以上要求可直接作出该寄存器的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状态图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</a:p>
          </p:txBody>
        </p:sp>
        <p:sp>
          <p:nvSpPr>
            <p:cNvPr id="371724" name="Rectangle 12"/>
            <p:cNvSpPr>
              <a:spLocks noChangeArrowheads="1"/>
            </p:cNvSpPr>
            <p:nvPr/>
          </p:nvSpPr>
          <p:spPr bwMode="auto">
            <a:xfrm>
              <a:off x="0" y="3504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状态表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17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17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71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1676400" y="12096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3429000" y="12096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</a:t>
            </a:r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5105400" y="12096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</a:t>
            </a: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6858000" y="12096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</a:t>
            </a:r>
          </a:p>
        </p:txBody>
      </p:sp>
      <p:sp>
        <p:nvSpPr>
          <p:cNvPr id="134152" name="Rectangle 8"/>
          <p:cNvSpPr>
            <a:spLocks noChangeArrowheads="1"/>
          </p:cNvSpPr>
          <p:nvPr/>
        </p:nvSpPr>
        <p:spPr bwMode="auto">
          <a:xfrm>
            <a:off x="6934200" y="43338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</a:t>
            </a:r>
          </a:p>
        </p:txBody>
      </p:sp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5105400" y="44100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</a:t>
            </a:r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3429000" y="44100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</a:t>
            </a:r>
          </a:p>
        </p:txBody>
      </p:sp>
      <p:sp>
        <p:nvSpPr>
          <p:cNvPr id="134155" name="Rectangle 11"/>
          <p:cNvSpPr>
            <a:spLocks noChangeArrowheads="1"/>
          </p:cNvSpPr>
          <p:nvPr/>
        </p:nvSpPr>
        <p:spPr bwMode="auto">
          <a:xfrm>
            <a:off x="1600200" y="43338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</a:p>
        </p:txBody>
      </p:sp>
      <p:grpSp>
        <p:nvGrpSpPr>
          <p:cNvPr id="134227" name="Group 83"/>
          <p:cNvGrpSpPr>
            <a:grpSpLocks/>
          </p:cNvGrpSpPr>
          <p:nvPr/>
        </p:nvGrpSpPr>
        <p:grpSpPr bwMode="auto">
          <a:xfrm>
            <a:off x="1143000" y="304800"/>
            <a:ext cx="1373188" cy="1068388"/>
            <a:chOff x="720" y="192"/>
            <a:chExt cx="865" cy="673"/>
          </a:xfrm>
        </p:grpSpPr>
        <p:sp>
          <p:nvSpPr>
            <p:cNvPr id="134182" name="Arc 38"/>
            <p:cNvSpPr>
              <a:spLocks/>
            </p:cNvSpPr>
            <p:nvPr/>
          </p:nvSpPr>
          <p:spPr bwMode="auto">
            <a:xfrm>
              <a:off x="961" y="337"/>
              <a:ext cx="624" cy="52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0908 w 43200"/>
                <a:gd name="T1" fmla="*/ 40368 h 40368"/>
                <a:gd name="T2" fmla="*/ 32980 w 43200"/>
                <a:gd name="T3" fmla="*/ 39959 h 40368"/>
                <a:gd name="T4" fmla="*/ 21600 w 43200"/>
                <a:gd name="T5" fmla="*/ 21600 h 4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0368" fill="none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9075"/>
                    <a:pt x="39334" y="36020"/>
                    <a:pt x="32980" y="39959"/>
                  </a:cubicBezTo>
                </a:path>
                <a:path w="43200" h="40368" stroke="0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9075"/>
                    <a:pt x="39334" y="36020"/>
                    <a:pt x="32980" y="3995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84" name="Rectangle 40"/>
            <p:cNvSpPr>
              <a:spLocks noChangeArrowheads="1"/>
            </p:cNvSpPr>
            <p:nvPr/>
          </p:nvSpPr>
          <p:spPr bwMode="auto">
            <a:xfrm>
              <a:off x="720" y="192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0/</a:t>
              </a:r>
            </a:p>
          </p:txBody>
        </p:sp>
      </p:grpSp>
      <p:grpSp>
        <p:nvGrpSpPr>
          <p:cNvPr id="134217" name="Group 73"/>
          <p:cNvGrpSpPr>
            <a:grpSpLocks/>
          </p:cNvGrpSpPr>
          <p:nvPr/>
        </p:nvGrpSpPr>
        <p:grpSpPr bwMode="auto">
          <a:xfrm>
            <a:off x="2590800" y="1066800"/>
            <a:ext cx="762000" cy="519113"/>
            <a:chOff x="1632" y="672"/>
            <a:chExt cx="480" cy="327"/>
          </a:xfrm>
        </p:grpSpPr>
        <p:sp>
          <p:nvSpPr>
            <p:cNvPr id="134156" name="Line 12"/>
            <p:cNvSpPr>
              <a:spLocks noChangeShapeType="1"/>
            </p:cNvSpPr>
            <p:nvPr/>
          </p:nvSpPr>
          <p:spPr bwMode="auto">
            <a:xfrm>
              <a:off x="1632" y="960"/>
              <a:ext cx="48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85" name="Rectangle 41"/>
            <p:cNvSpPr>
              <a:spLocks noChangeArrowheads="1"/>
            </p:cNvSpPr>
            <p:nvPr/>
          </p:nvSpPr>
          <p:spPr bwMode="auto">
            <a:xfrm>
              <a:off x="1728" y="672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1/</a:t>
              </a:r>
            </a:p>
          </p:txBody>
        </p:sp>
      </p:grpSp>
      <p:grpSp>
        <p:nvGrpSpPr>
          <p:cNvPr id="134210" name="Group 66"/>
          <p:cNvGrpSpPr>
            <a:grpSpLocks/>
          </p:cNvGrpSpPr>
          <p:nvPr/>
        </p:nvGrpSpPr>
        <p:grpSpPr bwMode="auto">
          <a:xfrm>
            <a:off x="4267200" y="1066800"/>
            <a:ext cx="838200" cy="519113"/>
            <a:chOff x="2688" y="672"/>
            <a:chExt cx="528" cy="327"/>
          </a:xfrm>
        </p:grpSpPr>
        <p:sp>
          <p:nvSpPr>
            <p:cNvPr id="134157" name="Line 13"/>
            <p:cNvSpPr>
              <a:spLocks noChangeShapeType="1"/>
            </p:cNvSpPr>
            <p:nvPr/>
          </p:nvSpPr>
          <p:spPr bwMode="auto">
            <a:xfrm>
              <a:off x="2688" y="960"/>
              <a:ext cx="528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86" name="Rectangle 42"/>
            <p:cNvSpPr>
              <a:spLocks noChangeArrowheads="1"/>
            </p:cNvSpPr>
            <p:nvPr/>
          </p:nvSpPr>
          <p:spPr bwMode="auto">
            <a:xfrm>
              <a:off x="2832" y="672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0/</a:t>
              </a:r>
            </a:p>
          </p:txBody>
        </p:sp>
      </p:grpSp>
      <p:grpSp>
        <p:nvGrpSpPr>
          <p:cNvPr id="134218" name="Group 74"/>
          <p:cNvGrpSpPr>
            <a:grpSpLocks/>
          </p:cNvGrpSpPr>
          <p:nvPr/>
        </p:nvGrpSpPr>
        <p:grpSpPr bwMode="auto">
          <a:xfrm>
            <a:off x="3810000" y="457200"/>
            <a:ext cx="3429000" cy="838200"/>
            <a:chOff x="2400" y="288"/>
            <a:chExt cx="2160" cy="528"/>
          </a:xfrm>
        </p:grpSpPr>
        <p:sp>
          <p:nvSpPr>
            <p:cNvPr id="134158" name="Line 14"/>
            <p:cNvSpPr>
              <a:spLocks noChangeShapeType="1"/>
            </p:cNvSpPr>
            <p:nvPr/>
          </p:nvSpPr>
          <p:spPr bwMode="auto">
            <a:xfrm flipV="1">
              <a:off x="2400" y="576"/>
              <a:ext cx="0" cy="24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59" name="Line 15"/>
            <p:cNvSpPr>
              <a:spLocks noChangeShapeType="1"/>
            </p:cNvSpPr>
            <p:nvPr/>
          </p:nvSpPr>
          <p:spPr bwMode="auto">
            <a:xfrm>
              <a:off x="2400" y="576"/>
              <a:ext cx="216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60" name="Line 16"/>
            <p:cNvSpPr>
              <a:spLocks noChangeShapeType="1"/>
            </p:cNvSpPr>
            <p:nvPr/>
          </p:nvSpPr>
          <p:spPr bwMode="auto">
            <a:xfrm>
              <a:off x="4560" y="576"/>
              <a:ext cx="0" cy="24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87" name="Rectangle 43"/>
            <p:cNvSpPr>
              <a:spLocks noChangeArrowheads="1"/>
            </p:cNvSpPr>
            <p:nvPr/>
          </p:nvSpPr>
          <p:spPr bwMode="auto">
            <a:xfrm>
              <a:off x="3360" y="288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1/</a:t>
              </a:r>
            </a:p>
          </p:txBody>
        </p:sp>
      </p:grpSp>
      <p:grpSp>
        <p:nvGrpSpPr>
          <p:cNvPr id="134219" name="Group 75"/>
          <p:cNvGrpSpPr>
            <a:grpSpLocks/>
          </p:cNvGrpSpPr>
          <p:nvPr/>
        </p:nvGrpSpPr>
        <p:grpSpPr bwMode="auto">
          <a:xfrm>
            <a:off x="4724400" y="1828800"/>
            <a:ext cx="533400" cy="2590800"/>
            <a:chOff x="2976" y="1152"/>
            <a:chExt cx="336" cy="1632"/>
          </a:xfrm>
        </p:grpSpPr>
        <p:sp>
          <p:nvSpPr>
            <p:cNvPr id="134162" name="Line 18"/>
            <p:cNvSpPr>
              <a:spLocks noChangeShapeType="1"/>
            </p:cNvSpPr>
            <p:nvPr/>
          </p:nvSpPr>
          <p:spPr bwMode="auto">
            <a:xfrm>
              <a:off x="3312" y="1152"/>
              <a:ext cx="0" cy="1632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89" name="Rectangle 45"/>
            <p:cNvSpPr>
              <a:spLocks noChangeArrowheads="1"/>
            </p:cNvSpPr>
            <p:nvPr/>
          </p:nvSpPr>
          <p:spPr bwMode="auto">
            <a:xfrm>
              <a:off x="2976" y="1152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1/</a:t>
              </a:r>
            </a:p>
          </p:txBody>
        </p:sp>
      </p:grpSp>
      <p:grpSp>
        <p:nvGrpSpPr>
          <p:cNvPr id="134211" name="Group 67"/>
          <p:cNvGrpSpPr>
            <a:grpSpLocks/>
          </p:cNvGrpSpPr>
          <p:nvPr/>
        </p:nvGrpSpPr>
        <p:grpSpPr bwMode="auto">
          <a:xfrm>
            <a:off x="5943600" y="1828800"/>
            <a:ext cx="1497013" cy="2590800"/>
            <a:chOff x="3744" y="1152"/>
            <a:chExt cx="943" cy="1632"/>
          </a:xfrm>
        </p:grpSpPr>
        <p:sp>
          <p:nvSpPr>
            <p:cNvPr id="134161" name="Line 17"/>
            <p:cNvSpPr>
              <a:spLocks noChangeShapeType="1"/>
            </p:cNvSpPr>
            <p:nvPr/>
          </p:nvSpPr>
          <p:spPr bwMode="auto">
            <a:xfrm>
              <a:off x="3744" y="1152"/>
              <a:ext cx="943" cy="163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88" name="Rectangle 44"/>
            <p:cNvSpPr>
              <a:spLocks noChangeArrowheads="1"/>
            </p:cNvSpPr>
            <p:nvPr/>
          </p:nvSpPr>
          <p:spPr bwMode="auto">
            <a:xfrm>
              <a:off x="3840" y="1152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0/</a:t>
              </a:r>
            </a:p>
          </p:txBody>
        </p:sp>
      </p:grpSp>
      <p:grpSp>
        <p:nvGrpSpPr>
          <p:cNvPr id="134212" name="Group 68"/>
          <p:cNvGrpSpPr>
            <a:grpSpLocks/>
          </p:cNvGrpSpPr>
          <p:nvPr/>
        </p:nvGrpSpPr>
        <p:grpSpPr bwMode="auto">
          <a:xfrm>
            <a:off x="3581400" y="1676400"/>
            <a:ext cx="4633913" cy="4495800"/>
            <a:chOff x="2256" y="1056"/>
            <a:chExt cx="2919" cy="2832"/>
          </a:xfrm>
        </p:grpSpPr>
        <p:sp>
          <p:nvSpPr>
            <p:cNvPr id="134163" name="Line 19"/>
            <p:cNvSpPr>
              <a:spLocks noChangeShapeType="1"/>
            </p:cNvSpPr>
            <p:nvPr/>
          </p:nvSpPr>
          <p:spPr bwMode="auto">
            <a:xfrm flipV="1">
              <a:off x="4848" y="1056"/>
              <a:ext cx="288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64" name="Line 20"/>
            <p:cNvSpPr>
              <a:spLocks noChangeShapeType="1"/>
            </p:cNvSpPr>
            <p:nvPr/>
          </p:nvSpPr>
          <p:spPr bwMode="auto">
            <a:xfrm>
              <a:off x="5136" y="1056"/>
              <a:ext cx="0" cy="2832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65" name="Line 21"/>
            <p:cNvSpPr>
              <a:spLocks noChangeShapeType="1"/>
            </p:cNvSpPr>
            <p:nvPr/>
          </p:nvSpPr>
          <p:spPr bwMode="auto">
            <a:xfrm flipH="1">
              <a:off x="2256" y="3888"/>
              <a:ext cx="2880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66" name="Line 22"/>
            <p:cNvSpPr>
              <a:spLocks noChangeShapeType="1"/>
            </p:cNvSpPr>
            <p:nvPr/>
          </p:nvSpPr>
          <p:spPr bwMode="auto">
            <a:xfrm flipV="1">
              <a:off x="2256" y="3072"/>
              <a:ext cx="0" cy="81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0" name="Rectangle 46"/>
            <p:cNvSpPr>
              <a:spLocks noChangeArrowheads="1"/>
            </p:cNvSpPr>
            <p:nvPr/>
          </p:nvSpPr>
          <p:spPr bwMode="auto">
            <a:xfrm>
              <a:off x="4848" y="1344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0/</a:t>
              </a:r>
            </a:p>
          </p:txBody>
        </p:sp>
      </p:grpSp>
      <p:grpSp>
        <p:nvGrpSpPr>
          <p:cNvPr id="134220" name="Group 76"/>
          <p:cNvGrpSpPr>
            <a:grpSpLocks/>
          </p:cNvGrpSpPr>
          <p:nvPr/>
        </p:nvGrpSpPr>
        <p:grpSpPr bwMode="auto">
          <a:xfrm>
            <a:off x="1962150" y="1449388"/>
            <a:ext cx="6691313" cy="5105400"/>
            <a:chOff x="1248" y="912"/>
            <a:chExt cx="4215" cy="3216"/>
          </a:xfrm>
        </p:grpSpPr>
        <p:sp>
          <p:nvSpPr>
            <p:cNvPr id="134167" name="Line 23"/>
            <p:cNvSpPr>
              <a:spLocks noChangeShapeType="1"/>
            </p:cNvSpPr>
            <p:nvPr/>
          </p:nvSpPr>
          <p:spPr bwMode="auto">
            <a:xfrm>
              <a:off x="4848" y="912"/>
              <a:ext cx="57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68" name="Line 24"/>
            <p:cNvSpPr>
              <a:spLocks noChangeShapeType="1"/>
            </p:cNvSpPr>
            <p:nvPr/>
          </p:nvSpPr>
          <p:spPr bwMode="auto">
            <a:xfrm>
              <a:off x="5424" y="912"/>
              <a:ext cx="0" cy="321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69" name="Line 25"/>
            <p:cNvSpPr>
              <a:spLocks noChangeShapeType="1"/>
            </p:cNvSpPr>
            <p:nvPr/>
          </p:nvSpPr>
          <p:spPr bwMode="auto">
            <a:xfrm flipH="1">
              <a:off x="1248" y="4128"/>
              <a:ext cx="417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70" name="Line 26"/>
            <p:cNvSpPr>
              <a:spLocks noChangeShapeType="1"/>
            </p:cNvSpPr>
            <p:nvPr/>
          </p:nvSpPr>
          <p:spPr bwMode="auto">
            <a:xfrm flipV="1">
              <a:off x="1248" y="3072"/>
              <a:ext cx="0" cy="105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1" name="Rectangle 47"/>
            <p:cNvSpPr>
              <a:spLocks noChangeArrowheads="1"/>
            </p:cNvSpPr>
            <p:nvPr/>
          </p:nvSpPr>
          <p:spPr bwMode="auto">
            <a:xfrm>
              <a:off x="5136" y="1344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1/</a:t>
              </a:r>
            </a:p>
          </p:txBody>
        </p:sp>
      </p:grpSp>
      <p:grpSp>
        <p:nvGrpSpPr>
          <p:cNvPr id="134213" name="Group 69"/>
          <p:cNvGrpSpPr>
            <a:grpSpLocks/>
          </p:cNvGrpSpPr>
          <p:nvPr/>
        </p:nvGrpSpPr>
        <p:grpSpPr bwMode="auto">
          <a:xfrm>
            <a:off x="2133600" y="1676400"/>
            <a:ext cx="4953000" cy="3149600"/>
            <a:chOff x="1344" y="1056"/>
            <a:chExt cx="3120" cy="1984"/>
          </a:xfrm>
        </p:grpSpPr>
        <p:sp>
          <p:nvSpPr>
            <p:cNvPr id="134171" name="Line 27"/>
            <p:cNvSpPr>
              <a:spLocks noChangeShapeType="1"/>
            </p:cNvSpPr>
            <p:nvPr/>
          </p:nvSpPr>
          <p:spPr bwMode="auto">
            <a:xfrm flipH="1" flipV="1">
              <a:off x="1344" y="1056"/>
              <a:ext cx="3120" cy="1801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2" name="Rectangle 48"/>
            <p:cNvSpPr>
              <a:spLocks noChangeArrowheads="1"/>
            </p:cNvSpPr>
            <p:nvPr/>
          </p:nvSpPr>
          <p:spPr bwMode="auto">
            <a:xfrm>
              <a:off x="3984" y="2713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0/</a:t>
              </a:r>
            </a:p>
          </p:txBody>
        </p:sp>
      </p:grpSp>
      <p:grpSp>
        <p:nvGrpSpPr>
          <p:cNvPr id="134221" name="Group 77"/>
          <p:cNvGrpSpPr>
            <a:grpSpLocks/>
          </p:cNvGrpSpPr>
          <p:nvPr/>
        </p:nvGrpSpPr>
        <p:grpSpPr bwMode="auto">
          <a:xfrm>
            <a:off x="3962400" y="1752600"/>
            <a:ext cx="3200400" cy="2667000"/>
            <a:chOff x="2496" y="1104"/>
            <a:chExt cx="2016" cy="1680"/>
          </a:xfrm>
        </p:grpSpPr>
        <p:sp>
          <p:nvSpPr>
            <p:cNvPr id="134172" name="Line 28"/>
            <p:cNvSpPr>
              <a:spLocks noChangeShapeType="1"/>
            </p:cNvSpPr>
            <p:nvPr/>
          </p:nvSpPr>
          <p:spPr bwMode="auto">
            <a:xfrm flipH="1" flipV="1">
              <a:off x="2496" y="1104"/>
              <a:ext cx="2016" cy="168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3" name="Rectangle 49"/>
            <p:cNvSpPr>
              <a:spLocks noChangeArrowheads="1"/>
            </p:cNvSpPr>
            <p:nvPr/>
          </p:nvSpPr>
          <p:spPr bwMode="auto">
            <a:xfrm>
              <a:off x="4176" y="2304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1/</a:t>
              </a:r>
            </a:p>
          </p:txBody>
        </p:sp>
      </p:grpSp>
      <p:grpSp>
        <p:nvGrpSpPr>
          <p:cNvPr id="134214" name="Group 70"/>
          <p:cNvGrpSpPr>
            <a:grpSpLocks/>
          </p:cNvGrpSpPr>
          <p:nvPr/>
        </p:nvGrpSpPr>
        <p:grpSpPr bwMode="auto">
          <a:xfrm>
            <a:off x="5334000" y="1752600"/>
            <a:ext cx="519113" cy="2819400"/>
            <a:chOff x="3360" y="1104"/>
            <a:chExt cx="327" cy="1776"/>
          </a:xfrm>
        </p:grpSpPr>
        <p:sp>
          <p:nvSpPr>
            <p:cNvPr id="134173" name="Line 29"/>
            <p:cNvSpPr>
              <a:spLocks noChangeShapeType="1"/>
            </p:cNvSpPr>
            <p:nvPr/>
          </p:nvSpPr>
          <p:spPr bwMode="auto">
            <a:xfrm flipV="1">
              <a:off x="3648" y="1104"/>
              <a:ext cx="0" cy="177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4" name="Rectangle 50"/>
            <p:cNvSpPr>
              <a:spLocks noChangeArrowheads="1"/>
            </p:cNvSpPr>
            <p:nvPr/>
          </p:nvSpPr>
          <p:spPr bwMode="auto">
            <a:xfrm>
              <a:off x="3360" y="2448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0/</a:t>
              </a:r>
            </a:p>
          </p:txBody>
        </p:sp>
      </p:grpSp>
      <p:grpSp>
        <p:nvGrpSpPr>
          <p:cNvPr id="134222" name="Group 78"/>
          <p:cNvGrpSpPr>
            <a:grpSpLocks/>
          </p:cNvGrpSpPr>
          <p:nvPr/>
        </p:nvGrpSpPr>
        <p:grpSpPr bwMode="auto">
          <a:xfrm>
            <a:off x="5867400" y="1752600"/>
            <a:ext cx="1524000" cy="2881313"/>
            <a:chOff x="3696" y="1104"/>
            <a:chExt cx="960" cy="1815"/>
          </a:xfrm>
        </p:grpSpPr>
        <p:sp>
          <p:nvSpPr>
            <p:cNvPr id="134174" name="Line 30"/>
            <p:cNvSpPr>
              <a:spLocks noChangeShapeType="1"/>
            </p:cNvSpPr>
            <p:nvPr/>
          </p:nvSpPr>
          <p:spPr bwMode="auto">
            <a:xfrm flipV="1">
              <a:off x="3696" y="1104"/>
              <a:ext cx="960" cy="1776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5" name="Rectangle 51"/>
            <p:cNvSpPr>
              <a:spLocks noChangeArrowheads="1"/>
            </p:cNvSpPr>
            <p:nvPr/>
          </p:nvSpPr>
          <p:spPr bwMode="auto">
            <a:xfrm>
              <a:off x="3744" y="2592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1/</a:t>
              </a:r>
            </a:p>
          </p:txBody>
        </p:sp>
      </p:grpSp>
      <p:grpSp>
        <p:nvGrpSpPr>
          <p:cNvPr id="134215" name="Group 71"/>
          <p:cNvGrpSpPr>
            <a:grpSpLocks/>
          </p:cNvGrpSpPr>
          <p:nvPr/>
        </p:nvGrpSpPr>
        <p:grpSpPr bwMode="auto">
          <a:xfrm>
            <a:off x="4038600" y="4953000"/>
            <a:ext cx="3581400" cy="823913"/>
            <a:chOff x="2544" y="3120"/>
            <a:chExt cx="2256" cy="519"/>
          </a:xfrm>
        </p:grpSpPr>
        <p:sp>
          <p:nvSpPr>
            <p:cNvPr id="134175" name="Line 31"/>
            <p:cNvSpPr>
              <a:spLocks noChangeShapeType="1"/>
            </p:cNvSpPr>
            <p:nvPr/>
          </p:nvSpPr>
          <p:spPr bwMode="auto">
            <a:xfrm>
              <a:off x="2544" y="3120"/>
              <a:ext cx="0" cy="48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76" name="Line 32"/>
            <p:cNvSpPr>
              <a:spLocks noChangeShapeType="1"/>
            </p:cNvSpPr>
            <p:nvPr/>
          </p:nvSpPr>
          <p:spPr bwMode="auto">
            <a:xfrm>
              <a:off x="2544" y="3600"/>
              <a:ext cx="2256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77" name="Line 33"/>
            <p:cNvSpPr>
              <a:spLocks noChangeShapeType="1"/>
            </p:cNvSpPr>
            <p:nvPr/>
          </p:nvSpPr>
          <p:spPr bwMode="auto">
            <a:xfrm flipV="1">
              <a:off x="4800" y="3120"/>
              <a:ext cx="0" cy="48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6" name="Rectangle 52"/>
            <p:cNvSpPr>
              <a:spLocks noChangeArrowheads="1"/>
            </p:cNvSpPr>
            <p:nvPr/>
          </p:nvSpPr>
          <p:spPr bwMode="auto">
            <a:xfrm>
              <a:off x="3168" y="3312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0/</a:t>
              </a:r>
            </a:p>
          </p:txBody>
        </p:sp>
      </p:grpSp>
      <p:grpSp>
        <p:nvGrpSpPr>
          <p:cNvPr id="134223" name="Group 79"/>
          <p:cNvGrpSpPr>
            <a:grpSpLocks/>
          </p:cNvGrpSpPr>
          <p:nvPr/>
        </p:nvGrpSpPr>
        <p:grpSpPr bwMode="auto">
          <a:xfrm>
            <a:off x="4267200" y="4267200"/>
            <a:ext cx="914400" cy="533400"/>
            <a:chOff x="2688" y="2688"/>
            <a:chExt cx="576" cy="336"/>
          </a:xfrm>
        </p:grpSpPr>
        <p:sp>
          <p:nvSpPr>
            <p:cNvPr id="134178" name="Line 34"/>
            <p:cNvSpPr>
              <a:spLocks noChangeShapeType="1"/>
            </p:cNvSpPr>
            <p:nvPr/>
          </p:nvSpPr>
          <p:spPr bwMode="auto">
            <a:xfrm>
              <a:off x="2688" y="3024"/>
              <a:ext cx="576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7" name="Rectangle 53"/>
            <p:cNvSpPr>
              <a:spLocks noChangeArrowheads="1"/>
            </p:cNvSpPr>
            <p:nvPr/>
          </p:nvSpPr>
          <p:spPr bwMode="auto">
            <a:xfrm>
              <a:off x="2784" y="2688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1/</a:t>
              </a:r>
            </a:p>
          </p:txBody>
        </p:sp>
      </p:grpSp>
      <p:grpSp>
        <p:nvGrpSpPr>
          <p:cNvPr id="134216" name="Group 72"/>
          <p:cNvGrpSpPr>
            <a:grpSpLocks/>
          </p:cNvGrpSpPr>
          <p:nvPr/>
        </p:nvGrpSpPr>
        <p:grpSpPr bwMode="auto">
          <a:xfrm>
            <a:off x="2438400" y="4191000"/>
            <a:ext cx="914400" cy="533400"/>
            <a:chOff x="1536" y="2640"/>
            <a:chExt cx="576" cy="336"/>
          </a:xfrm>
        </p:grpSpPr>
        <p:sp>
          <p:nvSpPr>
            <p:cNvPr id="134179" name="Line 35"/>
            <p:cNvSpPr>
              <a:spLocks noChangeShapeType="1"/>
            </p:cNvSpPr>
            <p:nvPr/>
          </p:nvSpPr>
          <p:spPr bwMode="auto">
            <a:xfrm>
              <a:off x="1536" y="2976"/>
              <a:ext cx="576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198" name="Rectangle 54"/>
            <p:cNvSpPr>
              <a:spLocks noChangeArrowheads="1"/>
            </p:cNvSpPr>
            <p:nvPr/>
          </p:nvSpPr>
          <p:spPr bwMode="auto">
            <a:xfrm>
              <a:off x="1632" y="2640"/>
              <a:ext cx="3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0/</a:t>
              </a:r>
            </a:p>
          </p:txBody>
        </p:sp>
      </p:grpSp>
      <p:grpSp>
        <p:nvGrpSpPr>
          <p:cNvPr id="134228" name="Group 84"/>
          <p:cNvGrpSpPr>
            <a:grpSpLocks/>
          </p:cNvGrpSpPr>
          <p:nvPr/>
        </p:nvGrpSpPr>
        <p:grpSpPr bwMode="auto">
          <a:xfrm>
            <a:off x="1447800" y="3200400"/>
            <a:ext cx="989013" cy="1295400"/>
            <a:chOff x="912" y="2016"/>
            <a:chExt cx="623" cy="816"/>
          </a:xfrm>
        </p:grpSpPr>
        <p:sp>
          <p:nvSpPr>
            <p:cNvPr id="134180" name="Arc 36"/>
            <p:cNvSpPr>
              <a:spLocks/>
            </p:cNvSpPr>
            <p:nvPr/>
          </p:nvSpPr>
          <p:spPr bwMode="auto">
            <a:xfrm>
              <a:off x="912" y="2304"/>
              <a:ext cx="623" cy="52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0908 w 43200"/>
                <a:gd name="T1" fmla="*/ 40368 h 40368"/>
                <a:gd name="T2" fmla="*/ 33246 w 43200"/>
                <a:gd name="T3" fmla="*/ 39792 h 40368"/>
                <a:gd name="T4" fmla="*/ 21600 w 43200"/>
                <a:gd name="T5" fmla="*/ 21600 h 4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0368" fill="none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964"/>
                    <a:pt x="39448" y="35821"/>
                    <a:pt x="33245" y="39791"/>
                  </a:cubicBezTo>
                </a:path>
                <a:path w="43200" h="40368" stroke="0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964"/>
                    <a:pt x="39448" y="35821"/>
                    <a:pt x="33245" y="3979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199" name="Rectangle 55"/>
            <p:cNvSpPr>
              <a:spLocks noChangeArrowheads="1"/>
            </p:cNvSpPr>
            <p:nvPr/>
          </p:nvSpPr>
          <p:spPr bwMode="auto">
            <a:xfrm>
              <a:off x="960" y="2016"/>
              <a:ext cx="3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1/</a:t>
              </a:r>
            </a:p>
          </p:txBody>
        </p:sp>
      </p:grp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147</a:t>
            </a:fld>
            <a:endParaRPr lang="en-US" altLang="zh-CN"/>
          </a:p>
        </p:txBody>
      </p:sp>
      <p:sp>
        <p:nvSpPr>
          <p:cNvPr id="69" name="矩形 68"/>
          <p:cNvSpPr/>
          <p:nvPr/>
        </p:nvSpPr>
        <p:spPr>
          <a:xfrm>
            <a:off x="85993" y="2189141"/>
            <a:ext cx="305724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左边最高位是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输出</a:t>
            </a:r>
            <a:endParaRPr lang="en-US" altLang="zh-CN" sz="28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右边最低位是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输入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4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4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4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4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4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4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4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4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4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4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4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4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4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4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4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4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4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4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4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4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3886200" y="600075"/>
            <a:ext cx="319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1295400" y="1247775"/>
            <a:ext cx="6078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X=0     X=1</a:t>
            </a:r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1143000" y="533400"/>
            <a:ext cx="6324600" cy="525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5175" name="Line 7"/>
          <p:cNvSpPr>
            <a:spLocks noChangeShapeType="1"/>
          </p:cNvSpPr>
          <p:nvPr/>
        </p:nvSpPr>
        <p:spPr bwMode="auto">
          <a:xfrm>
            <a:off x="3810000" y="533400"/>
            <a:ext cx="0" cy="525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6" name="Line 8"/>
          <p:cNvSpPr>
            <a:spLocks noChangeShapeType="1"/>
          </p:cNvSpPr>
          <p:nvPr/>
        </p:nvSpPr>
        <p:spPr bwMode="auto">
          <a:xfrm>
            <a:off x="1143000" y="1905000"/>
            <a:ext cx="6324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7" name="Line 9"/>
          <p:cNvSpPr>
            <a:spLocks noChangeShapeType="1"/>
          </p:cNvSpPr>
          <p:nvPr/>
        </p:nvSpPr>
        <p:spPr bwMode="auto">
          <a:xfrm>
            <a:off x="3810000" y="1219200"/>
            <a:ext cx="365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78" name="Line 10"/>
          <p:cNvSpPr>
            <a:spLocks noChangeShapeType="1"/>
          </p:cNvSpPr>
          <p:nvPr/>
        </p:nvSpPr>
        <p:spPr bwMode="auto">
          <a:xfrm>
            <a:off x="5791200" y="1219200"/>
            <a:ext cx="0" cy="457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0" name="Rectangle 12"/>
          <p:cNvSpPr>
            <a:spLocks noChangeArrowheads="1"/>
          </p:cNvSpPr>
          <p:nvPr/>
        </p:nvSpPr>
        <p:spPr bwMode="auto">
          <a:xfrm>
            <a:off x="1295400" y="18669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0    0   0    0 0 0    0 0 1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5181" name="Rectangle 13"/>
          <p:cNvSpPr>
            <a:spLocks noChangeArrowheads="1"/>
          </p:cNvSpPr>
          <p:nvPr/>
        </p:nvSpPr>
        <p:spPr bwMode="auto">
          <a:xfrm>
            <a:off x="1295400" y="23241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0    0   1    0 1 0    0 1 1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5182" name="Rectangle 14"/>
          <p:cNvSpPr>
            <a:spLocks noChangeArrowheads="1"/>
          </p:cNvSpPr>
          <p:nvPr/>
        </p:nvSpPr>
        <p:spPr bwMode="auto">
          <a:xfrm>
            <a:off x="1295400" y="27813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0    1   0    1 0 0    1 0 1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5183" name="Rectangle 15"/>
          <p:cNvSpPr>
            <a:spLocks noChangeArrowheads="1"/>
          </p:cNvSpPr>
          <p:nvPr/>
        </p:nvSpPr>
        <p:spPr bwMode="auto">
          <a:xfrm>
            <a:off x="1295400" y="32385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0    1   1    1 1 0    1 1 1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5184" name="Rectangle 16"/>
          <p:cNvSpPr>
            <a:spLocks noChangeArrowheads="1"/>
          </p:cNvSpPr>
          <p:nvPr/>
        </p:nvSpPr>
        <p:spPr bwMode="auto">
          <a:xfrm>
            <a:off x="1295400" y="37338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1    0   0    0 0 0    0 0 1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5185" name="Rectangle 17"/>
          <p:cNvSpPr>
            <a:spLocks noChangeArrowheads="1"/>
          </p:cNvSpPr>
          <p:nvPr/>
        </p:nvSpPr>
        <p:spPr bwMode="auto">
          <a:xfrm>
            <a:off x="1295400" y="42291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1    0   1    0 1 0    0 1 1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5186" name="Rectangle 18"/>
          <p:cNvSpPr>
            <a:spLocks noChangeArrowheads="1"/>
          </p:cNvSpPr>
          <p:nvPr/>
        </p:nvSpPr>
        <p:spPr bwMode="auto">
          <a:xfrm>
            <a:off x="1295400" y="46863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1    1   0    1 0 0    1 0 1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5187" name="Rectangle 19"/>
          <p:cNvSpPr>
            <a:spLocks noChangeArrowheads="1"/>
          </p:cNvSpPr>
          <p:nvPr/>
        </p:nvSpPr>
        <p:spPr bwMode="auto">
          <a:xfrm>
            <a:off x="1295400" y="51435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1    1   1    1 1 0    1 1 1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148</a:t>
            </a:fld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571472" y="6000768"/>
            <a:ext cx="85972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寄存器数据左移（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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），最右输入，最左输出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5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5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5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5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5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5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5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5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0" grpId="0" build="p" autoUpdateAnimBg="0"/>
      <p:bldP spid="135181" grpId="0" build="p" autoUpdateAnimBg="0"/>
      <p:bldP spid="135182" grpId="0" build="p" autoUpdateAnimBg="0"/>
      <p:bldP spid="135183" grpId="0" build="p" autoUpdateAnimBg="0"/>
      <p:bldP spid="135184" grpId="0" build="p" autoUpdateAnimBg="0"/>
      <p:bldP spid="135185" grpId="0" build="p" autoUpdateAnimBg="0"/>
      <p:bldP spid="135186" grpId="0" build="p" autoUpdateAnimBg="0"/>
      <p:bldP spid="135187" grpId="0" build="p" autoUpdateAnimBg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3276600" y="2471758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6197" name="Line 5"/>
          <p:cNvSpPr>
            <a:spLocks noChangeShapeType="1"/>
          </p:cNvSpPr>
          <p:nvPr/>
        </p:nvSpPr>
        <p:spPr bwMode="auto">
          <a:xfrm flipV="1">
            <a:off x="3276600" y="3157558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198" name="Line 6"/>
          <p:cNvSpPr>
            <a:spLocks noChangeShapeType="1"/>
          </p:cNvSpPr>
          <p:nvPr/>
        </p:nvSpPr>
        <p:spPr bwMode="auto">
          <a:xfrm>
            <a:off x="3276600" y="4605358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199" name="Line 7"/>
          <p:cNvSpPr>
            <a:spLocks noChangeShapeType="1"/>
          </p:cNvSpPr>
          <p:nvPr/>
        </p:nvSpPr>
        <p:spPr bwMode="auto">
          <a:xfrm>
            <a:off x="3276600" y="3843358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00" name="Line 8"/>
          <p:cNvSpPr>
            <a:spLocks noChangeShapeType="1"/>
          </p:cNvSpPr>
          <p:nvPr/>
        </p:nvSpPr>
        <p:spPr bwMode="auto">
          <a:xfrm>
            <a:off x="4114800" y="2471758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01" name="Line 9"/>
          <p:cNvSpPr>
            <a:spLocks noChangeShapeType="1"/>
          </p:cNvSpPr>
          <p:nvPr/>
        </p:nvSpPr>
        <p:spPr bwMode="auto">
          <a:xfrm>
            <a:off x="5791200" y="2471758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02" name="Line 10"/>
          <p:cNvSpPr>
            <a:spLocks noChangeShapeType="1"/>
          </p:cNvSpPr>
          <p:nvPr/>
        </p:nvSpPr>
        <p:spPr bwMode="auto">
          <a:xfrm>
            <a:off x="4953000" y="2471758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03" name="Line 11"/>
          <p:cNvSpPr>
            <a:spLocks noChangeShapeType="1"/>
          </p:cNvSpPr>
          <p:nvPr/>
        </p:nvSpPr>
        <p:spPr bwMode="auto">
          <a:xfrm flipH="1" flipV="1">
            <a:off x="2286000" y="1481158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204" name="Rectangle 12"/>
          <p:cNvSpPr>
            <a:spLocks noChangeArrowheads="1"/>
          </p:cNvSpPr>
          <p:nvPr/>
        </p:nvSpPr>
        <p:spPr bwMode="auto">
          <a:xfrm>
            <a:off x="1524000" y="1100158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05" name="Rectangle 13"/>
          <p:cNvSpPr>
            <a:spLocks noChangeArrowheads="1"/>
          </p:cNvSpPr>
          <p:nvPr/>
        </p:nvSpPr>
        <p:spPr bwMode="auto">
          <a:xfrm>
            <a:off x="1905000" y="1785958"/>
            <a:ext cx="142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06" name="Rectangle 14"/>
          <p:cNvSpPr>
            <a:spLocks noChangeArrowheads="1"/>
          </p:cNvSpPr>
          <p:nvPr/>
        </p:nvSpPr>
        <p:spPr bwMode="auto">
          <a:xfrm>
            <a:off x="2590800" y="1404958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07" name="Rectangle 15"/>
          <p:cNvSpPr>
            <a:spLocks noChangeArrowheads="1"/>
          </p:cNvSpPr>
          <p:nvPr/>
        </p:nvSpPr>
        <p:spPr bwMode="auto">
          <a:xfrm>
            <a:off x="3352800" y="192883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08" name="Rectangle 16"/>
          <p:cNvSpPr>
            <a:spLocks noChangeArrowheads="1"/>
          </p:cNvSpPr>
          <p:nvPr/>
        </p:nvSpPr>
        <p:spPr bwMode="auto">
          <a:xfrm>
            <a:off x="2667000" y="246223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09" name="Rectangle 17"/>
          <p:cNvSpPr>
            <a:spLocks noChangeArrowheads="1"/>
          </p:cNvSpPr>
          <p:nvPr/>
        </p:nvSpPr>
        <p:spPr bwMode="auto">
          <a:xfrm>
            <a:off x="4191000" y="192883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2667000" y="314803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11" name="Rectangle 19"/>
          <p:cNvSpPr>
            <a:spLocks noChangeArrowheads="1"/>
          </p:cNvSpPr>
          <p:nvPr/>
        </p:nvSpPr>
        <p:spPr bwMode="auto">
          <a:xfrm>
            <a:off x="5029200" y="192883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2667000" y="383383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13" name="Rectangle 21"/>
          <p:cNvSpPr>
            <a:spLocks noChangeArrowheads="1"/>
          </p:cNvSpPr>
          <p:nvPr/>
        </p:nvSpPr>
        <p:spPr bwMode="auto">
          <a:xfrm>
            <a:off x="2667000" y="459583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5943600" y="192883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15" name="Rectangle 23"/>
          <p:cNvSpPr>
            <a:spLocks noChangeArrowheads="1"/>
          </p:cNvSpPr>
          <p:nvPr/>
        </p:nvSpPr>
        <p:spPr bwMode="auto">
          <a:xfrm>
            <a:off x="3429000" y="39100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16" name="Rectangle 24"/>
          <p:cNvSpPr>
            <a:spLocks noChangeArrowheads="1"/>
          </p:cNvSpPr>
          <p:nvPr/>
        </p:nvSpPr>
        <p:spPr bwMode="auto">
          <a:xfrm>
            <a:off x="4267200" y="39100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17" name="Rectangle 25"/>
          <p:cNvSpPr>
            <a:spLocks noChangeArrowheads="1"/>
          </p:cNvSpPr>
          <p:nvPr/>
        </p:nvSpPr>
        <p:spPr bwMode="auto">
          <a:xfrm>
            <a:off x="5105400" y="39100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18" name="Rectangle 26"/>
          <p:cNvSpPr>
            <a:spLocks noChangeArrowheads="1"/>
          </p:cNvSpPr>
          <p:nvPr/>
        </p:nvSpPr>
        <p:spPr bwMode="auto">
          <a:xfrm>
            <a:off x="6019800" y="39100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19" name="Rectangle 27"/>
          <p:cNvSpPr>
            <a:spLocks noChangeArrowheads="1"/>
          </p:cNvSpPr>
          <p:nvPr/>
        </p:nvSpPr>
        <p:spPr bwMode="auto">
          <a:xfrm>
            <a:off x="6019800" y="45958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20" name="Rectangle 28"/>
          <p:cNvSpPr>
            <a:spLocks noChangeArrowheads="1"/>
          </p:cNvSpPr>
          <p:nvPr/>
        </p:nvSpPr>
        <p:spPr bwMode="auto">
          <a:xfrm>
            <a:off x="5105400" y="45958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21" name="Rectangle 29"/>
          <p:cNvSpPr>
            <a:spLocks noChangeArrowheads="1"/>
          </p:cNvSpPr>
          <p:nvPr/>
        </p:nvSpPr>
        <p:spPr bwMode="auto">
          <a:xfrm>
            <a:off x="4343400" y="24622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22" name="Rectangle 30"/>
          <p:cNvSpPr>
            <a:spLocks noChangeArrowheads="1"/>
          </p:cNvSpPr>
          <p:nvPr/>
        </p:nvSpPr>
        <p:spPr bwMode="auto">
          <a:xfrm>
            <a:off x="5181600" y="24622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23" name="Rectangle 31"/>
          <p:cNvSpPr>
            <a:spLocks noChangeArrowheads="1"/>
          </p:cNvSpPr>
          <p:nvPr/>
        </p:nvSpPr>
        <p:spPr bwMode="auto">
          <a:xfrm>
            <a:off x="3429000" y="31480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24" name="Rectangle 32"/>
          <p:cNvSpPr>
            <a:spLocks noChangeArrowheads="1"/>
          </p:cNvSpPr>
          <p:nvPr/>
        </p:nvSpPr>
        <p:spPr bwMode="auto">
          <a:xfrm>
            <a:off x="3429000" y="45958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25" name="Rectangle 33"/>
          <p:cNvSpPr>
            <a:spLocks noChangeArrowheads="1"/>
          </p:cNvSpPr>
          <p:nvPr/>
        </p:nvSpPr>
        <p:spPr bwMode="auto">
          <a:xfrm>
            <a:off x="4267200" y="45958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26" name="Rectangle 34"/>
          <p:cNvSpPr>
            <a:spLocks noChangeArrowheads="1"/>
          </p:cNvSpPr>
          <p:nvPr/>
        </p:nvSpPr>
        <p:spPr bwMode="auto">
          <a:xfrm>
            <a:off x="6096000" y="24622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27" name="Rectangle 35"/>
          <p:cNvSpPr>
            <a:spLocks noChangeArrowheads="1"/>
          </p:cNvSpPr>
          <p:nvPr/>
        </p:nvSpPr>
        <p:spPr bwMode="auto">
          <a:xfrm>
            <a:off x="5105400" y="31480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28" name="Rectangle 36"/>
          <p:cNvSpPr>
            <a:spLocks noChangeArrowheads="1"/>
          </p:cNvSpPr>
          <p:nvPr/>
        </p:nvSpPr>
        <p:spPr bwMode="auto">
          <a:xfrm>
            <a:off x="4267200" y="31480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29" name="Rectangle 37"/>
          <p:cNvSpPr>
            <a:spLocks noChangeArrowheads="1"/>
          </p:cNvSpPr>
          <p:nvPr/>
        </p:nvSpPr>
        <p:spPr bwMode="auto">
          <a:xfrm>
            <a:off x="6019800" y="32242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30" name="Rectangle 38"/>
          <p:cNvSpPr>
            <a:spLocks noChangeArrowheads="1"/>
          </p:cNvSpPr>
          <p:nvPr/>
        </p:nvSpPr>
        <p:spPr bwMode="auto">
          <a:xfrm>
            <a:off x="3505200" y="246223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6231" name="Oval 39"/>
          <p:cNvSpPr>
            <a:spLocks noChangeArrowheads="1"/>
          </p:cNvSpPr>
          <p:nvPr/>
        </p:nvSpPr>
        <p:spPr bwMode="auto">
          <a:xfrm>
            <a:off x="5029200" y="3157558"/>
            <a:ext cx="1447800" cy="1524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36247" name="Group 55"/>
          <p:cNvGrpSpPr>
            <a:grpSpLocks/>
          </p:cNvGrpSpPr>
          <p:nvPr/>
        </p:nvGrpSpPr>
        <p:grpSpPr bwMode="auto">
          <a:xfrm>
            <a:off x="5029200" y="2014558"/>
            <a:ext cx="1527175" cy="3581400"/>
            <a:chOff x="3168" y="1056"/>
            <a:chExt cx="962" cy="2256"/>
          </a:xfrm>
        </p:grpSpPr>
        <p:sp>
          <p:nvSpPr>
            <p:cNvPr id="136232" name="Arc 40"/>
            <p:cNvSpPr>
              <a:spLocks/>
            </p:cNvSpPr>
            <p:nvPr/>
          </p:nvSpPr>
          <p:spPr bwMode="auto">
            <a:xfrm rot="5400000">
              <a:off x="3276" y="948"/>
              <a:ext cx="745" cy="962"/>
            </a:xfrm>
            <a:custGeom>
              <a:avLst/>
              <a:gdLst>
                <a:gd name="G0" fmla="+- 13541 0 0"/>
                <a:gd name="G1" fmla="+- 21600 0 0"/>
                <a:gd name="G2" fmla="+- 21600 0 0"/>
                <a:gd name="T0" fmla="*/ 1565 w 35141"/>
                <a:gd name="T1" fmla="*/ 3624 h 43200"/>
                <a:gd name="T2" fmla="*/ 0 w 35141"/>
                <a:gd name="T3" fmla="*/ 38428 h 43200"/>
                <a:gd name="T4" fmla="*/ 13541 w 3514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141" h="43200" fill="none" extrusionOk="0">
                  <a:moveTo>
                    <a:pt x="1565" y="3624"/>
                  </a:moveTo>
                  <a:cubicBezTo>
                    <a:pt x="5112" y="1260"/>
                    <a:pt x="9278" y="-1"/>
                    <a:pt x="13541" y="0"/>
                  </a:cubicBezTo>
                  <a:cubicBezTo>
                    <a:pt x="25470" y="0"/>
                    <a:pt x="35141" y="9670"/>
                    <a:pt x="35141" y="21600"/>
                  </a:cubicBezTo>
                  <a:cubicBezTo>
                    <a:pt x="35141" y="33529"/>
                    <a:pt x="25470" y="43200"/>
                    <a:pt x="13541" y="43200"/>
                  </a:cubicBezTo>
                  <a:cubicBezTo>
                    <a:pt x="8615" y="43200"/>
                    <a:pt x="3837" y="41516"/>
                    <a:pt x="-1" y="38428"/>
                  </a:cubicBezTo>
                </a:path>
                <a:path w="35141" h="43200" stroke="0" extrusionOk="0">
                  <a:moveTo>
                    <a:pt x="1565" y="3624"/>
                  </a:moveTo>
                  <a:cubicBezTo>
                    <a:pt x="5112" y="1260"/>
                    <a:pt x="9278" y="-1"/>
                    <a:pt x="13541" y="0"/>
                  </a:cubicBezTo>
                  <a:cubicBezTo>
                    <a:pt x="25470" y="0"/>
                    <a:pt x="35141" y="9670"/>
                    <a:pt x="35141" y="21600"/>
                  </a:cubicBezTo>
                  <a:cubicBezTo>
                    <a:pt x="35141" y="33529"/>
                    <a:pt x="25470" y="43200"/>
                    <a:pt x="13541" y="43200"/>
                  </a:cubicBezTo>
                  <a:cubicBezTo>
                    <a:pt x="8615" y="43200"/>
                    <a:pt x="3837" y="41516"/>
                    <a:pt x="-1" y="38428"/>
                  </a:cubicBezTo>
                  <a:lnTo>
                    <a:pt x="13541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6233" name="Arc 41"/>
            <p:cNvSpPr>
              <a:spLocks/>
            </p:cNvSpPr>
            <p:nvPr/>
          </p:nvSpPr>
          <p:spPr bwMode="auto">
            <a:xfrm rot="-5400000">
              <a:off x="3313" y="2495"/>
              <a:ext cx="672" cy="962"/>
            </a:xfrm>
            <a:custGeom>
              <a:avLst/>
              <a:gdLst>
                <a:gd name="G0" fmla="+- 13541 0 0"/>
                <a:gd name="G1" fmla="+- 21600 0 0"/>
                <a:gd name="G2" fmla="+- 21600 0 0"/>
                <a:gd name="T0" fmla="*/ 1565 w 35141"/>
                <a:gd name="T1" fmla="*/ 3624 h 43200"/>
                <a:gd name="T2" fmla="*/ 0 w 35141"/>
                <a:gd name="T3" fmla="*/ 38428 h 43200"/>
                <a:gd name="T4" fmla="*/ 13541 w 35141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141" h="43200" fill="none" extrusionOk="0">
                  <a:moveTo>
                    <a:pt x="1565" y="3624"/>
                  </a:moveTo>
                  <a:cubicBezTo>
                    <a:pt x="5112" y="1260"/>
                    <a:pt x="9278" y="-1"/>
                    <a:pt x="13541" y="0"/>
                  </a:cubicBezTo>
                  <a:cubicBezTo>
                    <a:pt x="25470" y="0"/>
                    <a:pt x="35141" y="9670"/>
                    <a:pt x="35141" y="21600"/>
                  </a:cubicBezTo>
                  <a:cubicBezTo>
                    <a:pt x="35141" y="33529"/>
                    <a:pt x="25470" y="43200"/>
                    <a:pt x="13541" y="43200"/>
                  </a:cubicBezTo>
                  <a:cubicBezTo>
                    <a:pt x="8615" y="43200"/>
                    <a:pt x="3837" y="41516"/>
                    <a:pt x="-1" y="38428"/>
                  </a:cubicBezTo>
                </a:path>
                <a:path w="35141" h="43200" stroke="0" extrusionOk="0">
                  <a:moveTo>
                    <a:pt x="1565" y="3624"/>
                  </a:moveTo>
                  <a:cubicBezTo>
                    <a:pt x="5112" y="1260"/>
                    <a:pt x="9278" y="-1"/>
                    <a:pt x="13541" y="0"/>
                  </a:cubicBezTo>
                  <a:cubicBezTo>
                    <a:pt x="25470" y="0"/>
                    <a:pt x="35141" y="9670"/>
                    <a:pt x="35141" y="21600"/>
                  </a:cubicBezTo>
                  <a:cubicBezTo>
                    <a:pt x="35141" y="33529"/>
                    <a:pt x="25470" y="43200"/>
                    <a:pt x="13541" y="43200"/>
                  </a:cubicBezTo>
                  <a:cubicBezTo>
                    <a:pt x="8615" y="43200"/>
                    <a:pt x="3837" y="41516"/>
                    <a:pt x="-1" y="38428"/>
                  </a:cubicBezTo>
                  <a:lnTo>
                    <a:pt x="13541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6237" name="Rectangle 45"/>
          <p:cNvSpPr>
            <a:spLocks noChangeArrowheads="1"/>
          </p:cNvSpPr>
          <p:nvPr/>
        </p:nvSpPr>
        <p:spPr bwMode="auto">
          <a:xfrm>
            <a:off x="142844" y="285728"/>
            <a:ext cx="45688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若要用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J-K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触发器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实现 :</a:t>
            </a:r>
          </a:p>
        </p:txBody>
      </p:sp>
      <p:grpSp>
        <p:nvGrpSpPr>
          <p:cNvPr id="136248" name="Group 56"/>
          <p:cNvGrpSpPr>
            <a:grpSpLocks/>
          </p:cNvGrpSpPr>
          <p:nvPr/>
        </p:nvGrpSpPr>
        <p:grpSpPr bwMode="auto">
          <a:xfrm>
            <a:off x="1447800" y="5824558"/>
            <a:ext cx="6115050" cy="604838"/>
            <a:chOff x="912" y="3456"/>
            <a:chExt cx="3852" cy="381"/>
          </a:xfrm>
        </p:grpSpPr>
        <p:graphicFrame>
          <p:nvGraphicFramePr>
            <p:cNvPr id="136243" name="Object 51"/>
            <p:cNvGraphicFramePr>
              <a:graphicFrameLocks noChangeAspect="1"/>
            </p:cNvGraphicFramePr>
            <p:nvPr/>
          </p:nvGraphicFramePr>
          <p:xfrm>
            <a:off x="912" y="3456"/>
            <a:ext cx="1784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769" name="Equation" r:id="rId5" imgW="2159640" imgH="419040" progId="Equation.3">
                    <p:embed/>
                  </p:oleObj>
                </mc:Choice>
                <mc:Fallback>
                  <p:oleObj name="Equation" r:id="rId5" imgW="2159640" imgH="419040" progId="Equation.3">
                    <p:embed/>
                    <p:pic>
                      <p:nvPicPr>
                        <p:cNvPr id="0" name="Picture 4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456"/>
                          <a:ext cx="1784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44" name="Object 52"/>
            <p:cNvGraphicFramePr>
              <a:graphicFrameLocks noChangeAspect="1"/>
            </p:cNvGraphicFramePr>
            <p:nvPr/>
          </p:nvGraphicFramePr>
          <p:xfrm>
            <a:off x="3032" y="3512"/>
            <a:ext cx="683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770" name="Equation" r:id="rId7" imgW="812880" imgH="355680" progId="Equation.3">
                    <p:embed/>
                  </p:oleObj>
                </mc:Choice>
                <mc:Fallback>
                  <p:oleObj name="Equation" r:id="rId7" imgW="812880" imgH="355680" progId="Equation.3">
                    <p:embed/>
                    <p:pic>
                      <p:nvPicPr>
                        <p:cNvPr id="0" name="Picture 4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2" y="3512"/>
                          <a:ext cx="683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245" name="Object 53"/>
            <p:cNvGraphicFramePr>
              <a:graphicFrameLocks noChangeAspect="1"/>
            </p:cNvGraphicFramePr>
            <p:nvPr/>
          </p:nvGraphicFramePr>
          <p:xfrm>
            <a:off x="4032" y="3504"/>
            <a:ext cx="732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771" name="Equation" r:id="rId9" imgW="876600" imgH="393840" progId="Equation.3">
                    <p:embed/>
                  </p:oleObj>
                </mc:Choice>
                <mc:Fallback>
                  <p:oleObj name="Equation" r:id="rId9" imgW="876600" imgH="393840" progId="Equation.3">
                    <p:embed/>
                    <p:pic>
                      <p:nvPicPr>
                        <p:cNvPr id="0" name="Picture 4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504"/>
                          <a:ext cx="732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149</a:t>
            </a:fld>
            <a:endParaRPr lang="en-US" altLang="zh-CN"/>
          </a:p>
        </p:txBody>
      </p:sp>
      <p:grpSp>
        <p:nvGrpSpPr>
          <p:cNvPr id="50" name="组合 49"/>
          <p:cNvGrpSpPr/>
          <p:nvPr/>
        </p:nvGrpSpPr>
        <p:grpSpPr>
          <a:xfrm>
            <a:off x="5000628" y="142852"/>
            <a:ext cx="3877985" cy="744538"/>
            <a:chOff x="4929190" y="71414"/>
            <a:chExt cx="3877985" cy="744538"/>
          </a:xfrm>
        </p:grpSpPr>
        <p:sp>
          <p:nvSpPr>
            <p:cNvPr id="47" name="矩形 46"/>
            <p:cNvSpPr/>
            <p:nvPr/>
          </p:nvSpPr>
          <p:spPr>
            <a:xfrm>
              <a:off x="4929190" y="214290"/>
              <a:ext cx="387798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得到   和   的形式</a:t>
              </a:r>
              <a:endParaRPr lang="zh-CN" altLang="en-US" dirty="0"/>
            </a:p>
          </p:txBody>
        </p:sp>
        <p:graphicFrame>
          <p:nvGraphicFramePr>
            <p:cNvPr id="347552" name="Object 416"/>
            <p:cNvGraphicFramePr>
              <a:graphicFrameLocks noChangeAspect="1"/>
            </p:cNvGraphicFramePr>
            <p:nvPr/>
          </p:nvGraphicFramePr>
          <p:xfrm>
            <a:off x="5857884" y="142852"/>
            <a:ext cx="576263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772" name="Equation" r:id="rId11" imgW="215713" imgH="253780" progId="Equation.DSMT4">
                    <p:embed/>
                  </p:oleObj>
                </mc:Choice>
                <mc:Fallback>
                  <p:oleObj name="Equation" r:id="rId11" imgW="215713" imgH="253780" progId="Equation.DSMT4">
                    <p:embed/>
                    <p:pic>
                      <p:nvPicPr>
                        <p:cNvPr id="0" name="Picture 4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7884" y="142852"/>
                          <a:ext cx="576263" cy="673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7553" name="Object 417"/>
            <p:cNvGraphicFramePr>
              <a:graphicFrameLocks noChangeAspect="1"/>
            </p:cNvGraphicFramePr>
            <p:nvPr/>
          </p:nvGraphicFramePr>
          <p:xfrm>
            <a:off x="6786578" y="71414"/>
            <a:ext cx="644525" cy="739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773" name="Equation" r:id="rId13" imgW="241195" imgH="279279" progId="Equation.DSMT4">
                    <p:embed/>
                  </p:oleObj>
                </mc:Choice>
                <mc:Fallback>
                  <p:oleObj name="Equation" r:id="rId13" imgW="241195" imgH="279279" progId="Equation.DSMT4">
                    <p:embed/>
                    <p:pic>
                      <p:nvPicPr>
                        <p:cNvPr id="0" name="Picture 4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6578" y="71414"/>
                          <a:ext cx="644525" cy="739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1" name="直接箭头连接符 50"/>
          <p:cNvCxnSpPr/>
          <p:nvPr/>
        </p:nvCxnSpPr>
        <p:spPr bwMode="auto">
          <a:xfrm flipV="1">
            <a:off x="3000364" y="5429264"/>
            <a:ext cx="2071702" cy="3667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接箭头连接符 52"/>
          <p:cNvCxnSpPr/>
          <p:nvPr/>
        </p:nvCxnSpPr>
        <p:spPr bwMode="auto">
          <a:xfrm rot="5400000" flipH="1" flipV="1">
            <a:off x="3781420" y="4719646"/>
            <a:ext cx="1724036" cy="7143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362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762000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6.1.3 同步时序电路的描述方法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8915400" cy="5715000"/>
          </a:xfrm>
        </p:spPr>
        <p:txBody>
          <a:bodyPr/>
          <a:lstStyle/>
          <a:p>
            <a:pPr>
              <a:buFontTx/>
              <a:buNone/>
            </a:pPr>
            <a:endParaRPr lang="zh-CN" altLang="en-US"/>
          </a:p>
          <a:p>
            <a:endParaRPr lang="zh-CN" altLang="en-US"/>
          </a:p>
          <a:p>
            <a:pPr>
              <a:buFontTx/>
              <a:buNone/>
            </a:pPr>
            <a:endParaRPr lang="zh-CN" altLang="en-US"/>
          </a:p>
          <a:p>
            <a:endParaRPr lang="zh-CN" altLang="en-US"/>
          </a:p>
          <a:p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1181100"/>
            <a:ext cx="851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1、方程组: 输出方程 ；激励方程 ；状态方程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22479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2、状态转换真值表</a:t>
            </a: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3276600"/>
            <a:ext cx="282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3、状态转换图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0" y="43434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4、时序图(时间图) 或称工作波形图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8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78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7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 autoUpdateAnimBg="0"/>
      <p:bldP spid="37893" grpId="0" build="p" autoUpdateAnimBg="0"/>
      <p:bldP spid="37894" grpId="0" build="p" autoUpdateAnimBg="0"/>
      <p:bldP spid="37895" grpId="0" build="p" autoUpdateAnimBg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3276600" y="1676400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221" name="Line 5"/>
          <p:cNvSpPr>
            <a:spLocks noChangeShapeType="1"/>
          </p:cNvSpPr>
          <p:nvPr/>
        </p:nvSpPr>
        <p:spPr bwMode="auto">
          <a:xfrm flipV="1">
            <a:off x="3276600" y="236220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>
            <a:off x="3276600" y="381000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3276600" y="304800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4114800" y="16764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>
            <a:off x="5791200" y="16764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226" name="Line 10"/>
          <p:cNvSpPr>
            <a:spLocks noChangeShapeType="1"/>
          </p:cNvSpPr>
          <p:nvPr/>
        </p:nvSpPr>
        <p:spPr bwMode="auto">
          <a:xfrm>
            <a:off x="4953000" y="16764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 flipH="1" flipV="1">
            <a:off x="2286000" y="685800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228" name="Rectangle 12"/>
          <p:cNvSpPr>
            <a:spLocks noChangeArrowheads="1"/>
          </p:cNvSpPr>
          <p:nvPr/>
        </p:nvSpPr>
        <p:spPr bwMode="auto">
          <a:xfrm>
            <a:off x="1524000" y="304800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1905000" y="990600"/>
            <a:ext cx="142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30" name="Rectangle 14"/>
          <p:cNvSpPr>
            <a:spLocks noChangeArrowheads="1"/>
          </p:cNvSpPr>
          <p:nvPr/>
        </p:nvSpPr>
        <p:spPr bwMode="auto">
          <a:xfrm>
            <a:off x="2590800" y="5334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31" name="Rectangle 15"/>
          <p:cNvSpPr>
            <a:spLocks noChangeArrowheads="1"/>
          </p:cNvSpPr>
          <p:nvPr/>
        </p:nvSpPr>
        <p:spPr bwMode="auto">
          <a:xfrm>
            <a:off x="3352800" y="1133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32" name="Rectangle 16"/>
          <p:cNvSpPr>
            <a:spLocks noChangeArrowheads="1"/>
          </p:cNvSpPr>
          <p:nvPr/>
        </p:nvSpPr>
        <p:spPr bwMode="auto">
          <a:xfrm>
            <a:off x="2667000" y="16668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33" name="Rectangle 17"/>
          <p:cNvSpPr>
            <a:spLocks noChangeArrowheads="1"/>
          </p:cNvSpPr>
          <p:nvPr/>
        </p:nvSpPr>
        <p:spPr bwMode="auto">
          <a:xfrm>
            <a:off x="4191000" y="1133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34" name="Rectangle 18"/>
          <p:cNvSpPr>
            <a:spLocks noChangeArrowheads="1"/>
          </p:cNvSpPr>
          <p:nvPr/>
        </p:nvSpPr>
        <p:spPr bwMode="auto">
          <a:xfrm>
            <a:off x="2667000" y="2352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35" name="Rectangle 19"/>
          <p:cNvSpPr>
            <a:spLocks noChangeArrowheads="1"/>
          </p:cNvSpPr>
          <p:nvPr/>
        </p:nvSpPr>
        <p:spPr bwMode="auto">
          <a:xfrm>
            <a:off x="5029200" y="1133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36" name="Rectangle 20"/>
          <p:cNvSpPr>
            <a:spLocks noChangeArrowheads="1"/>
          </p:cNvSpPr>
          <p:nvPr/>
        </p:nvSpPr>
        <p:spPr bwMode="auto">
          <a:xfrm>
            <a:off x="2667000" y="3038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37" name="Rectangle 21"/>
          <p:cNvSpPr>
            <a:spLocks noChangeArrowheads="1"/>
          </p:cNvSpPr>
          <p:nvPr/>
        </p:nvSpPr>
        <p:spPr bwMode="auto">
          <a:xfrm>
            <a:off x="2667000" y="3800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38" name="Rectangle 22"/>
          <p:cNvSpPr>
            <a:spLocks noChangeArrowheads="1"/>
          </p:cNvSpPr>
          <p:nvPr/>
        </p:nvSpPr>
        <p:spPr bwMode="auto">
          <a:xfrm>
            <a:off x="5943600" y="1133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39" name="Rectangle 23"/>
          <p:cNvSpPr>
            <a:spLocks noChangeArrowheads="1"/>
          </p:cNvSpPr>
          <p:nvPr/>
        </p:nvSpPr>
        <p:spPr bwMode="auto">
          <a:xfrm>
            <a:off x="3429000" y="3114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40" name="Rectangle 24"/>
          <p:cNvSpPr>
            <a:spLocks noChangeArrowheads="1"/>
          </p:cNvSpPr>
          <p:nvPr/>
        </p:nvSpPr>
        <p:spPr bwMode="auto">
          <a:xfrm>
            <a:off x="4267200" y="3114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41" name="Rectangle 25"/>
          <p:cNvSpPr>
            <a:spLocks noChangeArrowheads="1"/>
          </p:cNvSpPr>
          <p:nvPr/>
        </p:nvSpPr>
        <p:spPr bwMode="auto">
          <a:xfrm>
            <a:off x="5105400" y="3114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42" name="Rectangle 26"/>
          <p:cNvSpPr>
            <a:spLocks noChangeArrowheads="1"/>
          </p:cNvSpPr>
          <p:nvPr/>
        </p:nvSpPr>
        <p:spPr bwMode="auto">
          <a:xfrm>
            <a:off x="6019800" y="3114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43" name="Rectangle 27"/>
          <p:cNvSpPr>
            <a:spLocks noChangeArrowheads="1"/>
          </p:cNvSpPr>
          <p:nvPr/>
        </p:nvSpPr>
        <p:spPr bwMode="auto">
          <a:xfrm>
            <a:off x="6019800" y="3800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44" name="Rectangle 28"/>
          <p:cNvSpPr>
            <a:spLocks noChangeArrowheads="1"/>
          </p:cNvSpPr>
          <p:nvPr/>
        </p:nvSpPr>
        <p:spPr bwMode="auto">
          <a:xfrm>
            <a:off x="5105400" y="3800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45" name="Rectangle 29"/>
          <p:cNvSpPr>
            <a:spLocks noChangeArrowheads="1"/>
          </p:cNvSpPr>
          <p:nvPr/>
        </p:nvSpPr>
        <p:spPr bwMode="auto">
          <a:xfrm>
            <a:off x="4343400" y="1666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46" name="Rectangle 30"/>
          <p:cNvSpPr>
            <a:spLocks noChangeArrowheads="1"/>
          </p:cNvSpPr>
          <p:nvPr/>
        </p:nvSpPr>
        <p:spPr bwMode="auto">
          <a:xfrm>
            <a:off x="5181600" y="1666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47" name="Rectangle 31"/>
          <p:cNvSpPr>
            <a:spLocks noChangeArrowheads="1"/>
          </p:cNvSpPr>
          <p:nvPr/>
        </p:nvSpPr>
        <p:spPr bwMode="auto">
          <a:xfrm>
            <a:off x="3429000" y="2352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48" name="Rectangle 32"/>
          <p:cNvSpPr>
            <a:spLocks noChangeArrowheads="1"/>
          </p:cNvSpPr>
          <p:nvPr/>
        </p:nvSpPr>
        <p:spPr bwMode="auto">
          <a:xfrm>
            <a:off x="3429000" y="3800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49" name="Rectangle 33"/>
          <p:cNvSpPr>
            <a:spLocks noChangeArrowheads="1"/>
          </p:cNvSpPr>
          <p:nvPr/>
        </p:nvSpPr>
        <p:spPr bwMode="auto">
          <a:xfrm>
            <a:off x="4267200" y="3800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50" name="Rectangle 34"/>
          <p:cNvSpPr>
            <a:spLocks noChangeArrowheads="1"/>
          </p:cNvSpPr>
          <p:nvPr/>
        </p:nvSpPr>
        <p:spPr bwMode="auto">
          <a:xfrm>
            <a:off x="6096000" y="1666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51" name="Rectangle 35"/>
          <p:cNvSpPr>
            <a:spLocks noChangeArrowheads="1"/>
          </p:cNvSpPr>
          <p:nvPr/>
        </p:nvSpPr>
        <p:spPr bwMode="auto">
          <a:xfrm>
            <a:off x="5105400" y="2352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52" name="Rectangle 36"/>
          <p:cNvSpPr>
            <a:spLocks noChangeArrowheads="1"/>
          </p:cNvSpPr>
          <p:nvPr/>
        </p:nvSpPr>
        <p:spPr bwMode="auto">
          <a:xfrm>
            <a:off x="4267200" y="2352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53" name="Rectangle 37"/>
          <p:cNvSpPr>
            <a:spLocks noChangeArrowheads="1"/>
          </p:cNvSpPr>
          <p:nvPr/>
        </p:nvSpPr>
        <p:spPr bwMode="auto">
          <a:xfrm>
            <a:off x="6019800" y="2428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54" name="Rectangle 38"/>
          <p:cNvSpPr>
            <a:spLocks noChangeArrowheads="1"/>
          </p:cNvSpPr>
          <p:nvPr/>
        </p:nvSpPr>
        <p:spPr bwMode="auto">
          <a:xfrm>
            <a:off x="3505200" y="1666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7255" name="Oval 39"/>
          <p:cNvSpPr>
            <a:spLocks noChangeArrowheads="1"/>
          </p:cNvSpPr>
          <p:nvPr/>
        </p:nvSpPr>
        <p:spPr bwMode="auto">
          <a:xfrm>
            <a:off x="4038600" y="1676400"/>
            <a:ext cx="990600" cy="2895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7256" name="Oval 40"/>
          <p:cNvSpPr>
            <a:spLocks noChangeArrowheads="1"/>
          </p:cNvSpPr>
          <p:nvPr/>
        </p:nvSpPr>
        <p:spPr bwMode="auto">
          <a:xfrm>
            <a:off x="4876800" y="1676400"/>
            <a:ext cx="990600" cy="2895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37268" name="Group 52"/>
          <p:cNvGrpSpPr>
            <a:grpSpLocks/>
          </p:cNvGrpSpPr>
          <p:nvPr/>
        </p:nvGrpSpPr>
        <p:grpSpPr bwMode="auto">
          <a:xfrm>
            <a:off x="1752600" y="5257800"/>
            <a:ext cx="6116638" cy="527050"/>
            <a:chOff x="1104" y="3312"/>
            <a:chExt cx="3853" cy="332"/>
          </a:xfrm>
        </p:grpSpPr>
        <p:graphicFrame>
          <p:nvGraphicFramePr>
            <p:cNvPr id="137265" name="Object 49"/>
            <p:cNvGraphicFramePr>
              <a:graphicFrameLocks noChangeAspect="1"/>
            </p:cNvGraphicFramePr>
            <p:nvPr/>
          </p:nvGraphicFramePr>
          <p:xfrm>
            <a:off x="1104" y="3312"/>
            <a:ext cx="178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745" name="Equation" r:id="rId5" imgW="2159640" imgH="393840" progId="Equation.3">
                    <p:embed/>
                  </p:oleObj>
                </mc:Choice>
                <mc:Fallback>
                  <p:oleObj name="Equation" r:id="rId5" imgW="2159640" imgH="393840" progId="Equation.3">
                    <p:embed/>
                    <p:pic>
                      <p:nvPicPr>
                        <p:cNvPr id="0" name="Picture 4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312"/>
                          <a:ext cx="1784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66" name="Object 50"/>
            <p:cNvGraphicFramePr>
              <a:graphicFrameLocks noChangeAspect="1"/>
            </p:cNvGraphicFramePr>
            <p:nvPr/>
          </p:nvGraphicFramePr>
          <p:xfrm>
            <a:off x="3264" y="3360"/>
            <a:ext cx="66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746" name="Equation" r:id="rId7" imgW="800280" imgH="330120" progId="Equation.3">
                    <p:embed/>
                  </p:oleObj>
                </mc:Choice>
                <mc:Fallback>
                  <p:oleObj name="Equation" r:id="rId7" imgW="800280" imgH="330120" progId="Equation.3">
                    <p:embed/>
                    <p:pic>
                      <p:nvPicPr>
                        <p:cNvPr id="0" name="Picture 4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3360"/>
                          <a:ext cx="667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67" name="Object 51"/>
            <p:cNvGraphicFramePr>
              <a:graphicFrameLocks noChangeAspect="1"/>
            </p:cNvGraphicFramePr>
            <p:nvPr/>
          </p:nvGraphicFramePr>
          <p:xfrm>
            <a:off x="4224" y="3312"/>
            <a:ext cx="73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747" name="Equation" r:id="rId9" imgW="876600" imgH="368280" progId="Equation.3">
                    <p:embed/>
                  </p:oleObj>
                </mc:Choice>
                <mc:Fallback>
                  <p:oleObj name="Equation" r:id="rId9" imgW="876600" imgH="368280" progId="Equation.3">
                    <p:embed/>
                    <p:pic>
                      <p:nvPicPr>
                        <p:cNvPr id="0" name="Picture 4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312"/>
                          <a:ext cx="733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150</a:t>
            </a:fld>
            <a:endParaRPr lang="en-US" altLang="zh-CN"/>
          </a:p>
        </p:txBody>
      </p:sp>
      <p:grpSp>
        <p:nvGrpSpPr>
          <p:cNvPr id="44" name="组合 43"/>
          <p:cNvGrpSpPr/>
          <p:nvPr/>
        </p:nvGrpSpPr>
        <p:grpSpPr>
          <a:xfrm>
            <a:off x="5000628" y="142852"/>
            <a:ext cx="3877985" cy="744538"/>
            <a:chOff x="4929190" y="71414"/>
            <a:chExt cx="3877985" cy="744538"/>
          </a:xfrm>
        </p:grpSpPr>
        <p:sp>
          <p:nvSpPr>
            <p:cNvPr id="45" name="矩形 44"/>
            <p:cNvSpPr/>
            <p:nvPr/>
          </p:nvSpPr>
          <p:spPr>
            <a:xfrm>
              <a:off x="4929190" y="214290"/>
              <a:ext cx="387798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得到   和   的形式</a:t>
              </a:r>
              <a:endParaRPr lang="zh-CN" altLang="en-US" dirty="0"/>
            </a:p>
          </p:txBody>
        </p:sp>
        <p:graphicFrame>
          <p:nvGraphicFramePr>
            <p:cNvPr id="46" name="Object 416"/>
            <p:cNvGraphicFramePr>
              <a:graphicFrameLocks noChangeAspect="1"/>
            </p:cNvGraphicFramePr>
            <p:nvPr/>
          </p:nvGraphicFramePr>
          <p:xfrm>
            <a:off x="5857884" y="142852"/>
            <a:ext cx="576263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748" name="Equation" r:id="rId11" imgW="215713" imgH="253780" progId="Equation.DSMT4">
                    <p:embed/>
                  </p:oleObj>
                </mc:Choice>
                <mc:Fallback>
                  <p:oleObj name="Equation" r:id="rId11" imgW="215713" imgH="253780" progId="Equation.DSMT4">
                    <p:embed/>
                    <p:pic>
                      <p:nvPicPr>
                        <p:cNvPr id="0" name="Picture 4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7884" y="142852"/>
                          <a:ext cx="576263" cy="673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417"/>
            <p:cNvGraphicFramePr>
              <a:graphicFrameLocks noChangeAspect="1"/>
            </p:cNvGraphicFramePr>
            <p:nvPr/>
          </p:nvGraphicFramePr>
          <p:xfrm>
            <a:off x="6786578" y="71414"/>
            <a:ext cx="644525" cy="739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749" name="Equation" r:id="rId13" imgW="241195" imgH="279279" progId="Equation.DSMT4">
                    <p:embed/>
                  </p:oleObj>
                </mc:Choice>
                <mc:Fallback>
                  <p:oleObj name="Equation" r:id="rId13" imgW="241195" imgH="279279" progId="Equation.DSMT4">
                    <p:embed/>
                    <p:pic>
                      <p:nvPicPr>
                        <p:cNvPr id="0" name="Picture 4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6578" y="71414"/>
                          <a:ext cx="644525" cy="739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8" name="直接箭头连接符 47"/>
          <p:cNvCxnSpPr/>
          <p:nvPr/>
        </p:nvCxnSpPr>
        <p:spPr bwMode="auto">
          <a:xfrm flipV="1">
            <a:off x="2928926" y="4572008"/>
            <a:ext cx="1428760" cy="6524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箭头连接符 49"/>
          <p:cNvCxnSpPr/>
          <p:nvPr/>
        </p:nvCxnSpPr>
        <p:spPr bwMode="auto">
          <a:xfrm flipV="1">
            <a:off x="4000496" y="4643446"/>
            <a:ext cx="1428760" cy="6524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372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55" grpId="0" animBg="1"/>
      <p:bldP spid="137256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3200400" y="1609725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245" name="Line 5"/>
          <p:cNvSpPr>
            <a:spLocks noChangeShapeType="1"/>
          </p:cNvSpPr>
          <p:nvPr/>
        </p:nvSpPr>
        <p:spPr bwMode="auto">
          <a:xfrm flipV="1">
            <a:off x="3200400" y="22955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46" name="Line 6"/>
          <p:cNvSpPr>
            <a:spLocks noChangeShapeType="1"/>
          </p:cNvSpPr>
          <p:nvPr/>
        </p:nvSpPr>
        <p:spPr bwMode="auto">
          <a:xfrm>
            <a:off x="3200400" y="37433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47" name="Line 7"/>
          <p:cNvSpPr>
            <a:spLocks noChangeShapeType="1"/>
          </p:cNvSpPr>
          <p:nvPr/>
        </p:nvSpPr>
        <p:spPr bwMode="auto">
          <a:xfrm>
            <a:off x="3200400" y="29813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4038600" y="16097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49" name="Line 9"/>
          <p:cNvSpPr>
            <a:spLocks noChangeShapeType="1"/>
          </p:cNvSpPr>
          <p:nvPr/>
        </p:nvSpPr>
        <p:spPr bwMode="auto">
          <a:xfrm>
            <a:off x="5715000" y="16097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50" name="Line 10"/>
          <p:cNvSpPr>
            <a:spLocks noChangeShapeType="1"/>
          </p:cNvSpPr>
          <p:nvPr/>
        </p:nvSpPr>
        <p:spPr bwMode="auto">
          <a:xfrm>
            <a:off x="4876800" y="16097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51" name="Line 11"/>
          <p:cNvSpPr>
            <a:spLocks noChangeShapeType="1"/>
          </p:cNvSpPr>
          <p:nvPr/>
        </p:nvSpPr>
        <p:spPr bwMode="auto">
          <a:xfrm flipH="1" flipV="1">
            <a:off x="2209800" y="619125"/>
            <a:ext cx="990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8252" name="Rectangle 12"/>
          <p:cNvSpPr>
            <a:spLocks noChangeArrowheads="1"/>
          </p:cNvSpPr>
          <p:nvPr/>
        </p:nvSpPr>
        <p:spPr bwMode="auto">
          <a:xfrm>
            <a:off x="1447800" y="238125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53" name="Rectangle 13"/>
          <p:cNvSpPr>
            <a:spLocks noChangeArrowheads="1"/>
          </p:cNvSpPr>
          <p:nvPr/>
        </p:nvSpPr>
        <p:spPr bwMode="auto">
          <a:xfrm>
            <a:off x="1905000" y="923925"/>
            <a:ext cx="142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54" name="Rectangle 14"/>
          <p:cNvSpPr>
            <a:spLocks noChangeArrowheads="1"/>
          </p:cNvSpPr>
          <p:nvPr/>
        </p:nvSpPr>
        <p:spPr bwMode="auto">
          <a:xfrm>
            <a:off x="2514600" y="542925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55" name="Rectangle 15"/>
          <p:cNvSpPr>
            <a:spLocks noChangeArrowheads="1"/>
          </p:cNvSpPr>
          <p:nvPr/>
        </p:nvSpPr>
        <p:spPr bwMode="auto">
          <a:xfrm>
            <a:off x="3276600" y="1066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56" name="Rectangle 16"/>
          <p:cNvSpPr>
            <a:spLocks noChangeArrowheads="1"/>
          </p:cNvSpPr>
          <p:nvPr/>
        </p:nvSpPr>
        <p:spPr bwMode="auto">
          <a:xfrm>
            <a:off x="2590800" y="1600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57" name="Rectangle 17"/>
          <p:cNvSpPr>
            <a:spLocks noChangeArrowheads="1"/>
          </p:cNvSpPr>
          <p:nvPr/>
        </p:nvSpPr>
        <p:spPr bwMode="auto">
          <a:xfrm>
            <a:off x="4114800" y="1066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58" name="Rectangle 18"/>
          <p:cNvSpPr>
            <a:spLocks noChangeArrowheads="1"/>
          </p:cNvSpPr>
          <p:nvPr/>
        </p:nvSpPr>
        <p:spPr bwMode="auto">
          <a:xfrm>
            <a:off x="2590800" y="2286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59" name="Rectangle 19"/>
          <p:cNvSpPr>
            <a:spLocks noChangeArrowheads="1"/>
          </p:cNvSpPr>
          <p:nvPr/>
        </p:nvSpPr>
        <p:spPr bwMode="auto">
          <a:xfrm>
            <a:off x="4953000" y="1066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60" name="Rectangle 20"/>
          <p:cNvSpPr>
            <a:spLocks noChangeArrowheads="1"/>
          </p:cNvSpPr>
          <p:nvPr/>
        </p:nvSpPr>
        <p:spPr bwMode="auto">
          <a:xfrm>
            <a:off x="2590800" y="2971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61" name="Rectangle 21"/>
          <p:cNvSpPr>
            <a:spLocks noChangeArrowheads="1"/>
          </p:cNvSpPr>
          <p:nvPr/>
        </p:nvSpPr>
        <p:spPr bwMode="auto">
          <a:xfrm>
            <a:off x="2590800" y="3733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62" name="Rectangle 22"/>
          <p:cNvSpPr>
            <a:spLocks noChangeArrowheads="1"/>
          </p:cNvSpPr>
          <p:nvPr/>
        </p:nvSpPr>
        <p:spPr bwMode="auto">
          <a:xfrm>
            <a:off x="5867400" y="1066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63" name="Rectangle 23"/>
          <p:cNvSpPr>
            <a:spLocks noChangeArrowheads="1"/>
          </p:cNvSpPr>
          <p:nvPr/>
        </p:nvSpPr>
        <p:spPr bwMode="auto">
          <a:xfrm>
            <a:off x="33528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64" name="Rectangle 24"/>
          <p:cNvSpPr>
            <a:spLocks noChangeArrowheads="1"/>
          </p:cNvSpPr>
          <p:nvPr/>
        </p:nvSpPr>
        <p:spPr bwMode="auto">
          <a:xfrm>
            <a:off x="41910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65" name="Rectangle 25"/>
          <p:cNvSpPr>
            <a:spLocks noChangeArrowheads="1"/>
          </p:cNvSpPr>
          <p:nvPr/>
        </p:nvSpPr>
        <p:spPr bwMode="auto">
          <a:xfrm>
            <a:off x="50292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66" name="Rectangle 26"/>
          <p:cNvSpPr>
            <a:spLocks noChangeArrowheads="1"/>
          </p:cNvSpPr>
          <p:nvPr/>
        </p:nvSpPr>
        <p:spPr bwMode="auto">
          <a:xfrm>
            <a:off x="59436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67" name="Rectangle 27"/>
          <p:cNvSpPr>
            <a:spLocks noChangeArrowheads="1"/>
          </p:cNvSpPr>
          <p:nvPr/>
        </p:nvSpPr>
        <p:spPr bwMode="auto">
          <a:xfrm>
            <a:off x="5943600" y="3733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68" name="Rectangle 28"/>
          <p:cNvSpPr>
            <a:spLocks noChangeArrowheads="1"/>
          </p:cNvSpPr>
          <p:nvPr/>
        </p:nvSpPr>
        <p:spPr bwMode="auto">
          <a:xfrm>
            <a:off x="5029200" y="3733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4267200" y="1600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70" name="Rectangle 30"/>
          <p:cNvSpPr>
            <a:spLocks noChangeArrowheads="1"/>
          </p:cNvSpPr>
          <p:nvPr/>
        </p:nvSpPr>
        <p:spPr bwMode="auto">
          <a:xfrm>
            <a:off x="5105400" y="1600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71" name="Rectangle 31"/>
          <p:cNvSpPr>
            <a:spLocks noChangeArrowheads="1"/>
          </p:cNvSpPr>
          <p:nvPr/>
        </p:nvSpPr>
        <p:spPr bwMode="auto">
          <a:xfrm>
            <a:off x="33528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72" name="Rectangle 32"/>
          <p:cNvSpPr>
            <a:spLocks noChangeArrowheads="1"/>
          </p:cNvSpPr>
          <p:nvPr/>
        </p:nvSpPr>
        <p:spPr bwMode="auto">
          <a:xfrm>
            <a:off x="3352800" y="3733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73" name="Rectangle 33"/>
          <p:cNvSpPr>
            <a:spLocks noChangeArrowheads="1"/>
          </p:cNvSpPr>
          <p:nvPr/>
        </p:nvSpPr>
        <p:spPr bwMode="auto">
          <a:xfrm>
            <a:off x="4191000" y="3733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74" name="Rectangle 34"/>
          <p:cNvSpPr>
            <a:spLocks noChangeArrowheads="1"/>
          </p:cNvSpPr>
          <p:nvPr/>
        </p:nvSpPr>
        <p:spPr bwMode="auto">
          <a:xfrm>
            <a:off x="6019800" y="1600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75" name="Rectangle 35"/>
          <p:cNvSpPr>
            <a:spLocks noChangeArrowheads="1"/>
          </p:cNvSpPr>
          <p:nvPr/>
        </p:nvSpPr>
        <p:spPr bwMode="auto">
          <a:xfrm>
            <a:off x="50292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76" name="Rectangle 36"/>
          <p:cNvSpPr>
            <a:spLocks noChangeArrowheads="1"/>
          </p:cNvSpPr>
          <p:nvPr/>
        </p:nvSpPr>
        <p:spPr bwMode="auto">
          <a:xfrm>
            <a:off x="41910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77" name="Rectangle 37"/>
          <p:cNvSpPr>
            <a:spLocks noChangeArrowheads="1"/>
          </p:cNvSpPr>
          <p:nvPr/>
        </p:nvSpPr>
        <p:spPr bwMode="auto">
          <a:xfrm>
            <a:off x="5943600" y="2362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78" name="Rectangle 38"/>
          <p:cNvSpPr>
            <a:spLocks noChangeArrowheads="1"/>
          </p:cNvSpPr>
          <p:nvPr/>
        </p:nvSpPr>
        <p:spPr bwMode="auto">
          <a:xfrm>
            <a:off x="3429000" y="1600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279" name="Oval 39"/>
          <p:cNvSpPr>
            <a:spLocks noChangeArrowheads="1"/>
          </p:cNvSpPr>
          <p:nvPr/>
        </p:nvSpPr>
        <p:spPr bwMode="auto">
          <a:xfrm>
            <a:off x="4114800" y="3057525"/>
            <a:ext cx="1524000" cy="1371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38295" name="Group 55"/>
          <p:cNvGrpSpPr>
            <a:grpSpLocks/>
          </p:cNvGrpSpPr>
          <p:nvPr/>
        </p:nvGrpSpPr>
        <p:grpSpPr bwMode="auto">
          <a:xfrm>
            <a:off x="2819400" y="2981325"/>
            <a:ext cx="4200525" cy="1447800"/>
            <a:chOff x="1776" y="1878"/>
            <a:chExt cx="2646" cy="912"/>
          </a:xfrm>
        </p:grpSpPr>
        <p:sp>
          <p:nvSpPr>
            <p:cNvPr id="138280" name="Arc 40"/>
            <p:cNvSpPr>
              <a:spLocks/>
            </p:cNvSpPr>
            <p:nvPr/>
          </p:nvSpPr>
          <p:spPr bwMode="auto">
            <a:xfrm>
              <a:off x="1776" y="1926"/>
              <a:ext cx="822" cy="864"/>
            </a:xfrm>
            <a:custGeom>
              <a:avLst/>
              <a:gdLst>
                <a:gd name="G0" fmla="+- 9200 0 0"/>
                <a:gd name="G1" fmla="+- 21600 0 0"/>
                <a:gd name="G2" fmla="+- 21600 0 0"/>
                <a:gd name="T0" fmla="*/ 2610 w 30800"/>
                <a:gd name="T1" fmla="*/ 1030 h 43200"/>
                <a:gd name="T2" fmla="*/ 0 w 30800"/>
                <a:gd name="T3" fmla="*/ 41143 h 43200"/>
                <a:gd name="T4" fmla="*/ 9200 w 308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800" h="43200" fill="none" extrusionOk="0">
                  <a:moveTo>
                    <a:pt x="2609" y="1029"/>
                  </a:moveTo>
                  <a:cubicBezTo>
                    <a:pt x="4740" y="347"/>
                    <a:pt x="6963" y="-1"/>
                    <a:pt x="9200" y="0"/>
                  </a:cubicBezTo>
                  <a:cubicBezTo>
                    <a:pt x="21129" y="0"/>
                    <a:pt x="30800" y="9670"/>
                    <a:pt x="30800" y="21600"/>
                  </a:cubicBezTo>
                  <a:cubicBezTo>
                    <a:pt x="30800" y="33529"/>
                    <a:pt x="21129" y="43200"/>
                    <a:pt x="9200" y="43200"/>
                  </a:cubicBezTo>
                  <a:cubicBezTo>
                    <a:pt x="6019" y="43200"/>
                    <a:pt x="2877" y="42497"/>
                    <a:pt x="0" y="41142"/>
                  </a:cubicBezTo>
                </a:path>
                <a:path w="30800" h="43200" stroke="0" extrusionOk="0">
                  <a:moveTo>
                    <a:pt x="2609" y="1029"/>
                  </a:moveTo>
                  <a:cubicBezTo>
                    <a:pt x="4740" y="347"/>
                    <a:pt x="6963" y="-1"/>
                    <a:pt x="9200" y="0"/>
                  </a:cubicBezTo>
                  <a:cubicBezTo>
                    <a:pt x="21129" y="0"/>
                    <a:pt x="30800" y="9670"/>
                    <a:pt x="30800" y="21600"/>
                  </a:cubicBezTo>
                  <a:cubicBezTo>
                    <a:pt x="30800" y="33529"/>
                    <a:pt x="21129" y="43200"/>
                    <a:pt x="9200" y="43200"/>
                  </a:cubicBezTo>
                  <a:cubicBezTo>
                    <a:pt x="6019" y="43200"/>
                    <a:pt x="2877" y="42497"/>
                    <a:pt x="0" y="41142"/>
                  </a:cubicBezTo>
                  <a:lnTo>
                    <a:pt x="92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281" name="Arc 41"/>
            <p:cNvSpPr>
              <a:spLocks/>
            </p:cNvSpPr>
            <p:nvPr/>
          </p:nvSpPr>
          <p:spPr bwMode="auto">
            <a:xfrm flipH="1">
              <a:off x="3600" y="1878"/>
              <a:ext cx="822" cy="864"/>
            </a:xfrm>
            <a:custGeom>
              <a:avLst/>
              <a:gdLst>
                <a:gd name="G0" fmla="+- 9200 0 0"/>
                <a:gd name="G1" fmla="+- 21600 0 0"/>
                <a:gd name="G2" fmla="+- 21600 0 0"/>
                <a:gd name="T0" fmla="*/ 2610 w 30800"/>
                <a:gd name="T1" fmla="*/ 1030 h 43200"/>
                <a:gd name="T2" fmla="*/ 0 w 30800"/>
                <a:gd name="T3" fmla="*/ 41143 h 43200"/>
                <a:gd name="T4" fmla="*/ 9200 w 308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800" h="43200" fill="none" extrusionOk="0">
                  <a:moveTo>
                    <a:pt x="2609" y="1029"/>
                  </a:moveTo>
                  <a:cubicBezTo>
                    <a:pt x="4740" y="347"/>
                    <a:pt x="6963" y="-1"/>
                    <a:pt x="9200" y="0"/>
                  </a:cubicBezTo>
                  <a:cubicBezTo>
                    <a:pt x="21129" y="0"/>
                    <a:pt x="30800" y="9670"/>
                    <a:pt x="30800" y="21600"/>
                  </a:cubicBezTo>
                  <a:cubicBezTo>
                    <a:pt x="30800" y="33529"/>
                    <a:pt x="21129" y="43200"/>
                    <a:pt x="9200" y="43200"/>
                  </a:cubicBezTo>
                  <a:cubicBezTo>
                    <a:pt x="6019" y="43200"/>
                    <a:pt x="2877" y="42497"/>
                    <a:pt x="0" y="41142"/>
                  </a:cubicBezTo>
                </a:path>
                <a:path w="30800" h="43200" stroke="0" extrusionOk="0">
                  <a:moveTo>
                    <a:pt x="2609" y="1029"/>
                  </a:moveTo>
                  <a:cubicBezTo>
                    <a:pt x="4740" y="347"/>
                    <a:pt x="6963" y="-1"/>
                    <a:pt x="9200" y="0"/>
                  </a:cubicBezTo>
                  <a:cubicBezTo>
                    <a:pt x="21129" y="0"/>
                    <a:pt x="30800" y="9670"/>
                    <a:pt x="30800" y="21600"/>
                  </a:cubicBezTo>
                  <a:cubicBezTo>
                    <a:pt x="30800" y="33529"/>
                    <a:pt x="21129" y="43200"/>
                    <a:pt x="9200" y="43200"/>
                  </a:cubicBezTo>
                  <a:cubicBezTo>
                    <a:pt x="6019" y="43200"/>
                    <a:pt x="2877" y="42497"/>
                    <a:pt x="0" y="41142"/>
                  </a:cubicBezTo>
                  <a:lnTo>
                    <a:pt x="92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8296" name="Group 56"/>
          <p:cNvGrpSpPr>
            <a:grpSpLocks/>
          </p:cNvGrpSpPr>
          <p:nvPr/>
        </p:nvGrpSpPr>
        <p:grpSpPr bwMode="auto">
          <a:xfrm>
            <a:off x="2133600" y="5029200"/>
            <a:ext cx="5327650" cy="600075"/>
            <a:chOff x="1344" y="3168"/>
            <a:chExt cx="3356" cy="378"/>
          </a:xfrm>
        </p:grpSpPr>
        <p:graphicFrame>
          <p:nvGraphicFramePr>
            <p:cNvPr id="138292" name="Object 52"/>
            <p:cNvGraphicFramePr>
              <a:graphicFrameLocks noChangeAspect="1"/>
            </p:cNvGraphicFramePr>
            <p:nvPr/>
          </p:nvGraphicFramePr>
          <p:xfrm>
            <a:off x="1344" y="3168"/>
            <a:ext cx="161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21" name="Equation" r:id="rId5" imgW="1956240" imgH="393840" progId="Equation.3">
                    <p:embed/>
                  </p:oleObj>
                </mc:Choice>
                <mc:Fallback>
                  <p:oleObj name="Equation" r:id="rId5" imgW="1956240" imgH="393840" progId="Equation.3">
                    <p:embed/>
                    <p:pic>
                      <p:nvPicPr>
                        <p:cNvPr id="0" name="Picture 4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168"/>
                          <a:ext cx="1618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93" name="Object 53"/>
            <p:cNvGraphicFramePr>
              <a:graphicFrameLocks noChangeAspect="1"/>
            </p:cNvGraphicFramePr>
            <p:nvPr/>
          </p:nvGraphicFramePr>
          <p:xfrm>
            <a:off x="3168" y="3264"/>
            <a:ext cx="63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22" name="Equation" r:id="rId7" imgW="762120" imgH="330120" progId="Equation.3">
                    <p:embed/>
                  </p:oleObj>
                </mc:Choice>
                <mc:Fallback>
                  <p:oleObj name="Equation" r:id="rId7" imgW="762120" imgH="330120" progId="Equation.3">
                    <p:embed/>
                    <p:pic>
                      <p:nvPicPr>
                        <p:cNvPr id="0" name="Picture 4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264"/>
                          <a:ext cx="634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94" name="Object 54"/>
            <p:cNvGraphicFramePr>
              <a:graphicFrameLocks noChangeAspect="1"/>
            </p:cNvGraphicFramePr>
            <p:nvPr/>
          </p:nvGraphicFramePr>
          <p:xfrm>
            <a:off x="4032" y="3216"/>
            <a:ext cx="668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23" name="Equation" r:id="rId9" imgW="800280" imgH="368280" progId="Equation.3">
                    <p:embed/>
                  </p:oleObj>
                </mc:Choice>
                <mc:Fallback>
                  <p:oleObj name="Equation" r:id="rId9" imgW="800280" imgH="368280" progId="Equation.3">
                    <p:embed/>
                    <p:pic>
                      <p:nvPicPr>
                        <p:cNvPr id="0" name="Picture 4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216"/>
                          <a:ext cx="668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151</a:t>
            </a:fld>
            <a:endParaRPr lang="en-US" altLang="zh-CN"/>
          </a:p>
        </p:txBody>
      </p:sp>
      <p:grpSp>
        <p:nvGrpSpPr>
          <p:cNvPr id="46" name="组合 45"/>
          <p:cNvGrpSpPr/>
          <p:nvPr/>
        </p:nvGrpSpPr>
        <p:grpSpPr>
          <a:xfrm>
            <a:off x="5000628" y="142852"/>
            <a:ext cx="3877985" cy="744538"/>
            <a:chOff x="4929190" y="71414"/>
            <a:chExt cx="3877985" cy="744538"/>
          </a:xfrm>
        </p:grpSpPr>
        <p:sp>
          <p:nvSpPr>
            <p:cNvPr id="47" name="矩形 46"/>
            <p:cNvSpPr/>
            <p:nvPr/>
          </p:nvSpPr>
          <p:spPr>
            <a:xfrm>
              <a:off x="4929190" y="214290"/>
              <a:ext cx="387798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得到   和   的形式</a:t>
              </a:r>
              <a:endParaRPr lang="zh-CN" altLang="en-US" dirty="0"/>
            </a:p>
          </p:txBody>
        </p:sp>
        <p:graphicFrame>
          <p:nvGraphicFramePr>
            <p:cNvPr id="48" name="Object 416"/>
            <p:cNvGraphicFramePr>
              <a:graphicFrameLocks noChangeAspect="1"/>
            </p:cNvGraphicFramePr>
            <p:nvPr/>
          </p:nvGraphicFramePr>
          <p:xfrm>
            <a:off x="5857884" y="142852"/>
            <a:ext cx="576263" cy="67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24" name="Equation" r:id="rId11" imgW="215713" imgH="253780" progId="Equation.DSMT4">
                    <p:embed/>
                  </p:oleObj>
                </mc:Choice>
                <mc:Fallback>
                  <p:oleObj name="Equation" r:id="rId11" imgW="215713" imgH="253780" progId="Equation.DSMT4">
                    <p:embed/>
                    <p:pic>
                      <p:nvPicPr>
                        <p:cNvPr id="0" name="Picture 4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7884" y="142852"/>
                          <a:ext cx="576263" cy="673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17"/>
            <p:cNvGraphicFramePr>
              <a:graphicFrameLocks noChangeAspect="1"/>
            </p:cNvGraphicFramePr>
            <p:nvPr/>
          </p:nvGraphicFramePr>
          <p:xfrm>
            <a:off x="6786578" y="71414"/>
            <a:ext cx="644525" cy="739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5725" name="Equation" r:id="rId13" imgW="241195" imgH="279279" progId="Equation.DSMT4">
                    <p:embed/>
                  </p:oleObj>
                </mc:Choice>
                <mc:Fallback>
                  <p:oleObj name="Equation" r:id="rId13" imgW="241195" imgH="279279" progId="Equation.DSMT4">
                    <p:embed/>
                    <p:pic>
                      <p:nvPicPr>
                        <p:cNvPr id="0" name="Picture 4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6578" y="71414"/>
                          <a:ext cx="644525" cy="7397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0" name="直接箭头连接符 49"/>
          <p:cNvCxnSpPr/>
          <p:nvPr/>
        </p:nvCxnSpPr>
        <p:spPr bwMode="auto">
          <a:xfrm rot="5400000" flipH="1" flipV="1">
            <a:off x="3281354" y="4495808"/>
            <a:ext cx="581028" cy="428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51"/>
          <p:cNvCxnSpPr/>
          <p:nvPr/>
        </p:nvCxnSpPr>
        <p:spPr bwMode="auto">
          <a:xfrm rot="5400000" flipH="1" flipV="1">
            <a:off x="4281486" y="4576770"/>
            <a:ext cx="581028" cy="428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79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2133600" y="1524000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>
            <a:off x="2133600" y="2362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0" name="Line 6"/>
          <p:cNvSpPr>
            <a:spLocks noChangeShapeType="1"/>
          </p:cNvSpPr>
          <p:nvPr/>
        </p:nvSpPr>
        <p:spPr bwMode="auto">
          <a:xfrm flipV="1">
            <a:off x="2133600" y="25908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1" name="Line 7"/>
          <p:cNvSpPr>
            <a:spLocks noChangeShapeType="1"/>
          </p:cNvSpPr>
          <p:nvPr/>
        </p:nvSpPr>
        <p:spPr bwMode="auto">
          <a:xfrm flipH="1">
            <a:off x="1828800" y="2590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2133600" y="1590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273" name="Rectangle 9"/>
          <p:cNvSpPr>
            <a:spLocks noChangeArrowheads="1"/>
          </p:cNvSpPr>
          <p:nvPr/>
        </p:nvSpPr>
        <p:spPr bwMode="auto">
          <a:xfrm>
            <a:off x="2895600" y="16002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2895600" y="3048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275" name="Oval 11"/>
          <p:cNvSpPr>
            <a:spLocks noChangeArrowheads="1"/>
          </p:cNvSpPr>
          <p:nvPr/>
        </p:nvSpPr>
        <p:spPr bwMode="auto">
          <a:xfrm>
            <a:off x="1981200" y="25146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276" name="Rectangle 12"/>
          <p:cNvSpPr>
            <a:spLocks noChangeArrowheads="1"/>
          </p:cNvSpPr>
          <p:nvPr/>
        </p:nvSpPr>
        <p:spPr bwMode="auto">
          <a:xfrm>
            <a:off x="2133600" y="3114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>
            <a:off x="2895600" y="3124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78" name="Rectangle 14"/>
          <p:cNvSpPr>
            <a:spLocks noChangeArrowheads="1"/>
          </p:cNvSpPr>
          <p:nvPr/>
        </p:nvSpPr>
        <p:spPr bwMode="auto">
          <a:xfrm>
            <a:off x="4495800" y="1524000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279" name="Line 15"/>
          <p:cNvSpPr>
            <a:spLocks noChangeShapeType="1"/>
          </p:cNvSpPr>
          <p:nvPr/>
        </p:nvSpPr>
        <p:spPr bwMode="auto">
          <a:xfrm>
            <a:off x="4495800" y="2362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80" name="Line 16"/>
          <p:cNvSpPr>
            <a:spLocks noChangeShapeType="1"/>
          </p:cNvSpPr>
          <p:nvPr/>
        </p:nvSpPr>
        <p:spPr bwMode="auto">
          <a:xfrm flipV="1">
            <a:off x="4495800" y="25908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81" name="Line 17"/>
          <p:cNvSpPr>
            <a:spLocks noChangeShapeType="1"/>
          </p:cNvSpPr>
          <p:nvPr/>
        </p:nvSpPr>
        <p:spPr bwMode="auto">
          <a:xfrm flipH="1">
            <a:off x="4191000" y="2590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82" name="Rectangle 18"/>
          <p:cNvSpPr>
            <a:spLocks noChangeArrowheads="1"/>
          </p:cNvSpPr>
          <p:nvPr/>
        </p:nvSpPr>
        <p:spPr bwMode="auto">
          <a:xfrm>
            <a:off x="4495800" y="1590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283" name="Rectangle 19"/>
          <p:cNvSpPr>
            <a:spLocks noChangeArrowheads="1"/>
          </p:cNvSpPr>
          <p:nvPr/>
        </p:nvSpPr>
        <p:spPr bwMode="auto">
          <a:xfrm>
            <a:off x="5181600" y="15906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284" name="Rectangle 20"/>
          <p:cNvSpPr>
            <a:spLocks noChangeArrowheads="1"/>
          </p:cNvSpPr>
          <p:nvPr/>
        </p:nvSpPr>
        <p:spPr bwMode="auto">
          <a:xfrm>
            <a:off x="5257800" y="3048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285" name="Oval 21"/>
          <p:cNvSpPr>
            <a:spLocks noChangeArrowheads="1"/>
          </p:cNvSpPr>
          <p:nvPr/>
        </p:nvSpPr>
        <p:spPr bwMode="auto">
          <a:xfrm>
            <a:off x="4343400" y="25146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4495800" y="3114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287" name="Line 23"/>
          <p:cNvSpPr>
            <a:spLocks noChangeShapeType="1"/>
          </p:cNvSpPr>
          <p:nvPr/>
        </p:nvSpPr>
        <p:spPr bwMode="auto">
          <a:xfrm>
            <a:off x="5257800" y="3124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88" name="Line 24"/>
          <p:cNvSpPr>
            <a:spLocks noChangeShapeType="1"/>
          </p:cNvSpPr>
          <p:nvPr/>
        </p:nvSpPr>
        <p:spPr bwMode="auto">
          <a:xfrm>
            <a:off x="1828800" y="259080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89" name="Line 25"/>
          <p:cNvSpPr>
            <a:spLocks noChangeShapeType="1"/>
          </p:cNvSpPr>
          <p:nvPr/>
        </p:nvSpPr>
        <p:spPr bwMode="auto">
          <a:xfrm>
            <a:off x="4191000" y="259080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90" name="Line 26"/>
          <p:cNvSpPr>
            <a:spLocks noChangeShapeType="1"/>
          </p:cNvSpPr>
          <p:nvPr/>
        </p:nvSpPr>
        <p:spPr bwMode="auto">
          <a:xfrm flipH="1">
            <a:off x="3429000" y="18288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91" name="Line 27"/>
          <p:cNvSpPr>
            <a:spLocks noChangeShapeType="1"/>
          </p:cNvSpPr>
          <p:nvPr/>
        </p:nvSpPr>
        <p:spPr bwMode="auto">
          <a:xfrm>
            <a:off x="3563938" y="3429000"/>
            <a:ext cx="931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92" name="Oval 28"/>
          <p:cNvSpPr>
            <a:spLocks noChangeArrowheads="1"/>
          </p:cNvSpPr>
          <p:nvPr/>
        </p:nvSpPr>
        <p:spPr bwMode="auto">
          <a:xfrm>
            <a:off x="838200" y="1752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9293" name="Rectangle 29"/>
          <p:cNvSpPr>
            <a:spLocks noChangeArrowheads="1"/>
          </p:cNvSpPr>
          <p:nvPr/>
        </p:nvSpPr>
        <p:spPr bwMode="auto">
          <a:xfrm>
            <a:off x="457200" y="4114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294" name="Rectangle 30"/>
          <p:cNvSpPr>
            <a:spLocks noChangeArrowheads="1"/>
          </p:cNvSpPr>
          <p:nvPr/>
        </p:nvSpPr>
        <p:spPr bwMode="auto">
          <a:xfrm>
            <a:off x="6553200" y="1524000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295" name="Line 31"/>
          <p:cNvSpPr>
            <a:spLocks noChangeShapeType="1"/>
          </p:cNvSpPr>
          <p:nvPr/>
        </p:nvSpPr>
        <p:spPr bwMode="auto">
          <a:xfrm>
            <a:off x="6553200" y="23622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96" name="Line 32"/>
          <p:cNvSpPr>
            <a:spLocks noChangeShapeType="1"/>
          </p:cNvSpPr>
          <p:nvPr/>
        </p:nvSpPr>
        <p:spPr bwMode="auto">
          <a:xfrm flipV="1">
            <a:off x="6553200" y="25908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97" name="Line 33"/>
          <p:cNvSpPr>
            <a:spLocks noChangeShapeType="1"/>
          </p:cNvSpPr>
          <p:nvPr/>
        </p:nvSpPr>
        <p:spPr bwMode="auto">
          <a:xfrm flipH="1">
            <a:off x="6248400" y="25908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298" name="Rectangle 34"/>
          <p:cNvSpPr>
            <a:spLocks noChangeArrowheads="1"/>
          </p:cNvSpPr>
          <p:nvPr/>
        </p:nvSpPr>
        <p:spPr bwMode="auto">
          <a:xfrm>
            <a:off x="6553200" y="1590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299" name="Rectangle 35"/>
          <p:cNvSpPr>
            <a:spLocks noChangeArrowheads="1"/>
          </p:cNvSpPr>
          <p:nvPr/>
        </p:nvSpPr>
        <p:spPr bwMode="auto">
          <a:xfrm>
            <a:off x="7239000" y="15906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300" name="Rectangle 36"/>
          <p:cNvSpPr>
            <a:spLocks noChangeArrowheads="1"/>
          </p:cNvSpPr>
          <p:nvPr/>
        </p:nvSpPr>
        <p:spPr bwMode="auto">
          <a:xfrm>
            <a:off x="7315200" y="3048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301" name="Oval 37"/>
          <p:cNvSpPr>
            <a:spLocks noChangeArrowheads="1"/>
          </p:cNvSpPr>
          <p:nvPr/>
        </p:nvSpPr>
        <p:spPr bwMode="auto">
          <a:xfrm>
            <a:off x="6400800" y="25146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302" name="Rectangle 38"/>
          <p:cNvSpPr>
            <a:spLocks noChangeArrowheads="1"/>
          </p:cNvSpPr>
          <p:nvPr/>
        </p:nvSpPr>
        <p:spPr bwMode="auto">
          <a:xfrm>
            <a:off x="6553200" y="3114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9303" name="Line 39"/>
          <p:cNvSpPr>
            <a:spLocks noChangeShapeType="1"/>
          </p:cNvSpPr>
          <p:nvPr/>
        </p:nvSpPr>
        <p:spPr bwMode="auto">
          <a:xfrm>
            <a:off x="7315200" y="3124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04" name="Line 40"/>
          <p:cNvSpPr>
            <a:spLocks noChangeShapeType="1"/>
          </p:cNvSpPr>
          <p:nvPr/>
        </p:nvSpPr>
        <p:spPr bwMode="auto">
          <a:xfrm>
            <a:off x="6248400" y="259080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05" name="Line 41"/>
          <p:cNvSpPr>
            <a:spLocks noChangeShapeType="1"/>
          </p:cNvSpPr>
          <p:nvPr/>
        </p:nvSpPr>
        <p:spPr bwMode="auto">
          <a:xfrm flipH="1">
            <a:off x="5791200" y="1828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06" name="Line 42"/>
          <p:cNvSpPr>
            <a:spLocks noChangeShapeType="1"/>
          </p:cNvSpPr>
          <p:nvPr/>
        </p:nvSpPr>
        <p:spPr bwMode="auto">
          <a:xfrm>
            <a:off x="5940425" y="3429000"/>
            <a:ext cx="612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07" name="Line 43"/>
          <p:cNvSpPr>
            <a:spLocks noChangeShapeType="1"/>
          </p:cNvSpPr>
          <p:nvPr/>
        </p:nvSpPr>
        <p:spPr bwMode="auto">
          <a:xfrm>
            <a:off x="7848600" y="1828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09" name="Oval 45"/>
          <p:cNvSpPr>
            <a:spLocks noChangeArrowheads="1"/>
          </p:cNvSpPr>
          <p:nvPr/>
        </p:nvSpPr>
        <p:spPr bwMode="auto">
          <a:xfrm>
            <a:off x="1524000" y="33528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310" name="Line 46"/>
          <p:cNvSpPr>
            <a:spLocks noChangeShapeType="1"/>
          </p:cNvSpPr>
          <p:nvPr/>
        </p:nvSpPr>
        <p:spPr bwMode="auto">
          <a:xfrm>
            <a:off x="1676400" y="34290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11" name="Line 47"/>
          <p:cNvSpPr>
            <a:spLocks noChangeShapeType="1"/>
          </p:cNvSpPr>
          <p:nvPr/>
        </p:nvSpPr>
        <p:spPr bwMode="auto">
          <a:xfrm flipH="1">
            <a:off x="914400" y="3429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12" name="Line 48"/>
          <p:cNvSpPr>
            <a:spLocks noChangeShapeType="1"/>
          </p:cNvSpPr>
          <p:nvPr/>
        </p:nvSpPr>
        <p:spPr bwMode="auto">
          <a:xfrm flipV="1">
            <a:off x="914400" y="18288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13" name="Line 49"/>
          <p:cNvSpPr>
            <a:spLocks noChangeShapeType="1"/>
          </p:cNvSpPr>
          <p:nvPr/>
        </p:nvSpPr>
        <p:spPr bwMode="auto">
          <a:xfrm>
            <a:off x="457200" y="18288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14" name="Line 50"/>
          <p:cNvSpPr>
            <a:spLocks noChangeShapeType="1"/>
          </p:cNvSpPr>
          <p:nvPr/>
        </p:nvSpPr>
        <p:spPr bwMode="auto">
          <a:xfrm flipH="1">
            <a:off x="990600" y="4495800"/>
            <a:ext cx="525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15" name="Rectangle 51"/>
          <p:cNvSpPr>
            <a:spLocks noChangeArrowheads="1"/>
          </p:cNvSpPr>
          <p:nvPr/>
        </p:nvSpPr>
        <p:spPr bwMode="auto">
          <a:xfrm>
            <a:off x="381000" y="1209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</a:p>
        </p:txBody>
      </p:sp>
      <p:sp>
        <p:nvSpPr>
          <p:cNvPr id="139316" name="Line 52"/>
          <p:cNvSpPr>
            <a:spLocks noChangeShapeType="1"/>
          </p:cNvSpPr>
          <p:nvPr/>
        </p:nvSpPr>
        <p:spPr bwMode="auto">
          <a:xfrm flipV="1">
            <a:off x="3962400" y="11430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17" name="Line 53"/>
          <p:cNvSpPr>
            <a:spLocks noChangeShapeType="1"/>
          </p:cNvSpPr>
          <p:nvPr/>
        </p:nvSpPr>
        <p:spPr bwMode="auto">
          <a:xfrm flipV="1">
            <a:off x="6172200" y="11430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18" name="Line 54"/>
          <p:cNvSpPr>
            <a:spLocks noChangeShapeType="1"/>
          </p:cNvSpPr>
          <p:nvPr/>
        </p:nvSpPr>
        <p:spPr bwMode="auto">
          <a:xfrm flipV="1">
            <a:off x="8001000" y="11430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319" name="Rectangle 55"/>
          <p:cNvSpPr>
            <a:spLocks noChangeArrowheads="1"/>
          </p:cNvSpPr>
          <p:nvPr/>
        </p:nvSpPr>
        <p:spPr bwMode="auto">
          <a:xfrm>
            <a:off x="3581400" y="295275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并    行    输    出</a:t>
            </a:r>
          </a:p>
        </p:txBody>
      </p:sp>
      <p:sp>
        <p:nvSpPr>
          <p:cNvPr id="139320" name="Rectangle 56"/>
          <p:cNvSpPr>
            <a:spLocks noChangeArrowheads="1"/>
          </p:cNvSpPr>
          <p:nvPr/>
        </p:nvSpPr>
        <p:spPr bwMode="auto">
          <a:xfrm>
            <a:off x="8153400" y="3352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出</a:t>
            </a:r>
          </a:p>
        </p:txBody>
      </p:sp>
      <p:sp>
        <p:nvSpPr>
          <p:cNvPr id="139321" name="Rectangle 57"/>
          <p:cNvSpPr>
            <a:spLocks noChangeArrowheads="1"/>
          </p:cNvSpPr>
          <p:nvPr/>
        </p:nvSpPr>
        <p:spPr bwMode="auto">
          <a:xfrm>
            <a:off x="8153400" y="1828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串</a:t>
            </a:r>
          </a:p>
        </p:txBody>
      </p:sp>
      <p:sp>
        <p:nvSpPr>
          <p:cNvPr id="139322" name="Rectangle 58"/>
          <p:cNvSpPr>
            <a:spLocks noChangeArrowheads="1"/>
          </p:cNvSpPr>
          <p:nvPr/>
        </p:nvSpPr>
        <p:spPr bwMode="auto">
          <a:xfrm>
            <a:off x="8153400" y="2286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行</a:t>
            </a:r>
          </a:p>
        </p:txBody>
      </p:sp>
      <p:sp>
        <p:nvSpPr>
          <p:cNvPr id="139323" name="Rectangle 59"/>
          <p:cNvSpPr>
            <a:spLocks noChangeArrowheads="1"/>
          </p:cNvSpPr>
          <p:nvPr/>
        </p:nvSpPr>
        <p:spPr bwMode="auto">
          <a:xfrm>
            <a:off x="8153400" y="2819400"/>
            <a:ext cx="53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</a:t>
            </a:r>
          </a:p>
        </p:txBody>
      </p:sp>
      <p:sp>
        <p:nvSpPr>
          <p:cNvPr id="139324" name="Oval 60"/>
          <p:cNvSpPr>
            <a:spLocks noChangeArrowheads="1"/>
          </p:cNvSpPr>
          <p:nvPr/>
        </p:nvSpPr>
        <p:spPr bwMode="auto">
          <a:xfrm>
            <a:off x="3886200" y="1752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9325" name="Oval 61"/>
          <p:cNvSpPr>
            <a:spLocks noChangeArrowheads="1"/>
          </p:cNvSpPr>
          <p:nvPr/>
        </p:nvSpPr>
        <p:spPr bwMode="auto">
          <a:xfrm>
            <a:off x="6096000" y="1752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9326" name="Oval 62"/>
          <p:cNvSpPr>
            <a:spLocks noChangeArrowheads="1"/>
          </p:cNvSpPr>
          <p:nvPr/>
        </p:nvSpPr>
        <p:spPr bwMode="auto">
          <a:xfrm>
            <a:off x="7924800" y="1752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9330" name="Oval 66"/>
          <p:cNvSpPr>
            <a:spLocks noChangeArrowheads="1"/>
          </p:cNvSpPr>
          <p:nvPr/>
        </p:nvSpPr>
        <p:spPr bwMode="auto">
          <a:xfrm>
            <a:off x="3419475" y="3357563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331" name="Oval 67"/>
          <p:cNvSpPr>
            <a:spLocks noChangeArrowheads="1"/>
          </p:cNvSpPr>
          <p:nvPr/>
        </p:nvSpPr>
        <p:spPr bwMode="auto">
          <a:xfrm>
            <a:off x="5795963" y="3357563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332" name="Oval 68"/>
          <p:cNvSpPr>
            <a:spLocks noChangeArrowheads="1"/>
          </p:cNvSpPr>
          <p:nvPr/>
        </p:nvSpPr>
        <p:spPr bwMode="auto">
          <a:xfrm>
            <a:off x="7812088" y="3284538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5" name="Rectangle 45"/>
          <p:cNvSpPr>
            <a:spLocks noChangeArrowheads="1"/>
          </p:cNvSpPr>
          <p:nvPr/>
        </p:nvSpPr>
        <p:spPr bwMode="auto">
          <a:xfrm>
            <a:off x="381000" y="5004175"/>
            <a:ext cx="469872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这是什么数据结构？？？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" name="Rectangle 45"/>
          <p:cNvSpPr>
            <a:spLocks noChangeArrowheads="1"/>
          </p:cNvSpPr>
          <p:nvPr/>
        </p:nvSpPr>
        <p:spPr bwMode="auto">
          <a:xfrm>
            <a:off x="533400" y="6043819"/>
            <a:ext cx="264687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先进先出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队列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7" name="AutoShape 36"/>
          <p:cNvSpPr>
            <a:spLocks noChangeArrowheads="1"/>
          </p:cNvSpPr>
          <p:nvPr/>
        </p:nvSpPr>
        <p:spPr bwMode="auto">
          <a:xfrm rot="5400000">
            <a:off x="1006451" y="3208335"/>
            <a:ext cx="649288" cy="376238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152</a:t>
            </a:fld>
            <a:endParaRPr lang="en-US" altLang="zh-CN"/>
          </a:p>
        </p:txBody>
      </p:sp>
      <p:grpSp>
        <p:nvGrpSpPr>
          <p:cNvPr id="73" name="组合 72"/>
          <p:cNvGrpSpPr/>
          <p:nvPr/>
        </p:nvGrpSpPr>
        <p:grpSpPr>
          <a:xfrm>
            <a:off x="5680102" y="4786322"/>
            <a:ext cx="2749550" cy="1747846"/>
            <a:chOff x="5680102" y="4786322"/>
            <a:chExt cx="2749550" cy="1747846"/>
          </a:xfrm>
        </p:grpSpPr>
        <p:graphicFrame>
          <p:nvGraphicFramePr>
            <p:cNvPr id="569345" name="Object 1"/>
            <p:cNvGraphicFramePr>
              <a:graphicFrameLocks noChangeAspect="1"/>
            </p:cNvGraphicFramePr>
            <p:nvPr/>
          </p:nvGraphicFramePr>
          <p:xfrm>
            <a:off x="5680102" y="4799022"/>
            <a:ext cx="1084263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609" name="Equation" r:id="rId4" imgW="812880" imgH="355680" progId="Equation.3">
                    <p:embed/>
                  </p:oleObj>
                </mc:Choice>
                <mc:Fallback>
                  <p:oleObj name="Equation" r:id="rId4" imgW="812880" imgH="35568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0102" y="4799022"/>
                          <a:ext cx="1084263" cy="473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46" name="Object 2"/>
            <p:cNvGraphicFramePr>
              <a:graphicFrameLocks noChangeAspect="1"/>
            </p:cNvGraphicFramePr>
            <p:nvPr/>
          </p:nvGraphicFramePr>
          <p:xfrm>
            <a:off x="7267602" y="4786322"/>
            <a:ext cx="1162050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610" name="Equation" r:id="rId6" imgW="876600" imgH="393840" progId="Equation.3">
                    <p:embed/>
                  </p:oleObj>
                </mc:Choice>
                <mc:Fallback>
                  <p:oleObj name="Equation" r:id="rId6" imgW="876600" imgH="39384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7602" y="4786322"/>
                          <a:ext cx="1162050" cy="528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47" name="Object 3"/>
            <p:cNvGraphicFramePr>
              <a:graphicFrameLocks noChangeAspect="1"/>
            </p:cNvGraphicFramePr>
            <p:nvPr/>
          </p:nvGraphicFramePr>
          <p:xfrm>
            <a:off x="5680102" y="5513402"/>
            <a:ext cx="10541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611" name="Equation" r:id="rId8" imgW="800280" imgH="330120" progId="Equation.3">
                    <p:embed/>
                  </p:oleObj>
                </mc:Choice>
                <mc:Fallback>
                  <p:oleObj name="Equation" r:id="rId8" imgW="800280" imgH="33012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0102" y="5513402"/>
                          <a:ext cx="10541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48" name="Object 4"/>
            <p:cNvGraphicFramePr>
              <a:graphicFrameLocks noChangeAspect="1"/>
            </p:cNvGraphicFramePr>
            <p:nvPr/>
          </p:nvGraphicFramePr>
          <p:xfrm>
            <a:off x="7204102" y="5437202"/>
            <a:ext cx="11557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612" name="Equation" r:id="rId10" imgW="876600" imgH="368280" progId="Equation.3">
                    <p:embed/>
                  </p:oleObj>
                </mc:Choice>
                <mc:Fallback>
                  <p:oleObj name="Equation" r:id="rId10" imgW="876600" imgH="36828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4102" y="5437202"/>
                          <a:ext cx="11557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49" name="Object 5"/>
            <p:cNvGraphicFramePr>
              <a:graphicFrameLocks noChangeAspect="1"/>
            </p:cNvGraphicFramePr>
            <p:nvPr/>
          </p:nvGraphicFramePr>
          <p:xfrm>
            <a:off x="5683294" y="6089668"/>
            <a:ext cx="10033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613" name="Equation" r:id="rId12" imgW="762120" imgH="330120" progId="Equation.3">
                    <p:embed/>
                  </p:oleObj>
                </mc:Choice>
                <mc:Fallback>
                  <p:oleObj name="Equation" r:id="rId12" imgW="762120" imgH="33012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3294" y="6089668"/>
                          <a:ext cx="10033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9350" name="Object 6"/>
            <p:cNvGraphicFramePr>
              <a:graphicFrameLocks noChangeAspect="1"/>
            </p:cNvGraphicFramePr>
            <p:nvPr/>
          </p:nvGraphicFramePr>
          <p:xfrm>
            <a:off x="7197770" y="6013468"/>
            <a:ext cx="1054100" cy="495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9614" name="Equation" r:id="rId14" imgW="800280" imgH="368280" progId="Equation.3">
                    <p:embed/>
                  </p:oleObj>
                </mc:Choice>
                <mc:Fallback>
                  <p:oleObj name="Equation" r:id="rId14" imgW="800280" imgH="36828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97770" y="6013468"/>
                          <a:ext cx="1054100" cy="495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" name="Oval 25"/>
          <p:cNvSpPr>
            <a:spLocks noChangeArrowheads="1"/>
          </p:cNvSpPr>
          <p:nvPr/>
        </p:nvSpPr>
        <p:spPr bwMode="auto">
          <a:xfrm>
            <a:off x="1752600" y="441107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6" name="Oval 25"/>
          <p:cNvSpPr>
            <a:spLocks noChangeArrowheads="1"/>
          </p:cNvSpPr>
          <p:nvPr/>
        </p:nvSpPr>
        <p:spPr bwMode="auto">
          <a:xfrm>
            <a:off x="4109720" y="4450059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39" name="Rectangle 51"/>
          <p:cNvSpPr>
            <a:spLocks noChangeArrowheads="1"/>
          </p:cNvSpPr>
          <p:nvPr/>
        </p:nvSpPr>
        <p:spPr bwMode="auto">
          <a:xfrm>
            <a:off x="285720" y="357166"/>
            <a:ext cx="449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若由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触发器实现则</a:t>
            </a:r>
          </a:p>
        </p:txBody>
      </p:sp>
      <p:grpSp>
        <p:nvGrpSpPr>
          <p:cNvPr id="140351" name="Group 63"/>
          <p:cNvGrpSpPr>
            <a:grpSpLocks/>
          </p:cNvGrpSpPr>
          <p:nvPr/>
        </p:nvGrpSpPr>
        <p:grpSpPr bwMode="auto">
          <a:xfrm>
            <a:off x="142844" y="1338256"/>
            <a:ext cx="4775200" cy="1162050"/>
            <a:chOff x="336" y="624"/>
            <a:chExt cx="3008" cy="732"/>
          </a:xfrm>
        </p:grpSpPr>
        <p:graphicFrame>
          <p:nvGraphicFramePr>
            <p:cNvPr id="140345" name="Object 57"/>
            <p:cNvGraphicFramePr>
              <a:graphicFrameLocks noChangeAspect="1"/>
            </p:cNvGraphicFramePr>
            <p:nvPr/>
          </p:nvGraphicFramePr>
          <p:xfrm>
            <a:off x="336" y="624"/>
            <a:ext cx="85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564" name="Equation" r:id="rId5" imgW="1016280" imgH="368280" progId="Equation.3">
                    <p:embed/>
                  </p:oleObj>
                </mc:Choice>
                <mc:Fallback>
                  <p:oleObj name="Equation" r:id="rId5" imgW="1016280" imgH="368280" progId="Equation.3">
                    <p:embed/>
                    <p:pic>
                      <p:nvPicPr>
                        <p:cNvPr id="0" name="Picture 8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624"/>
                          <a:ext cx="850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46" name="Object 58"/>
            <p:cNvGraphicFramePr>
              <a:graphicFrameLocks noChangeAspect="1"/>
            </p:cNvGraphicFramePr>
            <p:nvPr/>
          </p:nvGraphicFramePr>
          <p:xfrm>
            <a:off x="1440" y="624"/>
            <a:ext cx="85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565" name="Equation" r:id="rId7" imgW="1016280" imgH="355680" progId="Equation.3">
                    <p:embed/>
                  </p:oleObj>
                </mc:Choice>
                <mc:Fallback>
                  <p:oleObj name="Equation" r:id="rId7" imgW="1016280" imgH="355680" progId="Equation.3">
                    <p:embed/>
                    <p:pic>
                      <p:nvPicPr>
                        <p:cNvPr id="0" name="Picture 8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624"/>
                          <a:ext cx="85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47" name="Object 59"/>
            <p:cNvGraphicFramePr>
              <a:graphicFrameLocks noChangeAspect="1"/>
            </p:cNvGraphicFramePr>
            <p:nvPr/>
          </p:nvGraphicFramePr>
          <p:xfrm>
            <a:off x="2544" y="624"/>
            <a:ext cx="80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566" name="Equation" r:id="rId9" imgW="965520" imgH="355680" progId="Equation.3">
                    <p:embed/>
                  </p:oleObj>
                </mc:Choice>
                <mc:Fallback>
                  <p:oleObj name="Equation" r:id="rId9" imgW="965520" imgH="355680" progId="Equation.3">
                    <p:embed/>
                    <p:pic>
                      <p:nvPicPr>
                        <p:cNvPr id="0" name="Picture 8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624"/>
                          <a:ext cx="80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48" name="Object 60"/>
            <p:cNvGraphicFramePr>
              <a:graphicFrameLocks noChangeAspect="1"/>
            </p:cNvGraphicFramePr>
            <p:nvPr/>
          </p:nvGraphicFramePr>
          <p:xfrm>
            <a:off x="336" y="1056"/>
            <a:ext cx="71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567" name="Equation" r:id="rId11" imgW="863640" imgH="355680" progId="Equation.3">
                    <p:embed/>
                  </p:oleObj>
                </mc:Choice>
                <mc:Fallback>
                  <p:oleObj name="Equation" r:id="rId11" imgW="863640" imgH="355680" progId="Equation.3">
                    <p:embed/>
                    <p:pic>
                      <p:nvPicPr>
                        <p:cNvPr id="0" name="Picture 8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056"/>
                          <a:ext cx="716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49" name="Object 61"/>
            <p:cNvGraphicFramePr>
              <a:graphicFrameLocks noChangeAspect="1"/>
            </p:cNvGraphicFramePr>
            <p:nvPr/>
          </p:nvGraphicFramePr>
          <p:xfrm>
            <a:off x="1440" y="1056"/>
            <a:ext cx="699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568" name="Equation" r:id="rId13" imgW="838440" imgH="330120" progId="Equation.3">
                    <p:embed/>
                  </p:oleObj>
                </mc:Choice>
                <mc:Fallback>
                  <p:oleObj name="Equation" r:id="rId13" imgW="838440" imgH="330120" progId="Equation.3">
                    <p:embed/>
                    <p:pic>
                      <p:nvPicPr>
                        <p:cNvPr id="0" name="Picture 8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056"/>
                          <a:ext cx="699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0350" name="Object 62"/>
            <p:cNvGraphicFramePr>
              <a:graphicFrameLocks noChangeAspect="1"/>
            </p:cNvGraphicFramePr>
            <p:nvPr/>
          </p:nvGraphicFramePr>
          <p:xfrm>
            <a:off x="2544" y="1056"/>
            <a:ext cx="66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569" name="Equation" r:id="rId15" imgW="800280" imgH="330120" progId="Equation.3">
                    <p:embed/>
                  </p:oleObj>
                </mc:Choice>
                <mc:Fallback>
                  <p:oleObj name="Equation" r:id="rId15" imgW="800280" imgH="330120" progId="Equation.3">
                    <p:embed/>
                    <p:pic>
                      <p:nvPicPr>
                        <p:cNvPr id="0" name="Picture 8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056"/>
                          <a:ext cx="666" cy="2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0356" name="Group 68"/>
          <p:cNvGrpSpPr>
            <a:grpSpLocks/>
          </p:cNvGrpSpPr>
          <p:nvPr/>
        </p:nvGrpSpPr>
        <p:grpSpPr bwMode="auto">
          <a:xfrm>
            <a:off x="152400" y="2700358"/>
            <a:ext cx="8515350" cy="3657600"/>
            <a:chOff x="96" y="1440"/>
            <a:chExt cx="5364" cy="2304"/>
          </a:xfrm>
        </p:grpSpPr>
        <p:sp>
          <p:nvSpPr>
            <p:cNvPr id="140330" name="Rectangle 42"/>
            <p:cNvSpPr>
              <a:spLocks noChangeArrowheads="1"/>
            </p:cNvSpPr>
            <p:nvPr/>
          </p:nvSpPr>
          <p:spPr bwMode="auto">
            <a:xfrm>
              <a:off x="5088" y="334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出</a:t>
              </a:r>
            </a:p>
          </p:txBody>
        </p:sp>
        <p:sp>
          <p:nvSpPr>
            <p:cNvPr id="140331" name="Rectangle 43"/>
            <p:cNvSpPr>
              <a:spLocks noChangeArrowheads="1"/>
            </p:cNvSpPr>
            <p:nvPr/>
          </p:nvSpPr>
          <p:spPr bwMode="auto">
            <a:xfrm>
              <a:off x="5088" y="23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串</a:t>
              </a:r>
            </a:p>
          </p:txBody>
        </p:sp>
        <p:sp>
          <p:nvSpPr>
            <p:cNvPr id="140332" name="Rectangle 44"/>
            <p:cNvSpPr>
              <a:spLocks noChangeArrowheads="1"/>
            </p:cNvSpPr>
            <p:nvPr/>
          </p:nvSpPr>
          <p:spPr bwMode="auto">
            <a:xfrm>
              <a:off x="5088" y="2701"/>
              <a:ext cx="3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行</a:t>
              </a:r>
            </a:p>
          </p:txBody>
        </p:sp>
        <p:sp>
          <p:nvSpPr>
            <p:cNvPr id="140333" name="Rectangle 45"/>
            <p:cNvSpPr>
              <a:spLocks noChangeArrowheads="1"/>
            </p:cNvSpPr>
            <p:nvPr/>
          </p:nvSpPr>
          <p:spPr bwMode="auto">
            <a:xfrm>
              <a:off x="5088" y="3040"/>
              <a:ext cx="3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输</a:t>
              </a:r>
            </a:p>
          </p:txBody>
        </p:sp>
        <p:sp>
          <p:nvSpPr>
            <p:cNvPr id="140292" name="Rectangle 4"/>
            <p:cNvSpPr>
              <a:spLocks noChangeArrowheads="1"/>
            </p:cNvSpPr>
            <p:nvPr/>
          </p:nvSpPr>
          <p:spPr bwMode="auto">
            <a:xfrm>
              <a:off x="1008" y="2119"/>
              <a:ext cx="816" cy="12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293" name="Line 5"/>
            <p:cNvSpPr>
              <a:spLocks noChangeShapeType="1"/>
            </p:cNvSpPr>
            <p:nvPr/>
          </p:nvSpPr>
          <p:spPr bwMode="auto">
            <a:xfrm>
              <a:off x="1008" y="2652"/>
              <a:ext cx="192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294" name="Line 6"/>
            <p:cNvSpPr>
              <a:spLocks noChangeShapeType="1"/>
            </p:cNvSpPr>
            <p:nvPr/>
          </p:nvSpPr>
          <p:spPr bwMode="auto">
            <a:xfrm flipV="1">
              <a:off x="1008" y="2798"/>
              <a:ext cx="192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295" name="Line 7"/>
            <p:cNvSpPr>
              <a:spLocks noChangeShapeType="1"/>
            </p:cNvSpPr>
            <p:nvPr/>
          </p:nvSpPr>
          <p:spPr bwMode="auto">
            <a:xfrm flipH="1">
              <a:off x="816" y="279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296" name="Rectangle 8"/>
            <p:cNvSpPr>
              <a:spLocks noChangeArrowheads="1"/>
            </p:cNvSpPr>
            <p:nvPr/>
          </p:nvSpPr>
          <p:spPr bwMode="auto">
            <a:xfrm>
              <a:off x="1008" y="216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0297" name="Rectangle 9"/>
            <p:cNvSpPr>
              <a:spLocks noChangeArrowheads="1"/>
            </p:cNvSpPr>
            <p:nvPr/>
          </p:nvSpPr>
          <p:spPr bwMode="auto">
            <a:xfrm>
              <a:off x="1488" y="2167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0298" name="Rectangle 10"/>
            <p:cNvSpPr>
              <a:spLocks noChangeArrowheads="1"/>
            </p:cNvSpPr>
            <p:nvPr/>
          </p:nvSpPr>
          <p:spPr bwMode="auto">
            <a:xfrm>
              <a:off x="1488" y="2895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0299" name="Line 11"/>
            <p:cNvSpPr>
              <a:spLocks noChangeShapeType="1"/>
            </p:cNvSpPr>
            <p:nvPr/>
          </p:nvSpPr>
          <p:spPr bwMode="auto">
            <a:xfrm>
              <a:off x="1488" y="294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00" name="Rectangle 12"/>
            <p:cNvSpPr>
              <a:spLocks noChangeArrowheads="1"/>
            </p:cNvSpPr>
            <p:nvPr/>
          </p:nvSpPr>
          <p:spPr bwMode="auto">
            <a:xfrm>
              <a:off x="2496" y="2119"/>
              <a:ext cx="816" cy="12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01" name="Line 13"/>
            <p:cNvSpPr>
              <a:spLocks noChangeShapeType="1"/>
            </p:cNvSpPr>
            <p:nvPr/>
          </p:nvSpPr>
          <p:spPr bwMode="auto">
            <a:xfrm>
              <a:off x="2496" y="2652"/>
              <a:ext cx="192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02" name="Line 14"/>
            <p:cNvSpPr>
              <a:spLocks noChangeShapeType="1"/>
            </p:cNvSpPr>
            <p:nvPr/>
          </p:nvSpPr>
          <p:spPr bwMode="auto">
            <a:xfrm flipV="1">
              <a:off x="2496" y="2798"/>
              <a:ext cx="192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03" name="Line 15"/>
            <p:cNvSpPr>
              <a:spLocks noChangeShapeType="1"/>
            </p:cNvSpPr>
            <p:nvPr/>
          </p:nvSpPr>
          <p:spPr bwMode="auto">
            <a:xfrm flipH="1">
              <a:off x="2304" y="279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04" name="Rectangle 16"/>
            <p:cNvSpPr>
              <a:spLocks noChangeArrowheads="1"/>
            </p:cNvSpPr>
            <p:nvPr/>
          </p:nvSpPr>
          <p:spPr bwMode="auto">
            <a:xfrm>
              <a:off x="2496" y="216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0305" name="Rectangle 17"/>
            <p:cNvSpPr>
              <a:spLocks noChangeArrowheads="1"/>
            </p:cNvSpPr>
            <p:nvPr/>
          </p:nvSpPr>
          <p:spPr bwMode="auto">
            <a:xfrm>
              <a:off x="2976" y="2167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0306" name="Rectangle 18"/>
            <p:cNvSpPr>
              <a:spLocks noChangeArrowheads="1"/>
            </p:cNvSpPr>
            <p:nvPr/>
          </p:nvSpPr>
          <p:spPr bwMode="auto">
            <a:xfrm>
              <a:off x="2976" y="2895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0307" name="Line 19"/>
            <p:cNvSpPr>
              <a:spLocks noChangeShapeType="1"/>
            </p:cNvSpPr>
            <p:nvPr/>
          </p:nvSpPr>
          <p:spPr bwMode="auto">
            <a:xfrm>
              <a:off x="2976" y="294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08" name="Line 20"/>
            <p:cNvSpPr>
              <a:spLocks noChangeShapeType="1"/>
            </p:cNvSpPr>
            <p:nvPr/>
          </p:nvSpPr>
          <p:spPr bwMode="auto">
            <a:xfrm>
              <a:off x="816" y="2798"/>
              <a:ext cx="0" cy="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09" name="Line 21"/>
            <p:cNvSpPr>
              <a:spLocks noChangeShapeType="1"/>
            </p:cNvSpPr>
            <p:nvPr/>
          </p:nvSpPr>
          <p:spPr bwMode="auto">
            <a:xfrm>
              <a:off x="2304" y="2798"/>
              <a:ext cx="0" cy="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10" name="Line 22"/>
            <p:cNvSpPr>
              <a:spLocks noChangeShapeType="1"/>
            </p:cNvSpPr>
            <p:nvPr/>
          </p:nvSpPr>
          <p:spPr bwMode="auto">
            <a:xfrm flipH="1">
              <a:off x="1824" y="2313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11" name="Rectangle 23"/>
            <p:cNvSpPr>
              <a:spLocks noChangeArrowheads="1"/>
            </p:cNvSpPr>
            <p:nvPr/>
          </p:nvSpPr>
          <p:spPr bwMode="auto">
            <a:xfrm>
              <a:off x="96" y="3379"/>
              <a:ext cx="6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0312" name="Rectangle 24"/>
            <p:cNvSpPr>
              <a:spLocks noChangeArrowheads="1"/>
            </p:cNvSpPr>
            <p:nvPr/>
          </p:nvSpPr>
          <p:spPr bwMode="auto">
            <a:xfrm>
              <a:off x="3792" y="2119"/>
              <a:ext cx="816" cy="12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13" name="Line 25"/>
            <p:cNvSpPr>
              <a:spLocks noChangeShapeType="1"/>
            </p:cNvSpPr>
            <p:nvPr/>
          </p:nvSpPr>
          <p:spPr bwMode="auto">
            <a:xfrm>
              <a:off x="3792" y="2652"/>
              <a:ext cx="192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14" name="Line 26"/>
            <p:cNvSpPr>
              <a:spLocks noChangeShapeType="1"/>
            </p:cNvSpPr>
            <p:nvPr/>
          </p:nvSpPr>
          <p:spPr bwMode="auto">
            <a:xfrm flipV="1">
              <a:off x="3792" y="2798"/>
              <a:ext cx="192" cy="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15" name="Line 27"/>
            <p:cNvSpPr>
              <a:spLocks noChangeShapeType="1"/>
            </p:cNvSpPr>
            <p:nvPr/>
          </p:nvSpPr>
          <p:spPr bwMode="auto">
            <a:xfrm flipH="1">
              <a:off x="3600" y="279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16" name="Rectangle 28"/>
            <p:cNvSpPr>
              <a:spLocks noChangeArrowheads="1"/>
            </p:cNvSpPr>
            <p:nvPr/>
          </p:nvSpPr>
          <p:spPr bwMode="auto">
            <a:xfrm>
              <a:off x="3792" y="216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0317" name="Rectangle 29"/>
            <p:cNvSpPr>
              <a:spLocks noChangeArrowheads="1"/>
            </p:cNvSpPr>
            <p:nvPr/>
          </p:nvSpPr>
          <p:spPr bwMode="auto">
            <a:xfrm>
              <a:off x="4272" y="211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0318" name="Rectangle 30"/>
            <p:cNvSpPr>
              <a:spLocks noChangeArrowheads="1"/>
            </p:cNvSpPr>
            <p:nvPr/>
          </p:nvSpPr>
          <p:spPr bwMode="auto">
            <a:xfrm>
              <a:off x="4272" y="2895"/>
              <a:ext cx="328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0319" name="Line 31"/>
            <p:cNvSpPr>
              <a:spLocks noChangeShapeType="1"/>
            </p:cNvSpPr>
            <p:nvPr/>
          </p:nvSpPr>
          <p:spPr bwMode="auto">
            <a:xfrm>
              <a:off x="4272" y="2943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0" name="Line 32"/>
            <p:cNvSpPr>
              <a:spLocks noChangeShapeType="1"/>
            </p:cNvSpPr>
            <p:nvPr/>
          </p:nvSpPr>
          <p:spPr bwMode="auto">
            <a:xfrm>
              <a:off x="3600" y="2798"/>
              <a:ext cx="0" cy="9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1" name="Line 33"/>
            <p:cNvSpPr>
              <a:spLocks noChangeShapeType="1"/>
            </p:cNvSpPr>
            <p:nvPr/>
          </p:nvSpPr>
          <p:spPr bwMode="auto">
            <a:xfrm flipH="1">
              <a:off x="3312" y="2313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2" name="Line 34"/>
            <p:cNvSpPr>
              <a:spLocks noChangeShapeType="1"/>
            </p:cNvSpPr>
            <p:nvPr/>
          </p:nvSpPr>
          <p:spPr bwMode="auto">
            <a:xfrm>
              <a:off x="4608" y="2313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3" name="Line 35"/>
            <p:cNvSpPr>
              <a:spLocks noChangeShapeType="1"/>
            </p:cNvSpPr>
            <p:nvPr/>
          </p:nvSpPr>
          <p:spPr bwMode="auto">
            <a:xfrm>
              <a:off x="432" y="2313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4" name="Line 36"/>
            <p:cNvSpPr>
              <a:spLocks noChangeShapeType="1"/>
            </p:cNvSpPr>
            <p:nvPr/>
          </p:nvSpPr>
          <p:spPr bwMode="auto">
            <a:xfrm flipH="1">
              <a:off x="336" y="3719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5" name="Rectangle 37"/>
            <p:cNvSpPr>
              <a:spLocks noChangeArrowheads="1"/>
            </p:cNvSpPr>
            <p:nvPr/>
          </p:nvSpPr>
          <p:spPr bwMode="auto">
            <a:xfrm>
              <a:off x="192" y="201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</a:p>
          </p:txBody>
        </p:sp>
        <p:sp>
          <p:nvSpPr>
            <p:cNvPr id="140326" name="Line 38"/>
            <p:cNvSpPr>
              <a:spLocks noChangeShapeType="1"/>
            </p:cNvSpPr>
            <p:nvPr/>
          </p:nvSpPr>
          <p:spPr bwMode="auto">
            <a:xfrm flipV="1">
              <a:off x="2160" y="1876"/>
              <a:ext cx="0" cy="4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7" name="Line 39"/>
            <p:cNvSpPr>
              <a:spLocks noChangeShapeType="1"/>
            </p:cNvSpPr>
            <p:nvPr/>
          </p:nvSpPr>
          <p:spPr bwMode="auto">
            <a:xfrm flipV="1">
              <a:off x="3552" y="1876"/>
              <a:ext cx="0" cy="4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8" name="Line 40"/>
            <p:cNvSpPr>
              <a:spLocks noChangeShapeType="1"/>
            </p:cNvSpPr>
            <p:nvPr/>
          </p:nvSpPr>
          <p:spPr bwMode="auto">
            <a:xfrm flipV="1">
              <a:off x="4800" y="1876"/>
              <a:ext cx="0" cy="4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329" name="Rectangle 41"/>
            <p:cNvSpPr>
              <a:spLocks noChangeArrowheads="1"/>
            </p:cNvSpPr>
            <p:nvPr/>
          </p:nvSpPr>
          <p:spPr bwMode="auto">
            <a:xfrm>
              <a:off x="2112" y="1440"/>
              <a:ext cx="26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并    行    输    出</a:t>
              </a:r>
            </a:p>
          </p:txBody>
        </p:sp>
        <p:sp>
          <p:nvSpPr>
            <p:cNvPr id="140334" name="Oval 46"/>
            <p:cNvSpPr>
              <a:spLocks noChangeArrowheads="1"/>
            </p:cNvSpPr>
            <p:nvPr/>
          </p:nvSpPr>
          <p:spPr bwMode="auto">
            <a:xfrm>
              <a:off x="2112" y="2264"/>
              <a:ext cx="96" cy="9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5" name="Oval 47"/>
            <p:cNvSpPr>
              <a:spLocks noChangeArrowheads="1"/>
            </p:cNvSpPr>
            <p:nvPr/>
          </p:nvSpPr>
          <p:spPr bwMode="auto">
            <a:xfrm>
              <a:off x="3504" y="2264"/>
              <a:ext cx="96" cy="9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36" name="Oval 48"/>
            <p:cNvSpPr>
              <a:spLocks noChangeArrowheads="1"/>
            </p:cNvSpPr>
            <p:nvPr/>
          </p:nvSpPr>
          <p:spPr bwMode="auto">
            <a:xfrm>
              <a:off x="4752" y="2264"/>
              <a:ext cx="96" cy="97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53" name="Oval 65"/>
            <p:cNvSpPr>
              <a:spLocks noChangeArrowheads="1"/>
            </p:cNvSpPr>
            <p:nvPr/>
          </p:nvSpPr>
          <p:spPr bwMode="auto">
            <a:xfrm>
              <a:off x="1837" y="3022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54" name="Oval 66"/>
            <p:cNvSpPr>
              <a:spLocks noChangeArrowheads="1"/>
            </p:cNvSpPr>
            <p:nvPr/>
          </p:nvSpPr>
          <p:spPr bwMode="auto">
            <a:xfrm>
              <a:off x="3334" y="3022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0355" name="Oval 67"/>
            <p:cNvSpPr>
              <a:spLocks noChangeArrowheads="1"/>
            </p:cNvSpPr>
            <p:nvPr/>
          </p:nvSpPr>
          <p:spPr bwMode="auto">
            <a:xfrm>
              <a:off x="4604" y="3022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" name="灯片编号占位符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153</a:t>
            </a:fld>
            <a:endParaRPr lang="en-US" altLang="zh-CN"/>
          </a:p>
        </p:txBody>
      </p:sp>
      <p:graphicFrame>
        <p:nvGraphicFramePr>
          <p:cNvPr id="343870" name="Object 830"/>
          <p:cNvGraphicFramePr>
            <a:graphicFrameLocks noChangeAspect="1"/>
          </p:cNvGraphicFramePr>
          <p:nvPr/>
        </p:nvGraphicFramePr>
        <p:xfrm>
          <a:off x="5405483" y="31874"/>
          <a:ext cx="3381360" cy="665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570" name="Equation" r:id="rId17" imgW="1497950" imgH="291973" progId="Equation.DSMT4">
                  <p:embed/>
                </p:oleObj>
              </mc:Choice>
              <mc:Fallback>
                <p:oleObj name="Equation" r:id="rId17" imgW="1497950" imgH="291973" progId="Equation.DSMT4">
                  <p:embed/>
                  <p:pic>
                    <p:nvPicPr>
                      <p:cNvPr id="0" name="Picture 8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5483" y="31874"/>
                        <a:ext cx="3381360" cy="6659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871" name="Object 831"/>
          <p:cNvGraphicFramePr>
            <a:graphicFrameLocks noChangeAspect="1"/>
          </p:cNvGraphicFramePr>
          <p:nvPr/>
        </p:nvGraphicFramePr>
        <p:xfrm>
          <a:off x="5380050" y="756382"/>
          <a:ext cx="3549668" cy="696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571" name="Equation" r:id="rId19" imgW="1497950" imgH="291973" progId="Equation.DSMT4">
                  <p:embed/>
                </p:oleObj>
              </mc:Choice>
              <mc:Fallback>
                <p:oleObj name="Equation" r:id="rId19" imgW="1497950" imgH="291973" progId="Equation.DSMT4">
                  <p:embed/>
                  <p:pic>
                    <p:nvPicPr>
                      <p:cNvPr id="0" name="Picture 8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0050" y="756382"/>
                        <a:ext cx="3549668" cy="6961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3872" name="Object 832"/>
          <p:cNvGraphicFramePr>
            <a:graphicFrameLocks noChangeAspect="1"/>
          </p:cNvGraphicFramePr>
          <p:nvPr/>
        </p:nvGraphicFramePr>
        <p:xfrm>
          <a:off x="5429256" y="1643050"/>
          <a:ext cx="3209780" cy="684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572" name="Equation" r:id="rId21" imgW="1384300" imgH="292100" progId="Equation.DSMT4">
                  <p:embed/>
                </p:oleObj>
              </mc:Choice>
              <mc:Fallback>
                <p:oleObj name="Equation" r:id="rId21" imgW="1384300" imgH="292100" progId="Equation.DSMT4">
                  <p:embed/>
                  <p:pic>
                    <p:nvPicPr>
                      <p:cNvPr id="0" name="Picture 8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1643050"/>
                        <a:ext cx="3209780" cy="6846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Oval 25"/>
          <p:cNvSpPr>
            <a:spLocks noChangeArrowheads="1"/>
          </p:cNvSpPr>
          <p:nvPr/>
        </p:nvSpPr>
        <p:spPr bwMode="auto">
          <a:xfrm>
            <a:off x="1217251" y="6276699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8" name="Oval 25"/>
          <p:cNvSpPr>
            <a:spLocks noChangeArrowheads="1"/>
          </p:cNvSpPr>
          <p:nvPr/>
        </p:nvSpPr>
        <p:spPr bwMode="auto">
          <a:xfrm>
            <a:off x="3571844" y="623764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0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0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0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6" name="Line 4"/>
          <p:cNvSpPr>
            <a:spLocks noChangeShapeType="1"/>
          </p:cNvSpPr>
          <p:nvPr/>
        </p:nvSpPr>
        <p:spPr bwMode="auto">
          <a:xfrm>
            <a:off x="3165491" y="1981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17" name="Line 5"/>
          <p:cNvSpPr>
            <a:spLocks noChangeShapeType="1"/>
          </p:cNvSpPr>
          <p:nvPr/>
        </p:nvSpPr>
        <p:spPr bwMode="auto">
          <a:xfrm>
            <a:off x="3165491" y="1981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 flipV="1">
            <a:off x="3470291" y="1981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3470291" y="2438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3775091" y="1981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>
            <a:off x="3775091" y="1981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22" name="Line 10"/>
          <p:cNvSpPr>
            <a:spLocks noChangeShapeType="1"/>
          </p:cNvSpPr>
          <p:nvPr/>
        </p:nvSpPr>
        <p:spPr bwMode="auto">
          <a:xfrm flipV="1">
            <a:off x="4079891" y="1981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23" name="Line 11"/>
          <p:cNvSpPr>
            <a:spLocks noChangeShapeType="1"/>
          </p:cNvSpPr>
          <p:nvPr/>
        </p:nvSpPr>
        <p:spPr bwMode="auto">
          <a:xfrm>
            <a:off x="4079891" y="2438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24" name="Line 12"/>
          <p:cNvSpPr>
            <a:spLocks noChangeShapeType="1"/>
          </p:cNvSpPr>
          <p:nvPr/>
        </p:nvSpPr>
        <p:spPr bwMode="auto">
          <a:xfrm flipH="1">
            <a:off x="2936891" y="2438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25" name="Line 13"/>
          <p:cNvSpPr>
            <a:spLocks noChangeShapeType="1"/>
          </p:cNvSpPr>
          <p:nvPr/>
        </p:nvSpPr>
        <p:spPr bwMode="auto">
          <a:xfrm>
            <a:off x="4384691" y="1981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26" name="Line 14"/>
          <p:cNvSpPr>
            <a:spLocks noChangeShapeType="1"/>
          </p:cNvSpPr>
          <p:nvPr/>
        </p:nvSpPr>
        <p:spPr bwMode="auto">
          <a:xfrm>
            <a:off x="4384691" y="1981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27" name="Line 15"/>
          <p:cNvSpPr>
            <a:spLocks noChangeShapeType="1"/>
          </p:cNvSpPr>
          <p:nvPr/>
        </p:nvSpPr>
        <p:spPr bwMode="auto">
          <a:xfrm flipV="1">
            <a:off x="4689491" y="1981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28" name="Line 16"/>
          <p:cNvSpPr>
            <a:spLocks noChangeShapeType="1"/>
          </p:cNvSpPr>
          <p:nvPr/>
        </p:nvSpPr>
        <p:spPr bwMode="auto">
          <a:xfrm>
            <a:off x="4689491" y="2438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29" name="Line 17"/>
          <p:cNvSpPr>
            <a:spLocks noChangeShapeType="1"/>
          </p:cNvSpPr>
          <p:nvPr/>
        </p:nvSpPr>
        <p:spPr bwMode="auto">
          <a:xfrm>
            <a:off x="4994291" y="1981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30" name="Line 18"/>
          <p:cNvSpPr>
            <a:spLocks noChangeShapeType="1"/>
          </p:cNvSpPr>
          <p:nvPr/>
        </p:nvSpPr>
        <p:spPr bwMode="auto">
          <a:xfrm>
            <a:off x="4994291" y="1981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31" name="Line 19"/>
          <p:cNvSpPr>
            <a:spLocks noChangeShapeType="1"/>
          </p:cNvSpPr>
          <p:nvPr/>
        </p:nvSpPr>
        <p:spPr bwMode="auto">
          <a:xfrm flipV="1">
            <a:off x="5299091" y="1981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32" name="Line 20"/>
          <p:cNvSpPr>
            <a:spLocks noChangeShapeType="1"/>
          </p:cNvSpPr>
          <p:nvPr/>
        </p:nvSpPr>
        <p:spPr bwMode="auto">
          <a:xfrm>
            <a:off x="5299091" y="2438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33" name="Line 21"/>
          <p:cNvSpPr>
            <a:spLocks noChangeShapeType="1"/>
          </p:cNvSpPr>
          <p:nvPr/>
        </p:nvSpPr>
        <p:spPr bwMode="auto">
          <a:xfrm flipH="1">
            <a:off x="4156091" y="2438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34" name="Line 22"/>
          <p:cNvSpPr>
            <a:spLocks noChangeShapeType="1"/>
          </p:cNvSpPr>
          <p:nvPr/>
        </p:nvSpPr>
        <p:spPr bwMode="auto">
          <a:xfrm>
            <a:off x="5527691" y="1981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35" name="Line 23"/>
          <p:cNvSpPr>
            <a:spLocks noChangeShapeType="1"/>
          </p:cNvSpPr>
          <p:nvPr/>
        </p:nvSpPr>
        <p:spPr bwMode="auto">
          <a:xfrm>
            <a:off x="5527691" y="1981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36" name="Line 24"/>
          <p:cNvSpPr>
            <a:spLocks noChangeShapeType="1"/>
          </p:cNvSpPr>
          <p:nvPr/>
        </p:nvSpPr>
        <p:spPr bwMode="auto">
          <a:xfrm flipV="1">
            <a:off x="5832491" y="1981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37" name="Line 25"/>
          <p:cNvSpPr>
            <a:spLocks noChangeShapeType="1"/>
          </p:cNvSpPr>
          <p:nvPr/>
        </p:nvSpPr>
        <p:spPr bwMode="auto">
          <a:xfrm flipH="1">
            <a:off x="5299091" y="2438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38" name="Line 26"/>
          <p:cNvSpPr>
            <a:spLocks noChangeShapeType="1"/>
          </p:cNvSpPr>
          <p:nvPr/>
        </p:nvSpPr>
        <p:spPr bwMode="auto">
          <a:xfrm flipH="1">
            <a:off x="2555891" y="24384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39" name="Rectangle 27"/>
          <p:cNvSpPr>
            <a:spLocks noChangeArrowheads="1"/>
          </p:cNvSpPr>
          <p:nvPr/>
        </p:nvSpPr>
        <p:spPr bwMode="auto">
          <a:xfrm>
            <a:off x="3089291" y="1438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41340" name="Rectangle 28"/>
          <p:cNvSpPr>
            <a:spLocks noChangeArrowheads="1"/>
          </p:cNvSpPr>
          <p:nvPr/>
        </p:nvSpPr>
        <p:spPr bwMode="auto">
          <a:xfrm>
            <a:off x="3698891" y="1438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141341" name="Rectangle 29"/>
          <p:cNvSpPr>
            <a:spLocks noChangeArrowheads="1"/>
          </p:cNvSpPr>
          <p:nvPr/>
        </p:nvSpPr>
        <p:spPr bwMode="auto">
          <a:xfrm>
            <a:off x="4308491" y="1438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</a:p>
        </p:txBody>
      </p:sp>
      <p:sp>
        <p:nvSpPr>
          <p:cNvPr id="141342" name="Rectangle 30"/>
          <p:cNvSpPr>
            <a:spLocks noChangeArrowheads="1"/>
          </p:cNvSpPr>
          <p:nvPr/>
        </p:nvSpPr>
        <p:spPr bwMode="auto">
          <a:xfrm>
            <a:off x="4918091" y="1438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</a:p>
        </p:txBody>
      </p:sp>
      <p:sp>
        <p:nvSpPr>
          <p:cNvPr id="141343" name="Rectangle 31"/>
          <p:cNvSpPr>
            <a:spLocks noChangeArrowheads="1"/>
          </p:cNvSpPr>
          <p:nvPr/>
        </p:nvSpPr>
        <p:spPr bwMode="auto">
          <a:xfrm>
            <a:off x="5451491" y="1438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141344" name="Rectangle 32"/>
          <p:cNvSpPr>
            <a:spLocks noChangeArrowheads="1"/>
          </p:cNvSpPr>
          <p:nvPr/>
        </p:nvSpPr>
        <p:spPr bwMode="auto">
          <a:xfrm>
            <a:off x="1870091" y="1943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</a:p>
        </p:txBody>
      </p:sp>
      <p:sp>
        <p:nvSpPr>
          <p:cNvPr id="141345" name="Line 33"/>
          <p:cNvSpPr>
            <a:spLocks noChangeShapeType="1"/>
          </p:cNvSpPr>
          <p:nvPr/>
        </p:nvSpPr>
        <p:spPr bwMode="auto">
          <a:xfrm>
            <a:off x="5832491" y="2438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46" name="Line 34"/>
          <p:cNvSpPr>
            <a:spLocks noChangeShapeType="1"/>
          </p:cNvSpPr>
          <p:nvPr/>
        </p:nvSpPr>
        <p:spPr bwMode="auto">
          <a:xfrm>
            <a:off x="6061091" y="1981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47" name="Line 35"/>
          <p:cNvSpPr>
            <a:spLocks noChangeShapeType="1"/>
          </p:cNvSpPr>
          <p:nvPr/>
        </p:nvSpPr>
        <p:spPr bwMode="auto">
          <a:xfrm>
            <a:off x="6061091" y="19812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 flipV="1">
            <a:off x="6365891" y="1981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49" name="Line 37"/>
          <p:cNvSpPr>
            <a:spLocks noChangeShapeType="1"/>
          </p:cNvSpPr>
          <p:nvPr/>
        </p:nvSpPr>
        <p:spPr bwMode="auto">
          <a:xfrm>
            <a:off x="6365891" y="2438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50" name="Line 38"/>
          <p:cNvSpPr>
            <a:spLocks noChangeShapeType="1"/>
          </p:cNvSpPr>
          <p:nvPr/>
        </p:nvSpPr>
        <p:spPr bwMode="auto">
          <a:xfrm flipH="1">
            <a:off x="6365891" y="24384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53" name="Rectangle 41"/>
          <p:cNvSpPr>
            <a:spLocks noChangeArrowheads="1"/>
          </p:cNvSpPr>
          <p:nvPr/>
        </p:nvSpPr>
        <p:spPr bwMode="auto">
          <a:xfrm>
            <a:off x="5984891" y="1438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141372" name="Line 60"/>
          <p:cNvSpPr>
            <a:spLocks noChangeShapeType="1"/>
          </p:cNvSpPr>
          <p:nvPr/>
        </p:nvSpPr>
        <p:spPr bwMode="auto">
          <a:xfrm>
            <a:off x="2403491" y="12954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73" name="Line 61"/>
          <p:cNvSpPr>
            <a:spLocks noChangeShapeType="1"/>
          </p:cNvSpPr>
          <p:nvPr/>
        </p:nvSpPr>
        <p:spPr bwMode="auto">
          <a:xfrm flipV="1">
            <a:off x="2860691" y="838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74" name="Line 62"/>
          <p:cNvSpPr>
            <a:spLocks noChangeShapeType="1"/>
          </p:cNvSpPr>
          <p:nvPr/>
        </p:nvSpPr>
        <p:spPr bwMode="auto">
          <a:xfrm>
            <a:off x="2860691" y="8382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75" name="Line 63"/>
          <p:cNvSpPr>
            <a:spLocks noChangeShapeType="1"/>
          </p:cNvSpPr>
          <p:nvPr/>
        </p:nvSpPr>
        <p:spPr bwMode="auto">
          <a:xfrm>
            <a:off x="3394091" y="838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76" name="Line 64"/>
          <p:cNvSpPr>
            <a:spLocks noChangeShapeType="1"/>
          </p:cNvSpPr>
          <p:nvPr/>
        </p:nvSpPr>
        <p:spPr bwMode="auto">
          <a:xfrm>
            <a:off x="3394091" y="12954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77" name="Line 65"/>
          <p:cNvSpPr>
            <a:spLocks noChangeShapeType="1"/>
          </p:cNvSpPr>
          <p:nvPr/>
        </p:nvSpPr>
        <p:spPr bwMode="auto">
          <a:xfrm flipV="1">
            <a:off x="4075129" y="83661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78" name="Line 66"/>
          <p:cNvSpPr>
            <a:spLocks noChangeShapeType="1"/>
          </p:cNvSpPr>
          <p:nvPr/>
        </p:nvSpPr>
        <p:spPr bwMode="auto">
          <a:xfrm>
            <a:off x="4079891" y="8382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379" name="Line 67"/>
          <p:cNvSpPr>
            <a:spLocks noChangeShapeType="1"/>
          </p:cNvSpPr>
          <p:nvPr/>
        </p:nvSpPr>
        <p:spPr bwMode="auto">
          <a:xfrm>
            <a:off x="4613291" y="8382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41434" name="Group 122"/>
          <p:cNvGrpSpPr>
            <a:grpSpLocks/>
          </p:cNvGrpSpPr>
          <p:nvPr/>
        </p:nvGrpSpPr>
        <p:grpSpPr bwMode="auto">
          <a:xfrm>
            <a:off x="4384691" y="2667000"/>
            <a:ext cx="609600" cy="1905000"/>
            <a:chOff x="3120" y="1680"/>
            <a:chExt cx="384" cy="1200"/>
          </a:xfrm>
        </p:grpSpPr>
        <p:sp>
          <p:nvSpPr>
            <p:cNvPr id="141387" name="Line 75"/>
            <p:cNvSpPr>
              <a:spLocks noChangeShapeType="1"/>
            </p:cNvSpPr>
            <p:nvPr/>
          </p:nvSpPr>
          <p:spPr bwMode="auto">
            <a:xfrm>
              <a:off x="3120" y="168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88" name="Line 76"/>
            <p:cNvSpPr>
              <a:spLocks noChangeShapeType="1"/>
            </p:cNvSpPr>
            <p:nvPr/>
          </p:nvSpPr>
          <p:spPr bwMode="auto">
            <a:xfrm>
              <a:off x="3504" y="168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00" name="Line 88"/>
            <p:cNvSpPr>
              <a:spLocks noChangeShapeType="1"/>
            </p:cNvSpPr>
            <p:nvPr/>
          </p:nvSpPr>
          <p:spPr bwMode="auto">
            <a:xfrm>
              <a:off x="3120" y="244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01" name="Line 89"/>
            <p:cNvSpPr>
              <a:spLocks noChangeShapeType="1"/>
            </p:cNvSpPr>
            <p:nvPr/>
          </p:nvSpPr>
          <p:spPr bwMode="auto">
            <a:xfrm>
              <a:off x="3504" y="216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10" name="Line 98"/>
            <p:cNvSpPr>
              <a:spLocks noChangeShapeType="1"/>
            </p:cNvSpPr>
            <p:nvPr/>
          </p:nvSpPr>
          <p:spPr bwMode="auto">
            <a:xfrm>
              <a:off x="3120" y="254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11" name="Line 99"/>
            <p:cNvSpPr>
              <a:spLocks noChangeShapeType="1"/>
            </p:cNvSpPr>
            <p:nvPr/>
          </p:nvSpPr>
          <p:spPr bwMode="auto">
            <a:xfrm>
              <a:off x="3504" y="254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1435" name="Group 123"/>
          <p:cNvGrpSpPr>
            <a:grpSpLocks/>
          </p:cNvGrpSpPr>
          <p:nvPr/>
        </p:nvGrpSpPr>
        <p:grpSpPr bwMode="auto">
          <a:xfrm>
            <a:off x="4994291" y="3200400"/>
            <a:ext cx="533400" cy="1371600"/>
            <a:chOff x="3504" y="2016"/>
            <a:chExt cx="336" cy="864"/>
          </a:xfrm>
        </p:grpSpPr>
        <p:sp>
          <p:nvSpPr>
            <p:cNvPr id="141389" name="Line 77"/>
            <p:cNvSpPr>
              <a:spLocks noChangeShapeType="1"/>
            </p:cNvSpPr>
            <p:nvPr/>
          </p:nvSpPr>
          <p:spPr bwMode="auto">
            <a:xfrm>
              <a:off x="3504" y="201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02" name="Line 90"/>
            <p:cNvSpPr>
              <a:spLocks noChangeShapeType="1"/>
            </p:cNvSpPr>
            <p:nvPr/>
          </p:nvSpPr>
          <p:spPr bwMode="auto">
            <a:xfrm>
              <a:off x="3504" y="216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03" name="Line 91"/>
            <p:cNvSpPr>
              <a:spLocks noChangeShapeType="1"/>
            </p:cNvSpPr>
            <p:nvPr/>
          </p:nvSpPr>
          <p:spPr bwMode="auto">
            <a:xfrm>
              <a:off x="3840" y="216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12" name="Line 100"/>
            <p:cNvSpPr>
              <a:spLocks noChangeShapeType="1"/>
            </p:cNvSpPr>
            <p:nvPr/>
          </p:nvSpPr>
          <p:spPr bwMode="auto">
            <a:xfrm>
              <a:off x="3504" y="288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13" name="Line 101"/>
            <p:cNvSpPr>
              <a:spLocks noChangeShapeType="1"/>
            </p:cNvSpPr>
            <p:nvPr/>
          </p:nvSpPr>
          <p:spPr bwMode="auto">
            <a:xfrm>
              <a:off x="3840" y="254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1422" name="Rectangle 110"/>
          <p:cNvSpPr>
            <a:spLocks noChangeArrowheads="1"/>
          </p:cNvSpPr>
          <p:nvPr/>
        </p:nvSpPr>
        <p:spPr bwMode="auto">
          <a:xfrm>
            <a:off x="1870091" y="876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1428" name="Group 116"/>
          <p:cNvGrpSpPr>
            <a:grpSpLocks/>
          </p:cNvGrpSpPr>
          <p:nvPr/>
        </p:nvGrpSpPr>
        <p:grpSpPr bwMode="auto">
          <a:xfrm>
            <a:off x="1870091" y="2667000"/>
            <a:ext cx="1295400" cy="2027238"/>
            <a:chOff x="1536" y="1680"/>
            <a:chExt cx="816" cy="1277"/>
          </a:xfrm>
        </p:grpSpPr>
        <p:sp>
          <p:nvSpPr>
            <p:cNvPr id="141381" name="Line 69"/>
            <p:cNvSpPr>
              <a:spLocks noChangeShapeType="1"/>
            </p:cNvSpPr>
            <p:nvPr/>
          </p:nvSpPr>
          <p:spPr bwMode="auto">
            <a:xfrm>
              <a:off x="1968" y="201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82" name="Line 70"/>
            <p:cNvSpPr>
              <a:spLocks noChangeShapeType="1"/>
            </p:cNvSpPr>
            <p:nvPr/>
          </p:nvSpPr>
          <p:spPr bwMode="auto">
            <a:xfrm flipV="1">
              <a:off x="2352" y="168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96" name="Line 84"/>
            <p:cNvSpPr>
              <a:spLocks noChangeShapeType="1"/>
            </p:cNvSpPr>
            <p:nvPr/>
          </p:nvSpPr>
          <p:spPr bwMode="auto">
            <a:xfrm>
              <a:off x="1968" y="244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08" name="Line 96"/>
            <p:cNvSpPr>
              <a:spLocks noChangeShapeType="1"/>
            </p:cNvSpPr>
            <p:nvPr/>
          </p:nvSpPr>
          <p:spPr bwMode="auto">
            <a:xfrm>
              <a:off x="1920" y="288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23" name="Rectangle 111"/>
            <p:cNvSpPr>
              <a:spLocks noChangeArrowheads="1"/>
            </p:cNvSpPr>
            <p:nvPr/>
          </p:nvSpPr>
          <p:spPr bwMode="auto">
            <a:xfrm>
              <a:off x="1536" y="1776"/>
              <a:ext cx="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1424" name="Rectangle 112"/>
            <p:cNvSpPr>
              <a:spLocks noChangeArrowheads="1"/>
            </p:cNvSpPr>
            <p:nvPr/>
          </p:nvSpPr>
          <p:spPr bwMode="auto">
            <a:xfrm>
              <a:off x="1536" y="218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1425" name="Rectangle 113"/>
            <p:cNvSpPr>
              <a:spLocks noChangeArrowheads="1"/>
            </p:cNvSpPr>
            <p:nvPr/>
          </p:nvSpPr>
          <p:spPr bwMode="auto">
            <a:xfrm>
              <a:off x="1584" y="259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41431" name="Group 119"/>
          <p:cNvGrpSpPr>
            <a:grpSpLocks/>
          </p:cNvGrpSpPr>
          <p:nvPr/>
        </p:nvGrpSpPr>
        <p:grpSpPr bwMode="auto">
          <a:xfrm>
            <a:off x="3165491" y="2667000"/>
            <a:ext cx="609600" cy="1905000"/>
            <a:chOff x="2352" y="1680"/>
            <a:chExt cx="384" cy="1200"/>
          </a:xfrm>
        </p:grpSpPr>
        <p:sp>
          <p:nvSpPr>
            <p:cNvPr id="141383" name="Line 71"/>
            <p:cNvSpPr>
              <a:spLocks noChangeShapeType="1"/>
            </p:cNvSpPr>
            <p:nvPr/>
          </p:nvSpPr>
          <p:spPr bwMode="auto">
            <a:xfrm>
              <a:off x="2352" y="168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84" name="Line 72"/>
            <p:cNvSpPr>
              <a:spLocks noChangeShapeType="1"/>
            </p:cNvSpPr>
            <p:nvPr/>
          </p:nvSpPr>
          <p:spPr bwMode="auto">
            <a:xfrm>
              <a:off x="2736" y="168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97" name="Line 85"/>
            <p:cNvSpPr>
              <a:spLocks noChangeShapeType="1"/>
            </p:cNvSpPr>
            <p:nvPr/>
          </p:nvSpPr>
          <p:spPr bwMode="auto">
            <a:xfrm>
              <a:off x="2736" y="216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29" name="Line 117"/>
            <p:cNvSpPr>
              <a:spLocks noChangeShapeType="1"/>
            </p:cNvSpPr>
            <p:nvPr/>
          </p:nvSpPr>
          <p:spPr bwMode="auto">
            <a:xfrm>
              <a:off x="2352" y="244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0" name="Line 118"/>
            <p:cNvSpPr>
              <a:spLocks noChangeShapeType="1"/>
            </p:cNvSpPr>
            <p:nvPr/>
          </p:nvSpPr>
          <p:spPr bwMode="auto">
            <a:xfrm>
              <a:off x="2352" y="288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1433" name="Group 121"/>
          <p:cNvGrpSpPr>
            <a:grpSpLocks/>
          </p:cNvGrpSpPr>
          <p:nvPr/>
        </p:nvGrpSpPr>
        <p:grpSpPr bwMode="auto">
          <a:xfrm>
            <a:off x="3775091" y="2667000"/>
            <a:ext cx="609600" cy="1905000"/>
            <a:chOff x="2736" y="1680"/>
            <a:chExt cx="384" cy="1200"/>
          </a:xfrm>
        </p:grpSpPr>
        <p:sp>
          <p:nvSpPr>
            <p:cNvPr id="141385" name="Line 73"/>
            <p:cNvSpPr>
              <a:spLocks noChangeShapeType="1"/>
            </p:cNvSpPr>
            <p:nvPr/>
          </p:nvSpPr>
          <p:spPr bwMode="auto">
            <a:xfrm>
              <a:off x="2736" y="201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86" name="Line 74"/>
            <p:cNvSpPr>
              <a:spLocks noChangeShapeType="1"/>
            </p:cNvSpPr>
            <p:nvPr/>
          </p:nvSpPr>
          <p:spPr bwMode="auto">
            <a:xfrm flipV="1">
              <a:off x="3120" y="168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98" name="Line 86"/>
            <p:cNvSpPr>
              <a:spLocks noChangeShapeType="1"/>
            </p:cNvSpPr>
            <p:nvPr/>
          </p:nvSpPr>
          <p:spPr bwMode="auto">
            <a:xfrm>
              <a:off x="2736" y="216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399" name="Line 87"/>
            <p:cNvSpPr>
              <a:spLocks noChangeShapeType="1"/>
            </p:cNvSpPr>
            <p:nvPr/>
          </p:nvSpPr>
          <p:spPr bwMode="auto">
            <a:xfrm>
              <a:off x="3120" y="216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09" name="Line 97"/>
            <p:cNvSpPr>
              <a:spLocks noChangeShapeType="1"/>
            </p:cNvSpPr>
            <p:nvPr/>
          </p:nvSpPr>
          <p:spPr bwMode="auto">
            <a:xfrm>
              <a:off x="3120" y="254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32" name="Line 120"/>
            <p:cNvSpPr>
              <a:spLocks noChangeShapeType="1"/>
            </p:cNvSpPr>
            <p:nvPr/>
          </p:nvSpPr>
          <p:spPr bwMode="auto">
            <a:xfrm>
              <a:off x="2736" y="288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1437" name="Group 125"/>
          <p:cNvGrpSpPr>
            <a:grpSpLocks/>
          </p:cNvGrpSpPr>
          <p:nvPr/>
        </p:nvGrpSpPr>
        <p:grpSpPr bwMode="auto">
          <a:xfrm>
            <a:off x="5527691" y="3200400"/>
            <a:ext cx="533400" cy="1371600"/>
            <a:chOff x="3840" y="2016"/>
            <a:chExt cx="336" cy="864"/>
          </a:xfrm>
        </p:grpSpPr>
        <p:sp>
          <p:nvSpPr>
            <p:cNvPr id="141404" name="Line 92"/>
            <p:cNvSpPr>
              <a:spLocks noChangeShapeType="1"/>
            </p:cNvSpPr>
            <p:nvPr/>
          </p:nvSpPr>
          <p:spPr bwMode="auto">
            <a:xfrm>
              <a:off x="3840" y="244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19" name="Line 107"/>
            <p:cNvSpPr>
              <a:spLocks noChangeShapeType="1"/>
            </p:cNvSpPr>
            <p:nvPr/>
          </p:nvSpPr>
          <p:spPr bwMode="auto">
            <a:xfrm>
              <a:off x="3840" y="254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20" name="Line 108"/>
            <p:cNvSpPr>
              <a:spLocks noChangeShapeType="1"/>
            </p:cNvSpPr>
            <p:nvPr/>
          </p:nvSpPr>
          <p:spPr bwMode="auto">
            <a:xfrm>
              <a:off x="4176" y="254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36" name="Line 124"/>
            <p:cNvSpPr>
              <a:spLocks noChangeShapeType="1"/>
            </p:cNvSpPr>
            <p:nvPr/>
          </p:nvSpPr>
          <p:spPr bwMode="auto">
            <a:xfrm>
              <a:off x="3840" y="201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1440" name="Group 128"/>
          <p:cNvGrpSpPr>
            <a:grpSpLocks/>
          </p:cNvGrpSpPr>
          <p:nvPr/>
        </p:nvGrpSpPr>
        <p:grpSpPr bwMode="auto">
          <a:xfrm>
            <a:off x="6061091" y="3200400"/>
            <a:ext cx="762000" cy="1371600"/>
            <a:chOff x="4176" y="2016"/>
            <a:chExt cx="480" cy="864"/>
          </a:xfrm>
        </p:grpSpPr>
        <p:sp>
          <p:nvSpPr>
            <p:cNvPr id="141421" name="Line 109"/>
            <p:cNvSpPr>
              <a:spLocks noChangeShapeType="1"/>
            </p:cNvSpPr>
            <p:nvPr/>
          </p:nvSpPr>
          <p:spPr bwMode="auto">
            <a:xfrm>
              <a:off x="4176" y="2880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438" name="Line 126"/>
            <p:cNvSpPr>
              <a:spLocks noChangeShapeType="1"/>
            </p:cNvSpPr>
            <p:nvPr/>
          </p:nvSpPr>
          <p:spPr bwMode="auto">
            <a:xfrm>
              <a:off x="4176" y="20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439" name="Line 127"/>
            <p:cNvSpPr>
              <a:spLocks noChangeShapeType="1"/>
            </p:cNvSpPr>
            <p:nvPr/>
          </p:nvSpPr>
          <p:spPr bwMode="auto">
            <a:xfrm>
              <a:off x="4176" y="244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2021" name="Line 5"/>
          <p:cNvSpPr>
            <a:spLocks noChangeShapeType="1"/>
          </p:cNvSpPr>
          <p:nvPr/>
        </p:nvSpPr>
        <p:spPr bwMode="auto">
          <a:xfrm>
            <a:off x="4635516" y="1314450"/>
            <a:ext cx="22939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1" name="灯片编号占位符 9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154</a:t>
            </a:fld>
            <a:endParaRPr lang="en-US" altLang="zh-CN"/>
          </a:p>
        </p:txBody>
      </p:sp>
      <p:sp>
        <p:nvSpPr>
          <p:cNvPr id="92" name="矩形 91"/>
          <p:cNvSpPr/>
          <p:nvPr/>
        </p:nvSpPr>
        <p:spPr>
          <a:xfrm>
            <a:off x="1785918" y="5143512"/>
            <a:ext cx="5314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触发器：在时钟上升沿触发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42910" y="5929330"/>
            <a:ext cx="78581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X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，数据左移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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移入，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移出</a:t>
            </a:r>
            <a:endParaRPr lang="zh-CN" altLang="en-US" dirty="0"/>
          </a:p>
        </p:txBody>
      </p:sp>
      <p:sp>
        <p:nvSpPr>
          <p:cNvPr id="94" name="Rectangle 27"/>
          <p:cNvSpPr>
            <a:spLocks noChangeArrowheads="1"/>
          </p:cNvSpPr>
          <p:nvPr/>
        </p:nvSpPr>
        <p:spPr bwMode="auto">
          <a:xfrm>
            <a:off x="3000364" y="21429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95" name="Rectangle 27"/>
          <p:cNvSpPr>
            <a:spLocks noChangeArrowheads="1"/>
          </p:cNvSpPr>
          <p:nvPr/>
        </p:nvSpPr>
        <p:spPr bwMode="auto">
          <a:xfrm>
            <a:off x="4214810" y="21429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1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1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1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1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1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1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1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304800" y="3810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例2：设计一个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两位串行输入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、并行输出双向移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0" y="1066800"/>
            <a:ext cx="900599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位寄存器。该寄存器有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两个输入，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控制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移</a:t>
            </a:r>
          </a:p>
        </p:txBody>
      </p: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0" y="1700213"/>
            <a:ext cx="92111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位方向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用于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数据输入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。当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=0时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向寄存器</a:t>
            </a:r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0" y="23622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高位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串行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送数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，寄存器中的数据从高位移向低位。</a:t>
            </a:r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0" y="3048000"/>
            <a:ext cx="92801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=1时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向寄存器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低位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串行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送数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，寄存器中的</a:t>
            </a:r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0" y="3733800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数据从低位移向高位。(用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触发器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实现)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155</a:t>
            </a:fld>
            <a:endParaRPr lang="en-US" altLang="zh-CN"/>
          </a:p>
        </p:txBody>
      </p:sp>
    </p:spTree>
  </p:cSld>
  <p:clrMapOvr>
    <a:masterClrMapping/>
  </p:clrMapOvr>
  <p:transition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9" name="Rectangle 59"/>
          <p:cNvSpPr>
            <a:spLocks noChangeArrowheads="1"/>
          </p:cNvSpPr>
          <p:nvPr/>
        </p:nvSpPr>
        <p:spPr bwMode="auto">
          <a:xfrm>
            <a:off x="500034" y="428604"/>
            <a:ext cx="16850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 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420" name="Rectangle 60"/>
          <p:cNvSpPr>
            <a:spLocks noChangeArrowheads="1"/>
          </p:cNvSpPr>
          <p:nvPr/>
        </p:nvSpPr>
        <p:spPr bwMode="auto">
          <a:xfrm>
            <a:off x="500034" y="2058407"/>
            <a:ext cx="79736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0    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向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高位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0，数据右移（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）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421" name="Rectangle 61"/>
          <p:cNvSpPr>
            <a:spLocks noChangeArrowheads="1"/>
          </p:cNvSpPr>
          <p:nvPr/>
        </p:nvSpPr>
        <p:spPr bwMode="auto">
          <a:xfrm>
            <a:off x="500034" y="2928934"/>
            <a:ext cx="79736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1    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向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高位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1，数据右移（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422" name="Rectangle 62"/>
          <p:cNvSpPr>
            <a:spLocks noChangeArrowheads="1"/>
          </p:cNvSpPr>
          <p:nvPr/>
        </p:nvSpPr>
        <p:spPr bwMode="auto">
          <a:xfrm>
            <a:off x="500034" y="3772919"/>
            <a:ext cx="79736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向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低位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0，数据左移（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0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423" name="Rectangle 63"/>
          <p:cNvSpPr>
            <a:spLocks noChangeArrowheads="1"/>
          </p:cNvSpPr>
          <p:nvPr/>
        </p:nvSpPr>
        <p:spPr bwMode="auto">
          <a:xfrm>
            <a:off x="500034" y="4701613"/>
            <a:ext cx="77153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1    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向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低位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送1，数据左移（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1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）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156</a:t>
            </a:fld>
            <a:endParaRPr lang="en-US" altLang="zh-CN"/>
          </a:p>
        </p:txBody>
      </p:sp>
      <p:sp>
        <p:nvSpPr>
          <p:cNvPr id="58" name="Rectangle 59"/>
          <p:cNvSpPr>
            <a:spLocks noChangeArrowheads="1"/>
          </p:cNvSpPr>
          <p:nvPr/>
        </p:nvSpPr>
        <p:spPr bwMode="auto">
          <a:xfrm>
            <a:off x="428596" y="1357298"/>
            <a:ext cx="2236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方向，数据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Oval 4"/>
          <p:cNvSpPr>
            <a:spLocks noChangeArrowheads="1"/>
          </p:cNvSpPr>
          <p:nvPr/>
        </p:nvSpPr>
        <p:spPr bwMode="auto">
          <a:xfrm>
            <a:off x="4338638" y="1219200"/>
            <a:ext cx="1371600" cy="1212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365" name="Oval 5"/>
          <p:cNvSpPr>
            <a:spLocks noChangeArrowheads="1"/>
          </p:cNvSpPr>
          <p:nvPr/>
        </p:nvSpPr>
        <p:spPr bwMode="auto">
          <a:xfrm>
            <a:off x="4491038" y="4191000"/>
            <a:ext cx="1371600" cy="1212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366" name="Oval 6"/>
          <p:cNvSpPr>
            <a:spLocks noChangeArrowheads="1"/>
          </p:cNvSpPr>
          <p:nvPr/>
        </p:nvSpPr>
        <p:spPr bwMode="auto">
          <a:xfrm>
            <a:off x="681038" y="4419600"/>
            <a:ext cx="1371600" cy="12128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367" name="Oval 7"/>
          <p:cNvSpPr>
            <a:spLocks noChangeArrowheads="1"/>
          </p:cNvSpPr>
          <p:nvPr/>
        </p:nvSpPr>
        <p:spPr bwMode="auto">
          <a:xfrm>
            <a:off x="757238" y="1295400"/>
            <a:ext cx="1447800" cy="12811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43436" name="Group 76"/>
          <p:cNvGrpSpPr>
            <a:grpSpLocks/>
          </p:cNvGrpSpPr>
          <p:nvPr/>
        </p:nvGrpSpPr>
        <p:grpSpPr bwMode="auto">
          <a:xfrm>
            <a:off x="5492750" y="4575175"/>
            <a:ext cx="1284288" cy="1143000"/>
            <a:chOff x="3460" y="2882"/>
            <a:chExt cx="809" cy="720"/>
          </a:xfrm>
        </p:grpSpPr>
        <p:sp>
          <p:nvSpPr>
            <p:cNvPr id="143379" name="Arc 19"/>
            <p:cNvSpPr>
              <a:spLocks/>
            </p:cNvSpPr>
            <p:nvPr/>
          </p:nvSpPr>
          <p:spPr bwMode="auto">
            <a:xfrm>
              <a:off x="3460" y="2882"/>
              <a:ext cx="809" cy="720"/>
            </a:xfrm>
            <a:custGeom>
              <a:avLst/>
              <a:gdLst>
                <a:gd name="G0" fmla="+- 20265 0 0"/>
                <a:gd name="G1" fmla="+- 21600 0 0"/>
                <a:gd name="G2" fmla="+- 21600 0 0"/>
                <a:gd name="T0" fmla="*/ 11705 w 41865"/>
                <a:gd name="T1" fmla="*/ 1768 h 43200"/>
                <a:gd name="T2" fmla="*/ 0 w 41865"/>
                <a:gd name="T3" fmla="*/ 29075 h 43200"/>
                <a:gd name="T4" fmla="*/ 20265 w 4186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865" h="43200" fill="none" extrusionOk="0">
                  <a:moveTo>
                    <a:pt x="11705" y="1768"/>
                  </a:moveTo>
                  <a:cubicBezTo>
                    <a:pt x="14408" y="601"/>
                    <a:pt x="17321" y="-1"/>
                    <a:pt x="20265" y="0"/>
                  </a:cubicBezTo>
                  <a:cubicBezTo>
                    <a:pt x="32194" y="0"/>
                    <a:pt x="41865" y="9670"/>
                    <a:pt x="41865" y="21600"/>
                  </a:cubicBezTo>
                  <a:cubicBezTo>
                    <a:pt x="41865" y="33529"/>
                    <a:pt x="32194" y="43200"/>
                    <a:pt x="20265" y="43200"/>
                  </a:cubicBezTo>
                  <a:cubicBezTo>
                    <a:pt x="11218" y="43200"/>
                    <a:pt x="3130" y="37562"/>
                    <a:pt x="-1" y="29075"/>
                  </a:cubicBezTo>
                </a:path>
                <a:path w="41865" h="43200" stroke="0" extrusionOk="0">
                  <a:moveTo>
                    <a:pt x="11705" y="1768"/>
                  </a:moveTo>
                  <a:cubicBezTo>
                    <a:pt x="14408" y="601"/>
                    <a:pt x="17321" y="-1"/>
                    <a:pt x="20265" y="0"/>
                  </a:cubicBezTo>
                  <a:cubicBezTo>
                    <a:pt x="32194" y="0"/>
                    <a:pt x="41865" y="9670"/>
                    <a:pt x="41865" y="21600"/>
                  </a:cubicBezTo>
                  <a:cubicBezTo>
                    <a:pt x="41865" y="33529"/>
                    <a:pt x="32194" y="43200"/>
                    <a:pt x="20265" y="43200"/>
                  </a:cubicBezTo>
                  <a:cubicBezTo>
                    <a:pt x="11218" y="43200"/>
                    <a:pt x="3130" y="37562"/>
                    <a:pt x="-1" y="29075"/>
                  </a:cubicBezTo>
                  <a:lnTo>
                    <a:pt x="20265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82" name="Rectangle 22"/>
            <p:cNvSpPr>
              <a:spLocks noChangeArrowheads="1"/>
            </p:cNvSpPr>
            <p:nvPr/>
          </p:nvSpPr>
          <p:spPr bwMode="auto">
            <a:xfrm>
              <a:off x="3837" y="297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</a:t>
              </a:r>
            </a:p>
          </p:txBody>
        </p:sp>
        <p:sp>
          <p:nvSpPr>
            <p:cNvPr id="143383" name="Rectangle 23"/>
            <p:cNvSpPr>
              <a:spLocks noChangeArrowheads="1"/>
            </p:cNvSpPr>
            <p:nvPr/>
          </p:nvSpPr>
          <p:spPr bwMode="auto">
            <a:xfrm>
              <a:off x="3837" y="316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</p:txBody>
        </p:sp>
      </p:grpSp>
      <p:grpSp>
        <p:nvGrpSpPr>
          <p:cNvPr id="143438" name="Group 78"/>
          <p:cNvGrpSpPr>
            <a:grpSpLocks/>
          </p:cNvGrpSpPr>
          <p:nvPr/>
        </p:nvGrpSpPr>
        <p:grpSpPr bwMode="auto">
          <a:xfrm>
            <a:off x="2052638" y="4691063"/>
            <a:ext cx="2595562" cy="519112"/>
            <a:chOff x="1293" y="2955"/>
            <a:chExt cx="1635" cy="327"/>
          </a:xfrm>
        </p:grpSpPr>
        <p:sp>
          <p:nvSpPr>
            <p:cNvPr id="143375" name="Line 15"/>
            <p:cNvSpPr>
              <a:spLocks noChangeShapeType="1"/>
            </p:cNvSpPr>
            <p:nvPr/>
          </p:nvSpPr>
          <p:spPr bwMode="auto">
            <a:xfrm flipH="1">
              <a:off x="1293" y="3264"/>
              <a:ext cx="1635" cy="1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84" name="Rectangle 24"/>
            <p:cNvSpPr>
              <a:spLocks noChangeArrowheads="1"/>
            </p:cNvSpPr>
            <p:nvPr/>
          </p:nvSpPr>
          <p:spPr bwMode="auto">
            <a:xfrm>
              <a:off x="1965" y="295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</p:txBody>
        </p:sp>
      </p:grpSp>
      <p:grpSp>
        <p:nvGrpSpPr>
          <p:cNvPr id="143434" name="Group 74"/>
          <p:cNvGrpSpPr>
            <a:grpSpLocks/>
          </p:cNvGrpSpPr>
          <p:nvPr/>
        </p:nvGrpSpPr>
        <p:grpSpPr bwMode="auto">
          <a:xfrm>
            <a:off x="1976438" y="5334000"/>
            <a:ext cx="3200400" cy="579438"/>
            <a:chOff x="1245" y="3360"/>
            <a:chExt cx="2016" cy="365"/>
          </a:xfrm>
        </p:grpSpPr>
        <p:sp>
          <p:nvSpPr>
            <p:cNvPr id="143376" name="Line 16"/>
            <p:cNvSpPr>
              <a:spLocks noChangeShapeType="1"/>
            </p:cNvSpPr>
            <p:nvPr/>
          </p:nvSpPr>
          <p:spPr bwMode="auto">
            <a:xfrm>
              <a:off x="1245" y="3408"/>
              <a:ext cx="2016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85" name="Rectangle 25"/>
            <p:cNvSpPr>
              <a:spLocks noChangeArrowheads="1"/>
            </p:cNvSpPr>
            <p:nvPr/>
          </p:nvSpPr>
          <p:spPr bwMode="auto">
            <a:xfrm>
              <a:off x="2013" y="336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</a:t>
              </a:r>
            </a:p>
          </p:txBody>
        </p:sp>
      </p:grpSp>
      <p:grpSp>
        <p:nvGrpSpPr>
          <p:cNvPr id="143430" name="Group 70"/>
          <p:cNvGrpSpPr>
            <a:grpSpLocks/>
          </p:cNvGrpSpPr>
          <p:nvPr/>
        </p:nvGrpSpPr>
        <p:grpSpPr bwMode="auto">
          <a:xfrm>
            <a:off x="4719638" y="2362200"/>
            <a:ext cx="657225" cy="1828800"/>
            <a:chOff x="2973" y="1488"/>
            <a:chExt cx="414" cy="1152"/>
          </a:xfrm>
        </p:grpSpPr>
        <p:sp>
          <p:nvSpPr>
            <p:cNvPr id="143372" name="Line 12"/>
            <p:cNvSpPr>
              <a:spLocks noChangeShapeType="1"/>
            </p:cNvSpPr>
            <p:nvPr/>
          </p:nvSpPr>
          <p:spPr bwMode="auto">
            <a:xfrm flipV="1">
              <a:off x="3357" y="1488"/>
              <a:ext cx="0" cy="115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89" name="Rectangle 29"/>
            <p:cNvSpPr>
              <a:spLocks noChangeArrowheads="1"/>
            </p:cNvSpPr>
            <p:nvPr/>
          </p:nvSpPr>
          <p:spPr bwMode="auto">
            <a:xfrm>
              <a:off x="2973" y="2016"/>
              <a:ext cx="4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</a:t>
              </a:r>
            </a:p>
          </p:txBody>
        </p:sp>
      </p:grpSp>
      <p:grpSp>
        <p:nvGrpSpPr>
          <p:cNvPr id="143435" name="Group 75"/>
          <p:cNvGrpSpPr>
            <a:grpSpLocks/>
          </p:cNvGrpSpPr>
          <p:nvPr/>
        </p:nvGrpSpPr>
        <p:grpSpPr bwMode="auto">
          <a:xfrm>
            <a:off x="1150938" y="2528888"/>
            <a:ext cx="590550" cy="1981200"/>
            <a:chOff x="717" y="1584"/>
            <a:chExt cx="372" cy="1248"/>
          </a:xfrm>
        </p:grpSpPr>
        <p:sp>
          <p:nvSpPr>
            <p:cNvPr id="143377" name="Line 17"/>
            <p:cNvSpPr>
              <a:spLocks noChangeShapeType="1"/>
            </p:cNvSpPr>
            <p:nvPr/>
          </p:nvSpPr>
          <p:spPr bwMode="auto">
            <a:xfrm flipV="1">
              <a:off x="1053" y="1584"/>
              <a:ext cx="0" cy="124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90" name="Rectangle 30"/>
            <p:cNvSpPr>
              <a:spLocks noChangeArrowheads="1"/>
            </p:cNvSpPr>
            <p:nvPr/>
          </p:nvSpPr>
          <p:spPr bwMode="auto">
            <a:xfrm>
              <a:off x="717" y="196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</p:txBody>
        </p:sp>
      </p:grpSp>
      <p:grpSp>
        <p:nvGrpSpPr>
          <p:cNvPr id="143427" name="Group 67"/>
          <p:cNvGrpSpPr>
            <a:grpSpLocks/>
          </p:cNvGrpSpPr>
          <p:nvPr/>
        </p:nvGrpSpPr>
        <p:grpSpPr bwMode="auto">
          <a:xfrm>
            <a:off x="2128838" y="1676400"/>
            <a:ext cx="2438400" cy="609600"/>
            <a:chOff x="1341" y="1056"/>
            <a:chExt cx="1536" cy="384"/>
          </a:xfrm>
        </p:grpSpPr>
        <p:sp>
          <p:nvSpPr>
            <p:cNvPr id="143370" name="Line 10"/>
            <p:cNvSpPr>
              <a:spLocks noChangeShapeType="1"/>
            </p:cNvSpPr>
            <p:nvPr/>
          </p:nvSpPr>
          <p:spPr bwMode="auto">
            <a:xfrm flipH="1">
              <a:off x="1341" y="1440"/>
              <a:ext cx="1536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88" name="Rectangle 28"/>
            <p:cNvSpPr>
              <a:spLocks noChangeArrowheads="1"/>
            </p:cNvSpPr>
            <p:nvPr/>
          </p:nvSpPr>
          <p:spPr bwMode="auto">
            <a:xfrm>
              <a:off x="1869" y="105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</a:t>
              </a:r>
            </a:p>
          </p:txBody>
        </p:sp>
      </p:grpSp>
      <p:grpSp>
        <p:nvGrpSpPr>
          <p:cNvPr id="143429" name="Group 69"/>
          <p:cNvGrpSpPr>
            <a:grpSpLocks/>
          </p:cNvGrpSpPr>
          <p:nvPr/>
        </p:nvGrpSpPr>
        <p:grpSpPr bwMode="auto">
          <a:xfrm>
            <a:off x="5634038" y="2057400"/>
            <a:ext cx="590550" cy="2286000"/>
            <a:chOff x="3549" y="1296"/>
            <a:chExt cx="372" cy="1440"/>
          </a:xfrm>
        </p:grpSpPr>
        <p:sp>
          <p:nvSpPr>
            <p:cNvPr id="143371" name="Line 11"/>
            <p:cNvSpPr>
              <a:spLocks noChangeShapeType="1"/>
            </p:cNvSpPr>
            <p:nvPr/>
          </p:nvSpPr>
          <p:spPr bwMode="auto">
            <a:xfrm>
              <a:off x="3549" y="1296"/>
              <a:ext cx="0" cy="144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93" name="Rectangle 33"/>
            <p:cNvSpPr>
              <a:spLocks noChangeArrowheads="1"/>
            </p:cNvSpPr>
            <p:nvPr/>
          </p:nvSpPr>
          <p:spPr bwMode="auto">
            <a:xfrm>
              <a:off x="3549" y="201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</p:txBody>
        </p:sp>
      </p:grpSp>
      <p:grpSp>
        <p:nvGrpSpPr>
          <p:cNvPr id="143426" name="Group 66"/>
          <p:cNvGrpSpPr>
            <a:grpSpLocks/>
          </p:cNvGrpSpPr>
          <p:nvPr/>
        </p:nvGrpSpPr>
        <p:grpSpPr bwMode="auto">
          <a:xfrm>
            <a:off x="1824038" y="838200"/>
            <a:ext cx="2743200" cy="579438"/>
            <a:chOff x="1149" y="528"/>
            <a:chExt cx="1728" cy="365"/>
          </a:xfrm>
        </p:grpSpPr>
        <p:sp>
          <p:nvSpPr>
            <p:cNvPr id="143368" name="Line 8"/>
            <p:cNvSpPr>
              <a:spLocks noChangeShapeType="1"/>
            </p:cNvSpPr>
            <p:nvPr/>
          </p:nvSpPr>
          <p:spPr bwMode="auto">
            <a:xfrm>
              <a:off x="1149" y="864"/>
              <a:ext cx="172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94" name="Rectangle 34"/>
            <p:cNvSpPr>
              <a:spLocks noChangeArrowheads="1"/>
            </p:cNvSpPr>
            <p:nvPr/>
          </p:nvSpPr>
          <p:spPr bwMode="auto">
            <a:xfrm>
              <a:off x="1821" y="5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</p:txBody>
        </p:sp>
      </p:grpSp>
      <p:grpSp>
        <p:nvGrpSpPr>
          <p:cNvPr id="143425" name="Group 65"/>
          <p:cNvGrpSpPr>
            <a:grpSpLocks/>
          </p:cNvGrpSpPr>
          <p:nvPr/>
        </p:nvGrpSpPr>
        <p:grpSpPr bwMode="auto">
          <a:xfrm>
            <a:off x="206375" y="2303463"/>
            <a:ext cx="609600" cy="2362200"/>
            <a:chOff x="141" y="1440"/>
            <a:chExt cx="384" cy="1488"/>
          </a:xfrm>
        </p:grpSpPr>
        <p:sp>
          <p:nvSpPr>
            <p:cNvPr id="143369" name="Line 9"/>
            <p:cNvSpPr>
              <a:spLocks noChangeShapeType="1"/>
            </p:cNvSpPr>
            <p:nvPr/>
          </p:nvSpPr>
          <p:spPr bwMode="auto">
            <a:xfrm>
              <a:off x="525" y="1440"/>
              <a:ext cx="0" cy="14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397" name="Rectangle 37"/>
            <p:cNvSpPr>
              <a:spLocks noChangeArrowheads="1"/>
            </p:cNvSpPr>
            <p:nvPr/>
          </p:nvSpPr>
          <p:spPr bwMode="auto">
            <a:xfrm>
              <a:off x="141" y="196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</a:t>
              </a:r>
            </a:p>
          </p:txBody>
        </p:sp>
      </p:grpSp>
      <p:sp>
        <p:nvSpPr>
          <p:cNvPr id="143398" name="Rectangle 38"/>
          <p:cNvSpPr>
            <a:spLocks noChangeArrowheads="1"/>
          </p:cNvSpPr>
          <p:nvPr/>
        </p:nvSpPr>
        <p:spPr bwMode="auto">
          <a:xfrm>
            <a:off x="1214438" y="1600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</a:p>
        </p:txBody>
      </p:sp>
      <p:sp>
        <p:nvSpPr>
          <p:cNvPr id="143399" name="Rectangle 39"/>
          <p:cNvSpPr>
            <a:spLocks noChangeArrowheads="1"/>
          </p:cNvSpPr>
          <p:nvPr/>
        </p:nvSpPr>
        <p:spPr bwMode="auto">
          <a:xfrm>
            <a:off x="4795838" y="1524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</a:p>
        </p:txBody>
      </p:sp>
      <p:sp>
        <p:nvSpPr>
          <p:cNvPr id="143400" name="Rectangle 40"/>
          <p:cNvSpPr>
            <a:spLocks noChangeArrowheads="1"/>
          </p:cNvSpPr>
          <p:nvPr/>
        </p:nvSpPr>
        <p:spPr bwMode="auto">
          <a:xfrm>
            <a:off x="4872038" y="4572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</a:p>
        </p:txBody>
      </p:sp>
      <p:sp>
        <p:nvSpPr>
          <p:cNvPr id="143401" name="Rectangle 41"/>
          <p:cNvSpPr>
            <a:spLocks noChangeArrowheads="1"/>
          </p:cNvSpPr>
          <p:nvPr/>
        </p:nvSpPr>
        <p:spPr bwMode="auto">
          <a:xfrm>
            <a:off x="1062038" y="4724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</p:txBody>
      </p:sp>
      <p:grpSp>
        <p:nvGrpSpPr>
          <p:cNvPr id="143424" name="Group 64"/>
          <p:cNvGrpSpPr>
            <a:grpSpLocks/>
          </p:cNvGrpSpPr>
          <p:nvPr/>
        </p:nvGrpSpPr>
        <p:grpSpPr bwMode="auto">
          <a:xfrm>
            <a:off x="0" y="304800"/>
            <a:ext cx="2433638" cy="1916113"/>
            <a:chOff x="0" y="192"/>
            <a:chExt cx="1533" cy="1207"/>
          </a:xfrm>
        </p:grpSpPr>
        <p:sp>
          <p:nvSpPr>
            <p:cNvPr id="143378" name="Arc 18"/>
            <p:cNvSpPr>
              <a:spLocks/>
            </p:cNvSpPr>
            <p:nvPr/>
          </p:nvSpPr>
          <p:spPr bwMode="auto">
            <a:xfrm>
              <a:off x="0" y="533"/>
              <a:ext cx="783" cy="86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7303 w 42488"/>
                <a:gd name="T1" fmla="*/ 42434 h 43200"/>
                <a:gd name="T2" fmla="*/ 42488 w 42488"/>
                <a:gd name="T3" fmla="*/ 16098 h 43200"/>
                <a:gd name="T4" fmla="*/ 21600 w 42488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488" h="43200" fill="none" extrusionOk="0">
                  <a:moveTo>
                    <a:pt x="27302" y="42433"/>
                  </a:moveTo>
                  <a:cubicBezTo>
                    <a:pt x="25444" y="42942"/>
                    <a:pt x="23526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410" y="-1"/>
                    <a:pt x="39988" y="6611"/>
                    <a:pt x="42487" y="16098"/>
                  </a:cubicBezTo>
                </a:path>
                <a:path w="42488" h="43200" stroke="0" extrusionOk="0">
                  <a:moveTo>
                    <a:pt x="27302" y="42433"/>
                  </a:moveTo>
                  <a:cubicBezTo>
                    <a:pt x="25444" y="42942"/>
                    <a:pt x="23526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410" y="-1"/>
                    <a:pt x="39988" y="6611"/>
                    <a:pt x="42487" y="1609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395" name="Rectangle 35"/>
            <p:cNvSpPr>
              <a:spLocks noChangeArrowheads="1"/>
            </p:cNvSpPr>
            <p:nvPr/>
          </p:nvSpPr>
          <p:spPr bwMode="auto">
            <a:xfrm>
              <a:off x="141" y="72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</a:t>
              </a:r>
            </a:p>
          </p:txBody>
        </p:sp>
        <p:sp>
          <p:nvSpPr>
            <p:cNvPr id="143396" name="Rectangle 36"/>
            <p:cNvSpPr>
              <a:spLocks noChangeArrowheads="1"/>
            </p:cNvSpPr>
            <p:nvPr/>
          </p:nvSpPr>
          <p:spPr bwMode="auto">
            <a:xfrm>
              <a:off x="141" y="96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</p:txBody>
        </p:sp>
        <p:sp>
          <p:nvSpPr>
            <p:cNvPr id="143402" name="Rectangle 42"/>
            <p:cNvSpPr>
              <a:spLocks noChangeArrowheads="1"/>
            </p:cNvSpPr>
            <p:nvPr/>
          </p:nvSpPr>
          <p:spPr bwMode="auto">
            <a:xfrm>
              <a:off x="813" y="192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43433" name="Group 73"/>
          <p:cNvGrpSpPr>
            <a:grpSpLocks/>
          </p:cNvGrpSpPr>
          <p:nvPr/>
        </p:nvGrpSpPr>
        <p:grpSpPr bwMode="auto">
          <a:xfrm>
            <a:off x="1900238" y="2286000"/>
            <a:ext cx="2743200" cy="2362200"/>
            <a:chOff x="1197" y="1440"/>
            <a:chExt cx="1728" cy="1488"/>
          </a:xfrm>
        </p:grpSpPr>
        <p:sp>
          <p:nvSpPr>
            <p:cNvPr id="143386" name="Rectangle 26"/>
            <p:cNvSpPr>
              <a:spLocks noChangeArrowheads="1"/>
            </p:cNvSpPr>
            <p:nvPr/>
          </p:nvSpPr>
          <p:spPr bwMode="auto">
            <a:xfrm>
              <a:off x="1437" y="2160"/>
              <a:ext cx="4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</a:t>
              </a:r>
            </a:p>
          </p:txBody>
        </p:sp>
        <p:sp>
          <p:nvSpPr>
            <p:cNvPr id="143387" name="Rectangle 27"/>
            <p:cNvSpPr>
              <a:spLocks noChangeArrowheads="1"/>
            </p:cNvSpPr>
            <p:nvPr/>
          </p:nvSpPr>
          <p:spPr bwMode="auto">
            <a:xfrm>
              <a:off x="1773" y="182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</a:p>
          </p:txBody>
        </p:sp>
        <p:sp>
          <p:nvSpPr>
            <p:cNvPr id="143417" name="Line 57"/>
            <p:cNvSpPr>
              <a:spLocks noChangeShapeType="1"/>
            </p:cNvSpPr>
            <p:nvPr/>
          </p:nvSpPr>
          <p:spPr bwMode="auto">
            <a:xfrm flipV="1">
              <a:off x="1197" y="1440"/>
              <a:ext cx="1728" cy="14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3428" name="Group 68"/>
          <p:cNvGrpSpPr>
            <a:grpSpLocks/>
          </p:cNvGrpSpPr>
          <p:nvPr/>
        </p:nvGrpSpPr>
        <p:grpSpPr bwMode="auto">
          <a:xfrm>
            <a:off x="2052638" y="2438400"/>
            <a:ext cx="2971800" cy="2667000"/>
            <a:chOff x="1293" y="1536"/>
            <a:chExt cx="1872" cy="1680"/>
          </a:xfrm>
        </p:grpSpPr>
        <p:sp>
          <p:nvSpPr>
            <p:cNvPr id="143391" name="Rectangle 31"/>
            <p:cNvSpPr>
              <a:spLocks noChangeArrowheads="1"/>
            </p:cNvSpPr>
            <p:nvPr/>
          </p:nvSpPr>
          <p:spPr bwMode="auto">
            <a:xfrm>
              <a:off x="2397" y="206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</a:t>
              </a:r>
            </a:p>
          </p:txBody>
        </p:sp>
        <p:sp>
          <p:nvSpPr>
            <p:cNvPr id="143392" name="Rectangle 32"/>
            <p:cNvSpPr>
              <a:spLocks noChangeArrowheads="1"/>
            </p:cNvSpPr>
            <p:nvPr/>
          </p:nvSpPr>
          <p:spPr bwMode="auto">
            <a:xfrm>
              <a:off x="2061" y="2352"/>
              <a:ext cx="4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</a:p>
          </p:txBody>
        </p:sp>
        <p:sp>
          <p:nvSpPr>
            <p:cNvPr id="143418" name="Line 58"/>
            <p:cNvSpPr>
              <a:spLocks noChangeShapeType="1"/>
            </p:cNvSpPr>
            <p:nvPr/>
          </p:nvSpPr>
          <p:spPr bwMode="auto">
            <a:xfrm flipH="1">
              <a:off x="1293" y="1536"/>
              <a:ext cx="1872" cy="16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3419" name="Rectangle 59"/>
          <p:cNvSpPr>
            <a:spLocks noChangeArrowheads="1"/>
          </p:cNvSpPr>
          <p:nvPr/>
        </p:nvSpPr>
        <p:spPr bwMode="auto">
          <a:xfrm>
            <a:off x="5857884" y="104748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420" name="Rectangle 60"/>
          <p:cNvSpPr>
            <a:spLocks noChangeArrowheads="1"/>
          </p:cNvSpPr>
          <p:nvPr/>
        </p:nvSpPr>
        <p:spPr bwMode="auto">
          <a:xfrm>
            <a:off x="5867409" y="539723"/>
            <a:ext cx="3228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 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高位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送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0，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</a:t>
            </a:r>
            <a:endParaRPr lang="zh-CN" altLang="en-US" sz="28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421" name="Rectangle 61"/>
          <p:cNvSpPr>
            <a:spLocks noChangeArrowheads="1"/>
          </p:cNvSpPr>
          <p:nvPr/>
        </p:nvSpPr>
        <p:spPr bwMode="auto">
          <a:xfrm>
            <a:off x="5867409" y="971523"/>
            <a:ext cx="322876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高位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送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1，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</a:t>
            </a:r>
            <a:endParaRPr lang="zh-CN" altLang="en-US" sz="2800" baseline="-250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422" name="Rectangle 62"/>
          <p:cNvSpPr>
            <a:spLocks noChangeArrowheads="1"/>
          </p:cNvSpPr>
          <p:nvPr/>
        </p:nvSpPr>
        <p:spPr bwMode="auto">
          <a:xfrm>
            <a:off x="5867409" y="1403323"/>
            <a:ext cx="322876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 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低位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送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0，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0</a:t>
            </a:r>
            <a:endParaRPr lang="zh-CN" altLang="en-US" sz="2800" baseline="-250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3423" name="Rectangle 63"/>
          <p:cNvSpPr>
            <a:spLocks noChangeArrowheads="1"/>
          </p:cNvSpPr>
          <p:nvPr/>
        </p:nvSpPr>
        <p:spPr bwMode="auto">
          <a:xfrm>
            <a:off x="5867409" y="1763686"/>
            <a:ext cx="39592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低位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送1，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  <a:sym typeface="Wingdings" pitchFamily="2" charset="2"/>
              </a:rPr>
              <a:t>1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灯片编号占位符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157</a:t>
            </a:fld>
            <a:endParaRPr lang="en-US" altLang="zh-CN"/>
          </a:p>
        </p:txBody>
      </p:sp>
      <p:sp>
        <p:nvSpPr>
          <p:cNvPr id="57" name="矩形 56"/>
          <p:cNvSpPr/>
          <p:nvPr/>
        </p:nvSpPr>
        <p:spPr>
          <a:xfrm>
            <a:off x="642910" y="6000768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两位寄存器：四种状态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3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3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3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3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3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3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3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3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8" name="Rectangle 4"/>
          <p:cNvSpPr>
            <a:spLocks noChangeArrowheads="1"/>
          </p:cNvSpPr>
          <p:nvPr/>
        </p:nvSpPr>
        <p:spPr bwMode="auto">
          <a:xfrm>
            <a:off x="269875" y="3886200"/>
            <a:ext cx="82477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=00   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=01  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=11  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4017963" y="3200400"/>
            <a:ext cx="2057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390" name="Rectangle 6"/>
          <p:cNvSpPr>
            <a:spLocks noChangeArrowheads="1"/>
          </p:cNvSpPr>
          <p:nvPr/>
        </p:nvSpPr>
        <p:spPr bwMode="auto">
          <a:xfrm>
            <a:off x="138113" y="3286125"/>
            <a:ext cx="8382000" cy="3276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391" name="Line 7"/>
          <p:cNvSpPr>
            <a:spLocks noChangeShapeType="1"/>
          </p:cNvSpPr>
          <p:nvPr/>
        </p:nvSpPr>
        <p:spPr bwMode="auto">
          <a:xfrm>
            <a:off x="1690688" y="3286125"/>
            <a:ext cx="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2" name="Line 8"/>
          <p:cNvSpPr>
            <a:spLocks noChangeShapeType="1"/>
          </p:cNvSpPr>
          <p:nvPr/>
        </p:nvSpPr>
        <p:spPr bwMode="auto">
          <a:xfrm>
            <a:off x="1690688" y="3819525"/>
            <a:ext cx="68294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3" name="Line 9"/>
          <p:cNvSpPr>
            <a:spLocks noChangeShapeType="1"/>
          </p:cNvSpPr>
          <p:nvPr/>
        </p:nvSpPr>
        <p:spPr bwMode="auto">
          <a:xfrm>
            <a:off x="3397250" y="3819525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4" name="Line 10"/>
          <p:cNvSpPr>
            <a:spLocks noChangeShapeType="1"/>
          </p:cNvSpPr>
          <p:nvPr/>
        </p:nvSpPr>
        <p:spPr bwMode="auto">
          <a:xfrm>
            <a:off x="5105400" y="3819525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>
            <a:off x="6811963" y="3819525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7" name="Line 13"/>
          <p:cNvSpPr>
            <a:spLocks noChangeShapeType="1"/>
          </p:cNvSpPr>
          <p:nvPr/>
        </p:nvSpPr>
        <p:spPr bwMode="auto">
          <a:xfrm>
            <a:off x="138113" y="4505325"/>
            <a:ext cx="838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399" name="Oval 15"/>
          <p:cNvSpPr>
            <a:spLocks noChangeArrowheads="1"/>
          </p:cNvSpPr>
          <p:nvPr/>
        </p:nvSpPr>
        <p:spPr bwMode="auto">
          <a:xfrm>
            <a:off x="2016125" y="381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00" name="Oval 16"/>
          <p:cNvSpPr>
            <a:spLocks noChangeArrowheads="1"/>
          </p:cNvSpPr>
          <p:nvPr/>
        </p:nvSpPr>
        <p:spPr bwMode="auto">
          <a:xfrm>
            <a:off x="3844925" y="381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01" name="Oval 17"/>
          <p:cNvSpPr>
            <a:spLocks noChangeArrowheads="1"/>
          </p:cNvSpPr>
          <p:nvPr/>
        </p:nvSpPr>
        <p:spPr bwMode="auto">
          <a:xfrm>
            <a:off x="1939925" y="1905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02" name="Oval 18"/>
          <p:cNvSpPr>
            <a:spLocks noChangeArrowheads="1"/>
          </p:cNvSpPr>
          <p:nvPr/>
        </p:nvSpPr>
        <p:spPr bwMode="auto">
          <a:xfrm>
            <a:off x="3921125" y="1905000"/>
            <a:ext cx="838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03" name="Rectangle 19"/>
          <p:cNvSpPr>
            <a:spLocks noChangeArrowheads="1"/>
          </p:cNvSpPr>
          <p:nvPr/>
        </p:nvSpPr>
        <p:spPr bwMode="auto">
          <a:xfrm>
            <a:off x="2092325" y="533400"/>
            <a:ext cx="65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</a:p>
        </p:txBody>
      </p:sp>
      <p:sp>
        <p:nvSpPr>
          <p:cNvPr id="144404" name="Rectangle 20"/>
          <p:cNvSpPr>
            <a:spLocks noChangeArrowheads="1"/>
          </p:cNvSpPr>
          <p:nvPr/>
        </p:nvSpPr>
        <p:spPr bwMode="auto">
          <a:xfrm>
            <a:off x="3921125" y="533400"/>
            <a:ext cx="65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01</a:t>
            </a:r>
          </a:p>
        </p:txBody>
      </p:sp>
      <p:sp>
        <p:nvSpPr>
          <p:cNvPr id="144405" name="Rectangle 21"/>
          <p:cNvSpPr>
            <a:spLocks noChangeArrowheads="1"/>
          </p:cNvSpPr>
          <p:nvPr/>
        </p:nvSpPr>
        <p:spPr bwMode="auto">
          <a:xfrm>
            <a:off x="2016125" y="2057400"/>
            <a:ext cx="65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144406" name="Rectangle 22"/>
          <p:cNvSpPr>
            <a:spLocks noChangeArrowheads="1"/>
          </p:cNvSpPr>
          <p:nvPr/>
        </p:nvSpPr>
        <p:spPr bwMode="auto">
          <a:xfrm>
            <a:off x="3997325" y="2057400"/>
            <a:ext cx="65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144407" name="Line 23"/>
          <p:cNvSpPr>
            <a:spLocks noChangeShapeType="1"/>
          </p:cNvSpPr>
          <p:nvPr/>
        </p:nvSpPr>
        <p:spPr bwMode="auto">
          <a:xfrm>
            <a:off x="2778125" y="533400"/>
            <a:ext cx="1143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08" name="Line 24"/>
          <p:cNvSpPr>
            <a:spLocks noChangeShapeType="1"/>
          </p:cNvSpPr>
          <p:nvPr/>
        </p:nvSpPr>
        <p:spPr bwMode="auto">
          <a:xfrm>
            <a:off x="4683125" y="914400"/>
            <a:ext cx="0" cy="1143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09" name="Line 25"/>
          <p:cNvSpPr>
            <a:spLocks noChangeShapeType="1"/>
          </p:cNvSpPr>
          <p:nvPr/>
        </p:nvSpPr>
        <p:spPr bwMode="auto">
          <a:xfrm flipH="1">
            <a:off x="2854325" y="914400"/>
            <a:ext cx="990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0" name="Line 26"/>
          <p:cNvSpPr>
            <a:spLocks noChangeShapeType="1"/>
          </p:cNvSpPr>
          <p:nvPr/>
        </p:nvSpPr>
        <p:spPr bwMode="auto">
          <a:xfrm>
            <a:off x="2016125" y="914400"/>
            <a:ext cx="0" cy="1143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1" name="Line 27"/>
          <p:cNvSpPr>
            <a:spLocks noChangeShapeType="1"/>
          </p:cNvSpPr>
          <p:nvPr/>
        </p:nvSpPr>
        <p:spPr bwMode="auto">
          <a:xfrm flipV="1">
            <a:off x="2473325" y="1219200"/>
            <a:ext cx="0" cy="685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2" name="Line 28"/>
          <p:cNvSpPr>
            <a:spLocks noChangeShapeType="1"/>
          </p:cNvSpPr>
          <p:nvPr/>
        </p:nvSpPr>
        <p:spPr bwMode="auto">
          <a:xfrm flipH="1">
            <a:off x="2778125" y="2362200"/>
            <a:ext cx="11430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3" name="Line 29"/>
          <p:cNvSpPr>
            <a:spLocks noChangeShapeType="1"/>
          </p:cNvSpPr>
          <p:nvPr/>
        </p:nvSpPr>
        <p:spPr bwMode="auto">
          <a:xfrm>
            <a:off x="2473325" y="2743200"/>
            <a:ext cx="17526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4" name="Line 30"/>
          <p:cNvSpPr>
            <a:spLocks noChangeShapeType="1"/>
          </p:cNvSpPr>
          <p:nvPr/>
        </p:nvSpPr>
        <p:spPr bwMode="auto">
          <a:xfrm flipV="1">
            <a:off x="4225925" y="1219200"/>
            <a:ext cx="0" cy="685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5" name="Line 31"/>
          <p:cNvSpPr>
            <a:spLocks noChangeShapeType="1"/>
          </p:cNvSpPr>
          <p:nvPr/>
        </p:nvSpPr>
        <p:spPr bwMode="auto">
          <a:xfrm flipV="1">
            <a:off x="2625725" y="1066800"/>
            <a:ext cx="1295400" cy="914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6" name="Line 32"/>
          <p:cNvSpPr>
            <a:spLocks noChangeShapeType="1"/>
          </p:cNvSpPr>
          <p:nvPr/>
        </p:nvSpPr>
        <p:spPr bwMode="auto">
          <a:xfrm flipH="1">
            <a:off x="2701925" y="1143000"/>
            <a:ext cx="1371600" cy="10668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7" name="Arc 33"/>
          <p:cNvSpPr>
            <a:spLocks/>
          </p:cNvSpPr>
          <p:nvPr/>
        </p:nvSpPr>
        <p:spPr bwMode="auto">
          <a:xfrm>
            <a:off x="1485900" y="153988"/>
            <a:ext cx="685800" cy="69691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1630 w 43200"/>
              <a:gd name="T1" fmla="*/ 40730 h 43200"/>
              <a:gd name="T2" fmla="*/ 43200 w 43200"/>
              <a:gd name="T3" fmla="*/ 2160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1630" y="40730"/>
                </a:moveTo>
                <a:cubicBezTo>
                  <a:pt x="28535" y="42352"/>
                  <a:pt x="2509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43200" stroke="0" extrusionOk="0">
                <a:moveTo>
                  <a:pt x="31630" y="40730"/>
                </a:moveTo>
                <a:cubicBezTo>
                  <a:pt x="28535" y="42352"/>
                  <a:pt x="25093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19" name="Arc 35"/>
          <p:cNvSpPr>
            <a:spLocks/>
          </p:cNvSpPr>
          <p:nvPr/>
        </p:nvSpPr>
        <p:spPr bwMode="auto">
          <a:xfrm>
            <a:off x="4683125" y="2133600"/>
            <a:ext cx="673100" cy="696913"/>
          </a:xfrm>
          <a:custGeom>
            <a:avLst/>
            <a:gdLst>
              <a:gd name="G0" fmla="+- 20755 0 0"/>
              <a:gd name="G1" fmla="+- 21600 0 0"/>
              <a:gd name="G2" fmla="+- 21600 0 0"/>
              <a:gd name="T0" fmla="*/ 3005 w 42355"/>
              <a:gd name="T1" fmla="*/ 9291 h 43200"/>
              <a:gd name="T2" fmla="*/ 0 w 42355"/>
              <a:gd name="T3" fmla="*/ 27583 h 43200"/>
              <a:gd name="T4" fmla="*/ 20755 w 4235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355" h="43200" fill="none" extrusionOk="0">
                <a:moveTo>
                  <a:pt x="3005" y="9291"/>
                </a:moveTo>
                <a:cubicBezTo>
                  <a:pt x="7040" y="3471"/>
                  <a:pt x="13673" y="-1"/>
                  <a:pt x="20755" y="0"/>
                </a:cubicBezTo>
                <a:cubicBezTo>
                  <a:pt x="32684" y="0"/>
                  <a:pt x="42355" y="9670"/>
                  <a:pt x="42355" y="21600"/>
                </a:cubicBezTo>
                <a:cubicBezTo>
                  <a:pt x="42355" y="33529"/>
                  <a:pt x="32684" y="43200"/>
                  <a:pt x="20755" y="43200"/>
                </a:cubicBezTo>
                <a:cubicBezTo>
                  <a:pt x="11129" y="43200"/>
                  <a:pt x="2666" y="36831"/>
                  <a:pt x="0" y="27582"/>
                </a:cubicBezTo>
              </a:path>
              <a:path w="42355" h="43200" stroke="0" extrusionOk="0">
                <a:moveTo>
                  <a:pt x="3005" y="9291"/>
                </a:moveTo>
                <a:cubicBezTo>
                  <a:pt x="7040" y="3471"/>
                  <a:pt x="13673" y="-1"/>
                  <a:pt x="20755" y="0"/>
                </a:cubicBezTo>
                <a:cubicBezTo>
                  <a:pt x="32684" y="0"/>
                  <a:pt x="42355" y="9670"/>
                  <a:pt x="42355" y="21600"/>
                </a:cubicBezTo>
                <a:cubicBezTo>
                  <a:pt x="42355" y="33529"/>
                  <a:pt x="32684" y="43200"/>
                  <a:pt x="20755" y="43200"/>
                </a:cubicBezTo>
                <a:cubicBezTo>
                  <a:pt x="11129" y="43200"/>
                  <a:pt x="2666" y="36831"/>
                  <a:pt x="0" y="27582"/>
                </a:cubicBezTo>
                <a:lnTo>
                  <a:pt x="20755" y="2160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4423" name="Rectangle 39"/>
          <p:cNvSpPr>
            <a:spLocks noChangeArrowheads="1"/>
          </p:cNvSpPr>
          <p:nvPr/>
        </p:nvSpPr>
        <p:spPr bwMode="auto">
          <a:xfrm>
            <a:off x="949325" y="304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</a:p>
        </p:txBody>
      </p:sp>
      <p:sp>
        <p:nvSpPr>
          <p:cNvPr id="144424" name="Rectangle 40"/>
          <p:cNvSpPr>
            <a:spLocks noChangeArrowheads="1"/>
          </p:cNvSpPr>
          <p:nvPr/>
        </p:nvSpPr>
        <p:spPr bwMode="auto">
          <a:xfrm>
            <a:off x="949325" y="609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144425" name="Rectangle 41"/>
          <p:cNvSpPr>
            <a:spLocks noChangeArrowheads="1"/>
          </p:cNvSpPr>
          <p:nvPr/>
        </p:nvSpPr>
        <p:spPr bwMode="auto">
          <a:xfrm>
            <a:off x="3006725" y="152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144426" name="Rectangle 42"/>
          <p:cNvSpPr>
            <a:spLocks noChangeArrowheads="1"/>
          </p:cNvSpPr>
          <p:nvPr/>
        </p:nvSpPr>
        <p:spPr bwMode="auto">
          <a:xfrm>
            <a:off x="3006725" y="533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</a:p>
        </p:txBody>
      </p:sp>
      <p:sp>
        <p:nvSpPr>
          <p:cNvPr id="144427" name="Rectangle 43"/>
          <p:cNvSpPr>
            <a:spLocks noChangeArrowheads="1"/>
          </p:cNvSpPr>
          <p:nvPr/>
        </p:nvSpPr>
        <p:spPr bwMode="auto">
          <a:xfrm>
            <a:off x="4606925" y="990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144428" name="Rectangle 44"/>
          <p:cNvSpPr>
            <a:spLocks noChangeArrowheads="1"/>
          </p:cNvSpPr>
          <p:nvPr/>
        </p:nvSpPr>
        <p:spPr bwMode="auto">
          <a:xfrm>
            <a:off x="4149725" y="1371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</a:p>
        </p:txBody>
      </p:sp>
      <p:sp>
        <p:nvSpPr>
          <p:cNvPr id="144429" name="Rectangle 45"/>
          <p:cNvSpPr>
            <a:spLocks noChangeArrowheads="1"/>
          </p:cNvSpPr>
          <p:nvPr/>
        </p:nvSpPr>
        <p:spPr bwMode="auto">
          <a:xfrm>
            <a:off x="5292725" y="2133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01</a:t>
            </a:r>
          </a:p>
        </p:txBody>
      </p:sp>
      <p:sp>
        <p:nvSpPr>
          <p:cNvPr id="144430" name="Rectangle 46"/>
          <p:cNvSpPr>
            <a:spLocks noChangeArrowheads="1"/>
          </p:cNvSpPr>
          <p:nvPr/>
        </p:nvSpPr>
        <p:spPr bwMode="auto">
          <a:xfrm>
            <a:off x="5292725" y="2438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144431" name="Rectangle 47"/>
          <p:cNvSpPr>
            <a:spLocks noChangeArrowheads="1"/>
          </p:cNvSpPr>
          <p:nvPr/>
        </p:nvSpPr>
        <p:spPr bwMode="auto">
          <a:xfrm>
            <a:off x="3311525" y="22860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144432" name="Rectangle 48"/>
          <p:cNvSpPr>
            <a:spLocks noChangeArrowheads="1"/>
          </p:cNvSpPr>
          <p:nvPr/>
        </p:nvSpPr>
        <p:spPr bwMode="auto">
          <a:xfrm>
            <a:off x="3325813" y="26670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01</a:t>
            </a:r>
          </a:p>
        </p:txBody>
      </p:sp>
      <p:sp>
        <p:nvSpPr>
          <p:cNvPr id="144433" name="Rectangle 49"/>
          <p:cNvSpPr>
            <a:spLocks noChangeArrowheads="1"/>
          </p:cNvSpPr>
          <p:nvPr/>
        </p:nvSpPr>
        <p:spPr bwMode="auto">
          <a:xfrm>
            <a:off x="3463925" y="1447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01</a:t>
            </a:r>
          </a:p>
        </p:txBody>
      </p:sp>
      <p:sp>
        <p:nvSpPr>
          <p:cNvPr id="144434" name="Rectangle 50"/>
          <p:cNvSpPr>
            <a:spLocks noChangeArrowheads="1"/>
          </p:cNvSpPr>
          <p:nvPr/>
        </p:nvSpPr>
        <p:spPr bwMode="auto">
          <a:xfrm>
            <a:off x="3463925" y="1752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144435" name="Rectangle 51"/>
          <p:cNvSpPr>
            <a:spLocks noChangeArrowheads="1"/>
          </p:cNvSpPr>
          <p:nvPr/>
        </p:nvSpPr>
        <p:spPr bwMode="auto">
          <a:xfrm>
            <a:off x="2625725" y="1066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11</a:t>
            </a:r>
          </a:p>
        </p:txBody>
      </p:sp>
      <p:sp>
        <p:nvSpPr>
          <p:cNvPr id="144436" name="Rectangle 52"/>
          <p:cNvSpPr>
            <a:spLocks noChangeArrowheads="1"/>
          </p:cNvSpPr>
          <p:nvPr/>
        </p:nvSpPr>
        <p:spPr bwMode="auto">
          <a:xfrm>
            <a:off x="2625725" y="1295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00</a:t>
            </a:r>
          </a:p>
        </p:txBody>
      </p:sp>
      <p:sp>
        <p:nvSpPr>
          <p:cNvPr id="144437" name="Rectangle 53"/>
          <p:cNvSpPr>
            <a:spLocks noChangeArrowheads="1"/>
          </p:cNvSpPr>
          <p:nvPr/>
        </p:nvSpPr>
        <p:spPr bwMode="auto">
          <a:xfrm>
            <a:off x="1939925" y="1371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144438" name="Rectangle 54"/>
          <p:cNvSpPr>
            <a:spLocks noChangeArrowheads="1"/>
          </p:cNvSpPr>
          <p:nvPr/>
        </p:nvSpPr>
        <p:spPr bwMode="auto">
          <a:xfrm>
            <a:off x="1482725" y="1371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01</a:t>
            </a:r>
          </a:p>
        </p:txBody>
      </p:sp>
      <p:sp>
        <p:nvSpPr>
          <p:cNvPr id="144439" name="Rectangle 55"/>
          <p:cNvSpPr>
            <a:spLocks noChangeArrowheads="1"/>
          </p:cNvSpPr>
          <p:nvPr/>
        </p:nvSpPr>
        <p:spPr bwMode="auto">
          <a:xfrm>
            <a:off x="34925" y="152400"/>
            <a:ext cx="78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sz="28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40" name="Rectangle 56"/>
          <p:cNvSpPr>
            <a:spLocks noChangeArrowheads="1"/>
          </p:cNvSpPr>
          <p:nvPr/>
        </p:nvSpPr>
        <p:spPr bwMode="auto">
          <a:xfrm>
            <a:off x="304800" y="4419600"/>
            <a:ext cx="770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0   0   0  0     1  0    0  1    0  0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41" name="Rectangle 57"/>
          <p:cNvSpPr>
            <a:spLocks noChangeArrowheads="1"/>
          </p:cNvSpPr>
          <p:nvPr/>
        </p:nvSpPr>
        <p:spPr bwMode="auto">
          <a:xfrm>
            <a:off x="304800" y="4876800"/>
            <a:ext cx="770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0   1   0  0     1  0    1  1    1  0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42" name="Rectangle 58"/>
          <p:cNvSpPr>
            <a:spLocks noChangeArrowheads="1"/>
          </p:cNvSpPr>
          <p:nvPr/>
        </p:nvSpPr>
        <p:spPr bwMode="auto">
          <a:xfrm>
            <a:off x="304800" y="5367338"/>
            <a:ext cx="770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1   0   0  1     1  1    0  1    0  0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43" name="Rectangle 59"/>
          <p:cNvSpPr>
            <a:spLocks noChangeArrowheads="1"/>
          </p:cNvSpPr>
          <p:nvPr/>
        </p:nvSpPr>
        <p:spPr bwMode="auto">
          <a:xfrm>
            <a:off x="304800" y="5867400"/>
            <a:ext cx="770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1   1   0  1     1  1    1  1    1  0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8946" name="Rectangle 2"/>
          <p:cNvSpPr>
            <a:spLocks noChangeArrowheads="1"/>
          </p:cNvSpPr>
          <p:nvPr/>
        </p:nvSpPr>
        <p:spPr bwMode="auto">
          <a:xfrm>
            <a:off x="6300788" y="115888"/>
            <a:ext cx="10038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8947" name="Rectangle 3"/>
          <p:cNvSpPr>
            <a:spLocks noChangeArrowheads="1"/>
          </p:cNvSpPr>
          <p:nvPr/>
        </p:nvSpPr>
        <p:spPr bwMode="auto">
          <a:xfrm>
            <a:off x="6310313" y="550863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向高位送0</a:t>
            </a:r>
            <a:endParaRPr lang="zh-CN" altLang="en-US" sz="2800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6310313" y="982663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向高位送1</a:t>
            </a:r>
          </a:p>
        </p:txBody>
      </p:sp>
      <p:sp>
        <p:nvSpPr>
          <p:cNvPr id="338949" name="Rectangle 5"/>
          <p:cNvSpPr>
            <a:spLocks noChangeArrowheads="1"/>
          </p:cNvSpPr>
          <p:nvPr/>
        </p:nvSpPr>
        <p:spPr bwMode="auto">
          <a:xfrm>
            <a:off x="6310313" y="1414463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向低位送0</a:t>
            </a:r>
          </a:p>
        </p:txBody>
      </p:sp>
      <p:sp>
        <p:nvSpPr>
          <p:cNvPr id="338950" name="Rectangle 6"/>
          <p:cNvSpPr>
            <a:spLocks noChangeArrowheads="1"/>
          </p:cNvSpPr>
          <p:nvPr/>
        </p:nvSpPr>
        <p:spPr bwMode="auto">
          <a:xfrm>
            <a:off x="6310313" y="1774825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向低位送1</a:t>
            </a:r>
          </a:p>
        </p:txBody>
      </p: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158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4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4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4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4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4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4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40" grpId="0" build="p" autoUpdateAnimBg="0"/>
      <p:bldP spid="144441" grpId="0" build="p" autoUpdateAnimBg="0"/>
      <p:bldP spid="144442" grpId="0" build="p" autoUpdateAnimBg="0"/>
      <p:bldP spid="144443" grpId="0" build="p" autoUpdateAnimBg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3124200" y="1533525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5413" name="Line 5"/>
          <p:cNvSpPr>
            <a:spLocks noChangeShapeType="1"/>
          </p:cNvSpPr>
          <p:nvPr/>
        </p:nvSpPr>
        <p:spPr bwMode="auto">
          <a:xfrm flipV="1">
            <a:off x="3124200" y="22193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4" name="Line 6"/>
          <p:cNvSpPr>
            <a:spLocks noChangeShapeType="1"/>
          </p:cNvSpPr>
          <p:nvPr/>
        </p:nvSpPr>
        <p:spPr bwMode="auto">
          <a:xfrm>
            <a:off x="3124200" y="36671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5" name="Line 7"/>
          <p:cNvSpPr>
            <a:spLocks noChangeShapeType="1"/>
          </p:cNvSpPr>
          <p:nvPr/>
        </p:nvSpPr>
        <p:spPr bwMode="auto">
          <a:xfrm>
            <a:off x="3124200" y="29051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6" name="Line 8"/>
          <p:cNvSpPr>
            <a:spLocks noChangeShapeType="1"/>
          </p:cNvSpPr>
          <p:nvPr/>
        </p:nvSpPr>
        <p:spPr bwMode="auto">
          <a:xfrm>
            <a:off x="3962400" y="15335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7" name="Line 9"/>
          <p:cNvSpPr>
            <a:spLocks noChangeShapeType="1"/>
          </p:cNvSpPr>
          <p:nvPr/>
        </p:nvSpPr>
        <p:spPr bwMode="auto">
          <a:xfrm>
            <a:off x="5638800" y="15335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8" name="Line 10"/>
          <p:cNvSpPr>
            <a:spLocks noChangeShapeType="1"/>
          </p:cNvSpPr>
          <p:nvPr/>
        </p:nvSpPr>
        <p:spPr bwMode="auto">
          <a:xfrm>
            <a:off x="4800600" y="15335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 flipH="1" flipV="1">
            <a:off x="2286000" y="695325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5420" name="Rectangle 12"/>
          <p:cNvSpPr>
            <a:spLocks noChangeArrowheads="1"/>
          </p:cNvSpPr>
          <p:nvPr/>
        </p:nvSpPr>
        <p:spPr bwMode="auto">
          <a:xfrm>
            <a:off x="1676400" y="161925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21" name="Rectangle 13"/>
          <p:cNvSpPr>
            <a:spLocks noChangeArrowheads="1"/>
          </p:cNvSpPr>
          <p:nvPr/>
        </p:nvSpPr>
        <p:spPr bwMode="auto">
          <a:xfrm>
            <a:off x="1828800" y="847725"/>
            <a:ext cx="142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22" name="Rectangle 14"/>
          <p:cNvSpPr>
            <a:spLocks noChangeArrowheads="1"/>
          </p:cNvSpPr>
          <p:nvPr/>
        </p:nvSpPr>
        <p:spPr bwMode="auto">
          <a:xfrm>
            <a:off x="2362200" y="466725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23" name="Rectangle 15"/>
          <p:cNvSpPr>
            <a:spLocks noChangeArrowheads="1"/>
          </p:cNvSpPr>
          <p:nvPr/>
        </p:nvSpPr>
        <p:spPr bwMode="auto">
          <a:xfrm>
            <a:off x="3200400" y="990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24" name="Rectangle 16"/>
          <p:cNvSpPr>
            <a:spLocks noChangeArrowheads="1"/>
          </p:cNvSpPr>
          <p:nvPr/>
        </p:nvSpPr>
        <p:spPr bwMode="auto">
          <a:xfrm>
            <a:off x="2514600" y="1524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25" name="Rectangle 17"/>
          <p:cNvSpPr>
            <a:spLocks noChangeArrowheads="1"/>
          </p:cNvSpPr>
          <p:nvPr/>
        </p:nvSpPr>
        <p:spPr bwMode="auto">
          <a:xfrm>
            <a:off x="4038600" y="990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26" name="Rectangle 18"/>
          <p:cNvSpPr>
            <a:spLocks noChangeArrowheads="1"/>
          </p:cNvSpPr>
          <p:nvPr/>
        </p:nvSpPr>
        <p:spPr bwMode="auto">
          <a:xfrm>
            <a:off x="2514600" y="2209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27" name="Rectangle 19"/>
          <p:cNvSpPr>
            <a:spLocks noChangeArrowheads="1"/>
          </p:cNvSpPr>
          <p:nvPr/>
        </p:nvSpPr>
        <p:spPr bwMode="auto">
          <a:xfrm>
            <a:off x="4876800" y="990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28" name="Rectangle 20"/>
          <p:cNvSpPr>
            <a:spLocks noChangeArrowheads="1"/>
          </p:cNvSpPr>
          <p:nvPr/>
        </p:nvSpPr>
        <p:spPr bwMode="auto">
          <a:xfrm>
            <a:off x="2514600" y="2895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29" name="Rectangle 21"/>
          <p:cNvSpPr>
            <a:spLocks noChangeArrowheads="1"/>
          </p:cNvSpPr>
          <p:nvPr/>
        </p:nvSpPr>
        <p:spPr bwMode="auto">
          <a:xfrm>
            <a:off x="2514600" y="3657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30" name="Rectangle 22"/>
          <p:cNvSpPr>
            <a:spLocks noChangeArrowheads="1"/>
          </p:cNvSpPr>
          <p:nvPr/>
        </p:nvSpPr>
        <p:spPr bwMode="auto">
          <a:xfrm>
            <a:off x="5791200" y="990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31" name="Rectangle 23"/>
          <p:cNvSpPr>
            <a:spLocks noChangeArrowheads="1"/>
          </p:cNvSpPr>
          <p:nvPr/>
        </p:nvSpPr>
        <p:spPr bwMode="auto">
          <a:xfrm>
            <a:off x="3276600" y="2971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32" name="Rectangle 24"/>
          <p:cNvSpPr>
            <a:spLocks noChangeArrowheads="1"/>
          </p:cNvSpPr>
          <p:nvPr/>
        </p:nvSpPr>
        <p:spPr bwMode="auto">
          <a:xfrm>
            <a:off x="4114800" y="2971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33" name="Rectangle 25"/>
          <p:cNvSpPr>
            <a:spLocks noChangeArrowheads="1"/>
          </p:cNvSpPr>
          <p:nvPr/>
        </p:nvSpPr>
        <p:spPr bwMode="auto">
          <a:xfrm>
            <a:off x="4953000" y="2971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34" name="Rectangle 26"/>
          <p:cNvSpPr>
            <a:spLocks noChangeArrowheads="1"/>
          </p:cNvSpPr>
          <p:nvPr/>
        </p:nvSpPr>
        <p:spPr bwMode="auto">
          <a:xfrm>
            <a:off x="5867400" y="2971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35" name="Rectangle 27"/>
          <p:cNvSpPr>
            <a:spLocks noChangeArrowheads="1"/>
          </p:cNvSpPr>
          <p:nvPr/>
        </p:nvSpPr>
        <p:spPr bwMode="auto">
          <a:xfrm>
            <a:off x="5867400" y="3657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36" name="Rectangle 28"/>
          <p:cNvSpPr>
            <a:spLocks noChangeArrowheads="1"/>
          </p:cNvSpPr>
          <p:nvPr/>
        </p:nvSpPr>
        <p:spPr bwMode="auto">
          <a:xfrm>
            <a:off x="4953000" y="3657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37" name="Rectangle 29"/>
          <p:cNvSpPr>
            <a:spLocks noChangeArrowheads="1"/>
          </p:cNvSpPr>
          <p:nvPr/>
        </p:nvSpPr>
        <p:spPr bwMode="auto">
          <a:xfrm>
            <a:off x="41910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38" name="Rectangle 30"/>
          <p:cNvSpPr>
            <a:spLocks noChangeArrowheads="1"/>
          </p:cNvSpPr>
          <p:nvPr/>
        </p:nvSpPr>
        <p:spPr bwMode="auto">
          <a:xfrm>
            <a:off x="50292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39" name="Rectangle 31"/>
          <p:cNvSpPr>
            <a:spLocks noChangeArrowheads="1"/>
          </p:cNvSpPr>
          <p:nvPr/>
        </p:nvSpPr>
        <p:spPr bwMode="auto">
          <a:xfrm>
            <a:off x="3276600" y="2209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40" name="Rectangle 32"/>
          <p:cNvSpPr>
            <a:spLocks noChangeArrowheads="1"/>
          </p:cNvSpPr>
          <p:nvPr/>
        </p:nvSpPr>
        <p:spPr bwMode="auto">
          <a:xfrm>
            <a:off x="3276600" y="3657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41" name="Rectangle 33"/>
          <p:cNvSpPr>
            <a:spLocks noChangeArrowheads="1"/>
          </p:cNvSpPr>
          <p:nvPr/>
        </p:nvSpPr>
        <p:spPr bwMode="auto">
          <a:xfrm>
            <a:off x="4114800" y="3657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42" name="Rectangle 34"/>
          <p:cNvSpPr>
            <a:spLocks noChangeArrowheads="1"/>
          </p:cNvSpPr>
          <p:nvPr/>
        </p:nvSpPr>
        <p:spPr bwMode="auto">
          <a:xfrm>
            <a:off x="59436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43" name="Rectangle 35"/>
          <p:cNvSpPr>
            <a:spLocks noChangeArrowheads="1"/>
          </p:cNvSpPr>
          <p:nvPr/>
        </p:nvSpPr>
        <p:spPr bwMode="auto">
          <a:xfrm>
            <a:off x="4953000" y="2209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44" name="Rectangle 36"/>
          <p:cNvSpPr>
            <a:spLocks noChangeArrowheads="1"/>
          </p:cNvSpPr>
          <p:nvPr/>
        </p:nvSpPr>
        <p:spPr bwMode="auto">
          <a:xfrm>
            <a:off x="4114800" y="2209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45" name="Rectangle 37"/>
          <p:cNvSpPr>
            <a:spLocks noChangeArrowheads="1"/>
          </p:cNvSpPr>
          <p:nvPr/>
        </p:nvSpPr>
        <p:spPr bwMode="auto">
          <a:xfrm>
            <a:off x="58674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46" name="Rectangle 38"/>
          <p:cNvSpPr>
            <a:spLocks noChangeArrowheads="1"/>
          </p:cNvSpPr>
          <p:nvPr/>
        </p:nvSpPr>
        <p:spPr bwMode="auto">
          <a:xfrm>
            <a:off x="3352800" y="1524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5455" name="Oval 47"/>
          <p:cNvSpPr>
            <a:spLocks noChangeArrowheads="1"/>
          </p:cNvSpPr>
          <p:nvPr/>
        </p:nvSpPr>
        <p:spPr bwMode="auto">
          <a:xfrm>
            <a:off x="3124200" y="2143125"/>
            <a:ext cx="3505200" cy="8382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5456" name="Oval 48"/>
          <p:cNvSpPr>
            <a:spLocks noChangeArrowheads="1"/>
          </p:cNvSpPr>
          <p:nvPr/>
        </p:nvSpPr>
        <p:spPr bwMode="auto">
          <a:xfrm>
            <a:off x="4114800" y="2905125"/>
            <a:ext cx="1371600" cy="1447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45461" name="Object 53"/>
          <p:cNvGraphicFramePr>
            <a:graphicFrameLocks noChangeAspect="1"/>
          </p:cNvGraphicFramePr>
          <p:nvPr/>
        </p:nvGraphicFramePr>
        <p:xfrm>
          <a:off x="2357422" y="5000636"/>
          <a:ext cx="3357585" cy="600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4" name="Equation" r:id="rId6" imgW="2134080" imgH="368280" progId="Equation.3">
                  <p:embed/>
                </p:oleObj>
              </mc:Choice>
              <mc:Fallback>
                <p:oleObj name="Equation" r:id="rId6" imgW="2134080" imgH="368280" progId="Equation.3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5000636"/>
                        <a:ext cx="3357585" cy="6007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62" name="Object 54"/>
          <p:cNvGraphicFramePr>
            <a:graphicFrameLocks noChangeAspect="1"/>
          </p:cNvGraphicFramePr>
          <p:nvPr/>
        </p:nvGraphicFramePr>
        <p:xfrm>
          <a:off x="1428729" y="5745737"/>
          <a:ext cx="5572163" cy="777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5" name="Equation" r:id="rId8" imgW="2272314" imgH="317362" progId="Equation.DSMT4">
                  <p:embed/>
                </p:oleObj>
              </mc:Choice>
              <mc:Fallback>
                <p:oleObj name="Equation" r:id="rId8" imgW="2272314" imgH="317362" progId="Equation.DSMT4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9" y="5745737"/>
                        <a:ext cx="5572163" cy="7773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159</a:t>
            </a:fld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 bwMode="auto">
          <a:xfrm rot="16200000" flipV="1">
            <a:off x="4786314" y="4572008"/>
            <a:ext cx="642942" cy="3571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箭头连接符 43"/>
          <p:cNvCxnSpPr/>
          <p:nvPr/>
        </p:nvCxnSpPr>
        <p:spPr bwMode="auto">
          <a:xfrm rot="16200000" flipV="1">
            <a:off x="2964645" y="3893347"/>
            <a:ext cx="2071702" cy="2857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45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454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55" grpId="0" animBg="1"/>
      <p:bldP spid="1454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4463"/>
            <a:ext cx="8915400" cy="1431925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6.2 同步时序电路的分析</a:t>
            </a:r>
            <a:br>
              <a:rPr lang="zh-CN" altLang="en-US">
                <a:latin typeface="黑体" pitchFamily="49" charset="-122"/>
                <a:ea typeface="黑体" pitchFamily="49" charset="-122"/>
              </a:rPr>
            </a:br>
            <a:r>
              <a:rPr lang="zh-CN" altLang="en-US">
                <a:latin typeface="黑体" pitchFamily="49" charset="-122"/>
                <a:ea typeface="黑体" pitchFamily="49" charset="-122"/>
              </a:rPr>
              <a:t>6.2.1 分析方法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8915400" cy="5181600"/>
          </a:xfrm>
        </p:spPr>
        <p:txBody>
          <a:bodyPr/>
          <a:lstStyle/>
          <a:p>
            <a:pPr>
              <a:buFontTx/>
              <a:buNone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1752600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1、列方程组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2743200"/>
            <a:ext cx="567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2、根据方程组列出状态转换表</a:t>
            </a:r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3733800"/>
            <a:ext cx="282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3、作出状态图</a:t>
            </a:r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46482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4、作出时序图(时间图、工作波形图）</a:t>
            </a:r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5638800"/>
            <a:ext cx="4857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5、用文字描述电路的功能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8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8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89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build="p" autoUpdateAnimBg="0"/>
      <p:bldP spid="38917" grpId="0" build="p" autoUpdateAnimBg="0"/>
      <p:bldP spid="38918" grpId="0" build="p" autoUpdateAnimBg="0"/>
      <p:bldP spid="38919" grpId="0" build="p" autoUpdateAnimBg="0"/>
      <p:bldP spid="38920" grpId="0" build="p" autoUpdateAnimBg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2895600" y="1743096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437" name="Line 5"/>
          <p:cNvSpPr>
            <a:spLocks noChangeShapeType="1"/>
          </p:cNvSpPr>
          <p:nvPr/>
        </p:nvSpPr>
        <p:spPr bwMode="auto">
          <a:xfrm flipV="1">
            <a:off x="2895600" y="2428896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38" name="Line 6"/>
          <p:cNvSpPr>
            <a:spLocks noChangeShapeType="1"/>
          </p:cNvSpPr>
          <p:nvPr/>
        </p:nvSpPr>
        <p:spPr bwMode="auto">
          <a:xfrm>
            <a:off x="2895600" y="3876696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39" name="Line 7"/>
          <p:cNvSpPr>
            <a:spLocks noChangeShapeType="1"/>
          </p:cNvSpPr>
          <p:nvPr/>
        </p:nvSpPr>
        <p:spPr bwMode="auto">
          <a:xfrm>
            <a:off x="2895600" y="3114696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40" name="Line 8"/>
          <p:cNvSpPr>
            <a:spLocks noChangeShapeType="1"/>
          </p:cNvSpPr>
          <p:nvPr/>
        </p:nvSpPr>
        <p:spPr bwMode="auto">
          <a:xfrm>
            <a:off x="3733800" y="1743096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41" name="Line 9"/>
          <p:cNvSpPr>
            <a:spLocks noChangeShapeType="1"/>
          </p:cNvSpPr>
          <p:nvPr/>
        </p:nvSpPr>
        <p:spPr bwMode="auto">
          <a:xfrm>
            <a:off x="5410200" y="1743096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42" name="Line 10"/>
          <p:cNvSpPr>
            <a:spLocks noChangeShapeType="1"/>
          </p:cNvSpPr>
          <p:nvPr/>
        </p:nvSpPr>
        <p:spPr bwMode="auto">
          <a:xfrm>
            <a:off x="4572000" y="1743096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43" name="Line 11"/>
          <p:cNvSpPr>
            <a:spLocks noChangeShapeType="1"/>
          </p:cNvSpPr>
          <p:nvPr/>
        </p:nvSpPr>
        <p:spPr bwMode="auto">
          <a:xfrm flipH="1" flipV="1">
            <a:off x="2057400" y="904896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6444" name="Rectangle 12"/>
          <p:cNvSpPr>
            <a:spLocks noChangeArrowheads="1"/>
          </p:cNvSpPr>
          <p:nvPr/>
        </p:nvSpPr>
        <p:spPr bwMode="auto">
          <a:xfrm>
            <a:off x="1331913" y="417533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45" name="Rectangle 13"/>
          <p:cNvSpPr>
            <a:spLocks noChangeArrowheads="1"/>
          </p:cNvSpPr>
          <p:nvPr/>
        </p:nvSpPr>
        <p:spPr bwMode="auto">
          <a:xfrm>
            <a:off x="1600200" y="1057296"/>
            <a:ext cx="142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46" name="Rectangle 14"/>
          <p:cNvSpPr>
            <a:spLocks noChangeArrowheads="1"/>
          </p:cNvSpPr>
          <p:nvPr/>
        </p:nvSpPr>
        <p:spPr bwMode="auto">
          <a:xfrm>
            <a:off x="2133600" y="676296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47" name="Rectangle 15"/>
          <p:cNvSpPr>
            <a:spLocks noChangeArrowheads="1"/>
          </p:cNvSpPr>
          <p:nvPr/>
        </p:nvSpPr>
        <p:spPr bwMode="auto">
          <a:xfrm>
            <a:off x="2971800" y="12001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48" name="Rectangle 16"/>
          <p:cNvSpPr>
            <a:spLocks noChangeArrowheads="1"/>
          </p:cNvSpPr>
          <p:nvPr/>
        </p:nvSpPr>
        <p:spPr bwMode="auto">
          <a:xfrm>
            <a:off x="2286000" y="17335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49" name="Rectangle 17"/>
          <p:cNvSpPr>
            <a:spLocks noChangeArrowheads="1"/>
          </p:cNvSpPr>
          <p:nvPr/>
        </p:nvSpPr>
        <p:spPr bwMode="auto">
          <a:xfrm>
            <a:off x="3810000" y="12001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50" name="Rectangle 18"/>
          <p:cNvSpPr>
            <a:spLocks noChangeArrowheads="1"/>
          </p:cNvSpPr>
          <p:nvPr/>
        </p:nvSpPr>
        <p:spPr bwMode="auto">
          <a:xfrm>
            <a:off x="2286000" y="24193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51" name="Rectangle 19"/>
          <p:cNvSpPr>
            <a:spLocks noChangeArrowheads="1"/>
          </p:cNvSpPr>
          <p:nvPr/>
        </p:nvSpPr>
        <p:spPr bwMode="auto">
          <a:xfrm>
            <a:off x="4648200" y="12001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52" name="Rectangle 20"/>
          <p:cNvSpPr>
            <a:spLocks noChangeArrowheads="1"/>
          </p:cNvSpPr>
          <p:nvPr/>
        </p:nvSpPr>
        <p:spPr bwMode="auto">
          <a:xfrm>
            <a:off x="2286000" y="31051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53" name="Rectangle 21"/>
          <p:cNvSpPr>
            <a:spLocks noChangeArrowheads="1"/>
          </p:cNvSpPr>
          <p:nvPr/>
        </p:nvSpPr>
        <p:spPr bwMode="auto">
          <a:xfrm>
            <a:off x="2286000" y="38671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54" name="Rectangle 22"/>
          <p:cNvSpPr>
            <a:spLocks noChangeArrowheads="1"/>
          </p:cNvSpPr>
          <p:nvPr/>
        </p:nvSpPr>
        <p:spPr bwMode="auto">
          <a:xfrm>
            <a:off x="5562600" y="1200171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55" name="Rectangle 23"/>
          <p:cNvSpPr>
            <a:spLocks noChangeArrowheads="1"/>
          </p:cNvSpPr>
          <p:nvPr/>
        </p:nvSpPr>
        <p:spPr bwMode="auto">
          <a:xfrm>
            <a:off x="3048000" y="3181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56" name="Rectangle 24"/>
          <p:cNvSpPr>
            <a:spLocks noChangeArrowheads="1"/>
          </p:cNvSpPr>
          <p:nvPr/>
        </p:nvSpPr>
        <p:spPr bwMode="auto">
          <a:xfrm>
            <a:off x="3886200" y="3181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57" name="Rectangle 25"/>
          <p:cNvSpPr>
            <a:spLocks noChangeArrowheads="1"/>
          </p:cNvSpPr>
          <p:nvPr/>
        </p:nvSpPr>
        <p:spPr bwMode="auto">
          <a:xfrm>
            <a:off x="4724400" y="3181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58" name="Rectangle 26"/>
          <p:cNvSpPr>
            <a:spLocks noChangeArrowheads="1"/>
          </p:cNvSpPr>
          <p:nvPr/>
        </p:nvSpPr>
        <p:spPr bwMode="auto">
          <a:xfrm>
            <a:off x="5638800" y="3181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59" name="Rectangle 27"/>
          <p:cNvSpPr>
            <a:spLocks noChangeArrowheads="1"/>
          </p:cNvSpPr>
          <p:nvPr/>
        </p:nvSpPr>
        <p:spPr bwMode="auto">
          <a:xfrm>
            <a:off x="5638800" y="38671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60" name="Rectangle 28"/>
          <p:cNvSpPr>
            <a:spLocks noChangeArrowheads="1"/>
          </p:cNvSpPr>
          <p:nvPr/>
        </p:nvSpPr>
        <p:spPr bwMode="auto">
          <a:xfrm>
            <a:off x="4724400" y="38671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61" name="Rectangle 29"/>
          <p:cNvSpPr>
            <a:spLocks noChangeArrowheads="1"/>
          </p:cNvSpPr>
          <p:nvPr/>
        </p:nvSpPr>
        <p:spPr bwMode="auto">
          <a:xfrm>
            <a:off x="3962400" y="17335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62" name="Rectangle 30"/>
          <p:cNvSpPr>
            <a:spLocks noChangeArrowheads="1"/>
          </p:cNvSpPr>
          <p:nvPr/>
        </p:nvSpPr>
        <p:spPr bwMode="auto">
          <a:xfrm>
            <a:off x="4800600" y="17335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63" name="Rectangle 31"/>
          <p:cNvSpPr>
            <a:spLocks noChangeArrowheads="1"/>
          </p:cNvSpPr>
          <p:nvPr/>
        </p:nvSpPr>
        <p:spPr bwMode="auto">
          <a:xfrm>
            <a:off x="3048000" y="2419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64" name="Rectangle 32"/>
          <p:cNvSpPr>
            <a:spLocks noChangeArrowheads="1"/>
          </p:cNvSpPr>
          <p:nvPr/>
        </p:nvSpPr>
        <p:spPr bwMode="auto">
          <a:xfrm>
            <a:off x="3048000" y="38671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65" name="Rectangle 33"/>
          <p:cNvSpPr>
            <a:spLocks noChangeArrowheads="1"/>
          </p:cNvSpPr>
          <p:nvPr/>
        </p:nvSpPr>
        <p:spPr bwMode="auto">
          <a:xfrm>
            <a:off x="3886200" y="38671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66" name="Rectangle 34"/>
          <p:cNvSpPr>
            <a:spLocks noChangeArrowheads="1"/>
          </p:cNvSpPr>
          <p:nvPr/>
        </p:nvSpPr>
        <p:spPr bwMode="auto">
          <a:xfrm>
            <a:off x="5638800" y="17335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67" name="Rectangle 35"/>
          <p:cNvSpPr>
            <a:spLocks noChangeArrowheads="1"/>
          </p:cNvSpPr>
          <p:nvPr/>
        </p:nvSpPr>
        <p:spPr bwMode="auto">
          <a:xfrm>
            <a:off x="4724400" y="2419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68" name="Rectangle 36"/>
          <p:cNvSpPr>
            <a:spLocks noChangeArrowheads="1"/>
          </p:cNvSpPr>
          <p:nvPr/>
        </p:nvSpPr>
        <p:spPr bwMode="auto">
          <a:xfrm>
            <a:off x="3886200" y="24193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69" name="Rectangle 37"/>
          <p:cNvSpPr>
            <a:spLocks noChangeArrowheads="1"/>
          </p:cNvSpPr>
          <p:nvPr/>
        </p:nvSpPr>
        <p:spPr bwMode="auto">
          <a:xfrm>
            <a:off x="5638800" y="24955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70" name="Rectangle 38"/>
          <p:cNvSpPr>
            <a:spLocks noChangeArrowheads="1"/>
          </p:cNvSpPr>
          <p:nvPr/>
        </p:nvSpPr>
        <p:spPr bwMode="auto">
          <a:xfrm>
            <a:off x="3124200" y="173357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6479" name="Oval 47"/>
          <p:cNvSpPr>
            <a:spLocks noChangeArrowheads="1"/>
          </p:cNvSpPr>
          <p:nvPr/>
        </p:nvSpPr>
        <p:spPr bwMode="auto">
          <a:xfrm>
            <a:off x="4724400" y="1743096"/>
            <a:ext cx="1447800" cy="1447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6480" name="Oval 48"/>
          <p:cNvSpPr>
            <a:spLocks noChangeArrowheads="1"/>
          </p:cNvSpPr>
          <p:nvPr/>
        </p:nvSpPr>
        <p:spPr bwMode="auto">
          <a:xfrm>
            <a:off x="2819400" y="3038496"/>
            <a:ext cx="3505200" cy="9144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46485" name="Object 53"/>
          <p:cNvGraphicFramePr>
            <a:graphicFrameLocks noChangeAspect="1"/>
          </p:cNvGraphicFramePr>
          <p:nvPr/>
        </p:nvGraphicFramePr>
        <p:xfrm>
          <a:off x="2714612" y="5214950"/>
          <a:ext cx="3081254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60" name="公式" r:id="rId6" imgW="2057760" imgH="368280" progId="Equation.3">
                  <p:embed/>
                </p:oleObj>
              </mc:Choice>
              <mc:Fallback>
                <p:oleObj name="公式" r:id="rId6" imgW="2057760" imgH="368280" progId="Equation.3">
                  <p:embed/>
                  <p:pic>
                    <p:nvPicPr>
                      <p:cNvPr id="0" name="Picture 2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5214950"/>
                        <a:ext cx="3081254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86" name="Object 54"/>
          <p:cNvGraphicFramePr>
            <a:graphicFrameLocks noChangeAspect="1"/>
          </p:cNvGraphicFramePr>
          <p:nvPr/>
        </p:nvGraphicFramePr>
        <p:xfrm>
          <a:off x="1714480" y="5857892"/>
          <a:ext cx="5180273" cy="728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61" name="Equation" r:id="rId8" imgW="2286000" imgH="317500" progId="Equation.DSMT4">
                  <p:embed/>
                </p:oleObj>
              </mc:Choice>
              <mc:Fallback>
                <p:oleObj name="Equation" r:id="rId8" imgW="2286000" imgH="317500" progId="Equation.DSMT4">
                  <p:embed/>
                  <p:pic>
                    <p:nvPicPr>
                      <p:cNvPr id="0" name="Picture 2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5857892"/>
                        <a:ext cx="5180273" cy="7286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160</a:t>
            </a:fld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 bwMode="auto">
          <a:xfrm rot="16200000" flipV="1">
            <a:off x="3107521" y="4464851"/>
            <a:ext cx="1357322" cy="2857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箭头连接符 44"/>
          <p:cNvCxnSpPr/>
          <p:nvPr/>
        </p:nvCxnSpPr>
        <p:spPr bwMode="auto">
          <a:xfrm rot="16200000" flipV="1">
            <a:off x="4179091" y="3893347"/>
            <a:ext cx="2428892" cy="214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6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6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6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6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46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464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79" grpId="0" animBg="1"/>
      <p:bldP spid="146480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0" name="Rectangle 4"/>
          <p:cNvSpPr>
            <a:spLocks noChangeArrowheads="1"/>
          </p:cNvSpPr>
          <p:nvPr/>
        </p:nvSpPr>
        <p:spPr bwMode="auto">
          <a:xfrm>
            <a:off x="6902450" y="1954213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>
            <a:off x="6902450" y="2563813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 flipV="1">
            <a:off x="6902450" y="2792413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6902450" y="18684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7283450" y="18684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7465" name="Rectangle 9"/>
          <p:cNvSpPr>
            <a:spLocks noChangeArrowheads="1"/>
          </p:cNvSpPr>
          <p:nvPr/>
        </p:nvSpPr>
        <p:spPr bwMode="auto">
          <a:xfrm>
            <a:off x="7283450" y="30114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>
            <a:off x="7359650" y="317341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5149850" y="1954213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>
            <a:off x="5149850" y="2563813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V="1">
            <a:off x="5149850" y="2792413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70" name="Rectangle 14"/>
          <p:cNvSpPr>
            <a:spLocks noChangeArrowheads="1"/>
          </p:cNvSpPr>
          <p:nvPr/>
        </p:nvSpPr>
        <p:spPr bwMode="auto">
          <a:xfrm>
            <a:off x="5149850" y="18684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5530850" y="18684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7472" name="Rectangle 16"/>
          <p:cNvSpPr>
            <a:spLocks noChangeArrowheads="1"/>
          </p:cNvSpPr>
          <p:nvPr/>
        </p:nvSpPr>
        <p:spPr bwMode="auto">
          <a:xfrm>
            <a:off x="5530850" y="30114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>
            <a:off x="5607050" y="317341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75" name="Oval 19"/>
          <p:cNvSpPr>
            <a:spLocks noChangeArrowheads="1"/>
          </p:cNvSpPr>
          <p:nvPr/>
        </p:nvSpPr>
        <p:spPr bwMode="auto">
          <a:xfrm>
            <a:off x="4692650" y="21066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78" name="Oval 22"/>
          <p:cNvSpPr>
            <a:spLocks noChangeArrowheads="1"/>
          </p:cNvSpPr>
          <p:nvPr/>
        </p:nvSpPr>
        <p:spPr bwMode="auto">
          <a:xfrm>
            <a:off x="4768850" y="38592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81" name="Oval 25"/>
          <p:cNvSpPr>
            <a:spLocks noChangeArrowheads="1"/>
          </p:cNvSpPr>
          <p:nvPr/>
        </p:nvSpPr>
        <p:spPr bwMode="auto">
          <a:xfrm>
            <a:off x="3778250" y="34020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84" name="Oval 28"/>
          <p:cNvSpPr>
            <a:spLocks noChangeArrowheads="1"/>
          </p:cNvSpPr>
          <p:nvPr/>
        </p:nvSpPr>
        <p:spPr bwMode="auto">
          <a:xfrm>
            <a:off x="3778250" y="46212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87" name="Oval 31"/>
          <p:cNvSpPr>
            <a:spLocks noChangeArrowheads="1"/>
          </p:cNvSpPr>
          <p:nvPr/>
        </p:nvSpPr>
        <p:spPr bwMode="auto">
          <a:xfrm>
            <a:off x="3778250" y="22590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90" name="Oval 34"/>
          <p:cNvSpPr>
            <a:spLocks noChangeArrowheads="1"/>
          </p:cNvSpPr>
          <p:nvPr/>
        </p:nvSpPr>
        <p:spPr bwMode="auto">
          <a:xfrm>
            <a:off x="3778250" y="9636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93" name="Oval 37"/>
          <p:cNvSpPr>
            <a:spLocks noChangeArrowheads="1"/>
          </p:cNvSpPr>
          <p:nvPr/>
        </p:nvSpPr>
        <p:spPr bwMode="auto">
          <a:xfrm>
            <a:off x="2863850" y="11922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495" name="Line 39"/>
          <p:cNvSpPr>
            <a:spLocks noChangeShapeType="1"/>
          </p:cNvSpPr>
          <p:nvPr/>
        </p:nvSpPr>
        <p:spPr bwMode="auto">
          <a:xfrm flipH="1">
            <a:off x="1720850" y="2182813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96" name="Line 40"/>
          <p:cNvSpPr>
            <a:spLocks noChangeShapeType="1"/>
          </p:cNvSpPr>
          <p:nvPr/>
        </p:nvSpPr>
        <p:spPr bwMode="auto">
          <a:xfrm flipH="1">
            <a:off x="1720850" y="2563813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97" name="Line 41"/>
          <p:cNvSpPr>
            <a:spLocks noChangeShapeType="1"/>
          </p:cNvSpPr>
          <p:nvPr/>
        </p:nvSpPr>
        <p:spPr bwMode="auto">
          <a:xfrm flipH="1">
            <a:off x="2101850" y="126841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98" name="Line 42"/>
          <p:cNvSpPr>
            <a:spLocks noChangeShapeType="1"/>
          </p:cNvSpPr>
          <p:nvPr/>
        </p:nvSpPr>
        <p:spPr bwMode="auto">
          <a:xfrm>
            <a:off x="2101850" y="1268413"/>
            <a:ext cx="0" cy="327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499" name="Line 43"/>
          <p:cNvSpPr>
            <a:spLocks noChangeShapeType="1"/>
          </p:cNvSpPr>
          <p:nvPr/>
        </p:nvSpPr>
        <p:spPr bwMode="auto">
          <a:xfrm>
            <a:off x="3016250" y="126841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0" name="Line 44"/>
          <p:cNvSpPr>
            <a:spLocks noChangeShapeType="1"/>
          </p:cNvSpPr>
          <p:nvPr/>
        </p:nvSpPr>
        <p:spPr bwMode="auto">
          <a:xfrm flipH="1">
            <a:off x="3016250" y="81121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1" name="Line 45"/>
          <p:cNvSpPr>
            <a:spLocks noChangeShapeType="1"/>
          </p:cNvSpPr>
          <p:nvPr/>
        </p:nvSpPr>
        <p:spPr bwMode="auto">
          <a:xfrm flipV="1">
            <a:off x="3016250" y="35401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2" name="Line 46"/>
          <p:cNvSpPr>
            <a:spLocks noChangeShapeType="1"/>
          </p:cNvSpPr>
          <p:nvPr/>
        </p:nvSpPr>
        <p:spPr bwMode="auto">
          <a:xfrm>
            <a:off x="3016250" y="354013"/>
            <a:ext cx="525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3" name="Line 47"/>
          <p:cNvSpPr>
            <a:spLocks noChangeShapeType="1"/>
          </p:cNvSpPr>
          <p:nvPr/>
        </p:nvSpPr>
        <p:spPr bwMode="auto">
          <a:xfrm>
            <a:off x="8274050" y="354013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4" name="Line 48"/>
          <p:cNvSpPr>
            <a:spLocks noChangeShapeType="1"/>
          </p:cNvSpPr>
          <p:nvPr/>
        </p:nvSpPr>
        <p:spPr bwMode="auto">
          <a:xfrm>
            <a:off x="7893050" y="2106613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5" name="Line 49"/>
          <p:cNvSpPr>
            <a:spLocks noChangeShapeType="1"/>
          </p:cNvSpPr>
          <p:nvPr/>
        </p:nvSpPr>
        <p:spPr bwMode="auto">
          <a:xfrm flipH="1">
            <a:off x="4159250" y="195421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6" name="Line 50"/>
          <p:cNvSpPr>
            <a:spLocks noChangeShapeType="1"/>
          </p:cNvSpPr>
          <p:nvPr/>
        </p:nvSpPr>
        <p:spPr bwMode="auto">
          <a:xfrm flipV="1">
            <a:off x="4159250" y="1039813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7" name="Line 51"/>
          <p:cNvSpPr>
            <a:spLocks noChangeShapeType="1"/>
          </p:cNvSpPr>
          <p:nvPr/>
        </p:nvSpPr>
        <p:spPr bwMode="auto">
          <a:xfrm>
            <a:off x="3930650" y="10398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8" name="Line 52"/>
          <p:cNvSpPr>
            <a:spLocks noChangeShapeType="1"/>
          </p:cNvSpPr>
          <p:nvPr/>
        </p:nvSpPr>
        <p:spPr bwMode="auto">
          <a:xfrm>
            <a:off x="3930650" y="233521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09" name="Line 53"/>
          <p:cNvSpPr>
            <a:spLocks noChangeShapeType="1"/>
          </p:cNvSpPr>
          <p:nvPr/>
        </p:nvSpPr>
        <p:spPr bwMode="auto">
          <a:xfrm>
            <a:off x="4845050" y="21828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0" name="Line 54"/>
          <p:cNvSpPr>
            <a:spLocks noChangeShapeType="1"/>
          </p:cNvSpPr>
          <p:nvPr/>
        </p:nvSpPr>
        <p:spPr bwMode="auto">
          <a:xfrm>
            <a:off x="3168650" y="1268413"/>
            <a:ext cx="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1" name="Line 55"/>
          <p:cNvSpPr>
            <a:spLocks noChangeShapeType="1"/>
          </p:cNvSpPr>
          <p:nvPr/>
        </p:nvSpPr>
        <p:spPr bwMode="auto">
          <a:xfrm>
            <a:off x="3168650" y="33258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2" name="Line 56"/>
          <p:cNvSpPr>
            <a:spLocks noChangeShapeType="1"/>
          </p:cNvSpPr>
          <p:nvPr/>
        </p:nvSpPr>
        <p:spPr bwMode="auto">
          <a:xfrm>
            <a:off x="2711450" y="2563813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3" name="Line 57"/>
          <p:cNvSpPr>
            <a:spLocks noChangeShapeType="1"/>
          </p:cNvSpPr>
          <p:nvPr/>
        </p:nvSpPr>
        <p:spPr bwMode="auto">
          <a:xfrm>
            <a:off x="2711450" y="3706813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4" name="Line 58"/>
          <p:cNvSpPr>
            <a:spLocks noChangeShapeType="1"/>
          </p:cNvSpPr>
          <p:nvPr/>
        </p:nvSpPr>
        <p:spPr bwMode="auto">
          <a:xfrm>
            <a:off x="2101850" y="4545013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5" name="Line 59"/>
          <p:cNvSpPr>
            <a:spLocks noChangeShapeType="1"/>
          </p:cNvSpPr>
          <p:nvPr/>
        </p:nvSpPr>
        <p:spPr bwMode="auto">
          <a:xfrm flipH="1">
            <a:off x="2787650" y="4849813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6" name="Line 60"/>
          <p:cNvSpPr>
            <a:spLocks noChangeShapeType="1"/>
          </p:cNvSpPr>
          <p:nvPr/>
        </p:nvSpPr>
        <p:spPr bwMode="auto">
          <a:xfrm>
            <a:off x="2787650" y="484981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7" name="Line 61"/>
          <p:cNvSpPr>
            <a:spLocks noChangeShapeType="1"/>
          </p:cNvSpPr>
          <p:nvPr/>
        </p:nvSpPr>
        <p:spPr bwMode="auto">
          <a:xfrm>
            <a:off x="6140450" y="21828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8" name="Line 62"/>
          <p:cNvSpPr>
            <a:spLocks noChangeShapeType="1"/>
          </p:cNvSpPr>
          <p:nvPr/>
        </p:nvSpPr>
        <p:spPr bwMode="auto">
          <a:xfrm>
            <a:off x="6445250" y="2182813"/>
            <a:ext cx="0" cy="3200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19" name="Line 63"/>
          <p:cNvSpPr>
            <a:spLocks noChangeShapeType="1"/>
          </p:cNvSpPr>
          <p:nvPr/>
        </p:nvSpPr>
        <p:spPr bwMode="auto">
          <a:xfrm>
            <a:off x="2787650" y="5383213"/>
            <a:ext cx="365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0" name="Line 64"/>
          <p:cNvSpPr>
            <a:spLocks noChangeShapeType="1"/>
          </p:cNvSpPr>
          <p:nvPr/>
        </p:nvSpPr>
        <p:spPr bwMode="auto">
          <a:xfrm>
            <a:off x="3930650" y="347821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1" name="Line 65"/>
          <p:cNvSpPr>
            <a:spLocks noChangeShapeType="1"/>
          </p:cNvSpPr>
          <p:nvPr/>
        </p:nvSpPr>
        <p:spPr bwMode="auto">
          <a:xfrm>
            <a:off x="4083050" y="347821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2" name="Line 66"/>
          <p:cNvSpPr>
            <a:spLocks noChangeShapeType="1"/>
          </p:cNvSpPr>
          <p:nvPr/>
        </p:nvSpPr>
        <p:spPr bwMode="auto">
          <a:xfrm>
            <a:off x="4083050" y="37830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3" name="Line 67"/>
          <p:cNvSpPr>
            <a:spLocks noChangeShapeType="1"/>
          </p:cNvSpPr>
          <p:nvPr/>
        </p:nvSpPr>
        <p:spPr bwMode="auto">
          <a:xfrm>
            <a:off x="3930650" y="46974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4" name="Line 68"/>
          <p:cNvSpPr>
            <a:spLocks noChangeShapeType="1"/>
          </p:cNvSpPr>
          <p:nvPr/>
        </p:nvSpPr>
        <p:spPr bwMode="auto">
          <a:xfrm flipV="1">
            <a:off x="4159250" y="4164013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5" name="Line 69"/>
          <p:cNvSpPr>
            <a:spLocks noChangeShapeType="1"/>
          </p:cNvSpPr>
          <p:nvPr/>
        </p:nvSpPr>
        <p:spPr bwMode="auto">
          <a:xfrm>
            <a:off x="4159250" y="41640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6" name="Line 70"/>
          <p:cNvSpPr>
            <a:spLocks noChangeShapeType="1"/>
          </p:cNvSpPr>
          <p:nvPr/>
        </p:nvSpPr>
        <p:spPr bwMode="auto">
          <a:xfrm>
            <a:off x="4921250" y="3935413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7" name="Line 71"/>
          <p:cNvSpPr>
            <a:spLocks noChangeShapeType="1"/>
          </p:cNvSpPr>
          <p:nvPr/>
        </p:nvSpPr>
        <p:spPr bwMode="auto">
          <a:xfrm flipV="1">
            <a:off x="6597650" y="2182813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8" name="Line 72"/>
          <p:cNvSpPr>
            <a:spLocks noChangeShapeType="1"/>
          </p:cNvSpPr>
          <p:nvPr/>
        </p:nvSpPr>
        <p:spPr bwMode="auto">
          <a:xfrm>
            <a:off x="6597650" y="21828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29" name="Line 73"/>
          <p:cNvSpPr>
            <a:spLocks noChangeShapeType="1"/>
          </p:cNvSpPr>
          <p:nvPr/>
        </p:nvSpPr>
        <p:spPr bwMode="auto">
          <a:xfrm flipH="1">
            <a:off x="4997450" y="279241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30" name="Line 74"/>
          <p:cNvSpPr>
            <a:spLocks noChangeShapeType="1"/>
          </p:cNvSpPr>
          <p:nvPr/>
        </p:nvSpPr>
        <p:spPr bwMode="auto">
          <a:xfrm>
            <a:off x="4997450" y="2792413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31" name="Line 75"/>
          <p:cNvSpPr>
            <a:spLocks noChangeShapeType="1"/>
          </p:cNvSpPr>
          <p:nvPr/>
        </p:nvSpPr>
        <p:spPr bwMode="auto">
          <a:xfrm flipH="1">
            <a:off x="6750050" y="279241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32" name="Line 76"/>
          <p:cNvSpPr>
            <a:spLocks noChangeShapeType="1"/>
          </p:cNvSpPr>
          <p:nvPr/>
        </p:nvSpPr>
        <p:spPr bwMode="auto">
          <a:xfrm>
            <a:off x="6750050" y="2792413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33" name="Line 77"/>
          <p:cNvSpPr>
            <a:spLocks noChangeShapeType="1"/>
          </p:cNvSpPr>
          <p:nvPr/>
        </p:nvSpPr>
        <p:spPr bwMode="auto">
          <a:xfrm flipH="1">
            <a:off x="1797050" y="5688013"/>
            <a:ext cx="495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7534" name="Oval 78"/>
          <p:cNvSpPr>
            <a:spLocks noChangeArrowheads="1"/>
          </p:cNvSpPr>
          <p:nvPr/>
        </p:nvSpPr>
        <p:spPr bwMode="auto">
          <a:xfrm>
            <a:off x="2025650" y="2106613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7535" name="Oval 79"/>
          <p:cNvSpPr>
            <a:spLocks noChangeArrowheads="1"/>
          </p:cNvSpPr>
          <p:nvPr/>
        </p:nvSpPr>
        <p:spPr bwMode="auto">
          <a:xfrm>
            <a:off x="3092450" y="1192213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7536" name="Oval 80"/>
          <p:cNvSpPr>
            <a:spLocks noChangeArrowheads="1"/>
          </p:cNvSpPr>
          <p:nvPr/>
        </p:nvSpPr>
        <p:spPr bwMode="auto">
          <a:xfrm>
            <a:off x="2635250" y="2487613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7537" name="Rectangle 81"/>
          <p:cNvSpPr>
            <a:spLocks noChangeArrowheads="1"/>
          </p:cNvSpPr>
          <p:nvPr/>
        </p:nvSpPr>
        <p:spPr bwMode="auto">
          <a:xfrm>
            <a:off x="1187450" y="529748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7538" name="Rectangle 82"/>
          <p:cNvSpPr>
            <a:spLocks noChangeArrowheads="1"/>
          </p:cNvSpPr>
          <p:nvPr/>
        </p:nvSpPr>
        <p:spPr bwMode="auto">
          <a:xfrm>
            <a:off x="1187450" y="16398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7539" name="Rectangle 83"/>
          <p:cNvSpPr>
            <a:spLocks noChangeArrowheads="1"/>
          </p:cNvSpPr>
          <p:nvPr/>
        </p:nvSpPr>
        <p:spPr bwMode="auto">
          <a:xfrm>
            <a:off x="1187450" y="21732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7540" name="Oval 84"/>
          <p:cNvSpPr>
            <a:spLocks noChangeArrowheads="1"/>
          </p:cNvSpPr>
          <p:nvPr/>
        </p:nvSpPr>
        <p:spPr bwMode="auto">
          <a:xfrm>
            <a:off x="8197850" y="2030413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7543" name="Oval 87"/>
          <p:cNvSpPr>
            <a:spLocks noChangeArrowheads="1"/>
          </p:cNvSpPr>
          <p:nvPr/>
        </p:nvSpPr>
        <p:spPr bwMode="auto">
          <a:xfrm>
            <a:off x="6124575" y="3236913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7544" name="Oval 88"/>
          <p:cNvSpPr>
            <a:spLocks noChangeArrowheads="1"/>
          </p:cNvSpPr>
          <p:nvPr/>
        </p:nvSpPr>
        <p:spPr bwMode="auto">
          <a:xfrm>
            <a:off x="7924800" y="3236913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335875" name="Object 3"/>
          <p:cNvGraphicFramePr>
            <a:graphicFrameLocks noChangeAspect="1"/>
          </p:cNvGraphicFramePr>
          <p:nvPr/>
        </p:nvGraphicFramePr>
        <p:xfrm>
          <a:off x="1547813" y="6061075"/>
          <a:ext cx="232886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39" name="公式" r:id="rId4" imgW="1778400" imgH="457200" progId="Equation.3">
                  <p:embed/>
                </p:oleObj>
              </mc:Choice>
              <mc:Fallback>
                <p:oleObj name="公式" r:id="rId4" imgW="1778400" imgH="457200" progId="Equation.3">
                  <p:embed/>
                  <p:pic>
                    <p:nvPicPr>
                      <p:cNvPr id="0" name="Picture 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6061075"/>
                        <a:ext cx="2328862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5876" name="Object 4"/>
          <p:cNvGraphicFramePr>
            <a:graphicFrameLocks noChangeAspect="1"/>
          </p:cNvGraphicFramePr>
          <p:nvPr/>
        </p:nvGraphicFramePr>
        <p:xfrm>
          <a:off x="5724525" y="6061075"/>
          <a:ext cx="232727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240" name="公式" r:id="rId6" imgW="1778400" imgH="457200" progId="Equation.3">
                  <p:embed/>
                </p:oleObj>
              </mc:Choice>
              <mc:Fallback>
                <p:oleObj name="公式" r:id="rId6" imgW="1778400" imgH="457200" progId="Equation.3">
                  <p:embed/>
                  <p:pic>
                    <p:nvPicPr>
                      <p:cNvPr id="0" name="Picture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6061075"/>
                        <a:ext cx="2327275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AutoShape 36"/>
          <p:cNvSpPr>
            <a:spLocks noChangeArrowheads="1"/>
          </p:cNvSpPr>
          <p:nvPr/>
        </p:nvSpPr>
        <p:spPr bwMode="auto">
          <a:xfrm rot="5400000">
            <a:off x="2363773" y="1065195"/>
            <a:ext cx="649288" cy="376238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98" name="组合 97"/>
          <p:cNvGrpSpPr/>
          <p:nvPr/>
        </p:nvGrpSpPr>
        <p:grpSpPr>
          <a:xfrm>
            <a:off x="3428992" y="642918"/>
            <a:ext cx="357190" cy="777041"/>
            <a:chOff x="7177088" y="3041650"/>
            <a:chExt cx="768350" cy="633439"/>
          </a:xfrm>
        </p:grpSpPr>
        <p:sp>
          <p:nvSpPr>
            <p:cNvPr id="99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4357686" y="1714488"/>
            <a:ext cx="357190" cy="777041"/>
            <a:chOff x="7177088" y="3041650"/>
            <a:chExt cx="768350" cy="633439"/>
          </a:xfrm>
        </p:grpSpPr>
        <p:sp>
          <p:nvSpPr>
            <p:cNvPr id="104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3428992" y="1928802"/>
            <a:ext cx="357190" cy="777041"/>
            <a:chOff x="7177088" y="3041650"/>
            <a:chExt cx="768350" cy="633439"/>
          </a:xfrm>
        </p:grpSpPr>
        <p:sp>
          <p:nvSpPr>
            <p:cNvPr id="109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3428992" y="3071810"/>
            <a:ext cx="357190" cy="777041"/>
            <a:chOff x="7177088" y="3041650"/>
            <a:chExt cx="768350" cy="633439"/>
          </a:xfrm>
        </p:grpSpPr>
        <p:sp>
          <p:nvSpPr>
            <p:cNvPr id="114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6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8" name="组合 117"/>
          <p:cNvGrpSpPr/>
          <p:nvPr/>
        </p:nvGrpSpPr>
        <p:grpSpPr>
          <a:xfrm>
            <a:off x="3428992" y="4286256"/>
            <a:ext cx="357190" cy="777041"/>
            <a:chOff x="7177088" y="3041650"/>
            <a:chExt cx="768350" cy="633439"/>
          </a:xfrm>
        </p:grpSpPr>
        <p:sp>
          <p:nvSpPr>
            <p:cNvPr id="119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4415476" y="3500438"/>
            <a:ext cx="357190" cy="777041"/>
            <a:chOff x="7177088" y="3041650"/>
            <a:chExt cx="768350" cy="633439"/>
          </a:xfrm>
        </p:grpSpPr>
        <p:sp>
          <p:nvSpPr>
            <p:cNvPr id="124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7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28" name="灯片编号占位符 1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161</a:t>
            </a:fld>
            <a:endParaRPr lang="en-US" altLang="zh-CN"/>
          </a:p>
        </p:txBody>
      </p:sp>
      <p:sp>
        <p:nvSpPr>
          <p:cNvPr id="129" name="Oval 25"/>
          <p:cNvSpPr>
            <a:spLocks noChangeArrowheads="1"/>
          </p:cNvSpPr>
          <p:nvPr/>
        </p:nvSpPr>
        <p:spPr bwMode="auto">
          <a:xfrm>
            <a:off x="4921250" y="560789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sndAc>
      <p:stSnd>
        <p:snd r:embed="rId3" name="hammer.wav"/>
      </p:stSnd>
    </p:sndAc>
  </p:transition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30" name="Rectangle 50"/>
          <p:cNvSpPr>
            <a:spLocks noChangeArrowheads="1"/>
          </p:cNvSpPr>
          <p:nvPr/>
        </p:nvSpPr>
        <p:spPr bwMode="auto">
          <a:xfrm>
            <a:off x="381000" y="142875"/>
            <a:ext cx="8439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例3: 环形计数器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ring counter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48545" name="Group 65"/>
          <p:cNvGrpSpPr>
            <a:grpSpLocks/>
          </p:cNvGrpSpPr>
          <p:nvPr/>
        </p:nvGrpSpPr>
        <p:grpSpPr bwMode="auto">
          <a:xfrm>
            <a:off x="685800" y="4495800"/>
            <a:ext cx="7310438" cy="579438"/>
            <a:chOff x="432" y="2832"/>
            <a:chExt cx="4605" cy="365"/>
          </a:xfrm>
        </p:grpSpPr>
        <p:sp>
          <p:nvSpPr>
            <p:cNvPr id="148532" name="Rectangle 52"/>
            <p:cNvSpPr>
              <a:spLocks noChangeArrowheads="1"/>
            </p:cNvSpPr>
            <p:nvPr/>
          </p:nvSpPr>
          <p:spPr bwMode="auto">
            <a:xfrm>
              <a:off x="432" y="2832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激励方程:</a:t>
              </a:r>
            </a:p>
          </p:txBody>
        </p:sp>
        <p:graphicFrame>
          <p:nvGraphicFramePr>
            <p:cNvPr id="148534" name="Object 54"/>
            <p:cNvGraphicFramePr>
              <a:graphicFrameLocks noChangeAspect="1"/>
            </p:cNvGraphicFramePr>
            <p:nvPr/>
          </p:nvGraphicFramePr>
          <p:xfrm>
            <a:off x="1680" y="2880"/>
            <a:ext cx="70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994" name="Equation" r:id="rId5" imgW="838440" imgH="330120" progId="Equation.3">
                    <p:embed/>
                  </p:oleObj>
                </mc:Choice>
                <mc:Fallback>
                  <p:oleObj name="Equation" r:id="rId5" imgW="838440" imgH="330120" progId="Equation.3">
                    <p:embed/>
                    <p:pic>
                      <p:nvPicPr>
                        <p:cNvPr id="0" name="Picture 1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80"/>
                          <a:ext cx="700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35" name="Object 55"/>
            <p:cNvGraphicFramePr>
              <a:graphicFrameLocks noChangeAspect="1"/>
            </p:cNvGraphicFramePr>
            <p:nvPr/>
          </p:nvGraphicFramePr>
          <p:xfrm>
            <a:off x="2592" y="2880"/>
            <a:ext cx="70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995" name="Equation" r:id="rId7" imgW="838440" imgH="330120" progId="Equation.3">
                    <p:embed/>
                  </p:oleObj>
                </mc:Choice>
                <mc:Fallback>
                  <p:oleObj name="Equation" r:id="rId7" imgW="838440" imgH="330120" progId="Equation.3">
                    <p:embed/>
                    <p:pic>
                      <p:nvPicPr>
                        <p:cNvPr id="0" name="Picture 1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880"/>
                          <a:ext cx="700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36" name="Object 56"/>
            <p:cNvGraphicFramePr>
              <a:graphicFrameLocks noChangeAspect="1"/>
            </p:cNvGraphicFramePr>
            <p:nvPr/>
          </p:nvGraphicFramePr>
          <p:xfrm>
            <a:off x="3456" y="2880"/>
            <a:ext cx="717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996" name="Equation" r:id="rId9" imgW="863640" imgH="355680" progId="Equation.3">
                    <p:embed/>
                  </p:oleObj>
                </mc:Choice>
                <mc:Fallback>
                  <p:oleObj name="Equation" r:id="rId9" imgW="863640" imgH="355680" progId="Equation.3">
                    <p:embed/>
                    <p:pic>
                      <p:nvPicPr>
                        <p:cNvPr id="0" name="Picture 1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880"/>
                          <a:ext cx="717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37" name="Object 57"/>
            <p:cNvGraphicFramePr>
              <a:graphicFrameLocks noChangeAspect="1"/>
            </p:cNvGraphicFramePr>
            <p:nvPr/>
          </p:nvGraphicFramePr>
          <p:xfrm>
            <a:off x="4320" y="2880"/>
            <a:ext cx="717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997" name="Equation" r:id="rId11" imgW="863640" imgH="355680" progId="Equation.3">
                    <p:embed/>
                  </p:oleObj>
                </mc:Choice>
                <mc:Fallback>
                  <p:oleObj name="Equation" r:id="rId11" imgW="863640" imgH="355680" progId="Equation.3">
                    <p:embed/>
                    <p:pic>
                      <p:nvPicPr>
                        <p:cNvPr id="0" name="Picture 1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880"/>
                          <a:ext cx="717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8546" name="Group 66"/>
          <p:cNvGrpSpPr>
            <a:grpSpLocks/>
          </p:cNvGrpSpPr>
          <p:nvPr/>
        </p:nvGrpSpPr>
        <p:grpSpPr bwMode="auto">
          <a:xfrm>
            <a:off x="609600" y="5486400"/>
            <a:ext cx="7750175" cy="579438"/>
            <a:chOff x="384" y="3456"/>
            <a:chExt cx="4882" cy="365"/>
          </a:xfrm>
        </p:grpSpPr>
        <p:sp>
          <p:nvSpPr>
            <p:cNvPr id="148533" name="Rectangle 53"/>
            <p:cNvSpPr>
              <a:spLocks noChangeArrowheads="1"/>
            </p:cNvSpPr>
            <p:nvPr/>
          </p:nvSpPr>
          <p:spPr bwMode="auto">
            <a:xfrm>
              <a:off x="384" y="3456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状态方程:</a:t>
              </a:r>
            </a:p>
          </p:txBody>
        </p:sp>
        <p:graphicFrame>
          <p:nvGraphicFramePr>
            <p:cNvPr id="148538" name="Object 58"/>
            <p:cNvGraphicFramePr>
              <a:graphicFrameLocks noChangeAspect="1"/>
            </p:cNvGraphicFramePr>
            <p:nvPr/>
          </p:nvGraphicFramePr>
          <p:xfrm>
            <a:off x="1584" y="3504"/>
            <a:ext cx="85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998" name="Equation" r:id="rId13" imgW="1016280" imgH="355680" progId="Equation.3">
                    <p:embed/>
                  </p:oleObj>
                </mc:Choice>
                <mc:Fallback>
                  <p:oleObj name="Equation" r:id="rId13" imgW="1016280" imgH="355680" progId="Equation.3">
                    <p:embed/>
                    <p:pic>
                      <p:nvPicPr>
                        <p:cNvPr id="0" name="Picture 1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504"/>
                          <a:ext cx="85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39" name="Object 59"/>
            <p:cNvGraphicFramePr>
              <a:graphicFrameLocks noChangeAspect="1"/>
            </p:cNvGraphicFramePr>
            <p:nvPr/>
          </p:nvGraphicFramePr>
          <p:xfrm>
            <a:off x="2544" y="3504"/>
            <a:ext cx="85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5999" name="Equation" r:id="rId15" imgW="1016280" imgH="355680" progId="Equation.3">
                    <p:embed/>
                  </p:oleObj>
                </mc:Choice>
                <mc:Fallback>
                  <p:oleObj name="Equation" r:id="rId15" imgW="1016280" imgH="355680" progId="Equation.3">
                    <p:embed/>
                    <p:pic>
                      <p:nvPicPr>
                        <p:cNvPr id="0" name="Picture 1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504"/>
                          <a:ext cx="85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40" name="Object 60"/>
            <p:cNvGraphicFramePr>
              <a:graphicFrameLocks noChangeAspect="1"/>
            </p:cNvGraphicFramePr>
            <p:nvPr/>
          </p:nvGraphicFramePr>
          <p:xfrm>
            <a:off x="3456" y="3504"/>
            <a:ext cx="85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000" name="Equation" r:id="rId17" imgW="1016280" imgH="368280" progId="Equation.3">
                    <p:embed/>
                  </p:oleObj>
                </mc:Choice>
                <mc:Fallback>
                  <p:oleObj name="Equation" r:id="rId17" imgW="1016280" imgH="368280" progId="Equation.3">
                    <p:embed/>
                    <p:pic>
                      <p:nvPicPr>
                        <p:cNvPr id="0" name="Picture 1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504"/>
                          <a:ext cx="850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8541" name="Object 61"/>
            <p:cNvGraphicFramePr>
              <a:graphicFrameLocks noChangeAspect="1"/>
            </p:cNvGraphicFramePr>
            <p:nvPr/>
          </p:nvGraphicFramePr>
          <p:xfrm>
            <a:off x="4416" y="3504"/>
            <a:ext cx="85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001" name="Equation" r:id="rId19" imgW="1016280" imgH="368280" progId="Equation.3">
                    <p:embed/>
                  </p:oleObj>
                </mc:Choice>
                <mc:Fallback>
                  <p:oleObj name="Equation" r:id="rId19" imgW="1016280" imgH="368280" progId="Equation.3">
                    <p:embed/>
                    <p:pic>
                      <p:nvPicPr>
                        <p:cNvPr id="0" name="Picture 1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504"/>
                          <a:ext cx="850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8551" name="Group 71"/>
          <p:cNvGrpSpPr>
            <a:grpSpLocks/>
          </p:cNvGrpSpPr>
          <p:nvPr/>
        </p:nvGrpSpPr>
        <p:grpSpPr bwMode="auto">
          <a:xfrm>
            <a:off x="990600" y="1219200"/>
            <a:ext cx="7620000" cy="2398713"/>
            <a:chOff x="624" y="768"/>
            <a:chExt cx="4800" cy="1511"/>
          </a:xfrm>
        </p:grpSpPr>
        <p:sp>
          <p:nvSpPr>
            <p:cNvPr id="148484" name="Rectangle 4"/>
            <p:cNvSpPr>
              <a:spLocks noChangeArrowheads="1"/>
            </p:cNvSpPr>
            <p:nvPr/>
          </p:nvSpPr>
          <p:spPr bwMode="auto">
            <a:xfrm>
              <a:off x="4560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85" name="Line 5"/>
            <p:cNvSpPr>
              <a:spLocks noChangeShapeType="1"/>
            </p:cNvSpPr>
            <p:nvPr/>
          </p:nvSpPr>
          <p:spPr bwMode="auto">
            <a:xfrm>
              <a:off x="4560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86" name="Line 6"/>
            <p:cNvSpPr>
              <a:spLocks noChangeShapeType="1"/>
            </p:cNvSpPr>
            <p:nvPr/>
          </p:nvSpPr>
          <p:spPr bwMode="auto">
            <a:xfrm flipV="1">
              <a:off x="4560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87" name="Rectangle 7"/>
            <p:cNvSpPr>
              <a:spLocks noChangeArrowheads="1"/>
            </p:cNvSpPr>
            <p:nvPr/>
          </p:nvSpPr>
          <p:spPr bwMode="auto">
            <a:xfrm>
              <a:off x="4560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8488" name="Rectangle 8"/>
            <p:cNvSpPr>
              <a:spLocks noChangeArrowheads="1"/>
            </p:cNvSpPr>
            <p:nvPr/>
          </p:nvSpPr>
          <p:spPr bwMode="auto">
            <a:xfrm>
              <a:off x="4848" y="86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8489" name="Rectangle 9"/>
            <p:cNvSpPr>
              <a:spLocks noChangeArrowheads="1"/>
            </p:cNvSpPr>
            <p:nvPr/>
          </p:nvSpPr>
          <p:spPr bwMode="auto">
            <a:xfrm>
              <a:off x="4848" y="158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8490" name="Line 10"/>
            <p:cNvSpPr>
              <a:spLocks noChangeShapeType="1"/>
            </p:cNvSpPr>
            <p:nvPr/>
          </p:nvSpPr>
          <p:spPr bwMode="auto">
            <a:xfrm>
              <a:off x="4896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91" name="Rectangle 11"/>
            <p:cNvSpPr>
              <a:spLocks noChangeArrowheads="1"/>
            </p:cNvSpPr>
            <p:nvPr/>
          </p:nvSpPr>
          <p:spPr bwMode="auto">
            <a:xfrm>
              <a:off x="3552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492" name="Line 12"/>
            <p:cNvSpPr>
              <a:spLocks noChangeShapeType="1"/>
            </p:cNvSpPr>
            <p:nvPr/>
          </p:nvSpPr>
          <p:spPr bwMode="auto">
            <a:xfrm>
              <a:off x="3552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93" name="Line 13"/>
            <p:cNvSpPr>
              <a:spLocks noChangeShapeType="1"/>
            </p:cNvSpPr>
            <p:nvPr/>
          </p:nvSpPr>
          <p:spPr bwMode="auto">
            <a:xfrm flipV="1">
              <a:off x="3552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94" name="Rectangle 14"/>
            <p:cNvSpPr>
              <a:spLocks noChangeArrowheads="1"/>
            </p:cNvSpPr>
            <p:nvPr/>
          </p:nvSpPr>
          <p:spPr bwMode="auto">
            <a:xfrm>
              <a:off x="3552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8495" name="Rectangle 15"/>
            <p:cNvSpPr>
              <a:spLocks noChangeArrowheads="1"/>
            </p:cNvSpPr>
            <p:nvPr/>
          </p:nvSpPr>
          <p:spPr bwMode="auto">
            <a:xfrm>
              <a:off x="3840" y="86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8496" name="Rectangle 16"/>
            <p:cNvSpPr>
              <a:spLocks noChangeArrowheads="1"/>
            </p:cNvSpPr>
            <p:nvPr/>
          </p:nvSpPr>
          <p:spPr bwMode="auto">
            <a:xfrm>
              <a:off x="3840" y="153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8497" name="Line 17"/>
            <p:cNvSpPr>
              <a:spLocks noChangeShapeType="1"/>
            </p:cNvSpPr>
            <p:nvPr/>
          </p:nvSpPr>
          <p:spPr bwMode="auto">
            <a:xfrm>
              <a:off x="3888" y="15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98" name="Line 18"/>
            <p:cNvSpPr>
              <a:spLocks noChangeShapeType="1"/>
            </p:cNvSpPr>
            <p:nvPr/>
          </p:nvSpPr>
          <p:spPr bwMode="auto">
            <a:xfrm>
              <a:off x="4176" y="105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499" name="Line 19"/>
            <p:cNvSpPr>
              <a:spLocks noChangeShapeType="1"/>
            </p:cNvSpPr>
            <p:nvPr/>
          </p:nvSpPr>
          <p:spPr bwMode="auto">
            <a:xfrm flipH="1">
              <a:off x="3408" y="144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00" name="Line 20"/>
            <p:cNvSpPr>
              <a:spLocks noChangeShapeType="1"/>
            </p:cNvSpPr>
            <p:nvPr/>
          </p:nvSpPr>
          <p:spPr bwMode="auto">
            <a:xfrm flipH="1">
              <a:off x="4368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01" name="Rectangle 21"/>
            <p:cNvSpPr>
              <a:spLocks noChangeArrowheads="1"/>
            </p:cNvSpPr>
            <p:nvPr/>
          </p:nvSpPr>
          <p:spPr bwMode="auto">
            <a:xfrm>
              <a:off x="2592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02" name="Line 22"/>
            <p:cNvSpPr>
              <a:spLocks noChangeShapeType="1"/>
            </p:cNvSpPr>
            <p:nvPr/>
          </p:nvSpPr>
          <p:spPr bwMode="auto">
            <a:xfrm>
              <a:off x="2592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03" name="Line 23"/>
            <p:cNvSpPr>
              <a:spLocks noChangeShapeType="1"/>
            </p:cNvSpPr>
            <p:nvPr/>
          </p:nvSpPr>
          <p:spPr bwMode="auto">
            <a:xfrm flipV="1">
              <a:off x="2592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04" name="Rectangle 24"/>
            <p:cNvSpPr>
              <a:spLocks noChangeArrowheads="1"/>
            </p:cNvSpPr>
            <p:nvPr/>
          </p:nvSpPr>
          <p:spPr bwMode="auto">
            <a:xfrm>
              <a:off x="2592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8505" name="Rectangle 25"/>
            <p:cNvSpPr>
              <a:spLocks noChangeArrowheads="1"/>
            </p:cNvSpPr>
            <p:nvPr/>
          </p:nvSpPr>
          <p:spPr bwMode="auto">
            <a:xfrm>
              <a:off x="2880" y="86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8506" name="Rectangle 26"/>
            <p:cNvSpPr>
              <a:spLocks noChangeArrowheads="1"/>
            </p:cNvSpPr>
            <p:nvPr/>
          </p:nvSpPr>
          <p:spPr bwMode="auto">
            <a:xfrm>
              <a:off x="2880" y="158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8507" name="Line 27"/>
            <p:cNvSpPr>
              <a:spLocks noChangeShapeType="1"/>
            </p:cNvSpPr>
            <p:nvPr/>
          </p:nvSpPr>
          <p:spPr bwMode="auto">
            <a:xfrm>
              <a:off x="2928" y="163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08" name="Rectangle 28"/>
            <p:cNvSpPr>
              <a:spLocks noChangeArrowheads="1"/>
            </p:cNvSpPr>
            <p:nvPr/>
          </p:nvSpPr>
          <p:spPr bwMode="auto">
            <a:xfrm>
              <a:off x="1488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09" name="Line 29"/>
            <p:cNvSpPr>
              <a:spLocks noChangeShapeType="1"/>
            </p:cNvSpPr>
            <p:nvPr/>
          </p:nvSpPr>
          <p:spPr bwMode="auto">
            <a:xfrm>
              <a:off x="1488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0" name="Line 30"/>
            <p:cNvSpPr>
              <a:spLocks noChangeShapeType="1"/>
            </p:cNvSpPr>
            <p:nvPr/>
          </p:nvSpPr>
          <p:spPr bwMode="auto">
            <a:xfrm flipV="1">
              <a:off x="1488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1" name="Rectangle 31"/>
            <p:cNvSpPr>
              <a:spLocks noChangeArrowheads="1"/>
            </p:cNvSpPr>
            <p:nvPr/>
          </p:nvSpPr>
          <p:spPr bwMode="auto">
            <a:xfrm>
              <a:off x="1488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8512" name="Rectangle 32"/>
            <p:cNvSpPr>
              <a:spLocks noChangeArrowheads="1"/>
            </p:cNvSpPr>
            <p:nvPr/>
          </p:nvSpPr>
          <p:spPr bwMode="auto">
            <a:xfrm>
              <a:off x="1776" y="86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8513" name="Rectangle 33"/>
            <p:cNvSpPr>
              <a:spLocks noChangeArrowheads="1"/>
            </p:cNvSpPr>
            <p:nvPr/>
          </p:nvSpPr>
          <p:spPr bwMode="auto">
            <a:xfrm>
              <a:off x="1776" y="158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8514" name="Line 34"/>
            <p:cNvSpPr>
              <a:spLocks noChangeShapeType="1"/>
            </p:cNvSpPr>
            <p:nvPr/>
          </p:nvSpPr>
          <p:spPr bwMode="auto">
            <a:xfrm>
              <a:off x="1824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5" name="Line 35"/>
            <p:cNvSpPr>
              <a:spLocks noChangeShapeType="1"/>
            </p:cNvSpPr>
            <p:nvPr/>
          </p:nvSpPr>
          <p:spPr bwMode="auto">
            <a:xfrm>
              <a:off x="2112" y="105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6" name="Line 36"/>
            <p:cNvSpPr>
              <a:spLocks noChangeShapeType="1"/>
            </p:cNvSpPr>
            <p:nvPr/>
          </p:nvSpPr>
          <p:spPr bwMode="auto">
            <a:xfrm flipH="1">
              <a:off x="1296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7" name="Line 37"/>
            <p:cNvSpPr>
              <a:spLocks noChangeShapeType="1"/>
            </p:cNvSpPr>
            <p:nvPr/>
          </p:nvSpPr>
          <p:spPr bwMode="auto">
            <a:xfrm flipH="1">
              <a:off x="2400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8" name="Line 38"/>
            <p:cNvSpPr>
              <a:spLocks noChangeShapeType="1"/>
            </p:cNvSpPr>
            <p:nvPr/>
          </p:nvSpPr>
          <p:spPr bwMode="auto">
            <a:xfrm>
              <a:off x="3216" y="105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19" name="Line 39"/>
            <p:cNvSpPr>
              <a:spLocks noChangeShapeType="1"/>
            </p:cNvSpPr>
            <p:nvPr/>
          </p:nvSpPr>
          <p:spPr bwMode="auto">
            <a:xfrm flipH="1">
              <a:off x="1248" y="10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0" name="Line 40"/>
            <p:cNvSpPr>
              <a:spLocks noChangeShapeType="1"/>
            </p:cNvSpPr>
            <p:nvPr/>
          </p:nvSpPr>
          <p:spPr bwMode="auto">
            <a:xfrm flipV="1">
              <a:off x="1248" y="7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1" name="Line 41"/>
            <p:cNvSpPr>
              <a:spLocks noChangeShapeType="1"/>
            </p:cNvSpPr>
            <p:nvPr/>
          </p:nvSpPr>
          <p:spPr bwMode="auto">
            <a:xfrm>
              <a:off x="1248" y="76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2" name="Line 42"/>
            <p:cNvSpPr>
              <a:spLocks noChangeShapeType="1"/>
            </p:cNvSpPr>
            <p:nvPr/>
          </p:nvSpPr>
          <p:spPr bwMode="auto">
            <a:xfrm>
              <a:off x="5424" y="7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3" name="Line 43"/>
            <p:cNvSpPr>
              <a:spLocks noChangeShapeType="1"/>
            </p:cNvSpPr>
            <p:nvPr/>
          </p:nvSpPr>
          <p:spPr bwMode="auto">
            <a:xfrm flipH="1">
              <a:off x="5184" y="10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4" name="Line 44"/>
            <p:cNvSpPr>
              <a:spLocks noChangeShapeType="1"/>
            </p:cNvSpPr>
            <p:nvPr/>
          </p:nvSpPr>
          <p:spPr bwMode="auto">
            <a:xfrm>
              <a:off x="1296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5" name="Line 45"/>
            <p:cNvSpPr>
              <a:spLocks noChangeShapeType="1"/>
            </p:cNvSpPr>
            <p:nvPr/>
          </p:nvSpPr>
          <p:spPr bwMode="auto">
            <a:xfrm>
              <a:off x="2400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6" name="Line 46"/>
            <p:cNvSpPr>
              <a:spLocks noChangeShapeType="1"/>
            </p:cNvSpPr>
            <p:nvPr/>
          </p:nvSpPr>
          <p:spPr bwMode="auto">
            <a:xfrm>
              <a:off x="3408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7" name="Line 47"/>
            <p:cNvSpPr>
              <a:spLocks noChangeShapeType="1"/>
            </p:cNvSpPr>
            <p:nvPr/>
          </p:nvSpPr>
          <p:spPr bwMode="auto">
            <a:xfrm>
              <a:off x="4368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8" name="Line 48"/>
            <p:cNvSpPr>
              <a:spLocks noChangeShapeType="1"/>
            </p:cNvSpPr>
            <p:nvPr/>
          </p:nvSpPr>
          <p:spPr bwMode="auto">
            <a:xfrm flipH="1">
              <a:off x="960" y="2160"/>
              <a:ext cx="3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529" name="Rectangle 49"/>
            <p:cNvSpPr>
              <a:spLocks noChangeArrowheads="1"/>
            </p:cNvSpPr>
            <p:nvPr/>
          </p:nvSpPr>
          <p:spPr bwMode="auto">
            <a:xfrm>
              <a:off x="624" y="191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</a:p>
          </p:txBody>
        </p:sp>
        <p:sp>
          <p:nvSpPr>
            <p:cNvPr id="148547" name="Oval 67"/>
            <p:cNvSpPr>
              <a:spLocks noChangeArrowheads="1"/>
            </p:cNvSpPr>
            <p:nvPr/>
          </p:nvSpPr>
          <p:spPr bwMode="auto">
            <a:xfrm>
              <a:off x="2109" y="1752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48" name="Oval 68"/>
            <p:cNvSpPr>
              <a:spLocks noChangeArrowheads="1"/>
            </p:cNvSpPr>
            <p:nvPr/>
          </p:nvSpPr>
          <p:spPr bwMode="auto">
            <a:xfrm>
              <a:off x="3198" y="1752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49" name="Oval 69"/>
            <p:cNvSpPr>
              <a:spLocks noChangeArrowheads="1"/>
            </p:cNvSpPr>
            <p:nvPr/>
          </p:nvSpPr>
          <p:spPr bwMode="auto">
            <a:xfrm>
              <a:off x="4195" y="1706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550" name="Oval 70"/>
            <p:cNvSpPr>
              <a:spLocks noChangeArrowheads="1"/>
            </p:cNvSpPr>
            <p:nvPr/>
          </p:nvSpPr>
          <p:spPr bwMode="auto">
            <a:xfrm>
              <a:off x="5193" y="1706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" name="灯片编号占位符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162</a:t>
            </a:fld>
            <a:endParaRPr lang="en-US" altLang="zh-CN"/>
          </a:p>
        </p:txBody>
      </p:sp>
      <p:sp>
        <p:nvSpPr>
          <p:cNvPr id="67" name="Oval 25"/>
          <p:cNvSpPr>
            <a:spLocks noChangeArrowheads="1"/>
          </p:cNvSpPr>
          <p:nvPr/>
        </p:nvSpPr>
        <p:spPr bwMode="auto">
          <a:xfrm>
            <a:off x="5334000" y="334860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8" name="Oval 25"/>
          <p:cNvSpPr>
            <a:spLocks noChangeArrowheads="1"/>
          </p:cNvSpPr>
          <p:nvPr/>
        </p:nvSpPr>
        <p:spPr bwMode="auto">
          <a:xfrm>
            <a:off x="3739992" y="336384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" name="Oval 25"/>
          <p:cNvSpPr>
            <a:spLocks noChangeArrowheads="1"/>
          </p:cNvSpPr>
          <p:nvPr/>
        </p:nvSpPr>
        <p:spPr bwMode="auto">
          <a:xfrm>
            <a:off x="1967072" y="334860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85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8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1219200" y="938217"/>
            <a:ext cx="1797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4572000" y="862017"/>
            <a:ext cx="1797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1219200" y="1700217"/>
            <a:ext cx="1797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4572000" y="1700217"/>
            <a:ext cx="1797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49526" name="Group 22"/>
          <p:cNvGrpSpPr>
            <a:grpSpLocks/>
          </p:cNvGrpSpPr>
          <p:nvPr/>
        </p:nvGrpSpPr>
        <p:grpSpPr bwMode="auto">
          <a:xfrm>
            <a:off x="1000100" y="2638447"/>
            <a:ext cx="7010400" cy="3933825"/>
            <a:chOff x="336" y="1194"/>
            <a:chExt cx="4416" cy="2478"/>
          </a:xfrm>
        </p:grpSpPr>
        <p:sp>
          <p:nvSpPr>
            <p:cNvPr id="149508" name="Rectangle 4"/>
            <p:cNvSpPr>
              <a:spLocks noChangeArrowheads="1"/>
            </p:cNvSpPr>
            <p:nvPr/>
          </p:nvSpPr>
          <p:spPr bwMode="auto">
            <a:xfrm>
              <a:off x="336" y="1194"/>
              <a:ext cx="44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9509" name="Line 5"/>
            <p:cNvSpPr>
              <a:spLocks noChangeShapeType="1"/>
            </p:cNvSpPr>
            <p:nvPr/>
          </p:nvSpPr>
          <p:spPr bwMode="auto">
            <a:xfrm>
              <a:off x="432" y="1584"/>
              <a:ext cx="4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0" name="Line 6"/>
            <p:cNvSpPr>
              <a:spLocks noChangeShapeType="1"/>
            </p:cNvSpPr>
            <p:nvPr/>
          </p:nvSpPr>
          <p:spPr bwMode="auto">
            <a:xfrm>
              <a:off x="2160" y="1296"/>
              <a:ext cx="0" cy="2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6" name="Rectangle 12"/>
            <p:cNvSpPr>
              <a:spLocks noChangeArrowheads="1"/>
            </p:cNvSpPr>
            <p:nvPr/>
          </p:nvSpPr>
          <p:spPr bwMode="auto">
            <a:xfrm>
              <a:off x="384" y="1530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0   0  0   0   0    0    0    0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9517" name="Rectangle 13"/>
            <p:cNvSpPr>
              <a:spLocks noChangeArrowheads="1"/>
            </p:cNvSpPr>
            <p:nvPr/>
          </p:nvSpPr>
          <p:spPr bwMode="auto">
            <a:xfrm>
              <a:off x="384" y="1776"/>
              <a:ext cx="408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0   0  0   1   1    0    0    0</a:t>
              </a:r>
            </a:p>
          </p:txBody>
        </p:sp>
        <p:sp>
          <p:nvSpPr>
            <p:cNvPr id="149518" name="Rectangle 14"/>
            <p:cNvSpPr>
              <a:spLocks noChangeArrowheads="1"/>
            </p:cNvSpPr>
            <p:nvPr/>
          </p:nvSpPr>
          <p:spPr bwMode="auto">
            <a:xfrm>
              <a:off x="384" y="2010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0   0  1   0   0    0    0    1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9519" name="Rectangle 15"/>
            <p:cNvSpPr>
              <a:spLocks noChangeArrowheads="1"/>
            </p:cNvSpPr>
            <p:nvPr/>
          </p:nvSpPr>
          <p:spPr bwMode="auto">
            <a:xfrm>
              <a:off x="384" y="2250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0   0  1   1   1    0    0    1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9520" name="Rectangle 16"/>
            <p:cNvSpPr>
              <a:spLocks noChangeArrowheads="1"/>
            </p:cNvSpPr>
            <p:nvPr/>
          </p:nvSpPr>
          <p:spPr bwMode="auto">
            <a:xfrm>
              <a:off x="384" y="2538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0   1  0   0   0    0    1    0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9521" name="Rectangle 17"/>
            <p:cNvSpPr>
              <a:spLocks noChangeArrowheads="1"/>
            </p:cNvSpPr>
            <p:nvPr/>
          </p:nvSpPr>
          <p:spPr bwMode="auto">
            <a:xfrm>
              <a:off x="384" y="2826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0   1  0   1   1    0    1    0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9522" name="Rectangle 18"/>
            <p:cNvSpPr>
              <a:spLocks noChangeArrowheads="1"/>
            </p:cNvSpPr>
            <p:nvPr/>
          </p:nvSpPr>
          <p:spPr bwMode="auto">
            <a:xfrm>
              <a:off x="384" y="3066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0   1  1   0   0    0    1    1</a:t>
              </a:r>
            </a:p>
          </p:txBody>
        </p:sp>
        <p:sp>
          <p:nvSpPr>
            <p:cNvPr id="149523" name="Rectangle 19"/>
            <p:cNvSpPr>
              <a:spLocks noChangeArrowheads="1"/>
            </p:cNvSpPr>
            <p:nvPr/>
          </p:nvSpPr>
          <p:spPr bwMode="auto">
            <a:xfrm>
              <a:off x="384" y="3338"/>
              <a:ext cx="408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0   1  1   1   1    0    1    1</a:t>
              </a: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163</a:t>
            </a:fld>
            <a:endParaRPr lang="en-US" altLang="zh-CN"/>
          </a:p>
        </p:txBody>
      </p:sp>
      <p:sp>
        <p:nvSpPr>
          <p:cNvPr id="19" name="Rectangle 53"/>
          <p:cNvSpPr>
            <a:spLocks noChangeArrowheads="1"/>
          </p:cNvSpPr>
          <p:nvPr/>
        </p:nvSpPr>
        <p:spPr bwMode="auto">
          <a:xfrm>
            <a:off x="428596" y="142852"/>
            <a:ext cx="34676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状态转换表（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）: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95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1447800" y="728685"/>
            <a:ext cx="1797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0537" name="Rectangle 9"/>
          <p:cNvSpPr>
            <a:spLocks noChangeArrowheads="1"/>
          </p:cNvSpPr>
          <p:nvPr/>
        </p:nvSpPr>
        <p:spPr bwMode="auto">
          <a:xfrm>
            <a:off x="5132404" y="728685"/>
            <a:ext cx="1797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 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1447800" y="1414485"/>
            <a:ext cx="1797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0539" name="Rectangle 11"/>
          <p:cNvSpPr>
            <a:spLocks noChangeArrowheads="1"/>
          </p:cNvSpPr>
          <p:nvPr/>
        </p:nvSpPr>
        <p:spPr bwMode="auto">
          <a:xfrm>
            <a:off x="5132404" y="1414485"/>
            <a:ext cx="1797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50551" name="Group 23"/>
          <p:cNvGrpSpPr>
            <a:grpSpLocks/>
          </p:cNvGrpSpPr>
          <p:nvPr/>
        </p:nvGrpSpPr>
        <p:grpSpPr bwMode="auto">
          <a:xfrm>
            <a:off x="971550" y="2286023"/>
            <a:ext cx="6477000" cy="4500563"/>
            <a:chOff x="192" y="1050"/>
            <a:chExt cx="4080" cy="2835"/>
          </a:xfrm>
        </p:grpSpPr>
        <p:sp>
          <p:nvSpPr>
            <p:cNvPr id="150532" name="Rectangle 4"/>
            <p:cNvSpPr>
              <a:spLocks noChangeArrowheads="1"/>
            </p:cNvSpPr>
            <p:nvPr/>
          </p:nvSpPr>
          <p:spPr bwMode="auto">
            <a:xfrm>
              <a:off x="192" y="1050"/>
              <a:ext cx="40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0533" name="Line 5"/>
            <p:cNvSpPr>
              <a:spLocks noChangeShapeType="1"/>
            </p:cNvSpPr>
            <p:nvPr/>
          </p:nvSpPr>
          <p:spPr bwMode="auto">
            <a:xfrm>
              <a:off x="192" y="1488"/>
              <a:ext cx="4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34" name="Line 6"/>
            <p:cNvSpPr>
              <a:spLocks noChangeShapeType="1"/>
            </p:cNvSpPr>
            <p:nvPr/>
          </p:nvSpPr>
          <p:spPr bwMode="auto">
            <a:xfrm>
              <a:off x="2016" y="1104"/>
              <a:ext cx="0" cy="27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540" name="Rectangle 12"/>
            <p:cNvSpPr>
              <a:spLocks noChangeArrowheads="1"/>
            </p:cNvSpPr>
            <p:nvPr/>
          </p:nvSpPr>
          <p:spPr bwMode="auto">
            <a:xfrm>
              <a:off x="240" y="1434"/>
              <a:ext cx="3860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>
                <a:buFontTx/>
                <a:buAutoNum type="arabicPlain"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0   0  0    0   1    0   0</a:t>
              </a:r>
            </a:p>
            <a:p>
              <a:pPr>
                <a:buFontTx/>
                <a:buAutoNum type="arabicPlain"/>
              </a:pP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0541" name="Rectangle 13"/>
            <p:cNvSpPr>
              <a:spLocks noChangeArrowheads="1"/>
            </p:cNvSpPr>
            <p:nvPr/>
          </p:nvSpPr>
          <p:spPr bwMode="auto">
            <a:xfrm>
              <a:off x="249" y="1979"/>
              <a:ext cx="3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1  0   1  0    0   1    0   1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0542" name="Rectangle 14"/>
            <p:cNvSpPr>
              <a:spLocks noChangeArrowheads="1"/>
            </p:cNvSpPr>
            <p:nvPr/>
          </p:nvSpPr>
          <p:spPr bwMode="auto">
            <a:xfrm>
              <a:off x="249" y="2251"/>
              <a:ext cx="3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1  0   1  1    1   1    0   1</a:t>
              </a:r>
            </a:p>
          </p:txBody>
        </p:sp>
        <p:sp>
          <p:nvSpPr>
            <p:cNvPr id="150543" name="Rectangle 15"/>
            <p:cNvSpPr>
              <a:spLocks noChangeArrowheads="1"/>
            </p:cNvSpPr>
            <p:nvPr/>
          </p:nvSpPr>
          <p:spPr bwMode="auto">
            <a:xfrm>
              <a:off x="249" y="2523"/>
              <a:ext cx="3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1  1   0  0    0   1    1   0</a:t>
              </a:r>
            </a:p>
          </p:txBody>
        </p:sp>
        <p:sp>
          <p:nvSpPr>
            <p:cNvPr id="150544" name="Rectangle 16"/>
            <p:cNvSpPr>
              <a:spLocks noChangeArrowheads="1"/>
            </p:cNvSpPr>
            <p:nvPr/>
          </p:nvSpPr>
          <p:spPr bwMode="auto">
            <a:xfrm>
              <a:off x="249" y="2840"/>
              <a:ext cx="3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1  1   0  1    1   1    1   0</a:t>
              </a:r>
            </a:p>
          </p:txBody>
        </p:sp>
        <p:sp>
          <p:nvSpPr>
            <p:cNvPr id="150545" name="Rectangle 17"/>
            <p:cNvSpPr>
              <a:spLocks noChangeArrowheads="1"/>
            </p:cNvSpPr>
            <p:nvPr/>
          </p:nvSpPr>
          <p:spPr bwMode="auto">
            <a:xfrm>
              <a:off x="249" y="3203"/>
              <a:ext cx="3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1  1   1  0    0   1    1   1</a:t>
              </a:r>
            </a:p>
          </p:txBody>
        </p:sp>
        <p:sp>
          <p:nvSpPr>
            <p:cNvPr id="150546" name="Rectangle 18"/>
            <p:cNvSpPr>
              <a:spLocks noChangeArrowheads="1"/>
            </p:cNvSpPr>
            <p:nvPr/>
          </p:nvSpPr>
          <p:spPr bwMode="auto">
            <a:xfrm>
              <a:off x="249" y="3520"/>
              <a:ext cx="3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1  1   1  1    1   1    1   1</a:t>
              </a:r>
            </a:p>
          </p:txBody>
        </p:sp>
        <p:sp>
          <p:nvSpPr>
            <p:cNvPr id="150550" name="Rectangle 22"/>
            <p:cNvSpPr>
              <a:spLocks noChangeArrowheads="1"/>
            </p:cNvSpPr>
            <p:nvPr/>
          </p:nvSpPr>
          <p:spPr bwMode="auto">
            <a:xfrm>
              <a:off x="249" y="1706"/>
              <a:ext cx="3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1  0   0  1    1   1    0   0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164</a:t>
            </a:fld>
            <a:endParaRPr lang="en-US" altLang="zh-CN"/>
          </a:p>
        </p:txBody>
      </p:sp>
      <p:sp>
        <p:nvSpPr>
          <p:cNvPr id="19" name="Rectangle 53"/>
          <p:cNvSpPr>
            <a:spLocks noChangeArrowheads="1"/>
          </p:cNvSpPr>
          <p:nvPr/>
        </p:nvSpPr>
        <p:spPr bwMode="auto">
          <a:xfrm>
            <a:off x="428596" y="142852"/>
            <a:ext cx="34676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状态转换表（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）: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5029200" y="5476875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0000</a:t>
            </a: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1219200" y="1057275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0001</a:t>
            </a:r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2895600" y="10572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</a:t>
            </a: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2971800" y="23526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0100</a:t>
            </a:r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1371600" y="2438400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0010</a:t>
            </a:r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auto">
          <a:xfrm>
            <a:off x="4800600" y="10572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0011</a:t>
            </a: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6858000" y="10572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1001</a:t>
            </a:r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6934200" y="24288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1100</a:t>
            </a:r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4800600" y="24288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0110</a:t>
            </a:r>
          </a:p>
        </p:txBody>
      </p:sp>
      <p:sp>
        <p:nvSpPr>
          <p:cNvPr id="151565" name="Rectangle 13"/>
          <p:cNvSpPr>
            <a:spLocks noChangeArrowheads="1"/>
          </p:cNvSpPr>
          <p:nvPr/>
        </p:nvSpPr>
        <p:spPr bwMode="auto">
          <a:xfrm>
            <a:off x="1295400" y="39528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0111</a:t>
            </a:r>
          </a:p>
        </p:txBody>
      </p:sp>
      <p:sp>
        <p:nvSpPr>
          <p:cNvPr id="151566" name="Rectangle 14"/>
          <p:cNvSpPr>
            <a:spLocks noChangeArrowheads="1"/>
          </p:cNvSpPr>
          <p:nvPr/>
        </p:nvSpPr>
        <p:spPr bwMode="auto">
          <a:xfrm>
            <a:off x="3048000" y="39528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</a:t>
            </a:r>
          </a:p>
        </p:txBody>
      </p:sp>
      <p:sp>
        <p:nvSpPr>
          <p:cNvPr id="151567" name="Rectangle 15"/>
          <p:cNvSpPr>
            <a:spLocks noChangeArrowheads="1"/>
          </p:cNvSpPr>
          <p:nvPr/>
        </p:nvSpPr>
        <p:spPr bwMode="auto">
          <a:xfrm>
            <a:off x="3048000" y="54768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1101</a:t>
            </a:r>
          </a:p>
        </p:txBody>
      </p:sp>
      <p:sp>
        <p:nvSpPr>
          <p:cNvPr id="151568" name="Rectangle 16"/>
          <p:cNvSpPr>
            <a:spLocks noChangeArrowheads="1"/>
          </p:cNvSpPr>
          <p:nvPr/>
        </p:nvSpPr>
        <p:spPr bwMode="auto">
          <a:xfrm>
            <a:off x="1295400" y="54768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1110</a:t>
            </a:r>
          </a:p>
        </p:txBody>
      </p:sp>
      <p:sp>
        <p:nvSpPr>
          <p:cNvPr id="151569" name="Rectangle 17"/>
          <p:cNvSpPr>
            <a:spLocks noChangeArrowheads="1"/>
          </p:cNvSpPr>
          <p:nvPr/>
        </p:nvSpPr>
        <p:spPr bwMode="auto">
          <a:xfrm>
            <a:off x="4953000" y="39528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0101</a:t>
            </a:r>
          </a:p>
        </p:txBody>
      </p:sp>
      <p:sp>
        <p:nvSpPr>
          <p:cNvPr id="151570" name="Rectangle 18"/>
          <p:cNvSpPr>
            <a:spLocks noChangeArrowheads="1"/>
          </p:cNvSpPr>
          <p:nvPr/>
        </p:nvSpPr>
        <p:spPr bwMode="auto">
          <a:xfrm>
            <a:off x="7010400" y="39528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1010</a:t>
            </a:r>
          </a:p>
        </p:txBody>
      </p:sp>
      <p:sp>
        <p:nvSpPr>
          <p:cNvPr id="151571" name="Rectangle 19"/>
          <p:cNvSpPr>
            <a:spLocks noChangeArrowheads="1"/>
          </p:cNvSpPr>
          <p:nvPr/>
        </p:nvSpPr>
        <p:spPr bwMode="auto">
          <a:xfrm>
            <a:off x="7162800" y="54768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1111</a:t>
            </a:r>
          </a:p>
        </p:txBody>
      </p:sp>
      <p:sp>
        <p:nvSpPr>
          <p:cNvPr id="151572" name="Line 20"/>
          <p:cNvSpPr>
            <a:spLocks noChangeShapeType="1"/>
          </p:cNvSpPr>
          <p:nvPr/>
        </p:nvSpPr>
        <p:spPr bwMode="auto">
          <a:xfrm>
            <a:off x="2362200" y="1371600"/>
            <a:ext cx="53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3" name="Line 21"/>
          <p:cNvSpPr>
            <a:spLocks noChangeShapeType="1"/>
          </p:cNvSpPr>
          <p:nvPr/>
        </p:nvSpPr>
        <p:spPr bwMode="auto">
          <a:xfrm>
            <a:off x="3429000" y="1600200"/>
            <a:ext cx="0" cy="7620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4" name="Line 22"/>
          <p:cNvSpPr>
            <a:spLocks noChangeShapeType="1"/>
          </p:cNvSpPr>
          <p:nvPr/>
        </p:nvSpPr>
        <p:spPr bwMode="auto">
          <a:xfrm flipH="1">
            <a:off x="2438400" y="2667000"/>
            <a:ext cx="53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5" name="Line 23"/>
          <p:cNvSpPr>
            <a:spLocks noChangeShapeType="1"/>
          </p:cNvSpPr>
          <p:nvPr/>
        </p:nvSpPr>
        <p:spPr bwMode="auto">
          <a:xfrm flipV="1">
            <a:off x="1828800" y="1600200"/>
            <a:ext cx="0" cy="838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6" name="Line 24"/>
          <p:cNvSpPr>
            <a:spLocks noChangeShapeType="1"/>
          </p:cNvSpPr>
          <p:nvPr/>
        </p:nvSpPr>
        <p:spPr bwMode="auto">
          <a:xfrm>
            <a:off x="5943600" y="1371600"/>
            <a:ext cx="914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7" name="Line 25"/>
          <p:cNvSpPr>
            <a:spLocks noChangeShapeType="1"/>
          </p:cNvSpPr>
          <p:nvPr/>
        </p:nvSpPr>
        <p:spPr bwMode="auto">
          <a:xfrm>
            <a:off x="7391400" y="1600200"/>
            <a:ext cx="0" cy="914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8" name="Line 26"/>
          <p:cNvSpPr>
            <a:spLocks noChangeShapeType="1"/>
          </p:cNvSpPr>
          <p:nvPr/>
        </p:nvSpPr>
        <p:spPr bwMode="auto">
          <a:xfrm flipH="1">
            <a:off x="5943600" y="2743200"/>
            <a:ext cx="1066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9" name="Line 27"/>
          <p:cNvSpPr>
            <a:spLocks noChangeShapeType="1"/>
          </p:cNvSpPr>
          <p:nvPr/>
        </p:nvSpPr>
        <p:spPr bwMode="auto">
          <a:xfrm flipV="1">
            <a:off x="5334000" y="1676400"/>
            <a:ext cx="0" cy="914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80" name="Line 28"/>
          <p:cNvSpPr>
            <a:spLocks noChangeShapeType="1"/>
          </p:cNvSpPr>
          <p:nvPr/>
        </p:nvSpPr>
        <p:spPr bwMode="auto">
          <a:xfrm>
            <a:off x="2362200" y="4267200"/>
            <a:ext cx="685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81" name="Line 29"/>
          <p:cNvSpPr>
            <a:spLocks noChangeShapeType="1"/>
          </p:cNvSpPr>
          <p:nvPr/>
        </p:nvSpPr>
        <p:spPr bwMode="auto">
          <a:xfrm>
            <a:off x="3657600" y="4495800"/>
            <a:ext cx="0" cy="1066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82" name="Line 30"/>
          <p:cNvSpPr>
            <a:spLocks noChangeShapeType="1"/>
          </p:cNvSpPr>
          <p:nvPr/>
        </p:nvSpPr>
        <p:spPr bwMode="auto">
          <a:xfrm flipH="1">
            <a:off x="2362200" y="5791200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84" name="Line 32"/>
          <p:cNvSpPr>
            <a:spLocks noChangeShapeType="1"/>
          </p:cNvSpPr>
          <p:nvPr/>
        </p:nvSpPr>
        <p:spPr bwMode="auto">
          <a:xfrm>
            <a:off x="6096000" y="4267200"/>
            <a:ext cx="914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51600" name="Group 48"/>
          <p:cNvGrpSpPr>
            <a:grpSpLocks/>
          </p:cNvGrpSpPr>
          <p:nvPr/>
        </p:nvGrpSpPr>
        <p:grpSpPr bwMode="auto">
          <a:xfrm>
            <a:off x="5334000" y="3657600"/>
            <a:ext cx="2209800" cy="457200"/>
            <a:chOff x="3360" y="2304"/>
            <a:chExt cx="1392" cy="288"/>
          </a:xfrm>
        </p:grpSpPr>
        <p:sp>
          <p:nvSpPr>
            <p:cNvPr id="151585" name="Line 33"/>
            <p:cNvSpPr>
              <a:spLocks noChangeShapeType="1"/>
            </p:cNvSpPr>
            <p:nvPr/>
          </p:nvSpPr>
          <p:spPr bwMode="auto">
            <a:xfrm flipV="1">
              <a:off x="4752" y="2304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86" name="Line 34"/>
            <p:cNvSpPr>
              <a:spLocks noChangeShapeType="1"/>
            </p:cNvSpPr>
            <p:nvPr/>
          </p:nvSpPr>
          <p:spPr bwMode="auto">
            <a:xfrm flipH="1">
              <a:off x="3360" y="2304"/>
              <a:ext cx="1392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587" name="Line 35"/>
            <p:cNvSpPr>
              <a:spLocks noChangeShapeType="1"/>
            </p:cNvSpPr>
            <p:nvPr/>
          </p:nvSpPr>
          <p:spPr bwMode="auto">
            <a:xfrm>
              <a:off x="3360" y="2304"/>
              <a:ext cx="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1588" name="Arc 36"/>
          <p:cNvSpPr>
            <a:spLocks/>
          </p:cNvSpPr>
          <p:nvPr/>
        </p:nvSpPr>
        <p:spPr bwMode="auto">
          <a:xfrm>
            <a:off x="5181600" y="4800600"/>
            <a:ext cx="990600" cy="838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0908 w 43200"/>
              <a:gd name="T1" fmla="*/ 40368 h 40368"/>
              <a:gd name="T2" fmla="*/ 35329 w 43200"/>
              <a:gd name="T3" fmla="*/ 38276 h 40368"/>
              <a:gd name="T4" fmla="*/ 21600 w 43200"/>
              <a:gd name="T5" fmla="*/ 21600 h 40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0368" fill="none" extrusionOk="0">
                <a:moveTo>
                  <a:pt x="10907" y="40368"/>
                </a:moveTo>
                <a:cubicBezTo>
                  <a:pt x="4164" y="36526"/>
                  <a:pt x="0" y="293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8055"/>
                  <a:pt x="40312" y="34172"/>
                  <a:pt x="35328" y="38275"/>
                </a:cubicBezTo>
              </a:path>
              <a:path w="43200" h="40368" stroke="0" extrusionOk="0">
                <a:moveTo>
                  <a:pt x="10907" y="40368"/>
                </a:moveTo>
                <a:cubicBezTo>
                  <a:pt x="4164" y="36526"/>
                  <a:pt x="0" y="293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8055"/>
                  <a:pt x="40312" y="34172"/>
                  <a:pt x="35328" y="38275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1583" name="Line 31"/>
          <p:cNvSpPr>
            <a:spLocks noChangeShapeType="1"/>
          </p:cNvSpPr>
          <p:nvPr/>
        </p:nvSpPr>
        <p:spPr bwMode="auto">
          <a:xfrm flipV="1">
            <a:off x="1828800" y="4572000"/>
            <a:ext cx="0" cy="1066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89" name="Arc 37"/>
          <p:cNvSpPr>
            <a:spLocks/>
          </p:cNvSpPr>
          <p:nvPr/>
        </p:nvSpPr>
        <p:spPr bwMode="auto">
          <a:xfrm>
            <a:off x="7162800" y="4800600"/>
            <a:ext cx="990600" cy="838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0908 w 43200"/>
              <a:gd name="T1" fmla="*/ 40368 h 40368"/>
              <a:gd name="T2" fmla="*/ 35329 w 43200"/>
              <a:gd name="T3" fmla="*/ 38276 h 40368"/>
              <a:gd name="T4" fmla="*/ 21600 w 43200"/>
              <a:gd name="T5" fmla="*/ 21600 h 40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0368" fill="none" extrusionOk="0">
                <a:moveTo>
                  <a:pt x="10907" y="40368"/>
                </a:moveTo>
                <a:cubicBezTo>
                  <a:pt x="4164" y="36526"/>
                  <a:pt x="0" y="293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8055"/>
                  <a:pt x="40312" y="34172"/>
                  <a:pt x="35328" y="38275"/>
                </a:cubicBezTo>
              </a:path>
              <a:path w="43200" h="40368" stroke="0" extrusionOk="0">
                <a:moveTo>
                  <a:pt x="10907" y="40368"/>
                </a:moveTo>
                <a:cubicBezTo>
                  <a:pt x="4164" y="36526"/>
                  <a:pt x="0" y="2936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8055"/>
                  <a:pt x="40312" y="34172"/>
                  <a:pt x="35328" y="38275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1778" name="Oval 2"/>
          <p:cNvSpPr>
            <a:spLocks noChangeArrowheads="1"/>
          </p:cNvSpPr>
          <p:nvPr/>
        </p:nvSpPr>
        <p:spPr bwMode="auto">
          <a:xfrm>
            <a:off x="971550" y="863600"/>
            <a:ext cx="3313113" cy="2449513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1779" name="Rectangle 3"/>
          <p:cNvSpPr>
            <a:spLocks noChangeArrowheads="1"/>
          </p:cNvSpPr>
          <p:nvPr/>
        </p:nvSpPr>
        <p:spPr bwMode="auto">
          <a:xfrm>
            <a:off x="71438" y="115888"/>
            <a:ext cx="7643834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设定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此循环为有效循环，不能自启动</a:t>
            </a: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165</a:t>
            </a:fld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71406" y="3334408"/>
            <a:ext cx="5054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只有一个“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”在寄存器中移位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429256" y="6072206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⑤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475824" y="6072206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④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214546" y="6072206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③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047328" y="3643314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②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072462" y="164305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①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1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1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15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1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1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1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1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1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1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51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51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51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51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3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72" grpId="0" animBg="1"/>
      <p:bldP spid="151573" grpId="0" animBg="1"/>
      <p:bldP spid="151574" grpId="0" animBg="1"/>
      <p:bldP spid="151575" grpId="0" animBg="1"/>
      <p:bldP spid="151576" grpId="0" animBg="1"/>
      <p:bldP spid="151577" grpId="0" animBg="1"/>
      <p:bldP spid="151578" grpId="0" animBg="1"/>
      <p:bldP spid="151579" grpId="0" animBg="1"/>
      <p:bldP spid="151580" grpId="0" animBg="1"/>
      <p:bldP spid="151581" grpId="0" animBg="1"/>
      <p:bldP spid="151582" grpId="0" animBg="1"/>
      <p:bldP spid="151584" grpId="0" animBg="1"/>
      <p:bldP spid="151588" grpId="0" animBg="1"/>
      <p:bldP spid="151583" grpId="0" animBg="1"/>
      <p:bldP spid="151589" grpId="0" animBg="1"/>
      <p:bldP spid="331778" grpId="0" animBg="1"/>
      <p:bldP spid="42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1219200" y="1057275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0001</a:t>
            </a:r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2895600" y="10572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</a:t>
            </a: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2971800" y="23526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0100</a:t>
            </a:r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1371600" y="2438400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0010</a:t>
            </a:r>
          </a:p>
        </p:txBody>
      </p:sp>
      <p:sp>
        <p:nvSpPr>
          <p:cNvPr id="151572" name="Line 20"/>
          <p:cNvSpPr>
            <a:spLocks noChangeShapeType="1"/>
          </p:cNvSpPr>
          <p:nvPr/>
        </p:nvSpPr>
        <p:spPr bwMode="auto">
          <a:xfrm>
            <a:off x="2362200" y="1371600"/>
            <a:ext cx="53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3" name="Line 21"/>
          <p:cNvSpPr>
            <a:spLocks noChangeShapeType="1"/>
          </p:cNvSpPr>
          <p:nvPr/>
        </p:nvSpPr>
        <p:spPr bwMode="auto">
          <a:xfrm>
            <a:off x="3429000" y="1600200"/>
            <a:ext cx="0" cy="7620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4" name="Line 22"/>
          <p:cNvSpPr>
            <a:spLocks noChangeShapeType="1"/>
          </p:cNvSpPr>
          <p:nvPr/>
        </p:nvSpPr>
        <p:spPr bwMode="auto">
          <a:xfrm flipH="1">
            <a:off x="2438400" y="2667000"/>
            <a:ext cx="53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5" name="Line 23"/>
          <p:cNvSpPr>
            <a:spLocks noChangeShapeType="1"/>
          </p:cNvSpPr>
          <p:nvPr/>
        </p:nvSpPr>
        <p:spPr bwMode="auto">
          <a:xfrm flipV="1">
            <a:off x="1828800" y="1600200"/>
            <a:ext cx="0" cy="838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1778" name="Oval 2"/>
          <p:cNvSpPr>
            <a:spLocks noChangeArrowheads="1"/>
          </p:cNvSpPr>
          <p:nvPr/>
        </p:nvSpPr>
        <p:spPr bwMode="auto">
          <a:xfrm>
            <a:off x="971550" y="863600"/>
            <a:ext cx="3313113" cy="2449513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1779" name="Rectangle 3"/>
          <p:cNvSpPr>
            <a:spLocks noChangeArrowheads="1"/>
          </p:cNvSpPr>
          <p:nvPr/>
        </p:nvSpPr>
        <p:spPr bwMode="auto">
          <a:xfrm>
            <a:off x="71438" y="115888"/>
            <a:ext cx="7643834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设定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此循环为有效循环，不能自启动</a:t>
            </a: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166</a:t>
            </a:fld>
            <a:endParaRPr lang="en-US" altLang="zh-CN"/>
          </a:p>
        </p:txBody>
      </p:sp>
      <p:sp>
        <p:nvSpPr>
          <p:cNvPr id="42" name="矩形 41"/>
          <p:cNvSpPr/>
          <p:nvPr/>
        </p:nvSpPr>
        <p:spPr>
          <a:xfrm>
            <a:off x="71406" y="3334408"/>
            <a:ext cx="50545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只有一个“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”在寄存器中移位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786314" y="1428736"/>
            <a:ext cx="37862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个触发器可计数的状态为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个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" name="Rectangle 50"/>
          <p:cNvSpPr>
            <a:spLocks noChangeArrowheads="1"/>
          </p:cNvSpPr>
          <p:nvPr/>
        </p:nvSpPr>
        <p:spPr bwMode="auto">
          <a:xfrm>
            <a:off x="2062204" y="3786190"/>
            <a:ext cx="6796076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环形计数器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ring counter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9" name="Group 71"/>
          <p:cNvGrpSpPr>
            <a:grpSpLocks/>
          </p:cNvGrpSpPr>
          <p:nvPr/>
        </p:nvGrpSpPr>
        <p:grpSpPr bwMode="auto">
          <a:xfrm>
            <a:off x="609568" y="4433887"/>
            <a:ext cx="7620000" cy="2398713"/>
            <a:chOff x="624" y="768"/>
            <a:chExt cx="4800" cy="1511"/>
          </a:xfrm>
        </p:grpSpPr>
        <p:sp>
          <p:nvSpPr>
            <p:cNvPr id="50" name="Rectangle 4"/>
            <p:cNvSpPr>
              <a:spLocks noChangeArrowheads="1"/>
            </p:cNvSpPr>
            <p:nvPr/>
          </p:nvSpPr>
          <p:spPr bwMode="auto">
            <a:xfrm>
              <a:off x="4560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5"/>
            <p:cNvSpPr>
              <a:spLocks noChangeShapeType="1"/>
            </p:cNvSpPr>
            <p:nvPr/>
          </p:nvSpPr>
          <p:spPr bwMode="auto">
            <a:xfrm>
              <a:off x="4560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6"/>
            <p:cNvSpPr>
              <a:spLocks noChangeShapeType="1"/>
            </p:cNvSpPr>
            <p:nvPr/>
          </p:nvSpPr>
          <p:spPr bwMode="auto">
            <a:xfrm flipV="1">
              <a:off x="4560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Rectangle 7"/>
            <p:cNvSpPr>
              <a:spLocks noChangeArrowheads="1"/>
            </p:cNvSpPr>
            <p:nvPr/>
          </p:nvSpPr>
          <p:spPr bwMode="auto">
            <a:xfrm>
              <a:off x="4560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4" name="Rectangle 8"/>
            <p:cNvSpPr>
              <a:spLocks noChangeArrowheads="1"/>
            </p:cNvSpPr>
            <p:nvPr/>
          </p:nvSpPr>
          <p:spPr bwMode="auto">
            <a:xfrm>
              <a:off x="4848" y="86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5" name="Rectangle 9"/>
            <p:cNvSpPr>
              <a:spLocks noChangeArrowheads="1"/>
            </p:cNvSpPr>
            <p:nvPr/>
          </p:nvSpPr>
          <p:spPr bwMode="auto">
            <a:xfrm>
              <a:off x="4848" y="158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>
              <a:off x="4896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3552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12"/>
            <p:cNvSpPr>
              <a:spLocks noChangeShapeType="1"/>
            </p:cNvSpPr>
            <p:nvPr/>
          </p:nvSpPr>
          <p:spPr bwMode="auto">
            <a:xfrm>
              <a:off x="3552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13"/>
            <p:cNvSpPr>
              <a:spLocks noChangeShapeType="1"/>
            </p:cNvSpPr>
            <p:nvPr/>
          </p:nvSpPr>
          <p:spPr bwMode="auto">
            <a:xfrm flipV="1">
              <a:off x="3552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Rectangle 14"/>
            <p:cNvSpPr>
              <a:spLocks noChangeArrowheads="1"/>
            </p:cNvSpPr>
            <p:nvPr/>
          </p:nvSpPr>
          <p:spPr bwMode="auto">
            <a:xfrm>
              <a:off x="3552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" name="Rectangle 15"/>
            <p:cNvSpPr>
              <a:spLocks noChangeArrowheads="1"/>
            </p:cNvSpPr>
            <p:nvPr/>
          </p:nvSpPr>
          <p:spPr bwMode="auto">
            <a:xfrm>
              <a:off x="3840" y="86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3840" y="153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3888" y="15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4176" y="105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 flipH="1">
              <a:off x="3408" y="144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 flipH="1">
              <a:off x="4368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Rectangle 21"/>
            <p:cNvSpPr>
              <a:spLocks noChangeArrowheads="1"/>
            </p:cNvSpPr>
            <p:nvPr/>
          </p:nvSpPr>
          <p:spPr bwMode="auto">
            <a:xfrm>
              <a:off x="2592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2592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23"/>
            <p:cNvSpPr>
              <a:spLocks noChangeShapeType="1"/>
            </p:cNvSpPr>
            <p:nvPr/>
          </p:nvSpPr>
          <p:spPr bwMode="auto">
            <a:xfrm flipV="1">
              <a:off x="2592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Rectangle 24"/>
            <p:cNvSpPr>
              <a:spLocks noChangeArrowheads="1"/>
            </p:cNvSpPr>
            <p:nvPr/>
          </p:nvSpPr>
          <p:spPr bwMode="auto">
            <a:xfrm>
              <a:off x="2592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1" name="Rectangle 25"/>
            <p:cNvSpPr>
              <a:spLocks noChangeArrowheads="1"/>
            </p:cNvSpPr>
            <p:nvPr/>
          </p:nvSpPr>
          <p:spPr bwMode="auto">
            <a:xfrm>
              <a:off x="2880" y="86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2" name="Rectangle 26"/>
            <p:cNvSpPr>
              <a:spLocks noChangeArrowheads="1"/>
            </p:cNvSpPr>
            <p:nvPr/>
          </p:nvSpPr>
          <p:spPr bwMode="auto">
            <a:xfrm>
              <a:off x="2880" y="158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3" name="Line 27"/>
            <p:cNvSpPr>
              <a:spLocks noChangeShapeType="1"/>
            </p:cNvSpPr>
            <p:nvPr/>
          </p:nvSpPr>
          <p:spPr bwMode="auto">
            <a:xfrm>
              <a:off x="2928" y="163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Rectangle 28"/>
            <p:cNvSpPr>
              <a:spLocks noChangeArrowheads="1"/>
            </p:cNvSpPr>
            <p:nvPr/>
          </p:nvSpPr>
          <p:spPr bwMode="auto">
            <a:xfrm>
              <a:off x="1488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29"/>
            <p:cNvSpPr>
              <a:spLocks noChangeShapeType="1"/>
            </p:cNvSpPr>
            <p:nvPr/>
          </p:nvSpPr>
          <p:spPr bwMode="auto">
            <a:xfrm>
              <a:off x="1488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30"/>
            <p:cNvSpPr>
              <a:spLocks noChangeShapeType="1"/>
            </p:cNvSpPr>
            <p:nvPr/>
          </p:nvSpPr>
          <p:spPr bwMode="auto">
            <a:xfrm flipV="1">
              <a:off x="1488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Rectangle 31"/>
            <p:cNvSpPr>
              <a:spLocks noChangeArrowheads="1"/>
            </p:cNvSpPr>
            <p:nvPr/>
          </p:nvSpPr>
          <p:spPr bwMode="auto">
            <a:xfrm>
              <a:off x="1488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8" name="Rectangle 32"/>
            <p:cNvSpPr>
              <a:spLocks noChangeArrowheads="1"/>
            </p:cNvSpPr>
            <p:nvPr/>
          </p:nvSpPr>
          <p:spPr bwMode="auto">
            <a:xfrm>
              <a:off x="1776" y="86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9" name="Rectangle 33"/>
            <p:cNvSpPr>
              <a:spLocks noChangeArrowheads="1"/>
            </p:cNvSpPr>
            <p:nvPr/>
          </p:nvSpPr>
          <p:spPr bwMode="auto">
            <a:xfrm>
              <a:off x="1776" y="158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0" name="Line 34"/>
            <p:cNvSpPr>
              <a:spLocks noChangeShapeType="1"/>
            </p:cNvSpPr>
            <p:nvPr/>
          </p:nvSpPr>
          <p:spPr bwMode="auto">
            <a:xfrm>
              <a:off x="1824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35"/>
            <p:cNvSpPr>
              <a:spLocks noChangeShapeType="1"/>
            </p:cNvSpPr>
            <p:nvPr/>
          </p:nvSpPr>
          <p:spPr bwMode="auto">
            <a:xfrm>
              <a:off x="2112" y="105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36"/>
            <p:cNvSpPr>
              <a:spLocks noChangeShapeType="1"/>
            </p:cNvSpPr>
            <p:nvPr/>
          </p:nvSpPr>
          <p:spPr bwMode="auto">
            <a:xfrm flipH="1">
              <a:off x="1296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37"/>
            <p:cNvSpPr>
              <a:spLocks noChangeShapeType="1"/>
            </p:cNvSpPr>
            <p:nvPr/>
          </p:nvSpPr>
          <p:spPr bwMode="auto">
            <a:xfrm flipH="1">
              <a:off x="2400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38"/>
            <p:cNvSpPr>
              <a:spLocks noChangeShapeType="1"/>
            </p:cNvSpPr>
            <p:nvPr/>
          </p:nvSpPr>
          <p:spPr bwMode="auto">
            <a:xfrm>
              <a:off x="3216" y="105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39"/>
            <p:cNvSpPr>
              <a:spLocks noChangeShapeType="1"/>
            </p:cNvSpPr>
            <p:nvPr/>
          </p:nvSpPr>
          <p:spPr bwMode="auto">
            <a:xfrm flipH="1">
              <a:off x="1248" y="10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40"/>
            <p:cNvSpPr>
              <a:spLocks noChangeShapeType="1"/>
            </p:cNvSpPr>
            <p:nvPr/>
          </p:nvSpPr>
          <p:spPr bwMode="auto">
            <a:xfrm flipV="1">
              <a:off x="1248" y="7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Line 41"/>
            <p:cNvSpPr>
              <a:spLocks noChangeShapeType="1"/>
            </p:cNvSpPr>
            <p:nvPr/>
          </p:nvSpPr>
          <p:spPr bwMode="auto">
            <a:xfrm>
              <a:off x="1248" y="76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Line 42"/>
            <p:cNvSpPr>
              <a:spLocks noChangeShapeType="1"/>
            </p:cNvSpPr>
            <p:nvPr/>
          </p:nvSpPr>
          <p:spPr bwMode="auto">
            <a:xfrm>
              <a:off x="5424" y="7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9" name="Line 43"/>
            <p:cNvSpPr>
              <a:spLocks noChangeShapeType="1"/>
            </p:cNvSpPr>
            <p:nvPr/>
          </p:nvSpPr>
          <p:spPr bwMode="auto">
            <a:xfrm flipH="1">
              <a:off x="5184" y="10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0" name="Line 44"/>
            <p:cNvSpPr>
              <a:spLocks noChangeShapeType="1"/>
            </p:cNvSpPr>
            <p:nvPr/>
          </p:nvSpPr>
          <p:spPr bwMode="auto">
            <a:xfrm>
              <a:off x="1296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1" name="Line 45"/>
            <p:cNvSpPr>
              <a:spLocks noChangeShapeType="1"/>
            </p:cNvSpPr>
            <p:nvPr/>
          </p:nvSpPr>
          <p:spPr bwMode="auto">
            <a:xfrm>
              <a:off x="2400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2" name="Line 46"/>
            <p:cNvSpPr>
              <a:spLocks noChangeShapeType="1"/>
            </p:cNvSpPr>
            <p:nvPr/>
          </p:nvSpPr>
          <p:spPr bwMode="auto">
            <a:xfrm>
              <a:off x="3408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3" name="Line 47"/>
            <p:cNvSpPr>
              <a:spLocks noChangeShapeType="1"/>
            </p:cNvSpPr>
            <p:nvPr/>
          </p:nvSpPr>
          <p:spPr bwMode="auto">
            <a:xfrm>
              <a:off x="4368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4" name="Line 48"/>
            <p:cNvSpPr>
              <a:spLocks noChangeShapeType="1"/>
            </p:cNvSpPr>
            <p:nvPr/>
          </p:nvSpPr>
          <p:spPr bwMode="auto">
            <a:xfrm flipH="1">
              <a:off x="960" y="2160"/>
              <a:ext cx="3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" name="Rectangle 49"/>
            <p:cNvSpPr>
              <a:spLocks noChangeArrowheads="1"/>
            </p:cNvSpPr>
            <p:nvPr/>
          </p:nvSpPr>
          <p:spPr bwMode="auto">
            <a:xfrm>
              <a:off x="624" y="191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</a:p>
          </p:txBody>
        </p:sp>
        <p:sp>
          <p:nvSpPr>
            <p:cNvPr id="96" name="Oval 67"/>
            <p:cNvSpPr>
              <a:spLocks noChangeArrowheads="1"/>
            </p:cNvSpPr>
            <p:nvPr/>
          </p:nvSpPr>
          <p:spPr bwMode="auto">
            <a:xfrm>
              <a:off x="2109" y="1752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Oval 68"/>
            <p:cNvSpPr>
              <a:spLocks noChangeArrowheads="1"/>
            </p:cNvSpPr>
            <p:nvPr/>
          </p:nvSpPr>
          <p:spPr bwMode="auto">
            <a:xfrm>
              <a:off x="3198" y="1752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Oval 69"/>
            <p:cNvSpPr>
              <a:spLocks noChangeArrowheads="1"/>
            </p:cNvSpPr>
            <p:nvPr/>
          </p:nvSpPr>
          <p:spPr bwMode="auto">
            <a:xfrm>
              <a:off x="4195" y="1706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Oval 70"/>
            <p:cNvSpPr>
              <a:spLocks noChangeArrowheads="1"/>
            </p:cNvSpPr>
            <p:nvPr/>
          </p:nvSpPr>
          <p:spPr bwMode="auto">
            <a:xfrm>
              <a:off x="5193" y="1706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0" name="Oval 25"/>
          <p:cNvSpPr>
            <a:spLocks noChangeArrowheads="1"/>
          </p:cNvSpPr>
          <p:nvPr/>
        </p:nvSpPr>
        <p:spPr bwMode="auto">
          <a:xfrm>
            <a:off x="4938840" y="656748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1" name="Oval 25"/>
          <p:cNvSpPr>
            <a:spLocks noChangeArrowheads="1"/>
          </p:cNvSpPr>
          <p:nvPr/>
        </p:nvSpPr>
        <p:spPr bwMode="auto">
          <a:xfrm>
            <a:off x="3338641" y="6551295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2" name="Oval 25"/>
          <p:cNvSpPr>
            <a:spLocks noChangeArrowheads="1"/>
          </p:cNvSpPr>
          <p:nvPr/>
        </p:nvSpPr>
        <p:spPr bwMode="auto">
          <a:xfrm>
            <a:off x="1581118" y="6567487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8" grpId="0" animBg="1"/>
      <p:bldP spid="42" grpId="0"/>
      <p:bldP spid="100" grpId="0" animBg="1"/>
      <p:bldP spid="101" grpId="0" animBg="1"/>
      <p:bldP spid="102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167</a:t>
            </a:fld>
            <a:endParaRPr lang="en-US" altLang="zh-CN"/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342930" y="958840"/>
            <a:ext cx="851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由于上述电路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不能自启动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,故必须通过修改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激励</a:t>
            </a:r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38130" y="1492240"/>
            <a:ext cx="8375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方程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来实现自启动(先切断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的反馈线）。</a:t>
            </a:r>
          </a:p>
        </p:txBody>
      </p:sp>
      <p:grpSp>
        <p:nvGrpSpPr>
          <p:cNvPr id="42" name="Group 71"/>
          <p:cNvGrpSpPr>
            <a:grpSpLocks/>
          </p:cNvGrpSpPr>
          <p:nvPr/>
        </p:nvGrpSpPr>
        <p:grpSpPr bwMode="auto">
          <a:xfrm>
            <a:off x="714348" y="3173427"/>
            <a:ext cx="7620000" cy="2398713"/>
            <a:chOff x="624" y="768"/>
            <a:chExt cx="4800" cy="1511"/>
          </a:xfrm>
        </p:grpSpPr>
        <p:sp>
          <p:nvSpPr>
            <p:cNvPr id="43" name="Rectangle 4"/>
            <p:cNvSpPr>
              <a:spLocks noChangeArrowheads="1"/>
            </p:cNvSpPr>
            <p:nvPr/>
          </p:nvSpPr>
          <p:spPr bwMode="auto">
            <a:xfrm>
              <a:off x="4560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Line 5"/>
            <p:cNvSpPr>
              <a:spLocks noChangeShapeType="1"/>
            </p:cNvSpPr>
            <p:nvPr/>
          </p:nvSpPr>
          <p:spPr bwMode="auto">
            <a:xfrm>
              <a:off x="4560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V="1">
              <a:off x="4560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4560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4848" y="864"/>
              <a:ext cx="3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8" name="Rectangle 9"/>
            <p:cNvSpPr>
              <a:spLocks noChangeArrowheads="1"/>
            </p:cNvSpPr>
            <p:nvPr/>
          </p:nvSpPr>
          <p:spPr bwMode="auto">
            <a:xfrm>
              <a:off x="4848" y="158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" name="Line 10"/>
            <p:cNvSpPr>
              <a:spLocks noChangeShapeType="1"/>
            </p:cNvSpPr>
            <p:nvPr/>
          </p:nvSpPr>
          <p:spPr bwMode="auto">
            <a:xfrm>
              <a:off x="4896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Rectangle 11"/>
            <p:cNvSpPr>
              <a:spLocks noChangeArrowheads="1"/>
            </p:cNvSpPr>
            <p:nvPr/>
          </p:nvSpPr>
          <p:spPr bwMode="auto">
            <a:xfrm>
              <a:off x="3552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Line 12"/>
            <p:cNvSpPr>
              <a:spLocks noChangeShapeType="1"/>
            </p:cNvSpPr>
            <p:nvPr/>
          </p:nvSpPr>
          <p:spPr bwMode="auto">
            <a:xfrm>
              <a:off x="3552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V="1">
              <a:off x="3552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3552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3840" y="86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5" name="Rectangle 16"/>
            <p:cNvSpPr>
              <a:spLocks noChangeArrowheads="1"/>
            </p:cNvSpPr>
            <p:nvPr/>
          </p:nvSpPr>
          <p:spPr bwMode="auto">
            <a:xfrm>
              <a:off x="3840" y="153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>
              <a:off x="3888" y="158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7" name="Line 18"/>
            <p:cNvSpPr>
              <a:spLocks noChangeShapeType="1"/>
            </p:cNvSpPr>
            <p:nvPr/>
          </p:nvSpPr>
          <p:spPr bwMode="auto">
            <a:xfrm>
              <a:off x="4176" y="105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 flipH="1">
              <a:off x="3408" y="144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" name="Line 20"/>
            <p:cNvSpPr>
              <a:spLocks noChangeShapeType="1"/>
            </p:cNvSpPr>
            <p:nvPr/>
          </p:nvSpPr>
          <p:spPr bwMode="auto">
            <a:xfrm flipH="1">
              <a:off x="4368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0" name="Rectangle 21"/>
            <p:cNvSpPr>
              <a:spLocks noChangeArrowheads="1"/>
            </p:cNvSpPr>
            <p:nvPr/>
          </p:nvSpPr>
          <p:spPr bwMode="auto">
            <a:xfrm>
              <a:off x="2592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Line 22"/>
            <p:cNvSpPr>
              <a:spLocks noChangeShapeType="1"/>
            </p:cNvSpPr>
            <p:nvPr/>
          </p:nvSpPr>
          <p:spPr bwMode="auto">
            <a:xfrm>
              <a:off x="2592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" name="Line 23"/>
            <p:cNvSpPr>
              <a:spLocks noChangeShapeType="1"/>
            </p:cNvSpPr>
            <p:nvPr/>
          </p:nvSpPr>
          <p:spPr bwMode="auto">
            <a:xfrm flipV="1">
              <a:off x="2592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" name="Rectangle 24"/>
            <p:cNvSpPr>
              <a:spLocks noChangeArrowheads="1"/>
            </p:cNvSpPr>
            <p:nvPr/>
          </p:nvSpPr>
          <p:spPr bwMode="auto">
            <a:xfrm>
              <a:off x="2592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4" name="Rectangle 25"/>
            <p:cNvSpPr>
              <a:spLocks noChangeArrowheads="1"/>
            </p:cNvSpPr>
            <p:nvPr/>
          </p:nvSpPr>
          <p:spPr bwMode="auto">
            <a:xfrm>
              <a:off x="2880" y="86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5" name="Rectangle 26"/>
            <p:cNvSpPr>
              <a:spLocks noChangeArrowheads="1"/>
            </p:cNvSpPr>
            <p:nvPr/>
          </p:nvSpPr>
          <p:spPr bwMode="auto">
            <a:xfrm>
              <a:off x="2880" y="158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6" name="Line 27"/>
            <p:cNvSpPr>
              <a:spLocks noChangeShapeType="1"/>
            </p:cNvSpPr>
            <p:nvPr/>
          </p:nvSpPr>
          <p:spPr bwMode="auto">
            <a:xfrm>
              <a:off x="2928" y="163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" name="Rectangle 28"/>
            <p:cNvSpPr>
              <a:spLocks noChangeArrowheads="1"/>
            </p:cNvSpPr>
            <p:nvPr/>
          </p:nvSpPr>
          <p:spPr bwMode="auto">
            <a:xfrm>
              <a:off x="1488" y="912"/>
              <a:ext cx="624" cy="10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29"/>
            <p:cNvSpPr>
              <a:spLocks noChangeShapeType="1"/>
            </p:cNvSpPr>
            <p:nvPr/>
          </p:nvSpPr>
          <p:spPr bwMode="auto">
            <a:xfrm>
              <a:off x="1488" y="1296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" name="Line 30"/>
            <p:cNvSpPr>
              <a:spLocks noChangeShapeType="1"/>
            </p:cNvSpPr>
            <p:nvPr/>
          </p:nvSpPr>
          <p:spPr bwMode="auto">
            <a:xfrm flipV="1">
              <a:off x="1488" y="1440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0" name="Rectangle 31"/>
            <p:cNvSpPr>
              <a:spLocks noChangeArrowheads="1"/>
            </p:cNvSpPr>
            <p:nvPr/>
          </p:nvSpPr>
          <p:spPr bwMode="auto">
            <a:xfrm>
              <a:off x="1488" y="85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1" name="Rectangle 32"/>
            <p:cNvSpPr>
              <a:spLocks noChangeArrowheads="1"/>
            </p:cNvSpPr>
            <p:nvPr/>
          </p:nvSpPr>
          <p:spPr bwMode="auto">
            <a:xfrm>
              <a:off x="1776" y="86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2" name="Rectangle 33"/>
            <p:cNvSpPr>
              <a:spLocks noChangeArrowheads="1"/>
            </p:cNvSpPr>
            <p:nvPr/>
          </p:nvSpPr>
          <p:spPr bwMode="auto">
            <a:xfrm>
              <a:off x="1776" y="158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3" name="Line 34"/>
            <p:cNvSpPr>
              <a:spLocks noChangeShapeType="1"/>
            </p:cNvSpPr>
            <p:nvPr/>
          </p:nvSpPr>
          <p:spPr bwMode="auto">
            <a:xfrm>
              <a:off x="1824" y="163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2112" y="105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 flipH="1">
              <a:off x="1296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 flipH="1">
              <a:off x="2400" y="144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216" y="105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 flipH="1">
              <a:off x="1248" y="10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" name="Line 40"/>
            <p:cNvSpPr>
              <a:spLocks noChangeShapeType="1"/>
            </p:cNvSpPr>
            <p:nvPr/>
          </p:nvSpPr>
          <p:spPr bwMode="auto">
            <a:xfrm flipV="1">
              <a:off x="1248" y="7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" name="Line 41"/>
            <p:cNvSpPr>
              <a:spLocks noChangeShapeType="1"/>
            </p:cNvSpPr>
            <p:nvPr/>
          </p:nvSpPr>
          <p:spPr bwMode="auto">
            <a:xfrm>
              <a:off x="1248" y="768"/>
              <a:ext cx="41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" name="Line 42"/>
            <p:cNvSpPr>
              <a:spLocks noChangeShapeType="1"/>
            </p:cNvSpPr>
            <p:nvPr/>
          </p:nvSpPr>
          <p:spPr bwMode="auto">
            <a:xfrm>
              <a:off x="5424" y="7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" name="Line 43"/>
            <p:cNvSpPr>
              <a:spLocks noChangeShapeType="1"/>
            </p:cNvSpPr>
            <p:nvPr/>
          </p:nvSpPr>
          <p:spPr bwMode="auto">
            <a:xfrm flipH="1">
              <a:off x="5184" y="1056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Line 44"/>
            <p:cNvSpPr>
              <a:spLocks noChangeShapeType="1"/>
            </p:cNvSpPr>
            <p:nvPr/>
          </p:nvSpPr>
          <p:spPr bwMode="auto">
            <a:xfrm>
              <a:off x="1296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" name="Line 45"/>
            <p:cNvSpPr>
              <a:spLocks noChangeShapeType="1"/>
            </p:cNvSpPr>
            <p:nvPr/>
          </p:nvSpPr>
          <p:spPr bwMode="auto">
            <a:xfrm>
              <a:off x="2400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" name="Line 46"/>
            <p:cNvSpPr>
              <a:spLocks noChangeShapeType="1"/>
            </p:cNvSpPr>
            <p:nvPr/>
          </p:nvSpPr>
          <p:spPr bwMode="auto">
            <a:xfrm>
              <a:off x="3408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Line 47"/>
            <p:cNvSpPr>
              <a:spLocks noChangeShapeType="1"/>
            </p:cNvSpPr>
            <p:nvPr/>
          </p:nvSpPr>
          <p:spPr bwMode="auto">
            <a:xfrm>
              <a:off x="4368" y="1440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7" name="Line 48"/>
            <p:cNvSpPr>
              <a:spLocks noChangeShapeType="1"/>
            </p:cNvSpPr>
            <p:nvPr/>
          </p:nvSpPr>
          <p:spPr bwMode="auto">
            <a:xfrm flipH="1">
              <a:off x="960" y="2160"/>
              <a:ext cx="3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" name="Rectangle 49"/>
            <p:cNvSpPr>
              <a:spLocks noChangeArrowheads="1"/>
            </p:cNvSpPr>
            <p:nvPr/>
          </p:nvSpPr>
          <p:spPr bwMode="auto">
            <a:xfrm>
              <a:off x="624" y="191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</a:p>
          </p:txBody>
        </p:sp>
        <p:sp>
          <p:nvSpPr>
            <p:cNvPr id="89" name="Oval 67"/>
            <p:cNvSpPr>
              <a:spLocks noChangeArrowheads="1"/>
            </p:cNvSpPr>
            <p:nvPr/>
          </p:nvSpPr>
          <p:spPr bwMode="auto">
            <a:xfrm>
              <a:off x="2109" y="1752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Oval 68"/>
            <p:cNvSpPr>
              <a:spLocks noChangeArrowheads="1"/>
            </p:cNvSpPr>
            <p:nvPr/>
          </p:nvSpPr>
          <p:spPr bwMode="auto">
            <a:xfrm>
              <a:off x="3198" y="1752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Oval 69"/>
            <p:cNvSpPr>
              <a:spLocks noChangeArrowheads="1"/>
            </p:cNvSpPr>
            <p:nvPr/>
          </p:nvSpPr>
          <p:spPr bwMode="auto">
            <a:xfrm>
              <a:off x="4195" y="1706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Oval 70"/>
            <p:cNvSpPr>
              <a:spLocks noChangeArrowheads="1"/>
            </p:cNvSpPr>
            <p:nvPr/>
          </p:nvSpPr>
          <p:spPr bwMode="auto">
            <a:xfrm>
              <a:off x="5193" y="1706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" name="乘号 92"/>
          <p:cNvSpPr/>
          <p:nvPr/>
        </p:nvSpPr>
        <p:spPr bwMode="auto">
          <a:xfrm>
            <a:off x="4286248" y="2714620"/>
            <a:ext cx="857256" cy="714380"/>
          </a:xfrm>
          <a:prstGeom prst="mathMultiply">
            <a:avLst/>
          </a:prstGeom>
          <a:solidFill>
            <a:srgbClr val="FFFF00"/>
          </a:solidFill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94" name="Rectangle 24"/>
          <p:cNvSpPr>
            <a:spLocks noChangeArrowheads="1"/>
          </p:cNvSpPr>
          <p:nvPr/>
        </p:nvSpPr>
        <p:spPr bwMode="auto">
          <a:xfrm>
            <a:off x="285720" y="214290"/>
            <a:ext cx="6340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电路存在无效循环，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不能自启动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5" name="Oval 25"/>
          <p:cNvSpPr>
            <a:spLocks noChangeArrowheads="1"/>
          </p:cNvSpPr>
          <p:nvPr/>
        </p:nvSpPr>
        <p:spPr bwMode="auto">
          <a:xfrm>
            <a:off x="1691680" y="5292824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6" name="Oval 25"/>
          <p:cNvSpPr>
            <a:spLocks noChangeArrowheads="1"/>
          </p:cNvSpPr>
          <p:nvPr/>
        </p:nvSpPr>
        <p:spPr bwMode="auto">
          <a:xfrm>
            <a:off x="3440192" y="530120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" name="Oval 25"/>
          <p:cNvSpPr>
            <a:spLocks noChangeArrowheads="1"/>
          </p:cNvSpPr>
          <p:nvPr/>
        </p:nvSpPr>
        <p:spPr bwMode="auto">
          <a:xfrm>
            <a:off x="5037192" y="531136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93" grpId="0" animBg="1"/>
      <p:bldP spid="95" grpId="0" animBg="1"/>
      <p:bldP spid="96" grpId="0" animBg="1"/>
      <p:bldP spid="97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12648" y="188640"/>
            <a:ext cx="9468544" cy="6381328"/>
          </a:xfrm>
        </p:spPr>
        <p:txBody>
          <a:bodyPr/>
          <a:lstStyle/>
          <a:p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可以直接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扩充状态表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，得到</a:t>
            </a:r>
            <a:r>
              <a:rPr lang="en-US" altLang="zh-CN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D1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的值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。（见前面介绍的直接求激励值的方法：根据现态和次态的对应关系，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直接求出激励的值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。）</a:t>
            </a:r>
            <a:endParaRPr lang="en-US" altLang="zh-CN" sz="30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破坏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无效循环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的状态转换：将无效循环的激励</a:t>
            </a:r>
            <a:r>
              <a:rPr lang="en-US" altLang="zh-CN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D1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改为“</a:t>
            </a:r>
            <a:r>
              <a:rPr lang="en-US" altLang="zh-CN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”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（原来的值为“</a:t>
            </a:r>
            <a:r>
              <a:rPr lang="en-US" altLang="zh-CN" sz="30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”），则它们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不能进入无效循环的次态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3000" dirty="0" smtClean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激励端</a:t>
            </a:r>
            <a:r>
              <a:rPr lang="en-US" altLang="zh-CN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D1=1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，只能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对应有效循环的现态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（“</a:t>
            </a:r>
            <a:r>
              <a:rPr lang="en-US" altLang="zh-CN" sz="3000" dirty="0" smtClean="0">
                <a:latin typeface="黑体" pitchFamily="2" charset="-122"/>
                <a:ea typeface="黑体" pitchFamily="2" charset="-122"/>
              </a:rPr>
              <a:t>0001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”）。</a:t>
            </a:r>
            <a:endParaRPr lang="en-US" altLang="zh-CN" sz="30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对于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无效循环</a:t>
            </a:r>
            <a:r>
              <a:rPr lang="en-US" altLang="zh-CN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（“</a:t>
            </a:r>
            <a:r>
              <a:rPr lang="en-US" altLang="zh-CN" sz="3000" dirty="0" smtClean="0">
                <a:latin typeface="黑体" pitchFamily="2" charset="-122"/>
                <a:ea typeface="黑体" pitchFamily="2" charset="-122"/>
              </a:rPr>
              <a:t>0000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”），</a:t>
            </a:r>
            <a:r>
              <a:rPr lang="en-US" altLang="zh-CN" sz="3000" dirty="0" smtClean="0">
                <a:latin typeface="黑体" pitchFamily="2" charset="-122"/>
                <a:ea typeface="黑体" pitchFamily="2" charset="-122"/>
              </a:rPr>
              <a:t>D1=1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，移入</a:t>
            </a:r>
            <a:r>
              <a:rPr lang="en-US" altLang="zh-CN" sz="30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个“</a:t>
            </a:r>
            <a:r>
              <a:rPr lang="en-US" altLang="zh-CN" sz="30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”，就能进入有效循环。</a:t>
            </a:r>
            <a:endParaRPr lang="en-US" altLang="zh-CN" sz="3000" dirty="0" smtClean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重新求</a:t>
            </a:r>
            <a:r>
              <a:rPr lang="en-US" altLang="zh-CN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D1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的激励方程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时，将修改</a:t>
            </a:r>
            <a:r>
              <a:rPr lang="en-US" altLang="zh-CN" sz="3000" dirty="0" smtClean="0">
                <a:latin typeface="黑体" pitchFamily="2" charset="-122"/>
                <a:ea typeface="黑体" pitchFamily="2" charset="-122"/>
              </a:rPr>
              <a:t>D1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后的现态（“</a:t>
            </a:r>
            <a:r>
              <a:rPr lang="en-US" altLang="zh-CN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0000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”），与有效循环的现态（“</a:t>
            </a:r>
            <a:r>
              <a:rPr lang="en-US" altLang="zh-CN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0001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”），进行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合并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。保证得到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正确的次态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168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81" name="Line 5"/>
          <p:cNvSpPr>
            <a:spLocks noChangeShapeType="1"/>
          </p:cNvSpPr>
          <p:nvPr/>
        </p:nvSpPr>
        <p:spPr bwMode="auto">
          <a:xfrm>
            <a:off x="488979" y="423864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3" name="Line 7"/>
          <p:cNvSpPr>
            <a:spLocks noChangeShapeType="1"/>
          </p:cNvSpPr>
          <p:nvPr/>
        </p:nvSpPr>
        <p:spPr bwMode="auto">
          <a:xfrm>
            <a:off x="488979" y="512129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4" name="Line 8"/>
          <p:cNvSpPr>
            <a:spLocks noChangeShapeType="1"/>
          </p:cNvSpPr>
          <p:nvPr/>
        </p:nvSpPr>
        <p:spPr bwMode="auto">
          <a:xfrm>
            <a:off x="1163667" y="423864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6" name="Line 10"/>
          <p:cNvSpPr>
            <a:spLocks noChangeShapeType="1"/>
          </p:cNvSpPr>
          <p:nvPr/>
        </p:nvSpPr>
        <p:spPr bwMode="auto">
          <a:xfrm>
            <a:off x="1119217" y="5107012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89" name="Line 13"/>
          <p:cNvSpPr>
            <a:spLocks noChangeShapeType="1"/>
          </p:cNvSpPr>
          <p:nvPr/>
        </p:nvSpPr>
        <p:spPr bwMode="auto">
          <a:xfrm>
            <a:off x="1793904" y="512129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93" name="Line 17"/>
          <p:cNvSpPr>
            <a:spLocks noChangeShapeType="1"/>
          </p:cNvSpPr>
          <p:nvPr/>
        </p:nvSpPr>
        <p:spPr bwMode="auto">
          <a:xfrm>
            <a:off x="2424142" y="512129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96" name="Line 20"/>
          <p:cNvSpPr>
            <a:spLocks noChangeShapeType="1"/>
          </p:cNvSpPr>
          <p:nvPr/>
        </p:nvSpPr>
        <p:spPr bwMode="auto">
          <a:xfrm>
            <a:off x="3189317" y="512129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98" name="Line 22"/>
          <p:cNvSpPr>
            <a:spLocks noChangeShapeType="1"/>
          </p:cNvSpPr>
          <p:nvPr/>
        </p:nvSpPr>
        <p:spPr bwMode="auto">
          <a:xfrm>
            <a:off x="128617" y="2135212"/>
            <a:ext cx="396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599" name="Line 23"/>
          <p:cNvSpPr>
            <a:spLocks noChangeShapeType="1"/>
          </p:cNvSpPr>
          <p:nvPr/>
        </p:nvSpPr>
        <p:spPr bwMode="auto">
          <a:xfrm>
            <a:off x="2795617" y="1678012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2602" name="Rectangle 26"/>
          <p:cNvSpPr>
            <a:spLocks noChangeArrowheads="1"/>
          </p:cNvSpPr>
          <p:nvPr/>
        </p:nvSpPr>
        <p:spPr bwMode="auto">
          <a:xfrm>
            <a:off x="281017" y="1449412"/>
            <a:ext cx="32544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2603" name="Rectangle 27"/>
          <p:cNvSpPr>
            <a:spLocks noChangeArrowheads="1"/>
          </p:cNvSpPr>
          <p:nvPr/>
        </p:nvSpPr>
        <p:spPr bwMode="auto">
          <a:xfrm>
            <a:off x="357217" y="2173312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0  0  0  0  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2604" name="Rectangle 28"/>
          <p:cNvSpPr>
            <a:spLocks noChangeArrowheads="1"/>
          </p:cNvSpPr>
          <p:nvPr/>
        </p:nvSpPr>
        <p:spPr bwMode="auto">
          <a:xfrm>
            <a:off x="357217" y="2706712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0  0  0  1   1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2605" name="Rectangle 29"/>
          <p:cNvSpPr>
            <a:spLocks noChangeArrowheads="1"/>
          </p:cNvSpPr>
          <p:nvPr/>
        </p:nvSpPr>
        <p:spPr bwMode="auto">
          <a:xfrm>
            <a:off x="357217" y="3163912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0  0  1  0   0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2606" name="Rectangle 30"/>
          <p:cNvSpPr>
            <a:spLocks noChangeArrowheads="1"/>
          </p:cNvSpPr>
          <p:nvPr/>
        </p:nvSpPr>
        <p:spPr bwMode="auto">
          <a:xfrm>
            <a:off x="357217" y="3624287"/>
            <a:ext cx="305724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0  0  1  1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152607" name="Rectangle 31"/>
          <p:cNvSpPr>
            <a:spLocks noChangeArrowheads="1"/>
          </p:cNvSpPr>
          <p:nvPr/>
        </p:nvSpPr>
        <p:spPr bwMode="auto">
          <a:xfrm>
            <a:off x="354042" y="5273699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1  1  1  0   0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2608" name="Rectangle 32"/>
          <p:cNvSpPr>
            <a:spLocks noChangeArrowheads="1"/>
          </p:cNvSpPr>
          <p:nvPr/>
        </p:nvSpPr>
        <p:spPr bwMode="auto">
          <a:xfrm>
            <a:off x="357217" y="5792812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1  1  1  1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070629" y="2438424"/>
            <a:ext cx="2644775" cy="1573213"/>
            <a:chOff x="3571" y="967"/>
            <a:chExt cx="1666" cy="991"/>
          </a:xfrm>
        </p:grpSpPr>
        <p:sp>
          <p:nvSpPr>
            <p:cNvPr id="330755" name="Rectangle 3"/>
            <p:cNvSpPr>
              <a:spLocks noChangeArrowheads="1"/>
            </p:cNvSpPr>
            <p:nvPr/>
          </p:nvSpPr>
          <p:spPr bwMode="auto">
            <a:xfrm>
              <a:off x="3571" y="967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0011</a:t>
              </a:r>
            </a:p>
          </p:txBody>
        </p:sp>
        <p:sp>
          <p:nvSpPr>
            <p:cNvPr id="330756" name="Rectangle 4"/>
            <p:cNvSpPr>
              <a:spLocks noChangeArrowheads="1"/>
            </p:cNvSpPr>
            <p:nvPr/>
          </p:nvSpPr>
          <p:spPr bwMode="auto">
            <a:xfrm>
              <a:off x="4581" y="967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1001</a:t>
              </a:r>
            </a:p>
          </p:txBody>
        </p:sp>
        <p:sp>
          <p:nvSpPr>
            <p:cNvPr id="330757" name="Rectangle 5"/>
            <p:cNvSpPr>
              <a:spLocks noChangeArrowheads="1"/>
            </p:cNvSpPr>
            <p:nvPr/>
          </p:nvSpPr>
          <p:spPr bwMode="auto">
            <a:xfrm>
              <a:off x="4609" y="1593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1100</a:t>
              </a:r>
            </a:p>
          </p:txBody>
        </p:sp>
        <p:sp>
          <p:nvSpPr>
            <p:cNvPr id="330758" name="Rectangle 6"/>
            <p:cNvSpPr>
              <a:spLocks noChangeArrowheads="1"/>
            </p:cNvSpPr>
            <p:nvPr/>
          </p:nvSpPr>
          <p:spPr bwMode="auto">
            <a:xfrm>
              <a:off x="3571" y="1593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0110</a:t>
              </a:r>
            </a:p>
          </p:txBody>
        </p:sp>
        <p:sp>
          <p:nvSpPr>
            <p:cNvPr id="330762" name="Line 10"/>
            <p:cNvSpPr>
              <a:spLocks noChangeShapeType="1"/>
            </p:cNvSpPr>
            <p:nvPr/>
          </p:nvSpPr>
          <p:spPr bwMode="auto">
            <a:xfrm>
              <a:off x="4212" y="1168"/>
              <a:ext cx="341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0763" name="Line 11"/>
            <p:cNvSpPr>
              <a:spLocks noChangeShapeType="1"/>
            </p:cNvSpPr>
            <p:nvPr/>
          </p:nvSpPr>
          <p:spPr bwMode="auto">
            <a:xfrm>
              <a:off x="4921" y="1338"/>
              <a:ext cx="0" cy="283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0764" name="Line 12"/>
            <p:cNvSpPr>
              <a:spLocks noChangeShapeType="1"/>
            </p:cNvSpPr>
            <p:nvPr/>
          </p:nvSpPr>
          <p:spPr bwMode="auto">
            <a:xfrm flipH="1" flipV="1">
              <a:off x="4212" y="1820"/>
              <a:ext cx="36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0765" name="Line 13"/>
            <p:cNvSpPr>
              <a:spLocks noChangeShapeType="1"/>
            </p:cNvSpPr>
            <p:nvPr/>
          </p:nvSpPr>
          <p:spPr bwMode="auto">
            <a:xfrm flipV="1">
              <a:off x="3901" y="1366"/>
              <a:ext cx="1" cy="255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781704" y="4284687"/>
            <a:ext cx="2582863" cy="893762"/>
            <a:chOff x="3667" y="2614"/>
            <a:chExt cx="1627" cy="563"/>
          </a:xfrm>
        </p:grpSpPr>
        <p:sp>
          <p:nvSpPr>
            <p:cNvPr id="330759" name="Rectangle 7"/>
            <p:cNvSpPr>
              <a:spLocks noChangeArrowheads="1"/>
            </p:cNvSpPr>
            <p:nvPr/>
          </p:nvSpPr>
          <p:spPr bwMode="auto">
            <a:xfrm>
              <a:off x="3667" y="2791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0101</a:t>
              </a:r>
            </a:p>
          </p:txBody>
        </p:sp>
        <p:sp>
          <p:nvSpPr>
            <p:cNvPr id="330760" name="Rectangle 8"/>
            <p:cNvSpPr>
              <a:spLocks noChangeArrowheads="1"/>
            </p:cNvSpPr>
            <p:nvPr/>
          </p:nvSpPr>
          <p:spPr bwMode="auto">
            <a:xfrm>
              <a:off x="4666" y="2812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1010</a:t>
              </a:r>
            </a:p>
          </p:txBody>
        </p:sp>
        <p:sp>
          <p:nvSpPr>
            <p:cNvPr id="330766" name="Line 14"/>
            <p:cNvSpPr>
              <a:spLocks noChangeShapeType="1"/>
            </p:cNvSpPr>
            <p:nvPr/>
          </p:nvSpPr>
          <p:spPr bwMode="auto">
            <a:xfrm>
              <a:off x="4383" y="2982"/>
              <a:ext cx="19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4127" y="2614"/>
              <a:ext cx="766" cy="226"/>
              <a:chOff x="3360" y="2304"/>
              <a:chExt cx="1392" cy="288"/>
            </a:xfrm>
          </p:grpSpPr>
          <p:sp>
            <p:nvSpPr>
              <p:cNvPr id="330768" name="Line 16"/>
              <p:cNvSpPr>
                <a:spLocks noChangeShapeType="1"/>
              </p:cNvSpPr>
              <p:nvPr/>
            </p:nvSpPr>
            <p:spPr bwMode="auto">
              <a:xfrm flipV="1">
                <a:off x="4752" y="2304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0769" name="Line 17"/>
              <p:cNvSpPr>
                <a:spLocks noChangeShapeType="1"/>
              </p:cNvSpPr>
              <p:nvPr/>
            </p:nvSpPr>
            <p:spPr bwMode="auto">
              <a:xfrm flipH="1">
                <a:off x="3360" y="2304"/>
                <a:ext cx="1392" cy="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0770" name="Line 18"/>
              <p:cNvSpPr>
                <a:spLocks noChangeShapeType="1"/>
              </p:cNvSpPr>
              <p:nvPr/>
            </p:nvSpPr>
            <p:spPr bwMode="auto">
              <a:xfrm>
                <a:off x="3360" y="2304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5619779" y="1449412"/>
            <a:ext cx="1200150" cy="944562"/>
            <a:chOff x="3715" y="3521"/>
            <a:chExt cx="756" cy="595"/>
          </a:xfrm>
        </p:grpSpPr>
        <p:sp>
          <p:nvSpPr>
            <p:cNvPr id="330754" name="Rectangle 2"/>
            <p:cNvSpPr>
              <a:spLocks noChangeArrowheads="1"/>
            </p:cNvSpPr>
            <p:nvPr/>
          </p:nvSpPr>
          <p:spPr bwMode="auto">
            <a:xfrm>
              <a:off x="3715" y="3751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0000</a:t>
              </a:r>
            </a:p>
          </p:txBody>
        </p:sp>
        <p:sp>
          <p:nvSpPr>
            <p:cNvPr id="330771" name="Arc 19"/>
            <p:cNvSpPr>
              <a:spLocks/>
            </p:cNvSpPr>
            <p:nvPr/>
          </p:nvSpPr>
          <p:spPr bwMode="auto">
            <a:xfrm>
              <a:off x="4042" y="3521"/>
              <a:ext cx="398" cy="32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0908 w 43200"/>
                <a:gd name="T1" fmla="*/ 40368 h 40368"/>
                <a:gd name="T2" fmla="*/ 35329 w 43200"/>
                <a:gd name="T3" fmla="*/ 38276 h 40368"/>
                <a:gd name="T4" fmla="*/ 21600 w 43200"/>
                <a:gd name="T5" fmla="*/ 21600 h 4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0368" fill="none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055"/>
                    <a:pt x="40312" y="34172"/>
                    <a:pt x="35328" y="38275"/>
                  </a:cubicBezTo>
                </a:path>
                <a:path w="43200" h="40368" stroke="0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055"/>
                    <a:pt x="40312" y="34172"/>
                    <a:pt x="35328" y="3827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6" name="Group 33"/>
          <p:cNvGrpSpPr>
            <a:grpSpLocks/>
          </p:cNvGrpSpPr>
          <p:nvPr/>
        </p:nvGrpSpPr>
        <p:grpSpPr bwMode="auto">
          <a:xfrm>
            <a:off x="4540279" y="5913462"/>
            <a:ext cx="996950" cy="944562"/>
            <a:chOff x="5059" y="3521"/>
            <a:chExt cx="628" cy="595"/>
          </a:xfrm>
        </p:grpSpPr>
        <p:sp>
          <p:nvSpPr>
            <p:cNvPr id="330761" name="Rectangle 9"/>
            <p:cNvSpPr>
              <a:spLocks noChangeArrowheads="1"/>
            </p:cNvSpPr>
            <p:nvPr/>
          </p:nvSpPr>
          <p:spPr bwMode="auto">
            <a:xfrm>
              <a:off x="5059" y="3751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</a:p>
          </p:txBody>
        </p:sp>
        <p:sp>
          <p:nvSpPr>
            <p:cNvPr id="330772" name="Arc 20"/>
            <p:cNvSpPr>
              <a:spLocks/>
            </p:cNvSpPr>
            <p:nvPr/>
          </p:nvSpPr>
          <p:spPr bwMode="auto">
            <a:xfrm>
              <a:off x="5120" y="3521"/>
              <a:ext cx="397" cy="30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0908 w 43200"/>
                <a:gd name="T1" fmla="*/ 40368 h 40368"/>
                <a:gd name="T2" fmla="*/ 35329 w 43200"/>
                <a:gd name="T3" fmla="*/ 38276 h 40368"/>
                <a:gd name="T4" fmla="*/ 21600 w 43200"/>
                <a:gd name="T5" fmla="*/ 21600 h 4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0368" fill="none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055"/>
                    <a:pt x="40312" y="34172"/>
                    <a:pt x="35328" y="38275"/>
                  </a:cubicBezTo>
                </a:path>
                <a:path w="43200" h="40368" stroke="0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055"/>
                    <a:pt x="40312" y="34172"/>
                    <a:pt x="35328" y="3827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6205567" y="5408637"/>
            <a:ext cx="2486025" cy="1377950"/>
            <a:chOff x="5715" y="2273"/>
            <a:chExt cx="1566" cy="868"/>
          </a:xfrm>
        </p:grpSpPr>
        <p:sp>
          <p:nvSpPr>
            <p:cNvPr id="330775" name="Rectangle 23"/>
            <p:cNvSpPr>
              <a:spLocks noChangeArrowheads="1"/>
            </p:cNvSpPr>
            <p:nvPr/>
          </p:nvSpPr>
          <p:spPr bwMode="auto">
            <a:xfrm>
              <a:off x="6622" y="2277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1011</a:t>
              </a:r>
            </a:p>
          </p:txBody>
        </p:sp>
        <p:sp>
          <p:nvSpPr>
            <p:cNvPr id="330774" name="Rectangle 22"/>
            <p:cNvSpPr>
              <a:spLocks noChangeArrowheads="1"/>
            </p:cNvSpPr>
            <p:nvPr/>
          </p:nvSpPr>
          <p:spPr bwMode="auto">
            <a:xfrm>
              <a:off x="5715" y="2273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0111</a:t>
              </a:r>
            </a:p>
          </p:txBody>
        </p:sp>
        <p:sp>
          <p:nvSpPr>
            <p:cNvPr id="330776" name="Rectangle 24"/>
            <p:cNvSpPr>
              <a:spLocks noChangeArrowheads="1"/>
            </p:cNvSpPr>
            <p:nvPr/>
          </p:nvSpPr>
          <p:spPr bwMode="auto">
            <a:xfrm>
              <a:off x="6653" y="2776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1101</a:t>
              </a:r>
            </a:p>
          </p:txBody>
        </p:sp>
        <p:sp>
          <p:nvSpPr>
            <p:cNvPr id="330777" name="Rectangle 25"/>
            <p:cNvSpPr>
              <a:spLocks noChangeArrowheads="1"/>
            </p:cNvSpPr>
            <p:nvPr/>
          </p:nvSpPr>
          <p:spPr bwMode="auto">
            <a:xfrm>
              <a:off x="5715" y="2776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1110</a:t>
              </a:r>
            </a:p>
          </p:txBody>
        </p:sp>
        <p:sp>
          <p:nvSpPr>
            <p:cNvPr id="330778" name="Line 26"/>
            <p:cNvSpPr>
              <a:spLocks noChangeShapeType="1"/>
            </p:cNvSpPr>
            <p:nvPr/>
          </p:nvSpPr>
          <p:spPr bwMode="auto">
            <a:xfrm>
              <a:off x="6398" y="2496"/>
              <a:ext cx="255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0779" name="Line 27"/>
            <p:cNvSpPr>
              <a:spLocks noChangeShapeType="1"/>
            </p:cNvSpPr>
            <p:nvPr/>
          </p:nvSpPr>
          <p:spPr bwMode="auto">
            <a:xfrm>
              <a:off x="7026" y="2610"/>
              <a:ext cx="0" cy="21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0780" name="Line 28"/>
            <p:cNvSpPr>
              <a:spLocks noChangeShapeType="1"/>
            </p:cNvSpPr>
            <p:nvPr/>
          </p:nvSpPr>
          <p:spPr bwMode="auto">
            <a:xfrm flipH="1">
              <a:off x="6398" y="2978"/>
              <a:ext cx="227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0781" name="Line 29"/>
            <p:cNvSpPr>
              <a:spLocks noChangeShapeType="1"/>
            </p:cNvSpPr>
            <p:nvPr/>
          </p:nvSpPr>
          <p:spPr bwMode="auto">
            <a:xfrm flipV="1">
              <a:off x="6058" y="2610"/>
              <a:ext cx="0" cy="275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30787" name="Line 35"/>
          <p:cNvSpPr>
            <a:spLocks noChangeShapeType="1"/>
          </p:cNvSpPr>
          <p:nvPr/>
        </p:nvSpPr>
        <p:spPr bwMode="auto">
          <a:xfrm flipH="1">
            <a:off x="3775104" y="2079649"/>
            <a:ext cx="1979613" cy="358775"/>
          </a:xfrm>
          <a:prstGeom prst="lin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88" name="Line 36"/>
          <p:cNvSpPr>
            <a:spLocks noChangeShapeType="1"/>
          </p:cNvSpPr>
          <p:nvPr/>
        </p:nvSpPr>
        <p:spPr bwMode="auto">
          <a:xfrm flipH="1" flipV="1">
            <a:off x="3505229" y="6173812"/>
            <a:ext cx="989013" cy="225425"/>
          </a:xfrm>
          <a:prstGeom prst="lin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89" name="Line 37"/>
          <p:cNvSpPr>
            <a:spLocks noChangeShapeType="1"/>
          </p:cNvSpPr>
          <p:nvPr/>
        </p:nvSpPr>
        <p:spPr bwMode="auto">
          <a:xfrm flipH="1" flipV="1">
            <a:off x="3459192" y="4822849"/>
            <a:ext cx="2205037" cy="92075"/>
          </a:xfrm>
          <a:prstGeom prst="lin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90" name="Line 38"/>
          <p:cNvSpPr>
            <a:spLocks noChangeShapeType="1"/>
          </p:cNvSpPr>
          <p:nvPr/>
        </p:nvSpPr>
        <p:spPr bwMode="auto">
          <a:xfrm flipH="1">
            <a:off x="3414742" y="3159149"/>
            <a:ext cx="2430462" cy="763588"/>
          </a:xfrm>
          <a:prstGeom prst="lin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91" name="Line 39"/>
          <p:cNvSpPr>
            <a:spLocks noChangeShapeType="1"/>
          </p:cNvSpPr>
          <p:nvPr/>
        </p:nvSpPr>
        <p:spPr bwMode="auto">
          <a:xfrm flipH="1" flipV="1">
            <a:off x="3459192" y="5589612"/>
            <a:ext cx="2835275" cy="449262"/>
          </a:xfrm>
          <a:prstGeom prst="line">
            <a:avLst/>
          </a:prstGeom>
          <a:noFill/>
          <a:ln w="25400">
            <a:solidFill>
              <a:srgbClr val="FFFF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94" name="Line 42"/>
          <p:cNvSpPr>
            <a:spLocks noChangeShapeType="1"/>
          </p:cNvSpPr>
          <p:nvPr/>
        </p:nvSpPr>
        <p:spPr bwMode="auto">
          <a:xfrm>
            <a:off x="1749454" y="423864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95" name="Line 43"/>
          <p:cNvSpPr>
            <a:spLocks noChangeShapeType="1"/>
          </p:cNvSpPr>
          <p:nvPr/>
        </p:nvSpPr>
        <p:spPr bwMode="auto">
          <a:xfrm>
            <a:off x="2379692" y="423864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96" name="Line 44"/>
          <p:cNvSpPr>
            <a:spLocks noChangeShapeType="1"/>
          </p:cNvSpPr>
          <p:nvPr/>
        </p:nvSpPr>
        <p:spPr bwMode="auto">
          <a:xfrm>
            <a:off x="3189317" y="4238649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97" name="Rectangle 45"/>
          <p:cNvSpPr>
            <a:spLocks noChangeArrowheads="1"/>
          </p:cNvSpPr>
          <p:nvPr/>
        </p:nvSpPr>
        <p:spPr bwMode="auto">
          <a:xfrm>
            <a:off x="354042" y="4508524"/>
            <a:ext cx="3057247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0  1  0  1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169</a:t>
            </a:fld>
            <a:endParaRPr lang="en-US" altLang="zh-CN"/>
          </a:p>
        </p:txBody>
      </p:sp>
      <p:sp>
        <p:nvSpPr>
          <p:cNvPr id="62" name="矩形 61"/>
          <p:cNvSpPr/>
          <p:nvPr/>
        </p:nvSpPr>
        <p:spPr>
          <a:xfrm>
            <a:off x="71406" y="43741"/>
            <a:ext cx="885303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修正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的状态表，将无效循环①②③④中的状态去掉（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D</a:t>
            </a:r>
            <a:r>
              <a:rPr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真值改为</a:t>
            </a:r>
            <a:r>
              <a:rPr lang="en-US" altLang="zh-CN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），将无效循环⑤中的状态包含进来（</a:t>
            </a:r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D</a:t>
            </a:r>
            <a:r>
              <a:rPr lang="en-US" altLang="zh-CN" sz="2800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真值改为</a:t>
            </a:r>
            <a:r>
              <a:rPr lang="en-US" altLang="zh-CN" sz="2800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）。</a:t>
            </a:r>
            <a:endParaRPr lang="zh-CN" altLang="en-US" sz="2800" dirty="0"/>
          </a:p>
        </p:txBody>
      </p:sp>
      <p:graphicFrame>
        <p:nvGraphicFramePr>
          <p:cNvPr id="63" name="Object 54"/>
          <p:cNvGraphicFramePr>
            <a:graphicFrameLocks noChangeAspect="1"/>
          </p:cNvGraphicFramePr>
          <p:nvPr/>
        </p:nvGraphicFramePr>
        <p:xfrm>
          <a:off x="3746500" y="1398588"/>
          <a:ext cx="147161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574" name="Equation" r:id="rId5" imgW="634725" imgH="253890" progId="Equation.DSMT4">
                  <p:embed/>
                </p:oleObj>
              </mc:Choice>
              <mc:Fallback>
                <p:oleObj name="Equation" r:id="rId5" imgW="634725" imgH="25389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1398588"/>
                        <a:ext cx="1471613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矩形 63"/>
          <p:cNvSpPr/>
          <p:nvPr/>
        </p:nvSpPr>
        <p:spPr>
          <a:xfrm>
            <a:off x="6858016" y="1357298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⑤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5357818" y="6000768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④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8547394" y="5773183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③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501090" y="4286256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②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547362" y="2928934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①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500430" y="278605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有效循环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sndAc>
      <p:stSnd>
        <p:snd r:embed="rId4" name="hammer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5972175" y="1881188"/>
            <a:ext cx="1295400" cy="23098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>
            <a:off x="5972175" y="2727325"/>
            <a:ext cx="304800" cy="231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6" name="Line 6"/>
          <p:cNvSpPr>
            <a:spLocks noChangeShapeType="1"/>
          </p:cNvSpPr>
          <p:nvPr/>
        </p:nvSpPr>
        <p:spPr bwMode="auto">
          <a:xfrm flipV="1">
            <a:off x="5972175" y="2959100"/>
            <a:ext cx="304800" cy="230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6276975" y="18891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10" name="Rectangle 10"/>
          <p:cNvSpPr>
            <a:spLocks noChangeArrowheads="1"/>
          </p:cNvSpPr>
          <p:nvPr/>
        </p:nvSpPr>
        <p:spPr bwMode="auto">
          <a:xfrm>
            <a:off x="6657975" y="194945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11" name="Rectangle 11"/>
          <p:cNvSpPr>
            <a:spLocks noChangeArrowheads="1"/>
          </p:cNvSpPr>
          <p:nvPr/>
        </p:nvSpPr>
        <p:spPr bwMode="auto">
          <a:xfrm>
            <a:off x="6657975" y="3497263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409575" y="4275138"/>
            <a:ext cx="91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4067175" y="2060575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15" name="Line 15"/>
          <p:cNvSpPr>
            <a:spLocks noChangeShapeType="1"/>
          </p:cNvSpPr>
          <p:nvPr/>
        </p:nvSpPr>
        <p:spPr bwMode="auto">
          <a:xfrm>
            <a:off x="6734175" y="349726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6" name="Rectangle 16"/>
          <p:cNvSpPr>
            <a:spLocks noChangeArrowheads="1"/>
          </p:cNvSpPr>
          <p:nvPr/>
        </p:nvSpPr>
        <p:spPr bwMode="auto">
          <a:xfrm>
            <a:off x="3762375" y="1889125"/>
            <a:ext cx="1295400" cy="230981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17" name="Line 17"/>
          <p:cNvSpPr>
            <a:spLocks noChangeShapeType="1"/>
          </p:cNvSpPr>
          <p:nvPr/>
        </p:nvSpPr>
        <p:spPr bwMode="auto">
          <a:xfrm>
            <a:off x="3762375" y="2735263"/>
            <a:ext cx="304800" cy="231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8" name="Line 18"/>
          <p:cNvSpPr>
            <a:spLocks noChangeShapeType="1"/>
          </p:cNvSpPr>
          <p:nvPr/>
        </p:nvSpPr>
        <p:spPr bwMode="auto">
          <a:xfrm flipV="1">
            <a:off x="3762375" y="2967038"/>
            <a:ext cx="304800" cy="230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1" name="Rectangle 21"/>
          <p:cNvSpPr>
            <a:spLocks noChangeArrowheads="1"/>
          </p:cNvSpPr>
          <p:nvPr/>
        </p:nvSpPr>
        <p:spPr bwMode="auto">
          <a:xfrm>
            <a:off x="3762375" y="19573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22" name="Rectangle 22"/>
          <p:cNvSpPr>
            <a:spLocks noChangeArrowheads="1"/>
          </p:cNvSpPr>
          <p:nvPr/>
        </p:nvSpPr>
        <p:spPr bwMode="auto">
          <a:xfrm>
            <a:off x="4448175" y="19573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23" name="Rectangle 23"/>
          <p:cNvSpPr>
            <a:spLocks noChangeArrowheads="1"/>
          </p:cNvSpPr>
          <p:nvPr/>
        </p:nvSpPr>
        <p:spPr bwMode="auto">
          <a:xfrm>
            <a:off x="4448175" y="35052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24" name="Rectangle 24"/>
          <p:cNvSpPr>
            <a:spLocks noChangeArrowheads="1"/>
          </p:cNvSpPr>
          <p:nvPr/>
        </p:nvSpPr>
        <p:spPr bwMode="auto">
          <a:xfrm>
            <a:off x="4219575" y="3736975"/>
            <a:ext cx="184150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25" name="Line 25"/>
          <p:cNvSpPr>
            <a:spLocks noChangeShapeType="1"/>
          </p:cNvSpPr>
          <p:nvPr/>
        </p:nvSpPr>
        <p:spPr bwMode="auto">
          <a:xfrm>
            <a:off x="4524375" y="3505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6" name="Rectangle 26"/>
          <p:cNvSpPr>
            <a:spLocks noChangeArrowheads="1"/>
          </p:cNvSpPr>
          <p:nvPr/>
        </p:nvSpPr>
        <p:spPr bwMode="auto">
          <a:xfrm>
            <a:off x="1857375" y="1881188"/>
            <a:ext cx="1295400" cy="23098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27" name="Line 27"/>
          <p:cNvSpPr>
            <a:spLocks noChangeShapeType="1"/>
          </p:cNvSpPr>
          <p:nvPr/>
        </p:nvSpPr>
        <p:spPr bwMode="auto">
          <a:xfrm>
            <a:off x="1857375" y="2727325"/>
            <a:ext cx="304800" cy="231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 flipV="1">
            <a:off x="1857375" y="2959100"/>
            <a:ext cx="304800" cy="230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31" name="Rectangle 31"/>
          <p:cNvSpPr>
            <a:spLocks noChangeArrowheads="1"/>
          </p:cNvSpPr>
          <p:nvPr/>
        </p:nvSpPr>
        <p:spPr bwMode="auto">
          <a:xfrm>
            <a:off x="1857375" y="19494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32" name="Rectangle 32"/>
          <p:cNvSpPr>
            <a:spLocks noChangeArrowheads="1"/>
          </p:cNvSpPr>
          <p:nvPr/>
        </p:nvSpPr>
        <p:spPr bwMode="auto">
          <a:xfrm>
            <a:off x="2543175" y="194945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33" name="Rectangle 33"/>
          <p:cNvSpPr>
            <a:spLocks noChangeArrowheads="1"/>
          </p:cNvSpPr>
          <p:nvPr/>
        </p:nvSpPr>
        <p:spPr bwMode="auto">
          <a:xfrm>
            <a:off x="2543175" y="3497263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35" name="Line 35"/>
          <p:cNvSpPr>
            <a:spLocks noChangeShapeType="1"/>
          </p:cNvSpPr>
          <p:nvPr/>
        </p:nvSpPr>
        <p:spPr bwMode="auto">
          <a:xfrm>
            <a:off x="2619375" y="3505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8" name="Line 8"/>
          <p:cNvSpPr>
            <a:spLocks noChangeShapeType="1"/>
          </p:cNvSpPr>
          <p:nvPr/>
        </p:nvSpPr>
        <p:spPr bwMode="auto">
          <a:xfrm flipH="1">
            <a:off x="5057775" y="234632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30" name="Line 30"/>
          <p:cNvSpPr>
            <a:spLocks noChangeShapeType="1"/>
          </p:cNvSpPr>
          <p:nvPr/>
        </p:nvSpPr>
        <p:spPr bwMode="auto">
          <a:xfrm flipH="1">
            <a:off x="1476375" y="226218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0" name="Line 40"/>
          <p:cNvSpPr>
            <a:spLocks noChangeShapeType="1"/>
          </p:cNvSpPr>
          <p:nvPr/>
        </p:nvSpPr>
        <p:spPr bwMode="auto">
          <a:xfrm flipV="1">
            <a:off x="1476375" y="1508125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1" name="Line 41"/>
          <p:cNvSpPr>
            <a:spLocks noChangeShapeType="1"/>
          </p:cNvSpPr>
          <p:nvPr/>
        </p:nvSpPr>
        <p:spPr bwMode="auto">
          <a:xfrm>
            <a:off x="1476375" y="1508125"/>
            <a:ext cx="609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2" name="Line 42"/>
          <p:cNvSpPr>
            <a:spLocks noChangeShapeType="1"/>
          </p:cNvSpPr>
          <p:nvPr/>
        </p:nvSpPr>
        <p:spPr bwMode="auto">
          <a:xfrm>
            <a:off x="7572375" y="1508125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3" name="Line 43"/>
          <p:cNvSpPr>
            <a:spLocks noChangeShapeType="1"/>
          </p:cNvSpPr>
          <p:nvPr/>
        </p:nvSpPr>
        <p:spPr bwMode="auto">
          <a:xfrm flipH="1">
            <a:off x="7408863" y="3641725"/>
            <a:ext cx="1635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1277" name="Group 77"/>
          <p:cNvGrpSpPr>
            <a:grpSpLocks/>
          </p:cNvGrpSpPr>
          <p:nvPr/>
        </p:nvGrpSpPr>
        <p:grpSpPr bwMode="auto">
          <a:xfrm>
            <a:off x="942975" y="2955925"/>
            <a:ext cx="5029200" cy="1828800"/>
            <a:chOff x="576" y="1728"/>
            <a:chExt cx="3168" cy="1152"/>
          </a:xfrm>
        </p:grpSpPr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 flipH="1">
              <a:off x="3552" y="172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 flipH="1">
              <a:off x="2208" y="1728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29" name="Line 29"/>
            <p:cNvSpPr>
              <a:spLocks noChangeShapeType="1"/>
            </p:cNvSpPr>
            <p:nvPr/>
          </p:nvSpPr>
          <p:spPr bwMode="auto">
            <a:xfrm flipH="1">
              <a:off x="912" y="1728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4" name="Line 44"/>
            <p:cNvSpPr>
              <a:spLocks noChangeShapeType="1"/>
            </p:cNvSpPr>
            <p:nvPr/>
          </p:nvSpPr>
          <p:spPr bwMode="auto">
            <a:xfrm>
              <a:off x="912" y="1728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8" name="Line 48"/>
            <p:cNvSpPr>
              <a:spLocks noChangeShapeType="1"/>
            </p:cNvSpPr>
            <p:nvPr/>
          </p:nvSpPr>
          <p:spPr bwMode="auto">
            <a:xfrm>
              <a:off x="2208" y="1728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49" name="Line 49"/>
            <p:cNvSpPr>
              <a:spLocks noChangeShapeType="1"/>
            </p:cNvSpPr>
            <p:nvPr/>
          </p:nvSpPr>
          <p:spPr bwMode="auto">
            <a:xfrm>
              <a:off x="3552" y="1728"/>
              <a:ext cx="0" cy="1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50" name="Line 50"/>
            <p:cNvSpPr>
              <a:spLocks noChangeShapeType="1"/>
            </p:cNvSpPr>
            <p:nvPr/>
          </p:nvSpPr>
          <p:spPr bwMode="auto">
            <a:xfrm flipH="1">
              <a:off x="576" y="2880"/>
              <a:ext cx="29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1245" name="Line 45"/>
          <p:cNvSpPr>
            <a:spLocks noChangeShapeType="1"/>
          </p:cNvSpPr>
          <p:nvPr/>
        </p:nvSpPr>
        <p:spPr bwMode="auto">
          <a:xfrm>
            <a:off x="3305175" y="3717925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6" name="Line 46"/>
          <p:cNvSpPr>
            <a:spLocks noChangeShapeType="1"/>
          </p:cNvSpPr>
          <p:nvPr/>
        </p:nvSpPr>
        <p:spPr bwMode="auto">
          <a:xfrm>
            <a:off x="3381375" y="3717925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47" name="Line 47"/>
          <p:cNvSpPr>
            <a:spLocks noChangeShapeType="1"/>
          </p:cNvSpPr>
          <p:nvPr/>
        </p:nvSpPr>
        <p:spPr bwMode="auto">
          <a:xfrm>
            <a:off x="3381375" y="4403725"/>
            <a:ext cx="434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52" name="Oval 52"/>
          <p:cNvSpPr>
            <a:spLocks noChangeArrowheads="1"/>
          </p:cNvSpPr>
          <p:nvPr/>
        </p:nvSpPr>
        <p:spPr bwMode="auto">
          <a:xfrm>
            <a:off x="8334375" y="1279525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253" name="Line 53"/>
          <p:cNvSpPr>
            <a:spLocks noChangeShapeType="1"/>
          </p:cNvSpPr>
          <p:nvPr/>
        </p:nvSpPr>
        <p:spPr bwMode="auto">
          <a:xfrm>
            <a:off x="7267575" y="219392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54" name="Line 54"/>
          <p:cNvSpPr>
            <a:spLocks noChangeShapeType="1"/>
          </p:cNvSpPr>
          <p:nvPr/>
        </p:nvSpPr>
        <p:spPr bwMode="auto">
          <a:xfrm flipV="1">
            <a:off x="7419975" y="1127125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55" name="Line 55"/>
          <p:cNvSpPr>
            <a:spLocks noChangeShapeType="1"/>
          </p:cNvSpPr>
          <p:nvPr/>
        </p:nvSpPr>
        <p:spPr bwMode="auto">
          <a:xfrm>
            <a:off x="7419975" y="112712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56" name="Line 56"/>
          <p:cNvSpPr>
            <a:spLocks noChangeShapeType="1"/>
          </p:cNvSpPr>
          <p:nvPr/>
        </p:nvSpPr>
        <p:spPr bwMode="auto">
          <a:xfrm flipH="1">
            <a:off x="7724775" y="158432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57" name="Line 57"/>
          <p:cNvSpPr>
            <a:spLocks noChangeShapeType="1"/>
          </p:cNvSpPr>
          <p:nvPr/>
        </p:nvSpPr>
        <p:spPr bwMode="auto">
          <a:xfrm>
            <a:off x="7724775" y="15843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59" name="Line 59"/>
          <p:cNvSpPr>
            <a:spLocks noChangeShapeType="1"/>
          </p:cNvSpPr>
          <p:nvPr/>
        </p:nvSpPr>
        <p:spPr bwMode="auto">
          <a:xfrm>
            <a:off x="8486775" y="13557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60" name="Rectangle 60"/>
          <p:cNvSpPr>
            <a:spLocks noChangeArrowheads="1"/>
          </p:cNvSpPr>
          <p:nvPr/>
        </p:nvSpPr>
        <p:spPr bwMode="auto">
          <a:xfrm>
            <a:off x="8334375" y="736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</a:p>
        </p:txBody>
      </p:sp>
      <p:grpSp>
        <p:nvGrpSpPr>
          <p:cNvPr id="51278" name="Group 78"/>
          <p:cNvGrpSpPr>
            <a:grpSpLocks/>
          </p:cNvGrpSpPr>
          <p:nvPr/>
        </p:nvGrpSpPr>
        <p:grpSpPr bwMode="auto">
          <a:xfrm>
            <a:off x="3152775" y="1736725"/>
            <a:ext cx="2819400" cy="609600"/>
            <a:chOff x="1968" y="960"/>
            <a:chExt cx="1776" cy="384"/>
          </a:xfrm>
        </p:grpSpPr>
        <p:sp>
          <p:nvSpPr>
            <p:cNvPr id="51220" name="Line 20"/>
            <p:cNvSpPr>
              <a:spLocks noChangeShapeType="1"/>
            </p:cNvSpPr>
            <p:nvPr/>
          </p:nvSpPr>
          <p:spPr bwMode="auto">
            <a:xfrm flipH="1">
              <a:off x="1968" y="129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6" name="Line 36"/>
            <p:cNvSpPr>
              <a:spLocks noChangeShapeType="1"/>
            </p:cNvSpPr>
            <p:nvPr/>
          </p:nvSpPr>
          <p:spPr bwMode="auto">
            <a:xfrm flipV="1">
              <a:off x="2160" y="96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7" name="Line 37"/>
            <p:cNvSpPr>
              <a:spLocks noChangeShapeType="1"/>
            </p:cNvSpPr>
            <p:nvPr/>
          </p:nvSpPr>
          <p:spPr bwMode="auto">
            <a:xfrm>
              <a:off x="2160" y="960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8" name="Line 38"/>
            <p:cNvSpPr>
              <a:spLocks noChangeShapeType="1"/>
            </p:cNvSpPr>
            <p:nvPr/>
          </p:nvSpPr>
          <p:spPr bwMode="auto">
            <a:xfrm>
              <a:off x="3408" y="96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39" name="Line 39"/>
            <p:cNvSpPr>
              <a:spLocks noChangeShapeType="1"/>
            </p:cNvSpPr>
            <p:nvPr/>
          </p:nvSpPr>
          <p:spPr bwMode="auto">
            <a:xfrm>
              <a:off x="3408" y="120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61" name="Oval 61"/>
            <p:cNvSpPr>
              <a:spLocks noChangeArrowheads="1"/>
            </p:cNvSpPr>
            <p:nvPr/>
          </p:nvSpPr>
          <p:spPr bwMode="auto">
            <a:xfrm>
              <a:off x="2112" y="124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81" name="Rectangle 81"/>
          <p:cNvSpPr>
            <a:spLocks noChangeArrowheads="1"/>
          </p:cNvSpPr>
          <p:nvPr/>
        </p:nvSpPr>
        <p:spPr bwMode="auto">
          <a:xfrm>
            <a:off x="762000" y="4914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286" name="Rectangle 86"/>
          <p:cNvSpPr>
            <a:spLocks noChangeArrowheads="1"/>
          </p:cNvSpPr>
          <p:nvPr/>
        </p:nvSpPr>
        <p:spPr bwMode="auto">
          <a:xfrm>
            <a:off x="279400" y="688975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1: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试分析下列电路</a:t>
            </a:r>
          </a:p>
        </p:txBody>
      </p:sp>
      <p:sp>
        <p:nvSpPr>
          <p:cNvPr id="51289" name="Rectangle 89"/>
          <p:cNvSpPr>
            <a:spLocks noChangeArrowheads="1"/>
          </p:cNvSpPr>
          <p:nvPr/>
        </p:nvSpPr>
        <p:spPr bwMode="auto">
          <a:xfrm>
            <a:off x="101080" y="4779150"/>
            <a:ext cx="87052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(1)方程组</a:t>
            </a:r>
          </a:p>
        </p:txBody>
      </p:sp>
      <p:graphicFrame>
        <p:nvGraphicFramePr>
          <p:cNvPr id="51290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880112"/>
              </p:ext>
            </p:extLst>
          </p:nvPr>
        </p:nvGraphicFramePr>
        <p:xfrm>
          <a:off x="3581890" y="4970475"/>
          <a:ext cx="1114425" cy="528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938" name="Equation" r:id="rId5" imgW="838440" imgH="393840" progId="Equation.3">
                  <p:embed/>
                </p:oleObj>
              </mc:Choice>
              <mc:Fallback>
                <p:oleObj name="Equation" r:id="rId5" imgW="838440" imgH="393840" progId="Equation.3">
                  <p:embed/>
                  <p:pic>
                    <p:nvPicPr>
                      <p:cNvPr id="0" name="Picture 2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890" y="4970475"/>
                        <a:ext cx="1114425" cy="5286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1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635483"/>
              </p:ext>
            </p:extLst>
          </p:nvPr>
        </p:nvGraphicFramePr>
        <p:xfrm>
          <a:off x="5529392" y="5005400"/>
          <a:ext cx="11128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939" name="Equation" r:id="rId7" imgW="838440" imgH="330120" progId="Equation.3">
                  <p:embed/>
                </p:oleObj>
              </mc:Choice>
              <mc:Fallback>
                <p:oleObj name="Equation" r:id="rId7" imgW="838440" imgH="330120" progId="Equation.3">
                  <p:embed/>
                  <p:pic>
                    <p:nvPicPr>
                      <p:cNvPr id="0" name="Picture 2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392" y="5005400"/>
                        <a:ext cx="1112838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2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645554"/>
              </p:ext>
            </p:extLst>
          </p:nvPr>
        </p:nvGraphicFramePr>
        <p:xfrm>
          <a:off x="7554747" y="5003813"/>
          <a:ext cx="1430338" cy="476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940" name="Equation" r:id="rId9" imgW="1079640" imgH="355680" progId="Equation.3">
                  <p:embed/>
                </p:oleObj>
              </mc:Choice>
              <mc:Fallback>
                <p:oleObj name="Equation" r:id="rId9" imgW="1079640" imgH="355680" progId="Equation.3">
                  <p:embed/>
                  <p:pic>
                    <p:nvPicPr>
                      <p:cNvPr id="0" name="Picture 2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4747" y="5003813"/>
                        <a:ext cx="1430338" cy="476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3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664295"/>
              </p:ext>
            </p:extLst>
          </p:nvPr>
        </p:nvGraphicFramePr>
        <p:xfrm>
          <a:off x="3581890" y="6216665"/>
          <a:ext cx="1350963" cy="582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941" name="Equation" r:id="rId11" imgW="1016280" imgH="432000" progId="Equation.3">
                  <p:embed/>
                </p:oleObj>
              </mc:Choice>
              <mc:Fallback>
                <p:oleObj name="Equation" r:id="rId11" imgW="1016280" imgH="432000" progId="Equation.3">
                  <p:embed/>
                  <p:pic>
                    <p:nvPicPr>
                      <p:cNvPr id="0" name="Picture 2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890" y="6216665"/>
                        <a:ext cx="1350963" cy="5826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4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54313"/>
              </p:ext>
            </p:extLst>
          </p:nvPr>
        </p:nvGraphicFramePr>
        <p:xfrm>
          <a:off x="3536885" y="5499114"/>
          <a:ext cx="1406525" cy="555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942" name="Equation" r:id="rId13" imgW="1067040" imgH="419040" progId="Equation.3">
                  <p:embed/>
                </p:oleObj>
              </mc:Choice>
              <mc:Fallback>
                <p:oleObj name="Equation" r:id="rId13" imgW="1067040" imgH="419040" progId="Equation.3">
                  <p:embed/>
                  <p:pic>
                    <p:nvPicPr>
                      <p:cNvPr id="0" name="Picture 2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885" y="5499114"/>
                        <a:ext cx="1406525" cy="555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5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318072"/>
              </p:ext>
            </p:extLst>
          </p:nvPr>
        </p:nvGraphicFramePr>
        <p:xfrm>
          <a:off x="5382090" y="5562614"/>
          <a:ext cx="1354138" cy="476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943" name="Equation" r:id="rId15" imgW="1016280" imgH="355680" progId="Equation.3">
                  <p:embed/>
                </p:oleObj>
              </mc:Choice>
              <mc:Fallback>
                <p:oleObj name="Equation" r:id="rId15" imgW="1016280" imgH="355680" progId="Equation.3">
                  <p:embed/>
                  <p:pic>
                    <p:nvPicPr>
                      <p:cNvPr id="0" name="Picture 2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090" y="5562614"/>
                        <a:ext cx="1354138" cy="476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6" name="Object 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692015"/>
              </p:ext>
            </p:extLst>
          </p:nvPr>
        </p:nvGraphicFramePr>
        <p:xfrm>
          <a:off x="7364905" y="5543564"/>
          <a:ext cx="1752600" cy="503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944" name="Equation" r:id="rId17" imgW="1321200" imgH="368280" progId="Equation.3">
                  <p:embed/>
                </p:oleObj>
              </mc:Choice>
              <mc:Fallback>
                <p:oleObj name="Equation" r:id="rId17" imgW="1321200" imgH="368280" progId="Equation.3">
                  <p:embed/>
                  <p:pic>
                    <p:nvPicPr>
                      <p:cNvPr id="0" name="Picture 2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905" y="5543564"/>
                        <a:ext cx="1752600" cy="5032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1" name="Oval 101"/>
          <p:cNvSpPr>
            <a:spLocks noChangeArrowheads="1"/>
          </p:cNvSpPr>
          <p:nvPr/>
        </p:nvSpPr>
        <p:spPr bwMode="auto">
          <a:xfrm>
            <a:off x="3160713" y="3641725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302" name="Oval 102"/>
          <p:cNvSpPr>
            <a:spLocks noChangeArrowheads="1"/>
          </p:cNvSpPr>
          <p:nvPr/>
        </p:nvSpPr>
        <p:spPr bwMode="auto">
          <a:xfrm>
            <a:off x="5067672" y="3713163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303" name="Oval 103"/>
          <p:cNvSpPr>
            <a:spLocks noChangeArrowheads="1"/>
          </p:cNvSpPr>
          <p:nvPr/>
        </p:nvSpPr>
        <p:spPr bwMode="auto">
          <a:xfrm>
            <a:off x="7264400" y="3570288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304" name="Rectangle 10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915400" cy="762000"/>
          </a:xfrm>
          <a:noFill/>
          <a:ln/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6.2.2 分析举例</a:t>
            </a:r>
          </a:p>
        </p:txBody>
      </p:sp>
      <p:sp>
        <p:nvSpPr>
          <p:cNvPr id="196679" name="Line 1095"/>
          <p:cNvSpPr>
            <a:spLocks noChangeShapeType="1"/>
          </p:cNvSpPr>
          <p:nvPr/>
        </p:nvSpPr>
        <p:spPr bwMode="auto">
          <a:xfrm>
            <a:off x="6156325" y="2349500"/>
            <a:ext cx="1949450" cy="269968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Rectangle 60"/>
          <p:cNvSpPr>
            <a:spLocks noChangeArrowheads="1"/>
          </p:cNvSpPr>
          <p:nvPr/>
        </p:nvSpPr>
        <p:spPr bwMode="auto">
          <a:xfrm>
            <a:off x="1466655" y="6219310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输出方程:</a:t>
            </a:r>
          </a:p>
        </p:txBody>
      </p:sp>
      <p:sp>
        <p:nvSpPr>
          <p:cNvPr id="80" name="Rectangle 61"/>
          <p:cNvSpPr>
            <a:spLocks noChangeArrowheads="1"/>
          </p:cNvSpPr>
          <p:nvPr/>
        </p:nvSpPr>
        <p:spPr bwMode="auto">
          <a:xfrm>
            <a:off x="1466655" y="4931005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激励方程:</a:t>
            </a:r>
          </a:p>
        </p:txBody>
      </p:sp>
      <p:sp>
        <p:nvSpPr>
          <p:cNvPr id="81" name="Rectangle 62"/>
          <p:cNvSpPr>
            <a:spLocks noChangeArrowheads="1"/>
          </p:cNvSpPr>
          <p:nvPr/>
        </p:nvSpPr>
        <p:spPr bwMode="auto">
          <a:xfrm>
            <a:off x="1466655" y="5561075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状态方程:</a:t>
            </a:r>
          </a:p>
        </p:txBody>
      </p:sp>
      <p:grpSp>
        <p:nvGrpSpPr>
          <p:cNvPr id="82" name="组合 81"/>
          <p:cNvGrpSpPr/>
          <p:nvPr/>
        </p:nvGrpSpPr>
        <p:grpSpPr>
          <a:xfrm>
            <a:off x="7858148" y="1000108"/>
            <a:ext cx="500066" cy="630238"/>
            <a:chOff x="7177088" y="3041650"/>
            <a:chExt cx="768350" cy="630238"/>
          </a:xfrm>
        </p:grpSpPr>
        <p:sp>
          <p:nvSpPr>
            <p:cNvPr id="83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Line 95"/>
            <p:cNvSpPr>
              <a:spLocks noChangeShapeType="1"/>
            </p:cNvSpPr>
            <p:nvPr/>
          </p:nvSpPr>
          <p:spPr bwMode="auto">
            <a:xfrm flipH="1">
              <a:off x="7177088" y="36512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6028056" y="2000240"/>
            <a:ext cx="285752" cy="500066"/>
            <a:chOff x="7177088" y="3041650"/>
            <a:chExt cx="768350" cy="630238"/>
          </a:xfrm>
        </p:grpSpPr>
        <p:sp>
          <p:nvSpPr>
            <p:cNvPr id="88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Line 95"/>
            <p:cNvSpPr>
              <a:spLocks noChangeShapeType="1"/>
            </p:cNvSpPr>
            <p:nvPr/>
          </p:nvSpPr>
          <p:spPr bwMode="auto">
            <a:xfrm flipH="1">
              <a:off x="7177088" y="36512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17</a:t>
            </a:fld>
            <a:endParaRPr lang="en-US" altLang="zh-CN"/>
          </a:p>
        </p:txBody>
      </p:sp>
      <p:sp>
        <p:nvSpPr>
          <p:cNvPr id="93" name="Oval 25"/>
          <p:cNvSpPr>
            <a:spLocks noChangeArrowheads="1"/>
          </p:cNvSpPr>
          <p:nvPr/>
        </p:nvSpPr>
        <p:spPr bwMode="auto">
          <a:xfrm>
            <a:off x="3460512" y="471676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4" name="Oval 25"/>
          <p:cNvSpPr>
            <a:spLocks noChangeArrowheads="1"/>
          </p:cNvSpPr>
          <p:nvPr/>
        </p:nvSpPr>
        <p:spPr bwMode="auto">
          <a:xfrm>
            <a:off x="1403648" y="471676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1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89" grpId="0" build="p" autoUpdateAnimBg="0"/>
      <p:bldP spid="196679" grpId="0" animBg="1"/>
      <p:bldP spid="79" grpId="0"/>
      <p:bldP spid="80" grpId="0"/>
      <p:bldP spid="81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1219200" y="1057275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0001</a:t>
            </a:r>
          </a:p>
        </p:txBody>
      </p:sp>
      <p:sp>
        <p:nvSpPr>
          <p:cNvPr id="151558" name="Rectangle 6"/>
          <p:cNvSpPr>
            <a:spLocks noChangeArrowheads="1"/>
          </p:cNvSpPr>
          <p:nvPr/>
        </p:nvSpPr>
        <p:spPr bwMode="auto">
          <a:xfrm>
            <a:off x="2895600" y="10572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1000</a:t>
            </a: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2971800" y="2352675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0100</a:t>
            </a:r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1371600" y="2438400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0010</a:t>
            </a:r>
          </a:p>
        </p:txBody>
      </p:sp>
      <p:sp>
        <p:nvSpPr>
          <p:cNvPr id="151572" name="Line 20"/>
          <p:cNvSpPr>
            <a:spLocks noChangeShapeType="1"/>
          </p:cNvSpPr>
          <p:nvPr/>
        </p:nvSpPr>
        <p:spPr bwMode="auto">
          <a:xfrm>
            <a:off x="2362200" y="1371600"/>
            <a:ext cx="53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3" name="Line 21"/>
          <p:cNvSpPr>
            <a:spLocks noChangeShapeType="1"/>
          </p:cNvSpPr>
          <p:nvPr/>
        </p:nvSpPr>
        <p:spPr bwMode="auto">
          <a:xfrm>
            <a:off x="3429000" y="1600200"/>
            <a:ext cx="0" cy="7620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4" name="Line 22"/>
          <p:cNvSpPr>
            <a:spLocks noChangeShapeType="1"/>
          </p:cNvSpPr>
          <p:nvPr/>
        </p:nvSpPr>
        <p:spPr bwMode="auto">
          <a:xfrm flipH="1">
            <a:off x="2438400" y="2667000"/>
            <a:ext cx="53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1575" name="Line 23"/>
          <p:cNvSpPr>
            <a:spLocks noChangeShapeType="1"/>
          </p:cNvSpPr>
          <p:nvPr/>
        </p:nvSpPr>
        <p:spPr bwMode="auto">
          <a:xfrm flipV="1">
            <a:off x="1828800" y="1600200"/>
            <a:ext cx="0" cy="838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1778" name="Oval 2"/>
          <p:cNvSpPr>
            <a:spLocks noChangeArrowheads="1"/>
          </p:cNvSpPr>
          <p:nvPr/>
        </p:nvSpPr>
        <p:spPr bwMode="auto">
          <a:xfrm>
            <a:off x="971550" y="863600"/>
            <a:ext cx="3313113" cy="2449513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1779" name="Rectangle 3"/>
          <p:cNvSpPr>
            <a:spLocks noChangeArrowheads="1"/>
          </p:cNvSpPr>
          <p:nvPr/>
        </p:nvSpPr>
        <p:spPr bwMode="auto">
          <a:xfrm>
            <a:off x="357158" y="214290"/>
            <a:ext cx="7643834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有效循环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170</a:t>
            </a:fld>
            <a:endParaRPr lang="en-US" altLang="zh-CN"/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71406" y="3502414"/>
            <a:ext cx="878687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）去掉：无效循环①中的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状态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，无效循环②中的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状态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，无效循环③中的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状态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，无效循环④中的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状态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" name="Rectangle 24"/>
          <p:cNvSpPr>
            <a:spLocks noChangeArrowheads="1"/>
          </p:cNvSpPr>
          <p:nvPr/>
        </p:nvSpPr>
        <p:spPr bwMode="auto">
          <a:xfrm>
            <a:off x="35866" y="6130373"/>
            <a:ext cx="93939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）作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="1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的卡诺图，只包含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0000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状态和</a:t>
            </a:r>
            <a:r>
              <a:rPr lang="en-US" altLang="zh-CN" b="1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状态。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" name="Rectangle 24"/>
          <p:cNvSpPr>
            <a:spLocks noChangeArrowheads="1"/>
          </p:cNvSpPr>
          <p:nvPr/>
        </p:nvSpPr>
        <p:spPr bwMode="auto">
          <a:xfrm>
            <a:off x="-32" y="5273117"/>
            <a:ext cx="69862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）包含无效循环⑤中的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0000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状态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zh-CN" alt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2819400" y="2709850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 flipV="1">
            <a:off x="2819400" y="339565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>
            <a:off x="2819400" y="484345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07" name="Line 7"/>
          <p:cNvSpPr>
            <a:spLocks noChangeShapeType="1"/>
          </p:cNvSpPr>
          <p:nvPr/>
        </p:nvSpPr>
        <p:spPr bwMode="auto">
          <a:xfrm>
            <a:off x="2819400" y="408145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3657600" y="270985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>
            <a:off x="5334000" y="270985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10" name="Line 10"/>
          <p:cNvSpPr>
            <a:spLocks noChangeShapeType="1"/>
          </p:cNvSpPr>
          <p:nvPr/>
        </p:nvSpPr>
        <p:spPr bwMode="auto">
          <a:xfrm>
            <a:off x="4495800" y="270985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11" name="Line 11"/>
          <p:cNvSpPr>
            <a:spLocks noChangeShapeType="1"/>
          </p:cNvSpPr>
          <p:nvPr/>
        </p:nvSpPr>
        <p:spPr bwMode="auto">
          <a:xfrm flipH="1" flipV="1">
            <a:off x="2057400" y="1947850"/>
            <a:ext cx="762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1624002" y="1357298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13" name="Rectangle 13"/>
          <p:cNvSpPr>
            <a:spLocks noChangeArrowheads="1"/>
          </p:cNvSpPr>
          <p:nvPr/>
        </p:nvSpPr>
        <p:spPr bwMode="auto">
          <a:xfrm>
            <a:off x="1371600" y="2100250"/>
            <a:ext cx="195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14" name="Rectangle 14"/>
          <p:cNvSpPr>
            <a:spLocks noChangeArrowheads="1"/>
          </p:cNvSpPr>
          <p:nvPr/>
        </p:nvSpPr>
        <p:spPr bwMode="auto">
          <a:xfrm>
            <a:off x="2133600" y="164305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15" name="Rectangle 15"/>
          <p:cNvSpPr>
            <a:spLocks noChangeArrowheads="1"/>
          </p:cNvSpPr>
          <p:nvPr/>
        </p:nvSpPr>
        <p:spPr bwMode="auto">
          <a:xfrm>
            <a:off x="2895600" y="2166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16" name="Rectangle 16"/>
          <p:cNvSpPr>
            <a:spLocks noChangeArrowheads="1"/>
          </p:cNvSpPr>
          <p:nvPr/>
        </p:nvSpPr>
        <p:spPr bwMode="auto">
          <a:xfrm>
            <a:off x="2209800" y="2700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17" name="Rectangle 17"/>
          <p:cNvSpPr>
            <a:spLocks noChangeArrowheads="1"/>
          </p:cNvSpPr>
          <p:nvPr/>
        </p:nvSpPr>
        <p:spPr bwMode="auto">
          <a:xfrm>
            <a:off x="3733800" y="2166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18" name="Rectangle 18"/>
          <p:cNvSpPr>
            <a:spLocks noChangeArrowheads="1"/>
          </p:cNvSpPr>
          <p:nvPr/>
        </p:nvSpPr>
        <p:spPr bwMode="auto">
          <a:xfrm>
            <a:off x="2209800" y="3386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19" name="Rectangle 19"/>
          <p:cNvSpPr>
            <a:spLocks noChangeArrowheads="1"/>
          </p:cNvSpPr>
          <p:nvPr/>
        </p:nvSpPr>
        <p:spPr bwMode="auto">
          <a:xfrm>
            <a:off x="4572000" y="2166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20" name="Rectangle 20"/>
          <p:cNvSpPr>
            <a:spLocks noChangeArrowheads="1"/>
          </p:cNvSpPr>
          <p:nvPr/>
        </p:nvSpPr>
        <p:spPr bwMode="auto">
          <a:xfrm>
            <a:off x="2209800" y="4071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21" name="Rectangle 21"/>
          <p:cNvSpPr>
            <a:spLocks noChangeArrowheads="1"/>
          </p:cNvSpPr>
          <p:nvPr/>
        </p:nvSpPr>
        <p:spPr bwMode="auto">
          <a:xfrm>
            <a:off x="2209800" y="4833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22" name="Rectangle 22"/>
          <p:cNvSpPr>
            <a:spLocks noChangeArrowheads="1"/>
          </p:cNvSpPr>
          <p:nvPr/>
        </p:nvSpPr>
        <p:spPr bwMode="auto">
          <a:xfrm>
            <a:off x="5486400" y="2166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23" name="Rectangle 23"/>
          <p:cNvSpPr>
            <a:spLocks noChangeArrowheads="1"/>
          </p:cNvSpPr>
          <p:nvPr/>
        </p:nvSpPr>
        <p:spPr bwMode="auto">
          <a:xfrm>
            <a:off x="2971800" y="41481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24" name="Rectangle 24"/>
          <p:cNvSpPr>
            <a:spLocks noChangeArrowheads="1"/>
          </p:cNvSpPr>
          <p:nvPr/>
        </p:nvSpPr>
        <p:spPr bwMode="auto">
          <a:xfrm>
            <a:off x="3810000" y="41481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25" name="Rectangle 25"/>
          <p:cNvSpPr>
            <a:spLocks noChangeArrowheads="1"/>
          </p:cNvSpPr>
          <p:nvPr/>
        </p:nvSpPr>
        <p:spPr bwMode="auto">
          <a:xfrm>
            <a:off x="4648200" y="41481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26" name="Rectangle 26"/>
          <p:cNvSpPr>
            <a:spLocks noChangeArrowheads="1"/>
          </p:cNvSpPr>
          <p:nvPr/>
        </p:nvSpPr>
        <p:spPr bwMode="auto">
          <a:xfrm>
            <a:off x="5562600" y="41481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27" name="Rectangle 27"/>
          <p:cNvSpPr>
            <a:spLocks noChangeArrowheads="1"/>
          </p:cNvSpPr>
          <p:nvPr/>
        </p:nvSpPr>
        <p:spPr bwMode="auto">
          <a:xfrm>
            <a:off x="5562600" y="48339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28" name="Rectangle 28"/>
          <p:cNvSpPr>
            <a:spLocks noChangeArrowheads="1"/>
          </p:cNvSpPr>
          <p:nvPr/>
        </p:nvSpPr>
        <p:spPr bwMode="auto">
          <a:xfrm>
            <a:off x="4648200" y="48339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29" name="Rectangle 29"/>
          <p:cNvSpPr>
            <a:spLocks noChangeArrowheads="1"/>
          </p:cNvSpPr>
          <p:nvPr/>
        </p:nvSpPr>
        <p:spPr bwMode="auto">
          <a:xfrm>
            <a:off x="3886200" y="27003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30" name="Rectangle 30"/>
          <p:cNvSpPr>
            <a:spLocks noChangeArrowheads="1"/>
          </p:cNvSpPr>
          <p:nvPr/>
        </p:nvSpPr>
        <p:spPr bwMode="auto">
          <a:xfrm>
            <a:off x="4724400" y="27003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31" name="Rectangle 31"/>
          <p:cNvSpPr>
            <a:spLocks noChangeArrowheads="1"/>
          </p:cNvSpPr>
          <p:nvPr/>
        </p:nvSpPr>
        <p:spPr bwMode="auto">
          <a:xfrm>
            <a:off x="2971800" y="33861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32" name="Rectangle 32"/>
          <p:cNvSpPr>
            <a:spLocks noChangeArrowheads="1"/>
          </p:cNvSpPr>
          <p:nvPr/>
        </p:nvSpPr>
        <p:spPr bwMode="auto">
          <a:xfrm>
            <a:off x="2971800" y="48339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33" name="Rectangle 33"/>
          <p:cNvSpPr>
            <a:spLocks noChangeArrowheads="1"/>
          </p:cNvSpPr>
          <p:nvPr/>
        </p:nvSpPr>
        <p:spPr bwMode="auto">
          <a:xfrm>
            <a:off x="3810000" y="48339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34" name="Rectangle 34"/>
          <p:cNvSpPr>
            <a:spLocks noChangeArrowheads="1"/>
          </p:cNvSpPr>
          <p:nvPr/>
        </p:nvSpPr>
        <p:spPr bwMode="auto">
          <a:xfrm>
            <a:off x="5638800" y="27003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35" name="Rectangle 35"/>
          <p:cNvSpPr>
            <a:spLocks noChangeArrowheads="1"/>
          </p:cNvSpPr>
          <p:nvPr/>
        </p:nvSpPr>
        <p:spPr bwMode="auto">
          <a:xfrm>
            <a:off x="4648200" y="33861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36" name="Rectangle 36"/>
          <p:cNvSpPr>
            <a:spLocks noChangeArrowheads="1"/>
          </p:cNvSpPr>
          <p:nvPr/>
        </p:nvSpPr>
        <p:spPr bwMode="auto">
          <a:xfrm>
            <a:off x="3810000" y="33861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37" name="Rectangle 37"/>
          <p:cNvSpPr>
            <a:spLocks noChangeArrowheads="1"/>
          </p:cNvSpPr>
          <p:nvPr/>
        </p:nvSpPr>
        <p:spPr bwMode="auto">
          <a:xfrm>
            <a:off x="5562600" y="34623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38" name="Rectangle 38"/>
          <p:cNvSpPr>
            <a:spLocks noChangeArrowheads="1"/>
          </p:cNvSpPr>
          <p:nvPr/>
        </p:nvSpPr>
        <p:spPr bwMode="auto">
          <a:xfrm>
            <a:off x="3048000" y="27003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3639" name="Oval 39"/>
          <p:cNvSpPr>
            <a:spLocks noChangeArrowheads="1"/>
          </p:cNvSpPr>
          <p:nvPr/>
        </p:nvSpPr>
        <p:spPr bwMode="auto">
          <a:xfrm>
            <a:off x="2895600" y="2786050"/>
            <a:ext cx="1600200" cy="609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53648" name="Object 48"/>
          <p:cNvGraphicFramePr>
            <a:graphicFrameLocks noChangeAspect="1"/>
          </p:cNvGraphicFramePr>
          <p:nvPr/>
        </p:nvGraphicFramePr>
        <p:xfrm>
          <a:off x="3352800" y="5910250"/>
          <a:ext cx="18780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11" name="Equation" r:id="rId5" imgW="1422720" imgH="393840" progId="Equation.3">
                  <p:embed/>
                </p:oleObj>
              </mc:Choice>
              <mc:Fallback>
                <p:oleObj name="Equation" r:id="rId5" imgW="1422720" imgH="393840" progId="Equation.3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910250"/>
                        <a:ext cx="1878013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171</a:t>
            </a:fld>
            <a:endParaRPr lang="en-US" altLang="zh-CN"/>
          </a:p>
        </p:txBody>
      </p:sp>
      <p:sp>
        <p:nvSpPr>
          <p:cNvPr id="40" name="Rectangle 24"/>
          <p:cNvSpPr>
            <a:spLocks noChangeArrowheads="1"/>
          </p:cNvSpPr>
          <p:nvPr/>
        </p:nvSpPr>
        <p:spPr bwMode="auto">
          <a:xfrm>
            <a:off x="214282" y="285728"/>
            <a:ext cx="54505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作卡诺图，修改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激励方程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9" grpId="0" animBg="1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6934200" y="12192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629" name="Line 5"/>
          <p:cNvSpPr>
            <a:spLocks noChangeShapeType="1"/>
          </p:cNvSpPr>
          <p:nvPr/>
        </p:nvSpPr>
        <p:spPr bwMode="auto">
          <a:xfrm>
            <a:off x="6934200" y="18288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30" name="Line 6"/>
          <p:cNvSpPr>
            <a:spLocks noChangeShapeType="1"/>
          </p:cNvSpPr>
          <p:nvPr/>
        </p:nvSpPr>
        <p:spPr bwMode="auto">
          <a:xfrm flipV="1">
            <a:off x="6934200" y="20574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31" name="Rectangle 7"/>
          <p:cNvSpPr>
            <a:spLocks noChangeArrowheads="1"/>
          </p:cNvSpPr>
          <p:nvPr/>
        </p:nvSpPr>
        <p:spPr bwMode="auto">
          <a:xfrm>
            <a:off x="6934200" y="1133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632" name="Rectangle 8"/>
          <p:cNvSpPr>
            <a:spLocks noChangeArrowheads="1"/>
          </p:cNvSpPr>
          <p:nvPr/>
        </p:nvSpPr>
        <p:spPr bwMode="auto">
          <a:xfrm>
            <a:off x="7467600" y="1143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633" name="Rectangle 9"/>
          <p:cNvSpPr>
            <a:spLocks noChangeArrowheads="1"/>
          </p:cNvSpPr>
          <p:nvPr/>
        </p:nvSpPr>
        <p:spPr bwMode="auto">
          <a:xfrm>
            <a:off x="7467600" y="2286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634" name="Line 10"/>
          <p:cNvSpPr>
            <a:spLocks noChangeShapeType="1"/>
          </p:cNvSpPr>
          <p:nvPr/>
        </p:nvSpPr>
        <p:spPr bwMode="auto">
          <a:xfrm>
            <a:off x="7543800" y="2362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35" name="Rectangle 11"/>
          <p:cNvSpPr>
            <a:spLocks noChangeArrowheads="1"/>
          </p:cNvSpPr>
          <p:nvPr/>
        </p:nvSpPr>
        <p:spPr bwMode="auto">
          <a:xfrm>
            <a:off x="5334000" y="12192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636" name="Line 12"/>
          <p:cNvSpPr>
            <a:spLocks noChangeShapeType="1"/>
          </p:cNvSpPr>
          <p:nvPr/>
        </p:nvSpPr>
        <p:spPr bwMode="auto">
          <a:xfrm>
            <a:off x="5334000" y="18288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37" name="Line 13"/>
          <p:cNvSpPr>
            <a:spLocks noChangeShapeType="1"/>
          </p:cNvSpPr>
          <p:nvPr/>
        </p:nvSpPr>
        <p:spPr bwMode="auto">
          <a:xfrm flipV="1">
            <a:off x="5334000" y="20574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38" name="Rectangle 14"/>
          <p:cNvSpPr>
            <a:spLocks noChangeArrowheads="1"/>
          </p:cNvSpPr>
          <p:nvPr/>
        </p:nvSpPr>
        <p:spPr bwMode="auto">
          <a:xfrm>
            <a:off x="5334000" y="1133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639" name="Rectangle 15"/>
          <p:cNvSpPr>
            <a:spLocks noChangeArrowheads="1"/>
          </p:cNvSpPr>
          <p:nvPr/>
        </p:nvSpPr>
        <p:spPr bwMode="auto">
          <a:xfrm>
            <a:off x="5791200" y="1143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640" name="Rectangle 16"/>
          <p:cNvSpPr>
            <a:spLocks noChangeArrowheads="1"/>
          </p:cNvSpPr>
          <p:nvPr/>
        </p:nvSpPr>
        <p:spPr bwMode="auto">
          <a:xfrm>
            <a:off x="5791200" y="2286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641" name="Line 17"/>
          <p:cNvSpPr>
            <a:spLocks noChangeShapeType="1"/>
          </p:cNvSpPr>
          <p:nvPr/>
        </p:nvSpPr>
        <p:spPr bwMode="auto">
          <a:xfrm>
            <a:off x="5867400" y="2362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42" name="Line 18"/>
          <p:cNvSpPr>
            <a:spLocks noChangeShapeType="1"/>
          </p:cNvSpPr>
          <p:nvPr/>
        </p:nvSpPr>
        <p:spPr bwMode="auto">
          <a:xfrm>
            <a:off x="6324600" y="14478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43" name="Line 19"/>
          <p:cNvSpPr>
            <a:spLocks noChangeShapeType="1"/>
          </p:cNvSpPr>
          <p:nvPr/>
        </p:nvSpPr>
        <p:spPr bwMode="auto">
          <a:xfrm flipH="1">
            <a:off x="5105400" y="2057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44" name="Line 20"/>
          <p:cNvSpPr>
            <a:spLocks noChangeShapeType="1"/>
          </p:cNvSpPr>
          <p:nvPr/>
        </p:nvSpPr>
        <p:spPr bwMode="auto">
          <a:xfrm flipH="1">
            <a:off x="6804025" y="2060575"/>
            <a:ext cx="130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45" name="Rectangle 21"/>
          <p:cNvSpPr>
            <a:spLocks noChangeArrowheads="1"/>
          </p:cNvSpPr>
          <p:nvPr/>
        </p:nvSpPr>
        <p:spPr bwMode="auto">
          <a:xfrm>
            <a:off x="3810000" y="12192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646" name="Line 22"/>
          <p:cNvSpPr>
            <a:spLocks noChangeShapeType="1"/>
          </p:cNvSpPr>
          <p:nvPr/>
        </p:nvSpPr>
        <p:spPr bwMode="auto">
          <a:xfrm>
            <a:off x="3810000" y="18288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47" name="Line 23"/>
          <p:cNvSpPr>
            <a:spLocks noChangeShapeType="1"/>
          </p:cNvSpPr>
          <p:nvPr/>
        </p:nvSpPr>
        <p:spPr bwMode="auto">
          <a:xfrm flipV="1">
            <a:off x="3810000" y="20574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48" name="Rectangle 24"/>
          <p:cNvSpPr>
            <a:spLocks noChangeArrowheads="1"/>
          </p:cNvSpPr>
          <p:nvPr/>
        </p:nvSpPr>
        <p:spPr bwMode="auto">
          <a:xfrm>
            <a:off x="3810000" y="1133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649" name="Rectangle 25"/>
          <p:cNvSpPr>
            <a:spLocks noChangeArrowheads="1"/>
          </p:cNvSpPr>
          <p:nvPr/>
        </p:nvSpPr>
        <p:spPr bwMode="auto">
          <a:xfrm>
            <a:off x="4343400" y="12192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650" name="Rectangle 26"/>
          <p:cNvSpPr>
            <a:spLocks noChangeArrowheads="1"/>
          </p:cNvSpPr>
          <p:nvPr/>
        </p:nvSpPr>
        <p:spPr bwMode="auto">
          <a:xfrm>
            <a:off x="4343400" y="2286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651" name="Line 27"/>
          <p:cNvSpPr>
            <a:spLocks noChangeShapeType="1"/>
          </p:cNvSpPr>
          <p:nvPr/>
        </p:nvSpPr>
        <p:spPr bwMode="auto">
          <a:xfrm>
            <a:off x="4419600" y="2362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52" name="Rectangle 28"/>
          <p:cNvSpPr>
            <a:spLocks noChangeArrowheads="1"/>
          </p:cNvSpPr>
          <p:nvPr/>
        </p:nvSpPr>
        <p:spPr bwMode="auto">
          <a:xfrm>
            <a:off x="2057400" y="12192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653" name="Line 29"/>
          <p:cNvSpPr>
            <a:spLocks noChangeShapeType="1"/>
          </p:cNvSpPr>
          <p:nvPr/>
        </p:nvSpPr>
        <p:spPr bwMode="auto">
          <a:xfrm>
            <a:off x="2057400" y="18288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54" name="Line 30"/>
          <p:cNvSpPr>
            <a:spLocks noChangeShapeType="1"/>
          </p:cNvSpPr>
          <p:nvPr/>
        </p:nvSpPr>
        <p:spPr bwMode="auto">
          <a:xfrm flipV="1">
            <a:off x="2057400" y="20574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55" name="Rectangle 31"/>
          <p:cNvSpPr>
            <a:spLocks noChangeArrowheads="1"/>
          </p:cNvSpPr>
          <p:nvPr/>
        </p:nvSpPr>
        <p:spPr bwMode="auto">
          <a:xfrm>
            <a:off x="2057400" y="1133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656" name="Rectangle 32"/>
          <p:cNvSpPr>
            <a:spLocks noChangeArrowheads="1"/>
          </p:cNvSpPr>
          <p:nvPr/>
        </p:nvSpPr>
        <p:spPr bwMode="auto">
          <a:xfrm>
            <a:off x="2590800" y="1143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657" name="Rectangle 33"/>
          <p:cNvSpPr>
            <a:spLocks noChangeArrowheads="1"/>
          </p:cNvSpPr>
          <p:nvPr/>
        </p:nvSpPr>
        <p:spPr bwMode="auto">
          <a:xfrm>
            <a:off x="2590800" y="2286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4658" name="Line 34"/>
          <p:cNvSpPr>
            <a:spLocks noChangeShapeType="1"/>
          </p:cNvSpPr>
          <p:nvPr/>
        </p:nvSpPr>
        <p:spPr bwMode="auto">
          <a:xfrm>
            <a:off x="2667000" y="2362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59" name="Line 35"/>
          <p:cNvSpPr>
            <a:spLocks noChangeShapeType="1"/>
          </p:cNvSpPr>
          <p:nvPr/>
        </p:nvSpPr>
        <p:spPr bwMode="auto">
          <a:xfrm>
            <a:off x="3048000" y="1447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0" name="Line 36"/>
          <p:cNvSpPr>
            <a:spLocks noChangeShapeType="1"/>
          </p:cNvSpPr>
          <p:nvPr/>
        </p:nvSpPr>
        <p:spPr bwMode="auto">
          <a:xfrm flipH="1">
            <a:off x="1752600" y="2057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1" name="Line 37"/>
          <p:cNvSpPr>
            <a:spLocks noChangeShapeType="1"/>
          </p:cNvSpPr>
          <p:nvPr/>
        </p:nvSpPr>
        <p:spPr bwMode="auto">
          <a:xfrm flipH="1">
            <a:off x="3505200" y="2057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2" name="Line 38"/>
          <p:cNvSpPr>
            <a:spLocks noChangeShapeType="1"/>
          </p:cNvSpPr>
          <p:nvPr/>
        </p:nvSpPr>
        <p:spPr bwMode="auto">
          <a:xfrm>
            <a:off x="4800600" y="1447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3" name="Line 39"/>
          <p:cNvSpPr>
            <a:spLocks noChangeShapeType="1"/>
          </p:cNvSpPr>
          <p:nvPr/>
        </p:nvSpPr>
        <p:spPr bwMode="auto">
          <a:xfrm flipH="1">
            <a:off x="1524000" y="1447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4" name="Line 40"/>
          <p:cNvSpPr>
            <a:spLocks noChangeShapeType="1"/>
          </p:cNvSpPr>
          <p:nvPr/>
        </p:nvSpPr>
        <p:spPr bwMode="auto">
          <a:xfrm flipH="1">
            <a:off x="7924800" y="14478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5" name="Line 41"/>
          <p:cNvSpPr>
            <a:spLocks noChangeShapeType="1"/>
          </p:cNvSpPr>
          <p:nvPr/>
        </p:nvSpPr>
        <p:spPr bwMode="auto">
          <a:xfrm>
            <a:off x="1524000" y="144780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6" name="Line 42"/>
          <p:cNvSpPr>
            <a:spLocks noChangeShapeType="1"/>
          </p:cNvSpPr>
          <p:nvPr/>
        </p:nvSpPr>
        <p:spPr bwMode="auto">
          <a:xfrm>
            <a:off x="3505200" y="20574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7" name="Line 43"/>
          <p:cNvSpPr>
            <a:spLocks noChangeShapeType="1"/>
          </p:cNvSpPr>
          <p:nvPr/>
        </p:nvSpPr>
        <p:spPr bwMode="auto">
          <a:xfrm>
            <a:off x="5105400" y="20574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8" name="Line 44"/>
          <p:cNvSpPr>
            <a:spLocks noChangeShapeType="1"/>
          </p:cNvSpPr>
          <p:nvPr/>
        </p:nvSpPr>
        <p:spPr bwMode="auto">
          <a:xfrm>
            <a:off x="6804025" y="2060575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69" name="Line 45"/>
          <p:cNvSpPr>
            <a:spLocks noChangeShapeType="1"/>
          </p:cNvSpPr>
          <p:nvPr/>
        </p:nvSpPr>
        <p:spPr bwMode="auto">
          <a:xfrm flipH="1">
            <a:off x="1219200" y="4191000"/>
            <a:ext cx="5584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70" name="Rectangle 46"/>
          <p:cNvSpPr>
            <a:spLocks noChangeArrowheads="1"/>
          </p:cNvSpPr>
          <p:nvPr/>
        </p:nvSpPr>
        <p:spPr bwMode="auto">
          <a:xfrm>
            <a:off x="533400" y="3800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</a:p>
        </p:txBody>
      </p:sp>
      <p:sp>
        <p:nvSpPr>
          <p:cNvPr id="154673" name="Line 49"/>
          <p:cNvSpPr>
            <a:spLocks noChangeShapeType="1"/>
          </p:cNvSpPr>
          <p:nvPr/>
        </p:nvSpPr>
        <p:spPr bwMode="auto">
          <a:xfrm flipH="1">
            <a:off x="1524000" y="34290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74" name="Line 50"/>
          <p:cNvSpPr>
            <a:spLocks noChangeShapeType="1"/>
          </p:cNvSpPr>
          <p:nvPr/>
        </p:nvSpPr>
        <p:spPr bwMode="auto">
          <a:xfrm>
            <a:off x="2743200" y="32004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75" name="Line 51"/>
          <p:cNvSpPr>
            <a:spLocks noChangeShapeType="1"/>
          </p:cNvSpPr>
          <p:nvPr/>
        </p:nvSpPr>
        <p:spPr bwMode="auto">
          <a:xfrm>
            <a:off x="2743200" y="342900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76" name="Line 52"/>
          <p:cNvSpPr>
            <a:spLocks noChangeShapeType="1"/>
          </p:cNvSpPr>
          <p:nvPr/>
        </p:nvSpPr>
        <p:spPr bwMode="auto">
          <a:xfrm>
            <a:off x="2743200" y="3698240"/>
            <a:ext cx="3844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77" name="Line 53"/>
          <p:cNvSpPr>
            <a:spLocks noChangeShapeType="1"/>
          </p:cNvSpPr>
          <p:nvPr/>
        </p:nvSpPr>
        <p:spPr bwMode="auto">
          <a:xfrm>
            <a:off x="3203575" y="2590800"/>
            <a:ext cx="730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78" name="Line 54"/>
          <p:cNvSpPr>
            <a:spLocks noChangeShapeType="1"/>
          </p:cNvSpPr>
          <p:nvPr/>
        </p:nvSpPr>
        <p:spPr bwMode="auto">
          <a:xfrm>
            <a:off x="3276600" y="25908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79" name="Line 55"/>
          <p:cNvSpPr>
            <a:spLocks noChangeShapeType="1"/>
          </p:cNvSpPr>
          <p:nvPr/>
        </p:nvSpPr>
        <p:spPr bwMode="auto">
          <a:xfrm>
            <a:off x="4932363" y="2590800"/>
            <a:ext cx="96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80" name="Line 56"/>
          <p:cNvSpPr>
            <a:spLocks noChangeShapeType="1"/>
          </p:cNvSpPr>
          <p:nvPr/>
        </p:nvSpPr>
        <p:spPr bwMode="auto">
          <a:xfrm>
            <a:off x="5029200" y="25908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81" name="Line 57"/>
          <p:cNvSpPr>
            <a:spLocks noChangeShapeType="1"/>
          </p:cNvSpPr>
          <p:nvPr/>
        </p:nvSpPr>
        <p:spPr bwMode="auto">
          <a:xfrm>
            <a:off x="6443663" y="2565400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82" name="Line 58"/>
          <p:cNvSpPr>
            <a:spLocks noChangeShapeType="1"/>
          </p:cNvSpPr>
          <p:nvPr/>
        </p:nvSpPr>
        <p:spPr bwMode="auto">
          <a:xfrm>
            <a:off x="6588125" y="2565400"/>
            <a:ext cx="0" cy="1138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83" name="Line 59"/>
          <p:cNvSpPr>
            <a:spLocks noChangeShapeType="1"/>
          </p:cNvSpPr>
          <p:nvPr/>
        </p:nvSpPr>
        <p:spPr bwMode="auto">
          <a:xfrm>
            <a:off x="1752600" y="20574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4686" name="Oval 62"/>
          <p:cNvSpPr>
            <a:spLocks noChangeArrowheads="1"/>
          </p:cNvSpPr>
          <p:nvPr/>
        </p:nvSpPr>
        <p:spPr bwMode="auto">
          <a:xfrm>
            <a:off x="3059113" y="2492375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687" name="Oval 63"/>
          <p:cNvSpPr>
            <a:spLocks noChangeArrowheads="1"/>
          </p:cNvSpPr>
          <p:nvPr/>
        </p:nvSpPr>
        <p:spPr bwMode="auto">
          <a:xfrm>
            <a:off x="4798060" y="2492375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688" name="Oval 64"/>
          <p:cNvSpPr>
            <a:spLocks noChangeArrowheads="1"/>
          </p:cNvSpPr>
          <p:nvPr/>
        </p:nvSpPr>
        <p:spPr bwMode="auto">
          <a:xfrm>
            <a:off x="6310948" y="2492375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689" name="Oval 65"/>
          <p:cNvSpPr>
            <a:spLocks noChangeArrowheads="1"/>
          </p:cNvSpPr>
          <p:nvPr/>
        </p:nvSpPr>
        <p:spPr bwMode="auto">
          <a:xfrm>
            <a:off x="7956550" y="2492375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72" name="组合 71"/>
          <p:cNvGrpSpPr/>
          <p:nvPr/>
        </p:nvGrpSpPr>
        <p:grpSpPr>
          <a:xfrm rot="10800000">
            <a:off x="2339752" y="3020691"/>
            <a:ext cx="385338" cy="777041"/>
            <a:chOff x="7177088" y="3041650"/>
            <a:chExt cx="768350" cy="633439"/>
          </a:xfrm>
        </p:grpSpPr>
        <p:sp>
          <p:nvSpPr>
            <p:cNvPr id="73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4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5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5" name="灯片编号占位符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172</a:t>
            </a:fld>
            <a:endParaRPr lang="en-US" altLang="zh-CN"/>
          </a:p>
        </p:txBody>
      </p:sp>
      <p:graphicFrame>
        <p:nvGraphicFramePr>
          <p:cNvPr id="579585" name="Object 1"/>
          <p:cNvGraphicFramePr>
            <a:graphicFrameLocks noChangeAspect="1"/>
          </p:cNvGraphicFramePr>
          <p:nvPr/>
        </p:nvGraphicFramePr>
        <p:xfrm>
          <a:off x="3352800" y="5105400"/>
          <a:ext cx="1866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9629" name="Equation" r:id="rId4" imgW="1422720" imgH="393840" progId="Equation.3">
                  <p:embed/>
                </p:oleObj>
              </mc:Choice>
              <mc:Fallback>
                <p:oleObj name="Equation" r:id="rId4" imgW="1422720" imgH="3938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105400"/>
                        <a:ext cx="18669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214282" y="285728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能自启动的电路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8" name="Oval 25"/>
          <p:cNvSpPr>
            <a:spLocks noChangeArrowheads="1"/>
          </p:cNvSpPr>
          <p:nvPr/>
        </p:nvSpPr>
        <p:spPr bwMode="auto">
          <a:xfrm>
            <a:off x="1666705" y="41148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" name="Oval 25"/>
          <p:cNvSpPr>
            <a:spLocks noChangeArrowheads="1"/>
          </p:cNvSpPr>
          <p:nvPr/>
        </p:nvSpPr>
        <p:spPr bwMode="auto">
          <a:xfrm>
            <a:off x="3421648" y="413892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" name="Oval 25"/>
          <p:cNvSpPr>
            <a:spLocks noChangeArrowheads="1"/>
          </p:cNvSpPr>
          <p:nvPr/>
        </p:nvSpPr>
        <p:spPr bwMode="auto">
          <a:xfrm>
            <a:off x="5026144" y="414069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Line 4"/>
          <p:cNvSpPr>
            <a:spLocks noChangeShapeType="1"/>
          </p:cNvSpPr>
          <p:nvPr/>
        </p:nvSpPr>
        <p:spPr bwMode="auto">
          <a:xfrm>
            <a:off x="25146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>
            <a:off x="2514600" y="82865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54" name="Line 6"/>
          <p:cNvSpPr>
            <a:spLocks noChangeShapeType="1"/>
          </p:cNvSpPr>
          <p:nvPr/>
        </p:nvSpPr>
        <p:spPr bwMode="auto">
          <a:xfrm flipV="1">
            <a:off x="28194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55" name="Line 7"/>
          <p:cNvSpPr>
            <a:spLocks noChangeShapeType="1"/>
          </p:cNvSpPr>
          <p:nvPr/>
        </p:nvSpPr>
        <p:spPr bwMode="auto">
          <a:xfrm>
            <a:off x="2819400" y="128585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56" name="Line 8"/>
          <p:cNvSpPr>
            <a:spLocks noChangeShapeType="1"/>
          </p:cNvSpPr>
          <p:nvPr/>
        </p:nvSpPr>
        <p:spPr bwMode="auto">
          <a:xfrm>
            <a:off x="31242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>
            <a:off x="3124200" y="82865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58" name="Line 10"/>
          <p:cNvSpPr>
            <a:spLocks noChangeShapeType="1"/>
          </p:cNvSpPr>
          <p:nvPr/>
        </p:nvSpPr>
        <p:spPr bwMode="auto">
          <a:xfrm flipV="1">
            <a:off x="34290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59" name="Line 11"/>
          <p:cNvSpPr>
            <a:spLocks noChangeShapeType="1"/>
          </p:cNvSpPr>
          <p:nvPr/>
        </p:nvSpPr>
        <p:spPr bwMode="auto">
          <a:xfrm>
            <a:off x="3429000" y="128585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60" name="Line 12"/>
          <p:cNvSpPr>
            <a:spLocks noChangeShapeType="1"/>
          </p:cNvSpPr>
          <p:nvPr/>
        </p:nvSpPr>
        <p:spPr bwMode="auto">
          <a:xfrm flipH="1">
            <a:off x="2286000" y="128585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61" name="Line 13"/>
          <p:cNvSpPr>
            <a:spLocks noChangeShapeType="1"/>
          </p:cNvSpPr>
          <p:nvPr/>
        </p:nvSpPr>
        <p:spPr bwMode="auto">
          <a:xfrm>
            <a:off x="37338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62" name="Line 14"/>
          <p:cNvSpPr>
            <a:spLocks noChangeShapeType="1"/>
          </p:cNvSpPr>
          <p:nvPr/>
        </p:nvSpPr>
        <p:spPr bwMode="auto">
          <a:xfrm>
            <a:off x="3733800" y="82865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63" name="Line 15"/>
          <p:cNvSpPr>
            <a:spLocks noChangeShapeType="1"/>
          </p:cNvSpPr>
          <p:nvPr/>
        </p:nvSpPr>
        <p:spPr bwMode="auto">
          <a:xfrm flipV="1">
            <a:off x="40386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64" name="Line 16"/>
          <p:cNvSpPr>
            <a:spLocks noChangeShapeType="1"/>
          </p:cNvSpPr>
          <p:nvPr/>
        </p:nvSpPr>
        <p:spPr bwMode="auto">
          <a:xfrm>
            <a:off x="4038600" y="128585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65" name="Line 17"/>
          <p:cNvSpPr>
            <a:spLocks noChangeShapeType="1"/>
          </p:cNvSpPr>
          <p:nvPr/>
        </p:nvSpPr>
        <p:spPr bwMode="auto">
          <a:xfrm>
            <a:off x="43434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66" name="Line 18"/>
          <p:cNvSpPr>
            <a:spLocks noChangeShapeType="1"/>
          </p:cNvSpPr>
          <p:nvPr/>
        </p:nvSpPr>
        <p:spPr bwMode="auto">
          <a:xfrm>
            <a:off x="4343400" y="82865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67" name="Line 19"/>
          <p:cNvSpPr>
            <a:spLocks noChangeShapeType="1"/>
          </p:cNvSpPr>
          <p:nvPr/>
        </p:nvSpPr>
        <p:spPr bwMode="auto">
          <a:xfrm flipV="1">
            <a:off x="46482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68" name="Line 20"/>
          <p:cNvSpPr>
            <a:spLocks noChangeShapeType="1"/>
          </p:cNvSpPr>
          <p:nvPr/>
        </p:nvSpPr>
        <p:spPr bwMode="auto">
          <a:xfrm>
            <a:off x="4648200" y="128585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69" name="Line 21"/>
          <p:cNvSpPr>
            <a:spLocks noChangeShapeType="1"/>
          </p:cNvSpPr>
          <p:nvPr/>
        </p:nvSpPr>
        <p:spPr bwMode="auto">
          <a:xfrm flipH="1">
            <a:off x="3505200" y="128585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70" name="Line 22"/>
          <p:cNvSpPr>
            <a:spLocks noChangeShapeType="1"/>
          </p:cNvSpPr>
          <p:nvPr/>
        </p:nvSpPr>
        <p:spPr bwMode="auto">
          <a:xfrm>
            <a:off x="48768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71" name="Line 23"/>
          <p:cNvSpPr>
            <a:spLocks noChangeShapeType="1"/>
          </p:cNvSpPr>
          <p:nvPr/>
        </p:nvSpPr>
        <p:spPr bwMode="auto">
          <a:xfrm>
            <a:off x="4876800" y="82865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72" name="Line 24"/>
          <p:cNvSpPr>
            <a:spLocks noChangeShapeType="1"/>
          </p:cNvSpPr>
          <p:nvPr/>
        </p:nvSpPr>
        <p:spPr bwMode="auto">
          <a:xfrm flipV="1">
            <a:off x="51816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73" name="Line 25"/>
          <p:cNvSpPr>
            <a:spLocks noChangeShapeType="1"/>
          </p:cNvSpPr>
          <p:nvPr/>
        </p:nvSpPr>
        <p:spPr bwMode="auto">
          <a:xfrm flipH="1">
            <a:off x="4648200" y="128585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74" name="Line 26"/>
          <p:cNvSpPr>
            <a:spLocks noChangeShapeType="1"/>
          </p:cNvSpPr>
          <p:nvPr/>
        </p:nvSpPr>
        <p:spPr bwMode="auto">
          <a:xfrm flipH="1">
            <a:off x="1676400" y="128585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75" name="Rectangle 27"/>
          <p:cNvSpPr>
            <a:spLocks noChangeArrowheads="1"/>
          </p:cNvSpPr>
          <p:nvPr/>
        </p:nvSpPr>
        <p:spPr bwMode="auto">
          <a:xfrm>
            <a:off x="2438400" y="28572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55676" name="Rectangle 28"/>
          <p:cNvSpPr>
            <a:spLocks noChangeArrowheads="1"/>
          </p:cNvSpPr>
          <p:nvPr/>
        </p:nvSpPr>
        <p:spPr bwMode="auto">
          <a:xfrm>
            <a:off x="3048000" y="28572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155677" name="Rectangle 29"/>
          <p:cNvSpPr>
            <a:spLocks noChangeArrowheads="1"/>
          </p:cNvSpPr>
          <p:nvPr/>
        </p:nvSpPr>
        <p:spPr bwMode="auto">
          <a:xfrm>
            <a:off x="3657600" y="28572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</a:p>
        </p:txBody>
      </p:sp>
      <p:sp>
        <p:nvSpPr>
          <p:cNvPr id="155678" name="Rectangle 30"/>
          <p:cNvSpPr>
            <a:spLocks noChangeArrowheads="1"/>
          </p:cNvSpPr>
          <p:nvPr/>
        </p:nvSpPr>
        <p:spPr bwMode="auto">
          <a:xfrm>
            <a:off x="4267200" y="28572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</a:p>
        </p:txBody>
      </p:sp>
      <p:sp>
        <p:nvSpPr>
          <p:cNvPr id="155679" name="Rectangle 31"/>
          <p:cNvSpPr>
            <a:spLocks noChangeArrowheads="1"/>
          </p:cNvSpPr>
          <p:nvPr/>
        </p:nvSpPr>
        <p:spPr bwMode="auto">
          <a:xfrm>
            <a:off x="4800600" y="28572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155680" name="Rectangle 32"/>
          <p:cNvSpPr>
            <a:spLocks noChangeArrowheads="1"/>
          </p:cNvSpPr>
          <p:nvPr/>
        </p:nvSpPr>
        <p:spPr bwMode="auto">
          <a:xfrm>
            <a:off x="914400" y="79055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</a:p>
        </p:txBody>
      </p:sp>
      <p:sp>
        <p:nvSpPr>
          <p:cNvPr id="155683" name="Line 35"/>
          <p:cNvSpPr>
            <a:spLocks noChangeShapeType="1"/>
          </p:cNvSpPr>
          <p:nvPr/>
        </p:nvSpPr>
        <p:spPr bwMode="auto">
          <a:xfrm>
            <a:off x="5181600" y="128585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84" name="Line 36"/>
          <p:cNvSpPr>
            <a:spLocks noChangeShapeType="1"/>
          </p:cNvSpPr>
          <p:nvPr/>
        </p:nvSpPr>
        <p:spPr bwMode="auto">
          <a:xfrm>
            <a:off x="54102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85" name="Line 37"/>
          <p:cNvSpPr>
            <a:spLocks noChangeShapeType="1"/>
          </p:cNvSpPr>
          <p:nvPr/>
        </p:nvSpPr>
        <p:spPr bwMode="auto">
          <a:xfrm>
            <a:off x="5410200" y="82865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86" name="Line 38"/>
          <p:cNvSpPr>
            <a:spLocks noChangeShapeType="1"/>
          </p:cNvSpPr>
          <p:nvPr/>
        </p:nvSpPr>
        <p:spPr bwMode="auto">
          <a:xfrm flipV="1">
            <a:off x="57150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87" name="Line 39"/>
          <p:cNvSpPr>
            <a:spLocks noChangeShapeType="1"/>
          </p:cNvSpPr>
          <p:nvPr/>
        </p:nvSpPr>
        <p:spPr bwMode="auto">
          <a:xfrm>
            <a:off x="5715000" y="128585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88" name="Line 40"/>
          <p:cNvSpPr>
            <a:spLocks noChangeShapeType="1"/>
          </p:cNvSpPr>
          <p:nvPr/>
        </p:nvSpPr>
        <p:spPr bwMode="auto">
          <a:xfrm>
            <a:off x="59436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89" name="Line 41"/>
          <p:cNvSpPr>
            <a:spLocks noChangeShapeType="1"/>
          </p:cNvSpPr>
          <p:nvPr/>
        </p:nvSpPr>
        <p:spPr bwMode="auto">
          <a:xfrm>
            <a:off x="5943600" y="82865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90" name="Line 42"/>
          <p:cNvSpPr>
            <a:spLocks noChangeShapeType="1"/>
          </p:cNvSpPr>
          <p:nvPr/>
        </p:nvSpPr>
        <p:spPr bwMode="auto">
          <a:xfrm flipV="1">
            <a:off x="62484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91" name="Line 43"/>
          <p:cNvSpPr>
            <a:spLocks noChangeShapeType="1"/>
          </p:cNvSpPr>
          <p:nvPr/>
        </p:nvSpPr>
        <p:spPr bwMode="auto">
          <a:xfrm flipH="1">
            <a:off x="5715000" y="128585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92" name="Line 44"/>
          <p:cNvSpPr>
            <a:spLocks noChangeShapeType="1"/>
          </p:cNvSpPr>
          <p:nvPr/>
        </p:nvSpPr>
        <p:spPr bwMode="auto">
          <a:xfrm>
            <a:off x="6248400" y="128585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95" name="Rectangle 47"/>
          <p:cNvSpPr>
            <a:spLocks noChangeArrowheads="1"/>
          </p:cNvSpPr>
          <p:nvPr/>
        </p:nvSpPr>
        <p:spPr bwMode="auto">
          <a:xfrm>
            <a:off x="5334000" y="28572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155696" name="Rectangle 48"/>
          <p:cNvSpPr>
            <a:spLocks noChangeArrowheads="1"/>
          </p:cNvSpPr>
          <p:nvPr/>
        </p:nvSpPr>
        <p:spPr bwMode="auto">
          <a:xfrm>
            <a:off x="5867400" y="28572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</a:t>
            </a:r>
          </a:p>
        </p:txBody>
      </p:sp>
      <p:sp>
        <p:nvSpPr>
          <p:cNvPr id="155697" name="Line 49"/>
          <p:cNvSpPr>
            <a:spLocks noChangeShapeType="1"/>
          </p:cNvSpPr>
          <p:nvPr/>
        </p:nvSpPr>
        <p:spPr bwMode="auto">
          <a:xfrm>
            <a:off x="64770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98" name="Line 50"/>
          <p:cNvSpPr>
            <a:spLocks noChangeShapeType="1"/>
          </p:cNvSpPr>
          <p:nvPr/>
        </p:nvSpPr>
        <p:spPr bwMode="auto">
          <a:xfrm>
            <a:off x="6477000" y="82865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99" name="Line 51"/>
          <p:cNvSpPr>
            <a:spLocks noChangeShapeType="1"/>
          </p:cNvSpPr>
          <p:nvPr/>
        </p:nvSpPr>
        <p:spPr bwMode="auto">
          <a:xfrm flipV="1">
            <a:off x="67818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700" name="Line 52"/>
          <p:cNvSpPr>
            <a:spLocks noChangeShapeType="1"/>
          </p:cNvSpPr>
          <p:nvPr/>
        </p:nvSpPr>
        <p:spPr bwMode="auto">
          <a:xfrm>
            <a:off x="6781800" y="128585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701" name="Line 53"/>
          <p:cNvSpPr>
            <a:spLocks noChangeShapeType="1"/>
          </p:cNvSpPr>
          <p:nvPr/>
        </p:nvSpPr>
        <p:spPr bwMode="auto">
          <a:xfrm>
            <a:off x="70104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702" name="Line 54"/>
          <p:cNvSpPr>
            <a:spLocks noChangeShapeType="1"/>
          </p:cNvSpPr>
          <p:nvPr/>
        </p:nvSpPr>
        <p:spPr bwMode="auto">
          <a:xfrm>
            <a:off x="7010400" y="82865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703" name="Line 55"/>
          <p:cNvSpPr>
            <a:spLocks noChangeShapeType="1"/>
          </p:cNvSpPr>
          <p:nvPr/>
        </p:nvSpPr>
        <p:spPr bwMode="auto">
          <a:xfrm flipV="1">
            <a:off x="7315200" y="82865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704" name="Line 56"/>
          <p:cNvSpPr>
            <a:spLocks noChangeShapeType="1"/>
          </p:cNvSpPr>
          <p:nvPr/>
        </p:nvSpPr>
        <p:spPr bwMode="auto">
          <a:xfrm flipH="1">
            <a:off x="6781800" y="128585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705" name="Line 57"/>
          <p:cNvSpPr>
            <a:spLocks noChangeShapeType="1"/>
          </p:cNvSpPr>
          <p:nvPr/>
        </p:nvSpPr>
        <p:spPr bwMode="auto">
          <a:xfrm>
            <a:off x="7315200" y="128585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707" name="Rectangle 59"/>
          <p:cNvSpPr>
            <a:spLocks noChangeArrowheads="1"/>
          </p:cNvSpPr>
          <p:nvPr/>
        </p:nvSpPr>
        <p:spPr bwMode="auto">
          <a:xfrm>
            <a:off x="6400800" y="28572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</a:p>
        </p:txBody>
      </p:sp>
      <p:sp>
        <p:nvSpPr>
          <p:cNvPr id="155708" name="Rectangle 60"/>
          <p:cNvSpPr>
            <a:spLocks noChangeArrowheads="1"/>
          </p:cNvSpPr>
          <p:nvPr/>
        </p:nvSpPr>
        <p:spPr bwMode="auto">
          <a:xfrm>
            <a:off x="6934200" y="28572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</a:t>
            </a:r>
          </a:p>
        </p:txBody>
      </p:sp>
      <p:grpSp>
        <p:nvGrpSpPr>
          <p:cNvPr id="155762" name="Group 114"/>
          <p:cNvGrpSpPr>
            <a:grpSpLocks/>
          </p:cNvGrpSpPr>
          <p:nvPr/>
        </p:nvGrpSpPr>
        <p:grpSpPr bwMode="auto">
          <a:xfrm>
            <a:off x="838200" y="1666853"/>
            <a:ext cx="1676400" cy="2217738"/>
            <a:chOff x="528" y="1584"/>
            <a:chExt cx="1056" cy="1397"/>
          </a:xfrm>
        </p:grpSpPr>
        <p:sp>
          <p:nvSpPr>
            <p:cNvPr id="155709" name="Line 61"/>
            <p:cNvSpPr>
              <a:spLocks noChangeShapeType="1"/>
            </p:cNvSpPr>
            <p:nvPr/>
          </p:nvSpPr>
          <p:spPr bwMode="auto">
            <a:xfrm>
              <a:off x="1056" y="182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20" name="Line 72"/>
            <p:cNvSpPr>
              <a:spLocks noChangeShapeType="1"/>
            </p:cNvSpPr>
            <p:nvPr/>
          </p:nvSpPr>
          <p:spPr bwMode="auto">
            <a:xfrm>
              <a:off x="1104" y="225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30" name="Line 82"/>
            <p:cNvSpPr>
              <a:spLocks noChangeShapeType="1"/>
            </p:cNvSpPr>
            <p:nvPr/>
          </p:nvSpPr>
          <p:spPr bwMode="auto">
            <a:xfrm>
              <a:off x="1104" y="2688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55" name="Line 107"/>
            <p:cNvSpPr>
              <a:spLocks noChangeShapeType="1"/>
            </p:cNvSpPr>
            <p:nvPr/>
          </p:nvSpPr>
          <p:spPr bwMode="auto">
            <a:xfrm flipH="1">
              <a:off x="1056" y="2784"/>
              <a:ext cx="5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56" name="Rectangle 108"/>
            <p:cNvSpPr>
              <a:spLocks noChangeArrowheads="1"/>
            </p:cNvSpPr>
            <p:nvPr/>
          </p:nvSpPr>
          <p:spPr bwMode="auto">
            <a:xfrm>
              <a:off x="528" y="1584"/>
              <a:ext cx="6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5757" name="Rectangle 109"/>
            <p:cNvSpPr>
              <a:spLocks noChangeArrowheads="1"/>
            </p:cNvSpPr>
            <p:nvPr/>
          </p:nvSpPr>
          <p:spPr bwMode="auto">
            <a:xfrm>
              <a:off x="528" y="1896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5758" name="Rectangle 110"/>
            <p:cNvSpPr>
              <a:spLocks noChangeArrowheads="1"/>
            </p:cNvSpPr>
            <p:nvPr/>
          </p:nvSpPr>
          <p:spPr bwMode="auto">
            <a:xfrm>
              <a:off x="528" y="2280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5759" name="Rectangle 111"/>
            <p:cNvSpPr>
              <a:spLocks noChangeArrowheads="1"/>
            </p:cNvSpPr>
            <p:nvPr/>
          </p:nvSpPr>
          <p:spPr bwMode="auto">
            <a:xfrm>
              <a:off x="528" y="2616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5765" name="Group 117"/>
          <p:cNvGrpSpPr>
            <a:grpSpLocks/>
          </p:cNvGrpSpPr>
          <p:nvPr/>
        </p:nvGrpSpPr>
        <p:grpSpPr bwMode="auto">
          <a:xfrm>
            <a:off x="2514600" y="1590653"/>
            <a:ext cx="609600" cy="2438400"/>
            <a:chOff x="1584" y="1536"/>
            <a:chExt cx="384" cy="1536"/>
          </a:xfrm>
        </p:grpSpPr>
        <p:sp>
          <p:nvSpPr>
            <p:cNvPr id="155710" name="Line 62"/>
            <p:cNvSpPr>
              <a:spLocks noChangeShapeType="1"/>
            </p:cNvSpPr>
            <p:nvPr/>
          </p:nvSpPr>
          <p:spPr bwMode="auto">
            <a:xfrm>
              <a:off x="1584" y="15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11" name="Line 63"/>
            <p:cNvSpPr>
              <a:spLocks noChangeShapeType="1"/>
            </p:cNvSpPr>
            <p:nvPr/>
          </p:nvSpPr>
          <p:spPr bwMode="auto">
            <a:xfrm>
              <a:off x="1584" y="153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40" name="Line 92"/>
            <p:cNvSpPr>
              <a:spLocks noChangeShapeType="1"/>
            </p:cNvSpPr>
            <p:nvPr/>
          </p:nvSpPr>
          <p:spPr bwMode="auto">
            <a:xfrm>
              <a:off x="1584" y="307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54" name="Line 106"/>
            <p:cNvSpPr>
              <a:spLocks noChangeShapeType="1"/>
            </p:cNvSpPr>
            <p:nvPr/>
          </p:nvSpPr>
          <p:spPr bwMode="auto">
            <a:xfrm>
              <a:off x="1584" y="278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63" name="Line 115"/>
            <p:cNvSpPr>
              <a:spLocks noChangeShapeType="1"/>
            </p:cNvSpPr>
            <p:nvPr/>
          </p:nvSpPr>
          <p:spPr bwMode="auto">
            <a:xfrm>
              <a:off x="1584" y="225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64" name="Line 116"/>
            <p:cNvSpPr>
              <a:spLocks noChangeShapeType="1"/>
            </p:cNvSpPr>
            <p:nvPr/>
          </p:nvSpPr>
          <p:spPr bwMode="auto">
            <a:xfrm>
              <a:off x="1584" y="268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768" name="Group 120"/>
          <p:cNvGrpSpPr>
            <a:grpSpLocks/>
          </p:cNvGrpSpPr>
          <p:nvPr/>
        </p:nvGrpSpPr>
        <p:grpSpPr bwMode="auto">
          <a:xfrm>
            <a:off x="3124200" y="1590653"/>
            <a:ext cx="609600" cy="2438400"/>
            <a:chOff x="1968" y="1536"/>
            <a:chExt cx="384" cy="1536"/>
          </a:xfrm>
        </p:grpSpPr>
        <p:sp>
          <p:nvSpPr>
            <p:cNvPr id="155712" name="Line 64"/>
            <p:cNvSpPr>
              <a:spLocks noChangeShapeType="1"/>
            </p:cNvSpPr>
            <p:nvPr/>
          </p:nvSpPr>
          <p:spPr bwMode="auto">
            <a:xfrm>
              <a:off x="1968" y="15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13" name="Line 65"/>
            <p:cNvSpPr>
              <a:spLocks noChangeShapeType="1"/>
            </p:cNvSpPr>
            <p:nvPr/>
          </p:nvSpPr>
          <p:spPr bwMode="auto">
            <a:xfrm>
              <a:off x="1968" y="182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21" name="Line 73"/>
            <p:cNvSpPr>
              <a:spLocks noChangeShapeType="1"/>
            </p:cNvSpPr>
            <p:nvPr/>
          </p:nvSpPr>
          <p:spPr bwMode="auto">
            <a:xfrm>
              <a:off x="1968" y="19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22" name="Line 74"/>
            <p:cNvSpPr>
              <a:spLocks noChangeShapeType="1"/>
            </p:cNvSpPr>
            <p:nvPr/>
          </p:nvSpPr>
          <p:spPr bwMode="auto">
            <a:xfrm>
              <a:off x="1968" y="196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66" name="Line 118"/>
            <p:cNvSpPr>
              <a:spLocks noChangeShapeType="1"/>
            </p:cNvSpPr>
            <p:nvPr/>
          </p:nvSpPr>
          <p:spPr bwMode="auto">
            <a:xfrm>
              <a:off x="1968" y="268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67" name="Line 119"/>
            <p:cNvSpPr>
              <a:spLocks noChangeShapeType="1"/>
            </p:cNvSpPr>
            <p:nvPr/>
          </p:nvSpPr>
          <p:spPr bwMode="auto">
            <a:xfrm>
              <a:off x="1968" y="307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771" name="Group 123"/>
          <p:cNvGrpSpPr>
            <a:grpSpLocks/>
          </p:cNvGrpSpPr>
          <p:nvPr/>
        </p:nvGrpSpPr>
        <p:grpSpPr bwMode="auto">
          <a:xfrm>
            <a:off x="3733800" y="2047853"/>
            <a:ext cx="609600" cy="1981200"/>
            <a:chOff x="2352" y="1824"/>
            <a:chExt cx="384" cy="1248"/>
          </a:xfrm>
        </p:grpSpPr>
        <p:sp>
          <p:nvSpPr>
            <p:cNvPr id="155723" name="Line 75"/>
            <p:cNvSpPr>
              <a:spLocks noChangeShapeType="1"/>
            </p:cNvSpPr>
            <p:nvPr/>
          </p:nvSpPr>
          <p:spPr bwMode="auto">
            <a:xfrm>
              <a:off x="2352" y="19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24" name="Line 76"/>
            <p:cNvSpPr>
              <a:spLocks noChangeShapeType="1"/>
            </p:cNvSpPr>
            <p:nvPr/>
          </p:nvSpPr>
          <p:spPr bwMode="auto">
            <a:xfrm>
              <a:off x="2352" y="225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31" name="Line 83"/>
            <p:cNvSpPr>
              <a:spLocks noChangeShapeType="1"/>
            </p:cNvSpPr>
            <p:nvPr/>
          </p:nvSpPr>
          <p:spPr bwMode="auto">
            <a:xfrm>
              <a:off x="2352" y="240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32" name="Line 84"/>
            <p:cNvSpPr>
              <a:spLocks noChangeShapeType="1"/>
            </p:cNvSpPr>
            <p:nvPr/>
          </p:nvSpPr>
          <p:spPr bwMode="auto">
            <a:xfrm>
              <a:off x="2352" y="240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69" name="Line 121"/>
            <p:cNvSpPr>
              <a:spLocks noChangeShapeType="1"/>
            </p:cNvSpPr>
            <p:nvPr/>
          </p:nvSpPr>
          <p:spPr bwMode="auto">
            <a:xfrm>
              <a:off x="2352" y="307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70" name="Line 122"/>
            <p:cNvSpPr>
              <a:spLocks noChangeShapeType="1"/>
            </p:cNvSpPr>
            <p:nvPr/>
          </p:nvSpPr>
          <p:spPr bwMode="auto">
            <a:xfrm>
              <a:off x="2352" y="182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774" name="Group 126"/>
          <p:cNvGrpSpPr>
            <a:grpSpLocks/>
          </p:cNvGrpSpPr>
          <p:nvPr/>
        </p:nvGrpSpPr>
        <p:grpSpPr bwMode="auto">
          <a:xfrm>
            <a:off x="4343400" y="2047853"/>
            <a:ext cx="609600" cy="1981200"/>
            <a:chOff x="2736" y="1824"/>
            <a:chExt cx="384" cy="1248"/>
          </a:xfrm>
        </p:grpSpPr>
        <p:sp>
          <p:nvSpPr>
            <p:cNvPr id="155733" name="Line 85"/>
            <p:cNvSpPr>
              <a:spLocks noChangeShapeType="1"/>
            </p:cNvSpPr>
            <p:nvPr/>
          </p:nvSpPr>
          <p:spPr bwMode="auto">
            <a:xfrm>
              <a:off x="2736" y="240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34" name="Line 86"/>
            <p:cNvSpPr>
              <a:spLocks noChangeShapeType="1"/>
            </p:cNvSpPr>
            <p:nvPr/>
          </p:nvSpPr>
          <p:spPr bwMode="auto">
            <a:xfrm>
              <a:off x="2736" y="268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41" name="Line 93"/>
            <p:cNvSpPr>
              <a:spLocks noChangeShapeType="1"/>
            </p:cNvSpPr>
            <p:nvPr/>
          </p:nvSpPr>
          <p:spPr bwMode="auto">
            <a:xfrm>
              <a:off x="2736" y="278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42" name="Line 94"/>
            <p:cNvSpPr>
              <a:spLocks noChangeShapeType="1"/>
            </p:cNvSpPr>
            <p:nvPr/>
          </p:nvSpPr>
          <p:spPr bwMode="auto">
            <a:xfrm>
              <a:off x="2736" y="278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72" name="Line 124"/>
            <p:cNvSpPr>
              <a:spLocks noChangeShapeType="1"/>
            </p:cNvSpPr>
            <p:nvPr/>
          </p:nvSpPr>
          <p:spPr bwMode="auto">
            <a:xfrm>
              <a:off x="2736" y="18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73" name="Line 125"/>
            <p:cNvSpPr>
              <a:spLocks noChangeShapeType="1"/>
            </p:cNvSpPr>
            <p:nvPr/>
          </p:nvSpPr>
          <p:spPr bwMode="auto">
            <a:xfrm>
              <a:off x="2736" y="225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777" name="Group 129"/>
          <p:cNvGrpSpPr>
            <a:grpSpLocks/>
          </p:cNvGrpSpPr>
          <p:nvPr/>
        </p:nvGrpSpPr>
        <p:grpSpPr bwMode="auto">
          <a:xfrm>
            <a:off x="4876800" y="1514453"/>
            <a:ext cx="533400" cy="2514600"/>
            <a:chOff x="3072" y="1488"/>
            <a:chExt cx="336" cy="1584"/>
          </a:xfrm>
        </p:grpSpPr>
        <p:sp>
          <p:nvSpPr>
            <p:cNvPr id="155714" name="Line 66"/>
            <p:cNvSpPr>
              <a:spLocks noChangeShapeType="1"/>
            </p:cNvSpPr>
            <p:nvPr/>
          </p:nvSpPr>
          <p:spPr bwMode="auto">
            <a:xfrm flipV="1">
              <a:off x="3072" y="148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15" name="Line 67"/>
            <p:cNvSpPr>
              <a:spLocks noChangeShapeType="1"/>
            </p:cNvSpPr>
            <p:nvPr/>
          </p:nvSpPr>
          <p:spPr bwMode="auto">
            <a:xfrm>
              <a:off x="3072" y="148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43" name="Line 95"/>
            <p:cNvSpPr>
              <a:spLocks noChangeShapeType="1"/>
            </p:cNvSpPr>
            <p:nvPr/>
          </p:nvSpPr>
          <p:spPr bwMode="auto">
            <a:xfrm>
              <a:off x="3120" y="278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44" name="Line 96"/>
            <p:cNvSpPr>
              <a:spLocks noChangeShapeType="1"/>
            </p:cNvSpPr>
            <p:nvPr/>
          </p:nvSpPr>
          <p:spPr bwMode="auto">
            <a:xfrm>
              <a:off x="3120" y="307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75" name="Line 127"/>
            <p:cNvSpPr>
              <a:spLocks noChangeShapeType="1"/>
            </p:cNvSpPr>
            <p:nvPr/>
          </p:nvSpPr>
          <p:spPr bwMode="auto">
            <a:xfrm>
              <a:off x="3072" y="225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76" name="Line 128"/>
            <p:cNvSpPr>
              <a:spLocks noChangeShapeType="1"/>
            </p:cNvSpPr>
            <p:nvPr/>
          </p:nvSpPr>
          <p:spPr bwMode="auto">
            <a:xfrm>
              <a:off x="3120" y="2688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781" name="Group 133"/>
          <p:cNvGrpSpPr>
            <a:grpSpLocks/>
          </p:cNvGrpSpPr>
          <p:nvPr/>
        </p:nvGrpSpPr>
        <p:grpSpPr bwMode="auto">
          <a:xfrm>
            <a:off x="5410200" y="1514453"/>
            <a:ext cx="609600" cy="2514600"/>
            <a:chOff x="3408" y="1488"/>
            <a:chExt cx="384" cy="1584"/>
          </a:xfrm>
        </p:grpSpPr>
        <p:sp>
          <p:nvSpPr>
            <p:cNvPr id="155716" name="Line 68"/>
            <p:cNvSpPr>
              <a:spLocks noChangeShapeType="1"/>
            </p:cNvSpPr>
            <p:nvPr/>
          </p:nvSpPr>
          <p:spPr bwMode="auto">
            <a:xfrm>
              <a:off x="3408" y="148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17" name="Line 69"/>
            <p:cNvSpPr>
              <a:spLocks noChangeShapeType="1"/>
            </p:cNvSpPr>
            <p:nvPr/>
          </p:nvSpPr>
          <p:spPr bwMode="auto">
            <a:xfrm>
              <a:off x="3408" y="18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25" name="Line 77"/>
            <p:cNvSpPr>
              <a:spLocks noChangeShapeType="1"/>
            </p:cNvSpPr>
            <p:nvPr/>
          </p:nvSpPr>
          <p:spPr bwMode="auto">
            <a:xfrm flipV="1">
              <a:off x="3408" y="19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26" name="Line 78"/>
            <p:cNvSpPr>
              <a:spLocks noChangeShapeType="1"/>
            </p:cNvSpPr>
            <p:nvPr/>
          </p:nvSpPr>
          <p:spPr bwMode="auto">
            <a:xfrm>
              <a:off x="3408" y="196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79" name="Line 131"/>
            <p:cNvSpPr>
              <a:spLocks noChangeShapeType="1"/>
            </p:cNvSpPr>
            <p:nvPr/>
          </p:nvSpPr>
          <p:spPr bwMode="auto">
            <a:xfrm>
              <a:off x="3408" y="268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80" name="Line 132"/>
            <p:cNvSpPr>
              <a:spLocks noChangeShapeType="1"/>
            </p:cNvSpPr>
            <p:nvPr/>
          </p:nvSpPr>
          <p:spPr bwMode="auto">
            <a:xfrm>
              <a:off x="3408" y="307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784" name="Group 136"/>
          <p:cNvGrpSpPr>
            <a:grpSpLocks/>
          </p:cNvGrpSpPr>
          <p:nvPr/>
        </p:nvGrpSpPr>
        <p:grpSpPr bwMode="auto">
          <a:xfrm>
            <a:off x="5943600" y="2047853"/>
            <a:ext cx="609600" cy="1981200"/>
            <a:chOff x="3744" y="1824"/>
            <a:chExt cx="384" cy="1248"/>
          </a:xfrm>
        </p:grpSpPr>
        <p:sp>
          <p:nvSpPr>
            <p:cNvPr id="155727" name="Line 79"/>
            <p:cNvSpPr>
              <a:spLocks noChangeShapeType="1"/>
            </p:cNvSpPr>
            <p:nvPr/>
          </p:nvSpPr>
          <p:spPr bwMode="auto">
            <a:xfrm>
              <a:off x="3744" y="196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29" name="Line 81"/>
            <p:cNvSpPr>
              <a:spLocks noChangeShapeType="1"/>
            </p:cNvSpPr>
            <p:nvPr/>
          </p:nvSpPr>
          <p:spPr bwMode="auto">
            <a:xfrm>
              <a:off x="3744" y="225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35" name="Line 87"/>
            <p:cNvSpPr>
              <a:spLocks noChangeShapeType="1"/>
            </p:cNvSpPr>
            <p:nvPr/>
          </p:nvSpPr>
          <p:spPr bwMode="auto">
            <a:xfrm flipV="1">
              <a:off x="3792" y="240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36" name="Line 88"/>
            <p:cNvSpPr>
              <a:spLocks noChangeShapeType="1"/>
            </p:cNvSpPr>
            <p:nvPr/>
          </p:nvSpPr>
          <p:spPr bwMode="auto">
            <a:xfrm>
              <a:off x="3792" y="240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82" name="Line 134"/>
            <p:cNvSpPr>
              <a:spLocks noChangeShapeType="1"/>
            </p:cNvSpPr>
            <p:nvPr/>
          </p:nvSpPr>
          <p:spPr bwMode="auto">
            <a:xfrm>
              <a:off x="3792" y="307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83" name="Line 135"/>
            <p:cNvSpPr>
              <a:spLocks noChangeShapeType="1"/>
            </p:cNvSpPr>
            <p:nvPr/>
          </p:nvSpPr>
          <p:spPr bwMode="auto">
            <a:xfrm>
              <a:off x="3744" y="18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787" name="Group 139"/>
          <p:cNvGrpSpPr>
            <a:grpSpLocks/>
          </p:cNvGrpSpPr>
          <p:nvPr/>
        </p:nvGrpSpPr>
        <p:grpSpPr bwMode="auto">
          <a:xfrm>
            <a:off x="6477000" y="2047853"/>
            <a:ext cx="609600" cy="1981200"/>
            <a:chOff x="4080" y="1824"/>
            <a:chExt cx="384" cy="1248"/>
          </a:xfrm>
        </p:grpSpPr>
        <p:sp>
          <p:nvSpPr>
            <p:cNvPr id="155737" name="Line 89"/>
            <p:cNvSpPr>
              <a:spLocks noChangeShapeType="1"/>
            </p:cNvSpPr>
            <p:nvPr/>
          </p:nvSpPr>
          <p:spPr bwMode="auto">
            <a:xfrm>
              <a:off x="4128" y="240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39" name="Line 91"/>
            <p:cNvSpPr>
              <a:spLocks noChangeShapeType="1"/>
            </p:cNvSpPr>
            <p:nvPr/>
          </p:nvSpPr>
          <p:spPr bwMode="auto">
            <a:xfrm>
              <a:off x="4128" y="268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45" name="Line 97"/>
            <p:cNvSpPr>
              <a:spLocks noChangeShapeType="1"/>
            </p:cNvSpPr>
            <p:nvPr/>
          </p:nvSpPr>
          <p:spPr bwMode="auto">
            <a:xfrm flipV="1">
              <a:off x="4128" y="278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46" name="Line 98"/>
            <p:cNvSpPr>
              <a:spLocks noChangeShapeType="1"/>
            </p:cNvSpPr>
            <p:nvPr/>
          </p:nvSpPr>
          <p:spPr bwMode="auto">
            <a:xfrm>
              <a:off x="4128" y="278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85" name="Line 137"/>
            <p:cNvSpPr>
              <a:spLocks noChangeShapeType="1"/>
            </p:cNvSpPr>
            <p:nvPr/>
          </p:nvSpPr>
          <p:spPr bwMode="auto">
            <a:xfrm>
              <a:off x="4080" y="18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86" name="Line 138"/>
            <p:cNvSpPr>
              <a:spLocks noChangeShapeType="1"/>
            </p:cNvSpPr>
            <p:nvPr/>
          </p:nvSpPr>
          <p:spPr bwMode="auto">
            <a:xfrm>
              <a:off x="4128" y="2256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5792" name="Group 144"/>
          <p:cNvGrpSpPr>
            <a:grpSpLocks/>
          </p:cNvGrpSpPr>
          <p:nvPr/>
        </p:nvGrpSpPr>
        <p:grpSpPr bwMode="auto">
          <a:xfrm>
            <a:off x="7010400" y="1514453"/>
            <a:ext cx="685800" cy="2514600"/>
            <a:chOff x="4416" y="1488"/>
            <a:chExt cx="432" cy="1584"/>
          </a:xfrm>
        </p:grpSpPr>
        <p:sp>
          <p:nvSpPr>
            <p:cNvPr id="155747" name="Line 99"/>
            <p:cNvSpPr>
              <a:spLocks noChangeShapeType="1"/>
            </p:cNvSpPr>
            <p:nvPr/>
          </p:nvSpPr>
          <p:spPr bwMode="auto">
            <a:xfrm>
              <a:off x="4464" y="278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48" name="Line 100"/>
            <p:cNvSpPr>
              <a:spLocks noChangeShapeType="1"/>
            </p:cNvSpPr>
            <p:nvPr/>
          </p:nvSpPr>
          <p:spPr bwMode="auto">
            <a:xfrm>
              <a:off x="4464" y="307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5788" name="Line 140"/>
            <p:cNvSpPr>
              <a:spLocks noChangeShapeType="1"/>
            </p:cNvSpPr>
            <p:nvPr/>
          </p:nvSpPr>
          <p:spPr bwMode="auto">
            <a:xfrm flipV="1">
              <a:off x="4416" y="148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89" name="Line 141"/>
            <p:cNvSpPr>
              <a:spLocks noChangeShapeType="1"/>
            </p:cNvSpPr>
            <p:nvPr/>
          </p:nvSpPr>
          <p:spPr bwMode="auto">
            <a:xfrm>
              <a:off x="4416" y="148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90" name="Line 142"/>
            <p:cNvSpPr>
              <a:spLocks noChangeShapeType="1"/>
            </p:cNvSpPr>
            <p:nvPr/>
          </p:nvSpPr>
          <p:spPr bwMode="auto">
            <a:xfrm>
              <a:off x="4416" y="225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791" name="Line 143"/>
            <p:cNvSpPr>
              <a:spLocks noChangeShapeType="1"/>
            </p:cNvSpPr>
            <p:nvPr/>
          </p:nvSpPr>
          <p:spPr bwMode="auto">
            <a:xfrm>
              <a:off x="4464" y="268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6" name="灯片编号占位符 1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173</a:t>
            </a:fld>
            <a:endParaRPr lang="en-US" altLang="zh-CN"/>
          </a:p>
        </p:txBody>
      </p:sp>
      <p:grpSp>
        <p:nvGrpSpPr>
          <p:cNvPr id="141" name="组合 140"/>
          <p:cNvGrpSpPr/>
          <p:nvPr/>
        </p:nvGrpSpPr>
        <p:grpSpPr>
          <a:xfrm>
            <a:off x="4000496" y="4500570"/>
            <a:ext cx="2749550" cy="1960563"/>
            <a:chOff x="2890824" y="4500570"/>
            <a:chExt cx="2749550" cy="1960563"/>
          </a:xfrm>
        </p:grpSpPr>
        <p:sp>
          <p:nvSpPr>
            <p:cNvPr id="127" name="Rectangle 5"/>
            <p:cNvSpPr>
              <a:spLocks noChangeArrowheads="1"/>
            </p:cNvSpPr>
            <p:nvPr/>
          </p:nvSpPr>
          <p:spPr bwMode="auto">
            <a:xfrm>
              <a:off x="2890824" y="4500570"/>
              <a:ext cx="1200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0001</a:t>
              </a:r>
            </a:p>
          </p:txBody>
        </p:sp>
        <p:sp>
          <p:nvSpPr>
            <p:cNvPr id="128" name="Rectangle 6"/>
            <p:cNvSpPr>
              <a:spLocks noChangeArrowheads="1"/>
            </p:cNvSpPr>
            <p:nvPr/>
          </p:nvSpPr>
          <p:spPr bwMode="auto">
            <a:xfrm>
              <a:off x="4567224" y="4500570"/>
              <a:ext cx="9969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1000</a:t>
              </a:r>
            </a:p>
          </p:txBody>
        </p:sp>
        <p:sp>
          <p:nvSpPr>
            <p:cNvPr id="129" name="Rectangle 7"/>
            <p:cNvSpPr>
              <a:spLocks noChangeArrowheads="1"/>
            </p:cNvSpPr>
            <p:nvPr/>
          </p:nvSpPr>
          <p:spPr bwMode="auto">
            <a:xfrm>
              <a:off x="4643424" y="5795970"/>
              <a:ext cx="9969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0100</a:t>
              </a:r>
            </a:p>
          </p:txBody>
        </p:sp>
        <p:sp>
          <p:nvSpPr>
            <p:cNvPr id="130" name="Rectangle 8"/>
            <p:cNvSpPr>
              <a:spLocks noChangeArrowheads="1"/>
            </p:cNvSpPr>
            <p:nvPr/>
          </p:nvSpPr>
          <p:spPr bwMode="auto">
            <a:xfrm>
              <a:off x="3043224" y="5881695"/>
              <a:ext cx="11303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0010</a:t>
              </a:r>
            </a:p>
          </p:txBody>
        </p:sp>
        <p:sp>
          <p:nvSpPr>
            <p:cNvPr id="131" name="Line 20"/>
            <p:cNvSpPr>
              <a:spLocks noChangeShapeType="1"/>
            </p:cNvSpPr>
            <p:nvPr/>
          </p:nvSpPr>
          <p:spPr bwMode="auto">
            <a:xfrm>
              <a:off x="4033824" y="4814895"/>
              <a:ext cx="5334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2" name="Line 21"/>
            <p:cNvSpPr>
              <a:spLocks noChangeShapeType="1"/>
            </p:cNvSpPr>
            <p:nvPr/>
          </p:nvSpPr>
          <p:spPr bwMode="auto">
            <a:xfrm>
              <a:off x="5100624" y="5043495"/>
              <a:ext cx="0" cy="7620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" name="Line 22"/>
            <p:cNvSpPr>
              <a:spLocks noChangeShapeType="1"/>
            </p:cNvSpPr>
            <p:nvPr/>
          </p:nvSpPr>
          <p:spPr bwMode="auto">
            <a:xfrm flipH="1">
              <a:off x="4110024" y="6110295"/>
              <a:ext cx="5334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4" name="Line 23"/>
            <p:cNvSpPr>
              <a:spLocks noChangeShapeType="1"/>
            </p:cNvSpPr>
            <p:nvPr/>
          </p:nvSpPr>
          <p:spPr bwMode="auto">
            <a:xfrm flipV="1">
              <a:off x="3500424" y="5043495"/>
              <a:ext cx="0" cy="83820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1643042" y="5214950"/>
            <a:ext cx="2407367" cy="601998"/>
            <a:chOff x="-142908" y="4384990"/>
            <a:chExt cx="2407367" cy="601998"/>
          </a:xfrm>
        </p:grpSpPr>
        <p:sp>
          <p:nvSpPr>
            <p:cNvPr id="136" name="矩形 135"/>
            <p:cNvSpPr/>
            <p:nvPr/>
          </p:nvSpPr>
          <p:spPr>
            <a:xfrm>
              <a:off x="1602098" y="4384990"/>
              <a:ext cx="66236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r>
                <a:rPr lang="en-US" altLang="zh-CN" baseline="30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1016946" y="4384990"/>
              <a:ext cx="66236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428596" y="4402213"/>
              <a:ext cx="66236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-142908" y="4401836"/>
              <a:ext cx="66236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5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5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5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5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5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5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5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5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5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13" name="Rectangle 41"/>
          <p:cNvSpPr>
            <a:spLocks noChangeArrowheads="1"/>
          </p:cNvSpPr>
          <p:nvPr/>
        </p:nvSpPr>
        <p:spPr bwMode="auto">
          <a:xfrm>
            <a:off x="5791200" y="12954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6714" name="Line 42"/>
          <p:cNvSpPr>
            <a:spLocks noChangeShapeType="1"/>
          </p:cNvSpPr>
          <p:nvPr/>
        </p:nvSpPr>
        <p:spPr bwMode="auto">
          <a:xfrm>
            <a:off x="5791200" y="19050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15" name="Line 43"/>
          <p:cNvSpPr>
            <a:spLocks noChangeShapeType="1"/>
          </p:cNvSpPr>
          <p:nvPr/>
        </p:nvSpPr>
        <p:spPr bwMode="auto">
          <a:xfrm flipV="1">
            <a:off x="5791200" y="21336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16" name="Rectangle 44"/>
          <p:cNvSpPr>
            <a:spLocks noChangeArrowheads="1"/>
          </p:cNvSpPr>
          <p:nvPr/>
        </p:nvSpPr>
        <p:spPr bwMode="auto">
          <a:xfrm>
            <a:off x="5791200" y="1209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6717" name="Rectangle 45"/>
          <p:cNvSpPr>
            <a:spLocks noChangeArrowheads="1"/>
          </p:cNvSpPr>
          <p:nvPr/>
        </p:nvSpPr>
        <p:spPr bwMode="auto">
          <a:xfrm>
            <a:off x="6172200" y="12096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6718" name="Rectangle 46"/>
          <p:cNvSpPr>
            <a:spLocks noChangeArrowheads="1"/>
          </p:cNvSpPr>
          <p:nvPr/>
        </p:nvSpPr>
        <p:spPr bwMode="auto">
          <a:xfrm>
            <a:off x="6248400" y="236220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6719" name="Line 47"/>
          <p:cNvSpPr>
            <a:spLocks noChangeShapeType="1"/>
          </p:cNvSpPr>
          <p:nvPr/>
        </p:nvSpPr>
        <p:spPr bwMode="auto">
          <a:xfrm>
            <a:off x="6324600" y="2438400"/>
            <a:ext cx="228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20" name="Line 48"/>
          <p:cNvSpPr>
            <a:spLocks noChangeShapeType="1"/>
          </p:cNvSpPr>
          <p:nvPr/>
        </p:nvSpPr>
        <p:spPr bwMode="auto">
          <a:xfrm flipH="1">
            <a:off x="5562600" y="2133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21" name="Rectangle 49"/>
          <p:cNvSpPr>
            <a:spLocks noChangeArrowheads="1"/>
          </p:cNvSpPr>
          <p:nvPr/>
        </p:nvSpPr>
        <p:spPr bwMode="auto">
          <a:xfrm>
            <a:off x="4267200" y="12954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6722" name="Line 50"/>
          <p:cNvSpPr>
            <a:spLocks noChangeShapeType="1"/>
          </p:cNvSpPr>
          <p:nvPr/>
        </p:nvSpPr>
        <p:spPr bwMode="auto">
          <a:xfrm>
            <a:off x="4267200" y="19050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23" name="Line 51"/>
          <p:cNvSpPr>
            <a:spLocks noChangeShapeType="1"/>
          </p:cNvSpPr>
          <p:nvPr/>
        </p:nvSpPr>
        <p:spPr bwMode="auto">
          <a:xfrm flipV="1">
            <a:off x="4267200" y="21336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24" name="Rectangle 52"/>
          <p:cNvSpPr>
            <a:spLocks noChangeArrowheads="1"/>
          </p:cNvSpPr>
          <p:nvPr/>
        </p:nvSpPr>
        <p:spPr bwMode="auto">
          <a:xfrm>
            <a:off x="4267200" y="1209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6725" name="Rectangle 53"/>
          <p:cNvSpPr>
            <a:spLocks noChangeArrowheads="1"/>
          </p:cNvSpPr>
          <p:nvPr/>
        </p:nvSpPr>
        <p:spPr bwMode="auto">
          <a:xfrm>
            <a:off x="4648200" y="12096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6726" name="Rectangle 54"/>
          <p:cNvSpPr>
            <a:spLocks noChangeArrowheads="1"/>
          </p:cNvSpPr>
          <p:nvPr/>
        </p:nvSpPr>
        <p:spPr bwMode="auto">
          <a:xfrm>
            <a:off x="4724400" y="23622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6727" name="Line 55"/>
          <p:cNvSpPr>
            <a:spLocks noChangeShapeType="1"/>
          </p:cNvSpPr>
          <p:nvPr/>
        </p:nvSpPr>
        <p:spPr bwMode="auto">
          <a:xfrm>
            <a:off x="4800600" y="2438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28" name="Rectangle 56"/>
          <p:cNvSpPr>
            <a:spLocks noChangeArrowheads="1"/>
          </p:cNvSpPr>
          <p:nvPr/>
        </p:nvSpPr>
        <p:spPr bwMode="auto">
          <a:xfrm>
            <a:off x="2514600" y="12954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6729" name="Line 57"/>
          <p:cNvSpPr>
            <a:spLocks noChangeShapeType="1"/>
          </p:cNvSpPr>
          <p:nvPr/>
        </p:nvSpPr>
        <p:spPr bwMode="auto">
          <a:xfrm>
            <a:off x="2514600" y="19050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30" name="Line 58"/>
          <p:cNvSpPr>
            <a:spLocks noChangeShapeType="1"/>
          </p:cNvSpPr>
          <p:nvPr/>
        </p:nvSpPr>
        <p:spPr bwMode="auto">
          <a:xfrm flipV="1">
            <a:off x="2514600" y="21336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31" name="Rectangle 59"/>
          <p:cNvSpPr>
            <a:spLocks noChangeArrowheads="1"/>
          </p:cNvSpPr>
          <p:nvPr/>
        </p:nvSpPr>
        <p:spPr bwMode="auto">
          <a:xfrm>
            <a:off x="2514600" y="1209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6732" name="Rectangle 60"/>
          <p:cNvSpPr>
            <a:spLocks noChangeArrowheads="1"/>
          </p:cNvSpPr>
          <p:nvPr/>
        </p:nvSpPr>
        <p:spPr bwMode="auto">
          <a:xfrm>
            <a:off x="2971800" y="12192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6733" name="Rectangle 61"/>
          <p:cNvSpPr>
            <a:spLocks noChangeArrowheads="1"/>
          </p:cNvSpPr>
          <p:nvPr/>
        </p:nvSpPr>
        <p:spPr bwMode="auto">
          <a:xfrm>
            <a:off x="3048000" y="23622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6734" name="Line 62"/>
          <p:cNvSpPr>
            <a:spLocks noChangeShapeType="1"/>
          </p:cNvSpPr>
          <p:nvPr/>
        </p:nvSpPr>
        <p:spPr bwMode="auto">
          <a:xfrm>
            <a:off x="3124200" y="2438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35" name="Line 63"/>
          <p:cNvSpPr>
            <a:spLocks noChangeShapeType="1"/>
          </p:cNvSpPr>
          <p:nvPr/>
        </p:nvSpPr>
        <p:spPr bwMode="auto">
          <a:xfrm>
            <a:off x="3505200" y="15240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36" name="Line 64"/>
          <p:cNvSpPr>
            <a:spLocks noChangeShapeType="1"/>
          </p:cNvSpPr>
          <p:nvPr/>
        </p:nvSpPr>
        <p:spPr bwMode="auto">
          <a:xfrm flipH="1">
            <a:off x="2209800" y="213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37" name="Line 65"/>
          <p:cNvSpPr>
            <a:spLocks noChangeShapeType="1"/>
          </p:cNvSpPr>
          <p:nvPr/>
        </p:nvSpPr>
        <p:spPr bwMode="auto">
          <a:xfrm flipH="1">
            <a:off x="3962400" y="213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38" name="Line 66"/>
          <p:cNvSpPr>
            <a:spLocks noChangeShapeType="1"/>
          </p:cNvSpPr>
          <p:nvPr/>
        </p:nvSpPr>
        <p:spPr bwMode="auto">
          <a:xfrm>
            <a:off x="5257800" y="15240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39" name="Line 67"/>
          <p:cNvSpPr>
            <a:spLocks noChangeShapeType="1"/>
          </p:cNvSpPr>
          <p:nvPr/>
        </p:nvSpPr>
        <p:spPr bwMode="auto">
          <a:xfrm flipH="1">
            <a:off x="2133600" y="15240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40" name="Line 68"/>
          <p:cNvSpPr>
            <a:spLocks noChangeShapeType="1"/>
          </p:cNvSpPr>
          <p:nvPr/>
        </p:nvSpPr>
        <p:spPr bwMode="auto">
          <a:xfrm flipV="1">
            <a:off x="2133600" y="10668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41" name="Line 69"/>
          <p:cNvSpPr>
            <a:spLocks noChangeShapeType="1"/>
          </p:cNvSpPr>
          <p:nvPr/>
        </p:nvSpPr>
        <p:spPr bwMode="auto">
          <a:xfrm>
            <a:off x="2209800" y="21336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42" name="Line 70"/>
          <p:cNvSpPr>
            <a:spLocks noChangeShapeType="1"/>
          </p:cNvSpPr>
          <p:nvPr/>
        </p:nvSpPr>
        <p:spPr bwMode="auto">
          <a:xfrm>
            <a:off x="3962400" y="21336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43" name="Line 71"/>
          <p:cNvSpPr>
            <a:spLocks noChangeShapeType="1"/>
          </p:cNvSpPr>
          <p:nvPr/>
        </p:nvSpPr>
        <p:spPr bwMode="auto">
          <a:xfrm>
            <a:off x="5562600" y="21336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44" name="Rectangle 72"/>
          <p:cNvSpPr>
            <a:spLocks noChangeArrowheads="1"/>
          </p:cNvSpPr>
          <p:nvPr/>
        </p:nvSpPr>
        <p:spPr bwMode="auto">
          <a:xfrm>
            <a:off x="990600" y="2895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</a:p>
        </p:txBody>
      </p:sp>
      <p:sp>
        <p:nvSpPr>
          <p:cNvPr id="156745" name="Line 73"/>
          <p:cNvSpPr>
            <a:spLocks noChangeShapeType="1"/>
          </p:cNvSpPr>
          <p:nvPr/>
        </p:nvSpPr>
        <p:spPr bwMode="auto">
          <a:xfrm>
            <a:off x="2133600" y="1066800"/>
            <a:ext cx="533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46" name="Line 74"/>
          <p:cNvSpPr>
            <a:spLocks noChangeShapeType="1"/>
          </p:cNvSpPr>
          <p:nvPr/>
        </p:nvSpPr>
        <p:spPr bwMode="auto">
          <a:xfrm flipV="1">
            <a:off x="6948488" y="2667000"/>
            <a:ext cx="5191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47" name="Line 75"/>
          <p:cNvSpPr>
            <a:spLocks noChangeShapeType="1"/>
          </p:cNvSpPr>
          <p:nvPr/>
        </p:nvSpPr>
        <p:spPr bwMode="auto">
          <a:xfrm>
            <a:off x="7467600" y="10668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48" name="Line 76"/>
          <p:cNvSpPr>
            <a:spLocks noChangeShapeType="1"/>
          </p:cNvSpPr>
          <p:nvPr/>
        </p:nvSpPr>
        <p:spPr bwMode="auto">
          <a:xfrm>
            <a:off x="6781800" y="15240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49" name="Line 77"/>
          <p:cNvSpPr>
            <a:spLocks noChangeShapeType="1"/>
          </p:cNvSpPr>
          <p:nvPr/>
        </p:nvSpPr>
        <p:spPr bwMode="auto">
          <a:xfrm flipH="1">
            <a:off x="1524000" y="3276600"/>
            <a:ext cx="403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757" name="Rectangle 85"/>
          <p:cNvSpPr>
            <a:spLocks noChangeArrowheads="1"/>
          </p:cNvSpPr>
          <p:nvPr/>
        </p:nvSpPr>
        <p:spPr bwMode="auto">
          <a:xfrm>
            <a:off x="381000" y="266700"/>
            <a:ext cx="7058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例4 : 扭环计数器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twisted-ring counter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56769" name="Group 97"/>
          <p:cNvGrpSpPr>
            <a:grpSpLocks/>
          </p:cNvGrpSpPr>
          <p:nvPr/>
        </p:nvGrpSpPr>
        <p:grpSpPr bwMode="auto">
          <a:xfrm>
            <a:off x="838200" y="4114800"/>
            <a:ext cx="6319838" cy="579438"/>
            <a:chOff x="528" y="2592"/>
            <a:chExt cx="3981" cy="365"/>
          </a:xfrm>
        </p:grpSpPr>
        <p:sp>
          <p:nvSpPr>
            <p:cNvPr id="156760" name="Rectangle 88"/>
            <p:cNvSpPr>
              <a:spLocks noChangeArrowheads="1"/>
            </p:cNvSpPr>
            <p:nvPr/>
          </p:nvSpPr>
          <p:spPr bwMode="auto">
            <a:xfrm>
              <a:off x="528" y="2592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激励方程:</a:t>
              </a:r>
            </a:p>
          </p:txBody>
        </p:sp>
        <p:graphicFrame>
          <p:nvGraphicFramePr>
            <p:cNvPr id="156762" name="Object 90"/>
            <p:cNvGraphicFramePr>
              <a:graphicFrameLocks noChangeAspect="1"/>
            </p:cNvGraphicFramePr>
            <p:nvPr/>
          </p:nvGraphicFramePr>
          <p:xfrm>
            <a:off x="1912" y="2623"/>
            <a:ext cx="699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528" name="Equation" r:id="rId5" imgW="838440" imgH="393840" progId="Equation.3">
                    <p:embed/>
                  </p:oleObj>
                </mc:Choice>
                <mc:Fallback>
                  <p:oleObj name="Equation" r:id="rId5" imgW="838440" imgH="393840" progId="Equation.3">
                    <p:embed/>
                    <p:pic>
                      <p:nvPicPr>
                        <p:cNvPr id="0" name="Picture 8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2" y="2623"/>
                          <a:ext cx="699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63" name="Object 91"/>
            <p:cNvGraphicFramePr>
              <a:graphicFrameLocks noChangeAspect="1"/>
            </p:cNvGraphicFramePr>
            <p:nvPr/>
          </p:nvGraphicFramePr>
          <p:xfrm>
            <a:off x="2880" y="2640"/>
            <a:ext cx="70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529" name="Equation" r:id="rId7" imgW="838440" imgH="330120" progId="Equation.3">
                    <p:embed/>
                  </p:oleObj>
                </mc:Choice>
                <mc:Fallback>
                  <p:oleObj name="Equation" r:id="rId7" imgW="838440" imgH="330120" progId="Equation.3">
                    <p:embed/>
                    <p:pic>
                      <p:nvPicPr>
                        <p:cNvPr id="0" name="Picture 8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640"/>
                          <a:ext cx="700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64" name="Object 92"/>
            <p:cNvGraphicFramePr>
              <a:graphicFrameLocks noChangeAspect="1"/>
            </p:cNvGraphicFramePr>
            <p:nvPr/>
          </p:nvGraphicFramePr>
          <p:xfrm>
            <a:off x="3792" y="2640"/>
            <a:ext cx="717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530" name="Equation" r:id="rId9" imgW="863640" imgH="355680" progId="Equation.3">
                    <p:embed/>
                  </p:oleObj>
                </mc:Choice>
                <mc:Fallback>
                  <p:oleObj name="Equation" r:id="rId9" imgW="863640" imgH="355680" progId="Equation.3">
                    <p:embed/>
                    <p:pic>
                      <p:nvPicPr>
                        <p:cNvPr id="0" name="Picture 8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640"/>
                          <a:ext cx="717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6770" name="Group 98"/>
          <p:cNvGrpSpPr>
            <a:grpSpLocks/>
          </p:cNvGrpSpPr>
          <p:nvPr/>
        </p:nvGrpSpPr>
        <p:grpSpPr bwMode="auto">
          <a:xfrm>
            <a:off x="838200" y="5257800"/>
            <a:ext cx="6683375" cy="579438"/>
            <a:chOff x="528" y="3312"/>
            <a:chExt cx="4210" cy="365"/>
          </a:xfrm>
        </p:grpSpPr>
        <p:sp>
          <p:nvSpPr>
            <p:cNvPr id="156761" name="Rectangle 89"/>
            <p:cNvSpPr>
              <a:spLocks noChangeArrowheads="1"/>
            </p:cNvSpPr>
            <p:nvPr/>
          </p:nvSpPr>
          <p:spPr bwMode="auto">
            <a:xfrm>
              <a:off x="528" y="3312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状态方程:</a:t>
              </a:r>
            </a:p>
          </p:txBody>
        </p:sp>
        <p:graphicFrame>
          <p:nvGraphicFramePr>
            <p:cNvPr id="156765" name="Object 93"/>
            <p:cNvGraphicFramePr>
              <a:graphicFrameLocks noChangeAspect="1"/>
            </p:cNvGraphicFramePr>
            <p:nvPr/>
          </p:nvGraphicFramePr>
          <p:xfrm>
            <a:off x="1872" y="3312"/>
            <a:ext cx="883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531" name="Equation" r:id="rId11" imgW="1067040" imgH="419040" progId="Equation.3">
                    <p:embed/>
                  </p:oleObj>
                </mc:Choice>
                <mc:Fallback>
                  <p:oleObj name="Equation" r:id="rId11" imgW="1067040" imgH="419040" progId="Equation.3">
                    <p:embed/>
                    <p:pic>
                      <p:nvPicPr>
                        <p:cNvPr id="0" name="Picture 8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312"/>
                          <a:ext cx="883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66" name="Object 94"/>
            <p:cNvGraphicFramePr>
              <a:graphicFrameLocks noChangeAspect="1"/>
            </p:cNvGraphicFramePr>
            <p:nvPr/>
          </p:nvGraphicFramePr>
          <p:xfrm>
            <a:off x="2928" y="3312"/>
            <a:ext cx="85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532" name="Equation" r:id="rId13" imgW="1016280" imgH="355680" progId="Equation.3">
                    <p:embed/>
                  </p:oleObj>
                </mc:Choice>
                <mc:Fallback>
                  <p:oleObj name="Equation" r:id="rId13" imgW="1016280" imgH="355680" progId="Equation.3">
                    <p:embed/>
                    <p:pic>
                      <p:nvPicPr>
                        <p:cNvPr id="0" name="Picture 8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3312"/>
                          <a:ext cx="85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6767" name="Object 95"/>
            <p:cNvGraphicFramePr>
              <a:graphicFrameLocks noChangeAspect="1"/>
            </p:cNvGraphicFramePr>
            <p:nvPr/>
          </p:nvGraphicFramePr>
          <p:xfrm>
            <a:off x="3888" y="3312"/>
            <a:ext cx="85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2533" name="Equation" r:id="rId15" imgW="1016280" imgH="368280" progId="Equation.3">
                    <p:embed/>
                  </p:oleObj>
                </mc:Choice>
                <mc:Fallback>
                  <p:oleObj name="Equation" r:id="rId15" imgW="1016280" imgH="368280" progId="Equation.3">
                    <p:embed/>
                    <p:pic>
                      <p:nvPicPr>
                        <p:cNvPr id="0" name="Picture 8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312"/>
                          <a:ext cx="850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6771" name="Oval 99"/>
          <p:cNvSpPr>
            <a:spLocks noChangeArrowheads="1"/>
          </p:cNvSpPr>
          <p:nvPr/>
        </p:nvSpPr>
        <p:spPr bwMode="auto">
          <a:xfrm>
            <a:off x="3492500" y="2565400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6772" name="Oval 100"/>
          <p:cNvSpPr>
            <a:spLocks noChangeArrowheads="1"/>
          </p:cNvSpPr>
          <p:nvPr/>
        </p:nvSpPr>
        <p:spPr bwMode="auto">
          <a:xfrm>
            <a:off x="5283696" y="2630115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6773" name="Oval 101"/>
          <p:cNvSpPr>
            <a:spLocks noChangeArrowheads="1"/>
          </p:cNvSpPr>
          <p:nvPr/>
        </p:nvSpPr>
        <p:spPr bwMode="auto">
          <a:xfrm>
            <a:off x="6804025" y="2565400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174</a:t>
            </a:fld>
            <a:endParaRPr lang="en-US" altLang="zh-CN"/>
          </a:p>
        </p:txBody>
      </p:sp>
      <p:sp>
        <p:nvSpPr>
          <p:cNvPr id="54" name="Oval 25"/>
          <p:cNvSpPr>
            <a:spLocks noChangeArrowheads="1"/>
          </p:cNvSpPr>
          <p:nvPr/>
        </p:nvSpPr>
        <p:spPr bwMode="auto">
          <a:xfrm>
            <a:off x="2115344" y="320459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" name="Oval 25"/>
          <p:cNvSpPr>
            <a:spLocks noChangeArrowheads="1"/>
          </p:cNvSpPr>
          <p:nvPr/>
        </p:nvSpPr>
        <p:spPr bwMode="auto">
          <a:xfrm>
            <a:off x="3885064" y="321297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67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67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721" name="Group 25"/>
          <p:cNvGrpSpPr>
            <a:grpSpLocks/>
          </p:cNvGrpSpPr>
          <p:nvPr/>
        </p:nvGrpSpPr>
        <p:grpSpPr bwMode="auto">
          <a:xfrm>
            <a:off x="1447800" y="2133600"/>
            <a:ext cx="6216650" cy="3971925"/>
            <a:chOff x="912" y="1344"/>
            <a:chExt cx="3916" cy="2502"/>
          </a:xfrm>
        </p:grpSpPr>
        <p:sp>
          <p:nvSpPr>
            <p:cNvPr id="157700" name="Rectangle 4"/>
            <p:cNvSpPr>
              <a:spLocks noChangeArrowheads="1"/>
            </p:cNvSpPr>
            <p:nvPr/>
          </p:nvSpPr>
          <p:spPr bwMode="auto">
            <a:xfrm>
              <a:off x="912" y="1344"/>
              <a:ext cx="39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7701" name="Line 5"/>
            <p:cNvSpPr>
              <a:spLocks noChangeShapeType="1"/>
            </p:cNvSpPr>
            <p:nvPr/>
          </p:nvSpPr>
          <p:spPr bwMode="auto">
            <a:xfrm>
              <a:off x="960" y="1734"/>
              <a:ext cx="37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702" name="Line 6"/>
            <p:cNvSpPr>
              <a:spLocks noChangeShapeType="1"/>
            </p:cNvSpPr>
            <p:nvPr/>
          </p:nvSpPr>
          <p:spPr bwMode="auto">
            <a:xfrm>
              <a:off x="2592" y="1494"/>
              <a:ext cx="0" cy="2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7708" name="Rectangle 12"/>
          <p:cNvSpPr>
            <a:spLocks noChangeArrowheads="1"/>
          </p:cNvSpPr>
          <p:nvPr/>
        </p:nvSpPr>
        <p:spPr bwMode="auto">
          <a:xfrm>
            <a:off x="1524000" y="2676525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0   0    0     1     0     0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7709" name="Rectangle 13"/>
          <p:cNvSpPr>
            <a:spLocks noChangeArrowheads="1"/>
          </p:cNvSpPr>
          <p:nvPr/>
        </p:nvSpPr>
        <p:spPr bwMode="auto">
          <a:xfrm>
            <a:off x="1524000" y="3133725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0   0    1     0     0     0</a:t>
            </a:r>
          </a:p>
        </p:txBody>
      </p:sp>
      <p:sp>
        <p:nvSpPr>
          <p:cNvPr id="157710" name="Rectangle 14"/>
          <p:cNvSpPr>
            <a:spLocks noChangeArrowheads="1"/>
          </p:cNvSpPr>
          <p:nvPr/>
        </p:nvSpPr>
        <p:spPr bwMode="auto">
          <a:xfrm>
            <a:off x="1524000" y="35052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0   1    0     1     0     1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7711" name="Rectangle 15"/>
          <p:cNvSpPr>
            <a:spLocks noChangeArrowheads="1"/>
          </p:cNvSpPr>
          <p:nvPr/>
        </p:nvSpPr>
        <p:spPr bwMode="auto">
          <a:xfrm>
            <a:off x="1524000" y="38862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0   1    1     0     0     1</a:t>
            </a:r>
          </a:p>
        </p:txBody>
      </p:sp>
      <p:sp>
        <p:nvSpPr>
          <p:cNvPr id="157712" name="Rectangle 16"/>
          <p:cNvSpPr>
            <a:spLocks noChangeArrowheads="1"/>
          </p:cNvSpPr>
          <p:nvPr/>
        </p:nvSpPr>
        <p:spPr bwMode="auto">
          <a:xfrm>
            <a:off x="1524000" y="4314825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1   0    0     1     1     0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7713" name="Rectangle 17"/>
          <p:cNvSpPr>
            <a:spLocks noChangeArrowheads="1"/>
          </p:cNvSpPr>
          <p:nvPr/>
        </p:nvSpPr>
        <p:spPr bwMode="auto">
          <a:xfrm>
            <a:off x="1524000" y="4772025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1   0    1     0     1     0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7714" name="Rectangle 18"/>
          <p:cNvSpPr>
            <a:spLocks noChangeArrowheads="1"/>
          </p:cNvSpPr>
          <p:nvPr/>
        </p:nvSpPr>
        <p:spPr bwMode="auto">
          <a:xfrm>
            <a:off x="1524000" y="5232400"/>
            <a:ext cx="5873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1   1    0     1     1     1</a:t>
            </a:r>
          </a:p>
        </p:txBody>
      </p:sp>
      <p:sp>
        <p:nvSpPr>
          <p:cNvPr id="157715" name="Rectangle 19"/>
          <p:cNvSpPr>
            <a:spLocks noChangeArrowheads="1"/>
          </p:cNvSpPr>
          <p:nvPr/>
        </p:nvSpPr>
        <p:spPr bwMode="auto">
          <a:xfrm>
            <a:off x="1524000" y="5610225"/>
            <a:ext cx="6007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1   1    1     0     1     1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graphicFrame>
        <p:nvGraphicFramePr>
          <p:cNvPr id="157718" name="Object 22"/>
          <p:cNvGraphicFramePr>
            <a:graphicFrameLocks noChangeAspect="1"/>
          </p:cNvGraphicFramePr>
          <p:nvPr/>
        </p:nvGraphicFramePr>
        <p:xfrm>
          <a:off x="2286000" y="990600"/>
          <a:ext cx="1401763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77" name="Equation" r:id="rId6" imgW="1067040" imgH="419040" progId="Equation.DSMT4">
                  <p:embed/>
                </p:oleObj>
              </mc:Choice>
              <mc:Fallback>
                <p:oleObj name="Equation" r:id="rId6" imgW="1067040" imgH="419040" progId="Equation.DSMT4">
                  <p:embed/>
                  <p:pic>
                    <p:nvPicPr>
                      <p:cNvPr id="0" name="Picture 4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990600"/>
                        <a:ext cx="1401763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9" name="Object 23"/>
          <p:cNvGraphicFramePr>
            <a:graphicFrameLocks noChangeAspect="1"/>
          </p:cNvGraphicFramePr>
          <p:nvPr/>
        </p:nvGraphicFramePr>
        <p:xfrm>
          <a:off x="3962400" y="990600"/>
          <a:ext cx="13493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78" name="Equation" r:id="rId8" imgW="1016280" imgH="355680" progId="Equation.3">
                  <p:embed/>
                </p:oleObj>
              </mc:Choice>
              <mc:Fallback>
                <p:oleObj name="Equation" r:id="rId8" imgW="1016280" imgH="355680" progId="Equation.3">
                  <p:embed/>
                  <p:pic>
                    <p:nvPicPr>
                      <p:cNvPr id="0" name="Picture 4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990600"/>
                        <a:ext cx="134937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20" name="Object 24"/>
          <p:cNvGraphicFramePr>
            <a:graphicFrameLocks noChangeAspect="1"/>
          </p:cNvGraphicFramePr>
          <p:nvPr/>
        </p:nvGraphicFramePr>
        <p:xfrm>
          <a:off x="5486400" y="990600"/>
          <a:ext cx="13493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79" name="Equation" r:id="rId10" imgW="1016280" imgH="368280" progId="Equation.3">
                  <p:embed/>
                </p:oleObj>
              </mc:Choice>
              <mc:Fallback>
                <p:oleObj name="Equation" r:id="rId10" imgW="1016280" imgH="368280" progId="Equation.3">
                  <p:embed/>
                  <p:pic>
                    <p:nvPicPr>
                      <p:cNvPr id="0" name="Picture 4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990600"/>
                        <a:ext cx="13493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175</a:t>
            </a:fld>
            <a:endParaRPr lang="en-US" altLang="zh-CN"/>
          </a:p>
        </p:txBody>
      </p:sp>
      <p:sp>
        <p:nvSpPr>
          <p:cNvPr id="18" name="Rectangle 53"/>
          <p:cNvSpPr>
            <a:spLocks noChangeArrowheads="1"/>
          </p:cNvSpPr>
          <p:nvPr/>
        </p:nvSpPr>
        <p:spPr bwMode="auto">
          <a:xfrm>
            <a:off x="428596" y="142852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状态转换表: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7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7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7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7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7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7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7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7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7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77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7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7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8" grpId="0" build="p" autoUpdateAnimBg="0"/>
      <p:bldP spid="157709" grpId="0" build="p" autoUpdateAnimBg="0"/>
      <p:bldP spid="157710" grpId="0" build="p" autoUpdateAnimBg="0"/>
      <p:bldP spid="157711" grpId="0" build="p" autoUpdateAnimBg="0"/>
      <p:bldP spid="157712" grpId="0" build="p" autoUpdateAnimBg="0"/>
      <p:bldP spid="157713" grpId="0" build="p" autoUpdateAnimBg="0"/>
      <p:bldP spid="157714" grpId="0" build="p" autoUpdateAnimBg="0"/>
      <p:bldP spid="157715" grpId="0" build="p" autoUpdateAnimBg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56" name="Rectangle 36"/>
          <p:cNvSpPr>
            <a:spLocks noChangeArrowheads="1"/>
          </p:cNvSpPr>
          <p:nvPr/>
        </p:nvSpPr>
        <p:spPr bwMode="auto">
          <a:xfrm>
            <a:off x="1371600" y="15879"/>
            <a:ext cx="6216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8757" name="Line 37"/>
          <p:cNvSpPr>
            <a:spLocks noChangeShapeType="1"/>
          </p:cNvSpPr>
          <p:nvPr/>
        </p:nvSpPr>
        <p:spPr bwMode="auto">
          <a:xfrm>
            <a:off x="1447800" y="635004"/>
            <a:ext cx="6019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58" name="Line 38"/>
          <p:cNvSpPr>
            <a:spLocks noChangeShapeType="1"/>
          </p:cNvSpPr>
          <p:nvPr/>
        </p:nvSpPr>
        <p:spPr bwMode="auto">
          <a:xfrm>
            <a:off x="4038600" y="254004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8759" name="Rectangle 39"/>
          <p:cNvSpPr>
            <a:spLocks noChangeArrowheads="1"/>
          </p:cNvSpPr>
          <p:nvPr/>
        </p:nvSpPr>
        <p:spPr bwMode="auto">
          <a:xfrm>
            <a:off x="1447800" y="558804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0   0    0     1     0     0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8760" name="Rectangle 40"/>
          <p:cNvSpPr>
            <a:spLocks noChangeArrowheads="1"/>
          </p:cNvSpPr>
          <p:nvPr/>
        </p:nvSpPr>
        <p:spPr bwMode="auto">
          <a:xfrm>
            <a:off x="1447800" y="1016004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0   0    1     0     0     0</a:t>
            </a:r>
          </a:p>
        </p:txBody>
      </p:sp>
      <p:sp>
        <p:nvSpPr>
          <p:cNvPr id="158761" name="Rectangle 41"/>
          <p:cNvSpPr>
            <a:spLocks noChangeArrowheads="1"/>
          </p:cNvSpPr>
          <p:nvPr/>
        </p:nvSpPr>
        <p:spPr bwMode="auto">
          <a:xfrm>
            <a:off x="1447800" y="1387479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0   1    0     1     0     1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8762" name="Rectangle 42"/>
          <p:cNvSpPr>
            <a:spLocks noChangeArrowheads="1"/>
          </p:cNvSpPr>
          <p:nvPr/>
        </p:nvSpPr>
        <p:spPr bwMode="auto">
          <a:xfrm>
            <a:off x="1447800" y="1768479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0   1    1     0     0     1</a:t>
            </a:r>
          </a:p>
        </p:txBody>
      </p:sp>
      <p:sp>
        <p:nvSpPr>
          <p:cNvPr id="158763" name="Rectangle 43"/>
          <p:cNvSpPr>
            <a:spLocks noChangeArrowheads="1"/>
          </p:cNvSpPr>
          <p:nvPr/>
        </p:nvSpPr>
        <p:spPr bwMode="auto">
          <a:xfrm>
            <a:off x="1447800" y="2197104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1   0    0     1     1     0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8764" name="Rectangle 44"/>
          <p:cNvSpPr>
            <a:spLocks noChangeArrowheads="1"/>
          </p:cNvSpPr>
          <p:nvPr/>
        </p:nvSpPr>
        <p:spPr bwMode="auto">
          <a:xfrm>
            <a:off x="1447800" y="2654304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1   0    1     0     1     0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8765" name="Rectangle 45"/>
          <p:cNvSpPr>
            <a:spLocks noChangeArrowheads="1"/>
          </p:cNvSpPr>
          <p:nvPr/>
        </p:nvSpPr>
        <p:spPr bwMode="auto">
          <a:xfrm>
            <a:off x="1447800" y="3114679"/>
            <a:ext cx="5873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1   1    0     1     1     1</a:t>
            </a:r>
          </a:p>
        </p:txBody>
      </p:sp>
      <p:sp>
        <p:nvSpPr>
          <p:cNvPr id="158766" name="Rectangle 46"/>
          <p:cNvSpPr>
            <a:spLocks noChangeArrowheads="1"/>
          </p:cNvSpPr>
          <p:nvPr/>
        </p:nvSpPr>
        <p:spPr bwMode="auto">
          <a:xfrm>
            <a:off x="1447800" y="3492504"/>
            <a:ext cx="6007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1   1    1     0     1     1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176</a:t>
            </a:fld>
            <a:endParaRPr lang="en-US" altLang="zh-CN"/>
          </a:p>
        </p:txBody>
      </p:sp>
      <p:grpSp>
        <p:nvGrpSpPr>
          <p:cNvPr id="56" name="组合 55"/>
          <p:cNvGrpSpPr/>
          <p:nvPr/>
        </p:nvGrpSpPr>
        <p:grpSpPr>
          <a:xfrm>
            <a:off x="3714744" y="4535510"/>
            <a:ext cx="4908550" cy="2179638"/>
            <a:chOff x="3714744" y="4535510"/>
            <a:chExt cx="4908550" cy="2179638"/>
          </a:xfrm>
        </p:grpSpPr>
        <p:sp>
          <p:nvSpPr>
            <p:cNvPr id="35" name="Rectangle 4"/>
            <p:cNvSpPr>
              <a:spLocks noChangeArrowheads="1"/>
            </p:cNvSpPr>
            <p:nvPr/>
          </p:nvSpPr>
          <p:spPr bwMode="auto">
            <a:xfrm>
              <a:off x="3790944" y="4535510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</a:t>
              </a:r>
            </a:p>
          </p:txBody>
        </p:sp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5619744" y="4535510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100</a:t>
              </a:r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7829544" y="4535510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</a:t>
              </a:r>
            </a:p>
          </p:txBody>
        </p: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7829544" y="6059510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</a:t>
              </a:r>
            </a:p>
          </p:txBody>
        </p:sp>
        <p:sp>
          <p:nvSpPr>
            <p:cNvPr id="39" name="Rectangle 8"/>
            <p:cNvSpPr>
              <a:spLocks noChangeArrowheads="1"/>
            </p:cNvSpPr>
            <p:nvPr/>
          </p:nvSpPr>
          <p:spPr bwMode="auto">
            <a:xfrm>
              <a:off x="5695944" y="6135710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011</a:t>
              </a:r>
            </a:p>
          </p:txBody>
        </p:sp>
        <p:sp>
          <p:nvSpPr>
            <p:cNvPr id="40" name="Rectangle 9"/>
            <p:cNvSpPr>
              <a:spLocks noChangeArrowheads="1"/>
            </p:cNvSpPr>
            <p:nvPr/>
          </p:nvSpPr>
          <p:spPr bwMode="auto">
            <a:xfrm>
              <a:off x="3714744" y="6135710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001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-32" y="4639268"/>
            <a:ext cx="3232150" cy="579438"/>
            <a:chOff x="-32" y="4639268"/>
            <a:chExt cx="3232150" cy="579438"/>
          </a:xfrm>
        </p:grpSpPr>
        <p:sp>
          <p:nvSpPr>
            <p:cNvPr id="41" name="Rectangle 10"/>
            <p:cNvSpPr>
              <a:spLocks noChangeArrowheads="1"/>
            </p:cNvSpPr>
            <p:nvPr/>
          </p:nvSpPr>
          <p:spPr bwMode="auto">
            <a:xfrm>
              <a:off x="-32" y="4639268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</a:t>
              </a:r>
            </a:p>
          </p:txBody>
        </p:sp>
        <p:sp>
          <p:nvSpPr>
            <p:cNvPr id="42" name="Rectangle 11"/>
            <p:cNvSpPr>
              <a:spLocks noChangeArrowheads="1"/>
            </p:cNvSpPr>
            <p:nvPr/>
          </p:nvSpPr>
          <p:spPr bwMode="auto">
            <a:xfrm>
              <a:off x="2438368" y="4639268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010</a:t>
              </a:r>
            </a:p>
          </p:txBody>
        </p:sp>
      </p:grpSp>
      <p:sp>
        <p:nvSpPr>
          <p:cNvPr id="43" name="Line 12"/>
          <p:cNvSpPr>
            <a:spLocks noChangeShapeType="1"/>
          </p:cNvSpPr>
          <p:nvPr/>
        </p:nvSpPr>
        <p:spPr bwMode="auto">
          <a:xfrm>
            <a:off x="4781544" y="4840310"/>
            <a:ext cx="685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Line 13"/>
          <p:cNvSpPr>
            <a:spLocks noChangeShapeType="1"/>
          </p:cNvSpPr>
          <p:nvPr/>
        </p:nvSpPr>
        <p:spPr bwMode="auto">
          <a:xfrm>
            <a:off x="6686544" y="4840310"/>
            <a:ext cx="1066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Line 14"/>
          <p:cNvSpPr>
            <a:spLocks noChangeShapeType="1"/>
          </p:cNvSpPr>
          <p:nvPr/>
        </p:nvSpPr>
        <p:spPr bwMode="auto">
          <a:xfrm>
            <a:off x="8439144" y="5221310"/>
            <a:ext cx="0" cy="82867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Line 15"/>
          <p:cNvSpPr>
            <a:spLocks noChangeShapeType="1"/>
          </p:cNvSpPr>
          <p:nvPr/>
        </p:nvSpPr>
        <p:spPr bwMode="auto">
          <a:xfrm flipH="1">
            <a:off x="6762744" y="6430985"/>
            <a:ext cx="1066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16"/>
          <p:cNvSpPr>
            <a:spLocks noChangeShapeType="1"/>
          </p:cNvSpPr>
          <p:nvPr/>
        </p:nvSpPr>
        <p:spPr bwMode="auto">
          <a:xfrm flipH="1">
            <a:off x="4781544" y="6430985"/>
            <a:ext cx="8382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Line 17"/>
          <p:cNvSpPr>
            <a:spLocks noChangeShapeType="1"/>
          </p:cNvSpPr>
          <p:nvPr/>
        </p:nvSpPr>
        <p:spPr bwMode="auto">
          <a:xfrm flipV="1">
            <a:off x="4171944" y="5221310"/>
            <a:ext cx="0" cy="990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" name="Line 18"/>
          <p:cNvSpPr>
            <a:spLocks noChangeShapeType="1"/>
          </p:cNvSpPr>
          <p:nvPr/>
        </p:nvSpPr>
        <p:spPr bwMode="auto">
          <a:xfrm>
            <a:off x="990568" y="5010743"/>
            <a:ext cx="1143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0" name="Group 22"/>
          <p:cNvGrpSpPr>
            <a:grpSpLocks/>
          </p:cNvGrpSpPr>
          <p:nvPr/>
        </p:nvGrpSpPr>
        <p:grpSpPr bwMode="auto">
          <a:xfrm>
            <a:off x="457168" y="5239343"/>
            <a:ext cx="2514600" cy="533400"/>
            <a:chOff x="1968" y="3360"/>
            <a:chExt cx="1584" cy="336"/>
          </a:xfrm>
        </p:grpSpPr>
        <p:sp>
          <p:nvSpPr>
            <p:cNvPr id="51" name="Line 19"/>
            <p:cNvSpPr>
              <a:spLocks noChangeShapeType="1"/>
            </p:cNvSpPr>
            <p:nvPr/>
          </p:nvSpPr>
          <p:spPr bwMode="auto">
            <a:xfrm>
              <a:off x="3552" y="3360"/>
              <a:ext cx="0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" name="Line 20"/>
            <p:cNvSpPr>
              <a:spLocks noChangeShapeType="1"/>
            </p:cNvSpPr>
            <p:nvPr/>
          </p:nvSpPr>
          <p:spPr bwMode="auto">
            <a:xfrm flipH="1">
              <a:off x="1968" y="3696"/>
              <a:ext cx="158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 flipV="1">
              <a:off x="1968" y="3360"/>
              <a:ext cx="0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842906" y="4071942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无效循环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5355723" y="4058671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有效循环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177</a:t>
            </a:fld>
            <a:endParaRPr lang="en-US" altLang="zh-CN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933556" y="47681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3762356" y="47681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5972156" y="47681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972156" y="200081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838556" y="207701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1857356" y="207701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</a:t>
            </a: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2924156" y="781615"/>
            <a:ext cx="685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4829156" y="781615"/>
            <a:ext cx="1066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6581756" y="1162615"/>
            <a:ext cx="0" cy="82867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H="1">
            <a:off x="4905356" y="2372290"/>
            <a:ext cx="1066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 flipH="1">
            <a:off x="2924156" y="2372290"/>
            <a:ext cx="8382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 flipV="1">
            <a:off x="2314556" y="1162615"/>
            <a:ext cx="0" cy="990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Rectangle 53"/>
          <p:cNvSpPr>
            <a:spLocks noChangeArrowheads="1"/>
          </p:cNvSpPr>
          <p:nvPr/>
        </p:nvSpPr>
        <p:spPr bwMode="auto">
          <a:xfrm>
            <a:off x="3498335" y="-24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有效循环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Rectangle 3"/>
          <p:cNvSpPr>
            <a:spLocks noChangeArrowheads="1"/>
          </p:cNvSpPr>
          <p:nvPr/>
        </p:nvSpPr>
        <p:spPr bwMode="auto">
          <a:xfrm>
            <a:off x="1142976" y="2643182"/>
            <a:ext cx="674994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设定此循环为有效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循环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个触发器可计数的状态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2N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个。但不能自启动。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Rectangle 85"/>
          <p:cNvSpPr>
            <a:spLocks noChangeArrowheads="1"/>
          </p:cNvSpPr>
          <p:nvPr/>
        </p:nvSpPr>
        <p:spPr bwMode="auto">
          <a:xfrm>
            <a:off x="1749272" y="3772919"/>
            <a:ext cx="58945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扭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环计数器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twisted-ring counter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7" name="Rectangle 41"/>
          <p:cNvSpPr>
            <a:spLocks noChangeArrowheads="1"/>
          </p:cNvSpPr>
          <p:nvPr/>
        </p:nvSpPr>
        <p:spPr bwMode="auto">
          <a:xfrm>
            <a:off x="5791200" y="4657732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>
            <a:off x="5791200" y="526733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 flipV="1">
            <a:off x="5791200" y="549593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5791200" y="457200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6172200" y="4572007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6248400" y="5724532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6324600" y="5800732"/>
            <a:ext cx="228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" name="Line 48"/>
          <p:cNvSpPr>
            <a:spLocks noChangeShapeType="1"/>
          </p:cNvSpPr>
          <p:nvPr/>
        </p:nvSpPr>
        <p:spPr bwMode="auto">
          <a:xfrm flipH="1">
            <a:off x="5562600" y="549593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4267200" y="4657732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6" name="Line 50"/>
          <p:cNvSpPr>
            <a:spLocks noChangeShapeType="1"/>
          </p:cNvSpPr>
          <p:nvPr/>
        </p:nvSpPr>
        <p:spPr bwMode="auto">
          <a:xfrm>
            <a:off x="4267200" y="526733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" name="Line 51"/>
          <p:cNvSpPr>
            <a:spLocks noChangeShapeType="1"/>
          </p:cNvSpPr>
          <p:nvPr/>
        </p:nvSpPr>
        <p:spPr bwMode="auto">
          <a:xfrm flipV="1">
            <a:off x="4267200" y="549593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4267200" y="457200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9" name="Rectangle 53"/>
          <p:cNvSpPr>
            <a:spLocks noChangeArrowheads="1"/>
          </p:cNvSpPr>
          <p:nvPr/>
        </p:nvSpPr>
        <p:spPr bwMode="auto">
          <a:xfrm>
            <a:off x="4648200" y="4572007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0" name="Rectangle 54"/>
          <p:cNvSpPr>
            <a:spLocks noChangeArrowheads="1"/>
          </p:cNvSpPr>
          <p:nvPr/>
        </p:nvSpPr>
        <p:spPr bwMode="auto">
          <a:xfrm>
            <a:off x="4724400" y="5724532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>
            <a:off x="4800600" y="5800732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" name="Rectangle 56"/>
          <p:cNvSpPr>
            <a:spLocks noChangeArrowheads="1"/>
          </p:cNvSpPr>
          <p:nvPr/>
        </p:nvSpPr>
        <p:spPr bwMode="auto">
          <a:xfrm>
            <a:off x="2514600" y="4657732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" name="Line 57"/>
          <p:cNvSpPr>
            <a:spLocks noChangeShapeType="1"/>
          </p:cNvSpPr>
          <p:nvPr/>
        </p:nvSpPr>
        <p:spPr bwMode="auto">
          <a:xfrm>
            <a:off x="2514600" y="526733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" name="Line 58"/>
          <p:cNvSpPr>
            <a:spLocks noChangeShapeType="1"/>
          </p:cNvSpPr>
          <p:nvPr/>
        </p:nvSpPr>
        <p:spPr bwMode="auto">
          <a:xfrm flipV="1">
            <a:off x="2514600" y="5495932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" name="Rectangle 59"/>
          <p:cNvSpPr>
            <a:spLocks noChangeArrowheads="1"/>
          </p:cNvSpPr>
          <p:nvPr/>
        </p:nvSpPr>
        <p:spPr bwMode="auto">
          <a:xfrm>
            <a:off x="2514600" y="457200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Rectangle 60"/>
          <p:cNvSpPr>
            <a:spLocks noChangeArrowheads="1"/>
          </p:cNvSpPr>
          <p:nvPr/>
        </p:nvSpPr>
        <p:spPr bwMode="auto">
          <a:xfrm>
            <a:off x="2971800" y="4581532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" name="Rectangle 61"/>
          <p:cNvSpPr>
            <a:spLocks noChangeArrowheads="1"/>
          </p:cNvSpPr>
          <p:nvPr/>
        </p:nvSpPr>
        <p:spPr bwMode="auto">
          <a:xfrm>
            <a:off x="3048000" y="5724532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" name="Line 62"/>
          <p:cNvSpPr>
            <a:spLocks noChangeShapeType="1"/>
          </p:cNvSpPr>
          <p:nvPr/>
        </p:nvSpPr>
        <p:spPr bwMode="auto">
          <a:xfrm>
            <a:off x="3124200" y="5800732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" name="Line 63"/>
          <p:cNvSpPr>
            <a:spLocks noChangeShapeType="1"/>
          </p:cNvSpPr>
          <p:nvPr/>
        </p:nvSpPr>
        <p:spPr bwMode="auto">
          <a:xfrm>
            <a:off x="3505200" y="4886332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" name="Line 64"/>
          <p:cNvSpPr>
            <a:spLocks noChangeShapeType="1"/>
          </p:cNvSpPr>
          <p:nvPr/>
        </p:nvSpPr>
        <p:spPr bwMode="auto">
          <a:xfrm flipH="1">
            <a:off x="2209800" y="5495932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1" name="Line 65"/>
          <p:cNvSpPr>
            <a:spLocks noChangeShapeType="1"/>
          </p:cNvSpPr>
          <p:nvPr/>
        </p:nvSpPr>
        <p:spPr bwMode="auto">
          <a:xfrm flipH="1">
            <a:off x="3962400" y="5495932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2" name="Line 66"/>
          <p:cNvSpPr>
            <a:spLocks noChangeShapeType="1"/>
          </p:cNvSpPr>
          <p:nvPr/>
        </p:nvSpPr>
        <p:spPr bwMode="auto">
          <a:xfrm>
            <a:off x="5257800" y="4886332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" name="Line 67"/>
          <p:cNvSpPr>
            <a:spLocks noChangeShapeType="1"/>
          </p:cNvSpPr>
          <p:nvPr/>
        </p:nvSpPr>
        <p:spPr bwMode="auto">
          <a:xfrm flipH="1">
            <a:off x="2133600" y="4886332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4" name="Line 68"/>
          <p:cNvSpPr>
            <a:spLocks noChangeShapeType="1"/>
          </p:cNvSpPr>
          <p:nvPr/>
        </p:nvSpPr>
        <p:spPr bwMode="auto">
          <a:xfrm flipV="1">
            <a:off x="2133600" y="4429132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" name="Line 69"/>
          <p:cNvSpPr>
            <a:spLocks noChangeShapeType="1"/>
          </p:cNvSpPr>
          <p:nvPr/>
        </p:nvSpPr>
        <p:spPr bwMode="auto">
          <a:xfrm>
            <a:off x="2209800" y="5495932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" name="Line 70"/>
          <p:cNvSpPr>
            <a:spLocks noChangeShapeType="1"/>
          </p:cNvSpPr>
          <p:nvPr/>
        </p:nvSpPr>
        <p:spPr bwMode="auto">
          <a:xfrm>
            <a:off x="3962400" y="5495932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7" name="Line 71"/>
          <p:cNvSpPr>
            <a:spLocks noChangeShapeType="1"/>
          </p:cNvSpPr>
          <p:nvPr/>
        </p:nvSpPr>
        <p:spPr bwMode="auto">
          <a:xfrm>
            <a:off x="5562600" y="5495932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Rectangle 72"/>
          <p:cNvSpPr>
            <a:spLocks noChangeArrowheads="1"/>
          </p:cNvSpPr>
          <p:nvPr/>
        </p:nvSpPr>
        <p:spPr bwMode="auto">
          <a:xfrm>
            <a:off x="990600" y="6257932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</a:p>
        </p:txBody>
      </p:sp>
      <p:sp>
        <p:nvSpPr>
          <p:cNvPr id="69" name="Line 73"/>
          <p:cNvSpPr>
            <a:spLocks noChangeShapeType="1"/>
          </p:cNvSpPr>
          <p:nvPr/>
        </p:nvSpPr>
        <p:spPr bwMode="auto">
          <a:xfrm>
            <a:off x="2133600" y="4429132"/>
            <a:ext cx="533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Line 74"/>
          <p:cNvSpPr>
            <a:spLocks noChangeShapeType="1"/>
          </p:cNvSpPr>
          <p:nvPr/>
        </p:nvSpPr>
        <p:spPr bwMode="auto">
          <a:xfrm flipV="1">
            <a:off x="6948488" y="6029332"/>
            <a:ext cx="5191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1" name="Line 75"/>
          <p:cNvSpPr>
            <a:spLocks noChangeShapeType="1"/>
          </p:cNvSpPr>
          <p:nvPr/>
        </p:nvSpPr>
        <p:spPr bwMode="auto">
          <a:xfrm>
            <a:off x="7467600" y="4429132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2" name="Line 76"/>
          <p:cNvSpPr>
            <a:spLocks noChangeShapeType="1"/>
          </p:cNvSpPr>
          <p:nvPr/>
        </p:nvSpPr>
        <p:spPr bwMode="auto">
          <a:xfrm>
            <a:off x="6781800" y="4886332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3" name="Line 77"/>
          <p:cNvSpPr>
            <a:spLocks noChangeShapeType="1"/>
          </p:cNvSpPr>
          <p:nvPr/>
        </p:nvSpPr>
        <p:spPr bwMode="auto">
          <a:xfrm flipH="1">
            <a:off x="1524000" y="6638932"/>
            <a:ext cx="403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4" name="Oval 99"/>
          <p:cNvSpPr>
            <a:spLocks noChangeArrowheads="1"/>
          </p:cNvSpPr>
          <p:nvPr/>
        </p:nvSpPr>
        <p:spPr bwMode="auto">
          <a:xfrm>
            <a:off x="3492500" y="5927732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5" name="Oval 100"/>
          <p:cNvSpPr>
            <a:spLocks noChangeArrowheads="1"/>
          </p:cNvSpPr>
          <p:nvPr/>
        </p:nvSpPr>
        <p:spPr bwMode="auto">
          <a:xfrm>
            <a:off x="5283696" y="5927732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6" name="Oval 101"/>
          <p:cNvSpPr>
            <a:spLocks noChangeArrowheads="1"/>
          </p:cNvSpPr>
          <p:nvPr/>
        </p:nvSpPr>
        <p:spPr bwMode="auto">
          <a:xfrm>
            <a:off x="6804025" y="5927732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7" name="Oval 25"/>
          <p:cNvSpPr>
            <a:spLocks noChangeArrowheads="1"/>
          </p:cNvSpPr>
          <p:nvPr/>
        </p:nvSpPr>
        <p:spPr bwMode="auto">
          <a:xfrm>
            <a:off x="2115344" y="654832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8" name="Oval 25"/>
          <p:cNvSpPr>
            <a:spLocks noChangeArrowheads="1"/>
          </p:cNvSpPr>
          <p:nvPr/>
        </p:nvSpPr>
        <p:spPr bwMode="auto">
          <a:xfrm>
            <a:off x="3882400" y="654744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0" y="3783034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故译码时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不会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产生译码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尖峰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304800" y="3097234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特点：任意两个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相邻码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组之间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只有一位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发生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改变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0" y="4545034"/>
            <a:ext cx="9150350" cy="1265238"/>
            <a:chOff x="0" y="1200"/>
            <a:chExt cx="5764" cy="797"/>
          </a:xfrm>
        </p:grpSpPr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144" y="1200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同样，由于有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无效循环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存在，故可以通过修改反</a:t>
              </a:r>
            </a:p>
          </p:txBody>
        </p:sp>
        <p:sp>
          <p:nvSpPr>
            <p:cNvPr id="159751" name="Rectangle 7"/>
            <p:cNvSpPr>
              <a:spLocks noChangeArrowheads="1"/>
            </p:cNvSpPr>
            <p:nvPr/>
          </p:nvSpPr>
          <p:spPr bwMode="auto">
            <a:xfrm>
              <a:off x="0" y="1632"/>
              <a:ext cx="49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馈函数使电路能开机后自动进入有效循环。</a:t>
              </a:r>
            </a:p>
          </p:txBody>
        </p:sp>
      </p:grp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304800" y="5992834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见下面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修改激励方程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的方法：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178</a:t>
            </a:fld>
            <a:endParaRPr lang="en-US" altLang="zh-CN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933556" y="691129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3762356" y="691129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5972156" y="691129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</a:t>
            </a:r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5972156" y="2215129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</a:p>
        </p:txBody>
      </p:sp>
      <p:sp>
        <p:nvSpPr>
          <p:cNvPr id="26" name="Rectangle 8"/>
          <p:cNvSpPr>
            <a:spLocks noChangeArrowheads="1"/>
          </p:cNvSpPr>
          <p:nvPr/>
        </p:nvSpPr>
        <p:spPr bwMode="auto">
          <a:xfrm>
            <a:off x="3838556" y="2291329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</a:t>
            </a:r>
          </a:p>
        </p:txBody>
      </p:sp>
      <p:sp>
        <p:nvSpPr>
          <p:cNvPr id="27" name="Rectangle 9"/>
          <p:cNvSpPr>
            <a:spLocks noChangeArrowheads="1"/>
          </p:cNvSpPr>
          <p:nvPr/>
        </p:nvSpPr>
        <p:spPr bwMode="auto">
          <a:xfrm>
            <a:off x="1857356" y="2291329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</a:t>
            </a:r>
          </a:p>
        </p:txBody>
      </p:sp>
      <p:sp>
        <p:nvSpPr>
          <p:cNvPr id="28" name="Line 12"/>
          <p:cNvSpPr>
            <a:spLocks noChangeShapeType="1"/>
          </p:cNvSpPr>
          <p:nvPr/>
        </p:nvSpPr>
        <p:spPr bwMode="auto">
          <a:xfrm>
            <a:off x="2924156" y="995929"/>
            <a:ext cx="685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13"/>
          <p:cNvSpPr>
            <a:spLocks noChangeShapeType="1"/>
          </p:cNvSpPr>
          <p:nvPr/>
        </p:nvSpPr>
        <p:spPr bwMode="auto">
          <a:xfrm>
            <a:off x="4829156" y="995929"/>
            <a:ext cx="1066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14"/>
          <p:cNvSpPr>
            <a:spLocks noChangeShapeType="1"/>
          </p:cNvSpPr>
          <p:nvPr/>
        </p:nvSpPr>
        <p:spPr bwMode="auto">
          <a:xfrm>
            <a:off x="6581756" y="1376929"/>
            <a:ext cx="0" cy="82867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15"/>
          <p:cNvSpPr>
            <a:spLocks noChangeShapeType="1"/>
          </p:cNvSpPr>
          <p:nvPr/>
        </p:nvSpPr>
        <p:spPr bwMode="auto">
          <a:xfrm flipH="1">
            <a:off x="4905356" y="2586604"/>
            <a:ext cx="1066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16"/>
          <p:cNvSpPr>
            <a:spLocks noChangeShapeType="1"/>
          </p:cNvSpPr>
          <p:nvPr/>
        </p:nvSpPr>
        <p:spPr bwMode="auto">
          <a:xfrm flipH="1">
            <a:off x="2924156" y="2586604"/>
            <a:ext cx="8382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 flipV="1">
            <a:off x="2314556" y="1376929"/>
            <a:ext cx="0" cy="990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Rectangle 53"/>
          <p:cNvSpPr>
            <a:spLocks noChangeArrowheads="1"/>
          </p:cNvSpPr>
          <p:nvPr/>
        </p:nvSpPr>
        <p:spPr bwMode="auto">
          <a:xfrm>
            <a:off x="3498335" y="214290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有效循环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2" grpId="0" build="p" autoUpdateAnimBg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72008" y="792088"/>
            <a:ext cx="9468544" cy="4365104"/>
          </a:xfrm>
        </p:spPr>
        <p:txBody>
          <a:bodyPr/>
          <a:lstStyle/>
          <a:p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可以直接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扩充状态表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，得到</a:t>
            </a:r>
            <a:r>
              <a:rPr lang="en-US" altLang="zh-CN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D1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的值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。（见前面介绍的直接求激励值的方法：根据现态和次态的对应关系，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直接求出激励的值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。）</a:t>
            </a:r>
            <a:endParaRPr lang="en-US" altLang="zh-CN" sz="30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破坏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无效循环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的状态转换：将无效循环的激励</a:t>
            </a:r>
            <a:r>
              <a:rPr lang="en-US" altLang="zh-CN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D1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改为“</a:t>
            </a:r>
            <a:r>
              <a:rPr lang="en-US" altLang="zh-CN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”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（原来的值为“</a:t>
            </a:r>
            <a:r>
              <a:rPr lang="en-US" altLang="zh-CN" sz="30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”），则它们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不能进入无效循环的次态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3000" dirty="0" smtClean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激励端</a:t>
            </a:r>
            <a:r>
              <a:rPr lang="en-US" altLang="zh-CN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D1=1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，只能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对应有效循环的现态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（ “</a:t>
            </a:r>
            <a:r>
              <a:rPr lang="en-US" altLang="zh-CN" sz="3000" dirty="0" smtClean="0">
                <a:latin typeface="黑体" pitchFamily="2" charset="-122"/>
                <a:ea typeface="黑体" pitchFamily="2" charset="-122"/>
              </a:rPr>
              <a:t>000”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、“</a:t>
            </a:r>
            <a:r>
              <a:rPr lang="en-US" altLang="zh-CN" sz="3000" dirty="0" smtClean="0">
                <a:latin typeface="黑体" pitchFamily="2" charset="-122"/>
                <a:ea typeface="黑体" pitchFamily="2" charset="-122"/>
              </a:rPr>
              <a:t>100”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、“</a:t>
            </a:r>
            <a:r>
              <a:rPr lang="en-US" altLang="zh-CN" sz="3000" dirty="0" smtClean="0">
                <a:latin typeface="黑体" pitchFamily="2" charset="-122"/>
                <a:ea typeface="黑体" pitchFamily="2" charset="-122"/>
              </a:rPr>
              <a:t>110” 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）。</a:t>
            </a:r>
            <a:endParaRPr lang="en-US" altLang="zh-CN" sz="3000" dirty="0" smtClean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179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64" name="Group 40"/>
          <p:cNvGrpSpPr>
            <a:grpSpLocks/>
          </p:cNvGrpSpPr>
          <p:nvPr/>
        </p:nvGrpSpPr>
        <p:grpSpPr bwMode="auto">
          <a:xfrm>
            <a:off x="990600" y="2500306"/>
            <a:ext cx="6888163" cy="4106862"/>
            <a:chOff x="624" y="1349"/>
            <a:chExt cx="4339" cy="2587"/>
          </a:xfrm>
        </p:grpSpPr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624" y="1349"/>
              <a:ext cx="43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Z</a:t>
              </a:r>
              <a:r>
                <a:rPr lang="en-US" altLang="zh-CN" sz="2800" baseline="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</a:t>
              </a:r>
            </a:p>
          </p:txBody>
        </p:sp>
        <p:sp>
          <p:nvSpPr>
            <p:cNvPr id="52235" name="Line 11"/>
            <p:cNvSpPr>
              <a:spLocks noChangeShapeType="1"/>
            </p:cNvSpPr>
            <p:nvPr/>
          </p:nvSpPr>
          <p:spPr bwMode="auto">
            <a:xfrm>
              <a:off x="720" y="1776"/>
              <a:ext cx="39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6" name="Line 12"/>
            <p:cNvSpPr>
              <a:spLocks noChangeShapeType="1"/>
            </p:cNvSpPr>
            <p:nvPr/>
          </p:nvSpPr>
          <p:spPr bwMode="auto">
            <a:xfrm>
              <a:off x="2112" y="1488"/>
              <a:ext cx="0" cy="24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37" name="Line 13"/>
            <p:cNvSpPr>
              <a:spLocks noChangeShapeType="1"/>
            </p:cNvSpPr>
            <p:nvPr/>
          </p:nvSpPr>
          <p:spPr bwMode="auto">
            <a:xfrm>
              <a:off x="4416" y="1440"/>
              <a:ext cx="0" cy="24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0" y="142875"/>
            <a:ext cx="7885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状态转换表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state table</a:t>
            </a:r>
          </a:p>
        </p:txBody>
      </p:sp>
      <p:sp>
        <p:nvSpPr>
          <p:cNvPr id="52249" name="Rectangle 25"/>
          <p:cNvSpPr>
            <a:spLocks noChangeArrowheads="1"/>
          </p:cNvSpPr>
          <p:nvPr/>
        </p:nvSpPr>
        <p:spPr bwMode="auto">
          <a:xfrm>
            <a:off x="1061610" y="3178168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0  0   0     0    0     1     </a:t>
            </a:r>
          </a:p>
        </p:txBody>
      </p:sp>
      <p:sp>
        <p:nvSpPr>
          <p:cNvPr id="52250" name="Rectangle 26"/>
          <p:cNvSpPr>
            <a:spLocks noChangeArrowheads="1"/>
          </p:cNvSpPr>
          <p:nvPr/>
        </p:nvSpPr>
        <p:spPr bwMode="auto">
          <a:xfrm>
            <a:off x="1066800" y="3559168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0  0   1     0    1     1     1</a:t>
            </a:r>
          </a:p>
        </p:txBody>
      </p: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1066800" y="3940168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0  1   0     0    0     1     1</a:t>
            </a:r>
          </a:p>
        </p:txBody>
      </p:sp>
      <p:sp>
        <p:nvSpPr>
          <p:cNvPr id="52252" name="Rectangle 28"/>
          <p:cNvSpPr>
            <a:spLocks noChangeArrowheads="1"/>
          </p:cNvSpPr>
          <p:nvPr/>
        </p:nvSpPr>
        <p:spPr bwMode="auto">
          <a:xfrm>
            <a:off x="1066800" y="4321168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0  1   1     1    1     1     1</a:t>
            </a:r>
          </a:p>
        </p:txBody>
      </p:sp>
      <p:sp>
        <p:nvSpPr>
          <p:cNvPr id="52253" name="Rectangle 29"/>
          <p:cNvSpPr>
            <a:spLocks noChangeArrowheads="1"/>
          </p:cNvSpPr>
          <p:nvPr/>
        </p:nvSpPr>
        <p:spPr bwMode="auto">
          <a:xfrm>
            <a:off x="1066800" y="4692643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1  0   0     0    0     0     0</a:t>
            </a:r>
          </a:p>
        </p:txBody>
      </p:sp>
      <p:sp>
        <p:nvSpPr>
          <p:cNvPr id="52254" name="Rectangle 30"/>
          <p:cNvSpPr>
            <a:spLocks noChangeArrowheads="1"/>
          </p:cNvSpPr>
          <p:nvPr/>
        </p:nvSpPr>
        <p:spPr bwMode="auto">
          <a:xfrm>
            <a:off x="1066800" y="5157781"/>
            <a:ext cx="6483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1  0   1     0    1     0     1</a:t>
            </a: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>
            <a:off x="1066800" y="5530843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1  1   0     0    0     0     0</a:t>
            </a:r>
          </a:p>
        </p:txBody>
      </p:sp>
      <p:sp>
        <p:nvSpPr>
          <p:cNvPr id="52256" name="Rectangle 32"/>
          <p:cNvSpPr>
            <a:spLocks noChangeArrowheads="1"/>
          </p:cNvSpPr>
          <p:nvPr/>
        </p:nvSpPr>
        <p:spPr bwMode="auto">
          <a:xfrm>
            <a:off x="1066800" y="6073768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1  1   1     1    1     0     1</a:t>
            </a:r>
          </a:p>
        </p:txBody>
      </p:sp>
      <p:grpSp>
        <p:nvGrpSpPr>
          <p:cNvPr id="52263" name="Group 39"/>
          <p:cNvGrpSpPr>
            <a:grpSpLocks/>
          </p:cNvGrpSpPr>
          <p:nvPr/>
        </p:nvGrpSpPr>
        <p:grpSpPr bwMode="auto">
          <a:xfrm>
            <a:off x="735013" y="977900"/>
            <a:ext cx="5284788" cy="555625"/>
            <a:chOff x="463" y="616"/>
            <a:chExt cx="3329" cy="350"/>
          </a:xfrm>
        </p:grpSpPr>
        <p:graphicFrame>
          <p:nvGraphicFramePr>
            <p:cNvPr id="52259" name="Object 35"/>
            <p:cNvGraphicFramePr>
              <a:graphicFrameLocks noChangeAspect="1"/>
            </p:cNvGraphicFramePr>
            <p:nvPr/>
          </p:nvGraphicFramePr>
          <p:xfrm>
            <a:off x="463" y="616"/>
            <a:ext cx="88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242" name="Equation" r:id="rId6" imgW="1067040" imgH="419040" progId="Equation.3">
                    <p:embed/>
                  </p:oleObj>
                </mc:Choice>
                <mc:Fallback>
                  <p:oleObj name="Equation" r:id="rId6" imgW="1067040" imgH="419040" progId="Equation.3">
                    <p:embed/>
                    <p:pic>
                      <p:nvPicPr>
                        <p:cNvPr id="0" name="Picture 18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" y="616"/>
                          <a:ext cx="886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60" name="Object 36"/>
            <p:cNvGraphicFramePr>
              <a:graphicFrameLocks noChangeAspect="1"/>
            </p:cNvGraphicFramePr>
            <p:nvPr/>
          </p:nvGraphicFramePr>
          <p:xfrm>
            <a:off x="1584" y="624"/>
            <a:ext cx="85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243" name="Equation" r:id="rId8" imgW="1016280" imgH="355680" progId="Equation.3">
                    <p:embed/>
                  </p:oleObj>
                </mc:Choice>
                <mc:Fallback>
                  <p:oleObj name="Equation" r:id="rId8" imgW="1016280" imgH="355680" progId="Equation.3">
                    <p:embed/>
                    <p:pic>
                      <p:nvPicPr>
                        <p:cNvPr id="0" name="Picture 18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624"/>
                          <a:ext cx="853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61" name="Object 37"/>
            <p:cNvGraphicFramePr>
              <a:graphicFrameLocks noChangeAspect="1"/>
            </p:cNvGraphicFramePr>
            <p:nvPr/>
          </p:nvGraphicFramePr>
          <p:xfrm>
            <a:off x="2688" y="624"/>
            <a:ext cx="1104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1244" name="Equation" r:id="rId10" imgW="1321200" imgH="368280" progId="Equation.3">
                    <p:embed/>
                  </p:oleObj>
                </mc:Choice>
                <mc:Fallback>
                  <p:oleObj name="Equation" r:id="rId10" imgW="1321200" imgH="368280" progId="Equation.3">
                    <p:embed/>
                    <p:pic>
                      <p:nvPicPr>
                        <p:cNvPr id="0" name="Picture 18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624"/>
                          <a:ext cx="1104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94180"/>
              </p:ext>
            </p:extLst>
          </p:nvPr>
        </p:nvGraphicFramePr>
        <p:xfrm>
          <a:off x="6448425" y="871538"/>
          <a:ext cx="1538288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1245" name="Equation" r:id="rId12" imgW="723600" imgH="291960" progId="Equation.DSMT4">
                  <p:embed/>
                </p:oleObj>
              </mc:Choice>
              <mc:Fallback>
                <p:oleObj name="Equation" r:id="rId12" imgW="723600" imgH="291960" progId="Equation.DSMT4">
                  <p:embed/>
                  <p:pic>
                    <p:nvPicPr>
                      <p:cNvPr id="0" name="Picture 18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10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8425" y="871538"/>
                        <a:ext cx="1538288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89"/>
          <p:cNvSpPr>
            <a:spLocks noChangeArrowheads="1"/>
          </p:cNvSpPr>
          <p:nvPr/>
        </p:nvSpPr>
        <p:spPr bwMode="auto">
          <a:xfrm>
            <a:off x="7114890" y="3172831"/>
            <a:ext cx="4352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18</a:t>
            </a:fld>
            <a:endParaRPr lang="en-US" altLang="zh-CN"/>
          </a:p>
        </p:txBody>
      </p:sp>
      <p:grpSp>
        <p:nvGrpSpPr>
          <p:cNvPr id="30" name="组合 29"/>
          <p:cNvGrpSpPr/>
          <p:nvPr/>
        </p:nvGrpSpPr>
        <p:grpSpPr>
          <a:xfrm>
            <a:off x="642974" y="1643050"/>
            <a:ext cx="2928862" cy="928695"/>
            <a:chOff x="642974" y="1643050"/>
            <a:chExt cx="2928862" cy="928695"/>
          </a:xfrm>
        </p:grpSpPr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642974" y="1643050"/>
              <a:ext cx="1214414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高位</a:t>
              </a:r>
              <a:endPara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5" name="Rectangle 16"/>
            <p:cNvSpPr>
              <a:spLocks noChangeArrowheads="1"/>
            </p:cNvSpPr>
            <p:nvPr/>
          </p:nvSpPr>
          <p:spPr bwMode="auto">
            <a:xfrm>
              <a:off x="2357422" y="1643050"/>
              <a:ext cx="1214414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低位</a:t>
              </a:r>
              <a:endPara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 bwMode="auto">
            <a:xfrm rot="16200000" flipH="1">
              <a:off x="857224" y="2285992"/>
              <a:ext cx="357190" cy="21431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箭头连接符 27"/>
            <p:cNvCxnSpPr>
              <a:stCxn id="25" idx="2"/>
            </p:cNvCxnSpPr>
            <p:nvPr/>
          </p:nvCxnSpPr>
          <p:spPr bwMode="auto">
            <a:xfrm rot="5400000">
              <a:off x="2664993" y="2272108"/>
              <a:ext cx="349256" cy="25001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2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2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2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2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2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9" grpId="0" build="p" autoUpdateAnimBg="0"/>
      <p:bldP spid="52250" grpId="0" build="p" autoUpdateAnimBg="0"/>
      <p:bldP spid="52251" grpId="0" build="p" autoUpdateAnimBg="0"/>
      <p:bldP spid="52252" grpId="0" build="p" autoUpdateAnimBg="0"/>
      <p:bldP spid="52253" grpId="0" build="p" autoUpdateAnimBg="0"/>
      <p:bldP spid="52254" grpId="0" build="p" autoUpdateAnimBg="0"/>
      <p:bldP spid="52255" grpId="0" build="p" autoUpdateAnimBg="0"/>
      <p:bldP spid="52256" grpId="0" build="p" autoUpdateAnimBg="0"/>
      <p:bldP spid="33" grpId="0" build="p" autoUpdateAnimBg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500034" y="2501349"/>
            <a:ext cx="76209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>
            <a:off x="652434" y="3225249"/>
            <a:ext cx="746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74" name="Line 6"/>
          <p:cNvSpPr>
            <a:spLocks noChangeShapeType="1"/>
          </p:cNvSpPr>
          <p:nvPr/>
        </p:nvSpPr>
        <p:spPr bwMode="auto">
          <a:xfrm>
            <a:off x="3014634" y="2691849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>
            <a:off x="6062634" y="2691849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652434" y="3187149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0   0   0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0778" name="Rectangle 10"/>
          <p:cNvSpPr>
            <a:spLocks noChangeArrowheads="1"/>
          </p:cNvSpPr>
          <p:nvPr/>
        </p:nvSpPr>
        <p:spPr bwMode="auto">
          <a:xfrm>
            <a:off x="881034" y="3606249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0   0   1    0   0    0    0  0  0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0779" name="Rectangle 11"/>
          <p:cNvSpPr>
            <a:spLocks noChangeArrowheads="1"/>
          </p:cNvSpPr>
          <p:nvPr/>
        </p:nvSpPr>
        <p:spPr bwMode="auto">
          <a:xfrm>
            <a:off x="881034" y="4063449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0   1   0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1   0    1 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881034" y="4520649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0   1   1    0   0    1    0  0  1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0781" name="Rectangle 13"/>
          <p:cNvSpPr>
            <a:spLocks noChangeArrowheads="1"/>
          </p:cNvSpPr>
          <p:nvPr/>
        </p:nvSpPr>
        <p:spPr bwMode="auto">
          <a:xfrm>
            <a:off x="881034" y="4977849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1   0   0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0782" name="Rectangle 14"/>
          <p:cNvSpPr>
            <a:spLocks noChangeArrowheads="1"/>
          </p:cNvSpPr>
          <p:nvPr/>
        </p:nvSpPr>
        <p:spPr bwMode="auto">
          <a:xfrm>
            <a:off x="881034" y="5435049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1   0   1    0   1    0    0  1  0</a:t>
            </a:r>
          </a:p>
        </p:txBody>
      </p:sp>
      <p:sp>
        <p:nvSpPr>
          <p:cNvPr id="160783" name="Rectangle 15"/>
          <p:cNvSpPr>
            <a:spLocks noChangeArrowheads="1"/>
          </p:cNvSpPr>
          <p:nvPr/>
        </p:nvSpPr>
        <p:spPr bwMode="auto">
          <a:xfrm>
            <a:off x="881034" y="5816049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1   1   0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1   1    1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0784" name="Rectangle 16"/>
          <p:cNvSpPr>
            <a:spLocks noChangeArrowheads="1"/>
          </p:cNvSpPr>
          <p:nvPr/>
        </p:nvSpPr>
        <p:spPr bwMode="auto">
          <a:xfrm>
            <a:off x="728634" y="6273249"/>
            <a:ext cx="72955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1   1   1    0   1    1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0  1  1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180</a:t>
            </a:fld>
            <a:endParaRPr lang="en-US" altLang="zh-CN"/>
          </a:p>
        </p:txBody>
      </p:sp>
      <p:grpSp>
        <p:nvGrpSpPr>
          <p:cNvPr id="21" name="组合 20"/>
          <p:cNvGrpSpPr/>
          <p:nvPr/>
        </p:nvGrpSpPr>
        <p:grpSpPr>
          <a:xfrm>
            <a:off x="-71470" y="17662"/>
            <a:ext cx="9759403" cy="1553950"/>
            <a:chOff x="0" y="5518388"/>
            <a:chExt cx="9759403" cy="1553950"/>
          </a:xfrm>
        </p:grpSpPr>
        <p:graphicFrame>
          <p:nvGraphicFramePr>
            <p:cNvPr id="16" name="Object 90"/>
            <p:cNvGraphicFramePr>
              <a:graphicFrameLocks noChangeAspect="1"/>
            </p:cNvGraphicFramePr>
            <p:nvPr/>
          </p:nvGraphicFramePr>
          <p:xfrm>
            <a:off x="928694" y="5518388"/>
            <a:ext cx="1339835" cy="625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1550" name="Equation" r:id="rId5" imgW="609600" imgH="279400" progId="Equation.DSMT4">
                    <p:embed/>
                  </p:oleObj>
                </mc:Choice>
                <mc:Fallback>
                  <p:oleObj name="Equation" r:id="rId5" imgW="609600" imgH="2794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694" y="5518388"/>
                          <a:ext cx="1339835" cy="625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Rectangle 24"/>
            <p:cNvSpPr>
              <a:spLocks noChangeArrowheads="1"/>
            </p:cNvSpPr>
            <p:nvPr/>
          </p:nvSpPr>
          <p:spPr bwMode="auto">
            <a:xfrm>
              <a:off x="0" y="5572140"/>
              <a:ext cx="100540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根据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2071670" y="5572140"/>
              <a:ext cx="524214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，使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=1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状态为：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69333" y="6058935"/>
              <a:ext cx="42883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010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100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0" y="6487563"/>
              <a:ext cx="975940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而状态</a:t>
              </a:r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010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属于无效循环，将它从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的状态表中删除。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285852" y="1492223"/>
            <a:ext cx="5089538" cy="793769"/>
            <a:chOff x="-5000692" y="4639268"/>
            <a:chExt cx="5089538" cy="793769"/>
          </a:xfrm>
        </p:grpSpPr>
        <p:grpSp>
          <p:nvGrpSpPr>
            <p:cNvPr id="22" name="组合 21"/>
            <p:cNvGrpSpPr/>
            <p:nvPr/>
          </p:nvGrpSpPr>
          <p:grpSpPr>
            <a:xfrm>
              <a:off x="-3143304" y="4639268"/>
              <a:ext cx="3232150" cy="579438"/>
              <a:chOff x="-32" y="4639268"/>
              <a:chExt cx="3232150" cy="579438"/>
            </a:xfrm>
          </p:grpSpPr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-32" y="4639268"/>
                <a:ext cx="793750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101</a:t>
                </a:r>
              </a:p>
            </p:txBody>
          </p:sp>
          <p:sp>
            <p:nvSpPr>
              <p:cNvPr id="25" name="Rectangle 11"/>
              <p:cNvSpPr>
                <a:spLocks noChangeArrowheads="1"/>
              </p:cNvSpPr>
              <p:nvPr/>
            </p:nvSpPr>
            <p:spPr bwMode="auto">
              <a:xfrm>
                <a:off x="2438368" y="4639268"/>
                <a:ext cx="793750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010</a:t>
                </a:r>
              </a:p>
            </p:txBody>
          </p:sp>
        </p:grpSp>
        <p:sp>
          <p:nvSpPr>
            <p:cNvPr id="26" name="Line 18"/>
            <p:cNvSpPr>
              <a:spLocks noChangeShapeType="1"/>
            </p:cNvSpPr>
            <p:nvPr/>
          </p:nvSpPr>
          <p:spPr bwMode="auto">
            <a:xfrm>
              <a:off x="-2152704" y="5010743"/>
              <a:ext cx="114300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7" name="Group 22"/>
            <p:cNvGrpSpPr>
              <a:grpSpLocks/>
            </p:cNvGrpSpPr>
            <p:nvPr/>
          </p:nvGrpSpPr>
          <p:grpSpPr bwMode="auto">
            <a:xfrm>
              <a:off x="-2686104" y="5144111"/>
              <a:ext cx="2514600" cy="288926"/>
              <a:chOff x="1968" y="3300"/>
              <a:chExt cx="1584" cy="182"/>
            </a:xfrm>
          </p:grpSpPr>
          <p:sp>
            <p:nvSpPr>
              <p:cNvPr id="28" name="Line 19"/>
              <p:cNvSpPr>
                <a:spLocks noChangeShapeType="1"/>
              </p:cNvSpPr>
              <p:nvPr/>
            </p:nvSpPr>
            <p:spPr bwMode="auto">
              <a:xfrm>
                <a:off x="3552" y="3301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 flipH="1">
                <a:off x="1968" y="3481"/>
                <a:ext cx="1584" cy="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Line 21"/>
              <p:cNvSpPr>
                <a:spLocks noChangeShapeType="1"/>
              </p:cNvSpPr>
              <p:nvPr/>
            </p:nvSpPr>
            <p:spPr bwMode="auto">
              <a:xfrm flipV="1">
                <a:off x="1968" y="3300"/>
                <a:ext cx="0" cy="181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1" name="Rectangle 53"/>
            <p:cNvSpPr>
              <a:spLocks noChangeArrowheads="1"/>
            </p:cNvSpPr>
            <p:nvPr/>
          </p:nvSpPr>
          <p:spPr bwMode="auto">
            <a:xfrm>
              <a:off x="-5000692" y="4786322"/>
              <a:ext cx="1826141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无效循环</a:t>
              </a:r>
              <a:endPara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ransition>
    <p:sndAc>
      <p:stSnd>
        <p:snd r:embed="rId4" name="hammer.wav"/>
      </p:stSnd>
    </p:sndAc>
  </p:transition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609600" y="1215465"/>
            <a:ext cx="76209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>
            <a:off x="762000" y="1939365"/>
            <a:ext cx="7467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74" name="Line 6"/>
          <p:cNvSpPr>
            <a:spLocks noChangeShapeType="1"/>
          </p:cNvSpPr>
          <p:nvPr/>
        </p:nvSpPr>
        <p:spPr bwMode="auto">
          <a:xfrm>
            <a:off x="3124200" y="1405965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75" name="Line 7"/>
          <p:cNvSpPr>
            <a:spLocks noChangeShapeType="1"/>
          </p:cNvSpPr>
          <p:nvPr/>
        </p:nvSpPr>
        <p:spPr bwMode="auto">
          <a:xfrm>
            <a:off x="6172200" y="1405965"/>
            <a:ext cx="0" cy="411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777" name="Rectangle 9"/>
          <p:cNvSpPr>
            <a:spLocks noChangeArrowheads="1"/>
          </p:cNvSpPr>
          <p:nvPr/>
        </p:nvSpPr>
        <p:spPr bwMode="auto">
          <a:xfrm>
            <a:off x="762000" y="1901265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0   0   0    1   0    0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0  0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0778" name="Rectangle 10"/>
          <p:cNvSpPr>
            <a:spLocks noChangeArrowheads="1"/>
          </p:cNvSpPr>
          <p:nvPr/>
        </p:nvSpPr>
        <p:spPr bwMode="auto">
          <a:xfrm>
            <a:off x="990600" y="2320365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0   0   1    0   0    0    0  0  0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0779" name="Rectangle 11"/>
          <p:cNvSpPr>
            <a:spLocks noChangeArrowheads="1"/>
          </p:cNvSpPr>
          <p:nvPr/>
        </p:nvSpPr>
        <p:spPr bwMode="auto">
          <a:xfrm>
            <a:off x="990600" y="2777565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0   1   0    1   0    1    0  0  1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0780" name="Rectangle 12"/>
          <p:cNvSpPr>
            <a:spLocks noChangeArrowheads="1"/>
          </p:cNvSpPr>
          <p:nvPr/>
        </p:nvSpPr>
        <p:spPr bwMode="auto">
          <a:xfrm>
            <a:off x="990600" y="3234765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0   1   1    0   0    1    0  0  1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0781" name="Rectangle 13"/>
          <p:cNvSpPr>
            <a:spLocks noChangeArrowheads="1"/>
          </p:cNvSpPr>
          <p:nvPr/>
        </p:nvSpPr>
        <p:spPr bwMode="auto">
          <a:xfrm>
            <a:off x="990600" y="3691965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1   0   0    1   1    0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0782" name="Rectangle 14"/>
          <p:cNvSpPr>
            <a:spLocks noChangeArrowheads="1"/>
          </p:cNvSpPr>
          <p:nvPr/>
        </p:nvSpPr>
        <p:spPr bwMode="auto">
          <a:xfrm>
            <a:off x="990600" y="4149165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1   0   1    0   1    0    0  1  0</a:t>
            </a:r>
          </a:p>
        </p:txBody>
      </p:sp>
      <p:sp>
        <p:nvSpPr>
          <p:cNvPr id="160783" name="Rectangle 15"/>
          <p:cNvSpPr>
            <a:spLocks noChangeArrowheads="1"/>
          </p:cNvSpPr>
          <p:nvPr/>
        </p:nvSpPr>
        <p:spPr bwMode="auto">
          <a:xfrm>
            <a:off x="990600" y="4530165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1   1   0    1   1    1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1  1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0784" name="Rectangle 16"/>
          <p:cNvSpPr>
            <a:spLocks noChangeArrowheads="1"/>
          </p:cNvSpPr>
          <p:nvPr/>
        </p:nvSpPr>
        <p:spPr bwMode="auto">
          <a:xfrm>
            <a:off x="838200" y="4987365"/>
            <a:ext cx="72955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1   1   1    0   1    1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0  1  1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181</a:t>
            </a:fld>
            <a:endParaRPr lang="en-US" altLang="zh-CN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14282" y="214290"/>
            <a:ext cx="54505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作卡诺图，修改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激励方程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1828800" y="1371600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>
            <a:off x="1828800" y="20574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798" name="Line 6"/>
          <p:cNvSpPr>
            <a:spLocks noChangeShapeType="1"/>
          </p:cNvSpPr>
          <p:nvPr/>
        </p:nvSpPr>
        <p:spPr bwMode="auto">
          <a:xfrm>
            <a:off x="2438400" y="13716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799" name="Line 7"/>
          <p:cNvSpPr>
            <a:spLocks noChangeShapeType="1"/>
          </p:cNvSpPr>
          <p:nvPr/>
        </p:nvSpPr>
        <p:spPr bwMode="auto">
          <a:xfrm>
            <a:off x="3810000" y="13716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0" name="Line 8"/>
          <p:cNvSpPr>
            <a:spLocks noChangeShapeType="1"/>
          </p:cNvSpPr>
          <p:nvPr/>
        </p:nvSpPr>
        <p:spPr bwMode="auto">
          <a:xfrm>
            <a:off x="3124200" y="13716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1" name="Line 9"/>
          <p:cNvSpPr>
            <a:spLocks noChangeShapeType="1"/>
          </p:cNvSpPr>
          <p:nvPr/>
        </p:nvSpPr>
        <p:spPr bwMode="auto">
          <a:xfrm flipH="1" flipV="1">
            <a:off x="1219200" y="7620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02" name="Rectangle 10"/>
          <p:cNvSpPr>
            <a:spLocks noChangeArrowheads="1"/>
          </p:cNvSpPr>
          <p:nvPr/>
        </p:nvSpPr>
        <p:spPr bwMode="auto">
          <a:xfrm>
            <a:off x="838200" y="838200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03" name="Rectangle 11"/>
          <p:cNvSpPr>
            <a:spLocks noChangeArrowheads="1"/>
          </p:cNvSpPr>
          <p:nvPr/>
        </p:nvSpPr>
        <p:spPr bwMode="auto">
          <a:xfrm>
            <a:off x="1295400" y="3810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04" name="Rectangle 12"/>
          <p:cNvSpPr>
            <a:spLocks noChangeArrowheads="1"/>
          </p:cNvSpPr>
          <p:nvPr/>
        </p:nvSpPr>
        <p:spPr bwMode="auto">
          <a:xfrm>
            <a:off x="1828800" y="828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05" name="Rectangle 13"/>
          <p:cNvSpPr>
            <a:spLocks noChangeArrowheads="1"/>
          </p:cNvSpPr>
          <p:nvPr/>
        </p:nvSpPr>
        <p:spPr bwMode="auto">
          <a:xfrm>
            <a:off x="2362200" y="8286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06" name="Rectangle 14"/>
          <p:cNvSpPr>
            <a:spLocks noChangeArrowheads="1"/>
          </p:cNvSpPr>
          <p:nvPr/>
        </p:nvSpPr>
        <p:spPr bwMode="auto">
          <a:xfrm>
            <a:off x="3124200" y="828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07" name="Rectangle 15"/>
          <p:cNvSpPr>
            <a:spLocks noChangeArrowheads="1"/>
          </p:cNvSpPr>
          <p:nvPr/>
        </p:nvSpPr>
        <p:spPr bwMode="auto">
          <a:xfrm>
            <a:off x="3810000" y="828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08" name="Rectangle 16"/>
          <p:cNvSpPr>
            <a:spLocks noChangeArrowheads="1"/>
          </p:cNvSpPr>
          <p:nvPr/>
        </p:nvSpPr>
        <p:spPr bwMode="auto">
          <a:xfrm>
            <a:off x="1447800" y="1362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09" name="Rectangle 17"/>
          <p:cNvSpPr>
            <a:spLocks noChangeArrowheads="1"/>
          </p:cNvSpPr>
          <p:nvPr/>
        </p:nvSpPr>
        <p:spPr bwMode="auto">
          <a:xfrm>
            <a:off x="1447800" y="2047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10" name="Rectangle 18"/>
          <p:cNvSpPr>
            <a:spLocks noChangeArrowheads="1"/>
          </p:cNvSpPr>
          <p:nvPr/>
        </p:nvSpPr>
        <p:spPr bwMode="auto">
          <a:xfrm>
            <a:off x="1905000" y="1362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11" name="Rectangle 19"/>
          <p:cNvSpPr>
            <a:spLocks noChangeArrowheads="1"/>
          </p:cNvSpPr>
          <p:nvPr/>
        </p:nvSpPr>
        <p:spPr bwMode="auto">
          <a:xfrm>
            <a:off x="3276600" y="14478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12" name="Rectangle 20"/>
          <p:cNvSpPr>
            <a:spLocks noChangeArrowheads="1"/>
          </p:cNvSpPr>
          <p:nvPr/>
        </p:nvSpPr>
        <p:spPr bwMode="auto">
          <a:xfrm>
            <a:off x="2590800" y="2047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13" name="Rectangle 21"/>
          <p:cNvSpPr>
            <a:spLocks noChangeArrowheads="1"/>
          </p:cNvSpPr>
          <p:nvPr/>
        </p:nvSpPr>
        <p:spPr bwMode="auto">
          <a:xfrm>
            <a:off x="3962400" y="2047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14" name="Rectangle 22"/>
          <p:cNvSpPr>
            <a:spLocks noChangeArrowheads="1"/>
          </p:cNvSpPr>
          <p:nvPr/>
        </p:nvSpPr>
        <p:spPr bwMode="auto">
          <a:xfrm>
            <a:off x="2590800" y="1362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15" name="Rectangle 23"/>
          <p:cNvSpPr>
            <a:spLocks noChangeArrowheads="1"/>
          </p:cNvSpPr>
          <p:nvPr/>
        </p:nvSpPr>
        <p:spPr bwMode="auto">
          <a:xfrm>
            <a:off x="3962400" y="1362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16" name="Rectangle 24"/>
          <p:cNvSpPr>
            <a:spLocks noChangeArrowheads="1"/>
          </p:cNvSpPr>
          <p:nvPr/>
        </p:nvSpPr>
        <p:spPr bwMode="auto">
          <a:xfrm>
            <a:off x="1905000" y="2047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17" name="Rectangle 25"/>
          <p:cNvSpPr>
            <a:spLocks noChangeArrowheads="1"/>
          </p:cNvSpPr>
          <p:nvPr/>
        </p:nvSpPr>
        <p:spPr bwMode="auto">
          <a:xfrm>
            <a:off x="3276600" y="2047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18" name="Rectangle 26"/>
          <p:cNvSpPr>
            <a:spLocks noChangeArrowheads="1"/>
          </p:cNvSpPr>
          <p:nvPr/>
        </p:nvSpPr>
        <p:spPr bwMode="auto">
          <a:xfrm>
            <a:off x="838200" y="29527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827" name="Oval 35"/>
          <p:cNvSpPr>
            <a:spLocks noChangeArrowheads="1"/>
          </p:cNvSpPr>
          <p:nvPr/>
        </p:nvSpPr>
        <p:spPr bwMode="auto">
          <a:xfrm>
            <a:off x="1828800" y="1447800"/>
            <a:ext cx="609600" cy="12192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61881" name="Group 89"/>
          <p:cNvGrpSpPr>
            <a:grpSpLocks/>
          </p:cNvGrpSpPr>
          <p:nvPr/>
        </p:nvGrpSpPr>
        <p:grpSpPr bwMode="auto">
          <a:xfrm>
            <a:off x="1371600" y="1981200"/>
            <a:ext cx="3427413" cy="758825"/>
            <a:chOff x="1152" y="1008"/>
            <a:chExt cx="2159" cy="478"/>
          </a:xfrm>
        </p:grpSpPr>
        <p:sp>
          <p:nvSpPr>
            <p:cNvPr id="161828" name="Arc 36"/>
            <p:cNvSpPr>
              <a:spLocks/>
            </p:cNvSpPr>
            <p:nvPr/>
          </p:nvSpPr>
          <p:spPr bwMode="auto">
            <a:xfrm>
              <a:off x="1152" y="1008"/>
              <a:ext cx="623" cy="478"/>
            </a:xfrm>
            <a:custGeom>
              <a:avLst/>
              <a:gdLst>
                <a:gd name="G0" fmla="+- 9020 0 0"/>
                <a:gd name="G1" fmla="+- 21600 0 0"/>
                <a:gd name="G2" fmla="+- 21600 0 0"/>
                <a:gd name="T0" fmla="*/ 0 w 30620"/>
                <a:gd name="T1" fmla="*/ 1973 h 43200"/>
                <a:gd name="T2" fmla="*/ 707 w 30620"/>
                <a:gd name="T3" fmla="*/ 41536 h 43200"/>
                <a:gd name="T4" fmla="*/ 9020 w 3062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20" h="43200" fill="none" extrusionOk="0">
                  <a:moveTo>
                    <a:pt x="0" y="1973"/>
                  </a:moveTo>
                  <a:cubicBezTo>
                    <a:pt x="2829" y="673"/>
                    <a:pt x="5906" y="-1"/>
                    <a:pt x="9020" y="0"/>
                  </a:cubicBezTo>
                  <a:cubicBezTo>
                    <a:pt x="20949" y="0"/>
                    <a:pt x="30620" y="9670"/>
                    <a:pt x="30620" y="21600"/>
                  </a:cubicBezTo>
                  <a:cubicBezTo>
                    <a:pt x="30620" y="33529"/>
                    <a:pt x="20949" y="43200"/>
                    <a:pt x="9020" y="43200"/>
                  </a:cubicBezTo>
                  <a:cubicBezTo>
                    <a:pt x="6166" y="43200"/>
                    <a:pt x="3340" y="42634"/>
                    <a:pt x="706" y="41536"/>
                  </a:cubicBezTo>
                </a:path>
                <a:path w="30620" h="43200" stroke="0" extrusionOk="0">
                  <a:moveTo>
                    <a:pt x="0" y="1973"/>
                  </a:moveTo>
                  <a:cubicBezTo>
                    <a:pt x="2829" y="673"/>
                    <a:pt x="5906" y="-1"/>
                    <a:pt x="9020" y="0"/>
                  </a:cubicBezTo>
                  <a:cubicBezTo>
                    <a:pt x="20949" y="0"/>
                    <a:pt x="30620" y="9670"/>
                    <a:pt x="30620" y="21600"/>
                  </a:cubicBezTo>
                  <a:cubicBezTo>
                    <a:pt x="30620" y="33529"/>
                    <a:pt x="20949" y="43200"/>
                    <a:pt x="9020" y="43200"/>
                  </a:cubicBezTo>
                  <a:cubicBezTo>
                    <a:pt x="6166" y="43200"/>
                    <a:pt x="3340" y="42634"/>
                    <a:pt x="706" y="41536"/>
                  </a:cubicBezTo>
                  <a:lnTo>
                    <a:pt x="902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1829" name="Arc 37"/>
            <p:cNvSpPr>
              <a:spLocks/>
            </p:cNvSpPr>
            <p:nvPr/>
          </p:nvSpPr>
          <p:spPr bwMode="auto">
            <a:xfrm flipH="1">
              <a:off x="2688" y="1008"/>
              <a:ext cx="623" cy="478"/>
            </a:xfrm>
            <a:custGeom>
              <a:avLst/>
              <a:gdLst>
                <a:gd name="G0" fmla="+- 9020 0 0"/>
                <a:gd name="G1" fmla="+- 21600 0 0"/>
                <a:gd name="G2" fmla="+- 21600 0 0"/>
                <a:gd name="T0" fmla="*/ 0 w 30620"/>
                <a:gd name="T1" fmla="*/ 1973 h 43200"/>
                <a:gd name="T2" fmla="*/ 707 w 30620"/>
                <a:gd name="T3" fmla="*/ 41536 h 43200"/>
                <a:gd name="T4" fmla="*/ 9020 w 3062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620" h="43200" fill="none" extrusionOk="0">
                  <a:moveTo>
                    <a:pt x="0" y="1973"/>
                  </a:moveTo>
                  <a:cubicBezTo>
                    <a:pt x="2829" y="673"/>
                    <a:pt x="5906" y="-1"/>
                    <a:pt x="9020" y="0"/>
                  </a:cubicBezTo>
                  <a:cubicBezTo>
                    <a:pt x="20949" y="0"/>
                    <a:pt x="30620" y="9670"/>
                    <a:pt x="30620" y="21600"/>
                  </a:cubicBezTo>
                  <a:cubicBezTo>
                    <a:pt x="30620" y="33529"/>
                    <a:pt x="20949" y="43200"/>
                    <a:pt x="9020" y="43200"/>
                  </a:cubicBezTo>
                  <a:cubicBezTo>
                    <a:pt x="6166" y="43200"/>
                    <a:pt x="3340" y="42634"/>
                    <a:pt x="706" y="41536"/>
                  </a:cubicBezTo>
                </a:path>
                <a:path w="30620" h="43200" stroke="0" extrusionOk="0">
                  <a:moveTo>
                    <a:pt x="0" y="1973"/>
                  </a:moveTo>
                  <a:cubicBezTo>
                    <a:pt x="2829" y="673"/>
                    <a:pt x="5906" y="-1"/>
                    <a:pt x="9020" y="0"/>
                  </a:cubicBezTo>
                  <a:cubicBezTo>
                    <a:pt x="20949" y="0"/>
                    <a:pt x="30620" y="9670"/>
                    <a:pt x="30620" y="21600"/>
                  </a:cubicBezTo>
                  <a:cubicBezTo>
                    <a:pt x="30620" y="33529"/>
                    <a:pt x="20949" y="43200"/>
                    <a:pt x="9020" y="43200"/>
                  </a:cubicBezTo>
                  <a:cubicBezTo>
                    <a:pt x="6166" y="43200"/>
                    <a:pt x="3340" y="42634"/>
                    <a:pt x="706" y="41536"/>
                  </a:cubicBezTo>
                  <a:lnTo>
                    <a:pt x="902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61888" name="Object 96"/>
          <p:cNvGraphicFramePr>
            <a:graphicFrameLocks noChangeAspect="1"/>
          </p:cNvGraphicFramePr>
          <p:nvPr/>
        </p:nvGraphicFramePr>
        <p:xfrm>
          <a:off x="5500694" y="1214422"/>
          <a:ext cx="3108487" cy="1368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19" name="Equation" r:id="rId6" imgW="1282700" imgH="558800" progId="Equation.DSMT4">
                  <p:embed/>
                </p:oleObj>
              </mc:Choice>
              <mc:Fallback>
                <p:oleObj name="Equation" r:id="rId6" imgW="1282700" imgH="558800" progId="Equation.DSMT4">
                  <p:embed/>
                  <p:pic>
                    <p:nvPicPr>
                      <p:cNvPr id="0" name="Picture 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94" y="1214422"/>
                        <a:ext cx="3108487" cy="13684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" name="组合 92"/>
          <p:cNvGrpSpPr/>
          <p:nvPr/>
        </p:nvGrpSpPr>
        <p:grpSpPr>
          <a:xfrm>
            <a:off x="685800" y="3200400"/>
            <a:ext cx="7086600" cy="3389313"/>
            <a:chOff x="685800" y="3200400"/>
            <a:chExt cx="7086600" cy="3389313"/>
          </a:xfrm>
        </p:grpSpPr>
        <p:grpSp>
          <p:nvGrpSpPr>
            <p:cNvPr id="161893" name="Group 101"/>
            <p:cNvGrpSpPr>
              <a:grpSpLocks/>
            </p:cNvGrpSpPr>
            <p:nvPr/>
          </p:nvGrpSpPr>
          <p:grpSpPr bwMode="auto">
            <a:xfrm>
              <a:off x="685800" y="3200400"/>
              <a:ext cx="7086600" cy="3389313"/>
              <a:chOff x="432" y="2016"/>
              <a:chExt cx="4464" cy="2135"/>
            </a:xfrm>
          </p:grpSpPr>
          <p:sp>
            <p:nvSpPr>
              <p:cNvPr id="161830" name="Rectangle 38"/>
              <p:cNvSpPr>
                <a:spLocks noChangeArrowheads="1"/>
              </p:cNvSpPr>
              <p:nvPr/>
            </p:nvSpPr>
            <p:spPr bwMode="auto">
              <a:xfrm>
                <a:off x="3840" y="2784"/>
                <a:ext cx="624" cy="10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31" name="Line 39"/>
              <p:cNvSpPr>
                <a:spLocks noChangeShapeType="1"/>
              </p:cNvSpPr>
              <p:nvPr/>
            </p:nvSpPr>
            <p:spPr bwMode="auto">
              <a:xfrm>
                <a:off x="3840" y="3168"/>
                <a:ext cx="24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32" name="Line 40"/>
              <p:cNvSpPr>
                <a:spLocks noChangeShapeType="1"/>
              </p:cNvSpPr>
              <p:nvPr/>
            </p:nvSpPr>
            <p:spPr bwMode="auto">
              <a:xfrm flipV="1">
                <a:off x="3840" y="3312"/>
                <a:ext cx="24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33" name="Rectangle 41"/>
              <p:cNvSpPr>
                <a:spLocks noChangeArrowheads="1"/>
              </p:cNvSpPr>
              <p:nvPr/>
            </p:nvSpPr>
            <p:spPr bwMode="auto">
              <a:xfrm>
                <a:off x="3840" y="273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D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61834" name="Rectangle 42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3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61835" name="Rectangle 43"/>
              <p:cNvSpPr>
                <a:spLocks noChangeArrowheads="1"/>
              </p:cNvSpPr>
              <p:nvPr/>
            </p:nvSpPr>
            <p:spPr bwMode="auto">
              <a:xfrm>
                <a:off x="4128" y="3360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3</a:t>
                </a:r>
                <a:endParaRPr lang="zh-CN" alt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61836" name="Line 44"/>
              <p:cNvSpPr>
                <a:spLocks noChangeShapeType="1"/>
              </p:cNvSpPr>
              <p:nvPr/>
            </p:nvSpPr>
            <p:spPr bwMode="auto">
              <a:xfrm>
                <a:off x="4176" y="341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37" name="Line 45"/>
              <p:cNvSpPr>
                <a:spLocks noChangeShapeType="1"/>
              </p:cNvSpPr>
              <p:nvPr/>
            </p:nvSpPr>
            <p:spPr bwMode="auto">
              <a:xfrm flipH="1">
                <a:off x="3696" y="331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38" name="Rectangle 46"/>
              <p:cNvSpPr>
                <a:spLocks noChangeArrowheads="1"/>
              </p:cNvSpPr>
              <p:nvPr/>
            </p:nvSpPr>
            <p:spPr bwMode="auto">
              <a:xfrm>
                <a:off x="2880" y="2784"/>
                <a:ext cx="624" cy="10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39" name="Line 47"/>
              <p:cNvSpPr>
                <a:spLocks noChangeShapeType="1"/>
              </p:cNvSpPr>
              <p:nvPr/>
            </p:nvSpPr>
            <p:spPr bwMode="auto">
              <a:xfrm>
                <a:off x="2880" y="3168"/>
                <a:ext cx="24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40" name="Line 48"/>
              <p:cNvSpPr>
                <a:spLocks noChangeShapeType="1"/>
              </p:cNvSpPr>
              <p:nvPr/>
            </p:nvSpPr>
            <p:spPr bwMode="auto">
              <a:xfrm flipV="1">
                <a:off x="2880" y="3312"/>
                <a:ext cx="24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41" name="Rectangle 49"/>
              <p:cNvSpPr>
                <a:spLocks noChangeArrowheads="1"/>
              </p:cNvSpPr>
              <p:nvPr/>
            </p:nvSpPr>
            <p:spPr bwMode="auto">
              <a:xfrm>
                <a:off x="2880" y="273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D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61842" name="Rectangle 50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61843" name="Rectangle 51"/>
              <p:cNvSpPr>
                <a:spLocks noChangeArrowheads="1"/>
              </p:cNvSpPr>
              <p:nvPr/>
            </p:nvSpPr>
            <p:spPr bwMode="auto">
              <a:xfrm>
                <a:off x="3168" y="3408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endParaRPr lang="zh-CN" alt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61844" name="Line 52"/>
              <p:cNvSpPr>
                <a:spLocks noChangeShapeType="1"/>
              </p:cNvSpPr>
              <p:nvPr/>
            </p:nvSpPr>
            <p:spPr bwMode="auto">
              <a:xfrm>
                <a:off x="3216" y="346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45" name="Rectangle 53"/>
              <p:cNvSpPr>
                <a:spLocks noChangeArrowheads="1"/>
              </p:cNvSpPr>
              <p:nvPr/>
            </p:nvSpPr>
            <p:spPr bwMode="auto">
              <a:xfrm>
                <a:off x="1776" y="2784"/>
                <a:ext cx="624" cy="105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46" name="Line 54"/>
              <p:cNvSpPr>
                <a:spLocks noChangeShapeType="1"/>
              </p:cNvSpPr>
              <p:nvPr/>
            </p:nvSpPr>
            <p:spPr bwMode="auto">
              <a:xfrm>
                <a:off x="1776" y="3168"/>
                <a:ext cx="24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47" name="Line 55"/>
              <p:cNvSpPr>
                <a:spLocks noChangeShapeType="1"/>
              </p:cNvSpPr>
              <p:nvPr/>
            </p:nvSpPr>
            <p:spPr bwMode="auto">
              <a:xfrm flipV="1">
                <a:off x="1776" y="3312"/>
                <a:ext cx="240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48" name="Rectangle 56"/>
              <p:cNvSpPr>
                <a:spLocks noChangeArrowheads="1"/>
              </p:cNvSpPr>
              <p:nvPr/>
            </p:nvSpPr>
            <p:spPr bwMode="auto">
              <a:xfrm>
                <a:off x="1776" y="2730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D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61849" name="Rectangle 57"/>
              <p:cNvSpPr>
                <a:spLocks noChangeArrowheads="1"/>
              </p:cNvSpPr>
              <p:nvPr/>
            </p:nvSpPr>
            <p:spPr bwMode="auto">
              <a:xfrm>
                <a:off x="2112" y="2736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61850" name="Rectangle 58"/>
              <p:cNvSpPr>
                <a:spLocks noChangeArrowheads="1"/>
              </p:cNvSpPr>
              <p:nvPr/>
            </p:nvSpPr>
            <p:spPr bwMode="auto">
              <a:xfrm>
                <a:off x="2112" y="3408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endParaRPr lang="zh-CN" altLang="en-US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161851" name="Line 59"/>
              <p:cNvSpPr>
                <a:spLocks noChangeShapeType="1"/>
              </p:cNvSpPr>
              <p:nvPr/>
            </p:nvSpPr>
            <p:spPr bwMode="auto">
              <a:xfrm>
                <a:off x="2160" y="346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2" name="Line 60"/>
              <p:cNvSpPr>
                <a:spLocks noChangeShapeType="1"/>
              </p:cNvSpPr>
              <p:nvPr/>
            </p:nvSpPr>
            <p:spPr bwMode="auto">
              <a:xfrm>
                <a:off x="2400" y="2928"/>
                <a:ext cx="4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3" name="Line 61"/>
              <p:cNvSpPr>
                <a:spLocks noChangeShapeType="1"/>
              </p:cNvSpPr>
              <p:nvPr/>
            </p:nvSpPr>
            <p:spPr bwMode="auto">
              <a:xfrm flipH="1">
                <a:off x="1584" y="331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4" name="Line 62"/>
              <p:cNvSpPr>
                <a:spLocks noChangeShapeType="1"/>
              </p:cNvSpPr>
              <p:nvPr/>
            </p:nvSpPr>
            <p:spPr bwMode="auto">
              <a:xfrm flipH="1">
                <a:off x="2688" y="331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5" name="Line 63"/>
              <p:cNvSpPr>
                <a:spLocks noChangeShapeType="1"/>
              </p:cNvSpPr>
              <p:nvPr/>
            </p:nvSpPr>
            <p:spPr bwMode="auto">
              <a:xfrm>
                <a:off x="3504" y="2928"/>
                <a:ext cx="33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6" name="Line 64"/>
              <p:cNvSpPr>
                <a:spLocks noChangeShapeType="1"/>
              </p:cNvSpPr>
              <p:nvPr/>
            </p:nvSpPr>
            <p:spPr bwMode="auto">
              <a:xfrm flipH="1">
                <a:off x="1152" y="292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7" name="Line 65"/>
              <p:cNvSpPr>
                <a:spLocks noChangeShapeType="1"/>
              </p:cNvSpPr>
              <p:nvPr/>
            </p:nvSpPr>
            <p:spPr bwMode="auto">
              <a:xfrm>
                <a:off x="1584" y="3312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8" name="Line 66"/>
              <p:cNvSpPr>
                <a:spLocks noChangeShapeType="1"/>
              </p:cNvSpPr>
              <p:nvPr/>
            </p:nvSpPr>
            <p:spPr bwMode="auto">
              <a:xfrm>
                <a:off x="2688" y="3312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59" name="Line 67"/>
              <p:cNvSpPr>
                <a:spLocks noChangeShapeType="1"/>
              </p:cNvSpPr>
              <p:nvPr/>
            </p:nvSpPr>
            <p:spPr bwMode="auto">
              <a:xfrm>
                <a:off x="3696" y="3312"/>
                <a:ext cx="0" cy="72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60" name="Rectangle 68"/>
              <p:cNvSpPr>
                <a:spLocks noChangeArrowheads="1"/>
              </p:cNvSpPr>
              <p:nvPr/>
            </p:nvSpPr>
            <p:spPr bwMode="auto">
              <a:xfrm>
                <a:off x="432" y="3786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dirty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CP</a:t>
                </a:r>
              </a:p>
            </p:txBody>
          </p:sp>
          <p:sp>
            <p:nvSpPr>
              <p:cNvPr id="161861" name="Line 69"/>
              <p:cNvSpPr>
                <a:spLocks noChangeShapeType="1"/>
              </p:cNvSpPr>
              <p:nvPr/>
            </p:nvSpPr>
            <p:spPr bwMode="auto">
              <a:xfrm flipV="1">
                <a:off x="4558" y="3648"/>
                <a:ext cx="3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62" name="Line 70"/>
              <p:cNvSpPr>
                <a:spLocks noChangeShapeType="1"/>
              </p:cNvSpPr>
              <p:nvPr/>
            </p:nvSpPr>
            <p:spPr bwMode="auto">
              <a:xfrm>
                <a:off x="4896" y="2016"/>
                <a:ext cx="0" cy="16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63" name="Line 71"/>
              <p:cNvSpPr>
                <a:spLocks noChangeShapeType="1"/>
              </p:cNvSpPr>
              <p:nvPr/>
            </p:nvSpPr>
            <p:spPr bwMode="auto">
              <a:xfrm>
                <a:off x="4464" y="2928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64" name="Line 72"/>
              <p:cNvSpPr>
                <a:spLocks noChangeShapeType="1"/>
              </p:cNvSpPr>
              <p:nvPr/>
            </p:nvSpPr>
            <p:spPr bwMode="auto">
              <a:xfrm flipH="1">
                <a:off x="912" y="4032"/>
                <a:ext cx="27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66" name="Oval 74"/>
              <p:cNvSpPr>
                <a:spLocks noChangeArrowheads="1"/>
              </p:cNvSpPr>
              <p:nvPr/>
            </p:nvSpPr>
            <p:spPr bwMode="auto">
              <a:xfrm>
                <a:off x="2016" y="2448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68" name="Line 76"/>
              <p:cNvSpPr>
                <a:spLocks noChangeShapeType="1"/>
              </p:cNvSpPr>
              <p:nvPr/>
            </p:nvSpPr>
            <p:spPr bwMode="auto">
              <a:xfrm>
                <a:off x="2400" y="2523"/>
                <a:ext cx="25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69" name="Line 77"/>
              <p:cNvSpPr>
                <a:spLocks noChangeShapeType="1"/>
              </p:cNvSpPr>
              <p:nvPr/>
            </p:nvSpPr>
            <p:spPr bwMode="auto">
              <a:xfrm>
                <a:off x="2653" y="2523"/>
                <a:ext cx="0" cy="11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0" name="Line 78"/>
              <p:cNvSpPr>
                <a:spLocks noChangeShapeType="1"/>
              </p:cNvSpPr>
              <p:nvPr/>
            </p:nvSpPr>
            <p:spPr bwMode="auto">
              <a:xfrm flipH="1">
                <a:off x="2472" y="3657"/>
                <a:ext cx="1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1" name="Line 79"/>
              <p:cNvSpPr>
                <a:spLocks noChangeShapeType="1"/>
              </p:cNvSpPr>
              <p:nvPr/>
            </p:nvSpPr>
            <p:spPr bwMode="auto">
              <a:xfrm>
                <a:off x="2400" y="2352"/>
                <a:ext cx="1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2" name="Line 80"/>
              <p:cNvSpPr>
                <a:spLocks noChangeShapeType="1"/>
              </p:cNvSpPr>
              <p:nvPr/>
            </p:nvSpPr>
            <p:spPr bwMode="auto">
              <a:xfrm>
                <a:off x="3600" y="235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3" name="Line 81"/>
              <p:cNvSpPr>
                <a:spLocks noChangeShapeType="1"/>
              </p:cNvSpPr>
              <p:nvPr/>
            </p:nvSpPr>
            <p:spPr bwMode="auto">
              <a:xfrm flipH="1">
                <a:off x="1632" y="2496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4" name="Line 82"/>
              <p:cNvSpPr>
                <a:spLocks noChangeShapeType="1"/>
              </p:cNvSpPr>
              <p:nvPr/>
            </p:nvSpPr>
            <p:spPr bwMode="auto">
              <a:xfrm>
                <a:off x="1632" y="2352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5" name="Line 83"/>
              <p:cNvSpPr>
                <a:spLocks noChangeShapeType="1"/>
              </p:cNvSpPr>
              <p:nvPr/>
            </p:nvSpPr>
            <p:spPr bwMode="auto">
              <a:xfrm flipV="1">
                <a:off x="1872" y="2016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6" name="Line 84"/>
              <p:cNvSpPr>
                <a:spLocks noChangeShapeType="1"/>
              </p:cNvSpPr>
              <p:nvPr/>
            </p:nvSpPr>
            <p:spPr bwMode="auto">
              <a:xfrm>
                <a:off x="1872" y="2016"/>
                <a:ext cx="30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7" name="Line 85"/>
              <p:cNvSpPr>
                <a:spLocks noChangeShapeType="1"/>
              </p:cNvSpPr>
              <p:nvPr/>
            </p:nvSpPr>
            <p:spPr bwMode="auto">
              <a:xfrm flipH="1">
                <a:off x="1152" y="240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78" name="Line 86"/>
              <p:cNvSpPr>
                <a:spLocks noChangeShapeType="1"/>
              </p:cNvSpPr>
              <p:nvPr/>
            </p:nvSpPr>
            <p:spPr bwMode="auto">
              <a:xfrm>
                <a:off x="1152" y="2400"/>
                <a:ext cx="0" cy="5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1884" name="Oval 92"/>
              <p:cNvSpPr>
                <a:spLocks noChangeArrowheads="1"/>
              </p:cNvSpPr>
              <p:nvPr/>
            </p:nvSpPr>
            <p:spPr bwMode="auto">
              <a:xfrm>
                <a:off x="3552" y="288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90" name="Oval 98"/>
              <p:cNvSpPr>
                <a:spLocks noChangeArrowheads="1"/>
              </p:cNvSpPr>
              <p:nvPr/>
            </p:nvSpPr>
            <p:spPr bwMode="auto">
              <a:xfrm>
                <a:off x="2397" y="3612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91" name="Oval 99"/>
              <p:cNvSpPr>
                <a:spLocks noChangeArrowheads="1"/>
              </p:cNvSpPr>
              <p:nvPr/>
            </p:nvSpPr>
            <p:spPr bwMode="auto">
              <a:xfrm>
                <a:off x="3515" y="3566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1892" name="Oval 100"/>
              <p:cNvSpPr>
                <a:spLocks noChangeArrowheads="1"/>
              </p:cNvSpPr>
              <p:nvPr/>
            </p:nvSpPr>
            <p:spPr bwMode="auto">
              <a:xfrm>
                <a:off x="4468" y="3612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 rot="10800000">
              <a:off x="2102164" y="3415352"/>
              <a:ext cx="500066" cy="777041"/>
              <a:chOff x="7177088" y="3041650"/>
              <a:chExt cx="768350" cy="633439"/>
            </a:xfrm>
          </p:grpSpPr>
          <p:sp>
            <p:nvSpPr>
              <p:cNvPr id="107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8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9" name="Line 95"/>
              <p:cNvSpPr>
                <a:spLocks noChangeShapeType="1"/>
              </p:cNvSpPr>
              <p:nvPr/>
            </p:nvSpPr>
            <p:spPr bwMode="auto">
              <a:xfrm flipH="1">
                <a:off x="7177088" y="3673501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0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11" name="组合 110"/>
            <p:cNvGrpSpPr/>
            <p:nvPr/>
          </p:nvGrpSpPr>
          <p:grpSpPr>
            <a:xfrm rot="10800000">
              <a:off x="3330258" y="3526808"/>
              <a:ext cx="500066" cy="777041"/>
              <a:chOff x="7177088" y="3041650"/>
              <a:chExt cx="768350" cy="633439"/>
            </a:xfrm>
          </p:grpSpPr>
          <p:sp>
            <p:nvSpPr>
              <p:cNvPr id="112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3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4" name="Line 95"/>
              <p:cNvSpPr>
                <a:spLocks noChangeShapeType="1"/>
              </p:cNvSpPr>
              <p:nvPr/>
            </p:nvSpPr>
            <p:spPr bwMode="auto">
              <a:xfrm flipH="1">
                <a:off x="7177088" y="3673501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5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182</a:t>
            </a:fld>
            <a:endParaRPr lang="en-US" altLang="zh-CN"/>
          </a:p>
        </p:txBody>
      </p:sp>
      <p:sp>
        <p:nvSpPr>
          <p:cNvPr id="94" name="Oval 25"/>
          <p:cNvSpPr>
            <a:spLocks noChangeArrowheads="1"/>
          </p:cNvSpPr>
          <p:nvPr/>
        </p:nvSpPr>
        <p:spPr bwMode="auto">
          <a:xfrm>
            <a:off x="2442240" y="630932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5" name="Oval 25"/>
          <p:cNvSpPr>
            <a:spLocks noChangeArrowheads="1"/>
          </p:cNvSpPr>
          <p:nvPr/>
        </p:nvSpPr>
        <p:spPr bwMode="auto">
          <a:xfrm>
            <a:off x="4184144" y="632964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18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27" grpId="0" animBg="1"/>
      <p:bldP spid="94" grpId="0" animBg="1"/>
      <p:bldP spid="95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533400" y="2286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例5 : 最大长度移位寄存器型计数器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0" y="981075"/>
            <a:ext cx="9029700" cy="1198563"/>
            <a:chOff x="0" y="618"/>
            <a:chExt cx="5688" cy="755"/>
          </a:xfrm>
        </p:grpSpPr>
        <p:sp>
          <p:nvSpPr>
            <p:cNvPr id="162842" name="Rectangle 26"/>
            <p:cNvSpPr>
              <a:spLocks noChangeArrowheads="1"/>
            </p:cNvSpPr>
            <p:nvPr/>
          </p:nvSpPr>
          <p:spPr bwMode="auto">
            <a:xfrm>
              <a:off x="240" y="618"/>
              <a:ext cx="54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指计数长度为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N=2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-1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的移位寄存器型计数器。又</a:t>
              </a:r>
            </a:p>
          </p:txBody>
        </p:sp>
        <p:sp>
          <p:nvSpPr>
            <p:cNvPr id="162845" name="Rectangle 29"/>
            <p:cNvSpPr>
              <a:spLocks noChangeArrowheads="1"/>
            </p:cNvSpPr>
            <p:nvPr/>
          </p:nvSpPr>
          <p:spPr bwMode="auto">
            <a:xfrm>
              <a:off x="0" y="100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称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反馈移位寄存器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。其反馈逻辑由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异或门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组成。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68313" y="2636838"/>
            <a:ext cx="7924800" cy="3657600"/>
            <a:chOff x="288" y="1680"/>
            <a:chExt cx="4992" cy="2304"/>
          </a:xfrm>
        </p:grpSpPr>
        <p:sp>
          <p:nvSpPr>
            <p:cNvPr id="162820" name="Rectangle 4"/>
            <p:cNvSpPr>
              <a:spLocks noChangeArrowheads="1"/>
            </p:cNvSpPr>
            <p:nvPr/>
          </p:nvSpPr>
          <p:spPr bwMode="auto">
            <a:xfrm>
              <a:off x="288" y="1728"/>
              <a:ext cx="49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移位寄存器位数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 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反馈逻辑</a:t>
              </a:r>
            </a:p>
          </p:txBody>
        </p:sp>
        <p:sp>
          <p:nvSpPr>
            <p:cNvPr id="162822" name="Rectangle 6"/>
            <p:cNvSpPr>
              <a:spLocks noChangeArrowheads="1"/>
            </p:cNvSpPr>
            <p:nvPr/>
          </p:nvSpPr>
          <p:spPr bwMode="auto">
            <a:xfrm>
              <a:off x="288" y="1680"/>
              <a:ext cx="4752" cy="230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823" name="Line 7"/>
            <p:cNvSpPr>
              <a:spLocks noChangeShapeType="1"/>
            </p:cNvSpPr>
            <p:nvPr/>
          </p:nvSpPr>
          <p:spPr bwMode="auto">
            <a:xfrm>
              <a:off x="288" y="2160"/>
              <a:ext cx="47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24" name="Line 8"/>
            <p:cNvSpPr>
              <a:spLocks noChangeShapeType="1"/>
            </p:cNvSpPr>
            <p:nvPr/>
          </p:nvSpPr>
          <p:spPr bwMode="auto">
            <a:xfrm>
              <a:off x="2256" y="1680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836" name="Rectangle 20"/>
            <p:cNvSpPr>
              <a:spLocks noChangeArrowheads="1"/>
            </p:cNvSpPr>
            <p:nvPr/>
          </p:nvSpPr>
          <p:spPr bwMode="auto">
            <a:xfrm>
              <a:off x="672" y="3522"/>
              <a:ext cx="31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2837" name="Rectangle 21"/>
            <p:cNvSpPr>
              <a:spLocks noChangeArrowheads="1"/>
            </p:cNvSpPr>
            <p:nvPr/>
          </p:nvSpPr>
          <p:spPr bwMode="auto">
            <a:xfrm>
              <a:off x="768" y="31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6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2838" name="Rectangle 22"/>
            <p:cNvSpPr>
              <a:spLocks noChangeArrowheads="1"/>
            </p:cNvSpPr>
            <p:nvPr/>
          </p:nvSpPr>
          <p:spPr bwMode="auto">
            <a:xfrm>
              <a:off x="768" y="282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5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2839" name="Rectangle 23"/>
            <p:cNvSpPr>
              <a:spLocks noChangeArrowheads="1"/>
            </p:cNvSpPr>
            <p:nvPr/>
          </p:nvSpPr>
          <p:spPr bwMode="auto">
            <a:xfrm>
              <a:off x="768" y="253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2840" name="Rectangle 24"/>
            <p:cNvSpPr>
              <a:spLocks noChangeArrowheads="1"/>
            </p:cNvSpPr>
            <p:nvPr/>
          </p:nvSpPr>
          <p:spPr bwMode="auto">
            <a:xfrm>
              <a:off x="768" y="220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162846" name="Object 30"/>
            <p:cNvGraphicFramePr>
              <a:graphicFrameLocks noChangeAspect="1"/>
            </p:cNvGraphicFramePr>
            <p:nvPr/>
          </p:nvGraphicFramePr>
          <p:xfrm>
            <a:off x="2352" y="2208"/>
            <a:ext cx="189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446" name="公式" r:id="rId4" imgW="2299320" imgH="355680" progId="Equation.3">
                    <p:embed/>
                  </p:oleObj>
                </mc:Choice>
                <mc:Fallback>
                  <p:oleObj name="公式" r:id="rId4" imgW="2299320" imgH="35568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208"/>
                          <a:ext cx="1899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47" name="Object 31"/>
            <p:cNvGraphicFramePr>
              <a:graphicFrameLocks noChangeAspect="1"/>
            </p:cNvGraphicFramePr>
            <p:nvPr/>
          </p:nvGraphicFramePr>
          <p:xfrm>
            <a:off x="2352" y="2496"/>
            <a:ext cx="191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447" name="Equation" r:id="rId6" imgW="2324520" imgH="355680" progId="Equation.3">
                    <p:embed/>
                  </p:oleObj>
                </mc:Choice>
                <mc:Fallback>
                  <p:oleObj name="Equation" r:id="rId6" imgW="2324520" imgH="35568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496"/>
                          <a:ext cx="1915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48" name="Object 32"/>
            <p:cNvGraphicFramePr>
              <a:graphicFrameLocks noChangeAspect="1"/>
            </p:cNvGraphicFramePr>
            <p:nvPr/>
          </p:nvGraphicFramePr>
          <p:xfrm>
            <a:off x="2352" y="2832"/>
            <a:ext cx="1898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448" name="Equation" r:id="rId8" imgW="2299320" imgH="355680" progId="Equation.3">
                    <p:embed/>
                  </p:oleObj>
                </mc:Choice>
                <mc:Fallback>
                  <p:oleObj name="Equation" r:id="rId8" imgW="2299320" imgH="35568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832"/>
                          <a:ext cx="1898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49" name="Object 33"/>
            <p:cNvGraphicFramePr>
              <a:graphicFrameLocks noChangeAspect="1"/>
            </p:cNvGraphicFramePr>
            <p:nvPr/>
          </p:nvGraphicFramePr>
          <p:xfrm>
            <a:off x="2352" y="3168"/>
            <a:ext cx="191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449" name="Equation" r:id="rId10" imgW="2324520" imgH="355680" progId="Equation.3">
                    <p:embed/>
                  </p:oleObj>
                </mc:Choice>
                <mc:Fallback>
                  <p:oleObj name="Equation" r:id="rId10" imgW="2324520" imgH="35568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168"/>
                          <a:ext cx="1915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50" name="Object 34"/>
            <p:cNvGraphicFramePr>
              <a:graphicFrameLocks noChangeAspect="1"/>
            </p:cNvGraphicFramePr>
            <p:nvPr/>
          </p:nvGraphicFramePr>
          <p:xfrm>
            <a:off x="2352" y="3552"/>
            <a:ext cx="1915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2450" name="Equation" r:id="rId12" imgW="2324520" imgH="355680" progId="Equation.3">
                    <p:embed/>
                  </p:oleObj>
                </mc:Choice>
                <mc:Fallback>
                  <p:oleObj name="Equation" r:id="rId12" imgW="2324520" imgH="35568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552"/>
                          <a:ext cx="1915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047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6096000" y="14478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3781" name="Line 5"/>
          <p:cNvSpPr>
            <a:spLocks noChangeShapeType="1"/>
          </p:cNvSpPr>
          <p:nvPr/>
        </p:nvSpPr>
        <p:spPr bwMode="auto">
          <a:xfrm>
            <a:off x="6096000" y="20574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2" name="Line 6"/>
          <p:cNvSpPr>
            <a:spLocks noChangeShapeType="1"/>
          </p:cNvSpPr>
          <p:nvPr/>
        </p:nvSpPr>
        <p:spPr bwMode="auto">
          <a:xfrm flipV="1">
            <a:off x="6096000" y="22860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3" name="Rectangle 7"/>
          <p:cNvSpPr>
            <a:spLocks noChangeArrowheads="1"/>
          </p:cNvSpPr>
          <p:nvPr/>
        </p:nvSpPr>
        <p:spPr bwMode="auto">
          <a:xfrm>
            <a:off x="6096000" y="1362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6477000" y="13620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6477000" y="25050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3786" name="Line 10"/>
          <p:cNvSpPr>
            <a:spLocks noChangeShapeType="1"/>
          </p:cNvSpPr>
          <p:nvPr/>
        </p:nvSpPr>
        <p:spPr bwMode="auto">
          <a:xfrm>
            <a:off x="6588125" y="2636838"/>
            <a:ext cx="2365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7" name="Line 11"/>
          <p:cNvSpPr>
            <a:spLocks noChangeShapeType="1"/>
          </p:cNvSpPr>
          <p:nvPr/>
        </p:nvSpPr>
        <p:spPr bwMode="auto">
          <a:xfrm flipH="1">
            <a:off x="5867400" y="2286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88" name="Rectangle 12"/>
          <p:cNvSpPr>
            <a:spLocks noChangeArrowheads="1"/>
          </p:cNvSpPr>
          <p:nvPr/>
        </p:nvSpPr>
        <p:spPr bwMode="auto">
          <a:xfrm>
            <a:off x="4572000" y="14478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3789" name="Line 13"/>
          <p:cNvSpPr>
            <a:spLocks noChangeShapeType="1"/>
          </p:cNvSpPr>
          <p:nvPr/>
        </p:nvSpPr>
        <p:spPr bwMode="auto">
          <a:xfrm>
            <a:off x="4572000" y="20574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90" name="Line 14"/>
          <p:cNvSpPr>
            <a:spLocks noChangeShapeType="1"/>
          </p:cNvSpPr>
          <p:nvPr/>
        </p:nvSpPr>
        <p:spPr bwMode="auto">
          <a:xfrm flipV="1">
            <a:off x="4572000" y="22860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91" name="Rectangle 15"/>
          <p:cNvSpPr>
            <a:spLocks noChangeArrowheads="1"/>
          </p:cNvSpPr>
          <p:nvPr/>
        </p:nvSpPr>
        <p:spPr bwMode="auto">
          <a:xfrm>
            <a:off x="4572000" y="1362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3792" name="Rectangle 16"/>
          <p:cNvSpPr>
            <a:spLocks noChangeArrowheads="1"/>
          </p:cNvSpPr>
          <p:nvPr/>
        </p:nvSpPr>
        <p:spPr bwMode="auto">
          <a:xfrm>
            <a:off x="4953000" y="13620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3793" name="Rectangle 17"/>
          <p:cNvSpPr>
            <a:spLocks noChangeArrowheads="1"/>
          </p:cNvSpPr>
          <p:nvPr/>
        </p:nvSpPr>
        <p:spPr bwMode="auto">
          <a:xfrm>
            <a:off x="4953000" y="25050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3794" name="Line 18"/>
          <p:cNvSpPr>
            <a:spLocks noChangeShapeType="1"/>
          </p:cNvSpPr>
          <p:nvPr/>
        </p:nvSpPr>
        <p:spPr bwMode="auto">
          <a:xfrm>
            <a:off x="5003800" y="2636838"/>
            <a:ext cx="2889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95" name="Rectangle 19"/>
          <p:cNvSpPr>
            <a:spLocks noChangeArrowheads="1"/>
          </p:cNvSpPr>
          <p:nvPr/>
        </p:nvSpPr>
        <p:spPr bwMode="auto">
          <a:xfrm>
            <a:off x="2819400" y="14478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3796" name="Line 20"/>
          <p:cNvSpPr>
            <a:spLocks noChangeShapeType="1"/>
          </p:cNvSpPr>
          <p:nvPr/>
        </p:nvSpPr>
        <p:spPr bwMode="auto">
          <a:xfrm>
            <a:off x="2819400" y="20574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97" name="Line 21"/>
          <p:cNvSpPr>
            <a:spLocks noChangeShapeType="1"/>
          </p:cNvSpPr>
          <p:nvPr/>
        </p:nvSpPr>
        <p:spPr bwMode="auto">
          <a:xfrm flipV="1">
            <a:off x="2819400" y="22860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798" name="Rectangle 22"/>
          <p:cNvSpPr>
            <a:spLocks noChangeArrowheads="1"/>
          </p:cNvSpPr>
          <p:nvPr/>
        </p:nvSpPr>
        <p:spPr bwMode="auto">
          <a:xfrm>
            <a:off x="2819400" y="1362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3799" name="Rectangle 23"/>
          <p:cNvSpPr>
            <a:spLocks noChangeArrowheads="1"/>
          </p:cNvSpPr>
          <p:nvPr/>
        </p:nvSpPr>
        <p:spPr bwMode="auto">
          <a:xfrm>
            <a:off x="3200400" y="13620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3800" name="Rectangle 24"/>
          <p:cNvSpPr>
            <a:spLocks noChangeArrowheads="1"/>
          </p:cNvSpPr>
          <p:nvPr/>
        </p:nvSpPr>
        <p:spPr bwMode="auto">
          <a:xfrm>
            <a:off x="3200400" y="25050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3801" name="Line 25"/>
          <p:cNvSpPr>
            <a:spLocks noChangeShapeType="1"/>
          </p:cNvSpPr>
          <p:nvPr/>
        </p:nvSpPr>
        <p:spPr bwMode="auto">
          <a:xfrm>
            <a:off x="3276600" y="2636838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02" name="Line 26"/>
          <p:cNvSpPr>
            <a:spLocks noChangeShapeType="1"/>
          </p:cNvSpPr>
          <p:nvPr/>
        </p:nvSpPr>
        <p:spPr bwMode="auto">
          <a:xfrm>
            <a:off x="3810000" y="1676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03" name="Line 27"/>
          <p:cNvSpPr>
            <a:spLocks noChangeShapeType="1"/>
          </p:cNvSpPr>
          <p:nvPr/>
        </p:nvSpPr>
        <p:spPr bwMode="auto">
          <a:xfrm flipH="1">
            <a:off x="2514600" y="2286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04" name="Line 28"/>
          <p:cNvSpPr>
            <a:spLocks noChangeShapeType="1"/>
          </p:cNvSpPr>
          <p:nvPr/>
        </p:nvSpPr>
        <p:spPr bwMode="auto">
          <a:xfrm flipH="1">
            <a:off x="4267200" y="2286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05" name="Line 29"/>
          <p:cNvSpPr>
            <a:spLocks noChangeShapeType="1"/>
          </p:cNvSpPr>
          <p:nvPr/>
        </p:nvSpPr>
        <p:spPr bwMode="auto">
          <a:xfrm>
            <a:off x="5562600" y="16764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06" name="Line 30"/>
          <p:cNvSpPr>
            <a:spLocks noChangeShapeType="1"/>
          </p:cNvSpPr>
          <p:nvPr/>
        </p:nvSpPr>
        <p:spPr bwMode="auto">
          <a:xfrm>
            <a:off x="2514600" y="22860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07" name="Line 31"/>
          <p:cNvSpPr>
            <a:spLocks noChangeShapeType="1"/>
          </p:cNvSpPr>
          <p:nvPr/>
        </p:nvSpPr>
        <p:spPr bwMode="auto">
          <a:xfrm>
            <a:off x="4267200" y="22860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08" name="Line 32"/>
          <p:cNvSpPr>
            <a:spLocks noChangeShapeType="1"/>
          </p:cNvSpPr>
          <p:nvPr/>
        </p:nvSpPr>
        <p:spPr bwMode="auto">
          <a:xfrm>
            <a:off x="5867400" y="22860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09" name="Rectangle 33"/>
          <p:cNvSpPr>
            <a:spLocks noChangeArrowheads="1"/>
          </p:cNvSpPr>
          <p:nvPr/>
        </p:nvSpPr>
        <p:spPr bwMode="auto">
          <a:xfrm>
            <a:off x="609600" y="3124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</a:p>
        </p:txBody>
      </p:sp>
      <p:sp>
        <p:nvSpPr>
          <p:cNvPr id="203810" name="Line 34"/>
          <p:cNvSpPr>
            <a:spLocks noChangeShapeType="1"/>
          </p:cNvSpPr>
          <p:nvPr/>
        </p:nvSpPr>
        <p:spPr bwMode="auto">
          <a:xfrm>
            <a:off x="7086600" y="16764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11" name="Rectangle 35"/>
          <p:cNvSpPr>
            <a:spLocks noChangeArrowheads="1"/>
          </p:cNvSpPr>
          <p:nvPr/>
        </p:nvSpPr>
        <p:spPr bwMode="auto">
          <a:xfrm>
            <a:off x="3352800" y="152400"/>
            <a:ext cx="4572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3814" name="Line 38"/>
          <p:cNvSpPr>
            <a:spLocks noChangeShapeType="1"/>
          </p:cNvSpPr>
          <p:nvPr/>
        </p:nvSpPr>
        <p:spPr bwMode="auto">
          <a:xfrm>
            <a:off x="3810000" y="7620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15" name="Line 39"/>
          <p:cNvSpPr>
            <a:spLocks noChangeShapeType="1"/>
          </p:cNvSpPr>
          <p:nvPr/>
        </p:nvSpPr>
        <p:spPr bwMode="auto">
          <a:xfrm>
            <a:off x="5715000" y="7620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17" name="Line 41"/>
          <p:cNvSpPr>
            <a:spLocks noChangeShapeType="1"/>
          </p:cNvSpPr>
          <p:nvPr/>
        </p:nvSpPr>
        <p:spPr bwMode="auto">
          <a:xfrm>
            <a:off x="3810000" y="457200"/>
            <a:ext cx="350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18" name="Line 42"/>
          <p:cNvSpPr>
            <a:spLocks noChangeShapeType="1"/>
          </p:cNvSpPr>
          <p:nvPr/>
        </p:nvSpPr>
        <p:spPr bwMode="auto">
          <a:xfrm>
            <a:off x="7315200" y="4572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19" name="Rectangle 43"/>
          <p:cNvSpPr>
            <a:spLocks noChangeArrowheads="1"/>
          </p:cNvSpPr>
          <p:nvPr/>
        </p:nvSpPr>
        <p:spPr bwMode="auto">
          <a:xfrm>
            <a:off x="3276600" y="228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</a:t>
            </a:r>
          </a:p>
        </p:txBody>
      </p:sp>
      <p:sp>
        <p:nvSpPr>
          <p:cNvPr id="203821" name="Line 45"/>
          <p:cNvSpPr>
            <a:spLocks noChangeShapeType="1"/>
          </p:cNvSpPr>
          <p:nvPr/>
        </p:nvSpPr>
        <p:spPr bwMode="auto">
          <a:xfrm>
            <a:off x="1676400" y="16764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27" name="Line 51"/>
          <p:cNvSpPr>
            <a:spLocks noChangeShapeType="1"/>
          </p:cNvSpPr>
          <p:nvPr/>
        </p:nvSpPr>
        <p:spPr bwMode="auto">
          <a:xfrm flipV="1">
            <a:off x="1676400" y="533400"/>
            <a:ext cx="0" cy="1143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28" name="Line 52"/>
          <p:cNvSpPr>
            <a:spLocks noChangeShapeType="1"/>
          </p:cNvSpPr>
          <p:nvPr/>
        </p:nvSpPr>
        <p:spPr bwMode="auto">
          <a:xfrm flipH="1">
            <a:off x="1676400" y="533400"/>
            <a:ext cx="1676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38" name="Line 62"/>
          <p:cNvSpPr>
            <a:spLocks noChangeShapeType="1"/>
          </p:cNvSpPr>
          <p:nvPr/>
        </p:nvSpPr>
        <p:spPr bwMode="auto">
          <a:xfrm>
            <a:off x="1143000" y="3505200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03839" name="Oval 63"/>
          <p:cNvSpPr>
            <a:spLocks noChangeArrowheads="1"/>
          </p:cNvSpPr>
          <p:nvPr/>
        </p:nvSpPr>
        <p:spPr bwMode="auto">
          <a:xfrm>
            <a:off x="5638800" y="16002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3840" name="Oval 64"/>
          <p:cNvSpPr>
            <a:spLocks noChangeArrowheads="1"/>
          </p:cNvSpPr>
          <p:nvPr/>
        </p:nvSpPr>
        <p:spPr bwMode="auto">
          <a:xfrm>
            <a:off x="7239000" y="16002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1524000" y="4038600"/>
            <a:ext cx="4830763" cy="550863"/>
            <a:chOff x="960" y="2544"/>
            <a:chExt cx="3043" cy="347"/>
          </a:xfrm>
        </p:grpSpPr>
        <p:graphicFrame>
          <p:nvGraphicFramePr>
            <p:cNvPr id="203854" name="Object 78"/>
            <p:cNvGraphicFramePr>
              <a:graphicFrameLocks noChangeAspect="1"/>
            </p:cNvGraphicFramePr>
            <p:nvPr/>
          </p:nvGraphicFramePr>
          <p:xfrm>
            <a:off x="960" y="2592"/>
            <a:ext cx="115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3514" name="Equation" r:id="rId4" imgW="1384560" imgH="355680" progId="Equation.3">
                    <p:embed/>
                  </p:oleObj>
                </mc:Choice>
                <mc:Fallback>
                  <p:oleObj name="Equation" r:id="rId4" imgW="1384560" imgH="35568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592"/>
                          <a:ext cx="115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857" name="Object 81"/>
            <p:cNvGraphicFramePr>
              <a:graphicFrameLocks noChangeAspect="1"/>
            </p:cNvGraphicFramePr>
            <p:nvPr/>
          </p:nvGraphicFramePr>
          <p:xfrm>
            <a:off x="2736" y="2544"/>
            <a:ext cx="1267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3515" name="Equation" r:id="rId6" imgW="1524240" imgH="368280" progId="Equation.3">
                    <p:embed/>
                  </p:oleObj>
                </mc:Choice>
                <mc:Fallback>
                  <p:oleObj name="Equation" r:id="rId6" imgW="1524240" imgH="36828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544"/>
                          <a:ext cx="1267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1524000" y="4724400"/>
            <a:ext cx="4168775" cy="577850"/>
            <a:chOff x="960" y="2976"/>
            <a:chExt cx="2626" cy="364"/>
          </a:xfrm>
        </p:grpSpPr>
        <p:graphicFrame>
          <p:nvGraphicFramePr>
            <p:cNvPr id="203855" name="Object 79"/>
            <p:cNvGraphicFramePr>
              <a:graphicFrameLocks noChangeAspect="1"/>
            </p:cNvGraphicFramePr>
            <p:nvPr/>
          </p:nvGraphicFramePr>
          <p:xfrm>
            <a:off x="960" y="2976"/>
            <a:ext cx="70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3516" name="Equation" r:id="rId8" imgW="838440" imgH="355680" progId="Equation.3">
                    <p:embed/>
                  </p:oleObj>
                </mc:Choice>
                <mc:Fallback>
                  <p:oleObj name="Equation" r:id="rId8" imgW="838440" imgH="35568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976"/>
                          <a:ext cx="70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858" name="Object 82"/>
            <p:cNvGraphicFramePr>
              <a:graphicFrameLocks noChangeAspect="1"/>
            </p:cNvGraphicFramePr>
            <p:nvPr/>
          </p:nvGraphicFramePr>
          <p:xfrm>
            <a:off x="2736" y="3024"/>
            <a:ext cx="85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3517" name="Equation" r:id="rId10" imgW="1016280" imgH="368280" progId="Equation.3">
                    <p:embed/>
                  </p:oleObj>
                </mc:Choice>
                <mc:Fallback>
                  <p:oleObj name="Equation" r:id="rId10" imgW="1016280" imgH="36828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024"/>
                          <a:ext cx="850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1524000" y="5486400"/>
            <a:ext cx="4168775" cy="474663"/>
            <a:chOff x="960" y="3456"/>
            <a:chExt cx="2626" cy="299"/>
          </a:xfrm>
        </p:grpSpPr>
        <p:graphicFrame>
          <p:nvGraphicFramePr>
            <p:cNvPr id="203856" name="Object 80"/>
            <p:cNvGraphicFramePr>
              <a:graphicFrameLocks noChangeAspect="1"/>
            </p:cNvGraphicFramePr>
            <p:nvPr/>
          </p:nvGraphicFramePr>
          <p:xfrm>
            <a:off x="960" y="3456"/>
            <a:ext cx="70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3518" name="Equation" r:id="rId12" imgW="838440" imgH="330120" progId="Equation.3">
                    <p:embed/>
                  </p:oleObj>
                </mc:Choice>
                <mc:Fallback>
                  <p:oleObj name="Equation" r:id="rId12" imgW="838440" imgH="33012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456"/>
                          <a:ext cx="700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3859" name="Object 83"/>
            <p:cNvGraphicFramePr>
              <a:graphicFrameLocks noChangeAspect="1"/>
            </p:cNvGraphicFramePr>
            <p:nvPr/>
          </p:nvGraphicFramePr>
          <p:xfrm>
            <a:off x="2736" y="3456"/>
            <a:ext cx="850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3519" name="Equation" r:id="rId14" imgW="1016280" imgH="355680" progId="Equation.3">
                    <p:embed/>
                  </p:oleObj>
                </mc:Choice>
                <mc:Fallback>
                  <p:oleObj name="Equation" r:id="rId14" imgW="1016280" imgH="35568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456"/>
                          <a:ext cx="850" cy="2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3863" name="Oval 87"/>
          <p:cNvSpPr>
            <a:spLocks noChangeArrowheads="1"/>
          </p:cNvSpPr>
          <p:nvPr/>
        </p:nvSpPr>
        <p:spPr bwMode="auto">
          <a:xfrm>
            <a:off x="3779838" y="2708275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3864" name="Oval 88"/>
          <p:cNvSpPr>
            <a:spLocks noChangeArrowheads="1"/>
          </p:cNvSpPr>
          <p:nvPr/>
        </p:nvSpPr>
        <p:spPr bwMode="auto">
          <a:xfrm>
            <a:off x="5580063" y="2708275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03865" name="Oval 89"/>
          <p:cNvSpPr>
            <a:spLocks noChangeArrowheads="1"/>
          </p:cNvSpPr>
          <p:nvPr/>
        </p:nvSpPr>
        <p:spPr bwMode="auto">
          <a:xfrm>
            <a:off x="7092950" y="2708275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184</a:t>
            </a:fld>
            <a:endParaRPr lang="en-US" altLang="zh-CN"/>
          </a:p>
        </p:txBody>
      </p:sp>
      <p:sp>
        <p:nvSpPr>
          <p:cNvPr id="58" name="Oval 25"/>
          <p:cNvSpPr>
            <a:spLocks noChangeArrowheads="1"/>
          </p:cNvSpPr>
          <p:nvPr/>
        </p:nvSpPr>
        <p:spPr bwMode="auto">
          <a:xfrm>
            <a:off x="2432080" y="342061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9" name="Oval 25"/>
          <p:cNvSpPr>
            <a:spLocks noChangeArrowheads="1"/>
          </p:cNvSpPr>
          <p:nvPr/>
        </p:nvSpPr>
        <p:spPr bwMode="auto">
          <a:xfrm>
            <a:off x="4183256" y="342061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286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2" name="Rectangle 12"/>
          <p:cNvSpPr>
            <a:spLocks noChangeArrowheads="1"/>
          </p:cNvSpPr>
          <p:nvPr/>
        </p:nvSpPr>
        <p:spPr bwMode="auto">
          <a:xfrm>
            <a:off x="914400" y="1743075"/>
            <a:ext cx="5207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13" name="Rectangle 13"/>
          <p:cNvSpPr>
            <a:spLocks noChangeArrowheads="1"/>
          </p:cNvSpPr>
          <p:nvPr/>
        </p:nvSpPr>
        <p:spPr bwMode="auto">
          <a:xfrm>
            <a:off x="914400" y="23622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0   0   0   0   0    0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14" name="Rectangle 14"/>
          <p:cNvSpPr>
            <a:spLocks noChangeArrowheads="1"/>
          </p:cNvSpPr>
          <p:nvPr/>
        </p:nvSpPr>
        <p:spPr bwMode="auto">
          <a:xfrm>
            <a:off x="1143000" y="28194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0   0   1   1   0    0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15" name="Rectangle 15"/>
          <p:cNvSpPr>
            <a:spLocks noChangeArrowheads="1"/>
          </p:cNvSpPr>
          <p:nvPr/>
        </p:nvSpPr>
        <p:spPr bwMode="auto">
          <a:xfrm>
            <a:off x="1143000" y="32766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0   1   0   1   0    1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16" name="Rectangle 16"/>
          <p:cNvSpPr>
            <a:spLocks noChangeArrowheads="1"/>
          </p:cNvSpPr>
          <p:nvPr/>
        </p:nvSpPr>
        <p:spPr bwMode="auto">
          <a:xfrm>
            <a:off x="1143000" y="37338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0   1   1   0   0    1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17" name="Rectangle 17"/>
          <p:cNvSpPr>
            <a:spLocks noChangeArrowheads="1"/>
          </p:cNvSpPr>
          <p:nvPr/>
        </p:nvSpPr>
        <p:spPr bwMode="auto">
          <a:xfrm>
            <a:off x="1143000" y="41910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1   0   0   0   1    0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18" name="Rectangle 18"/>
          <p:cNvSpPr>
            <a:spLocks noChangeArrowheads="1"/>
          </p:cNvSpPr>
          <p:nvPr/>
        </p:nvSpPr>
        <p:spPr bwMode="auto">
          <a:xfrm>
            <a:off x="1143000" y="46482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1   0   1   1   1    0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19" name="Rectangle 19"/>
          <p:cNvSpPr>
            <a:spLocks noChangeArrowheads="1"/>
          </p:cNvSpPr>
          <p:nvPr/>
        </p:nvSpPr>
        <p:spPr bwMode="auto">
          <a:xfrm>
            <a:off x="1143000" y="51054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1   1   0   1   1    1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20" name="Rectangle 20"/>
          <p:cNvSpPr>
            <a:spLocks noChangeArrowheads="1"/>
          </p:cNvSpPr>
          <p:nvPr/>
        </p:nvSpPr>
        <p:spPr bwMode="auto">
          <a:xfrm>
            <a:off x="1143000" y="55626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1   1   1   0   1    1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4821" name="Line 21"/>
          <p:cNvSpPr>
            <a:spLocks noChangeShapeType="1"/>
          </p:cNvSpPr>
          <p:nvPr/>
        </p:nvSpPr>
        <p:spPr bwMode="auto">
          <a:xfrm>
            <a:off x="914400" y="2362200"/>
            <a:ext cx="533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22" name="Line 22"/>
          <p:cNvSpPr>
            <a:spLocks noChangeShapeType="1"/>
          </p:cNvSpPr>
          <p:nvPr/>
        </p:nvSpPr>
        <p:spPr bwMode="auto">
          <a:xfrm>
            <a:off x="3352800" y="1828800"/>
            <a:ext cx="0" cy="434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825" name="Object 25"/>
          <p:cNvGraphicFramePr>
            <a:graphicFrameLocks noChangeAspect="1"/>
          </p:cNvGraphicFramePr>
          <p:nvPr/>
        </p:nvGraphicFramePr>
        <p:xfrm>
          <a:off x="838200" y="685800"/>
          <a:ext cx="20113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06" name="Equation" r:id="rId4" imgW="1524240" imgH="368280" progId="Equation.3">
                  <p:embed/>
                </p:oleObj>
              </mc:Choice>
              <mc:Fallback>
                <p:oleObj name="Equation" r:id="rId4" imgW="1524240" imgH="3682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685800"/>
                        <a:ext cx="201136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6" name="Object 26"/>
          <p:cNvGraphicFramePr>
            <a:graphicFrameLocks noChangeAspect="1"/>
          </p:cNvGraphicFramePr>
          <p:nvPr/>
        </p:nvGraphicFramePr>
        <p:xfrm>
          <a:off x="3276600" y="685800"/>
          <a:ext cx="13493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07" name="Equation" r:id="rId6" imgW="1016280" imgH="368280" progId="Equation.3">
                  <p:embed/>
                </p:oleObj>
              </mc:Choice>
              <mc:Fallback>
                <p:oleObj name="Equation" r:id="rId6" imgW="1016280" imgH="36828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85800"/>
                        <a:ext cx="13493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27" name="Object 27"/>
          <p:cNvGraphicFramePr>
            <a:graphicFrameLocks noChangeAspect="1"/>
          </p:cNvGraphicFramePr>
          <p:nvPr/>
        </p:nvGraphicFramePr>
        <p:xfrm>
          <a:off x="5029200" y="685800"/>
          <a:ext cx="13493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4408" name="Equation" r:id="rId8" imgW="1016280" imgH="355680" progId="Equation.3">
                  <p:embed/>
                </p:oleObj>
              </mc:Choice>
              <mc:Fallback>
                <p:oleObj name="Equation" r:id="rId8" imgW="1016280" imgH="3556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685800"/>
                        <a:ext cx="1349375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91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4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3" grpId="0" build="p" autoUpdateAnimBg="0"/>
      <p:bldP spid="204814" grpId="0" build="p" autoUpdateAnimBg="0"/>
      <p:bldP spid="204815" grpId="0" build="p" autoUpdateAnimBg="0"/>
      <p:bldP spid="204816" grpId="0" build="p" autoUpdateAnimBg="0"/>
      <p:bldP spid="204817" grpId="0" build="p" autoUpdateAnimBg="0"/>
      <p:bldP spid="204818" grpId="0" build="p" autoUpdateAnimBg="0"/>
      <p:bldP spid="204819" grpId="0" build="p" autoUpdateAnimBg="0"/>
      <p:bldP spid="204820" grpId="0" build="p" autoUpdateAnimBg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4" name="Rectangle 4"/>
          <p:cNvSpPr>
            <a:spLocks noChangeArrowheads="1"/>
          </p:cNvSpPr>
          <p:nvPr/>
        </p:nvSpPr>
        <p:spPr bwMode="auto">
          <a:xfrm>
            <a:off x="5227712" y="208944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</a:t>
            </a: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6751712" y="2051348"/>
            <a:ext cx="998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8275712" y="193704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</a:t>
            </a:r>
          </a:p>
        </p:txBody>
      </p:sp>
      <p:sp>
        <p:nvSpPr>
          <p:cNvPr id="163847" name="Rectangle 7"/>
          <p:cNvSpPr>
            <a:spLocks noChangeArrowheads="1"/>
          </p:cNvSpPr>
          <p:nvPr/>
        </p:nvSpPr>
        <p:spPr bwMode="auto">
          <a:xfrm>
            <a:off x="8275712" y="26064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</a:t>
            </a:r>
          </a:p>
        </p:txBody>
      </p:sp>
      <p:sp>
        <p:nvSpPr>
          <p:cNvPr id="163848" name="Rectangle 8"/>
          <p:cNvSpPr>
            <a:spLocks noChangeArrowheads="1"/>
          </p:cNvSpPr>
          <p:nvPr/>
        </p:nvSpPr>
        <p:spPr bwMode="auto">
          <a:xfrm>
            <a:off x="6675512" y="26064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</a:t>
            </a: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5151512" y="26064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</a:t>
            </a:r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3779912" y="26064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</a:t>
            </a:r>
          </a:p>
        </p:txBody>
      </p:sp>
      <p:sp>
        <p:nvSpPr>
          <p:cNvPr id="163851" name="Line 11"/>
          <p:cNvSpPr>
            <a:spLocks noChangeShapeType="1"/>
          </p:cNvSpPr>
          <p:nvPr/>
        </p:nvSpPr>
        <p:spPr bwMode="auto">
          <a:xfrm>
            <a:off x="4541912" y="603548"/>
            <a:ext cx="609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2" name="Line 12"/>
          <p:cNvSpPr>
            <a:spLocks noChangeShapeType="1"/>
          </p:cNvSpPr>
          <p:nvPr/>
        </p:nvSpPr>
        <p:spPr bwMode="auto">
          <a:xfrm>
            <a:off x="5989712" y="603548"/>
            <a:ext cx="685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3" name="Line 13"/>
          <p:cNvSpPr>
            <a:spLocks noChangeShapeType="1"/>
          </p:cNvSpPr>
          <p:nvPr/>
        </p:nvSpPr>
        <p:spPr bwMode="auto">
          <a:xfrm>
            <a:off x="7513712" y="603548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4" name="Line 14"/>
          <p:cNvSpPr>
            <a:spLocks noChangeShapeType="1"/>
          </p:cNvSpPr>
          <p:nvPr/>
        </p:nvSpPr>
        <p:spPr bwMode="auto">
          <a:xfrm>
            <a:off x="8809112" y="908348"/>
            <a:ext cx="0" cy="1066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5" name="Line 15"/>
          <p:cNvSpPr>
            <a:spLocks noChangeShapeType="1"/>
          </p:cNvSpPr>
          <p:nvPr/>
        </p:nvSpPr>
        <p:spPr bwMode="auto">
          <a:xfrm flipH="1">
            <a:off x="7513712" y="2356148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6" name="Line 16"/>
          <p:cNvSpPr>
            <a:spLocks noChangeShapeType="1"/>
          </p:cNvSpPr>
          <p:nvPr/>
        </p:nvSpPr>
        <p:spPr bwMode="auto">
          <a:xfrm flipH="1">
            <a:off x="5913512" y="2356148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58" name="Rectangle 18"/>
          <p:cNvSpPr>
            <a:spLocks noChangeArrowheads="1"/>
          </p:cNvSpPr>
          <p:nvPr/>
        </p:nvSpPr>
        <p:spPr bwMode="auto">
          <a:xfrm>
            <a:off x="5913512" y="3613448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837312" y="2813348"/>
            <a:ext cx="990600" cy="914400"/>
            <a:chOff x="2736" y="3024"/>
            <a:chExt cx="624" cy="576"/>
          </a:xfrm>
        </p:grpSpPr>
        <p:sp>
          <p:nvSpPr>
            <p:cNvPr id="163859" name="Arc 19"/>
            <p:cNvSpPr>
              <a:spLocks/>
            </p:cNvSpPr>
            <p:nvPr/>
          </p:nvSpPr>
          <p:spPr bwMode="auto">
            <a:xfrm>
              <a:off x="2736" y="3024"/>
              <a:ext cx="624" cy="52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0908 w 43200"/>
                <a:gd name="T1" fmla="*/ 40368 h 40368"/>
                <a:gd name="T2" fmla="*/ 35329 w 43200"/>
                <a:gd name="T3" fmla="*/ 38276 h 40368"/>
                <a:gd name="T4" fmla="*/ 21600 w 43200"/>
                <a:gd name="T5" fmla="*/ 21600 h 40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0368" fill="none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055"/>
                    <a:pt x="40312" y="34172"/>
                    <a:pt x="35328" y="38275"/>
                  </a:cubicBezTo>
                </a:path>
                <a:path w="43200" h="40368" stroke="0" extrusionOk="0">
                  <a:moveTo>
                    <a:pt x="10907" y="40368"/>
                  </a:moveTo>
                  <a:cubicBezTo>
                    <a:pt x="4164" y="36526"/>
                    <a:pt x="0" y="2936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8055"/>
                    <a:pt x="40312" y="34172"/>
                    <a:pt x="35328" y="3827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60" name="Line 20"/>
            <p:cNvSpPr>
              <a:spLocks noChangeShapeType="1"/>
            </p:cNvSpPr>
            <p:nvPr/>
          </p:nvSpPr>
          <p:spPr bwMode="auto">
            <a:xfrm flipH="1">
              <a:off x="3168" y="3504"/>
              <a:ext cx="96" cy="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63861" name="Rectangle 21"/>
          <p:cNvSpPr>
            <a:spLocks noChangeArrowheads="1"/>
          </p:cNvSpPr>
          <p:nvPr/>
        </p:nvSpPr>
        <p:spPr bwMode="auto">
          <a:xfrm>
            <a:off x="179512" y="260648"/>
            <a:ext cx="238876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可见有效计数循环为:</a:t>
            </a: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4160912" y="755948"/>
            <a:ext cx="990600" cy="1676400"/>
            <a:chOff x="2448" y="1008"/>
            <a:chExt cx="624" cy="1056"/>
          </a:xfrm>
        </p:grpSpPr>
        <p:sp>
          <p:nvSpPr>
            <p:cNvPr id="163857" name="Line 17"/>
            <p:cNvSpPr>
              <a:spLocks noChangeShapeType="1"/>
            </p:cNvSpPr>
            <p:nvPr/>
          </p:nvSpPr>
          <p:spPr bwMode="auto">
            <a:xfrm flipV="1">
              <a:off x="2448" y="1008"/>
              <a:ext cx="0" cy="105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863" name="Line 23"/>
            <p:cNvSpPr>
              <a:spLocks noChangeShapeType="1"/>
            </p:cNvSpPr>
            <p:nvPr/>
          </p:nvSpPr>
          <p:spPr bwMode="auto">
            <a:xfrm>
              <a:off x="2448" y="2064"/>
              <a:ext cx="62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3875" name="Rectangle 35"/>
          <p:cNvSpPr>
            <a:spLocks noChangeArrowheads="1"/>
          </p:cNvSpPr>
          <p:nvPr/>
        </p:nvSpPr>
        <p:spPr bwMode="auto">
          <a:xfrm>
            <a:off x="0" y="2209800"/>
            <a:ext cx="38115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20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n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0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n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0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n  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en-US" altLang="zh-CN" sz="20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n+1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altLang="zh-CN" sz="20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n+1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altLang="zh-CN" sz="2000" baseline="30000">
                <a:effectLst>
                  <a:outerShdw blurRad="38100" dist="38100" dir="2700000" algn="tl">
                    <a:srgbClr val="000000"/>
                  </a:outerShdw>
                </a:effectLst>
              </a:rPr>
              <a:t>n+1</a:t>
            </a:r>
            <a:endParaRPr lang="zh-CN" altLang="en-US" sz="2000" baseline="30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76" name="Rectangle 36"/>
          <p:cNvSpPr>
            <a:spLocks noChangeArrowheads="1"/>
          </p:cNvSpPr>
          <p:nvPr/>
        </p:nvSpPr>
        <p:spPr bwMode="auto">
          <a:xfrm>
            <a:off x="0" y="2724150"/>
            <a:ext cx="3509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0   0    0      0      0       0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77" name="Rectangle 37"/>
          <p:cNvSpPr>
            <a:spLocks noChangeArrowheads="1"/>
          </p:cNvSpPr>
          <p:nvPr/>
        </p:nvSpPr>
        <p:spPr bwMode="auto">
          <a:xfrm>
            <a:off x="152400" y="3276600"/>
            <a:ext cx="339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0   0    1      1      0       0</a:t>
            </a: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78" name="Rectangle 38"/>
          <p:cNvSpPr>
            <a:spLocks noChangeArrowheads="1"/>
          </p:cNvSpPr>
          <p:nvPr/>
        </p:nvSpPr>
        <p:spPr bwMode="auto">
          <a:xfrm>
            <a:off x="152400" y="3733800"/>
            <a:ext cx="339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0   1    0      1      0       1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79" name="Rectangle 39"/>
          <p:cNvSpPr>
            <a:spLocks noChangeArrowheads="1"/>
          </p:cNvSpPr>
          <p:nvPr/>
        </p:nvSpPr>
        <p:spPr bwMode="auto">
          <a:xfrm>
            <a:off x="152400" y="4191000"/>
            <a:ext cx="339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0   1    1      0      0       1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80" name="Rectangle 40"/>
          <p:cNvSpPr>
            <a:spLocks noChangeArrowheads="1"/>
          </p:cNvSpPr>
          <p:nvPr/>
        </p:nvSpPr>
        <p:spPr bwMode="auto">
          <a:xfrm>
            <a:off x="152400" y="4648200"/>
            <a:ext cx="339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1   0    0      0      1       0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81" name="Rectangle 41"/>
          <p:cNvSpPr>
            <a:spLocks noChangeArrowheads="1"/>
          </p:cNvSpPr>
          <p:nvPr/>
        </p:nvSpPr>
        <p:spPr bwMode="auto">
          <a:xfrm>
            <a:off x="152400" y="5105400"/>
            <a:ext cx="339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1   0    1      1      1       0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82" name="Rectangle 42"/>
          <p:cNvSpPr>
            <a:spLocks noChangeArrowheads="1"/>
          </p:cNvSpPr>
          <p:nvPr/>
        </p:nvSpPr>
        <p:spPr bwMode="auto">
          <a:xfrm>
            <a:off x="152400" y="5562600"/>
            <a:ext cx="339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1   1    0      1      1       1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83" name="Rectangle 43"/>
          <p:cNvSpPr>
            <a:spLocks noChangeArrowheads="1"/>
          </p:cNvSpPr>
          <p:nvPr/>
        </p:nvSpPr>
        <p:spPr bwMode="auto">
          <a:xfrm>
            <a:off x="152400" y="6019800"/>
            <a:ext cx="3390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1   1    1      0      1       1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3884" name="Line 44"/>
          <p:cNvSpPr>
            <a:spLocks noChangeShapeType="1"/>
          </p:cNvSpPr>
          <p:nvPr/>
        </p:nvSpPr>
        <p:spPr bwMode="auto">
          <a:xfrm>
            <a:off x="0" y="2743200"/>
            <a:ext cx="3657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5" name="Line 45"/>
          <p:cNvSpPr>
            <a:spLocks noChangeShapeType="1"/>
          </p:cNvSpPr>
          <p:nvPr/>
        </p:nvSpPr>
        <p:spPr bwMode="auto">
          <a:xfrm>
            <a:off x="1600200" y="2286000"/>
            <a:ext cx="0" cy="403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4067944" y="4565446"/>
            <a:ext cx="496855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由于多个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的异或是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。所以全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状态始终为全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，是无效循环。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则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个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触发器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，计数的状态为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N=2</a:t>
            </a:r>
            <a:r>
              <a:rPr lang="en-US" altLang="zh-CN" sz="2800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-1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个。但不能自启动。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537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51" grpId="0" animBg="1"/>
      <p:bldP spid="163852" grpId="0" animBg="1"/>
      <p:bldP spid="163853" grpId="0" animBg="1"/>
      <p:bldP spid="163854" grpId="0" animBg="1"/>
      <p:bldP spid="163855" grpId="0" animBg="1"/>
      <p:bldP spid="163856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12648" y="476672"/>
            <a:ext cx="9468544" cy="5976664"/>
          </a:xfrm>
        </p:spPr>
        <p:txBody>
          <a:bodyPr/>
          <a:lstStyle/>
          <a:p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可以直接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扩充状态表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，得到</a:t>
            </a:r>
            <a:r>
              <a:rPr lang="en-US" altLang="zh-CN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D0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的值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。（见前面介绍的直接求激励值的方法：根据现态和次态的对应关系，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直接求出激励的值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。）</a:t>
            </a:r>
            <a:endParaRPr lang="en-US" altLang="zh-CN" sz="3000" dirty="0" smtClean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激励端</a:t>
            </a:r>
            <a:r>
              <a:rPr lang="en-US" altLang="zh-CN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D0=1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，只能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对应有效循环的现态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sz="30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对于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无效循环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（“</a:t>
            </a:r>
            <a:r>
              <a:rPr lang="en-US" altLang="zh-CN" sz="3000" dirty="0" smtClean="0">
                <a:latin typeface="黑体" pitchFamily="2" charset="-122"/>
                <a:ea typeface="黑体" pitchFamily="2" charset="-122"/>
              </a:rPr>
              <a:t>000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”），</a:t>
            </a:r>
            <a:r>
              <a:rPr lang="en-US" altLang="zh-CN" sz="3000" dirty="0" smtClean="0">
                <a:latin typeface="黑体" pitchFamily="2" charset="-122"/>
                <a:ea typeface="黑体" pitchFamily="2" charset="-122"/>
              </a:rPr>
              <a:t>D0=1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，移入</a:t>
            </a:r>
            <a:r>
              <a:rPr lang="en-US" altLang="zh-CN" sz="30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个“</a:t>
            </a:r>
            <a:r>
              <a:rPr lang="en-US" altLang="zh-CN" sz="3000" dirty="0" smtClean="0"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”，就能进入有效循环。</a:t>
            </a:r>
            <a:endParaRPr lang="en-US" altLang="zh-CN" sz="3000" dirty="0" smtClean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根据激励值</a:t>
            </a:r>
            <a:r>
              <a:rPr lang="en-US" altLang="zh-CN" sz="3000" dirty="0" smtClean="0">
                <a:latin typeface="黑体" pitchFamily="2" charset="-122"/>
                <a:ea typeface="黑体" pitchFamily="2" charset="-122"/>
              </a:rPr>
              <a:t>D0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的改变，修改</a:t>
            </a:r>
            <a:r>
              <a:rPr lang="en-US" altLang="zh-CN" sz="3000" dirty="0" smtClean="0">
                <a:latin typeface="黑体" pitchFamily="2" charset="-122"/>
                <a:ea typeface="黑体" pitchFamily="2" charset="-122"/>
              </a:rPr>
              <a:t>Q0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次态的值。</a:t>
            </a:r>
            <a:endParaRPr lang="en-US" altLang="zh-CN" sz="3000" dirty="0" smtClean="0">
              <a:latin typeface="黑体" pitchFamily="2" charset="-122"/>
              <a:ea typeface="黑体" pitchFamily="2" charset="-122"/>
            </a:endParaRPr>
          </a:p>
          <a:p>
            <a:pPr>
              <a:spcBef>
                <a:spcPts val="2400"/>
              </a:spcBef>
            </a:pP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重新求状态方程（</a:t>
            </a:r>
            <a:r>
              <a:rPr lang="en-US" altLang="zh-CN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Q0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次态）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时，将修改后的现态（“</a:t>
            </a:r>
            <a:r>
              <a:rPr lang="en-US" altLang="zh-CN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000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”），与有效循环的现态，进行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合并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。保证得到</a:t>
            </a:r>
            <a:r>
              <a:rPr lang="zh-CN" altLang="en-US" sz="3000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正确的状态方程</a:t>
            </a:r>
            <a:r>
              <a:rPr lang="zh-CN" altLang="en-US" sz="3000" dirty="0" smtClean="0"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187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1" name="Rectangle 7"/>
          <p:cNvSpPr>
            <a:spLocks noChangeArrowheads="1"/>
          </p:cNvSpPr>
          <p:nvPr/>
        </p:nvSpPr>
        <p:spPr bwMode="auto">
          <a:xfrm>
            <a:off x="0" y="152400"/>
            <a:ext cx="8266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因为状态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为无效循环故修改状态表为: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838200" y="952500"/>
            <a:ext cx="6629400" cy="4579938"/>
            <a:chOff x="528" y="600"/>
            <a:chExt cx="4176" cy="2885"/>
          </a:xfrm>
        </p:grpSpPr>
        <p:sp>
          <p:nvSpPr>
            <p:cNvPr id="164868" name="Line 4"/>
            <p:cNvSpPr>
              <a:spLocks noChangeShapeType="1"/>
            </p:cNvSpPr>
            <p:nvPr/>
          </p:nvSpPr>
          <p:spPr bwMode="auto">
            <a:xfrm>
              <a:off x="960" y="1056"/>
              <a:ext cx="3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69" name="Line 5"/>
            <p:cNvSpPr>
              <a:spLocks noChangeShapeType="1"/>
            </p:cNvSpPr>
            <p:nvPr/>
          </p:nvSpPr>
          <p:spPr bwMode="auto">
            <a:xfrm>
              <a:off x="2688" y="672"/>
              <a:ext cx="0" cy="27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870" name="Rectangle 6"/>
            <p:cNvSpPr>
              <a:spLocks noChangeArrowheads="1"/>
            </p:cNvSpPr>
            <p:nvPr/>
          </p:nvSpPr>
          <p:spPr bwMode="auto">
            <a:xfrm>
              <a:off x="528" y="600"/>
              <a:ext cx="41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4873" name="Rectangle 9"/>
            <p:cNvSpPr>
              <a:spLocks noChangeArrowheads="1"/>
            </p:cNvSpPr>
            <p:nvPr/>
          </p:nvSpPr>
          <p:spPr bwMode="auto">
            <a:xfrm>
              <a:off x="960" y="1056"/>
              <a:ext cx="344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0   0    0      </a:t>
              </a: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0   0</a:t>
              </a:r>
            </a:p>
          </p:txBody>
        </p:sp>
        <p:sp>
          <p:nvSpPr>
            <p:cNvPr id="164874" name="Rectangle 10"/>
            <p:cNvSpPr>
              <a:spLocks noChangeArrowheads="1"/>
            </p:cNvSpPr>
            <p:nvPr/>
          </p:nvSpPr>
          <p:spPr bwMode="auto">
            <a:xfrm>
              <a:off x="960" y="1344"/>
              <a:ext cx="344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0   0    1      1    0   0</a:t>
              </a:r>
            </a:p>
          </p:txBody>
        </p:sp>
        <p:sp>
          <p:nvSpPr>
            <p:cNvPr id="164875" name="Rectangle 11"/>
            <p:cNvSpPr>
              <a:spLocks noChangeArrowheads="1"/>
            </p:cNvSpPr>
            <p:nvPr/>
          </p:nvSpPr>
          <p:spPr bwMode="auto">
            <a:xfrm>
              <a:off x="960" y="1632"/>
              <a:ext cx="344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0   1    0      1    0   1</a:t>
              </a:r>
            </a:p>
          </p:txBody>
        </p:sp>
        <p:sp>
          <p:nvSpPr>
            <p:cNvPr id="164876" name="Rectangle 12"/>
            <p:cNvSpPr>
              <a:spLocks noChangeArrowheads="1"/>
            </p:cNvSpPr>
            <p:nvPr/>
          </p:nvSpPr>
          <p:spPr bwMode="auto">
            <a:xfrm>
              <a:off x="960" y="1920"/>
              <a:ext cx="3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0   1    1      0    0   1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4877" name="Rectangle 13"/>
            <p:cNvSpPr>
              <a:spLocks noChangeArrowheads="1"/>
            </p:cNvSpPr>
            <p:nvPr/>
          </p:nvSpPr>
          <p:spPr bwMode="auto">
            <a:xfrm>
              <a:off x="960" y="2208"/>
              <a:ext cx="3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1   0    0      0    1   0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4878" name="Rectangle 14"/>
            <p:cNvSpPr>
              <a:spLocks noChangeArrowheads="1"/>
            </p:cNvSpPr>
            <p:nvPr/>
          </p:nvSpPr>
          <p:spPr bwMode="auto">
            <a:xfrm>
              <a:off x="960" y="2544"/>
              <a:ext cx="344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1   0    1      1    1   0</a:t>
              </a:r>
            </a:p>
          </p:txBody>
        </p:sp>
        <p:sp>
          <p:nvSpPr>
            <p:cNvPr id="164879" name="Rectangle 15"/>
            <p:cNvSpPr>
              <a:spLocks noChangeArrowheads="1"/>
            </p:cNvSpPr>
            <p:nvPr/>
          </p:nvSpPr>
          <p:spPr bwMode="auto">
            <a:xfrm>
              <a:off x="960" y="2808"/>
              <a:ext cx="3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1   1    0      1    1   1</a:t>
              </a:r>
            </a:p>
          </p:txBody>
        </p:sp>
        <p:sp>
          <p:nvSpPr>
            <p:cNvPr id="164880" name="Rectangle 16"/>
            <p:cNvSpPr>
              <a:spLocks noChangeArrowheads="1"/>
            </p:cNvSpPr>
            <p:nvPr/>
          </p:nvSpPr>
          <p:spPr bwMode="auto">
            <a:xfrm>
              <a:off x="960" y="3120"/>
              <a:ext cx="3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1   1    1      0    1   1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42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Rectangle 4"/>
          <p:cNvSpPr>
            <a:spLocks noChangeArrowheads="1"/>
          </p:cNvSpPr>
          <p:nvPr/>
        </p:nvSpPr>
        <p:spPr bwMode="auto">
          <a:xfrm>
            <a:off x="2895600" y="1457325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>
            <a:off x="2895600" y="2143125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5894" name="Line 6"/>
          <p:cNvSpPr>
            <a:spLocks noChangeShapeType="1"/>
          </p:cNvSpPr>
          <p:nvPr/>
        </p:nvSpPr>
        <p:spPr bwMode="auto">
          <a:xfrm>
            <a:off x="3505200" y="1457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>
            <a:off x="4876800" y="1457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5896" name="Line 8"/>
          <p:cNvSpPr>
            <a:spLocks noChangeShapeType="1"/>
          </p:cNvSpPr>
          <p:nvPr/>
        </p:nvSpPr>
        <p:spPr bwMode="auto">
          <a:xfrm>
            <a:off x="4191000" y="145732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5897" name="Line 9"/>
          <p:cNvSpPr>
            <a:spLocks noChangeShapeType="1"/>
          </p:cNvSpPr>
          <p:nvPr/>
        </p:nvSpPr>
        <p:spPr bwMode="auto">
          <a:xfrm flipH="1" flipV="1">
            <a:off x="2057400" y="619125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1905000" y="923925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2286000" y="466725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00" name="Rectangle 12"/>
          <p:cNvSpPr>
            <a:spLocks noChangeArrowheads="1"/>
          </p:cNvSpPr>
          <p:nvPr/>
        </p:nvSpPr>
        <p:spPr bwMode="auto">
          <a:xfrm>
            <a:off x="2895600" y="914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3429000" y="914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02" name="Rectangle 14"/>
          <p:cNvSpPr>
            <a:spLocks noChangeArrowheads="1"/>
          </p:cNvSpPr>
          <p:nvPr/>
        </p:nvSpPr>
        <p:spPr bwMode="auto">
          <a:xfrm>
            <a:off x="4191000" y="914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4876800" y="914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04" name="Rectangle 16"/>
          <p:cNvSpPr>
            <a:spLocks noChangeArrowheads="1"/>
          </p:cNvSpPr>
          <p:nvPr/>
        </p:nvSpPr>
        <p:spPr bwMode="auto">
          <a:xfrm>
            <a:off x="2514600" y="1447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05" name="Rectangle 17"/>
          <p:cNvSpPr>
            <a:spLocks noChangeArrowheads="1"/>
          </p:cNvSpPr>
          <p:nvPr/>
        </p:nvSpPr>
        <p:spPr bwMode="auto">
          <a:xfrm>
            <a:off x="2514600" y="2133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06" name="Rectangle 18"/>
          <p:cNvSpPr>
            <a:spLocks noChangeArrowheads="1"/>
          </p:cNvSpPr>
          <p:nvPr/>
        </p:nvSpPr>
        <p:spPr bwMode="auto">
          <a:xfrm>
            <a:off x="2971800" y="1447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07" name="Rectangle 19"/>
          <p:cNvSpPr>
            <a:spLocks noChangeArrowheads="1"/>
          </p:cNvSpPr>
          <p:nvPr/>
        </p:nvSpPr>
        <p:spPr bwMode="auto">
          <a:xfrm>
            <a:off x="4343400" y="1533525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08" name="Rectangle 20"/>
          <p:cNvSpPr>
            <a:spLocks noChangeArrowheads="1"/>
          </p:cNvSpPr>
          <p:nvPr/>
        </p:nvSpPr>
        <p:spPr bwMode="auto">
          <a:xfrm>
            <a:off x="3657600" y="2133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09" name="Rectangle 21"/>
          <p:cNvSpPr>
            <a:spLocks noChangeArrowheads="1"/>
          </p:cNvSpPr>
          <p:nvPr/>
        </p:nvSpPr>
        <p:spPr bwMode="auto">
          <a:xfrm>
            <a:off x="5029200" y="2133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10" name="Rectangle 22"/>
          <p:cNvSpPr>
            <a:spLocks noChangeArrowheads="1"/>
          </p:cNvSpPr>
          <p:nvPr/>
        </p:nvSpPr>
        <p:spPr bwMode="auto">
          <a:xfrm>
            <a:off x="3657600" y="1447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11" name="Rectangle 23"/>
          <p:cNvSpPr>
            <a:spLocks noChangeArrowheads="1"/>
          </p:cNvSpPr>
          <p:nvPr/>
        </p:nvSpPr>
        <p:spPr bwMode="auto">
          <a:xfrm>
            <a:off x="5029200" y="1447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12" name="Rectangle 24"/>
          <p:cNvSpPr>
            <a:spLocks noChangeArrowheads="1"/>
          </p:cNvSpPr>
          <p:nvPr/>
        </p:nvSpPr>
        <p:spPr bwMode="auto">
          <a:xfrm>
            <a:off x="2971800" y="2133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13" name="Rectangle 25"/>
          <p:cNvSpPr>
            <a:spLocks noChangeArrowheads="1"/>
          </p:cNvSpPr>
          <p:nvPr/>
        </p:nvSpPr>
        <p:spPr bwMode="auto">
          <a:xfrm>
            <a:off x="4343400" y="2133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14" name="Rectangle 26"/>
          <p:cNvSpPr>
            <a:spLocks noChangeArrowheads="1"/>
          </p:cNvSpPr>
          <p:nvPr/>
        </p:nvSpPr>
        <p:spPr bwMode="auto">
          <a:xfrm>
            <a:off x="1371600" y="152400"/>
            <a:ext cx="920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5918" name="Oval 30"/>
          <p:cNvSpPr>
            <a:spLocks noChangeArrowheads="1"/>
          </p:cNvSpPr>
          <p:nvPr/>
        </p:nvSpPr>
        <p:spPr bwMode="auto">
          <a:xfrm>
            <a:off x="2819400" y="1457325"/>
            <a:ext cx="1524000" cy="609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5919" name="Oval 31"/>
          <p:cNvSpPr>
            <a:spLocks noChangeArrowheads="1"/>
          </p:cNvSpPr>
          <p:nvPr/>
        </p:nvSpPr>
        <p:spPr bwMode="auto">
          <a:xfrm rot="5400000">
            <a:off x="4495800" y="1914525"/>
            <a:ext cx="1524000" cy="609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5920" name="Oval 32"/>
          <p:cNvSpPr>
            <a:spLocks noChangeArrowheads="1"/>
          </p:cNvSpPr>
          <p:nvPr/>
        </p:nvSpPr>
        <p:spPr bwMode="auto">
          <a:xfrm rot="5400000">
            <a:off x="3124200" y="1914525"/>
            <a:ext cx="1524000" cy="609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6593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308269"/>
              </p:ext>
            </p:extLst>
          </p:nvPr>
        </p:nvGraphicFramePr>
        <p:xfrm>
          <a:off x="2339752" y="3645024"/>
          <a:ext cx="4515155" cy="213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5342" name="Equation" r:id="rId5" imgW="1854000" imgH="876240" progId="Equation.DSMT4">
                  <p:embed/>
                </p:oleObj>
              </mc:Choice>
              <mc:Fallback>
                <p:oleObj name="Equation" r:id="rId5" imgW="1854000" imgH="876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3645024"/>
                        <a:ext cx="4515155" cy="213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44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65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18" grpId="0" animBg="1"/>
      <p:bldP spid="165919" grpId="0" animBg="1"/>
      <p:bldP spid="1659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0" name="Rectangle 4"/>
          <p:cNvSpPr>
            <a:spLocks noChangeArrowheads="1"/>
          </p:cNvSpPr>
          <p:nvPr/>
        </p:nvSpPr>
        <p:spPr bwMode="auto">
          <a:xfrm>
            <a:off x="250825" y="357166"/>
            <a:ext cx="88931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电路的状态，由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触发器的状态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描述。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电路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的状态转换图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state diagram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的表示：</a:t>
            </a:r>
          </a:p>
        </p:txBody>
      </p:sp>
      <p:sp>
        <p:nvSpPr>
          <p:cNvPr id="362517" name="Rectangle 21"/>
          <p:cNvSpPr>
            <a:spLocks noChangeArrowheads="1"/>
          </p:cNvSpPr>
          <p:nvPr/>
        </p:nvSpPr>
        <p:spPr bwMode="auto">
          <a:xfrm>
            <a:off x="3441682" y="2765438"/>
            <a:ext cx="1606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Mealy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型</a:t>
            </a:r>
          </a:p>
        </p:txBody>
      </p: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2000232" y="3632213"/>
            <a:ext cx="4300537" cy="1654175"/>
            <a:chOff x="3016" y="1572"/>
            <a:chExt cx="2709" cy="1042"/>
          </a:xfrm>
        </p:grpSpPr>
        <p:sp>
          <p:nvSpPr>
            <p:cNvPr id="362511" name="Text Box 15"/>
            <p:cNvSpPr txBox="1">
              <a:spLocks noChangeArrowheads="1"/>
            </p:cNvSpPr>
            <p:nvPr/>
          </p:nvSpPr>
          <p:spPr bwMode="auto">
            <a:xfrm>
              <a:off x="3228" y="1888"/>
              <a:ext cx="74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FF00"/>
                  </a:solidFill>
                  <a:effectLst/>
                  <a:latin typeface="Arial" charset="0"/>
                </a:rPr>
                <a:t>State</a:t>
              </a:r>
            </a:p>
          </p:txBody>
        </p:sp>
        <p:sp>
          <p:nvSpPr>
            <p:cNvPr id="362512" name="Oval 16"/>
            <p:cNvSpPr>
              <a:spLocks noChangeArrowheads="1"/>
            </p:cNvSpPr>
            <p:nvPr/>
          </p:nvSpPr>
          <p:spPr bwMode="auto">
            <a:xfrm>
              <a:off x="3016" y="1709"/>
              <a:ext cx="1134" cy="68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13" name="Line 17"/>
            <p:cNvSpPr>
              <a:spLocks noChangeShapeType="1"/>
            </p:cNvSpPr>
            <p:nvPr/>
          </p:nvSpPr>
          <p:spPr bwMode="auto">
            <a:xfrm flipV="1">
              <a:off x="4060" y="1572"/>
              <a:ext cx="540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14" name="Line 18"/>
            <p:cNvSpPr>
              <a:spLocks noChangeShapeType="1"/>
            </p:cNvSpPr>
            <p:nvPr/>
          </p:nvSpPr>
          <p:spPr bwMode="auto">
            <a:xfrm>
              <a:off x="4014" y="2253"/>
              <a:ext cx="552" cy="3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62515" name="Text Box 19"/>
            <p:cNvSpPr txBox="1">
              <a:spLocks noChangeArrowheads="1"/>
            </p:cNvSpPr>
            <p:nvPr/>
          </p:nvSpPr>
          <p:spPr bwMode="auto">
            <a:xfrm>
              <a:off x="4323" y="1663"/>
              <a:ext cx="139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FF00"/>
                  </a:solidFill>
                  <a:effectLst/>
                  <a:latin typeface="Arial" charset="0"/>
                </a:rPr>
                <a:t>Input / Out</a:t>
              </a:r>
            </a:p>
          </p:txBody>
        </p: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4332" y="2205"/>
              <a:ext cx="139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0" lang="en-US" altLang="zh-CN" b="1">
                  <a:solidFill>
                    <a:srgbClr val="FFFF00"/>
                  </a:solidFill>
                  <a:effectLst/>
                  <a:latin typeface="Arial" charset="0"/>
                </a:rPr>
                <a:t>Input / Out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  <p:transition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0" name="Rectangle 4"/>
          <p:cNvSpPr>
            <a:spLocks noChangeArrowheads="1"/>
          </p:cNvSpPr>
          <p:nvPr/>
        </p:nvSpPr>
        <p:spPr bwMode="auto">
          <a:xfrm>
            <a:off x="7010400" y="23622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941" name="Line 5"/>
          <p:cNvSpPr>
            <a:spLocks noChangeShapeType="1"/>
          </p:cNvSpPr>
          <p:nvPr/>
        </p:nvSpPr>
        <p:spPr bwMode="auto">
          <a:xfrm>
            <a:off x="7010400" y="29718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42" name="Line 6"/>
          <p:cNvSpPr>
            <a:spLocks noChangeShapeType="1"/>
          </p:cNvSpPr>
          <p:nvPr/>
        </p:nvSpPr>
        <p:spPr bwMode="auto">
          <a:xfrm flipV="1">
            <a:off x="7010400" y="32004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43" name="Rectangle 7"/>
          <p:cNvSpPr>
            <a:spLocks noChangeArrowheads="1"/>
          </p:cNvSpPr>
          <p:nvPr/>
        </p:nvSpPr>
        <p:spPr bwMode="auto">
          <a:xfrm>
            <a:off x="7010400" y="2276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7543800" y="2286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7543800" y="3429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7946" name="Line 10"/>
          <p:cNvSpPr>
            <a:spLocks noChangeShapeType="1"/>
          </p:cNvSpPr>
          <p:nvPr/>
        </p:nvSpPr>
        <p:spPr bwMode="auto">
          <a:xfrm>
            <a:off x="7620000" y="3505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47" name="Line 11"/>
          <p:cNvSpPr>
            <a:spLocks noChangeShapeType="1"/>
          </p:cNvSpPr>
          <p:nvPr/>
        </p:nvSpPr>
        <p:spPr bwMode="auto">
          <a:xfrm flipH="1">
            <a:off x="6877050" y="3200400"/>
            <a:ext cx="133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48" name="Rectangle 12"/>
          <p:cNvSpPr>
            <a:spLocks noChangeArrowheads="1"/>
          </p:cNvSpPr>
          <p:nvPr/>
        </p:nvSpPr>
        <p:spPr bwMode="auto">
          <a:xfrm>
            <a:off x="5486400" y="23622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949" name="Line 13"/>
          <p:cNvSpPr>
            <a:spLocks noChangeShapeType="1"/>
          </p:cNvSpPr>
          <p:nvPr/>
        </p:nvSpPr>
        <p:spPr bwMode="auto">
          <a:xfrm>
            <a:off x="5486400" y="29718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50" name="Line 14"/>
          <p:cNvSpPr>
            <a:spLocks noChangeShapeType="1"/>
          </p:cNvSpPr>
          <p:nvPr/>
        </p:nvSpPr>
        <p:spPr bwMode="auto">
          <a:xfrm flipV="1">
            <a:off x="5486400" y="32004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51" name="Rectangle 15"/>
          <p:cNvSpPr>
            <a:spLocks noChangeArrowheads="1"/>
          </p:cNvSpPr>
          <p:nvPr/>
        </p:nvSpPr>
        <p:spPr bwMode="auto">
          <a:xfrm>
            <a:off x="5486400" y="2276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7952" name="Rectangle 16"/>
          <p:cNvSpPr>
            <a:spLocks noChangeArrowheads="1"/>
          </p:cNvSpPr>
          <p:nvPr/>
        </p:nvSpPr>
        <p:spPr bwMode="auto">
          <a:xfrm>
            <a:off x="5943600" y="2286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7953" name="Rectangle 17"/>
          <p:cNvSpPr>
            <a:spLocks noChangeArrowheads="1"/>
          </p:cNvSpPr>
          <p:nvPr/>
        </p:nvSpPr>
        <p:spPr bwMode="auto">
          <a:xfrm>
            <a:off x="5943600" y="3429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7954" name="Line 18"/>
          <p:cNvSpPr>
            <a:spLocks noChangeShapeType="1"/>
          </p:cNvSpPr>
          <p:nvPr/>
        </p:nvSpPr>
        <p:spPr bwMode="auto">
          <a:xfrm>
            <a:off x="6019800" y="3505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55" name="Rectangle 19"/>
          <p:cNvSpPr>
            <a:spLocks noChangeArrowheads="1"/>
          </p:cNvSpPr>
          <p:nvPr/>
        </p:nvSpPr>
        <p:spPr bwMode="auto">
          <a:xfrm>
            <a:off x="3733800" y="2362200"/>
            <a:ext cx="9906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956" name="Line 20"/>
          <p:cNvSpPr>
            <a:spLocks noChangeShapeType="1"/>
          </p:cNvSpPr>
          <p:nvPr/>
        </p:nvSpPr>
        <p:spPr bwMode="auto">
          <a:xfrm>
            <a:off x="3733800" y="29718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57" name="Line 21"/>
          <p:cNvSpPr>
            <a:spLocks noChangeShapeType="1"/>
          </p:cNvSpPr>
          <p:nvPr/>
        </p:nvSpPr>
        <p:spPr bwMode="auto">
          <a:xfrm flipV="1">
            <a:off x="3733800" y="32004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58" name="Rectangle 22"/>
          <p:cNvSpPr>
            <a:spLocks noChangeArrowheads="1"/>
          </p:cNvSpPr>
          <p:nvPr/>
        </p:nvSpPr>
        <p:spPr bwMode="auto">
          <a:xfrm>
            <a:off x="3733800" y="2276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7959" name="Rectangle 23"/>
          <p:cNvSpPr>
            <a:spLocks noChangeArrowheads="1"/>
          </p:cNvSpPr>
          <p:nvPr/>
        </p:nvSpPr>
        <p:spPr bwMode="auto">
          <a:xfrm>
            <a:off x="4191000" y="2286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7960" name="Rectangle 24"/>
          <p:cNvSpPr>
            <a:spLocks noChangeArrowheads="1"/>
          </p:cNvSpPr>
          <p:nvPr/>
        </p:nvSpPr>
        <p:spPr bwMode="auto">
          <a:xfrm>
            <a:off x="4191000" y="34290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7961" name="Line 25"/>
          <p:cNvSpPr>
            <a:spLocks noChangeShapeType="1"/>
          </p:cNvSpPr>
          <p:nvPr/>
        </p:nvSpPr>
        <p:spPr bwMode="auto">
          <a:xfrm>
            <a:off x="4267200" y="3505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2" name="Line 26"/>
          <p:cNvSpPr>
            <a:spLocks noChangeShapeType="1"/>
          </p:cNvSpPr>
          <p:nvPr/>
        </p:nvSpPr>
        <p:spPr bwMode="auto">
          <a:xfrm>
            <a:off x="4724400" y="2590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3" name="Line 27"/>
          <p:cNvSpPr>
            <a:spLocks noChangeShapeType="1"/>
          </p:cNvSpPr>
          <p:nvPr/>
        </p:nvSpPr>
        <p:spPr bwMode="auto">
          <a:xfrm flipH="1">
            <a:off x="3429000" y="3200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4" name="Line 28"/>
          <p:cNvSpPr>
            <a:spLocks noChangeShapeType="1"/>
          </p:cNvSpPr>
          <p:nvPr/>
        </p:nvSpPr>
        <p:spPr bwMode="auto">
          <a:xfrm flipH="1">
            <a:off x="5181600" y="3200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5" name="Line 29"/>
          <p:cNvSpPr>
            <a:spLocks noChangeShapeType="1"/>
          </p:cNvSpPr>
          <p:nvPr/>
        </p:nvSpPr>
        <p:spPr bwMode="auto">
          <a:xfrm>
            <a:off x="6477000" y="2590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6" name="Line 30"/>
          <p:cNvSpPr>
            <a:spLocks noChangeShapeType="1"/>
          </p:cNvSpPr>
          <p:nvPr/>
        </p:nvSpPr>
        <p:spPr bwMode="auto">
          <a:xfrm>
            <a:off x="3429000" y="32004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7" name="Line 31"/>
          <p:cNvSpPr>
            <a:spLocks noChangeShapeType="1"/>
          </p:cNvSpPr>
          <p:nvPr/>
        </p:nvSpPr>
        <p:spPr bwMode="auto">
          <a:xfrm>
            <a:off x="5181600" y="32004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8" name="Line 32"/>
          <p:cNvSpPr>
            <a:spLocks noChangeShapeType="1"/>
          </p:cNvSpPr>
          <p:nvPr/>
        </p:nvSpPr>
        <p:spPr bwMode="auto">
          <a:xfrm>
            <a:off x="6877050" y="32131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69" name="Rectangle 33"/>
          <p:cNvSpPr>
            <a:spLocks noChangeArrowheads="1"/>
          </p:cNvSpPr>
          <p:nvPr/>
        </p:nvSpPr>
        <p:spPr bwMode="auto">
          <a:xfrm>
            <a:off x="457200" y="4495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</a:p>
        </p:txBody>
      </p:sp>
      <p:sp>
        <p:nvSpPr>
          <p:cNvPr id="167970" name="Line 34"/>
          <p:cNvSpPr>
            <a:spLocks noChangeShapeType="1"/>
          </p:cNvSpPr>
          <p:nvPr/>
        </p:nvSpPr>
        <p:spPr bwMode="auto">
          <a:xfrm>
            <a:off x="8001000" y="2590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71" name="Rectangle 35"/>
          <p:cNvSpPr>
            <a:spLocks noChangeArrowheads="1"/>
          </p:cNvSpPr>
          <p:nvPr/>
        </p:nvSpPr>
        <p:spPr bwMode="auto">
          <a:xfrm>
            <a:off x="4114800" y="1066800"/>
            <a:ext cx="6096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972" name="Rectangle 36"/>
          <p:cNvSpPr>
            <a:spLocks noChangeArrowheads="1"/>
          </p:cNvSpPr>
          <p:nvPr/>
        </p:nvSpPr>
        <p:spPr bwMode="auto">
          <a:xfrm>
            <a:off x="2819400" y="2209800"/>
            <a:ext cx="4572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973" name="Line 37"/>
          <p:cNvSpPr>
            <a:spLocks noChangeShapeType="1"/>
          </p:cNvSpPr>
          <p:nvPr/>
        </p:nvSpPr>
        <p:spPr bwMode="auto">
          <a:xfrm flipH="1">
            <a:off x="4859338" y="37163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74" name="Line 38"/>
          <p:cNvSpPr>
            <a:spLocks noChangeShapeType="1"/>
          </p:cNvSpPr>
          <p:nvPr/>
        </p:nvSpPr>
        <p:spPr bwMode="auto">
          <a:xfrm>
            <a:off x="4724400" y="1676400"/>
            <a:ext cx="1905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75" name="Line 39"/>
          <p:cNvSpPr>
            <a:spLocks noChangeShapeType="1"/>
          </p:cNvSpPr>
          <p:nvPr/>
        </p:nvSpPr>
        <p:spPr bwMode="auto">
          <a:xfrm>
            <a:off x="6629400" y="16764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76" name="Rectangle 40"/>
          <p:cNvSpPr>
            <a:spLocks noChangeArrowheads="1"/>
          </p:cNvSpPr>
          <p:nvPr/>
        </p:nvSpPr>
        <p:spPr bwMode="auto">
          <a:xfrm>
            <a:off x="2667000" y="2276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&amp;</a:t>
            </a:r>
          </a:p>
        </p:txBody>
      </p:sp>
      <p:sp>
        <p:nvSpPr>
          <p:cNvPr id="167977" name="Line 41"/>
          <p:cNvSpPr>
            <a:spLocks noChangeShapeType="1"/>
          </p:cNvSpPr>
          <p:nvPr/>
        </p:nvSpPr>
        <p:spPr bwMode="auto">
          <a:xfrm>
            <a:off x="4724400" y="1371600"/>
            <a:ext cx="350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78" name="Line 42"/>
          <p:cNvSpPr>
            <a:spLocks noChangeShapeType="1"/>
          </p:cNvSpPr>
          <p:nvPr/>
        </p:nvSpPr>
        <p:spPr bwMode="auto">
          <a:xfrm>
            <a:off x="8229600" y="13716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79" name="Rectangle 43"/>
          <p:cNvSpPr>
            <a:spLocks noChangeArrowheads="1"/>
          </p:cNvSpPr>
          <p:nvPr/>
        </p:nvSpPr>
        <p:spPr bwMode="auto">
          <a:xfrm>
            <a:off x="4114800" y="1133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</a:t>
            </a:r>
          </a:p>
        </p:txBody>
      </p:sp>
      <p:sp>
        <p:nvSpPr>
          <p:cNvPr id="167980" name="Oval 44"/>
          <p:cNvSpPr>
            <a:spLocks noChangeArrowheads="1"/>
          </p:cNvSpPr>
          <p:nvPr/>
        </p:nvSpPr>
        <p:spPr bwMode="auto">
          <a:xfrm>
            <a:off x="3276600" y="25908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981" name="Line 45"/>
          <p:cNvSpPr>
            <a:spLocks noChangeShapeType="1"/>
          </p:cNvSpPr>
          <p:nvPr/>
        </p:nvSpPr>
        <p:spPr bwMode="auto">
          <a:xfrm>
            <a:off x="3429000" y="26670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82" name="Rectangle 46"/>
          <p:cNvSpPr>
            <a:spLocks noChangeArrowheads="1"/>
          </p:cNvSpPr>
          <p:nvPr/>
        </p:nvSpPr>
        <p:spPr bwMode="auto">
          <a:xfrm>
            <a:off x="1905000" y="2362200"/>
            <a:ext cx="4572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983" name="Rectangle 47"/>
          <p:cNvSpPr>
            <a:spLocks noChangeArrowheads="1"/>
          </p:cNvSpPr>
          <p:nvPr/>
        </p:nvSpPr>
        <p:spPr bwMode="auto">
          <a:xfrm>
            <a:off x="1752600" y="24288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&amp;</a:t>
            </a:r>
          </a:p>
        </p:txBody>
      </p:sp>
      <p:sp>
        <p:nvSpPr>
          <p:cNvPr id="167984" name="Oval 48"/>
          <p:cNvSpPr>
            <a:spLocks noChangeArrowheads="1"/>
          </p:cNvSpPr>
          <p:nvPr/>
        </p:nvSpPr>
        <p:spPr bwMode="auto">
          <a:xfrm>
            <a:off x="2362200" y="27432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7985" name="Line 49"/>
          <p:cNvSpPr>
            <a:spLocks noChangeShapeType="1"/>
          </p:cNvSpPr>
          <p:nvPr/>
        </p:nvSpPr>
        <p:spPr bwMode="auto">
          <a:xfrm>
            <a:off x="2514600" y="2819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86" name="Line 50"/>
          <p:cNvSpPr>
            <a:spLocks noChangeShapeType="1"/>
          </p:cNvSpPr>
          <p:nvPr/>
        </p:nvSpPr>
        <p:spPr bwMode="auto">
          <a:xfrm flipH="1">
            <a:off x="2590800" y="2438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87" name="Line 51"/>
          <p:cNvSpPr>
            <a:spLocks noChangeShapeType="1"/>
          </p:cNvSpPr>
          <p:nvPr/>
        </p:nvSpPr>
        <p:spPr bwMode="auto">
          <a:xfrm flipV="1">
            <a:off x="2590800" y="1447800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88" name="Line 52"/>
          <p:cNvSpPr>
            <a:spLocks noChangeShapeType="1"/>
          </p:cNvSpPr>
          <p:nvPr/>
        </p:nvSpPr>
        <p:spPr bwMode="auto">
          <a:xfrm flipH="1">
            <a:off x="2590800" y="1447800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89" name="Line 53"/>
          <p:cNvSpPr>
            <a:spLocks noChangeShapeType="1"/>
          </p:cNvSpPr>
          <p:nvPr/>
        </p:nvSpPr>
        <p:spPr bwMode="auto">
          <a:xfrm>
            <a:off x="5003800" y="3716338"/>
            <a:ext cx="0" cy="57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0" name="Line 54"/>
          <p:cNvSpPr>
            <a:spLocks noChangeShapeType="1"/>
          </p:cNvSpPr>
          <p:nvPr/>
        </p:nvSpPr>
        <p:spPr bwMode="auto">
          <a:xfrm flipH="1">
            <a:off x="1676400" y="4267200"/>
            <a:ext cx="332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1" name="Line 55"/>
          <p:cNvSpPr>
            <a:spLocks noChangeShapeType="1"/>
          </p:cNvSpPr>
          <p:nvPr/>
        </p:nvSpPr>
        <p:spPr bwMode="auto">
          <a:xfrm flipH="1">
            <a:off x="1676400" y="2971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2" name="Line 56"/>
          <p:cNvSpPr>
            <a:spLocks noChangeShapeType="1"/>
          </p:cNvSpPr>
          <p:nvPr/>
        </p:nvSpPr>
        <p:spPr bwMode="auto">
          <a:xfrm>
            <a:off x="1676400" y="29718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3" name="Line 57"/>
          <p:cNvSpPr>
            <a:spLocks noChangeShapeType="1"/>
          </p:cNvSpPr>
          <p:nvPr/>
        </p:nvSpPr>
        <p:spPr bwMode="auto">
          <a:xfrm>
            <a:off x="6588125" y="3716338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4" name="Line 58"/>
          <p:cNvSpPr>
            <a:spLocks noChangeShapeType="1"/>
          </p:cNvSpPr>
          <p:nvPr/>
        </p:nvSpPr>
        <p:spPr bwMode="auto">
          <a:xfrm>
            <a:off x="6732588" y="3716338"/>
            <a:ext cx="0" cy="865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5" name="Line 59"/>
          <p:cNvSpPr>
            <a:spLocks noChangeShapeType="1"/>
          </p:cNvSpPr>
          <p:nvPr/>
        </p:nvSpPr>
        <p:spPr bwMode="auto">
          <a:xfrm flipH="1">
            <a:off x="1371600" y="4572000"/>
            <a:ext cx="5360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6" name="Line 60"/>
          <p:cNvSpPr>
            <a:spLocks noChangeShapeType="1"/>
          </p:cNvSpPr>
          <p:nvPr/>
        </p:nvSpPr>
        <p:spPr bwMode="auto">
          <a:xfrm flipH="1">
            <a:off x="1371600" y="26670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7" name="Line 61"/>
          <p:cNvSpPr>
            <a:spLocks noChangeShapeType="1"/>
          </p:cNvSpPr>
          <p:nvPr/>
        </p:nvSpPr>
        <p:spPr bwMode="auto">
          <a:xfrm>
            <a:off x="1371600" y="266700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8" name="Line 62"/>
          <p:cNvSpPr>
            <a:spLocks noChangeShapeType="1"/>
          </p:cNvSpPr>
          <p:nvPr/>
        </p:nvSpPr>
        <p:spPr bwMode="auto">
          <a:xfrm>
            <a:off x="914400" y="4953000"/>
            <a:ext cx="5962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7999" name="Oval 63"/>
          <p:cNvSpPr>
            <a:spLocks noChangeArrowheads="1"/>
          </p:cNvSpPr>
          <p:nvPr/>
        </p:nvSpPr>
        <p:spPr bwMode="auto">
          <a:xfrm>
            <a:off x="6553200" y="2514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8000" name="Oval 64"/>
          <p:cNvSpPr>
            <a:spLocks noChangeArrowheads="1"/>
          </p:cNvSpPr>
          <p:nvPr/>
        </p:nvSpPr>
        <p:spPr bwMode="auto">
          <a:xfrm>
            <a:off x="8153400" y="2514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68001" name="Oval 65"/>
          <p:cNvSpPr>
            <a:spLocks noChangeArrowheads="1"/>
          </p:cNvSpPr>
          <p:nvPr/>
        </p:nvSpPr>
        <p:spPr bwMode="auto">
          <a:xfrm>
            <a:off x="3962400" y="13716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8004" name="Oval 68"/>
          <p:cNvSpPr>
            <a:spLocks noChangeArrowheads="1"/>
          </p:cNvSpPr>
          <p:nvPr/>
        </p:nvSpPr>
        <p:spPr bwMode="auto">
          <a:xfrm>
            <a:off x="4716463" y="3644900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8005" name="Oval 69"/>
          <p:cNvSpPr>
            <a:spLocks noChangeArrowheads="1"/>
          </p:cNvSpPr>
          <p:nvPr/>
        </p:nvSpPr>
        <p:spPr bwMode="auto">
          <a:xfrm>
            <a:off x="6463983" y="3644900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68006" name="Oval 70"/>
          <p:cNvSpPr>
            <a:spLocks noChangeArrowheads="1"/>
          </p:cNvSpPr>
          <p:nvPr/>
        </p:nvSpPr>
        <p:spPr bwMode="auto">
          <a:xfrm>
            <a:off x="8027988" y="3644900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" name="灯片编号占位符 6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190</a:t>
            </a:fld>
            <a:endParaRPr lang="en-US" altLang="zh-CN"/>
          </a:p>
        </p:txBody>
      </p:sp>
      <p:graphicFrame>
        <p:nvGraphicFramePr>
          <p:cNvPr id="6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622945"/>
              </p:ext>
            </p:extLst>
          </p:nvPr>
        </p:nvGraphicFramePr>
        <p:xfrm>
          <a:off x="2699792" y="5445224"/>
          <a:ext cx="354143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65" name="Equation" r:id="rId3" imgW="1473120" imgH="330120" progId="Equation.DSMT4">
                  <p:embed/>
                </p:oleObj>
              </mc:Choice>
              <mc:Fallback>
                <p:oleObj name="Equation" r:id="rId3" imgW="1473120" imgH="33012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5445224"/>
                        <a:ext cx="3541435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Oval 25"/>
          <p:cNvSpPr>
            <a:spLocks noChangeArrowheads="1"/>
          </p:cNvSpPr>
          <p:nvPr/>
        </p:nvSpPr>
        <p:spPr bwMode="auto">
          <a:xfrm>
            <a:off x="3339480" y="486077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" name="Oval 25"/>
          <p:cNvSpPr>
            <a:spLocks noChangeArrowheads="1"/>
          </p:cNvSpPr>
          <p:nvPr/>
        </p:nvSpPr>
        <p:spPr bwMode="auto">
          <a:xfrm>
            <a:off x="5109200" y="486916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723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8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839200" cy="762000"/>
          </a:xfrm>
          <a:noFill/>
          <a:ln/>
        </p:spPr>
        <p:txBody>
          <a:bodyPr/>
          <a:lstStyle/>
          <a:p>
            <a:r>
              <a:rPr lang="zh-CN" altLang="en-US" dirty="0">
                <a:latin typeface="黑体" pitchFamily="49" charset="-122"/>
                <a:ea typeface="黑体" pitchFamily="49" charset="-122"/>
              </a:rPr>
              <a:t>6.4.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4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集成寄存器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6789" name="Rectangle 5"/>
          <p:cNvSpPr>
            <a:spLocks noChangeArrowheads="1"/>
          </p:cNvSpPr>
          <p:nvPr/>
        </p:nvSpPr>
        <p:spPr bwMode="auto">
          <a:xfrm>
            <a:off x="152400" y="838200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例：74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LS194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四位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双向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移位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寄存器</a:t>
            </a:r>
          </a:p>
        </p:txBody>
      </p:sp>
      <p:grpSp>
        <p:nvGrpSpPr>
          <p:cNvPr id="246838" name="Group 54"/>
          <p:cNvGrpSpPr>
            <a:grpSpLocks/>
          </p:cNvGrpSpPr>
          <p:nvPr/>
        </p:nvGrpSpPr>
        <p:grpSpPr bwMode="auto">
          <a:xfrm>
            <a:off x="644525" y="1927225"/>
            <a:ext cx="6440488" cy="3984625"/>
            <a:chOff x="406" y="1214"/>
            <a:chExt cx="4057" cy="2510"/>
          </a:xfrm>
        </p:grpSpPr>
        <p:sp>
          <p:nvSpPr>
            <p:cNvPr id="246791" name="Rectangle 7"/>
            <p:cNvSpPr>
              <a:spLocks noChangeArrowheads="1"/>
            </p:cNvSpPr>
            <p:nvPr/>
          </p:nvSpPr>
          <p:spPr bwMode="auto">
            <a:xfrm>
              <a:off x="550" y="1886"/>
              <a:ext cx="3888" cy="13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2" name="Line 8"/>
            <p:cNvSpPr>
              <a:spLocks noChangeShapeType="1"/>
            </p:cNvSpPr>
            <p:nvPr/>
          </p:nvSpPr>
          <p:spPr bwMode="auto">
            <a:xfrm>
              <a:off x="742" y="3294"/>
              <a:ext cx="0" cy="1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93" name="Line 9"/>
            <p:cNvSpPr>
              <a:spLocks noChangeShapeType="1"/>
            </p:cNvSpPr>
            <p:nvPr/>
          </p:nvSpPr>
          <p:spPr bwMode="auto">
            <a:xfrm>
              <a:off x="1222" y="323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94" name="Line 10"/>
            <p:cNvSpPr>
              <a:spLocks noChangeShapeType="1"/>
            </p:cNvSpPr>
            <p:nvPr/>
          </p:nvSpPr>
          <p:spPr bwMode="auto">
            <a:xfrm>
              <a:off x="1750" y="323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95" name="Line 11"/>
            <p:cNvSpPr>
              <a:spLocks noChangeShapeType="1"/>
            </p:cNvSpPr>
            <p:nvPr/>
          </p:nvSpPr>
          <p:spPr bwMode="auto">
            <a:xfrm>
              <a:off x="2278" y="323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96" name="Line 12"/>
            <p:cNvSpPr>
              <a:spLocks noChangeShapeType="1"/>
            </p:cNvSpPr>
            <p:nvPr/>
          </p:nvSpPr>
          <p:spPr bwMode="auto">
            <a:xfrm>
              <a:off x="2806" y="323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97" name="Line 13"/>
            <p:cNvSpPr>
              <a:spLocks noChangeShapeType="1"/>
            </p:cNvSpPr>
            <p:nvPr/>
          </p:nvSpPr>
          <p:spPr bwMode="auto">
            <a:xfrm>
              <a:off x="3286" y="3230"/>
              <a:ext cx="0" cy="1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98" name="Line 14"/>
            <p:cNvSpPr>
              <a:spLocks noChangeShapeType="1"/>
            </p:cNvSpPr>
            <p:nvPr/>
          </p:nvSpPr>
          <p:spPr bwMode="auto">
            <a:xfrm>
              <a:off x="3814" y="323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799" name="Line 15"/>
            <p:cNvSpPr>
              <a:spLocks noChangeShapeType="1"/>
            </p:cNvSpPr>
            <p:nvPr/>
          </p:nvSpPr>
          <p:spPr bwMode="auto">
            <a:xfrm>
              <a:off x="4294" y="3230"/>
              <a:ext cx="0" cy="17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0" name="Line 16"/>
            <p:cNvSpPr>
              <a:spLocks noChangeShapeType="1"/>
            </p:cNvSpPr>
            <p:nvPr/>
          </p:nvSpPr>
          <p:spPr bwMode="auto">
            <a:xfrm flipV="1">
              <a:off x="694" y="168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1" name="Line 17"/>
            <p:cNvSpPr>
              <a:spLocks noChangeShapeType="1"/>
            </p:cNvSpPr>
            <p:nvPr/>
          </p:nvSpPr>
          <p:spPr bwMode="auto">
            <a:xfrm flipV="1">
              <a:off x="1126" y="168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2" name="Line 18"/>
            <p:cNvSpPr>
              <a:spLocks noChangeShapeType="1"/>
            </p:cNvSpPr>
            <p:nvPr/>
          </p:nvSpPr>
          <p:spPr bwMode="auto">
            <a:xfrm flipV="1">
              <a:off x="1654" y="168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3" name="Line 19"/>
            <p:cNvSpPr>
              <a:spLocks noChangeShapeType="1"/>
            </p:cNvSpPr>
            <p:nvPr/>
          </p:nvSpPr>
          <p:spPr bwMode="auto">
            <a:xfrm flipV="1">
              <a:off x="2182" y="168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4" name="Line 20"/>
            <p:cNvSpPr>
              <a:spLocks noChangeShapeType="1"/>
            </p:cNvSpPr>
            <p:nvPr/>
          </p:nvSpPr>
          <p:spPr bwMode="auto">
            <a:xfrm flipV="1">
              <a:off x="2758" y="168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5" name="Line 21"/>
            <p:cNvSpPr>
              <a:spLocks noChangeShapeType="1"/>
            </p:cNvSpPr>
            <p:nvPr/>
          </p:nvSpPr>
          <p:spPr bwMode="auto">
            <a:xfrm flipV="1">
              <a:off x="3238" y="168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6" name="Line 22"/>
            <p:cNvSpPr>
              <a:spLocks noChangeShapeType="1"/>
            </p:cNvSpPr>
            <p:nvPr/>
          </p:nvSpPr>
          <p:spPr bwMode="auto">
            <a:xfrm flipV="1">
              <a:off x="3718" y="168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7" name="Line 23"/>
            <p:cNvSpPr>
              <a:spLocks noChangeShapeType="1"/>
            </p:cNvSpPr>
            <p:nvPr/>
          </p:nvSpPr>
          <p:spPr bwMode="auto">
            <a:xfrm flipV="1">
              <a:off x="4246" y="1680"/>
              <a:ext cx="0" cy="2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08" name="Rectangle 24"/>
            <p:cNvSpPr>
              <a:spLocks noChangeArrowheads="1"/>
            </p:cNvSpPr>
            <p:nvPr/>
          </p:nvSpPr>
          <p:spPr bwMode="auto">
            <a:xfrm>
              <a:off x="598" y="284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09" name="Rectangle 25"/>
            <p:cNvSpPr>
              <a:spLocks noChangeArrowheads="1"/>
            </p:cNvSpPr>
            <p:nvPr/>
          </p:nvSpPr>
          <p:spPr bwMode="auto">
            <a:xfrm>
              <a:off x="4150" y="284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8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10" name="Rectangle 26"/>
            <p:cNvSpPr>
              <a:spLocks noChangeArrowheads="1"/>
            </p:cNvSpPr>
            <p:nvPr/>
          </p:nvSpPr>
          <p:spPr bwMode="auto">
            <a:xfrm>
              <a:off x="4150" y="18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9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11" name="Rectangle 27"/>
            <p:cNvSpPr>
              <a:spLocks noChangeArrowheads="1"/>
            </p:cNvSpPr>
            <p:nvPr/>
          </p:nvSpPr>
          <p:spPr bwMode="auto">
            <a:xfrm>
              <a:off x="550" y="183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16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12" name="Rectangle 28"/>
            <p:cNvSpPr>
              <a:spLocks noChangeArrowheads="1"/>
            </p:cNvSpPr>
            <p:nvPr/>
          </p:nvSpPr>
          <p:spPr bwMode="auto">
            <a:xfrm>
              <a:off x="1846" y="231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74LS194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14" name="Rectangle 30"/>
            <p:cNvSpPr>
              <a:spLocks noChangeArrowheads="1"/>
            </p:cNvSpPr>
            <p:nvPr/>
          </p:nvSpPr>
          <p:spPr bwMode="auto">
            <a:xfrm>
              <a:off x="1651" y="335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15" name="Rectangle 31"/>
            <p:cNvSpPr>
              <a:spLocks noChangeArrowheads="1"/>
            </p:cNvSpPr>
            <p:nvPr/>
          </p:nvSpPr>
          <p:spPr bwMode="auto">
            <a:xfrm>
              <a:off x="406" y="1214"/>
              <a:ext cx="5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V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CC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16" name="Rectangle 32"/>
            <p:cNvSpPr>
              <a:spLocks noChangeArrowheads="1"/>
            </p:cNvSpPr>
            <p:nvPr/>
          </p:nvSpPr>
          <p:spPr bwMode="auto">
            <a:xfrm>
              <a:off x="2538" y="126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17" name="Line 33"/>
            <p:cNvSpPr>
              <a:spLocks noChangeShapeType="1"/>
            </p:cNvSpPr>
            <p:nvPr/>
          </p:nvSpPr>
          <p:spPr bwMode="auto">
            <a:xfrm>
              <a:off x="4146" y="3404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18" name="Rectangle 34"/>
            <p:cNvSpPr>
              <a:spLocks noChangeArrowheads="1"/>
            </p:cNvSpPr>
            <p:nvPr/>
          </p:nvSpPr>
          <p:spPr bwMode="auto">
            <a:xfrm>
              <a:off x="1450" y="126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19" name="Rectangle 35"/>
            <p:cNvSpPr>
              <a:spLocks noChangeArrowheads="1"/>
            </p:cNvSpPr>
            <p:nvPr/>
          </p:nvSpPr>
          <p:spPr bwMode="auto">
            <a:xfrm>
              <a:off x="1994" y="126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20" name="Rectangle 36"/>
            <p:cNvSpPr>
              <a:spLocks noChangeArrowheads="1"/>
            </p:cNvSpPr>
            <p:nvPr/>
          </p:nvSpPr>
          <p:spPr bwMode="auto">
            <a:xfrm>
              <a:off x="951" y="126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22" name="Rectangle 38"/>
            <p:cNvSpPr>
              <a:spLocks noChangeArrowheads="1"/>
            </p:cNvSpPr>
            <p:nvPr/>
          </p:nvSpPr>
          <p:spPr bwMode="auto">
            <a:xfrm>
              <a:off x="3511" y="127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M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23" name="Rectangle 39"/>
            <p:cNvSpPr>
              <a:spLocks noChangeArrowheads="1"/>
            </p:cNvSpPr>
            <p:nvPr/>
          </p:nvSpPr>
          <p:spPr bwMode="auto">
            <a:xfrm>
              <a:off x="3148" y="335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24" name="Line 40"/>
            <p:cNvSpPr>
              <a:spLocks noChangeShapeType="1"/>
            </p:cNvSpPr>
            <p:nvPr/>
          </p:nvSpPr>
          <p:spPr bwMode="auto">
            <a:xfrm>
              <a:off x="552" y="240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25" name="Line 41"/>
            <p:cNvSpPr>
              <a:spLocks noChangeShapeType="1"/>
            </p:cNvSpPr>
            <p:nvPr/>
          </p:nvSpPr>
          <p:spPr bwMode="auto">
            <a:xfrm>
              <a:off x="744" y="240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26" name="Line 42"/>
            <p:cNvSpPr>
              <a:spLocks noChangeShapeType="1"/>
            </p:cNvSpPr>
            <p:nvPr/>
          </p:nvSpPr>
          <p:spPr bwMode="auto">
            <a:xfrm flipH="1">
              <a:off x="552" y="259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28" name="Rectangle 44"/>
            <p:cNvSpPr>
              <a:spLocks noChangeArrowheads="1"/>
            </p:cNvSpPr>
            <p:nvPr/>
          </p:nvSpPr>
          <p:spPr bwMode="auto">
            <a:xfrm>
              <a:off x="2195" y="335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29" name="Rectangle 45"/>
            <p:cNvSpPr>
              <a:spLocks noChangeArrowheads="1"/>
            </p:cNvSpPr>
            <p:nvPr/>
          </p:nvSpPr>
          <p:spPr bwMode="auto">
            <a:xfrm>
              <a:off x="2694" y="335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30" name="Rectangle 46"/>
            <p:cNvSpPr>
              <a:spLocks noChangeArrowheads="1"/>
            </p:cNvSpPr>
            <p:nvPr/>
          </p:nvSpPr>
          <p:spPr bwMode="auto">
            <a:xfrm>
              <a:off x="3647" y="3359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SL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31" name="Rectangle 47"/>
            <p:cNvSpPr>
              <a:spLocks noChangeArrowheads="1"/>
            </p:cNvSpPr>
            <p:nvPr/>
          </p:nvSpPr>
          <p:spPr bwMode="auto">
            <a:xfrm>
              <a:off x="3037" y="130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32" name="Rectangle 48"/>
            <p:cNvSpPr>
              <a:spLocks noChangeArrowheads="1"/>
            </p:cNvSpPr>
            <p:nvPr/>
          </p:nvSpPr>
          <p:spPr bwMode="auto">
            <a:xfrm>
              <a:off x="608" y="335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CR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33" name="Line 49"/>
            <p:cNvSpPr>
              <a:spLocks noChangeShapeType="1"/>
            </p:cNvSpPr>
            <p:nvPr/>
          </p:nvSpPr>
          <p:spPr bwMode="auto">
            <a:xfrm>
              <a:off x="653" y="3449"/>
              <a:ext cx="2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6834" name="Rectangle 50"/>
            <p:cNvSpPr>
              <a:spLocks noChangeArrowheads="1"/>
            </p:cNvSpPr>
            <p:nvPr/>
          </p:nvSpPr>
          <p:spPr bwMode="auto">
            <a:xfrm>
              <a:off x="4081" y="126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M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35" name="Rectangle 51"/>
            <p:cNvSpPr>
              <a:spLocks noChangeArrowheads="1"/>
            </p:cNvSpPr>
            <p:nvPr/>
          </p:nvSpPr>
          <p:spPr bwMode="auto">
            <a:xfrm>
              <a:off x="1132" y="3346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SR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6837" name="Oval 53"/>
            <p:cNvSpPr>
              <a:spLocks noChangeArrowheads="1"/>
            </p:cNvSpPr>
            <p:nvPr/>
          </p:nvSpPr>
          <p:spPr bwMode="auto">
            <a:xfrm>
              <a:off x="703" y="3203"/>
              <a:ext cx="96" cy="9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191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9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5" name="Rectangle 7"/>
          <p:cNvSpPr>
            <a:spLocks noChangeArrowheads="1"/>
          </p:cNvSpPr>
          <p:nvPr/>
        </p:nvSpPr>
        <p:spPr bwMode="auto">
          <a:xfrm>
            <a:off x="1403350" y="5229225"/>
            <a:ext cx="62696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并行数据输入端</a:t>
            </a:r>
          </a:p>
        </p:txBody>
      </p:sp>
      <p:grpSp>
        <p:nvGrpSpPr>
          <p:cNvPr id="247816" name="Group 8"/>
          <p:cNvGrpSpPr>
            <a:grpSpLocks/>
          </p:cNvGrpSpPr>
          <p:nvPr/>
        </p:nvGrpSpPr>
        <p:grpSpPr bwMode="auto">
          <a:xfrm>
            <a:off x="1403350" y="4560888"/>
            <a:ext cx="2012950" cy="579437"/>
            <a:chOff x="748" y="2737"/>
            <a:chExt cx="1268" cy="365"/>
          </a:xfrm>
        </p:grpSpPr>
        <p:sp>
          <p:nvSpPr>
            <p:cNvPr id="247817" name="Rectangle 9"/>
            <p:cNvSpPr>
              <a:spLocks noChangeArrowheads="1"/>
            </p:cNvSpPr>
            <p:nvPr/>
          </p:nvSpPr>
          <p:spPr bwMode="auto">
            <a:xfrm>
              <a:off x="748" y="2737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CR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：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清0端</a:t>
              </a:r>
            </a:p>
          </p:txBody>
        </p:sp>
        <p:sp>
          <p:nvSpPr>
            <p:cNvPr id="247818" name="Line 10"/>
            <p:cNvSpPr>
              <a:spLocks noChangeShapeType="1"/>
            </p:cNvSpPr>
            <p:nvPr/>
          </p:nvSpPr>
          <p:spPr bwMode="auto">
            <a:xfrm>
              <a:off x="795" y="2800"/>
              <a:ext cx="272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7819" name="Rectangle 11"/>
          <p:cNvSpPr>
            <a:spLocks noChangeArrowheads="1"/>
          </p:cNvSpPr>
          <p:nvPr/>
        </p:nvSpPr>
        <p:spPr bwMode="auto">
          <a:xfrm>
            <a:off x="1331913" y="6092825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计数脉冲输入端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上升沿有效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247820" name="Rectangle 12"/>
          <p:cNvSpPr>
            <a:spLocks noChangeArrowheads="1"/>
          </p:cNvSpPr>
          <p:nvPr/>
        </p:nvSpPr>
        <p:spPr bwMode="auto">
          <a:xfrm>
            <a:off x="1403350" y="1268413"/>
            <a:ext cx="61722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7821" name="Line 13"/>
          <p:cNvSpPr>
            <a:spLocks noChangeShapeType="1"/>
          </p:cNvSpPr>
          <p:nvPr/>
        </p:nvSpPr>
        <p:spPr bwMode="auto">
          <a:xfrm>
            <a:off x="1708150" y="3500438"/>
            <a:ext cx="0" cy="17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22" name="Line 14"/>
          <p:cNvSpPr>
            <a:spLocks noChangeShapeType="1"/>
          </p:cNvSpPr>
          <p:nvPr/>
        </p:nvSpPr>
        <p:spPr bwMode="auto">
          <a:xfrm>
            <a:off x="2470150" y="3402013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23" name="Line 15"/>
          <p:cNvSpPr>
            <a:spLocks noChangeShapeType="1"/>
          </p:cNvSpPr>
          <p:nvPr/>
        </p:nvSpPr>
        <p:spPr bwMode="auto">
          <a:xfrm>
            <a:off x="3308350" y="3402013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24" name="Line 16"/>
          <p:cNvSpPr>
            <a:spLocks noChangeShapeType="1"/>
          </p:cNvSpPr>
          <p:nvPr/>
        </p:nvSpPr>
        <p:spPr bwMode="auto">
          <a:xfrm>
            <a:off x="4146550" y="3402013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25" name="Line 17"/>
          <p:cNvSpPr>
            <a:spLocks noChangeShapeType="1"/>
          </p:cNvSpPr>
          <p:nvPr/>
        </p:nvSpPr>
        <p:spPr bwMode="auto">
          <a:xfrm>
            <a:off x="4984750" y="3402013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26" name="Line 18"/>
          <p:cNvSpPr>
            <a:spLocks noChangeShapeType="1"/>
          </p:cNvSpPr>
          <p:nvPr/>
        </p:nvSpPr>
        <p:spPr bwMode="auto">
          <a:xfrm>
            <a:off x="5746750" y="3402013"/>
            <a:ext cx="0" cy="204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27" name="Line 19"/>
          <p:cNvSpPr>
            <a:spLocks noChangeShapeType="1"/>
          </p:cNvSpPr>
          <p:nvPr/>
        </p:nvSpPr>
        <p:spPr bwMode="auto">
          <a:xfrm>
            <a:off x="6584950" y="3402013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28" name="Line 20"/>
          <p:cNvSpPr>
            <a:spLocks noChangeShapeType="1"/>
          </p:cNvSpPr>
          <p:nvPr/>
        </p:nvSpPr>
        <p:spPr bwMode="auto">
          <a:xfrm>
            <a:off x="7346950" y="3402013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29" name="Line 21"/>
          <p:cNvSpPr>
            <a:spLocks noChangeShapeType="1"/>
          </p:cNvSpPr>
          <p:nvPr/>
        </p:nvSpPr>
        <p:spPr bwMode="auto">
          <a:xfrm flipV="1">
            <a:off x="1631950" y="941388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30" name="Line 22"/>
          <p:cNvSpPr>
            <a:spLocks noChangeShapeType="1"/>
          </p:cNvSpPr>
          <p:nvPr/>
        </p:nvSpPr>
        <p:spPr bwMode="auto">
          <a:xfrm flipV="1">
            <a:off x="2317750" y="941388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31" name="Line 23"/>
          <p:cNvSpPr>
            <a:spLocks noChangeShapeType="1"/>
          </p:cNvSpPr>
          <p:nvPr/>
        </p:nvSpPr>
        <p:spPr bwMode="auto">
          <a:xfrm flipV="1">
            <a:off x="3155950" y="941388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32" name="Line 24"/>
          <p:cNvSpPr>
            <a:spLocks noChangeShapeType="1"/>
          </p:cNvSpPr>
          <p:nvPr/>
        </p:nvSpPr>
        <p:spPr bwMode="auto">
          <a:xfrm flipV="1">
            <a:off x="3994150" y="941388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33" name="Line 25"/>
          <p:cNvSpPr>
            <a:spLocks noChangeShapeType="1"/>
          </p:cNvSpPr>
          <p:nvPr/>
        </p:nvSpPr>
        <p:spPr bwMode="auto">
          <a:xfrm flipV="1">
            <a:off x="4908550" y="941388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34" name="Line 26"/>
          <p:cNvSpPr>
            <a:spLocks noChangeShapeType="1"/>
          </p:cNvSpPr>
          <p:nvPr/>
        </p:nvSpPr>
        <p:spPr bwMode="auto">
          <a:xfrm flipV="1">
            <a:off x="5670550" y="941388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35" name="Line 27"/>
          <p:cNvSpPr>
            <a:spLocks noChangeShapeType="1"/>
          </p:cNvSpPr>
          <p:nvPr/>
        </p:nvSpPr>
        <p:spPr bwMode="auto">
          <a:xfrm flipV="1">
            <a:off x="6432550" y="941388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36" name="Line 28"/>
          <p:cNvSpPr>
            <a:spLocks noChangeShapeType="1"/>
          </p:cNvSpPr>
          <p:nvPr/>
        </p:nvSpPr>
        <p:spPr bwMode="auto">
          <a:xfrm flipV="1">
            <a:off x="7270750" y="941388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37" name="Rectangle 29"/>
          <p:cNvSpPr>
            <a:spLocks noChangeArrowheads="1"/>
          </p:cNvSpPr>
          <p:nvPr/>
        </p:nvSpPr>
        <p:spPr bwMode="auto">
          <a:xfrm>
            <a:off x="1479550" y="27828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38" name="Rectangle 30"/>
          <p:cNvSpPr>
            <a:spLocks noChangeArrowheads="1"/>
          </p:cNvSpPr>
          <p:nvPr/>
        </p:nvSpPr>
        <p:spPr bwMode="auto">
          <a:xfrm>
            <a:off x="7118350" y="27828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39" name="Rectangle 31"/>
          <p:cNvSpPr>
            <a:spLocks noChangeArrowheads="1"/>
          </p:cNvSpPr>
          <p:nvPr/>
        </p:nvSpPr>
        <p:spPr bwMode="auto">
          <a:xfrm>
            <a:off x="7118350" y="11826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40" name="Rectangle 32"/>
          <p:cNvSpPr>
            <a:spLocks noChangeArrowheads="1"/>
          </p:cNvSpPr>
          <p:nvPr/>
        </p:nvSpPr>
        <p:spPr bwMode="auto">
          <a:xfrm>
            <a:off x="1403350" y="118268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41" name="Rectangle 33"/>
          <p:cNvSpPr>
            <a:spLocks noChangeArrowheads="1"/>
          </p:cNvSpPr>
          <p:nvPr/>
        </p:nvSpPr>
        <p:spPr bwMode="auto">
          <a:xfrm>
            <a:off x="3460750" y="1944688"/>
            <a:ext cx="1606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74LS194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42" name="Rectangle 34"/>
          <p:cNvSpPr>
            <a:spLocks noChangeArrowheads="1"/>
          </p:cNvSpPr>
          <p:nvPr/>
        </p:nvSpPr>
        <p:spPr bwMode="auto">
          <a:xfrm>
            <a:off x="3151188" y="360680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43" name="Rectangle 35"/>
          <p:cNvSpPr>
            <a:spLocks noChangeArrowheads="1"/>
          </p:cNvSpPr>
          <p:nvPr/>
        </p:nvSpPr>
        <p:spPr bwMode="auto">
          <a:xfrm>
            <a:off x="1174750" y="201613"/>
            <a:ext cx="89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44" name="Rectangle 36"/>
          <p:cNvSpPr>
            <a:spLocks noChangeArrowheads="1"/>
          </p:cNvSpPr>
          <p:nvPr/>
        </p:nvSpPr>
        <p:spPr bwMode="auto">
          <a:xfrm>
            <a:off x="4559300" y="27463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45" name="Line 37"/>
          <p:cNvSpPr>
            <a:spLocks noChangeShapeType="1"/>
          </p:cNvSpPr>
          <p:nvPr/>
        </p:nvSpPr>
        <p:spPr bwMode="auto">
          <a:xfrm>
            <a:off x="7112000" y="3678238"/>
            <a:ext cx="503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46" name="Rectangle 38"/>
          <p:cNvSpPr>
            <a:spLocks noChangeArrowheads="1"/>
          </p:cNvSpPr>
          <p:nvPr/>
        </p:nvSpPr>
        <p:spPr bwMode="auto">
          <a:xfrm>
            <a:off x="2832100" y="27463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47" name="Rectangle 39"/>
          <p:cNvSpPr>
            <a:spLocks noChangeArrowheads="1"/>
          </p:cNvSpPr>
          <p:nvPr/>
        </p:nvSpPr>
        <p:spPr bwMode="auto">
          <a:xfrm>
            <a:off x="3695700" y="27463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48" name="Rectangle 40"/>
          <p:cNvSpPr>
            <a:spLocks noChangeArrowheads="1"/>
          </p:cNvSpPr>
          <p:nvPr/>
        </p:nvSpPr>
        <p:spPr bwMode="auto">
          <a:xfrm>
            <a:off x="2039938" y="27463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49" name="Rectangle 41"/>
          <p:cNvSpPr>
            <a:spLocks noChangeArrowheads="1"/>
          </p:cNvSpPr>
          <p:nvPr/>
        </p:nvSpPr>
        <p:spPr bwMode="auto">
          <a:xfrm>
            <a:off x="6103938" y="2936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50" name="Rectangle 42"/>
          <p:cNvSpPr>
            <a:spLocks noChangeArrowheads="1"/>
          </p:cNvSpPr>
          <p:nvPr/>
        </p:nvSpPr>
        <p:spPr bwMode="auto">
          <a:xfrm>
            <a:off x="5527675" y="360680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51" name="Line 43"/>
          <p:cNvSpPr>
            <a:spLocks noChangeShapeType="1"/>
          </p:cNvSpPr>
          <p:nvPr/>
        </p:nvSpPr>
        <p:spPr bwMode="auto">
          <a:xfrm>
            <a:off x="1406525" y="20939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52" name="Line 44"/>
          <p:cNvSpPr>
            <a:spLocks noChangeShapeType="1"/>
          </p:cNvSpPr>
          <p:nvPr/>
        </p:nvSpPr>
        <p:spPr bwMode="auto">
          <a:xfrm>
            <a:off x="1711325" y="2093913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53" name="Line 45"/>
          <p:cNvSpPr>
            <a:spLocks noChangeShapeType="1"/>
          </p:cNvSpPr>
          <p:nvPr/>
        </p:nvSpPr>
        <p:spPr bwMode="auto">
          <a:xfrm flipH="1">
            <a:off x="1406525" y="23987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54" name="Rectangle 46"/>
          <p:cNvSpPr>
            <a:spLocks noChangeArrowheads="1"/>
          </p:cNvSpPr>
          <p:nvPr/>
        </p:nvSpPr>
        <p:spPr bwMode="auto">
          <a:xfrm>
            <a:off x="4014788" y="360680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55" name="Rectangle 47"/>
          <p:cNvSpPr>
            <a:spLocks noChangeArrowheads="1"/>
          </p:cNvSpPr>
          <p:nvPr/>
        </p:nvSpPr>
        <p:spPr bwMode="auto">
          <a:xfrm>
            <a:off x="4806950" y="360680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56" name="Rectangle 48"/>
          <p:cNvSpPr>
            <a:spLocks noChangeArrowheads="1"/>
          </p:cNvSpPr>
          <p:nvPr/>
        </p:nvSpPr>
        <p:spPr bwMode="auto">
          <a:xfrm>
            <a:off x="6319838" y="3606800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SL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57" name="Rectangle 49"/>
          <p:cNvSpPr>
            <a:spLocks noChangeArrowheads="1"/>
          </p:cNvSpPr>
          <p:nvPr/>
        </p:nvSpPr>
        <p:spPr bwMode="auto">
          <a:xfrm>
            <a:off x="5351463" y="346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 baseline="-25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58" name="Rectangle 50"/>
          <p:cNvSpPr>
            <a:spLocks noChangeArrowheads="1"/>
          </p:cNvSpPr>
          <p:nvPr/>
        </p:nvSpPr>
        <p:spPr bwMode="auto">
          <a:xfrm>
            <a:off x="1495425" y="3606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CR</a:t>
            </a:r>
            <a:endParaRPr lang="zh-CN" altLang="en-US" baseline="-250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59" name="Line 51"/>
          <p:cNvSpPr>
            <a:spLocks noChangeShapeType="1"/>
          </p:cNvSpPr>
          <p:nvPr/>
        </p:nvSpPr>
        <p:spPr bwMode="auto">
          <a:xfrm>
            <a:off x="1566863" y="3749675"/>
            <a:ext cx="431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7860" name="Rectangle 52"/>
          <p:cNvSpPr>
            <a:spLocks noChangeArrowheads="1"/>
          </p:cNvSpPr>
          <p:nvPr/>
        </p:nvSpPr>
        <p:spPr bwMode="auto">
          <a:xfrm>
            <a:off x="7008813" y="27463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61" name="Rectangle 53"/>
          <p:cNvSpPr>
            <a:spLocks noChangeArrowheads="1"/>
          </p:cNvSpPr>
          <p:nvPr/>
        </p:nvSpPr>
        <p:spPr bwMode="auto">
          <a:xfrm>
            <a:off x="2327275" y="3586163"/>
            <a:ext cx="654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SR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7862" name="Oval 54"/>
          <p:cNvSpPr>
            <a:spLocks noChangeArrowheads="1"/>
          </p:cNvSpPr>
          <p:nvPr/>
        </p:nvSpPr>
        <p:spPr bwMode="auto">
          <a:xfrm>
            <a:off x="1619250" y="3357563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192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7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7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5" grpId="0"/>
      <p:bldP spid="247819" grpId="0" build="p" autoUpdateAnimBg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6" name="Rectangle 4"/>
          <p:cNvSpPr>
            <a:spLocks noChangeArrowheads="1"/>
          </p:cNvSpPr>
          <p:nvPr/>
        </p:nvSpPr>
        <p:spPr bwMode="auto">
          <a:xfrm>
            <a:off x="755650" y="5013325"/>
            <a:ext cx="62696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并行数据输出端</a:t>
            </a:r>
          </a:p>
        </p:txBody>
      </p:sp>
      <p:sp>
        <p:nvSpPr>
          <p:cNvPr id="248841" name="Rectangle 9"/>
          <p:cNvSpPr>
            <a:spLocks noChangeArrowheads="1"/>
          </p:cNvSpPr>
          <p:nvPr/>
        </p:nvSpPr>
        <p:spPr bwMode="auto">
          <a:xfrm>
            <a:off x="952500" y="1066800"/>
            <a:ext cx="61722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>
            <a:off x="1257300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>
            <a:off x="2019300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>
            <a:off x="2857500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>
            <a:off x="3695700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>
            <a:off x="4533900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47" name="Line 15"/>
          <p:cNvSpPr>
            <a:spLocks noChangeShapeType="1"/>
          </p:cNvSpPr>
          <p:nvPr/>
        </p:nvSpPr>
        <p:spPr bwMode="auto">
          <a:xfrm>
            <a:off x="5295900" y="3200400"/>
            <a:ext cx="0" cy="2047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48" name="Line 16"/>
          <p:cNvSpPr>
            <a:spLocks noChangeShapeType="1"/>
          </p:cNvSpPr>
          <p:nvPr/>
        </p:nvSpPr>
        <p:spPr bwMode="auto">
          <a:xfrm>
            <a:off x="6134100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49" name="Line 17"/>
          <p:cNvSpPr>
            <a:spLocks noChangeShapeType="1"/>
          </p:cNvSpPr>
          <p:nvPr/>
        </p:nvSpPr>
        <p:spPr bwMode="auto">
          <a:xfrm>
            <a:off x="6896100" y="3200400"/>
            <a:ext cx="0" cy="2762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50" name="Line 18"/>
          <p:cNvSpPr>
            <a:spLocks noChangeShapeType="1"/>
          </p:cNvSpPr>
          <p:nvPr/>
        </p:nvSpPr>
        <p:spPr bwMode="auto">
          <a:xfrm flipV="1">
            <a:off x="1181100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51" name="Line 19"/>
          <p:cNvSpPr>
            <a:spLocks noChangeShapeType="1"/>
          </p:cNvSpPr>
          <p:nvPr/>
        </p:nvSpPr>
        <p:spPr bwMode="auto">
          <a:xfrm flipV="1">
            <a:off x="1866900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52" name="Line 20"/>
          <p:cNvSpPr>
            <a:spLocks noChangeShapeType="1"/>
          </p:cNvSpPr>
          <p:nvPr/>
        </p:nvSpPr>
        <p:spPr bwMode="auto">
          <a:xfrm flipV="1">
            <a:off x="2705100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53" name="Line 21"/>
          <p:cNvSpPr>
            <a:spLocks noChangeShapeType="1"/>
          </p:cNvSpPr>
          <p:nvPr/>
        </p:nvSpPr>
        <p:spPr bwMode="auto">
          <a:xfrm flipV="1">
            <a:off x="3543300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54" name="Line 22"/>
          <p:cNvSpPr>
            <a:spLocks noChangeShapeType="1"/>
          </p:cNvSpPr>
          <p:nvPr/>
        </p:nvSpPr>
        <p:spPr bwMode="auto">
          <a:xfrm flipV="1">
            <a:off x="4457700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55" name="Line 23"/>
          <p:cNvSpPr>
            <a:spLocks noChangeShapeType="1"/>
          </p:cNvSpPr>
          <p:nvPr/>
        </p:nvSpPr>
        <p:spPr bwMode="auto">
          <a:xfrm flipV="1">
            <a:off x="5219700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56" name="Line 24"/>
          <p:cNvSpPr>
            <a:spLocks noChangeShapeType="1"/>
          </p:cNvSpPr>
          <p:nvPr/>
        </p:nvSpPr>
        <p:spPr bwMode="auto">
          <a:xfrm flipV="1">
            <a:off x="5981700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57" name="Line 25"/>
          <p:cNvSpPr>
            <a:spLocks noChangeShapeType="1"/>
          </p:cNvSpPr>
          <p:nvPr/>
        </p:nvSpPr>
        <p:spPr bwMode="auto">
          <a:xfrm flipV="1">
            <a:off x="6819900" y="739775"/>
            <a:ext cx="0" cy="327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58" name="Rectangle 26"/>
          <p:cNvSpPr>
            <a:spLocks noChangeArrowheads="1"/>
          </p:cNvSpPr>
          <p:nvPr/>
        </p:nvSpPr>
        <p:spPr bwMode="auto">
          <a:xfrm>
            <a:off x="1028700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59" name="Rectangle 27"/>
          <p:cNvSpPr>
            <a:spLocks noChangeArrowheads="1"/>
          </p:cNvSpPr>
          <p:nvPr/>
        </p:nvSpPr>
        <p:spPr bwMode="auto">
          <a:xfrm>
            <a:off x="6667500" y="2581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60" name="Rectangle 28"/>
          <p:cNvSpPr>
            <a:spLocks noChangeArrowheads="1"/>
          </p:cNvSpPr>
          <p:nvPr/>
        </p:nvSpPr>
        <p:spPr bwMode="auto">
          <a:xfrm>
            <a:off x="6667500" y="981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9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61" name="Rectangle 29"/>
          <p:cNvSpPr>
            <a:spLocks noChangeArrowheads="1"/>
          </p:cNvSpPr>
          <p:nvPr/>
        </p:nvSpPr>
        <p:spPr bwMode="auto">
          <a:xfrm>
            <a:off x="9525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16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62" name="Rectangle 30"/>
          <p:cNvSpPr>
            <a:spLocks noChangeArrowheads="1"/>
          </p:cNvSpPr>
          <p:nvPr/>
        </p:nvSpPr>
        <p:spPr bwMode="auto">
          <a:xfrm>
            <a:off x="3009900" y="1743075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74LS194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63" name="Rectangle 31"/>
          <p:cNvSpPr>
            <a:spLocks noChangeArrowheads="1"/>
          </p:cNvSpPr>
          <p:nvPr/>
        </p:nvSpPr>
        <p:spPr bwMode="auto">
          <a:xfrm>
            <a:off x="2700338" y="34051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64" name="Rectangle 32"/>
          <p:cNvSpPr>
            <a:spLocks noChangeArrowheads="1"/>
          </p:cNvSpPr>
          <p:nvPr/>
        </p:nvSpPr>
        <p:spPr bwMode="auto">
          <a:xfrm>
            <a:off x="723900" y="0"/>
            <a:ext cx="89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65" name="Rectangle 33"/>
          <p:cNvSpPr>
            <a:spLocks noChangeArrowheads="1"/>
          </p:cNvSpPr>
          <p:nvPr/>
        </p:nvSpPr>
        <p:spPr bwMode="auto">
          <a:xfrm>
            <a:off x="4108450" y="7302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66" name="Line 34"/>
          <p:cNvSpPr>
            <a:spLocks noChangeShapeType="1"/>
          </p:cNvSpPr>
          <p:nvPr/>
        </p:nvSpPr>
        <p:spPr bwMode="auto">
          <a:xfrm>
            <a:off x="6661150" y="3476625"/>
            <a:ext cx="503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67" name="Rectangle 35"/>
          <p:cNvSpPr>
            <a:spLocks noChangeArrowheads="1"/>
          </p:cNvSpPr>
          <p:nvPr/>
        </p:nvSpPr>
        <p:spPr bwMode="auto">
          <a:xfrm>
            <a:off x="2381250" y="7302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68" name="Rectangle 36"/>
          <p:cNvSpPr>
            <a:spLocks noChangeArrowheads="1"/>
          </p:cNvSpPr>
          <p:nvPr/>
        </p:nvSpPr>
        <p:spPr bwMode="auto">
          <a:xfrm>
            <a:off x="3244850" y="7302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69" name="Rectangle 37"/>
          <p:cNvSpPr>
            <a:spLocks noChangeArrowheads="1"/>
          </p:cNvSpPr>
          <p:nvPr/>
        </p:nvSpPr>
        <p:spPr bwMode="auto">
          <a:xfrm>
            <a:off x="1589088" y="7302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70" name="Rectangle 38"/>
          <p:cNvSpPr>
            <a:spLocks noChangeArrowheads="1"/>
          </p:cNvSpPr>
          <p:nvPr/>
        </p:nvSpPr>
        <p:spPr bwMode="auto">
          <a:xfrm>
            <a:off x="5653088" y="9207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71" name="Rectangle 39"/>
          <p:cNvSpPr>
            <a:spLocks noChangeArrowheads="1"/>
          </p:cNvSpPr>
          <p:nvPr/>
        </p:nvSpPr>
        <p:spPr bwMode="auto">
          <a:xfrm>
            <a:off x="5076825" y="34051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72" name="Line 40"/>
          <p:cNvSpPr>
            <a:spLocks noChangeShapeType="1"/>
          </p:cNvSpPr>
          <p:nvPr/>
        </p:nvSpPr>
        <p:spPr bwMode="auto">
          <a:xfrm>
            <a:off x="955675" y="18923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73" name="Line 41"/>
          <p:cNvSpPr>
            <a:spLocks noChangeShapeType="1"/>
          </p:cNvSpPr>
          <p:nvPr/>
        </p:nvSpPr>
        <p:spPr bwMode="auto">
          <a:xfrm>
            <a:off x="1260475" y="18923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74" name="Line 42"/>
          <p:cNvSpPr>
            <a:spLocks noChangeShapeType="1"/>
          </p:cNvSpPr>
          <p:nvPr/>
        </p:nvSpPr>
        <p:spPr bwMode="auto">
          <a:xfrm flipH="1">
            <a:off x="955675" y="21971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75" name="Rectangle 43"/>
          <p:cNvSpPr>
            <a:spLocks noChangeArrowheads="1"/>
          </p:cNvSpPr>
          <p:nvPr/>
        </p:nvSpPr>
        <p:spPr bwMode="auto">
          <a:xfrm>
            <a:off x="3563938" y="34051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76" name="Rectangle 44"/>
          <p:cNvSpPr>
            <a:spLocks noChangeArrowheads="1"/>
          </p:cNvSpPr>
          <p:nvPr/>
        </p:nvSpPr>
        <p:spPr bwMode="auto">
          <a:xfrm>
            <a:off x="4356100" y="34051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77" name="Rectangle 45"/>
          <p:cNvSpPr>
            <a:spLocks noChangeArrowheads="1"/>
          </p:cNvSpPr>
          <p:nvPr/>
        </p:nvSpPr>
        <p:spPr bwMode="auto">
          <a:xfrm>
            <a:off x="5868988" y="3405188"/>
            <a:ext cx="6623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SL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78" name="Rectangle 46"/>
          <p:cNvSpPr>
            <a:spLocks noChangeArrowheads="1"/>
          </p:cNvSpPr>
          <p:nvPr/>
        </p:nvSpPr>
        <p:spPr bwMode="auto">
          <a:xfrm>
            <a:off x="4900613" y="1444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79" name="Rectangle 47"/>
          <p:cNvSpPr>
            <a:spLocks noChangeArrowheads="1"/>
          </p:cNvSpPr>
          <p:nvPr/>
        </p:nvSpPr>
        <p:spPr bwMode="auto">
          <a:xfrm>
            <a:off x="1044575" y="340518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CR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80" name="Line 48"/>
          <p:cNvSpPr>
            <a:spLocks noChangeShapeType="1"/>
          </p:cNvSpPr>
          <p:nvPr/>
        </p:nvSpPr>
        <p:spPr bwMode="auto">
          <a:xfrm>
            <a:off x="1116013" y="354806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81" name="Rectangle 49"/>
          <p:cNvSpPr>
            <a:spLocks noChangeArrowheads="1"/>
          </p:cNvSpPr>
          <p:nvPr/>
        </p:nvSpPr>
        <p:spPr bwMode="auto">
          <a:xfrm>
            <a:off x="6557963" y="7302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baseline="-250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82" name="Rectangle 50"/>
          <p:cNvSpPr>
            <a:spLocks noChangeArrowheads="1"/>
          </p:cNvSpPr>
          <p:nvPr/>
        </p:nvSpPr>
        <p:spPr bwMode="auto">
          <a:xfrm>
            <a:off x="1876425" y="3384550"/>
            <a:ext cx="6623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SR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8883" name="Rectangle 51"/>
          <p:cNvSpPr>
            <a:spLocks noChangeArrowheads="1"/>
          </p:cNvSpPr>
          <p:nvPr/>
        </p:nvSpPr>
        <p:spPr bwMode="auto">
          <a:xfrm>
            <a:off x="684213" y="4221163"/>
            <a:ext cx="77059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SR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SL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分别是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右移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左移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串行数据输入端</a:t>
            </a:r>
          </a:p>
        </p:txBody>
      </p:sp>
      <p:sp>
        <p:nvSpPr>
          <p:cNvPr id="248884" name="Rectangle 52"/>
          <p:cNvSpPr>
            <a:spLocks noChangeArrowheads="1"/>
          </p:cNvSpPr>
          <p:nvPr/>
        </p:nvSpPr>
        <p:spPr bwMode="auto">
          <a:xfrm>
            <a:off x="755650" y="5715016"/>
            <a:ext cx="945995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baseline="-25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、M</a:t>
            </a:r>
            <a:r>
              <a:rPr lang="en-US" altLang="zh-CN" baseline="-250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工作方式控制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端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右移，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左移，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置数，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保持）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" name="灯片编号占位符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193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6" grpId="0"/>
      <p:bldP spid="248884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85236" y="857250"/>
            <a:ext cx="8540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d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3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0  0   0  0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>
            <a:off x="156674" y="876300"/>
            <a:ext cx="8821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9862" name="Line 6"/>
          <p:cNvSpPr>
            <a:spLocks noChangeShapeType="1"/>
          </p:cNvSpPr>
          <p:nvPr/>
        </p:nvSpPr>
        <p:spPr bwMode="auto">
          <a:xfrm>
            <a:off x="6170124" y="333375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123336" y="188913"/>
            <a:ext cx="605806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CR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M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L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  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49865" name="Object 9"/>
          <p:cNvGraphicFramePr>
            <a:graphicFrameLocks noChangeAspect="1"/>
          </p:cNvGraphicFramePr>
          <p:nvPr/>
        </p:nvGraphicFramePr>
        <p:xfrm>
          <a:off x="8256099" y="260350"/>
          <a:ext cx="7207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775" name="公式" r:id="rId4" imgW="470160" imgH="368280" progId="Equation.3">
                  <p:embed/>
                </p:oleObj>
              </mc:Choice>
              <mc:Fallback>
                <p:oleObj name="公式" r:id="rId4" imgW="470160" imgH="368280" progId="Equation.3">
                  <p:embed/>
                  <p:pic>
                    <p:nvPicPr>
                      <p:cNvPr id="0" name="Picture 34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099" y="260350"/>
                        <a:ext cx="720725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6" name="Object 10"/>
          <p:cNvGraphicFramePr>
            <a:graphicFrameLocks noChangeAspect="1"/>
          </p:cNvGraphicFramePr>
          <p:nvPr/>
        </p:nvGraphicFramePr>
        <p:xfrm>
          <a:off x="6816236" y="331788"/>
          <a:ext cx="6477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776" name="公式" r:id="rId6" imgW="470160" imgH="355680" progId="Equation.3">
                  <p:embed/>
                </p:oleObj>
              </mc:Choice>
              <mc:Fallback>
                <p:oleObj name="公式" r:id="rId6" imgW="470160" imgH="355680" progId="Equation.3">
                  <p:embed/>
                  <p:pic>
                    <p:nvPicPr>
                      <p:cNvPr id="0" name="Picture 34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236" y="331788"/>
                        <a:ext cx="6477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7" name="Object 11"/>
          <p:cNvGraphicFramePr>
            <a:graphicFrameLocks noChangeAspect="1"/>
          </p:cNvGraphicFramePr>
          <p:nvPr/>
        </p:nvGraphicFramePr>
        <p:xfrm>
          <a:off x="6168536" y="331788"/>
          <a:ext cx="6477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777" name="公式" r:id="rId8" imgW="470160" imgH="368280" progId="Equation.3">
                  <p:embed/>
                </p:oleObj>
              </mc:Choice>
              <mc:Fallback>
                <p:oleObj name="公式" r:id="rId8" imgW="470160" imgH="368280" progId="Equation.3">
                  <p:embed/>
                  <p:pic>
                    <p:nvPicPr>
                      <p:cNvPr id="0" name="Picture 34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536" y="331788"/>
                        <a:ext cx="647700" cy="512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9868" name="Object 12"/>
          <p:cNvGraphicFramePr>
            <a:graphicFrameLocks noChangeAspect="1"/>
          </p:cNvGraphicFramePr>
          <p:nvPr/>
        </p:nvGraphicFramePr>
        <p:xfrm>
          <a:off x="7465524" y="260350"/>
          <a:ext cx="7207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1778" name="公式" r:id="rId10" imgW="470160" imgH="355680" progId="Equation.3">
                  <p:embed/>
                </p:oleObj>
              </mc:Choice>
              <mc:Fallback>
                <p:oleObj name="公式" r:id="rId10" imgW="470160" imgH="355680" progId="Equation.3">
                  <p:embed/>
                  <p:pic>
                    <p:nvPicPr>
                      <p:cNvPr id="0" name="Picture 34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5524" y="260350"/>
                        <a:ext cx="7207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91" name="Line 35"/>
          <p:cNvSpPr>
            <a:spLocks noChangeShapeType="1"/>
          </p:cNvSpPr>
          <p:nvPr/>
        </p:nvSpPr>
        <p:spPr bwMode="auto">
          <a:xfrm>
            <a:off x="229699" y="26193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49939" name="Group 83"/>
          <p:cNvGrpSpPr>
            <a:grpSpLocks/>
          </p:cNvGrpSpPr>
          <p:nvPr/>
        </p:nvGrpSpPr>
        <p:grpSpPr bwMode="auto">
          <a:xfrm>
            <a:off x="85236" y="3213100"/>
            <a:ext cx="8478838" cy="581025"/>
            <a:chOff x="0" y="2024"/>
            <a:chExt cx="5341" cy="366"/>
          </a:xfrm>
        </p:grpSpPr>
        <p:sp>
          <p:nvSpPr>
            <p:cNvPr id="249876" name="Rectangle 20"/>
            <p:cNvSpPr>
              <a:spLocks noChangeArrowheads="1"/>
            </p:cNvSpPr>
            <p:nvPr/>
          </p:nvSpPr>
          <p:spPr bwMode="auto">
            <a:xfrm>
              <a:off x="0" y="2025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0  1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d    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49878" name="Object 22"/>
            <p:cNvGraphicFramePr>
              <a:graphicFrameLocks noChangeAspect="1"/>
            </p:cNvGraphicFramePr>
            <p:nvPr/>
          </p:nvGraphicFramePr>
          <p:xfrm>
            <a:off x="4332" y="2024"/>
            <a:ext cx="28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779" name="公式" r:id="rId12" imgW="330120" imgH="368280" progId="Equation.3">
                    <p:embed/>
                  </p:oleObj>
                </mc:Choice>
                <mc:Fallback>
                  <p:oleObj name="公式" r:id="rId12" imgW="330120" imgH="368280" progId="Equation.3">
                    <p:embed/>
                    <p:pic>
                      <p:nvPicPr>
                        <p:cNvPr id="0" name="Picture 34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2024"/>
                          <a:ext cx="283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879" name="Object 23"/>
            <p:cNvGraphicFramePr>
              <a:graphicFrameLocks noChangeAspect="1"/>
            </p:cNvGraphicFramePr>
            <p:nvPr/>
          </p:nvGraphicFramePr>
          <p:xfrm>
            <a:off x="4694" y="2024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780" name="公式" r:id="rId14" imgW="330120" imgH="355680" progId="Equation.3">
                    <p:embed/>
                  </p:oleObj>
                </mc:Choice>
                <mc:Fallback>
                  <p:oleObj name="公式" r:id="rId14" imgW="330120" imgH="355680" progId="Equation.3">
                    <p:embed/>
                    <p:pic>
                      <p:nvPicPr>
                        <p:cNvPr id="0" name="Picture 34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024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880" name="Object 24"/>
            <p:cNvGraphicFramePr>
              <a:graphicFrameLocks noChangeAspect="1"/>
            </p:cNvGraphicFramePr>
            <p:nvPr/>
          </p:nvGraphicFramePr>
          <p:xfrm>
            <a:off x="5057" y="2024"/>
            <a:ext cx="284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781" name="公式" r:id="rId16" imgW="330120" imgH="355680" progId="Equation.3">
                    <p:embed/>
                  </p:oleObj>
                </mc:Choice>
                <mc:Fallback>
                  <p:oleObj name="公式" r:id="rId16" imgW="330120" imgH="355680" progId="Equation.3">
                    <p:embed/>
                    <p:pic>
                      <p:nvPicPr>
                        <p:cNvPr id="0" name="Picture 34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2024"/>
                          <a:ext cx="284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9899" name="Line 43"/>
            <p:cNvSpPr>
              <a:spLocks noChangeShapeType="1"/>
            </p:cNvSpPr>
            <p:nvPr/>
          </p:nvSpPr>
          <p:spPr bwMode="auto">
            <a:xfrm flipV="1">
              <a:off x="2018" y="206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00" name="Line 44"/>
            <p:cNvSpPr>
              <a:spLocks noChangeShapeType="1"/>
            </p:cNvSpPr>
            <p:nvPr/>
          </p:nvSpPr>
          <p:spPr bwMode="auto">
            <a:xfrm flipH="1">
              <a:off x="1882" y="229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01" name="Line 45"/>
            <p:cNvSpPr>
              <a:spLocks noChangeShapeType="1"/>
            </p:cNvSpPr>
            <p:nvPr/>
          </p:nvSpPr>
          <p:spPr bwMode="auto">
            <a:xfrm>
              <a:off x="2018" y="2069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9938" name="Group 82"/>
          <p:cNvGrpSpPr>
            <a:grpSpLocks/>
          </p:cNvGrpSpPr>
          <p:nvPr/>
        </p:nvGrpSpPr>
        <p:grpSpPr bwMode="auto">
          <a:xfrm>
            <a:off x="85236" y="2638425"/>
            <a:ext cx="8478838" cy="579438"/>
            <a:chOff x="0" y="1662"/>
            <a:chExt cx="5341" cy="365"/>
          </a:xfrm>
        </p:grpSpPr>
        <p:sp>
          <p:nvSpPr>
            <p:cNvPr id="249870" name="Rectangle 14"/>
            <p:cNvSpPr>
              <a:spLocks noChangeArrowheads="1"/>
            </p:cNvSpPr>
            <p:nvPr/>
          </p:nvSpPr>
          <p:spPr bwMode="auto">
            <a:xfrm>
              <a:off x="0" y="1662"/>
              <a:ext cx="40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0  1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d    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49872" name="Object 16"/>
            <p:cNvGraphicFramePr>
              <a:graphicFrameLocks noChangeAspect="1"/>
            </p:cNvGraphicFramePr>
            <p:nvPr/>
          </p:nvGraphicFramePr>
          <p:xfrm>
            <a:off x="4241" y="1706"/>
            <a:ext cx="28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782" name="公式" r:id="rId18" imgW="330120" imgH="368280" progId="Equation.3">
                    <p:embed/>
                  </p:oleObj>
                </mc:Choice>
                <mc:Fallback>
                  <p:oleObj name="公式" r:id="rId18" imgW="330120" imgH="368280" progId="Equation.3">
                    <p:embed/>
                    <p:pic>
                      <p:nvPicPr>
                        <p:cNvPr id="0" name="Picture 34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706"/>
                          <a:ext cx="283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873" name="Object 17"/>
            <p:cNvGraphicFramePr>
              <a:graphicFrameLocks noChangeAspect="1"/>
            </p:cNvGraphicFramePr>
            <p:nvPr/>
          </p:nvGraphicFramePr>
          <p:xfrm>
            <a:off x="4694" y="1706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783" name="公式" r:id="rId20" imgW="330120" imgH="355680" progId="Equation.3">
                    <p:embed/>
                  </p:oleObj>
                </mc:Choice>
                <mc:Fallback>
                  <p:oleObj name="公式" r:id="rId20" imgW="330120" imgH="355680" progId="Equation.3">
                    <p:embed/>
                    <p:pic>
                      <p:nvPicPr>
                        <p:cNvPr id="0" name="Picture 34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706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874" name="Object 18"/>
            <p:cNvGraphicFramePr>
              <a:graphicFrameLocks noChangeAspect="1"/>
            </p:cNvGraphicFramePr>
            <p:nvPr/>
          </p:nvGraphicFramePr>
          <p:xfrm>
            <a:off x="5057" y="1706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784" name="公式" r:id="rId22" imgW="330120" imgH="355680" progId="Equation.3">
                    <p:embed/>
                  </p:oleObj>
                </mc:Choice>
                <mc:Fallback>
                  <p:oleObj name="公式" r:id="rId22" imgW="330120" imgH="355680" progId="Equation.3">
                    <p:embed/>
                    <p:pic>
                      <p:nvPicPr>
                        <p:cNvPr id="0" name="Picture 34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1706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9904" name="Line 48"/>
            <p:cNvSpPr>
              <a:spLocks noChangeShapeType="1"/>
            </p:cNvSpPr>
            <p:nvPr/>
          </p:nvSpPr>
          <p:spPr bwMode="auto">
            <a:xfrm flipV="1">
              <a:off x="2018" y="1706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05" name="Line 49"/>
            <p:cNvSpPr>
              <a:spLocks noChangeShapeType="1"/>
            </p:cNvSpPr>
            <p:nvPr/>
          </p:nvSpPr>
          <p:spPr bwMode="auto">
            <a:xfrm flipH="1">
              <a:off x="1882" y="1933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06" name="Line 50"/>
            <p:cNvSpPr>
              <a:spLocks noChangeShapeType="1"/>
            </p:cNvSpPr>
            <p:nvPr/>
          </p:nvSpPr>
          <p:spPr bwMode="auto">
            <a:xfrm>
              <a:off x="2018" y="1706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49936" name="Group 80"/>
          <p:cNvGrpSpPr>
            <a:grpSpLocks/>
          </p:cNvGrpSpPr>
          <p:nvPr/>
        </p:nvGrpSpPr>
        <p:grpSpPr bwMode="auto">
          <a:xfrm>
            <a:off x="85236" y="1484314"/>
            <a:ext cx="8478838" cy="585788"/>
            <a:chOff x="0" y="935"/>
            <a:chExt cx="5341" cy="369"/>
          </a:xfrm>
        </p:grpSpPr>
        <p:sp>
          <p:nvSpPr>
            <p:cNvPr id="249882" name="Rectangle 26"/>
            <p:cNvSpPr>
              <a:spLocks noChangeArrowheads="1"/>
            </p:cNvSpPr>
            <p:nvPr/>
          </p:nvSpPr>
          <p:spPr bwMode="auto">
            <a:xfrm>
              <a:off x="0" y="936"/>
              <a:ext cx="386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49912" name="Object 56"/>
            <p:cNvGraphicFramePr>
              <a:graphicFrameLocks noChangeAspect="1"/>
            </p:cNvGraphicFramePr>
            <p:nvPr/>
          </p:nvGraphicFramePr>
          <p:xfrm>
            <a:off x="3878" y="935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785" name="公式" r:id="rId24" imgW="330120" imgH="368280" progId="Equation.3">
                    <p:embed/>
                  </p:oleObj>
                </mc:Choice>
                <mc:Fallback>
                  <p:oleObj name="公式" r:id="rId24" imgW="330120" imgH="368280" progId="Equation.3">
                    <p:embed/>
                    <p:pic>
                      <p:nvPicPr>
                        <p:cNvPr id="0" name="Picture 34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935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13" name="Object 57"/>
            <p:cNvGraphicFramePr>
              <a:graphicFrameLocks noChangeAspect="1"/>
            </p:cNvGraphicFramePr>
            <p:nvPr/>
          </p:nvGraphicFramePr>
          <p:xfrm>
            <a:off x="4286" y="935"/>
            <a:ext cx="28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786" name="公式" r:id="rId26" imgW="330120" imgH="355680" progId="Equation.3">
                    <p:embed/>
                  </p:oleObj>
                </mc:Choice>
                <mc:Fallback>
                  <p:oleObj name="公式" r:id="rId26" imgW="330120" imgH="355680" progId="Equation.3">
                    <p:embed/>
                    <p:pic>
                      <p:nvPicPr>
                        <p:cNvPr id="0" name="Picture 34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935"/>
                          <a:ext cx="283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14" name="Object 58"/>
            <p:cNvGraphicFramePr>
              <a:graphicFrameLocks noChangeAspect="1"/>
            </p:cNvGraphicFramePr>
            <p:nvPr/>
          </p:nvGraphicFramePr>
          <p:xfrm>
            <a:off x="4694" y="935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787" name="公式" r:id="rId28" imgW="330120" imgH="355680" progId="Equation.3">
                    <p:embed/>
                  </p:oleObj>
                </mc:Choice>
                <mc:Fallback>
                  <p:oleObj name="公式" r:id="rId28" imgW="330120" imgH="355680" progId="Equation.3">
                    <p:embed/>
                    <p:pic>
                      <p:nvPicPr>
                        <p:cNvPr id="0" name="Picture 34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935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15" name="Object 59"/>
            <p:cNvGraphicFramePr>
              <a:graphicFrameLocks noChangeAspect="1"/>
            </p:cNvGraphicFramePr>
            <p:nvPr/>
          </p:nvGraphicFramePr>
          <p:xfrm>
            <a:off x="5057" y="935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788" name="公式" r:id="rId30" imgW="330120" imgH="368280" progId="Equation.3">
                    <p:embed/>
                  </p:oleObj>
                </mc:Choice>
                <mc:Fallback>
                  <p:oleObj name="公式" r:id="rId30" imgW="330120" imgH="368280" progId="Equation.3">
                    <p:embed/>
                    <p:pic>
                      <p:nvPicPr>
                        <p:cNvPr id="0" name="Picture 34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935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9940" name="Group 84"/>
          <p:cNvGrpSpPr>
            <a:grpSpLocks/>
          </p:cNvGrpSpPr>
          <p:nvPr/>
        </p:nvGrpSpPr>
        <p:grpSpPr bwMode="auto">
          <a:xfrm>
            <a:off x="85236" y="3644903"/>
            <a:ext cx="8596313" cy="584201"/>
            <a:chOff x="0" y="2296"/>
            <a:chExt cx="5415" cy="368"/>
          </a:xfrm>
        </p:grpSpPr>
        <p:sp>
          <p:nvSpPr>
            <p:cNvPr id="249893" name="Rectangle 37"/>
            <p:cNvSpPr>
              <a:spLocks noChangeArrowheads="1"/>
            </p:cNvSpPr>
            <p:nvPr/>
          </p:nvSpPr>
          <p:spPr bwMode="auto">
            <a:xfrm>
              <a:off x="0" y="2296"/>
              <a:ext cx="541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1  0</a:t>
              </a:r>
              <a:r>
                <a:rPr lang="en-US" altLang="zh-CN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  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9894" name="Line 38"/>
            <p:cNvSpPr>
              <a:spLocks noChangeShapeType="1"/>
            </p:cNvSpPr>
            <p:nvPr/>
          </p:nvSpPr>
          <p:spPr bwMode="auto">
            <a:xfrm flipV="1">
              <a:off x="2018" y="238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895" name="Line 39"/>
            <p:cNvSpPr>
              <a:spLocks noChangeShapeType="1"/>
            </p:cNvSpPr>
            <p:nvPr/>
          </p:nvSpPr>
          <p:spPr bwMode="auto">
            <a:xfrm flipH="1">
              <a:off x="1882" y="261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896" name="Line 40"/>
            <p:cNvSpPr>
              <a:spLocks noChangeShapeType="1"/>
            </p:cNvSpPr>
            <p:nvPr/>
          </p:nvSpPr>
          <p:spPr bwMode="auto">
            <a:xfrm>
              <a:off x="2018" y="2387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9917" name="Object 61"/>
            <p:cNvGraphicFramePr>
              <a:graphicFrameLocks noChangeAspect="1"/>
            </p:cNvGraphicFramePr>
            <p:nvPr/>
          </p:nvGraphicFramePr>
          <p:xfrm>
            <a:off x="3878" y="2341"/>
            <a:ext cx="28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789" name="公式" r:id="rId32" imgW="330120" imgH="355680" progId="Equation.3">
                    <p:embed/>
                  </p:oleObj>
                </mc:Choice>
                <mc:Fallback>
                  <p:oleObj name="公式" r:id="rId32" imgW="330120" imgH="355680" progId="Equation.3">
                    <p:embed/>
                    <p:pic>
                      <p:nvPicPr>
                        <p:cNvPr id="0" name="Picture 34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341"/>
                          <a:ext cx="283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18" name="Object 62"/>
            <p:cNvGraphicFramePr>
              <a:graphicFrameLocks noChangeAspect="1"/>
            </p:cNvGraphicFramePr>
            <p:nvPr/>
          </p:nvGraphicFramePr>
          <p:xfrm>
            <a:off x="4377" y="2341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790" name="公式" r:id="rId34" imgW="330120" imgH="355680" progId="Equation.3">
                    <p:embed/>
                  </p:oleObj>
                </mc:Choice>
                <mc:Fallback>
                  <p:oleObj name="公式" r:id="rId34" imgW="330120" imgH="355680" progId="Equation.3">
                    <p:embed/>
                    <p:pic>
                      <p:nvPicPr>
                        <p:cNvPr id="0" name="Picture 34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341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19" name="Object 63"/>
            <p:cNvGraphicFramePr>
              <a:graphicFrameLocks noChangeAspect="1"/>
            </p:cNvGraphicFramePr>
            <p:nvPr/>
          </p:nvGraphicFramePr>
          <p:xfrm>
            <a:off x="4740" y="2341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791" name="公式" r:id="rId36" imgW="330120" imgH="368280" progId="Equation.3">
                    <p:embed/>
                  </p:oleObj>
                </mc:Choice>
                <mc:Fallback>
                  <p:oleObj name="公式" r:id="rId36" imgW="330120" imgH="368280" progId="Equation.3">
                    <p:embed/>
                    <p:pic>
                      <p:nvPicPr>
                        <p:cNvPr id="0" name="Picture 34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2341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9941" name="Group 85"/>
          <p:cNvGrpSpPr>
            <a:grpSpLocks/>
          </p:cNvGrpSpPr>
          <p:nvPr/>
        </p:nvGrpSpPr>
        <p:grpSpPr bwMode="auto">
          <a:xfrm>
            <a:off x="85236" y="4292600"/>
            <a:ext cx="8515350" cy="581025"/>
            <a:chOff x="0" y="2704"/>
            <a:chExt cx="5364" cy="366"/>
          </a:xfrm>
        </p:grpSpPr>
        <p:sp>
          <p:nvSpPr>
            <p:cNvPr id="249898" name="Rectangle 42"/>
            <p:cNvSpPr>
              <a:spLocks noChangeArrowheads="1"/>
            </p:cNvSpPr>
            <p:nvPr/>
          </p:nvSpPr>
          <p:spPr bwMode="auto">
            <a:xfrm>
              <a:off x="0" y="2705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1  0</a:t>
              </a:r>
              <a:r>
                <a:rPr lang="en-US" altLang="zh-CN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  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  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49920" name="Line 64"/>
            <p:cNvSpPr>
              <a:spLocks noChangeShapeType="1"/>
            </p:cNvSpPr>
            <p:nvPr/>
          </p:nvSpPr>
          <p:spPr bwMode="auto">
            <a:xfrm flipV="1">
              <a:off x="2018" y="275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21" name="Line 65"/>
            <p:cNvSpPr>
              <a:spLocks noChangeShapeType="1"/>
            </p:cNvSpPr>
            <p:nvPr/>
          </p:nvSpPr>
          <p:spPr bwMode="auto">
            <a:xfrm flipH="1">
              <a:off x="1882" y="2977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22" name="Line 66"/>
            <p:cNvSpPr>
              <a:spLocks noChangeShapeType="1"/>
            </p:cNvSpPr>
            <p:nvPr/>
          </p:nvSpPr>
          <p:spPr bwMode="auto">
            <a:xfrm>
              <a:off x="2018" y="275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49923" name="Object 67"/>
            <p:cNvGraphicFramePr>
              <a:graphicFrameLocks noChangeAspect="1"/>
            </p:cNvGraphicFramePr>
            <p:nvPr/>
          </p:nvGraphicFramePr>
          <p:xfrm>
            <a:off x="3878" y="2704"/>
            <a:ext cx="28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792" name="公式" r:id="rId38" imgW="330120" imgH="355680" progId="Equation.3">
                    <p:embed/>
                  </p:oleObj>
                </mc:Choice>
                <mc:Fallback>
                  <p:oleObj name="公式" r:id="rId38" imgW="330120" imgH="355680" progId="Equation.3">
                    <p:embed/>
                    <p:pic>
                      <p:nvPicPr>
                        <p:cNvPr id="0" name="Picture 34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2704"/>
                          <a:ext cx="283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24" name="Object 68"/>
            <p:cNvGraphicFramePr>
              <a:graphicFrameLocks noChangeAspect="1"/>
            </p:cNvGraphicFramePr>
            <p:nvPr/>
          </p:nvGraphicFramePr>
          <p:xfrm>
            <a:off x="4377" y="2704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793" name="公式" r:id="rId40" imgW="330120" imgH="355680" progId="Equation.3">
                    <p:embed/>
                  </p:oleObj>
                </mc:Choice>
                <mc:Fallback>
                  <p:oleObj name="公式" r:id="rId40" imgW="330120" imgH="355680" progId="Equation.3">
                    <p:embed/>
                    <p:pic>
                      <p:nvPicPr>
                        <p:cNvPr id="0" name="Picture 34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704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25" name="Object 69"/>
            <p:cNvGraphicFramePr>
              <a:graphicFrameLocks noChangeAspect="1"/>
            </p:cNvGraphicFramePr>
            <p:nvPr/>
          </p:nvGraphicFramePr>
          <p:xfrm>
            <a:off x="4740" y="2704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794" name="公式" r:id="rId42" imgW="330120" imgH="368280" progId="Equation.3">
                    <p:embed/>
                  </p:oleObj>
                </mc:Choice>
                <mc:Fallback>
                  <p:oleObj name="公式" r:id="rId42" imgW="330120" imgH="368280" progId="Equation.3">
                    <p:embed/>
                    <p:pic>
                      <p:nvPicPr>
                        <p:cNvPr id="0" name="Picture 34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2704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9942" name="Group 86"/>
          <p:cNvGrpSpPr>
            <a:grpSpLocks/>
          </p:cNvGrpSpPr>
          <p:nvPr/>
        </p:nvGrpSpPr>
        <p:grpSpPr bwMode="auto">
          <a:xfrm>
            <a:off x="85236" y="4797429"/>
            <a:ext cx="8586788" cy="584201"/>
            <a:chOff x="-22" y="3022"/>
            <a:chExt cx="5409" cy="368"/>
          </a:xfrm>
        </p:grpSpPr>
        <p:sp>
          <p:nvSpPr>
            <p:cNvPr id="249903" name="Rectangle 47"/>
            <p:cNvSpPr>
              <a:spLocks noChangeArrowheads="1"/>
            </p:cNvSpPr>
            <p:nvPr/>
          </p:nvSpPr>
          <p:spPr bwMode="auto">
            <a:xfrm>
              <a:off x="-22" y="3022"/>
              <a:ext cx="386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0  0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aphicFrame>
          <p:nvGraphicFramePr>
            <p:cNvPr id="249931" name="Object 75"/>
            <p:cNvGraphicFramePr>
              <a:graphicFrameLocks noChangeAspect="1"/>
            </p:cNvGraphicFramePr>
            <p:nvPr/>
          </p:nvGraphicFramePr>
          <p:xfrm>
            <a:off x="3878" y="3067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795" name="公式" r:id="rId44" imgW="330120" imgH="368280" progId="Equation.3">
                    <p:embed/>
                  </p:oleObj>
                </mc:Choice>
                <mc:Fallback>
                  <p:oleObj name="公式" r:id="rId44" imgW="330120" imgH="368280" progId="Equation.3">
                    <p:embed/>
                    <p:pic>
                      <p:nvPicPr>
                        <p:cNvPr id="0" name="Picture 34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067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32" name="Object 76"/>
            <p:cNvGraphicFramePr>
              <a:graphicFrameLocks noChangeAspect="1"/>
            </p:cNvGraphicFramePr>
            <p:nvPr/>
          </p:nvGraphicFramePr>
          <p:xfrm>
            <a:off x="4286" y="3067"/>
            <a:ext cx="283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796" name="公式" r:id="rId46" imgW="330120" imgH="355680" progId="Equation.3">
                    <p:embed/>
                  </p:oleObj>
                </mc:Choice>
                <mc:Fallback>
                  <p:oleObj name="公式" r:id="rId46" imgW="330120" imgH="355680" progId="Equation.3">
                    <p:embed/>
                    <p:pic>
                      <p:nvPicPr>
                        <p:cNvPr id="0" name="Picture 34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3067"/>
                          <a:ext cx="283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33" name="Object 77"/>
            <p:cNvGraphicFramePr>
              <a:graphicFrameLocks noChangeAspect="1"/>
            </p:cNvGraphicFramePr>
            <p:nvPr/>
          </p:nvGraphicFramePr>
          <p:xfrm>
            <a:off x="4694" y="3067"/>
            <a:ext cx="28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797" name="公式" r:id="rId48" imgW="330120" imgH="355680" progId="Equation.3">
                    <p:embed/>
                  </p:oleObj>
                </mc:Choice>
                <mc:Fallback>
                  <p:oleObj name="公式" r:id="rId48" imgW="330120" imgH="355680" progId="Equation.3">
                    <p:embed/>
                    <p:pic>
                      <p:nvPicPr>
                        <p:cNvPr id="0" name="Picture 34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3067"/>
                          <a:ext cx="284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9934" name="Object 78"/>
            <p:cNvGraphicFramePr>
              <a:graphicFrameLocks noChangeAspect="1"/>
            </p:cNvGraphicFramePr>
            <p:nvPr/>
          </p:nvGraphicFramePr>
          <p:xfrm>
            <a:off x="5103" y="3067"/>
            <a:ext cx="28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1798" name="公式" r:id="rId50" imgW="330120" imgH="368280" progId="Equation.3">
                    <p:embed/>
                  </p:oleObj>
                </mc:Choice>
                <mc:Fallback>
                  <p:oleObj name="公式" r:id="rId50" imgW="330120" imgH="368280" progId="Equation.3">
                    <p:embed/>
                    <p:pic>
                      <p:nvPicPr>
                        <p:cNvPr id="0" name="Picture 34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3067"/>
                          <a:ext cx="28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9937" name="Group 81"/>
          <p:cNvGrpSpPr>
            <a:grpSpLocks/>
          </p:cNvGrpSpPr>
          <p:nvPr/>
        </p:nvGrpSpPr>
        <p:grpSpPr bwMode="auto">
          <a:xfrm>
            <a:off x="85236" y="1989136"/>
            <a:ext cx="8591550" cy="584199"/>
            <a:chOff x="0" y="1253"/>
            <a:chExt cx="5412" cy="368"/>
          </a:xfrm>
        </p:grpSpPr>
        <p:sp>
          <p:nvSpPr>
            <p:cNvPr id="249909" name="Line 53"/>
            <p:cNvSpPr>
              <a:spLocks noChangeShapeType="1"/>
            </p:cNvSpPr>
            <p:nvPr/>
          </p:nvSpPr>
          <p:spPr bwMode="auto">
            <a:xfrm flipV="1">
              <a:off x="2018" y="1344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10" name="Line 54"/>
            <p:cNvSpPr>
              <a:spLocks noChangeShapeType="1"/>
            </p:cNvSpPr>
            <p:nvPr/>
          </p:nvSpPr>
          <p:spPr bwMode="auto">
            <a:xfrm flipH="1">
              <a:off x="1882" y="1571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11" name="Line 55"/>
            <p:cNvSpPr>
              <a:spLocks noChangeShapeType="1"/>
            </p:cNvSpPr>
            <p:nvPr/>
          </p:nvSpPr>
          <p:spPr bwMode="auto">
            <a:xfrm>
              <a:off x="2018" y="134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35" name="Rectangle 79"/>
            <p:cNvSpPr>
              <a:spLocks noChangeArrowheads="1"/>
            </p:cNvSpPr>
            <p:nvPr/>
          </p:nvSpPr>
          <p:spPr bwMode="auto">
            <a:xfrm>
              <a:off x="0" y="1253"/>
              <a:ext cx="541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  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194</a:t>
            </a:fld>
            <a:endParaRPr lang="en-US" altLang="zh-CN"/>
          </a:p>
        </p:txBody>
      </p:sp>
      <p:grpSp>
        <p:nvGrpSpPr>
          <p:cNvPr id="66" name="组合 65"/>
          <p:cNvGrpSpPr/>
          <p:nvPr/>
        </p:nvGrpSpPr>
        <p:grpSpPr>
          <a:xfrm>
            <a:off x="428596" y="5786454"/>
            <a:ext cx="7626081" cy="598046"/>
            <a:chOff x="571472" y="5630307"/>
            <a:chExt cx="7626081" cy="598046"/>
          </a:xfrm>
        </p:grpSpPr>
        <p:sp>
          <p:nvSpPr>
            <p:cNvPr id="61" name="矩形 60"/>
            <p:cNvSpPr/>
            <p:nvPr/>
          </p:nvSpPr>
          <p:spPr>
            <a:xfrm>
              <a:off x="571472" y="5630307"/>
              <a:ext cx="107273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M</a:t>
              </a:r>
              <a:r>
                <a:rPr lang="en-US" altLang="zh-CN" baseline="-25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M</a:t>
              </a:r>
              <a:r>
                <a:rPr lang="en-US" altLang="zh-CN" baseline="-25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1857356" y="5643578"/>
              <a:ext cx="634019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右移，</a:t>
              </a:r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左移，</a:t>
              </a:r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置数，</a:t>
              </a:r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保持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8358214" y="1007731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清零</a:t>
            </a:r>
            <a:endParaRPr lang="zh-CN" altLang="en-US" sz="2600" dirty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8072462" y="1714488"/>
            <a:ext cx="11849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上升沿</a:t>
            </a:r>
            <a:endParaRPr lang="zh-CN" altLang="en-US" sz="2600" dirty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8358214" y="2222177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置数</a:t>
            </a:r>
            <a:endParaRPr lang="zh-CN" altLang="en-US" sz="2600" dirty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358214" y="5008259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保持</a:t>
            </a:r>
            <a:endParaRPr lang="zh-CN" altLang="en-US" sz="2600" dirty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537079" y="2793681"/>
            <a:ext cx="6783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en-US" altLang="zh-CN" sz="2600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</a:t>
            </a:r>
            <a:endParaRPr lang="zh-CN" altLang="en-US" sz="2600" dirty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531338" y="3222309"/>
            <a:ext cx="67839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0</a:t>
            </a:r>
            <a:r>
              <a:rPr lang="en-US" altLang="zh-CN" sz="2600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</a:t>
            </a:r>
            <a:endParaRPr lang="zh-CN" altLang="en-US" sz="2600" dirty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37079" y="3714752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</a:t>
            </a:r>
            <a:r>
              <a:rPr lang="en-US" altLang="zh-CN" sz="2600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zh-CN" altLang="en-US" sz="2600" dirty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8537079" y="4286256"/>
            <a:ext cx="68480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  <a:sym typeface="Wingdings" pitchFamily="2" charset="2"/>
              </a:rPr>
              <a:t></a:t>
            </a:r>
            <a:r>
              <a:rPr lang="en-US" altLang="zh-CN" sz="2600" dirty="0" smtClean="0">
                <a:solidFill>
                  <a:schemeClr val="accent1"/>
                </a:solidFill>
                <a:latin typeface="黑体" pitchFamily="2" charset="-122"/>
                <a:ea typeface="黑体" pitchFamily="2" charset="-122"/>
              </a:rPr>
              <a:t>0</a:t>
            </a:r>
            <a:endParaRPr lang="zh-CN" altLang="en-US" sz="2600" dirty="0">
              <a:solidFill>
                <a:schemeClr val="accent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9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9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9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9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904" name="Rectangle 24"/>
          <p:cNvSpPr>
            <a:spLocks noChangeArrowheads="1"/>
          </p:cNvSpPr>
          <p:nvPr/>
        </p:nvSpPr>
        <p:spPr bwMode="auto">
          <a:xfrm>
            <a:off x="468313" y="0"/>
            <a:ext cx="831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例：利用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74LS194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四位双向移位寄存器构成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模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</a:p>
        </p:txBody>
      </p:sp>
      <p:sp>
        <p:nvSpPr>
          <p:cNvPr id="250917" name="Rectangle 37"/>
          <p:cNvSpPr>
            <a:spLocks noChangeArrowheads="1"/>
          </p:cNvSpPr>
          <p:nvPr/>
        </p:nvSpPr>
        <p:spPr bwMode="auto">
          <a:xfrm>
            <a:off x="0" y="476250"/>
            <a:ext cx="770595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计数器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。计数状态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的变化序列为：</a:t>
            </a:r>
          </a:p>
        </p:txBody>
      </p:sp>
      <p:sp>
        <p:nvSpPr>
          <p:cNvPr id="250918" name="Rectangle 38"/>
          <p:cNvSpPr>
            <a:spLocks noChangeArrowheads="1"/>
          </p:cNvSpPr>
          <p:nvPr/>
        </p:nvSpPr>
        <p:spPr bwMode="auto">
          <a:xfrm>
            <a:off x="1547813" y="1125538"/>
            <a:ext cx="526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011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001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100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0919" name="Line 39"/>
          <p:cNvSpPr>
            <a:spLocks noChangeShapeType="1"/>
          </p:cNvSpPr>
          <p:nvPr/>
        </p:nvSpPr>
        <p:spPr bwMode="auto">
          <a:xfrm>
            <a:off x="2482850" y="1414463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21" name="Line 41"/>
          <p:cNvSpPr>
            <a:spLocks noChangeShapeType="1"/>
          </p:cNvSpPr>
          <p:nvPr/>
        </p:nvSpPr>
        <p:spPr bwMode="auto">
          <a:xfrm>
            <a:off x="3924300" y="14144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22" name="Line 42"/>
          <p:cNvSpPr>
            <a:spLocks noChangeShapeType="1"/>
          </p:cNvSpPr>
          <p:nvPr/>
        </p:nvSpPr>
        <p:spPr bwMode="auto">
          <a:xfrm>
            <a:off x="5291138" y="1414463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23" name="Line 43"/>
          <p:cNvSpPr>
            <a:spLocks noChangeShapeType="1"/>
          </p:cNvSpPr>
          <p:nvPr/>
        </p:nvSpPr>
        <p:spPr bwMode="auto">
          <a:xfrm>
            <a:off x="6227763" y="16303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24" name="Line 44"/>
          <p:cNvSpPr>
            <a:spLocks noChangeShapeType="1"/>
          </p:cNvSpPr>
          <p:nvPr/>
        </p:nvSpPr>
        <p:spPr bwMode="auto">
          <a:xfrm flipH="1">
            <a:off x="1979613" y="1990725"/>
            <a:ext cx="4248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25" name="Line 45"/>
          <p:cNvSpPr>
            <a:spLocks noChangeShapeType="1"/>
          </p:cNvSpPr>
          <p:nvPr/>
        </p:nvSpPr>
        <p:spPr bwMode="auto">
          <a:xfrm flipV="1">
            <a:off x="1979613" y="163036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0938" name="Rectangle 58"/>
          <p:cNvSpPr>
            <a:spLocks noChangeArrowheads="1"/>
          </p:cNvSpPr>
          <p:nvPr/>
        </p:nvSpPr>
        <p:spPr bwMode="auto">
          <a:xfrm>
            <a:off x="0" y="1989138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先令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工作方式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控制端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，在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时钟作用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下，将寄存器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置数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，再使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，在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时钟作用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下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右移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循环计数。</a:t>
            </a:r>
          </a:p>
        </p:txBody>
      </p:sp>
      <p:grpSp>
        <p:nvGrpSpPr>
          <p:cNvPr id="250944" name="Group 64"/>
          <p:cNvGrpSpPr>
            <a:grpSpLocks/>
          </p:cNvGrpSpPr>
          <p:nvPr/>
        </p:nvGrpSpPr>
        <p:grpSpPr bwMode="auto">
          <a:xfrm>
            <a:off x="828675" y="3146425"/>
            <a:ext cx="6203950" cy="3711575"/>
            <a:chOff x="522" y="1982"/>
            <a:chExt cx="3908" cy="2338"/>
          </a:xfrm>
        </p:grpSpPr>
        <p:sp>
          <p:nvSpPr>
            <p:cNvPr id="250884" name="Rectangle 4"/>
            <p:cNvSpPr>
              <a:spLocks noChangeArrowheads="1"/>
            </p:cNvSpPr>
            <p:nvPr/>
          </p:nvSpPr>
          <p:spPr bwMode="auto">
            <a:xfrm>
              <a:off x="1338" y="2296"/>
              <a:ext cx="2352" cy="134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885" name="Rectangle 5"/>
            <p:cNvSpPr>
              <a:spLocks noChangeArrowheads="1"/>
            </p:cNvSpPr>
            <p:nvPr/>
          </p:nvSpPr>
          <p:spPr bwMode="auto">
            <a:xfrm>
              <a:off x="1338" y="305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0886" name="Rectangle 6"/>
            <p:cNvSpPr>
              <a:spLocks noChangeArrowheads="1"/>
            </p:cNvSpPr>
            <p:nvPr/>
          </p:nvSpPr>
          <p:spPr bwMode="auto">
            <a:xfrm>
              <a:off x="1818" y="3253"/>
              <a:ext cx="132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0888" name="Rectangle 8"/>
            <p:cNvSpPr>
              <a:spLocks noChangeArrowheads="1"/>
            </p:cNvSpPr>
            <p:nvPr/>
          </p:nvSpPr>
          <p:spPr bwMode="auto">
            <a:xfrm>
              <a:off x="1935" y="2300"/>
              <a:ext cx="149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 </a:t>
              </a:r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0889" name="Rectangle 9"/>
            <p:cNvSpPr>
              <a:spLocks noChangeArrowheads="1"/>
            </p:cNvSpPr>
            <p:nvPr/>
          </p:nvSpPr>
          <p:spPr bwMode="auto">
            <a:xfrm>
              <a:off x="2026" y="2799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74LS194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0893" name="Line 13"/>
            <p:cNvSpPr>
              <a:spLocks noChangeShapeType="1"/>
            </p:cNvSpPr>
            <p:nvPr/>
          </p:nvSpPr>
          <p:spPr bwMode="auto">
            <a:xfrm>
              <a:off x="1962" y="364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894" name="Line 14"/>
            <p:cNvSpPr>
              <a:spLocks noChangeShapeType="1"/>
            </p:cNvSpPr>
            <p:nvPr/>
          </p:nvSpPr>
          <p:spPr bwMode="auto">
            <a:xfrm>
              <a:off x="2298" y="3640"/>
              <a:ext cx="0" cy="42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895" name="Line 15"/>
            <p:cNvSpPr>
              <a:spLocks noChangeShapeType="1"/>
            </p:cNvSpPr>
            <p:nvPr/>
          </p:nvSpPr>
          <p:spPr bwMode="auto">
            <a:xfrm>
              <a:off x="2634" y="3640"/>
              <a:ext cx="0" cy="29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896" name="Line 16"/>
            <p:cNvSpPr>
              <a:spLocks noChangeShapeType="1"/>
            </p:cNvSpPr>
            <p:nvPr/>
          </p:nvSpPr>
          <p:spPr bwMode="auto">
            <a:xfrm>
              <a:off x="2922" y="3640"/>
              <a:ext cx="0" cy="4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898" name="Line 18"/>
            <p:cNvSpPr>
              <a:spLocks noChangeShapeType="1"/>
            </p:cNvSpPr>
            <p:nvPr/>
          </p:nvSpPr>
          <p:spPr bwMode="auto">
            <a:xfrm flipH="1">
              <a:off x="906" y="32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899" name="Rectangle 19"/>
            <p:cNvSpPr>
              <a:spLocks noChangeArrowheads="1"/>
            </p:cNvSpPr>
            <p:nvPr/>
          </p:nvSpPr>
          <p:spPr bwMode="auto">
            <a:xfrm>
              <a:off x="522" y="305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0900" name="Line 20"/>
            <p:cNvSpPr>
              <a:spLocks noChangeShapeType="1"/>
            </p:cNvSpPr>
            <p:nvPr/>
          </p:nvSpPr>
          <p:spPr bwMode="auto">
            <a:xfrm flipV="1">
              <a:off x="2071" y="1982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901" name="Line 21"/>
            <p:cNvSpPr>
              <a:spLocks noChangeShapeType="1"/>
            </p:cNvSpPr>
            <p:nvPr/>
          </p:nvSpPr>
          <p:spPr bwMode="auto">
            <a:xfrm flipV="1">
              <a:off x="2479" y="1982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902" name="Line 22"/>
            <p:cNvSpPr>
              <a:spLocks noChangeShapeType="1"/>
            </p:cNvSpPr>
            <p:nvPr/>
          </p:nvSpPr>
          <p:spPr bwMode="auto">
            <a:xfrm flipV="1">
              <a:off x="2842" y="1982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903" name="Line 23"/>
            <p:cNvSpPr>
              <a:spLocks noChangeShapeType="1"/>
            </p:cNvSpPr>
            <p:nvPr/>
          </p:nvSpPr>
          <p:spPr bwMode="auto">
            <a:xfrm flipV="1">
              <a:off x="3251" y="1982"/>
              <a:ext cx="0" cy="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907" name="Line 27"/>
            <p:cNvSpPr>
              <a:spLocks noChangeShapeType="1"/>
            </p:cNvSpPr>
            <p:nvPr/>
          </p:nvSpPr>
          <p:spPr bwMode="auto">
            <a:xfrm>
              <a:off x="1955" y="3933"/>
              <a:ext cx="3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908" name="Line 28"/>
            <p:cNvSpPr>
              <a:spLocks noChangeShapeType="1"/>
            </p:cNvSpPr>
            <p:nvPr/>
          </p:nvSpPr>
          <p:spPr bwMode="auto">
            <a:xfrm>
              <a:off x="2771" y="4115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0927" name="Line 47"/>
            <p:cNvSpPr>
              <a:spLocks noChangeShapeType="1"/>
            </p:cNvSpPr>
            <p:nvPr/>
          </p:nvSpPr>
          <p:spPr bwMode="auto">
            <a:xfrm>
              <a:off x="4423" y="2114"/>
              <a:ext cx="0" cy="17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28" name="Line 48"/>
            <p:cNvSpPr>
              <a:spLocks noChangeShapeType="1"/>
            </p:cNvSpPr>
            <p:nvPr/>
          </p:nvSpPr>
          <p:spPr bwMode="auto">
            <a:xfrm flipH="1">
              <a:off x="3379" y="3883"/>
              <a:ext cx="10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29" name="Line 49"/>
            <p:cNvSpPr>
              <a:spLocks noChangeShapeType="1"/>
            </p:cNvSpPr>
            <p:nvPr/>
          </p:nvSpPr>
          <p:spPr bwMode="auto">
            <a:xfrm flipV="1">
              <a:off x="3387" y="3615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30" name="Line 50"/>
            <p:cNvSpPr>
              <a:spLocks noChangeShapeType="1"/>
            </p:cNvSpPr>
            <p:nvPr/>
          </p:nvSpPr>
          <p:spPr bwMode="auto">
            <a:xfrm flipH="1">
              <a:off x="3251" y="2118"/>
              <a:ext cx="11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31" name="Rectangle 51"/>
            <p:cNvSpPr>
              <a:spLocks noChangeArrowheads="1"/>
            </p:cNvSpPr>
            <p:nvPr/>
          </p:nvSpPr>
          <p:spPr bwMode="auto">
            <a:xfrm>
              <a:off x="3205" y="3252"/>
              <a:ext cx="41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R</a:t>
              </a:r>
              <a:endParaRPr lang="zh-CN" altLang="en-US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0933" name="Line 53"/>
            <p:cNvSpPr>
              <a:spLocks noChangeShapeType="1"/>
            </p:cNvSpPr>
            <p:nvPr/>
          </p:nvSpPr>
          <p:spPr bwMode="auto">
            <a:xfrm>
              <a:off x="2615" y="3933"/>
              <a:ext cx="31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34" name="Rectangle 54"/>
            <p:cNvSpPr>
              <a:spLocks noChangeArrowheads="1"/>
            </p:cNvSpPr>
            <p:nvPr/>
          </p:nvSpPr>
          <p:spPr bwMode="auto">
            <a:xfrm>
              <a:off x="1345" y="230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M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0935" name="Rectangle 55"/>
            <p:cNvSpPr>
              <a:spLocks noChangeArrowheads="1"/>
            </p:cNvSpPr>
            <p:nvPr/>
          </p:nvSpPr>
          <p:spPr bwMode="auto">
            <a:xfrm>
              <a:off x="1345" y="2663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M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0936" name="Line 56"/>
            <p:cNvSpPr>
              <a:spLocks noChangeShapeType="1"/>
            </p:cNvSpPr>
            <p:nvPr/>
          </p:nvSpPr>
          <p:spPr bwMode="auto">
            <a:xfrm flipH="1">
              <a:off x="1073" y="2527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37" name="Line 57"/>
            <p:cNvSpPr>
              <a:spLocks noChangeShapeType="1"/>
            </p:cNvSpPr>
            <p:nvPr/>
          </p:nvSpPr>
          <p:spPr bwMode="auto">
            <a:xfrm flipH="1">
              <a:off x="1028" y="289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939" name="Rectangle 59"/>
            <p:cNvSpPr>
              <a:spLocks noChangeArrowheads="1"/>
            </p:cNvSpPr>
            <p:nvPr/>
          </p:nvSpPr>
          <p:spPr bwMode="auto">
            <a:xfrm>
              <a:off x="1927" y="3955"/>
              <a:ext cx="4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50940" name="Oval 60"/>
            <p:cNvSpPr>
              <a:spLocks noChangeArrowheads="1"/>
            </p:cNvSpPr>
            <p:nvPr/>
          </p:nvSpPr>
          <p:spPr bwMode="auto">
            <a:xfrm>
              <a:off x="2245" y="3884"/>
              <a:ext cx="91" cy="9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941" name="Oval 61"/>
            <p:cNvSpPr>
              <a:spLocks noChangeArrowheads="1"/>
            </p:cNvSpPr>
            <p:nvPr/>
          </p:nvSpPr>
          <p:spPr bwMode="auto">
            <a:xfrm>
              <a:off x="2880" y="3884"/>
              <a:ext cx="91" cy="9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942" name="Oval 62"/>
            <p:cNvSpPr>
              <a:spLocks noChangeArrowheads="1"/>
            </p:cNvSpPr>
            <p:nvPr/>
          </p:nvSpPr>
          <p:spPr bwMode="auto">
            <a:xfrm>
              <a:off x="3198" y="2069"/>
              <a:ext cx="91" cy="91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0943" name="Rectangle 63"/>
            <p:cNvSpPr>
              <a:spLocks noChangeArrowheads="1"/>
            </p:cNvSpPr>
            <p:nvPr/>
          </p:nvSpPr>
          <p:spPr bwMode="auto">
            <a:xfrm>
              <a:off x="657" y="2296"/>
              <a:ext cx="37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控</a:t>
              </a:r>
            </a:p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制</a:t>
              </a:r>
            </a:p>
          </p:txBody>
        </p:sp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195</a:t>
            </a:fld>
            <a:endParaRPr lang="en-US" altLang="zh-CN"/>
          </a:p>
        </p:txBody>
      </p:sp>
      <p:sp>
        <p:nvSpPr>
          <p:cNvPr id="46" name="矩形 45"/>
          <p:cNvSpPr/>
          <p:nvPr/>
        </p:nvSpPr>
        <p:spPr>
          <a:xfrm>
            <a:off x="7143768" y="3929066"/>
            <a:ext cx="216758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位移出，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移入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938" grpId="0"/>
      <p:bldP spid="46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772400" cy="762000"/>
          </a:xfrm>
          <a:noFill/>
          <a:ln/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6.4.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5 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序列发生器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73413" name="Group 5"/>
          <p:cNvGrpSpPr>
            <a:grpSpLocks/>
          </p:cNvGrpSpPr>
          <p:nvPr/>
        </p:nvGrpSpPr>
        <p:grpSpPr bwMode="auto">
          <a:xfrm>
            <a:off x="0" y="990600"/>
            <a:ext cx="9144000" cy="2163763"/>
            <a:chOff x="0" y="624"/>
            <a:chExt cx="5760" cy="1363"/>
          </a:xfrm>
        </p:grpSpPr>
        <p:sp>
          <p:nvSpPr>
            <p:cNvPr id="273414" name="Rectangle 6"/>
            <p:cNvSpPr>
              <a:spLocks noChangeArrowheads="1"/>
            </p:cNvSpPr>
            <p:nvPr/>
          </p:nvSpPr>
          <p:spPr bwMode="auto">
            <a:xfrm>
              <a:off x="140" y="624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序列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，就是一种按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预定图样排列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脉冲串，</a:t>
              </a:r>
            </a:p>
          </p:txBody>
        </p:sp>
        <p:sp>
          <p:nvSpPr>
            <p:cNvPr id="273415" name="Rectangle 7"/>
            <p:cNvSpPr>
              <a:spLocks noChangeArrowheads="1"/>
            </p:cNvSpPr>
            <p:nvPr/>
          </p:nvSpPr>
          <p:spPr bwMode="auto">
            <a:xfrm>
              <a:off x="0" y="1008"/>
              <a:ext cx="5492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序列脉冲广泛用于计算机通信，雷达及遥测遥控</a:t>
              </a:r>
            </a:p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等电子系统中，用以增加信号传输的保密性和抗</a:t>
              </a:r>
            </a:p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干扰性。</a:t>
              </a:r>
            </a:p>
          </p:txBody>
        </p:sp>
      </p:grpSp>
      <p:grpSp>
        <p:nvGrpSpPr>
          <p:cNvPr id="273416" name="Group 8"/>
          <p:cNvGrpSpPr>
            <a:grpSpLocks/>
          </p:cNvGrpSpPr>
          <p:nvPr/>
        </p:nvGrpSpPr>
        <p:grpSpPr bwMode="auto">
          <a:xfrm>
            <a:off x="0" y="3284538"/>
            <a:ext cx="8737600" cy="1189037"/>
            <a:chOff x="0" y="624"/>
            <a:chExt cx="5504" cy="749"/>
          </a:xfrm>
        </p:grpSpPr>
        <p:sp>
          <p:nvSpPr>
            <p:cNvPr id="273417" name="Rectangle 9"/>
            <p:cNvSpPr>
              <a:spLocks noChangeArrowheads="1"/>
            </p:cNvSpPr>
            <p:nvPr/>
          </p:nvSpPr>
          <p:spPr bwMode="auto">
            <a:xfrm>
              <a:off x="140" y="624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产生脉冲序列的方法很多，这里介绍常用的几</a:t>
              </a:r>
            </a:p>
          </p:txBody>
        </p:sp>
        <p:sp>
          <p:nvSpPr>
            <p:cNvPr id="273418" name="Rectangle 10"/>
            <p:cNvSpPr>
              <a:spLocks noChangeArrowheads="1"/>
            </p:cNvSpPr>
            <p:nvPr/>
          </p:nvSpPr>
          <p:spPr bwMode="auto">
            <a:xfrm>
              <a:off x="0" y="100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种。</a:t>
              </a:r>
            </a:p>
          </p:txBody>
        </p:sp>
      </p:grpSp>
      <p:grpSp>
        <p:nvGrpSpPr>
          <p:cNvPr id="273419" name="Group 11"/>
          <p:cNvGrpSpPr>
            <a:grpSpLocks/>
          </p:cNvGrpSpPr>
          <p:nvPr/>
        </p:nvGrpSpPr>
        <p:grpSpPr bwMode="auto">
          <a:xfrm>
            <a:off x="0" y="4652963"/>
            <a:ext cx="8940800" cy="1189037"/>
            <a:chOff x="0" y="624"/>
            <a:chExt cx="5632" cy="749"/>
          </a:xfrm>
        </p:grpSpPr>
        <p:sp>
          <p:nvSpPr>
            <p:cNvPr id="273420" name="Rectangle 12"/>
            <p:cNvSpPr>
              <a:spLocks noChangeArrowheads="1"/>
            </p:cNvSpPr>
            <p:nvPr/>
          </p:nvSpPr>
          <p:spPr bwMode="auto">
            <a:xfrm>
              <a:off x="140" y="624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例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：用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计数器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加适当的输出组合电路构成序列</a:t>
              </a:r>
            </a:p>
          </p:txBody>
        </p:sp>
        <p:sp>
          <p:nvSpPr>
            <p:cNvPr id="273421" name="Rectangle 13"/>
            <p:cNvSpPr>
              <a:spLocks noChangeArrowheads="1"/>
            </p:cNvSpPr>
            <p:nvPr/>
          </p:nvSpPr>
          <p:spPr bwMode="auto">
            <a:xfrm>
              <a:off x="0" y="1008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信号发生器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11110000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序列）。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196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3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3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3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7" name="Line 5"/>
          <p:cNvSpPr>
            <a:spLocks noChangeShapeType="1"/>
          </p:cNvSpPr>
          <p:nvPr/>
        </p:nvSpPr>
        <p:spPr bwMode="auto">
          <a:xfrm>
            <a:off x="1476375" y="2051063"/>
            <a:ext cx="5972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4438" name="Line 6"/>
          <p:cNvSpPr>
            <a:spLocks noChangeShapeType="1"/>
          </p:cNvSpPr>
          <p:nvPr/>
        </p:nvSpPr>
        <p:spPr bwMode="auto">
          <a:xfrm>
            <a:off x="3714750" y="1593863"/>
            <a:ext cx="0" cy="35798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4439" name="Line 7"/>
          <p:cNvSpPr>
            <a:spLocks noChangeShapeType="1"/>
          </p:cNvSpPr>
          <p:nvPr/>
        </p:nvSpPr>
        <p:spPr bwMode="auto">
          <a:xfrm>
            <a:off x="6915150" y="1593863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4440" name="Rectangle 8"/>
          <p:cNvSpPr>
            <a:spLocks noChangeArrowheads="1"/>
          </p:cNvSpPr>
          <p:nvPr/>
        </p:nvSpPr>
        <p:spPr bwMode="auto">
          <a:xfrm>
            <a:off x="742950" y="1431938"/>
            <a:ext cx="6623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4441" name="Rectangle 9"/>
          <p:cNvSpPr>
            <a:spLocks noChangeArrowheads="1"/>
          </p:cNvSpPr>
          <p:nvPr/>
        </p:nvSpPr>
        <p:spPr bwMode="auto">
          <a:xfrm>
            <a:off x="971550" y="2051063"/>
            <a:ext cx="6483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0   0   0   0    0    1    1</a:t>
            </a:r>
          </a:p>
        </p:txBody>
      </p:sp>
      <p:sp>
        <p:nvSpPr>
          <p:cNvPr id="274442" name="Rectangle 10"/>
          <p:cNvSpPr>
            <a:spLocks noChangeArrowheads="1"/>
          </p:cNvSpPr>
          <p:nvPr/>
        </p:nvSpPr>
        <p:spPr bwMode="auto">
          <a:xfrm>
            <a:off x="971550" y="2432063"/>
            <a:ext cx="648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0   0   1   0    1    0    1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4443" name="Rectangle 11"/>
          <p:cNvSpPr>
            <a:spLocks noChangeArrowheads="1"/>
          </p:cNvSpPr>
          <p:nvPr/>
        </p:nvSpPr>
        <p:spPr bwMode="auto">
          <a:xfrm>
            <a:off x="971550" y="2803538"/>
            <a:ext cx="648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0   1   0   0    1    1    1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4444" name="Rectangle 12"/>
          <p:cNvSpPr>
            <a:spLocks noChangeArrowheads="1"/>
          </p:cNvSpPr>
          <p:nvPr/>
        </p:nvSpPr>
        <p:spPr bwMode="auto">
          <a:xfrm>
            <a:off x="971550" y="3270263"/>
            <a:ext cx="6483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0   1   1   1    0    0    1</a:t>
            </a:r>
          </a:p>
        </p:txBody>
      </p:sp>
      <p:sp>
        <p:nvSpPr>
          <p:cNvPr id="274445" name="Rectangle 13"/>
          <p:cNvSpPr>
            <a:spLocks noChangeArrowheads="1"/>
          </p:cNvSpPr>
          <p:nvPr/>
        </p:nvSpPr>
        <p:spPr bwMode="auto">
          <a:xfrm>
            <a:off x="971550" y="3649675"/>
            <a:ext cx="6483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1   0   0   1    0    1    0</a:t>
            </a:r>
          </a:p>
        </p:txBody>
      </p:sp>
      <p:sp>
        <p:nvSpPr>
          <p:cNvPr id="274446" name="Rectangle 14"/>
          <p:cNvSpPr>
            <a:spLocks noChangeArrowheads="1"/>
          </p:cNvSpPr>
          <p:nvPr/>
        </p:nvSpPr>
        <p:spPr bwMode="auto">
          <a:xfrm>
            <a:off x="971550" y="4030675"/>
            <a:ext cx="6483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1   0   1   1    1    0    0</a:t>
            </a:r>
          </a:p>
        </p:txBody>
      </p:sp>
      <p:sp>
        <p:nvSpPr>
          <p:cNvPr id="274447" name="Rectangle 15"/>
          <p:cNvSpPr>
            <a:spLocks noChangeArrowheads="1"/>
          </p:cNvSpPr>
          <p:nvPr/>
        </p:nvSpPr>
        <p:spPr bwMode="auto">
          <a:xfrm>
            <a:off x="971550" y="4327538"/>
            <a:ext cx="648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1   1   0   1    1    1    0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4448" name="Rectangle 16"/>
          <p:cNvSpPr>
            <a:spLocks noChangeArrowheads="1"/>
          </p:cNvSpPr>
          <p:nvPr/>
        </p:nvSpPr>
        <p:spPr bwMode="auto">
          <a:xfrm>
            <a:off x="971550" y="4710125"/>
            <a:ext cx="6483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1   1   1   0    0    0    0</a:t>
            </a:r>
          </a:p>
        </p:txBody>
      </p:sp>
      <p:grpSp>
        <p:nvGrpSpPr>
          <p:cNvPr id="274449" name="Group 17"/>
          <p:cNvGrpSpPr>
            <a:grpSpLocks/>
          </p:cNvGrpSpPr>
          <p:nvPr/>
        </p:nvGrpSpPr>
        <p:grpSpPr bwMode="auto">
          <a:xfrm>
            <a:off x="0" y="5383235"/>
            <a:ext cx="9144000" cy="1189037"/>
            <a:chOff x="0" y="624"/>
            <a:chExt cx="5760" cy="749"/>
          </a:xfrm>
        </p:grpSpPr>
        <p:sp>
          <p:nvSpPr>
            <p:cNvPr id="274450" name="Rectangle 18"/>
            <p:cNvSpPr>
              <a:spLocks noChangeArrowheads="1"/>
            </p:cNvSpPr>
            <p:nvPr/>
          </p:nvSpPr>
          <p:spPr bwMode="auto">
            <a:xfrm>
              <a:off x="140" y="624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根据状态转换表画出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卡诺图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可求得以下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状态方程</a:t>
              </a:r>
            </a:p>
          </p:txBody>
        </p:sp>
        <p:sp>
          <p:nvSpPr>
            <p:cNvPr id="274451" name="Rectangle 19"/>
            <p:cNvSpPr>
              <a:spLocks noChangeArrowheads="1"/>
            </p:cNvSpPr>
            <p:nvPr/>
          </p:nvSpPr>
          <p:spPr bwMode="auto">
            <a:xfrm>
              <a:off x="0" y="1008"/>
              <a:ext cx="16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输出方程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：</a:t>
              </a:r>
            </a:p>
          </p:txBody>
        </p:sp>
      </p:grpSp>
      <p:grpSp>
        <p:nvGrpSpPr>
          <p:cNvPr id="274452" name="Group 20"/>
          <p:cNvGrpSpPr>
            <a:grpSpLocks/>
          </p:cNvGrpSpPr>
          <p:nvPr/>
        </p:nvGrpSpPr>
        <p:grpSpPr bwMode="auto">
          <a:xfrm>
            <a:off x="203200" y="96822"/>
            <a:ext cx="8737600" cy="1189038"/>
            <a:chOff x="0" y="624"/>
            <a:chExt cx="5504" cy="749"/>
          </a:xfrm>
        </p:grpSpPr>
        <p:sp>
          <p:nvSpPr>
            <p:cNvPr id="274453" name="Rectangle 21"/>
            <p:cNvSpPr>
              <a:spLocks noChangeArrowheads="1"/>
            </p:cNvSpPr>
            <p:nvPr/>
          </p:nvSpPr>
          <p:spPr bwMode="auto">
            <a:xfrm>
              <a:off x="140" y="624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把要产生的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序列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作为整个计数器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电路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输出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</a:p>
          </p:txBody>
        </p:sp>
        <p:sp>
          <p:nvSpPr>
            <p:cNvPr id="274454" name="Rectangle 22"/>
            <p:cNvSpPr>
              <a:spLocks noChangeArrowheads="1"/>
            </p:cNvSpPr>
            <p:nvPr/>
          </p:nvSpPr>
          <p:spPr bwMode="auto">
            <a:xfrm>
              <a:off x="0" y="1008"/>
              <a:ext cx="26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如下面的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状态转换表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sp>
        <p:nvSpPr>
          <p:cNvPr id="274455" name="Oval 23"/>
          <p:cNvSpPr>
            <a:spLocks noChangeArrowheads="1"/>
          </p:cNvSpPr>
          <p:nvPr/>
        </p:nvSpPr>
        <p:spPr bwMode="auto">
          <a:xfrm>
            <a:off x="6659563" y="1397013"/>
            <a:ext cx="1152525" cy="3889375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197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4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55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1600168" y="1524000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5461" name="Line 5"/>
          <p:cNvSpPr>
            <a:spLocks noChangeShapeType="1"/>
          </p:cNvSpPr>
          <p:nvPr/>
        </p:nvSpPr>
        <p:spPr bwMode="auto">
          <a:xfrm>
            <a:off x="1600168" y="2209800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62" name="Line 6"/>
          <p:cNvSpPr>
            <a:spLocks noChangeShapeType="1"/>
          </p:cNvSpPr>
          <p:nvPr/>
        </p:nvSpPr>
        <p:spPr bwMode="auto">
          <a:xfrm>
            <a:off x="2209768" y="152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63" name="Line 7"/>
          <p:cNvSpPr>
            <a:spLocks noChangeShapeType="1"/>
          </p:cNvSpPr>
          <p:nvPr/>
        </p:nvSpPr>
        <p:spPr bwMode="auto">
          <a:xfrm>
            <a:off x="3581368" y="152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64" name="Line 8"/>
          <p:cNvSpPr>
            <a:spLocks noChangeShapeType="1"/>
          </p:cNvSpPr>
          <p:nvPr/>
        </p:nvSpPr>
        <p:spPr bwMode="auto">
          <a:xfrm>
            <a:off x="2895568" y="15240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65" name="Line 9"/>
          <p:cNvSpPr>
            <a:spLocks noChangeShapeType="1"/>
          </p:cNvSpPr>
          <p:nvPr/>
        </p:nvSpPr>
        <p:spPr bwMode="auto">
          <a:xfrm flipH="1" flipV="1">
            <a:off x="761968" y="6858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450818" y="836613"/>
            <a:ext cx="935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1066768" y="5334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68" name="Rectangle 12"/>
          <p:cNvSpPr>
            <a:spLocks noChangeArrowheads="1"/>
          </p:cNvSpPr>
          <p:nvPr/>
        </p:nvSpPr>
        <p:spPr bwMode="auto">
          <a:xfrm>
            <a:off x="1600168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69" name="Rectangle 13"/>
          <p:cNvSpPr>
            <a:spLocks noChangeArrowheads="1"/>
          </p:cNvSpPr>
          <p:nvPr/>
        </p:nvSpPr>
        <p:spPr bwMode="auto">
          <a:xfrm>
            <a:off x="2133568" y="9810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70" name="Rectangle 14"/>
          <p:cNvSpPr>
            <a:spLocks noChangeArrowheads="1"/>
          </p:cNvSpPr>
          <p:nvPr/>
        </p:nvSpPr>
        <p:spPr bwMode="auto">
          <a:xfrm>
            <a:off x="2895568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71" name="Rectangle 15"/>
          <p:cNvSpPr>
            <a:spLocks noChangeArrowheads="1"/>
          </p:cNvSpPr>
          <p:nvPr/>
        </p:nvSpPr>
        <p:spPr bwMode="auto">
          <a:xfrm>
            <a:off x="3581368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72" name="Rectangle 16"/>
          <p:cNvSpPr>
            <a:spLocks noChangeArrowheads="1"/>
          </p:cNvSpPr>
          <p:nvPr/>
        </p:nvSpPr>
        <p:spPr bwMode="auto">
          <a:xfrm>
            <a:off x="1219168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73" name="Rectangle 17"/>
          <p:cNvSpPr>
            <a:spLocks noChangeArrowheads="1"/>
          </p:cNvSpPr>
          <p:nvPr/>
        </p:nvSpPr>
        <p:spPr bwMode="auto">
          <a:xfrm>
            <a:off x="1219168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74" name="Rectangle 18"/>
          <p:cNvSpPr>
            <a:spLocks noChangeArrowheads="1"/>
          </p:cNvSpPr>
          <p:nvPr/>
        </p:nvSpPr>
        <p:spPr bwMode="auto">
          <a:xfrm>
            <a:off x="3043206" y="15573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75" name="Rectangle 19"/>
          <p:cNvSpPr>
            <a:spLocks noChangeArrowheads="1"/>
          </p:cNvSpPr>
          <p:nvPr/>
        </p:nvSpPr>
        <p:spPr bwMode="auto">
          <a:xfrm>
            <a:off x="1674781" y="1557338"/>
            <a:ext cx="457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76" name="Rectangle 20"/>
          <p:cNvSpPr>
            <a:spLocks noChangeArrowheads="1"/>
          </p:cNvSpPr>
          <p:nvPr/>
        </p:nvSpPr>
        <p:spPr bwMode="auto">
          <a:xfrm>
            <a:off x="1746218" y="22050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77" name="Rectangle 21"/>
          <p:cNvSpPr>
            <a:spLocks noChangeArrowheads="1"/>
          </p:cNvSpPr>
          <p:nvPr/>
        </p:nvSpPr>
        <p:spPr bwMode="auto">
          <a:xfrm>
            <a:off x="3733768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78" name="Rectangle 22"/>
          <p:cNvSpPr>
            <a:spLocks noChangeArrowheads="1"/>
          </p:cNvSpPr>
          <p:nvPr/>
        </p:nvSpPr>
        <p:spPr bwMode="auto">
          <a:xfrm>
            <a:off x="2395506" y="15573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79" name="Rectangle 23"/>
          <p:cNvSpPr>
            <a:spLocks noChangeArrowheads="1"/>
          </p:cNvSpPr>
          <p:nvPr/>
        </p:nvSpPr>
        <p:spPr bwMode="auto">
          <a:xfrm>
            <a:off x="3733768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80" name="Rectangle 24"/>
          <p:cNvSpPr>
            <a:spLocks noChangeArrowheads="1"/>
          </p:cNvSpPr>
          <p:nvPr/>
        </p:nvSpPr>
        <p:spPr bwMode="auto">
          <a:xfrm>
            <a:off x="3043206" y="22050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81" name="Rectangle 25"/>
          <p:cNvSpPr>
            <a:spLocks noChangeArrowheads="1"/>
          </p:cNvSpPr>
          <p:nvPr/>
        </p:nvSpPr>
        <p:spPr bwMode="auto">
          <a:xfrm>
            <a:off x="2395506" y="22050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82" name="Rectangle 26"/>
          <p:cNvSpPr>
            <a:spLocks noChangeArrowheads="1"/>
          </p:cNvSpPr>
          <p:nvPr/>
        </p:nvSpPr>
        <p:spPr bwMode="auto">
          <a:xfrm>
            <a:off x="-32" y="295275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83" name="Rectangle 27"/>
          <p:cNvSpPr>
            <a:spLocks noChangeArrowheads="1"/>
          </p:cNvSpPr>
          <p:nvPr/>
        </p:nvSpPr>
        <p:spPr bwMode="auto">
          <a:xfrm>
            <a:off x="6191280" y="1628772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5484" name="Line 28"/>
          <p:cNvSpPr>
            <a:spLocks noChangeShapeType="1"/>
          </p:cNvSpPr>
          <p:nvPr/>
        </p:nvSpPr>
        <p:spPr bwMode="auto">
          <a:xfrm>
            <a:off x="6191280" y="2314572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85" name="Line 29"/>
          <p:cNvSpPr>
            <a:spLocks noChangeShapeType="1"/>
          </p:cNvSpPr>
          <p:nvPr/>
        </p:nvSpPr>
        <p:spPr bwMode="auto">
          <a:xfrm>
            <a:off x="6800880" y="1628772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86" name="Line 30"/>
          <p:cNvSpPr>
            <a:spLocks noChangeShapeType="1"/>
          </p:cNvSpPr>
          <p:nvPr/>
        </p:nvSpPr>
        <p:spPr bwMode="auto">
          <a:xfrm>
            <a:off x="8172480" y="1628772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87" name="Line 31"/>
          <p:cNvSpPr>
            <a:spLocks noChangeShapeType="1"/>
          </p:cNvSpPr>
          <p:nvPr/>
        </p:nvSpPr>
        <p:spPr bwMode="auto">
          <a:xfrm>
            <a:off x="7486680" y="1628772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88" name="Line 32"/>
          <p:cNvSpPr>
            <a:spLocks noChangeShapeType="1"/>
          </p:cNvSpPr>
          <p:nvPr/>
        </p:nvSpPr>
        <p:spPr bwMode="auto">
          <a:xfrm flipH="1" flipV="1">
            <a:off x="5353080" y="790572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5490" name="Rectangle 34"/>
          <p:cNvSpPr>
            <a:spLocks noChangeArrowheads="1"/>
          </p:cNvSpPr>
          <p:nvPr/>
        </p:nvSpPr>
        <p:spPr bwMode="auto">
          <a:xfrm>
            <a:off x="5505480" y="561972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91" name="Rectangle 35"/>
          <p:cNvSpPr>
            <a:spLocks noChangeArrowheads="1"/>
          </p:cNvSpPr>
          <p:nvPr/>
        </p:nvSpPr>
        <p:spPr bwMode="auto">
          <a:xfrm>
            <a:off x="6191280" y="108584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92" name="Rectangle 36"/>
          <p:cNvSpPr>
            <a:spLocks noChangeArrowheads="1"/>
          </p:cNvSpPr>
          <p:nvPr/>
        </p:nvSpPr>
        <p:spPr bwMode="auto">
          <a:xfrm>
            <a:off x="6724680" y="1085847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93" name="Rectangle 37"/>
          <p:cNvSpPr>
            <a:spLocks noChangeArrowheads="1"/>
          </p:cNvSpPr>
          <p:nvPr/>
        </p:nvSpPr>
        <p:spPr bwMode="auto">
          <a:xfrm>
            <a:off x="7486680" y="108584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94" name="Rectangle 38"/>
          <p:cNvSpPr>
            <a:spLocks noChangeArrowheads="1"/>
          </p:cNvSpPr>
          <p:nvPr/>
        </p:nvSpPr>
        <p:spPr bwMode="auto">
          <a:xfrm>
            <a:off x="8172480" y="108584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95" name="Rectangle 39"/>
          <p:cNvSpPr>
            <a:spLocks noChangeArrowheads="1"/>
          </p:cNvSpPr>
          <p:nvPr/>
        </p:nvSpPr>
        <p:spPr bwMode="auto">
          <a:xfrm>
            <a:off x="5810280" y="16192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96" name="Rectangle 40"/>
          <p:cNvSpPr>
            <a:spLocks noChangeArrowheads="1"/>
          </p:cNvSpPr>
          <p:nvPr/>
        </p:nvSpPr>
        <p:spPr bwMode="auto">
          <a:xfrm>
            <a:off x="5810280" y="23050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97" name="Rectangle 41"/>
          <p:cNvSpPr>
            <a:spLocks noChangeArrowheads="1"/>
          </p:cNvSpPr>
          <p:nvPr/>
        </p:nvSpPr>
        <p:spPr bwMode="auto">
          <a:xfrm>
            <a:off x="6267480" y="16192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98" name="Rectangle 42"/>
          <p:cNvSpPr>
            <a:spLocks noChangeArrowheads="1"/>
          </p:cNvSpPr>
          <p:nvPr/>
        </p:nvSpPr>
        <p:spPr bwMode="auto">
          <a:xfrm>
            <a:off x="7639080" y="1704972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499" name="Rectangle 43"/>
          <p:cNvSpPr>
            <a:spLocks noChangeArrowheads="1"/>
          </p:cNvSpPr>
          <p:nvPr/>
        </p:nvSpPr>
        <p:spPr bwMode="auto">
          <a:xfrm>
            <a:off x="6953280" y="23050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500" name="Rectangle 44"/>
          <p:cNvSpPr>
            <a:spLocks noChangeArrowheads="1"/>
          </p:cNvSpPr>
          <p:nvPr/>
        </p:nvSpPr>
        <p:spPr bwMode="auto">
          <a:xfrm>
            <a:off x="8324880" y="23050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501" name="Rectangle 45"/>
          <p:cNvSpPr>
            <a:spLocks noChangeArrowheads="1"/>
          </p:cNvSpPr>
          <p:nvPr/>
        </p:nvSpPr>
        <p:spPr bwMode="auto">
          <a:xfrm>
            <a:off x="6953280" y="16192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502" name="Rectangle 46"/>
          <p:cNvSpPr>
            <a:spLocks noChangeArrowheads="1"/>
          </p:cNvSpPr>
          <p:nvPr/>
        </p:nvSpPr>
        <p:spPr bwMode="auto">
          <a:xfrm>
            <a:off x="8324880" y="16192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503" name="Rectangle 47"/>
          <p:cNvSpPr>
            <a:spLocks noChangeArrowheads="1"/>
          </p:cNvSpPr>
          <p:nvPr/>
        </p:nvSpPr>
        <p:spPr bwMode="auto">
          <a:xfrm>
            <a:off x="6267480" y="23050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504" name="Rectangle 48"/>
          <p:cNvSpPr>
            <a:spLocks noChangeArrowheads="1"/>
          </p:cNvSpPr>
          <p:nvPr/>
        </p:nvSpPr>
        <p:spPr bwMode="auto">
          <a:xfrm>
            <a:off x="7639080" y="230504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505" name="Rectangle 49"/>
          <p:cNvSpPr>
            <a:spLocks noChangeArrowheads="1"/>
          </p:cNvSpPr>
          <p:nvPr/>
        </p:nvSpPr>
        <p:spPr bwMode="auto">
          <a:xfrm>
            <a:off x="4591080" y="400047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5506" name="Oval 50"/>
          <p:cNvSpPr>
            <a:spLocks noChangeArrowheads="1"/>
          </p:cNvSpPr>
          <p:nvPr/>
        </p:nvSpPr>
        <p:spPr bwMode="auto">
          <a:xfrm>
            <a:off x="2971768" y="1557338"/>
            <a:ext cx="609600" cy="609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5507" name="Oval 51"/>
          <p:cNvSpPr>
            <a:spLocks noChangeArrowheads="1"/>
          </p:cNvSpPr>
          <p:nvPr/>
        </p:nvSpPr>
        <p:spPr bwMode="auto">
          <a:xfrm>
            <a:off x="1603343" y="2276475"/>
            <a:ext cx="1371600" cy="609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275512" name="Object 56"/>
          <p:cNvGraphicFramePr>
            <a:graphicFrameLocks noChangeAspect="1"/>
          </p:cNvGraphicFramePr>
          <p:nvPr/>
        </p:nvGraphicFramePr>
        <p:xfrm>
          <a:off x="5357818" y="3929066"/>
          <a:ext cx="3432176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28" name="Equation" r:id="rId4" imgW="1497950" imgH="291973" progId="Equation.DSMT4">
                  <p:embed/>
                </p:oleObj>
              </mc:Choice>
              <mc:Fallback>
                <p:oleObj name="Equation" r:id="rId4" imgW="1497950" imgH="291973" progId="Equation.DSMT4">
                  <p:embed/>
                  <p:pic>
                    <p:nvPicPr>
                      <p:cNvPr id="0" name="Picture 7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818" y="3929066"/>
                        <a:ext cx="3432176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513" name="Object 57"/>
          <p:cNvGraphicFramePr>
            <a:graphicFrameLocks noChangeAspect="1"/>
          </p:cNvGraphicFramePr>
          <p:nvPr/>
        </p:nvGraphicFramePr>
        <p:xfrm>
          <a:off x="285720" y="3857628"/>
          <a:ext cx="4514851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29" name="Equation" r:id="rId6" imgW="1955800" imgH="292100" progId="Equation.DSMT4">
                  <p:embed/>
                </p:oleObj>
              </mc:Choice>
              <mc:Fallback>
                <p:oleObj name="Equation" r:id="rId6" imgW="1955800" imgH="292100" progId="Equation.DSMT4">
                  <p:embed/>
                  <p:pic>
                    <p:nvPicPr>
                      <p:cNvPr id="0" name="Picture 7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3857628"/>
                        <a:ext cx="4514851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514" name="Object 58"/>
          <p:cNvGraphicFramePr>
            <a:graphicFrameLocks noChangeAspect="1"/>
          </p:cNvGraphicFramePr>
          <p:nvPr/>
        </p:nvGraphicFramePr>
        <p:xfrm>
          <a:off x="285720" y="4929198"/>
          <a:ext cx="14049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30" name="公式" r:id="rId8" imgW="1067040" imgH="368280" progId="Equation.3">
                  <p:embed/>
                </p:oleObj>
              </mc:Choice>
              <mc:Fallback>
                <p:oleObj name="公式" r:id="rId8" imgW="1067040" imgH="368280" progId="Equation.3">
                  <p:embed/>
                  <p:pic>
                    <p:nvPicPr>
                      <p:cNvPr id="0" name="Picture 7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4929198"/>
                        <a:ext cx="1404938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515" name="Object 59"/>
          <p:cNvGraphicFramePr>
            <a:graphicFrameLocks noChangeAspect="1"/>
          </p:cNvGraphicFramePr>
          <p:nvPr/>
        </p:nvGraphicFramePr>
        <p:xfrm>
          <a:off x="2468534" y="4937128"/>
          <a:ext cx="14843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31" name="公式" r:id="rId10" imgW="1117800" imgH="368280" progId="Equation.3">
                  <p:embed/>
                </p:oleObj>
              </mc:Choice>
              <mc:Fallback>
                <p:oleObj name="公式" r:id="rId10" imgW="1117800" imgH="368280" progId="Equation.3">
                  <p:embed/>
                  <p:pic>
                    <p:nvPicPr>
                      <p:cNvPr id="0" name="Picture 7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34" y="4937128"/>
                        <a:ext cx="148431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516" name="Object 60"/>
          <p:cNvGraphicFramePr>
            <a:graphicFrameLocks noChangeAspect="1"/>
          </p:cNvGraphicFramePr>
          <p:nvPr/>
        </p:nvGraphicFramePr>
        <p:xfrm>
          <a:off x="5429256" y="4929198"/>
          <a:ext cx="17748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32" name="Equation" r:id="rId12" imgW="1346400" imgH="355680" progId="Equation.DSMT4">
                  <p:embed/>
                </p:oleObj>
              </mc:Choice>
              <mc:Fallback>
                <p:oleObj name="Equation" r:id="rId12" imgW="1346400" imgH="355680" progId="Equation.DSMT4">
                  <p:embed/>
                  <p:pic>
                    <p:nvPicPr>
                      <p:cNvPr id="0" name="Picture 7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6" y="4929198"/>
                        <a:ext cx="1774825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5517" name="Group 61"/>
          <p:cNvGrpSpPr>
            <a:grpSpLocks/>
          </p:cNvGrpSpPr>
          <p:nvPr/>
        </p:nvGrpSpPr>
        <p:grpSpPr bwMode="auto">
          <a:xfrm>
            <a:off x="1242981" y="2276475"/>
            <a:ext cx="3352800" cy="576263"/>
            <a:chOff x="3264" y="960"/>
            <a:chExt cx="2112" cy="912"/>
          </a:xfrm>
        </p:grpSpPr>
        <p:sp>
          <p:nvSpPr>
            <p:cNvPr id="275518" name="Arc 62"/>
            <p:cNvSpPr>
              <a:spLocks/>
            </p:cNvSpPr>
            <p:nvPr/>
          </p:nvSpPr>
          <p:spPr bwMode="auto">
            <a:xfrm>
              <a:off x="3264" y="960"/>
              <a:ext cx="638" cy="864"/>
            </a:xfrm>
            <a:custGeom>
              <a:avLst/>
              <a:gdLst>
                <a:gd name="G0" fmla="+- 9594 0 0"/>
                <a:gd name="G1" fmla="+- 21600 0 0"/>
                <a:gd name="G2" fmla="+- 21600 0 0"/>
                <a:gd name="T0" fmla="*/ 1713 w 31194"/>
                <a:gd name="T1" fmla="*/ 1489 h 43200"/>
                <a:gd name="T2" fmla="*/ 0 w 31194"/>
                <a:gd name="T3" fmla="*/ 40953 h 43200"/>
                <a:gd name="T4" fmla="*/ 9594 w 311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194" h="43200" fill="none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</a:path>
                <a:path w="31194" h="43200" stroke="0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  <a:lnTo>
                    <a:pt x="9594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5519" name="Arc 63"/>
            <p:cNvSpPr>
              <a:spLocks/>
            </p:cNvSpPr>
            <p:nvPr/>
          </p:nvSpPr>
          <p:spPr bwMode="auto">
            <a:xfrm flipH="1">
              <a:off x="4738" y="1008"/>
              <a:ext cx="638" cy="864"/>
            </a:xfrm>
            <a:custGeom>
              <a:avLst/>
              <a:gdLst>
                <a:gd name="G0" fmla="+- 9594 0 0"/>
                <a:gd name="G1" fmla="+- 21600 0 0"/>
                <a:gd name="G2" fmla="+- 21600 0 0"/>
                <a:gd name="T0" fmla="*/ 1713 w 31194"/>
                <a:gd name="T1" fmla="*/ 1489 h 43200"/>
                <a:gd name="T2" fmla="*/ 0 w 31194"/>
                <a:gd name="T3" fmla="*/ 40953 h 43200"/>
                <a:gd name="T4" fmla="*/ 9594 w 311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194" h="43200" fill="none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</a:path>
                <a:path w="31194" h="43200" stroke="0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  <a:lnTo>
                    <a:pt x="9594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5520" name="Oval 64"/>
          <p:cNvSpPr>
            <a:spLocks noChangeArrowheads="1"/>
          </p:cNvSpPr>
          <p:nvPr/>
        </p:nvSpPr>
        <p:spPr bwMode="auto">
          <a:xfrm>
            <a:off x="6856443" y="1733547"/>
            <a:ext cx="609600" cy="1223963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5521" name="Oval 65"/>
          <p:cNvSpPr>
            <a:spLocks noChangeArrowheads="1"/>
          </p:cNvSpPr>
          <p:nvPr/>
        </p:nvSpPr>
        <p:spPr bwMode="auto">
          <a:xfrm>
            <a:off x="8224868" y="1662110"/>
            <a:ext cx="609600" cy="1223962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5522" name="Rectangle 66"/>
          <p:cNvSpPr>
            <a:spLocks noChangeArrowheads="1"/>
          </p:cNvSpPr>
          <p:nvPr/>
        </p:nvSpPr>
        <p:spPr bwMode="auto">
          <a:xfrm>
            <a:off x="5129243" y="941385"/>
            <a:ext cx="935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198</a:t>
            </a:fld>
            <a:endParaRPr lang="en-US" altLang="zh-CN"/>
          </a:p>
        </p:txBody>
      </p:sp>
      <p:cxnSp>
        <p:nvCxnSpPr>
          <p:cNvPr id="62" name="直接箭头连接符 61"/>
          <p:cNvCxnSpPr/>
          <p:nvPr/>
        </p:nvCxnSpPr>
        <p:spPr bwMode="auto">
          <a:xfrm rot="16200000" flipV="1">
            <a:off x="6858016" y="3357562"/>
            <a:ext cx="857256" cy="1428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箭头连接符 63"/>
          <p:cNvCxnSpPr/>
          <p:nvPr/>
        </p:nvCxnSpPr>
        <p:spPr bwMode="auto">
          <a:xfrm rot="16200000" flipV="1">
            <a:off x="8143900" y="3357562"/>
            <a:ext cx="857256" cy="1428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箭头连接符 64"/>
          <p:cNvCxnSpPr/>
          <p:nvPr/>
        </p:nvCxnSpPr>
        <p:spPr bwMode="auto">
          <a:xfrm rot="5400000" flipH="1" flipV="1">
            <a:off x="1893075" y="2607463"/>
            <a:ext cx="1714512" cy="9286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箭头连接符 66"/>
          <p:cNvCxnSpPr/>
          <p:nvPr/>
        </p:nvCxnSpPr>
        <p:spPr bwMode="auto">
          <a:xfrm rot="5400000" flipH="1" flipV="1">
            <a:off x="3428992" y="3071810"/>
            <a:ext cx="1071570" cy="3571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箭头连接符 68"/>
          <p:cNvCxnSpPr/>
          <p:nvPr/>
        </p:nvCxnSpPr>
        <p:spPr bwMode="auto">
          <a:xfrm rot="10800000">
            <a:off x="2500298" y="2714620"/>
            <a:ext cx="1285884" cy="10715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5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5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5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5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5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75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7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506" grpId="0" animBg="1"/>
      <p:bldP spid="275507" grpId="0" animBg="1"/>
      <p:bldP spid="275520" grpId="0" animBg="1"/>
      <p:bldP spid="275521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1600200" y="1519238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6485" name="Line 5"/>
          <p:cNvSpPr>
            <a:spLocks noChangeShapeType="1"/>
          </p:cNvSpPr>
          <p:nvPr/>
        </p:nvSpPr>
        <p:spPr bwMode="auto">
          <a:xfrm>
            <a:off x="1600200" y="2205038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486" name="Line 6"/>
          <p:cNvSpPr>
            <a:spLocks noChangeShapeType="1"/>
          </p:cNvSpPr>
          <p:nvPr/>
        </p:nvSpPr>
        <p:spPr bwMode="auto">
          <a:xfrm>
            <a:off x="2209800" y="1519238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487" name="Line 7"/>
          <p:cNvSpPr>
            <a:spLocks noChangeShapeType="1"/>
          </p:cNvSpPr>
          <p:nvPr/>
        </p:nvSpPr>
        <p:spPr bwMode="auto">
          <a:xfrm>
            <a:off x="3563938" y="1484313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488" name="Line 8"/>
          <p:cNvSpPr>
            <a:spLocks noChangeShapeType="1"/>
          </p:cNvSpPr>
          <p:nvPr/>
        </p:nvSpPr>
        <p:spPr bwMode="auto">
          <a:xfrm>
            <a:off x="2895600" y="1519238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489" name="Line 9"/>
          <p:cNvSpPr>
            <a:spLocks noChangeShapeType="1"/>
          </p:cNvSpPr>
          <p:nvPr/>
        </p:nvSpPr>
        <p:spPr bwMode="auto">
          <a:xfrm flipH="1" flipV="1">
            <a:off x="762000" y="681038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491" name="Rectangle 11"/>
          <p:cNvSpPr>
            <a:spLocks noChangeArrowheads="1"/>
          </p:cNvSpPr>
          <p:nvPr/>
        </p:nvSpPr>
        <p:spPr bwMode="auto">
          <a:xfrm>
            <a:off x="1066800" y="528638"/>
            <a:ext cx="1676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492" name="Rectangle 12"/>
          <p:cNvSpPr>
            <a:spLocks noChangeArrowheads="1"/>
          </p:cNvSpPr>
          <p:nvPr/>
        </p:nvSpPr>
        <p:spPr bwMode="auto">
          <a:xfrm>
            <a:off x="1600200" y="9763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493" name="Rectangle 13"/>
          <p:cNvSpPr>
            <a:spLocks noChangeArrowheads="1"/>
          </p:cNvSpPr>
          <p:nvPr/>
        </p:nvSpPr>
        <p:spPr bwMode="auto">
          <a:xfrm>
            <a:off x="2133600" y="976313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494" name="Rectangle 14"/>
          <p:cNvSpPr>
            <a:spLocks noChangeArrowheads="1"/>
          </p:cNvSpPr>
          <p:nvPr/>
        </p:nvSpPr>
        <p:spPr bwMode="auto">
          <a:xfrm>
            <a:off x="2895600" y="9763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495" name="Rectangle 15"/>
          <p:cNvSpPr>
            <a:spLocks noChangeArrowheads="1"/>
          </p:cNvSpPr>
          <p:nvPr/>
        </p:nvSpPr>
        <p:spPr bwMode="auto">
          <a:xfrm>
            <a:off x="3563938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496" name="Rectangle 16"/>
          <p:cNvSpPr>
            <a:spLocks noChangeArrowheads="1"/>
          </p:cNvSpPr>
          <p:nvPr/>
        </p:nvSpPr>
        <p:spPr bwMode="auto">
          <a:xfrm>
            <a:off x="1219200" y="15097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497" name="Rectangle 17"/>
          <p:cNvSpPr>
            <a:spLocks noChangeArrowheads="1"/>
          </p:cNvSpPr>
          <p:nvPr/>
        </p:nvSpPr>
        <p:spPr bwMode="auto">
          <a:xfrm>
            <a:off x="1219200" y="21955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498" name="Rectangle 18"/>
          <p:cNvSpPr>
            <a:spLocks noChangeArrowheads="1"/>
          </p:cNvSpPr>
          <p:nvPr/>
        </p:nvSpPr>
        <p:spPr bwMode="auto">
          <a:xfrm>
            <a:off x="3043238" y="15525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276499" name="Rectangle 19"/>
          <p:cNvSpPr>
            <a:spLocks noChangeArrowheads="1"/>
          </p:cNvSpPr>
          <p:nvPr/>
        </p:nvSpPr>
        <p:spPr bwMode="auto">
          <a:xfrm>
            <a:off x="1674813" y="1552575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00" name="Rectangle 20"/>
          <p:cNvSpPr>
            <a:spLocks noChangeArrowheads="1"/>
          </p:cNvSpPr>
          <p:nvPr/>
        </p:nvSpPr>
        <p:spPr bwMode="auto">
          <a:xfrm>
            <a:off x="174625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01" name="Rectangle 21"/>
          <p:cNvSpPr>
            <a:spLocks noChangeArrowheads="1"/>
          </p:cNvSpPr>
          <p:nvPr/>
        </p:nvSpPr>
        <p:spPr bwMode="auto">
          <a:xfrm>
            <a:off x="3708400" y="22050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02" name="Rectangle 22"/>
          <p:cNvSpPr>
            <a:spLocks noChangeArrowheads="1"/>
          </p:cNvSpPr>
          <p:nvPr/>
        </p:nvSpPr>
        <p:spPr bwMode="auto">
          <a:xfrm>
            <a:off x="2395538" y="15525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03" name="Rectangle 23"/>
          <p:cNvSpPr>
            <a:spLocks noChangeArrowheads="1"/>
          </p:cNvSpPr>
          <p:nvPr/>
        </p:nvSpPr>
        <p:spPr bwMode="auto">
          <a:xfrm>
            <a:off x="3708400" y="14843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04" name="Rectangle 24"/>
          <p:cNvSpPr>
            <a:spLocks noChangeArrowheads="1"/>
          </p:cNvSpPr>
          <p:nvPr/>
        </p:nvSpPr>
        <p:spPr bwMode="auto">
          <a:xfrm>
            <a:off x="3043238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05" name="Rectangle 25"/>
          <p:cNvSpPr>
            <a:spLocks noChangeArrowheads="1"/>
          </p:cNvSpPr>
          <p:nvPr/>
        </p:nvSpPr>
        <p:spPr bwMode="auto">
          <a:xfrm>
            <a:off x="2395538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06" name="Rectangle 26"/>
          <p:cNvSpPr>
            <a:spLocks noChangeArrowheads="1"/>
          </p:cNvSpPr>
          <p:nvPr/>
        </p:nvSpPr>
        <p:spPr bwMode="auto">
          <a:xfrm>
            <a:off x="0" y="290513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07" name="Rectangle 27"/>
          <p:cNvSpPr>
            <a:spLocks noChangeArrowheads="1"/>
          </p:cNvSpPr>
          <p:nvPr/>
        </p:nvSpPr>
        <p:spPr bwMode="auto">
          <a:xfrm>
            <a:off x="6262718" y="1557338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6508" name="Line 28"/>
          <p:cNvSpPr>
            <a:spLocks noChangeShapeType="1"/>
          </p:cNvSpPr>
          <p:nvPr/>
        </p:nvSpPr>
        <p:spPr bwMode="auto">
          <a:xfrm>
            <a:off x="6262718" y="2243138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09" name="Line 29"/>
          <p:cNvSpPr>
            <a:spLocks noChangeShapeType="1"/>
          </p:cNvSpPr>
          <p:nvPr/>
        </p:nvSpPr>
        <p:spPr bwMode="auto">
          <a:xfrm>
            <a:off x="6872318" y="1557338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10" name="Line 30"/>
          <p:cNvSpPr>
            <a:spLocks noChangeShapeType="1"/>
          </p:cNvSpPr>
          <p:nvPr/>
        </p:nvSpPr>
        <p:spPr bwMode="auto">
          <a:xfrm>
            <a:off x="8243918" y="1557338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11" name="Line 31"/>
          <p:cNvSpPr>
            <a:spLocks noChangeShapeType="1"/>
          </p:cNvSpPr>
          <p:nvPr/>
        </p:nvSpPr>
        <p:spPr bwMode="auto">
          <a:xfrm>
            <a:off x="7558118" y="1557338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12" name="Line 32"/>
          <p:cNvSpPr>
            <a:spLocks noChangeShapeType="1"/>
          </p:cNvSpPr>
          <p:nvPr/>
        </p:nvSpPr>
        <p:spPr bwMode="auto">
          <a:xfrm flipH="1" flipV="1">
            <a:off x="5416580" y="725488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6514" name="Rectangle 34"/>
          <p:cNvSpPr>
            <a:spLocks noChangeArrowheads="1"/>
          </p:cNvSpPr>
          <p:nvPr/>
        </p:nvSpPr>
        <p:spPr bwMode="auto">
          <a:xfrm>
            <a:off x="5576918" y="490538"/>
            <a:ext cx="1676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15" name="Rectangle 35"/>
          <p:cNvSpPr>
            <a:spLocks noChangeArrowheads="1"/>
          </p:cNvSpPr>
          <p:nvPr/>
        </p:nvSpPr>
        <p:spPr bwMode="auto">
          <a:xfrm>
            <a:off x="6262718" y="10144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16" name="Rectangle 36"/>
          <p:cNvSpPr>
            <a:spLocks noChangeArrowheads="1"/>
          </p:cNvSpPr>
          <p:nvPr/>
        </p:nvSpPr>
        <p:spPr bwMode="auto">
          <a:xfrm>
            <a:off x="6796118" y="1014413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17" name="Rectangle 37"/>
          <p:cNvSpPr>
            <a:spLocks noChangeArrowheads="1"/>
          </p:cNvSpPr>
          <p:nvPr/>
        </p:nvSpPr>
        <p:spPr bwMode="auto">
          <a:xfrm>
            <a:off x="7558118" y="10144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18" name="Rectangle 38"/>
          <p:cNvSpPr>
            <a:spLocks noChangeArrowheads="1"/>
          </p:cNvSpPr>
          <p:nvPr/>
        </p:nvSpPr>
        <p:spPr bwMode="auto">
          <a:xfrm>
            <a:off x="8243918" y="10144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19" name="Rectangle 39"/>
          <p:cNvSpPr>
            <a:spLocks noChangeArrowheads="1"/>
          </p:cNvSpPr>
          <p:nvPr/>
        </p:nvSpPr>
        <p:spPr bwMode="auto">
          <a:xfrm>
            <a:off x="5881718" y="15478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20" name="Rectangle 40"/>
          <p:cNvSpPr>
            <a:spLocks noChangeArrowheads="1"/>
          </p:cNvSpPr>
          <p:nvPr/>
        </p:nvSpPr>
        <p:spPr bwMode="auto">
          <a:xfrm>
            <a:off x="5881718" y="22336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21" name="Rectangle 41"/>
          <p:cNvSpPr>
            <a:spLocks noChangeArrowheads="1"/>
          </p:cNvSpPr>
          <p:nvPr/>
        </p:nvSpPr>
        <p:spPr bwMode="auto">
          <a:xfrm>
            <a:off x="6338918" y="15478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22" name="Rectangle 42"/>
          <p:cNvSpPr>
            <a:spLocks noChangeArrowheads="1"/>
          </p:cNvSpPr>
          <p:nvPr/>
        </p:nvSpPr>
        <p:spPr bwMode="auto">
          <a:xfrm>
            <a:off x="7735918" y="1557338"/>
            <a:ext cx="457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23" name="Rectangle 43"/>
          <p:cNvSpPr>
            <a:spLocks noChangeArrowheads="1"/>
          </p:cNvSpPr>
          <p:nvPr/>
        </p:nvSpPr>
        <p:spPr bwMode="auto">
          <a:xfrm>
            <a:off x="7024718" y="22336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276524" name="Rectangle 44"/>
          <p:cNvSpPr>
            <a:spLocks noChangeArrowheads="1"/>
          </p:cNvSpPr>
          <p:nvPr/>
        </p:nvSpPr>
        <p:spPr bwMode="auto">
          <a:xfrm>
            <a:off x="8396318" y="22336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25" name="Rectangle 45"/>
          <p:cNvSpPr>
            <a:spLocks noChangeArrowheads="1"/>
          </p:cNvSpPr>
          <p:nvPr/>
        </p:nvSpPr>
        <p:spPr bwMode="auto">
          <a:xfrm>
            <a:off x="7024718" y="15478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26" name="Rectangle 46"/>
          <p:cNvSpPr>
            <a:spLocks noChangeArrowheads="1"/>
          </p:cNvSpPr>
          <p:nvPr/>
        </p:nvSpPr>
        <p:spPr bwMode="auto">
          <a:xfrm>
            <a:off x="8396318" y="15478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27" name="Rectangle 47"/>
          <p:cNvSpPr>
            <a:spLocks noChangeArrowheads="1"/>
          </p:cNvSpPr>
          <p:nvPr/>
        </p:nvSpPr>
        <p:spPr bwMode="auto">
          <a:xfrm>
            <a:off x="6338918" y="22336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28" name="Rectangle 48"/>
          <p:cNvSpPr>
            <a:spLocks noChangeArrowheads="1"/>
          </p:cNvSpPr>
          <p:nvPr/>
        </p:nvSpPr>
        <p:spPr bwMode="auto">
          <a:xfrm>
            <a:off x="7710518" y="22336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29" name="Rectangle 49"/>
          <p:cNvSpPr>
            <a:spLocks noChangeArrowheads="1"/>
          </p:cNvSpPr>
          <p:nvPr/>
        </p:nvSpPr>
        <p:spPr bwMode="auto">
          <a:xfrm>
            <a:off x="4999068" y="3333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76533" name="Object 53"/>
          <p:cNvGraphicFramePr>
            <a:graphicFrameLocks noChangeAspect="1"/>
          </p:cNvGraphicFramePr>
          <p:nvPr/>
        </p:nvGraphicFramePr>
        <p:xfrm>
          <a:off x="6732588" y="3573463"/>
          <a:ext cx="100647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70" name="公式" r:id="rId5" imgW="762120" imgH="419040" progId="Equation.3">
                  <p:embed/>
                </p:oleObj>
              </mc:Choice>
              <mc:Fallback>
                <p:oleObj name="公式" r:id="rId5" imgW="762120" imgH="419040" progId="Equation.3">
                  <p:embed/>
                  <p:pic>
                    <p:nvPicPr>
                      <p:cNvPr id="0" name="Picture 6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3573463"/>
                        <a:ext cx="1006475" cy="557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45" name="Group 65"/>
          <p:cNvGrpSpPr>
            <a:grpSpLocks/>
          </p:cNvGrpSpPr>
          <p:nvPr/>
        </p:nvGrpSpPr>
        <p:grpSpPr bwMode="auto">
          <a:xfrm>
            <a:off x="1979613" y="3513138"/>
            <a:ext cx="1458912" cy="1228725"/>
            <a:chOff x="1247" y="2213"/>
            <a:chExt cx="919" cy="774"/>
          </a:xfrm>
        </p:grpSpPr>
        <p:graphicFrame>
          <p:nvGraphicFramePr>
            <p:cNvPr id="276534" name="Object 54"/>
            <p:cNvGraphicFramePr>
              <a:graphicFrameLocks noChangeAspect="1"/>
            </p:cNvGraphicFramePr>
            <p:nvPr/>
          </p:nvGraphicFramePr>
          <p:xfrm>
            <a:off x="1302" y="2213"/>
            <a:ext cx="852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71" name="公式" r:id="rId7" imgW="1016280" imgH="393840" progId="Equation.3">
                    <p:embed/>
                  </p:oleObj>
                </mc:Choice>
                <mc:Fallback>
                  <p:oleObj name="公式" r:id="rId7" imgW="1016280" imgH="393840" progId="Equation.3">
                    <p:embed/>
                    <p:pic>
                      <p:nvPicPr>
                        <p:cNvPr id="0" name="Picture 6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2" y="2213"/>
                          <a:ext cx="852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35" name="Object 55"/>
            <p:cNvGraphicFramePr>
              <a:graphicFrameLocks noChangeAspect="1"/>
            </p:cNvGraphicFramePr>
            <p:nvPr/>
          </p:nvGraphicFramePr>
          <p:xfrm>
            <a:off x="1247" y="2704"/>
            <a:ext cx="919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72" name="公式" r:id="rId9" imgW="1105200" imgH="330120" progId="Equation.3">
                    <p:embed/>
                  </p:oleObj>
                </mc:Choice>
                <mc:Fallback>
                  <p:oleObj name="公式" r:id="rId9" imgW="1105200" imgH="330120" progId="Equation.3">
                    <p:embed/>
                    <p:pic>
                      <p:nvPicPr>
                        <p:cNvPr id="0" name="Picture 6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704"/>
                          <a:ext cx="919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537" name="Object 57"/>
          <p:cNvGraphicFramePr>
            <a:graphicFrameLocks noChangeAspect="1"/>
          </p:cNvGraphicFramePr>
          <p:nvPr/>
        </p:nvGraphicFramePr>
        <p:xfrm>
          <a:off x="6677025" y="4503738"/>
          <a:ext cx="2381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73" name="公式" r:id="rId11" imgW="165240" imgH="330120" progId="Equation.3">
                  <p:embed/>
                </p:oleObj>
              </mc:Choice>
              <mc:Fallback>
                <p:oleObj name="公式" r:id="rId11" imgW="165240" imgH="330120" progId="Equation.3">
                  <p:embed/>
                  <p:pic>
                    <p:nvPicPr>
                      <p:cNvPr id="0" name="Picture 6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025" y="4503738"/>
                        <a:ext cx="238125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38" name="Group 58"/>
          <p:cNvGrpSpPr>
            <a:grpSpLocks/>
          </p:cNvGrpSpPr>
          <p:nvPr/>
        </p:nvGrpSpPr>
        <p:grpSpPr bwMode="auto">
          <a:xfrm>
            <a:off x="1187450" y="1484313"/>
            <a:ext cx="3352800" cy="1366837"/>
            <a:chOff x="3264" y="960"/>
            <a:chExt cx="2112" cy="912"/>
          </a:xfrm>
        </p:grpSpPr>
        <p:sp>
          <p:nvSpPr>
            <p:cNvPr id="276539" name="Arc 59"/>
            <p:cNvSpPr>
              <a:spLocks/>
            </p:cNvSpPr>
            <p:nvPr/>
          </p:nvSpPr>
          <p:spPr bwMode="auto">
            <a:xfrm>
              <a:off x="3264" y="960"/>
              <a:ext cx="638" cy="864"/>
            </a:xfrm>
            <a:custGeom>
              <a:avLst/>
              <a:gdLst>
                <a:gd name="G0" fmla="+- 9594 0 0"/>
                <a:gd name="G1" fmla="+- 21600 0 0"/>
                <a:gd name="G2" fmla="+- 21600 0 0"/>
                <a:gd name="T0" fmla="*/ 1713 w 31194"/>
                <a:gd name="T1" fmla="*/ 1489 h 43200"/>
                <a:gd name="T2" fmla="*/ 0 w 31194"/>
                <a:gd name="T3" fmla="*/ 40953 h 43200"/>
                <a:gd name="T4" fmla="*/ 9594 w 311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194" h="43200" fill="none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</a:path>
                <a:path w="31194" h="43200" stroke="0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  <a:lnTo>
                    <a:pt x="9594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540" name="Arc 60"/>
            <p:cNvSpPr>
              <a:spLocks/>
            </p:cNvSpPr>
            <p:nvPr/>
          </p:nvSpPr>
          <p:spPr bwMode="auto">
            <a:xfrm flipH="1">
              <a:off x="4738" y="1008"/>
              <a:ext cx="638" cy="864"/>
            </a:xfrm>
            <a:custGeom>
              <a:avLst/>
              <a:gdLst>
                <a:gd name="G0" fmla="+- 9594 0 0"/>
                <a:gd name="G1" fmla="+- 21600 0 0"/>
                <a:gd name="G2" fmla="+- 21600 0 0"/>
                <a:gd name="T0" fmla="*/ 1713 w 31194"/>
                <a:gd name="T1" fmla="*/ 1489 h 43200"/>
                <a:gd name="T2" fmla="*/ 0 w 31194"/>
                <a:gd name="T3" fmla="*/ 40953 h 43200"/>
                <a:gd name="T4" fmla="*/ 9594 w 3119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194" h="43200" fill="none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</a:path>
                <a:path w="31194" h="43200" stroke="0" extrusionOk="0">
                  <a:moveTo>
                    <a:pt x="1713" y="1489"/>
                  </a:moveTo>
                  <a:cubicBezTo>
                    <a:pt x="4224" y="505"/>
                    <a:pt x="6897" y="-1"/>
                    <a:pt x="9594" y="0"/>
                  </a:cubicBezTo>
                  <a:cubicBezTo>
                    <a:pt x="21523" y="0"/>
                    <a:pt x="31194" y="9670"/>
                    <a:pt x="31194" y="21600"/>
                  </a:cubicBezTo>
                  <a:cubicBezTo>
                    <a:pt x="31194" y="33529"/>
                    <a:pt x="21523" y="43200"/>
                    <a:pt x="9594" y="43200"/>
                  </a:cubicBezTo>
                  <a:cubicBezTo>
                    <a:pt x="6265" y="43200"/>
                    <a:pt x="2982" y="42430"/>
                    <a:pt x="0" y="40952"/>
                  </a:cubicBezTo>
                  <a:lnTo>
                    <a:pt x="9594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541" name="Oval 61"/>
          <p:cNvSpPr>
            <a:spLocks noChangeArrowheads="1"/>
          </p:cNvSpPr>
          <p:nvPr/>
        </p:nvSpPr>
        <p:spPr bwMode="auto">
          <a:xfrm>
            <a:off x="6224618" y="1557338"/>
            <a:ext cx="2663825" cy="6477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6543" name="Rectangle 63"/>
          <p:cNvSpPr>
            <a:spLocks noChangeArrowheads="1"/>
          </p:cNvSpPr>
          <p:nvPr/>
        </p:nvSpPr>
        <p:spPr bwMode="auto">
          <a:xfrm>
            <a:off x="379413" y="903288"/>
            <a:ext cx="935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6544" name="Rectangle 64"/>
          <p:cNvSpPr>
            <a:spLocks noChangeArrowheads="1"/>
          </p:cNvSpPr>
          <p:nvPr/>
        </p:nvSpPr>
        <p:spPr bwMode="auto">
          <a:xfrm>
            <a:off x="4927630" y="908050"/>
            <a:ext cx="935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199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067175" cy="762000"/>
          </a:xfrm>
          <a:noFill/>
          <a:ln/>
        </p:spPr>
        <p:txBody>
          <a:bodyPr/>
          <a:lstStyle/>
          <a:p>
            <a:r>
              <a:rPr lang="zh-CN" altLang="en-US"/>
              <a:t>   </a:t>
            </a:r>
            <a:r>
              <a:rPr lang="zh-CN" altLang="en-US">
                <a:ea typeface="黑体" pitchFamily="49" charset="-122"/>
              </a:rPr>
              <a:t>重点与难点</a:t>
            </a:r>
            <a:endParaRPr lang="en-US" altLang="zh-CN">
              <a:ea typeface="黑体" pitchFamily="49" charset="-122"/>
            </a:endParaRPr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0" y="765175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一、重点</a:t>
            </a:r>
          </a:p>
        </p:txBody>
      </p:sp>
      <p:sp>
        <p:nvSpPr>
          <p:cNvPr id="295942" name="Rectangle 6"/>
          <p:cNvSpPr>
            <a:spLocks noChangeArrowheads="1"/>
          </p:cNvSpPr>
          <p:nvPr/>
        </p:nvSpPr>
        <p:spPr bwMode="auto">
          <a:xfrm>
            <a:off x="0" y="1412875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1、同步时序逻辑电路的分析</a:t>
            </a:r>
          </a:p>
        </p:txBody>
      </p:sp>
      <p:sp>
        <p:nvSpPr>
          <p:cNvPr id="295943" name="Rectangle 7"/>
          <p:cNvSpPr>
            <a:spLocks noChangeArrowheads="1"/>
          </p:cNvSpPr>
          <p:nvPr/>
        </p:nvSpPr>
        <p:spPr bwMode="auto">
          <a:xfrm>
            <a:off x="0" y="3284538"/>
            <a:ext cx="4857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、常用计数器芯片的应用</a:t>
            </a:r>
          </a:p>
        </p:txBody>
      </p:sp>
      <p:sp>
        <p:nvSpPr>
          <p:cNvPr id="295944" name="Rectangle 8"/>
          <p:cNvSpPr>
            <a:spLocks noChangeArrowheads="1"/>
          </p:cNvSpPr>
          <p:nvPr/>
        </p:nvSpPr>
        <p:spPr bwMode="auto">
          <a:xfrm>
            <a:off x="0" y="2349500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、同步时序逻辑电路的设计</a:t>
            </a:r>
          </a:p>
        </p:txBody>
      </p:sp>
      <p:sp>
        <p:nvSpPr>
          <p:cNvPr id="295945" name="Rectangle 9"/>
          <p:cNvSpPr>
            <a:spLocks noChangeArrowheads="1"/>
          </p:cNvSpPr>
          <p:nvPr/>
        </p:nvSpPr>
        <p:spPr bwMode="auto">
          <a:xfrm>
            <a:off x="0" y="4149725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二、难点</a:t>
            </a:r>
          </a:p>
        </p:txBody>
      </p:sp>
      <p:sp>
        <p:nvSpPr>
          <p:cNvPr id="295946" name="Rectangle 10"/>
          <p:cNvSpPr>
            <a:spLocks noChangeArrowheads="1"/>
          </p:cNvSpPr>
          <p:nvPr/>
        </p:nvSpPr>
        <p:spPr bwMode="auto">
          <a:xfrm>
            <a:off x="0" y="4941888"/>
            <a:ext cx="4857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、序列检测器的设计方法</a:t>
            </a:r>
          </a:p>
        </p:txBody>
      </p:sp>
      <p:sp>
        <p:nvSpPr>
          <p:cNvPr id="295947" name="Rectangle 11"/>
          <p:cNvSpPr>
            <a:spLocks noChangeArrowheads="1"/>
          </p:cNvSpPr>
          <p:nvPr/>
        </p:nvSpPr>
        <p:spPr bwMode="auto">
          <a:xfrm>
            <a:off x="0" y="5805488"/>
            <a:ext cx="4857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、代码检测器的设计方法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5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5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1" grpId="0"/>
      <p:bldP spid="295942" grpId="0"/>
      <p:bldP spid="295943" grpId="0"/>
      <p:bldP spid="295944" grpId="0"/>
      <p:bldP spid="295945" grpId="0"/>
      <p:bldP spid="295946" grpId="0"/>
      <p:bldP spid="2959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11" name="Group 63"/>
          <p:cNvGrpSpPr>
            <a:grpSpLocks/>
          </p:cNvGrpSpPr>
          <p:nvPr/>
        </p:nvGrpSpPr>
        <p:grpSpPr bwMode="auto">
          <a:xfrm>
            <a:off x="923925" y="2019300"/>
            <a:ext cx="2984500" cy="803275"/>
            <a:chOff x="476" y="1525"/>
            <a:chExt cx="1880" cy="506"/>
          </a:xfrm>
        </p:grpSpPr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1728" y="1666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010</a:t>
              </a:r>
            </a:p>
          </p:txBody>
        </p:sp>
        <p:sp>
          <p:nvSpPr>
            <p:cNvPr id="53259" name="Rectangle 11"/>
            <p:cNvSpPr>
              <a:spLocks noChangeArrowheads="1"/>
            </p:cNvSpPr>
            <p:nvPr/>
          </p:nvSpPr>
          <p:spPr bwMode="auto">
            <a:xfrm>
              <a:off x="476" y="1661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101</a:t>
              </a:r>
            </a:p>
          </p:txBody>
        </p:sp>
        <p:sp>
          <p:nvSpPr>
            <p:cNvPr id="53267" name="Line 19"/>
            <p:cNvSpPr>
              <a:spLocks noChangeShapeType="1"/>
            </p:cNvSpPr>
            <p:nvPr/>
          </p:nvSpPr>
          <p:spPr bwMode="auto">
            <a:xfrm flipH="1">
              <a:off x="1247" y="1888"/>
              <a:ext cx="38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8" name="Rectangle 20"/>
            <p:cNvSpPr>
              <a:spLocks noChangeArrowheads="1"/>
            </p:cNvSpPr>
            <p:nvPr/>
          </p:nvSpPr>
          <p:spPr bwMode="auto">
            <a:xfrm>
              <a:off x="1202" y="152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/1</a:t>
              </a:r>
            </a:p>
          </p:txBody>
        </p:sp>
      </p:grpSp>
      <p:grpSp>
        <p:nvGrpSpPr>
          <p:cNvPr id="53296" name="Group 48"/>
          <p:cNvGrpSpPr>
            <a:grpSpLocks/>
          </p:cNvGrpSpPr>
          <p:nvPr/>
        </p:nvGrpSpPr>
        <p:grpSpPr bwMode="auto">
          <a:xfrm>
            <a:off x="3443288" y="2882900"/>
            <a:ext cx="590550" cy="695325"/>
            <a:chOff x="2736" y="936"/>
            <a:chExt cx="372" cy="438"/>
          </a:xfrm>
        </p:grpSpPr>
        <p:sp>
          <p:nvSpPr>
            <p:cNvPr id="53266" name="Line 18"/>
            <p:cNvSpPr>
              <a:spLocks noChangeShapeType="1"/>
            </p:cNvSpPr>
            <p:nvPr/>
          </p:nvSpPr>
          <p:spPr bwMode="auto">
            <a:xfrm>
              <a:off x="2736" y="990"/>
              <a:ext cx="1" cy="38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69" name="Rectangle 21"/>
            <p:cNvSpPr>
              <a:spLocks noChangeArrowheads="1"/>
            </p:cNvSpPr>
            <p:nvPr/>
          </p:nvSpPr>
          <p:spPr bwMode="auto">
            <a:xfrm>
              <a:off x="2736" y="93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/1</a:t>
              </a:r>
            </a:p>
          </p:txBody>
        </p:sp>
      </p:grpSp>
      <p:grpSp>
        <p:nvGrpSpPr>
          <p:cNvPr id="53290" name="Group 42"/>
          <p:cNvGrpSpPr>
            <a:grpSpLocks/>
          </p:cNvGrpSpPr>
          <p:nvPr/>
        </p:nvGrpSpPr>
        <p:grpSpPr bwMode="auto">
          <a:xfrm>
            <a:off x="4037013" y="3314700"/>
            <a:ext cx="1835150" cy="884238"/>
            <a:chOff x="2976" y="1224"/>
            <a:chExt cx="1156" cy="557"/>
          </a:xfrm>
        </p:grpSpPr>
        <p:sp>
          <p:nvSpPr>
            <p:cNvPr id="53255" name="Rectangle 7"/>
            <p:cNvSpPr>
              <a:spLocks noChangeArrowheads="1"/>
            </p:cNvSpPr>
            <p:nvPr/>
          </p:nvSpPr>
          <p:spPr bwMode="auto">
            <a:xfrm>
              <a:off x="3504" y="1416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011</a:t>
              </a:r>
            </a:p>
          </p:txBody>
        </p:sp>
        <p:sp>
          <p:nvSpPr>
            <p:cNvPr id="53261" name="Line 13"/>
            <p:cNvSpPr>
              <a:spLocks noChangeShapeType="1"/>
            </p:cNvSpPr>
            <p:nvPr/>
          </p:nvSpPr>
          <p:spPr bwMode="auto">
            <a:xfrm>
              <a:off x="2976" y="1614"/>
              <a:ext cx="432" cy="1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0" name="Rectangle 22"/>
            <p:cNvSpPr>
              <a:spLocks noChangeArrowheads="1"/>
            </p:cNvSpPr>
            <p:nvPr/>
          </p:nvSpPr>
          <p:spPr bwMode="auto">
            <a:xfrm>
              <a:off x="3024" y="122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53291" name="Group 43"/>
          <p:cNvGrpSpPr>
            <a:grpSpLocks/>
          </p:cNvGrpSpPr>
          <p:nvPr/>
        </p:nvGrpSpPr>
        <p:grpSpPr bwMode="auto">
          <a:xfrm>
            <a:off x="5103813" y="4152900"/>
            <a:ext cx="1047750" cy="1722438"/>
            <a:chOff x="3648" y="1752"/>
            <a:chExt cx="660" cy="1085"/>
          </a:xfrm>
        </p:grpSpPr>
        <p:sp>
          <p:nvSpPr>
            <p:cNvPr id="53256" name="Rectangle 8"/>
            <p:cNvSpPr>
              <a:spLocks noChangeArrowheads="1"/>
            </p:cNvSpPr>
            <p:nvPr/>
          </p:nvSpPr>
          <p:spPr bwMode="auto">
            <a:xfrm>
              <a:off x="3648" y="2472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</a:t>
              </a:r>
            </a:p>
          </p:txBody>
        </p:sp>
        <p:sp>
          <p:nvSpPr>
            <p:cNvPr id="53262" name="Line 14"/>
            <p:cNvSpPr>
              <a:spLocks noChangeShapeType="1"/>
            </p:cNvSpPr>
            <p:nvPr/>
          </p:nvSpPr>
          <p:spPr bwMode="auto">
            <a:xfrm>
              <a:off x="3936" y="1776"/>
              <a:ext cx="0" cy="57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1" name="Rectangle 23"/>
            <p:cNvSpPr>
              <a:spLocks noChangeArrowheads="1"/>
            </p:cNvSpPr>
            <p:nvPr/>
          </p:nvSpPr>
          <p:spPr bwMode="auto">
            <a:xfrm>
              <a:off x="3936" y="175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53292" name="Group 44"/>
          <p:cNvGrpSpPr>
            <a:grpSpLocks/>
          </p:cNvGrpSpPr>
          <p:nvPr/>
        </p:nvGrpSpPr>
        <p:grpSpPr bwMode="auto">
          <a:xfrm>
            <a:off x="3046413" y="5295900"/>
            <a:ext cx="1981200" cy="655638"/>
            <a:chOff x="2352" y="2472"/>
            <a:chExt cx="1248" cy="413"/>
          </a:xfrm>
        </p:grpSpPr>
        <p:sp>
          <p:nvSpPr>
            <p:cNvPr id="53257" name="Rectangle 9"/>
            <p:cNvSpPr>
              <a:spLocks noChangeArrowheads="1"/>
            </p:cNvSpPr>
            <p:nvPr/>
          </p:nvSpPr>
          <p:spPr bwMode="auto">
            <a:xfrm>
              <a:off x="2352" y="2472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</a:t>
              </a:r>
            </a:p>
          </p:txBody>
        </p:sp>
        <p:sp>
          <p:nvSpPr>
            <p:cNvPr id="53263" name="Line 15"/>
            <p:cNvSpPr>
              <a:spLocks noChangeShapeType="1"/>
            </p:cNvSpPr>
            <p:nvPr/>
          </p:nvSpPr>
          <p:spPr bwMode="auto">
            <a:xfrm flipH="1">
              <a:off x="3216" y="2592"/>
              <a:ext cx="38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2" name="Rectangle 24"/>
            <p:cNvSpPr>
              <a:spLocks noChangeArrowheads="1"/>
            </p:cNvSpPr>
            <p:nvPr/>
          </p:nvSpPr>
          <p:spPr bwMode="auto">
            <a:xfrm>
              <a:off x="3216" y="252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53289" name="Group 41"/>
          <p:cNvGrpSpPr>
            <a:grpSpLocks/>
          </p:cNvGrpSpPr>
          <p:nvPr/>
        </p:nvGrpSpPr>
        <p:grpSpPr bwMode="auto">
          <a:xfrm>
            <a:off x="684213" y="3429000"/>
            <a:ext cx="3130550" cy="731838"/>
            <a:chOff x="864" y="1296"/>
            <a:chExt cx="1972" cy="461"/>
          </a:xfrm>
        </p:grpSpPr>
        <p:sp>
          <p:nvSpPr>
            <p:cNvPr id="53252" name="Rectangle 4"/>
            <p:cNvSpPr>
              <a:spLocks noChangeArrowheads="1"/>
            </p:cNvSpPr>
            <p:nvPr/>
          </p:nvSpPr>
          <p:spPr bwMode="auto">
            <a:xfrm>
              <a:off x="864" y="1344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</a:t>
              </a:r>
            </a:p>
          </p:txBody>
        </p:sp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2208" y="1392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001</a:t>
              </a:r>
            </a:p>
          </p:txBody>
        </p:sp>
        <p:sp>
          <p:nvSpPr>
            <p:cNvPr id="53260" name="Line 12"/>
            <p:cNvSpPr>
              <a:spLocks noChangeShapeType="1"/>
            </p:cNvSpPr>
            <p:nvPr/>
          </p:nvSpPr>
          <p:spPr bwMode="auto">
            <a:xfrm>
              <a:off x="1728" y="1680"/>
              <a:ext cx="432" cy="1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3" name="Rectangle 25"/>
            <p:cNvSpPr>
              <a:spLocks noChangeArrowheads="1"/>
            </p:cNvSpPr>
            <p:nvPr/>
          </p:nvSpPr>
          <p:spPr bwMode="auto">
            <a:xfrm>
              <a:off x="1776" y="12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53293" name="Group 45"/>
          <p:cNvGrpSpPr>
            <a:grpSpLocks/>
          </p:cNvGrpSpPr>
          <p:nvPr/>
        </p:nvGrpSpPr>
        <p:grpSpPr bwMode="auto">
          <a:xfrm>
            <a:off x="1598613" y="4495800"/>
            <a:ext cx="1066800" cy="1066800"/>
            <a:chOff x="1440" y="1968"/>
            <a:chExt cx="672" cy="672"/>
          </a:xfrm>
        </p:grpSpPr>
        <p:sp>
          <p:nvSpPr>
            <p:cNvPr id="53264" name="Line 16"/>
            <p:cNvSpPr>
              <a:spLocks noChangeShapeType="1"/>
            </p:cNvSpPr>
            <p:nvPr/>
          </p:nvSpPr>
          <p:spPr bwMode="auto">
            <a:xfrm flipH="1" flipV="1">
              <a:off x="1440" y="1968"/>
              <a:ext cx="672" cy="67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4" name="Rectangle 26"/>
            <p:cNvSpPr>
              <a:spLocks noChangeArrowheads="1"/>
            </p:cNvSpPr>
            <p:nvPr/>
          </p:nvSpPr>
          <p:spPr bwMode="auto">
            <a:xfrm>
              <a:off x="1488" y="220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</p:grpSp>
      <p:grpSp>
        <p:nvGrpSpPr>
          <p:cNvPr id="53294" name="Group 46"/>
          <p:cNvGrpSpPr>
            <a:grpSpLocks/>
          </p:cNvGrpSpPr>
          <p:nvPr/>
        </p:nvGrpSpPr>
        <p:grpSpPr bwMode="auto">
          <a:xfrm>
            <a:off x="455613" y="4267200"/>
            <a:ext cx="996950" cy="1531938"/>
            <a:chOff x="720" y="1824"/>
            <a:chExt cx="628" cy="965"/>
          </a:xfrm>
        </p:grpSpPr>
        <p:sp>
          <p:nvSpPr>
            <p:cNvPr id="53258" name="Rectangle 10"/>
            <p:cNvSpPr>
              <a:spLocks noChangeArrowheads="1"/>
            </p:cNvSpPr>
            <p:nvPr/>
          </p:nvSpPr>
          <p:spPr bwMode="auto">
            <a:xfrm>
              <a:off x="720" y="2424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100</a:t>
              </a:r>
            </a:p>
          </p:txBody>
        </p:sp>
        <p:sp>
          <p:nvSpPr>
            <p:cNvPr id="53265" name="Line 17"/>
            <p:cNvSpPr>
              <a:spLocks noChangeShapeType="1"/>
            </p:cNvSpPr>
            <p:nvPr/>
          </p:nvSpPr>
          <p:spPr bwMode="auto">
            <a:xfrm flipV="1">
              <a:off x="1056" y="1824"/>
              <a:ext cx="0" cy="62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275" name="Rectangle 27"/>
            <p:cNvSpPr>
              <a:spLocks noChangeArrowheads="1"/>
            </p:cNvSpPr>
            <p:nvPr/>
          </p:nvSpPr>
          <p:spPr bwMode="auto">
            <a:xfrm>
              <a:off x="720" y="18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sp>
        <p:nvSpPr>
          <p:cNvPr id="53286" name="Rectangle 38"/>
          <p:cNvSpPr>
            <a:spLocks noChangeArrowheads="1"/>
          </p:cNvSpPr>
          <p:nvPr/>
        </p:nvSpPr>
        <p:spPr bwMode="auto">
          <a:xfrm>
            <a:off x="0" y="3048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(3) 状态转换图</a:t>
            </a:r>
          </a:p>
        </p:txBody>
      </p:sp>
      <p:sp>
        <p:nvSpPr>
          <p:cNvPr id="53297" name="Rectangle 49"/>
          <p:cNvSpPr>
            <a:spLocks noChangeArrowheads="1"/>
          </p:cNvSpPr>
          <p:nvPr/>
        </p:nvSpPr>
        <p:spPr bwMode="auto">
          <a:xfrm>
            <a:off x="179388" y="6092825"/>
            <a:ext cx="71294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该电路是按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无权码编码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的5进制计数器。</a:t>
            </a:r>
          </a:p>
        </p:txBody>
      </p:sp>
      <p:grpSp>
        <p:nvGrpSpPr>
          <p:cNvPr id="53298" name="Group 50"/>
          <p:cNvGrpSpPr>
            <a:grpSpLocks/>
          </p:cNvGrpSpPr>
          <p:nvPr/>
        </p:nvGrpSpPr>
        <p:grpSpPr bwMode="auto">
          <a:xfrm>
            <a:off x="4427538" y="188913"/>
            <a:ext cx="4119562" cy="2559050"/>
            <a:chOff x="793" y="799"/>
            <a:chExt cx="2595" cy="1612"/>
          </a:xfrm>
        </p:grpSpPr>
        <p:sp>
          <p:nvSpPr>
            <p:cNvPr id="53299" name="Rectangle 51"/>
            <p:cNvSpPr>
              <a:spLocks noChangeArrowheads="1"/>
            </p:cNvSpPr>
            <p:nvPr/>
          </p:nvSpPr>
          <p:spPr bwMode="auto">
            <a:xfrm>
              <a:off x="793" y="799"/>
              <a:ext cx="25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0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sz="20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0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20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0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20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0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sz="20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0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20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0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20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Z</a:t>
              </a:r>
              <a:r>
                <a:rPr lang="en-US" altLang="zh-CN" sz="2000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</a:t>
              </a:r>
            </a:p>
          </p:txBody>
        </p:sp>
        <p:sp>
          <p:nvSpPr>
            <p:cNvPr id="53300" name="Line 52"/>
            <p:cNvSpPr>
              <a:spLocks noChangeShapeType="1"/>
            </p:cNvSpPr>
            <p:nvPr/>
          </p:nvSpPr>
          <p:spPr bwMode="auto">
            <a:xfrm flipV="1">
              <a:off x="839" y="1071"/>
              <a:ext cx="2449" cy="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01" name="Line 53"/>
            <p:cNvSpPr>
              <a:spLocks noChangeShapeType="1"/>
            </p:cNvSpPr>
            <p:nvPr/>
          </p:nvSpPr>
          <p:spPr bwMode="auto">
            <a:xfrm>
              <a:off x="1701" y="845"/>
              <a:ext cx="0" cy="15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02" name="Line 54"/>
            <p:cNvSpPr>
              <a:spLocks noChangeShapeType="1"/>
            </p:cNvSpPr>
            <p:nvPr/>
          </p:nvSpPr>
          <p:spPr bwMode="auto">
            <a:xfrm>
              <a:off x="3061" y="799"/>
              <a:ext cx="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3303" name="Rectangle 55"/>
            <p:cNvSpPr>
              <a:spLocks noChangeArrowheads="1"/>
            </p:cNvSpPr>
            <p:nvPr/>
          </p:nvSpPr>
          <p:spPr bwMode="auto">
            <a:xfrm>
              <a:off x="818" y="1059"/>
              <a:ext cx="2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0  0   0     0    0     1   1</a:t>
              </a:r>
            </a:p>
          </p:txBody>
        </p:sp>
        <p:sp>
          <p:nvSpPr>
            <p:cNvPr id="53304" name="Rectangle 56"/>
            <p:cNvSpPr>
              <a:spLocks noChangeArrowheads="1"/>
            </p:cNvSpPr>
            <p:nvPr/>
          </p:nvSpPr>
          <p:spPr bwMode="auto">
            <a:xfrm>
              <a:off x="818" y="1202"/>
              <a:ext cx="2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0  0   1     0    1     1   1</a:t>
              </a:r>
            </a:p>
          </p:txBody>
        </p:sp>
        <p:sp>
          <p:nvSpPr>
            <p:cNvPr id="53305" name="Rectangle 57"/>
            <p:cNvSpPr>
              <a:spLocks noChangeArrowheads="1"/>
            </p:cNvSpPr>
            <p:nvPr/>
          </p:nvSpPr>
          <p:spPr bwMode="auto">
            <a:xfrm>
              <a:off x="818" y="1349"/>
              <a:ext cx="2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0  1   0     0    0     1   1</a:t>
              </a:r>
            </a:p>
          </p:txBody>
        </p:sp>
        <p:sp>
          <p:nvSpPr>
            <p:cNvPr id="53306" name="Rectangle 58"/>
            <p:cNvSpPr>
              <a:spLocks noChangeArrowheads="1"/>
            </p:cNvSpPr>
            <p:nvPr/>
          </p:nvSpPr>
          <p:spPr bwMode="auto">
            <a:xfrm>
              <a:off x="839" y="1480"/>
              <a:ext cx="2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0  1   1     1    1     1   1</a:t>
              </a:r>
            </a:p>
          </p:txBody>
        </p:sp>
        <p:sp>
          <p:nvSpPr>
            <p:cNvPr id="53307" name="Rectangle 59"/>
            <p:cNvSpPr>
              <a:spLocks noChangeArrowheads="1"/>
            </p:cNvSpPr>
            <p:nvPr/>
          </p:nvSpPr>
          <p:spPr bwMode="auto">
            <a:xfrm>
              <a:off x="818" y="1635"/>
              <a:ext cx="2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1  0   0     0    0     0   0</a:t>
              </a:r>
            </a:p>
          </p:txBody>
        </p:sp>
        <p:sp>
          <p:nvSpPr>
            <p:cNvPr id="53308" name="Rectangle 60"/>
            <p:cNvSpPr>
              <a:spLocks noChangeArrowheads="1"/>
            </p:cNvSpPr>
            <p:nvPr/>
          </p:nvSpPr>
          <p:spPr bwMode="auto">
            <a:xfrm>
              <a:off x="818" y="1807"/>
              <a:ext cx="2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1  0   1     0    1     0   1</a:t>
              </a:r>
            </a:p>
          </p:txBody>
        </p:sp>
        <p:sp>
          <p:nvSpPr>
            <p:cNvPr id="53309" name="Rectangle 61"/>
            <p:cNvSpPr>
              <a:spLocks noChangeArrowheads="1"/>
            </p:cNvSpPr>
            <p:nvPr/>
          </p:nvSpPr>
          <p:spPr bwMode="auto">
            <a:xfrm>
              <a:off x="818" y="1954"/>
              <a:ext cx="2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1  1   0     0    0     0   0</a:t>
              </a:r>
            </a:p>
          </p:txBody>
        </p:sp>
        <p:sp>
          <p:nvSpPr>
            <p:cNvPr id="53310" name="Rectangle 62"/>
            <p:cNvSpPr>
              <a:spLocks noChangeArrowheads="1"/>
            </p:cNvSpPr>
            <p:nvPr/>
          </p:nvSpPr>
          <p:spPr bwMode="auto">
            <a:xfrm>
              <a:off x="818" y="2161"/>
              <a:ext cx="2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1  1   1     1    1     0   1</a:t>
              </a:r>
            </a:p>
          </p:txBody>
        </p:sp>
      </p:grpSp>
      <p:sp>
        <p:nvSpPr>
          <p:cNvPr id="53312" name="Rectangle 64"/>
          <p:cNvSpPr>
            <a:spLocks noChangeArrowheads="1"/>
          </p:cNvSpPr>
          <p:nvPr/>
        </p:nvSpPr>
        <p:spPr bwMode="auto">
          <a:xfrm>
            <a:off x="6443663" y="2852738"/>
            <a:ext cx="2555875" cy="308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Trick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：看不出规律来，就想到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无权码编码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，循环中有五个状态，输出一次</a:t>
            </a: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，就是5进制计数器。</a:t>
            </a:r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97" grpId="0" build="p" autoUpdateAnimBg="0"/>
      <p:bldP spid="53312" grpId="0" build="p" autoUpdateAnimBg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Line 4"/>
          <p:cNvSpPr>
            <a:spLocks noChangeShapeType="1"/>
          </p:cNvSpPr>
          <p:nvPr/>
        </p:nvSpPr>
        <p:spPr bwMode="auto">
          <a:xfrm flipH="1">
            <a:off x="636588" y="1941513"/>
            <a:ext cx="3810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09" name="Line 5"/>
          <p:cNvSpPr>
            <a:spLocks noChangeShapeType="1"/>
          </p:cNvSpPr>
          <p:nvPr/>
        </p:nvSpPr>
        <p:spPr bwMode="auto">
          <a:xfrm flipH="1">
            <a:off x="2617788" y="1941513"/>
            <a:ext cx="7620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10" name="Line 6"/>
          <p:cNvSpPr>
            <a:spLocks noChangeShapeType="1"/>
          </p:cNvSpPr>
          <p:nvPr/>
        </p:nvSpPr>
        <p:spPr bwMode="auto">
          <a:xfrm flipH="1">
            <a:off x="5132388" y="1941513"/>
            <a:ext cx="5334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11" name="Line 7"/>
          <p:cNvSpPr>
            <a:spLocks noChangeShapeType="1"/>
          </p:cNvSpPr>
          <p:nvPr/>
        </p:nvSpPr>
        <p:spPr bwMode="auto">
          <a:xfrm>
            <a:off x="636588" y="1941513"/>
            <a:ext cx="1587" cy="1905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12" name="Line 8"/>
          <p:cNvSpPr>
            <a:spLocks noChangeShapeType="1"/>
          </p:cNvSpPr>
          <p:nvPr/>
        </p:nvSpPr>
        <p:spPr bwMode="auto">
          <a:xfrm>
            <a:off x="2617788" y="1941513"/>
            <a:ext cx="1587" cy="1905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13" name="Line 9"/>
          <p:cNvSpPr>
            <a:spLocks noChangeShapeType="1"/>
          </p:cNvSpPr>
          <p:nvPr/>
        </p:nvSpPr>
        <p:spPr bwMode="auto">
          <a:xfrm>
            <a:off x="5132388" y="1941513"/>
            <a:ext cx="1587" cy="1905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14" name="Line 10"/>
          <p:cNvSpPr>
            <a:spLocks noChangeShapeType="1"/>
          </p:cNvSpPr>
          <p:nvPr/>
        </p:nvSpPr>
        <p:spPr bwMode="auto">
          <a:xfrm>
            <a:off x="255588" y="3846513"/>
            <a:ext cx="48768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15" name="Rectangle 11"/>
          <p:cNvSpPr>
            <a:spLocks noChangeArrowheads="1"/>
          </p:cNvSpPr>
          <p:nvPr/>
        </p:nvSpPr>
        <p:spPr bwMode="auto">
          <a:xfrm>
            <a:off x="1169988" y="874713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16" name="Line 12"/>
          <p:cNvSpPr>
            <a:spLocks noChangeShapeType="1"/>
          </p:cNvSpPr>
          <p:nvPr/>
        </p:nvSpPr>
        <p:spPr bwMode="auto">
          <a:xfrm>
            <a:off x="1169988" y="171291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17" name="Line 13"/>
          <p:cNvSpPr>
            <a:spLocks noChangeShapeType="1"/>
          </p:cNvSpPr>
          <p:nvPr/>
        </p:nvSpPr>
        <p:spPr bwMode="auto">
          <a:xfrm flipV="1">
            <a:off x="1169988" y="194151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18" name="Rectangle 14"/>
          <p:cNvSpPr>
            <a:spLocks noChangeArrowheads="1"/>
          </p:cNvSpPr>
          <p:nvPr/>
        </p:nvSpPr>
        <p:spPr bwMode="auto">
          <a:xfrm>
            <a:off x="1169988" y="9413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19" name="Rectangle 15"/>
          <p:cNvSpPr>
            <a:spLocks noChangeArrowheads="1"/>
          </p:cNvSpPr>
          <p:nvPr/>
        </p:nvSpPr>
        <p:spPr bwMode="auto">
          <a:xfrm>
            <a:off x="1908175" y="90805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20" name="Rectangle 16"/>
          <p:cNvSpPr>
            <a:spLocks noChangeArrowheads="1"/>
          </p:cNvSpPr>
          <p:nvPr/>
        </p:nvSpPr>
        <p:spPr bwMode="auto">
          <a:xfrm>
            <a:off x="1908175" y="23495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21" name="Oval 17"/>
          <p:cNvSpPr>
            <a:spLocks noChangeArrowheads="1"/>
          </p:cNvSpPr>
          <p:nvPr/>
        </p:nvSpPr>
        <p:spPr bwMode="auto">
          <a:xfrm>
            <a:off x="1017588" y="18653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22" name="Rectangle 18"/>
          <p:cNvSpPr>
            <a:spLocks noChangeArrowheads="1"/>
          </p:cNvSpPr>
          <p:nvPr/>
        </p:nvSpPr>
        <p:spPr bwMode="auto">
          <a:xfrm>
            <a:off x="1169988" y="24653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23" name="Line 19"/>
          <p:cNvSpPr>
            <a:spLocks noChangeShapeType="1"/>
          </p:cNvSpPr>
          <p:nvPr/>
        </p:nvSpPr>
        <p:spPr bwMode="auto">
          <a:xfrm>
            <a:off x="1931988" y="24749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24" name="Rectangle 20"/>
          <p:cNvSpPr>
            <a:spLocks noChangeArrowheads="1"/>
          </p:cNvSpPr>
          <p:nvPr/>
        </p:nvSpPr>
        <p:spPr bwMode="auto">
          <a:xfrm>
            <a:off x="3532188" y="874713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25" name="Line 21"/>
          <p:cNvSpPr>
            <a:spLocks noChangeShapeType="1"/>
          </p:cNvSpPr>
          <p:nvPr/>
        </p:nvSpPr>
        <p:spPr bwMode="auto">
          <a:xfrm>
            <a:off x="3532188" y="171291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26" name="Line 22"/>
          <p:cNvSpPr>
            <a:spLocks noChangeShapeType="1"/>
          </p:cNvSpPr>
          <p:nvPr/>
        </p:nvSpPr>
        <p:spPr bwMode="auto">
          <a:xfrm flipV="1">
            <a:off x="3532188" y="194151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27" name="Rectangle 23"/>
          <p:cNvSpPr>
            <a:spLocks noChangeArrowheads="1"/>
          </p:cNvSpPr>
          <p:nvPr/>
        </p:nvSpPr>
        <p:spPr bwMode="auto">
          <a:xfrm>
            <a:off x="3532188" y="9413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28" name="Rectangle 24"/>
          <p:cNvSpPr>
            <a:spLocks noChangeArrowheads="1"/>
          </p:cNvSpPr>
          <p:nvPr/>
        </p:nvSpPr>
        <p:spPr bwMode="auto">
          <a:xfrm>
            <a:off x="4217988" y="9413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29" name="Rectangle 25"/>
          <p:cNvSpPr>
            <a:spLocks noChangeArrowheads="1"/>
          </p:cNvSpPr>
          <p:nvPr/>
        </p:nvSpPr>
        <p:spPr bwMode="auto">
          <a:xfrm>
            <a:off x="4217988" y="23891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30" name="Oval 26"/>
          <p:cNvSpPr>
            <a:spLocks noChangeArrowheads="1"/>
          </p:cNvSpPr>
          <p:nvPr/>
        </p:nvSpPr>
        <p:spPr bwMode="auto">
          <a:xfrm>
            <a:off x="3379788" y="18653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31" name="Rectangle 27"/>
          <p:cNvSpPr>
            <a:spLocks noChangeArrowheads="1"/>
          </p:cNvSpPr>
          <p:nvPr/>
        </p:nvSpPr>
        <p:spPr bwMode="auto">
          <a:xfrm>
            <a:off x="3532188" y="24653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32" name="Line 28"/>
          <p:cNvSpPr>
            <a:spLocks noChangeShapeType="1"/>
          </p:cNvSpPr>
          <p:nvPr/>
        </p:nvSpPr>
        <p:spPr bwMode="auto">
          <a:xfrm>
            <a:off x="4294188" y="24749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33" name="Rectangle 29"/>
          <p:cNvSpPr>
            <a:spLocks noChangeArrowheads="1"/>
          </p:cNvSpPr>
          <p:nvPr/>
        </p:nvSpPr>
        <p:spPr bwMode="auto">
          <a:xfrm>
            <a:off x="6681788" y="801688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34" name="Line 30"/>
          <p:cNvSpPr>
            <a:spLocks noChangeShapeType="1"/>
          </p:cNvSpPr>
          <p:nvPr/>
        </p:nvSpPr>
        <p:spPr bwMode="auto">
          <a:xfrm>
            <a:off x="6681788" y="1639888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35" name="Line 31"/>
          <p:cNvSpPr>
            <a:spLocks noChangeShapeType="1"/>
          </p:cNvSpPr>
          <p:nvPr/>
        </p:nvSpPr>
        <p:spPr bwMode="auto">
          <a:xfrm flipV="1">
            <a:off x="6681788" y="1868488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36" name="Rectangle 32"/>
          <p:cNvSpPr>
            <a:spLocks noChangeArrowheads="1"/>
          </p:cNvSpPr>
          <p:nvPr/>
        </p:nvSpPr>
        <p:spPr bwMode="auto">
          <a:xfrm>
            <a:off x="6731000" y="8366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37" name="Rectangle 33"/>
          <p:cNvSpPr>
            <a:spLocks noChangeArrowheads="1"/>
          </p:cNvSpPr>
          <p:nvPr/>
        </p:nvSpPr>
        <p:spPr bwMode="auto">
          <a:xfrm>
            <a:off x="7523163" y="8350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38" name="Rectangle 34"/>
          <p:cNvSpPr>
            <a:spLocks noChangeArrowheads="1"/>
          </p:cNvSpPr>
          <p:nvPr/>
        </p:nvSpPr>
        <p:spPr bwMode="auto">
          <a:xfrm>
            <a:off x="7451725" y="227647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39" name="Oval 35"/>
          <p:cNvSpPr>
            <a:spLocks noChangeArrowheads="1"/>
          </p:cNvSpPr>
          <p:nvPr/>
        </p:nvSpPr>
        <p:spPr bwMode="auto">
          <a:xfrm>
            <a:off x="6516688" y="1844675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40" name="Rectangle 36"/>
          <p:cNvSpPr>
            <a:spLocks noChangeArrowheads="1"/>
          </p:cNvSpPr>
          <p:nvPr/>
        </p:nvSpPr>
        <p:spPr bwMode="auto">
          <a:xfrm>
            <a:off x="6681788" y="23923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41" name="Line 37"/>
          <p:cNvSpPr>
            <a:spLocks noChangeShapeType="1"/>
          </p:cNvSpPr>
          <p:nvPr/>
        </p:nvSpPr>
        <p:spPr bwMode="auto">
          <a:xfrm>
            <a:off x="7527925" y="2362200"/>
            <a:ext cx="228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42" name="Rectangle 38"/>
          <p:cNvSpPr>
            <a:spLocks noChangeArrowheads="1"/>
          </p:cNvSpPr>
          <p:nvPr/>
        </p:nvSpPr>
        <p:spPr bwMode="auto">
          <a:xfrm>
            <a:off x="179388" y="3313113"/>
            <a:ext cx="91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46" name="Line 42"/>
          <p:cNvSpPr>
            <a:spLocks noChangeShapeType="1"/>
          </p:cNvSpPr>
          <p:nvPr/>
        </p:nvSpPr>
        <p:spPr bwMode="auto">
          <a:xfrm flipV="1">
            <a:off x="3203575" y="2779713"/>
            <a:ext cx="32861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51" name="Line 47"/>
          <p:cNvSpPr>
            <a:spLocks noChangeShapeType="1"/>
          </p:cNvSpPr>
          <p:nvPr/>
        </p:nvSpPr>
        <p:spPr bwMode="auto">
          <a:xfrm>
            <a:off x="8099425" y="2630488"/>
            <a:ext cx="360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52" name="Line 48"/>
          <p:cNvSpPr>
            <a:spLocks noChangeShapeType="1"/>
          </p:cNvSpPr>
          <p:nvPr/>
        </p:nvSpPr>
        <p:spPr bwMode="auto">
          <a:xfrm>
            <a:off x="3203575" y="620713"/>
            <a:ext cx="0" cy="2160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60" name="Line 56"/>
          <p:cNvSpPr>
            <a:spLocks noChangeShapeType="1"/>
          </p:cNvSpPr>
          <p:nvPr/>
        </p:nvSpPr>
        <p:spPr bwMode="auto">
          <a:xfrm flipH="1">
            <a:off x="611188" y="1255713"/>
            <a:ext cx="558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64" name="Line 60"/>
          <p:cNvSpPr>
            <a:spLocks noChangeShapeType="1"/>
          </p:cNvSpPr>
          <p:nvPr/>
        </p:nvSpPr>
        <p:spPr bwMode="auto">
          <a:xfrm>
            <a:off x="7977188" y="11064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65" name="Line 61"/>
          <p:cNvSpPr>
            <a:spLocks noChangeShapeType="1"/>
          </p:cNvSpPr>
          <p:nvPr/>
        </p:nvSpPr>
        <p:spPr bwMode="auto">
          <a:xfrm>
            <a:off x="611188" y="2781300"/>
            <a:ext cx="604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67" name="Line 63"/>
          <p:cNvSpPr>
            <a:spLocks noChangeShapeType="1"/>
          </p:cNvSpPr>
          <p:nvPr/>
        </p:nvSpPr>
        <p:spPr bwMode="auto">
          <a:xfrm>
            <a:off x="3203575" y="620713"/>
            <a:ext cx="20161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68" name="Line 64"/>
          <p:cNvSpPr>
            <a:spLocks noChangeShapeType="1"/>
          </p:cNvSpPr>
          <p:nvPr/>
        </p:nvSpPr>
        <p:spPr bwMode="auto">
          <a:xfrm>
            <a:off x="6011863" y="1073150"/>
            <a:ext cx="6889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574" name="Rectangle 70"/>
          <p:cNvSpPr>
            <a:spLocks noChangeArrowheads="1"/>
          </p:cNvSpPr>
          <p:nvPr/>
        </p:nvSpPr>
        <p:spPr bwMode="auto">
          <a:xfrm>
            <a:off x="8532813" y="2276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7580" name="Line 76"/>
          <p:cNvSpPr>
            <a:spLocks noChangeShapeType="1"/>
          </p:cNvSpPr>
          <p:nvPr/>
        </p:nvSpPr>
        <p:spPr bwMode="auto">
          <a:xfrm flipH="1">
            <a:off x="788988" y="19415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581" name="Line 77"/>
          <p:cNvSpPr>
            <a:spLocks noChangeShapeType="1"/>
          </p:cNvSpPr>
          <p:nvPr/>
        </p:nvSpPr>
        <p:spPr bwMode="auto">
          <a:xfrm>
            <a:off x="788988" y="1941513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582" name="Line 78"/>
          <p:cNvSpPr>
            <a:spLocks noChangeShapeType="1"/>
          </p:cNvSpPr>
          <p:nvPr/>
        </p:nvSpPr>
        <p:spPr bwMode="auto">
          <a:xfrm flipH="1">
            <a:off x="2846388" y="19415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583" name="Line 79"/>
          <p:cNvSpPr>
            <a:spLocks noChangeShapeType="1"/>
          </p:cNvSpPr>
          <p:nvPr/>
        </p:nvSpPr>
        <p:spPr bwMode="auto">
          <a:xfrm>
            <a:off x="2846388" y="1941513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584" name="Line 80"/>
          <p:cNvSpPr>
            <a:spLocks noChangeShapeType="1"/>
          </p:cNvSpPr>
          <p:nvPr/>
        </p:nvSpPr>
        <p:spPr bwMode="auto">
          <a:xfrm flipH="1">
            <a:off x="5132388" y="1941513"/>
            <a:ext cx="1455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585" name="Line 81"/>
          <p:cNvSpPr>
            <a:spLocks noChangeShapeType="1"/>
          </p:cNvSpPr>
          <p:nvPr/>
        </p:nvSpPr>
        <p:spPr bwMode="auto">
          <a:xfrm>
            <a:off x="5132388" y="1941513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586" name="Line 82"/>
          <p:cNvSpPr>
            <a:spLocks noChangeShapeType="1"/>
          </p:cNvSpPr>
          <p:nvPr/>
        </p:nvSpPr>
        <p:spPr bwMode="auto">
          <a:xfrm>
            <a:off x="560388" y="3846513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587" name="Oval 83"/>
          <p:cNvSpPr>
            <a:spLocks noChangeArrowheads="1"/>
          </p:cNvSpPr>
          <p:nvPr/>
        </p:nvSpPr>
        <p:spPr bwMode="auto">
          <a:xfrm>
            <a:off x="539750" y="11969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7591" name="Oval 87"/>
          <p:cNvSpPr>
            <a:spLocks noChangeArrowheads="1"/>
          </p:cNvSpPr>
          <p:nvPr/>
        </p:nvSpPr>
        <p:spPr bwMode="auto">
          <a:xfrm>
            <a:off x="2484438" y="2636838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92" name="Oval 88"/>
          <p:cNvSpPr>
            <a:spLocks noChangeArrowheads="1"/>
          </p:cNvSpPr>
          <p:nvPr/>
        </p:nvSpPr>
        <p:spPr bwMode="auto">
          <a:xfrm>
            <a:off x="4787900" y="25654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93" name="Oval 89"/>
          <p:cNvSpPr>
            <a:spLocks noChangeArrowheads="1"/>
          </p:cNvSpPr>
          <p:nvPr/>
        </p:nvSpPr>
        <p:spPr bwMode="auto">
          <a:xfrm>
            <a:off x="7956550" y="25638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7594" name="Line 90"/>
          <p:cNvSpPr>
            <a:spLocks noChangeShapeType="1"/>
          </p:cNvSpPr>
          <p:nvPr/>
        </p:nvSpPr>
        <p:spPr bwMode="auto">
          <a:xfrm flipV="1">
            <a:off x="611188" y="1125538"/>
            <a:ext cx="0" cy="165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633" name="Line 129"/>
          <p:cNvSpPr>
            <a:spLocks noChangeShapeType="1"/>
          </p:cNvSpPr>
          <p:nvPr/>
        </p:nvSpPr>
        <p:spPr bwMode="auto">
          <a:xfrm>
            <a:off x="2484438" y="119697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634" name="Line 130"/>
          <p:cNvSpPr>
            <a:spLocks noChangeShapeType="1"/>
          </p:cNvSpPr>
          <p:nvPr/>
        </p:nvSpPr>
        <p:spPr bwMode="auto">
          <a:xfrm>
            <a:off x="4859338" y="126841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635" name="Line 131"/>
          <p:cNvSpPr>
            <a:spLocks noChangeShapeType="1"/>
          </p:cNvSpPr>
          <p:nvPr/>
        </p:nvSpPr>
        <p:spPr bwMode="auto">
          <a:xfrm>
            <a:off x="5219700" y="620713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636" name="Line 132"/>
          <p:cNvSpPr>
            <a:spLocks noChangeShapeType="1"/>
          </p:cNvSpPr>
          <p:nvPr/>
        </p:nvSpPr>
        <p:spPr bwMode="auto">
          <a:xfrm>
            <a:off x="5219700" y="98107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641" name="Rectangle 137"/>
          <p:cNvSpPr>
            <a:spLocks noChangeArrowheads="1"/>
          </p:cNvSpPr>
          <p:nvPr/>
        </p:nvSpPr>
        <p:spPr bwMode="auto">
          <a:xfrm>
            <a:off x="468313" y="549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277642" name="Oval 138"/>
          <p:cNvSpPr>
            <a:spLocks noChangeArrowheads="1"/>
          </p:cNvSpPr>
          <p:nvPr/>
        </p:nvSpPr>
        <p:spPr bwMode="auto">
          <a:xfrm>
            <a:off x="3132138" y="1133475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7643" name="Oval 139"/>
          <p:cNvSpPr>
            <a:spLocks noChangeArrowheads="1"/>
          </p:cNvSpPr>
          <p:nvPr/>
        </p:nvSpPr>
        <p:spPr bwMode="auto">
          <a:xfrm>
            <a:off x="6264275" y="998538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7644" name="Line 140"/>
          <p:cNvSpPr>
            <a:spLocks noChangeShapeType="1"/>
          </p:cNvSpPr>
          <p:nvPr/>
        </p:nvSpPr>
        <p:spPr bwMode="auto">
          <a:xfrm>
            <a:off x="6372225" y="1042988"/>
            <a:ext cx="0" cy="1709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7645" name="Line 141"/>
          <p:cNvSpPr>
            <a:spLocks noChangeShapeType="1"/>
          </p:cNvSpPr>
          <p:nvPr/>
        </p:nvSpPr>
        <p:spPr bwMode="auto">
          <a:xfrm flipV="1">
            <a:off x="6357938" y="2754313"/>
            <a:ext cx="328612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9" name="组合 78"/>
          <p:cNvGrpSpPr/>
          <p:nvPr/>
        </p:nvGrpSpPr>
        <p:grpSpPr>
          <a:xfrm>
            <a:off x="5643570" y="714356"/>
            <a:ext cx="357190" cy="777041"/>
            <a:chOff x="7177088" y="3041650"/>
            <a:chExt cx="768350" cy="633439"/>
          </a:xfrm>
        </p:grpSpPr>
        <p:sp>
          <p:nvSpPr>
            <p:cNvPr id="80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1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200</a:t>
            </a:fld>
            <a:endParaRPr lang="en-US" altLang="zh-CN"/>
          </a:p>
        </p:txBody>
      </p:sp>
      <p:graphicFrame>
        <p:nvGraphicFramePr>
          <p:cNvPr id="598017" name="Object 1"/>
          <p:cNvGraphicFramePr>
            <a:graphicFrameLocks noChangeAspect="1"/>
          </p:cNvGraphicFramePr>
          <p:nvPr/>
        </p:nvGraphicFramePr>
        <p:xfrm>
          <a:off x="571472" y="6000768"/>
          <a:ext cx="13970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237" name="公式" r:id="rId4" imgW="1067040" imgH="368280" progId="Equation.3">
                  <p:embed/>
                </p:oleObj>
              </mc:Choice>
              <mc:Fallback>
                <p:oleObj name="公式" r:id="rId4" imgW="1067040" imgH="3682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6000768"/>
                        <a:ext cx="13970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18" name="Object 2"/>
          <p:cNvGraphicFramePr>
            <a:graphicFrameLocks noChangeAspect="1"/>
          </p:cNvGraphicFramePr>
          <p:nvPr/>
        </p:nvGraphicFramePr>
        <p:xfrm>
          <a:off x="2500298" y="6000768"/>
          <a:ext cx="1473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238" name="公式" r:id="rId6" imgW="1117800" imgH="368280" progId="Equation.3">
                  <p:embed/>
                </p:oleObj>
              </mc:Choice>
              <mc:Fallback>
                <p:oleObj name="公式" r:id="rId6" imgW="1117800" imgH="3682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6000768"/>
                        <a:ext cx="1473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19" name="Object 3"/>
          <p:cNvGraphicFramePr>
            <a:graphicFrameLocks noChangeAspect="1"/>
          </p:cNvGraphicFramePr>
          <p:nvPr/>
        </p:nvGraphicFramePr>
        <p:xfrm>
          <a:off x="571472" y="5286388"/>
          <a:ext cx="1765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239" name="公式" r:id="rId8" imgW="1346400" imgH="355680" progId="Equation.3">
                  <p:embed/>
                </p:oleObj>
              </mc:Choice>
              <mc:Fallback>
                <p:oleObj name="公式" r:id="rId8" imgW="1346400" imgH="3556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5286388"/>
                        <a:ext cx="17653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20" name="Object 4"/>
          <p:cNvGraphicFramePr>
            <a:graphicFrameLocks noChangeAspect="1"/>
          </p:cNvGraphicFramePr>
          <p:nvPr/>
        </p:nvGraphicFramePr>
        <p:xfrm>
          <a:off x="642910" y="4572008"/>
          <a:ext cx="144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240" name="公式" r:id="rId10" imgW="1105200" imgH="330120" progId="Equation.3">
                  <p:embed/>
                </p:oleObj>
              </mc:Choice>
              <mc:Fallback>
                <p:oleObj name="公式" r:id="rId10" imgW="1105200" imgH="33012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4572008"/>
                        <a:ext cx="1447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8021" name="Object 5"/>
          <p:cNvGraphicFramePr>
            <a:graphicFrameLocks noChangeAspect="1"/>
          </p:cNvGraphicFramePr>
          <p:nvPr/>
        </p:nvGraphicFramePr>
        <p:xfrm>
          <a:off x="5786446" y="5214950"/>
          <a:ext cx="1003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241" name="公式" r:id="rId12" imgW="762120" imgH="419040" progId="Equation.3">
                  <p:embed/>
                </p:oleObj>
              </mc:Choice>
              <mc:Fallback>
                <p:oleObj name="公式" r:id="rId12" imgW="762120" imgH="41904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6" y="5214950"/>
                        <a:ext cx="10033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Oval 25"/>
          <p:cNvSpPr>
            <a:spLocks noChangeArrowheads="1"/>
          </p:cNvSpPr>
          <p:nvPr/>
        </p:nvSpPr>
        <p:spPr bwMode="auto">
          <a:xfrm>
            <a:off x="2771800" y="378904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4" name="Oval 25"/>
          <p:cNvSpPr>
            <a:spLocks noChangeArrowheads="1"/>
          </p:cNvSpPr>
          <p:nvPr/>
        </p:nvSpPr>
        <p:spPr bwMode="auto">
          <a:xfrm>
            <a:off x="703888" y="377888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sndAc>
      <p:stSnd>
        <p:snd r:embed="rId3" name="hammer.wav"/>
      </p:stSnd>
    </p:sndAc>
  </p:transition>
  <p:timing>
    <p:tnLst>
      <p:par>
        <p:cTn id="1" dur="indefinite" restart="never" nodeType="tmRoot"/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222250" y="188913"/>
            <a:ext cx="8312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例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：用集成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计数器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数据选择器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来产生序列</a:t>
            </a:r>
          </a:p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11110000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84" name="灯片编号占位符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201</a:t>
            </a:fld>
            <a:endParaRPr lang="en-US" altLang="zh-CN"/>
          </a:p>
        </p:txBody>
      </p:sp>
      <p:grpSp>
        <p:nvGrpSpPr>
          <p:cNvPr id="87" name="组合 86"/>
          <p:cNvGrpSpPr/>
          <p:nvPr/>
        </p:nvGrpSpPr>
        <p:grpSpPr>
          <a:xfrm>
            <a:off x="-32" y="1268413"/>
            <a:ext cx="9252552" cy="5589611"/>
            <a:chOff x="-32" y="1268413"/>
            <a:chExt cx="9252552" cy="5589611"/>
          </a:xfrm>
        </p:grpSpPr>
        <p:sp>
          <p:nvSpPr>
            <p:cNvPr id="286725" name="Rectangle 5"/>
            <p:cNvSpPr>
              <a:spLocks noChangeArrowheads="1"/>
            </p:cNvSpPr>
            <p:nvPr/>
          </p:nvSpPr>
          <p:spPr bwMode="auto">
            <a:xfrm>
              <a:off x="1116013" y="1701800"/>
              <a:ext cx="1439862" cy="42481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726" name="Rectangle 6"/>
            <p:cNvSpPr>
              <a:spLocks noChangeArrowheads="1"/>
            </p:cNvSpPr>
            <p:nvPr/>
          </p:nvSpPr>
          <p:spPr bwMode="auto">
            <a:xfrm>
              <a:off x="5003800" y="1412875"/>
              <a:ext cx="1655763" cy="4537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727" name="Oval 7"/>
            <p:cNvSpPr>
              <a:spLocks noChangeArrowheads="1"/>
            </p:cNvSpPr>
            <p:nvPr/>
          </p:nvSpPr>
          <p:spPr bwMode="auto">
            <a:xfrm>
              <a:off x="1763713" y="1557338"/>
              <a:ext cx="142875" cy="142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728" name="Rectangle 8"/>
            <p:cNvSpPr>
              <a:spLocks noChangeArrowheads="1"/>
            </p:cNvSpPr>
            <p:nvPr/>
          </p:nvSpPr>
          <p:spPr bwMode="auto">
            <a:xfrm>
              <a:off x="2051050" y="1773238"/>
              <a:ext cx="5207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29" name="Rectangle 9"/>
            <p:cNvSpPr>
              <a:spLocks noChangeArrowheads="1"/>
            </p:cNvSpPr>
            <p:nvPr/>
          </p:nvSpPr>
          <p:spPr bwMode="auto">
            <a:xfrm>
              <a:off x="2051050" y="2493963"/>
              <a:ext cx="5207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30" name="Rectangle 10"/>
            <p:cNvSpPr>
              <a:spLocks noChangeArrowheads="1"/>
            </p:cNvSpPr>
            <p:nvPr/>
          </p:nvSpPr>
          <p:spPr bwMode="auto">
            <a:xfrm>
              <a:off x="2051050" y="3141663"/>
              <a:ext cx="5207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31" name="Rectangle 11"/>
            <p:cNvSpPr>
              <a:spLocks noChangeArrowheads="1"/>
            </p:cNvSpPr>
            <p:nvPr/>
          </p:nvSpPr>
          <p:spPr bwMode="auto">
            <a:xfrm>
              <a:off x="2051050" y="3717925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32" name="Rectangle 12"/>
            <p:cNvSpPr>
              <a:spLocks noChangeArrowheads="1"/>
            </p:cNvSpPr>
            <p:nvPr/>
          </p:nvSpPr>
          <p:spPr bwMode="auto">
            <a:xfrm>
              <a:off x="1116013" y="1773238"/>
              <a:ext cx="5207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33" name="Rectangle 13"/>
            <p:cNvSpPr>
              <a:spLocks noChangeArrowheads="1"/>
            </p:cNvSpPr>
            <p:nvPr/>
          </p:nvSpPr>
          <p:spPr bwMode="auto">
            <a:xfrm>
              <a:off x="1116013" y="2420938"/>
              <a:ext cx="5207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34" name="Rectangle 14"/>
            <p:cNvSpPr>
              <a:spLocks noChangeArrowheads="1"/>
            </p:cNvSpPr>
            <p:nvPr/>
          </p:nvSpPr>
          <p:spPr bwMode="auto">
            <a:xfrm>
              <a:off x="1116013" y="3141663"/>
              <a:ext cx="5207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35" name="Rectangle 15"/>
            <p:cNvSpPr>
              <a:spLocks noChangeArrowheads="1"/>
            </p:cNvSpPr>
            <p:nvPr/>
          </p:nvSpPr>
          <p:spPr bwMode="auto">
            <a:xfrm>
              <a:off x="1116013" y="3717925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36" name="Line 16"/>
            <p:cNvSpPr>
              <a:spLocks noChangeShapeType="1"/>
            </p:cNvSpPr>
            <p:nvPr/>
          </p:nvSpPr>
          <p:spPr bwMode="auto">
            <a:xfrm>
              <a:off x="1116013" y="4725988"/>
              <a:ext cx="287337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38" name="Line 18"/>
            <p:cNvSpPr>
              <a:spLocks noChangeShapeType="1"/>
            </p:cNvSpPr>
            <p:nvPr/>
          </p:nvSpPr>
          <p:spPr bwMode="auto">
            <a:xfrm flipH="1">
              <a:off x="1116013" y="4941888"/>
              <a:ext cx="287337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40" name="Line 20"/>
            <p:cNvSpPr>
              <a:spLocks noChangeShapeType="1"/>
            </p:cNvSpPr>
            <p:nvPr/>
          </p:nvSpPr>
          <p:spPr bwMode="auto">
            <a:xfrm flipH="1">
              <a:off x="755650" y="5013325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54" name="Rectangle 34"/>
            <p:cNvSpPr>
              <a:spLocks noChangeArrowheads="1"/>
            </p:cNvSpPr>
            <p:nvPr/>
          </p:nvSpPr>
          <p:spPr bwMode="auto">
            <a:xfrm>
              <a:off x="1331913" y="4221163"/>
              <a:ext cx="10731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74161</a:t>
              </a:r>
              <a:endParaRPr lang="zh-CN" alt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55" name="Rectangle 35"/>
            <p:cNvSpPr>
              <a:spLocks noChangeArrowheads="1"/>
            </p:cNvSpPr>
            <p:nvPr/>
          </p:nvSpPr>
          <p:spPr bwMode="auto">
            <a:xfrm>
              <a:off x="1403350" y="4797425"/>
              <a:ext cx="5397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  <a:endParaRPr lang="zh-CN" alt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56" name="Rectangle 36"/>
            <p:cNvSpPr>
              <a:spLocks noChangeArrowheads="1"/>
            </p:cNvSpPr>
            <p:nvPr/>
          </p:nvSpPr>
          <p:spPr bwMode="auto">
            <a:xfrm>
              <a:off x="1547813" y="1773238"/>
              <a:ext cx="5397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LD</a:t>
              </a:r>
              <a:endParaRPr lang="zh-CN" alt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57" name="Line 37"/>
            <p:cNvSpPr>
              <a:spLocks noChangeShapeType="1"/>
            </p:cNvSpPr>
            <p:nvPr/>
          </p:nvSpPr>
          <p:spPr bwMode="auto">
            <a:xfrm>
              <a:off x="1619250" y="1846263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65" name="Line 45"/>
            <p:cNvSpPr>
              <a:spLocks noChangeShapeType="1"/>
            </p:cNvSpPr>
            <p:nvPr/>
          </p:nvSpPr>
          <p:spPr bwMode="auto">
            <a:xfrm flipH="1">
              <a:off x="611188" y="2062163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76" name="Line 56"/>
            <p:cNvSpPr>
              <a:spLocks noChangeShapeType="1"/>
            </p:cNvSpPr>
            <p:nvPr/>
          </p:nvSpPr>
          <p:spPr bwMode="auto">
            <a:xfrm flipH="1">
              <a:off x="611188" y="2709863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77" name="Line 57"/>
            <p:cNvSpPr>
              <a:spLocks noChangeShapeType="1"/>
            </p:cNvSpPr>
            <p:nvPr/>
          </p:nvSpPr>
          <p:spPr bwMode="auto">
            <a:xfrm flipH="1">
              <a:off x="611188" y="3502025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78" name="Line 58"/>
            <p:cNvSpPr>
              <a:spLocks noChangeShapeType="1"/>
            </p:cNvSpPr>
            <p:nvPr/>
          </p:nvSpPr>
          <p:spPr bwMode="auto">
            <a:xfrm flipH="1">
              <a:off x="611188" y="407828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79" name="Rectangle 59"/>
            <p:cNvSpPr>
              <a:spLocks noChangeArrowheads="1"/>
            </p:cNvSpPr>
            <p:nvPr/>
          </p:nvSpPr>
          <p:spPr bwMode="auto">
            <a:xfrm>
              <a:off x="5003800" y="1701800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80" name="Rectangle 60"/>
            <p:cNvSpPr>
              <a:spLocks noChangeArrowheads="1"/>
            </p:cNvSpPr>
            <p:nvPr/>
          </p:nvSpPr>
          <p:spPr bwMode="auto">
            <a:xfrm>
              <a:off x="5003800" y="2133600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6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81" name="Rectangle 61"/>
            <p:cNvSpPr>
              <a:spLocks noChangeArrowheads="1"/>
            </p:cNvSpPr>
            <p:nvPr/>
          </p:nvSpPr>
          <p:spPr bwMode="auto">
            <a:xfrm>
              <a:off x="5003800" y="2565400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5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82" name="Rectangle 62"/>
            <p:cNvSpPr>
              <a:spLocks noChangeArrowheads="1"/>
            </p:cNvSpPr>
            <p:nvPr/>
          </p:nvSpPr>
          <p:spPr bwMode="auto">
            <a:xfrm>
              <a:off x="5003800" y="3070225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83" name="Rectangle 63"/>
            <p:cNvSpPr>
              <a:spLocks noChangeArrowheads="1"/>
            </p:cNvSpPr>
            <p:nvPr/>
          </p:nvSpPr>
          <p:spPr bwMode="auto">
            <a:xfrm>
              <a:off x="5003800" y="3502025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84" name="Rectangle 64"/>
            <p:cNvSpPr>
              <a:spLocks noChangeArrowheads="1"/>
            </p:cNvSpPr>
            <p:nvPr/>
          </p:nvSpPr>
          <p:spPr bwMode="auto">
            <a:xfrm>
              <a:off x="5003800" y="3933825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85" name="Rectangle 65"/>
            <p:cNvSpPr>
              <a:spLocks noChangeArrowheads="1"/>
            </p:cNvSpPr>
            <p:nvPr/>
          </p:nvSpPr>
          <p:spPr bwMode="auto">
            <a:xfrm>
              <a:off x="5003800" y="4365625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86" name="Rectangle 66"/>
            <p:cNvSpPr>
              <a:spLocks noChangeArrowheads="1"/>
            </p:cNvSpPr>
            <p:nvPr/>
          </p:nvSpPr>
          <p:spPr bwMode="auto">
            <a:xfrm>
              <a:off x="5003800" y="4797425"/>
              <a:ext cx="5207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87" name="Rectangle 67"/>
            <p:cNvSpPr>
              <a:spLocks noChangeArrowheads="1"/>
            </p:cNvSpPr>
            <p:nvPr/>
          </p:nvSpPr>
          <p:spPr bwMode="auto">
            <a:xfrm>
              <a:off x="5148263" y="5300663"/>
              <a:ext cx="5207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88" name="Rectangle 68"/>
            <p:cNvSpPr>
              <a:spLocks noChangeArrowheads="1"/>
            </p:cNvSpPr>
            <p:nvPr/>
          </p:nvSpPr>
          <p:spPr bwMode="auto">
            <a:xfrm>
              <a:off x="5651500" y="5300663"/>
              <a:ext cx="5207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89" name="Rectangle 69"/>
            <p:cNvSpPr>
              <a:spLocks noChangeArrowheads="1"/>
            </p:cNvSpPr>
            <p:nvPr/>
          </p:nvSpPr>
          <p:spPr bwMode="auto">
            <a:xfrm>
              <a:off x="6084888" y="5300663"/>
              <a:ext cx="52070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90" name="Rectangle 70"/>
            <p:cNvSpPr>
              <a:spLocks noChangeArrowheads="1"/>
            </p:cNvSpPr>
            <p:nvPr/>
          </p:nvSpPr>
          <p:spPr bwMode="auto">
            <a:xfrm>
              <a:off x="6300788" y="3357563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Y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91" name="Rectangle 71"/>
            <p:cNvSpPr>
              <a:spLocks noChangeArrowheads="1"/>
            </p:cNvSpPr>
            <p:nvPr/>
          </p:nvSpPr>
          <p:spPr bwMode="auto">
            <a:xfrm>
              <a:off x="5292725" y="1412875"/>
              <a:ext cx="10731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74151</a:t>
              </a:r>
              <a:endParaRPr lang="zh-CN" altLang="en-US" sz="28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792" name="Line 72"/>
            <p:cNvSpPr>
              <a:spLocks noChangeShapeType="1"/>
            </p:cNvSpPr>
            <p:nvPr/>
          </p:nvSpPr>
          <p:spPr bwMode="auto">
            <a:xfrm>
              <a:off x="2555875" y="4149725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93" name="Line 73"/>
            <p:cNvSpPr>
              <a:spLocks noChangeShapeType="1"/>
            </p:cNvSpPr>
            <p:nvPr/>
          </p:nvSpPr>
          <p:spPr bwMode="auto">
            <a:xfrm>
              <a:off x="2987675" y="2060575"/>
              <a:ext cx="0" cy="44640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94" name="Line 74"/>
            <p:cNvSpPr>
              <a:spLocks noChangeShapeType="1"/>
            </p:cNvSpPr>
            <p:nvPr/>
          </p:nvSpPr>
          <p:spPr bwMode="auto">
            <a:xfrm>
              <a:off x="2987675" y="6524625"/>
              <a:ext cx="3384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95" name="Line 75"/>
            <p:cNvSpPr>
              <a:spLocks noChangeShapeType="1"/>
            </p:cNvSpPr>
            <p:nvPr/>
          </p:nvSpPr>
          <p:spPr bwMode="auto">
            <a:xfrm flipV="1">
              <a:off x="6372225" y="5949950"/>
              <a:ext cx="0" cy="574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96" name="Line 76"/>
            <p:cNvSpPr>
              <a:spLocks noChangeShapeType="1"/>
            </p:cNvSpPr>
            <p:nvPr/>
          </p:nvSpPr>
          <p:spPr bwMode="auto">
            <a:xfrm>
              <a:off x="2555875" y="3429000"/>
              <a:ext cx="7921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97" name="Line 77"/>
            <p:cNvSpPr>
              <a:spLocks noChangeShapeType="1"/>
            </p:cNvSpPr>
            <p:nvPr/>
          </p:nvSpPr>
          <p:spPr bwMode="auto">
            <a:xfrm>
              <a:off x="3348038" y="2060575"/>
              <a:ext cx="0" cy="424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99" name="Line 79"/>
            <p:cNvSpPr>
              <a:spLocks noChangeShapeType="1"/>
            </p:cNvSpPr>
            <p:nvPr/>
          </p:nvSpPr>
          <p:spPr bwMode="auto">
            <a:xfrm>
              <a:off x="3348038" y="6308725"/>
              <a:ext cx="25923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01" name="Line 81"/>
            <p:cNvSpPr>
              <a:spLocks noChangeShapeType="1"/>
            </p:cNvSpPr>
            <p:nvPr/>
          </p:nvSpPr>
          <p:spPr bwMode="auto">
            <a:xfrm flipV="1">
              <a:off x="5940425" y="5949950"/>
              <a:ext cx="0" cy="358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08" name="Line 88"/>
            <p:cNvSpPr>
              <a:spLocks noChangeShapeType="1"/>
            </p:cNvSpPr>
            <p:nvPr/>
          </p:nvSpPr>
          <p:spPr bwMode="auto">
            <a:xfrm>
              <a:off x="2555875" y="2781300"/>
              <a:ext cx="1152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09" name="Line 89"/>
            <p:cNvSpPr>
              <a:spLocks noChangeShapeType="1"/>
            </p:cNvSpPr>
            <p:nvPr/>
          </p:nvSpPr>
          <p:spPr bwMode="auto">
            <a:xfrm>
              <a:off x="3708400" y="2781300"/>
              <a:ext cx="0" cy="3384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1" name="Line 91"/>
            <p:cNvSpPr>
              <a:spLocks noChangeShapeType="1"/>
            </p:cNvSpPr>
            <p:nvPr/>
          </p:nvSpPr>
          <p:spPr bwMode="auto">
            <a:xfrm>
              <a:off x="3708400" y="6165850"/>
              <a:ext cx="172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2" name="Line 92"/>
            <p:cNvSpPr>
              <a:spLocks noChangeShapeType="1"/>
            </p:cNvSpPr>
            <p:nvPr/>
          </p:nvSpPr>
          <p:spPr bwMode="auto">
            <a:xfrm flipV="1">
              <a:off x="5435600" y="5949950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3" name="Line 93"/>
            <p:cNvSpPr>
              <a:spLocks noChangeShapeType="1"/>
            </p:cNvSpPr>
            <p:nvPr/>
          </p:nvSpPr>
          <p:spPr bwMode="auto">
            <a:xfrm flipH="1">
              <a:off x="4643438" y="1989138"/>
              <a:ext cx="36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4" name="Line 94"/>
            <p:cNvSpPr>
              <a:spLocks noChangeShapeType="1"/>
            </p:cNvSpPr>
            <p:nvPr/>
          </p:nvSpPr>
          <p:spPr bwMode="auto">
            <a:xfrm flipH="1">
              <a:off x="4643438" y="2492375"/>
              <a:ext cx="36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5" name="Line 95"/>
            <p:cNvSpPr>
              <a:spLocks noChangeShapeType="1"/>
            </p:cNvSpPr>
            <p:nvPr/>
          </p:nvSpPr>
          <p:spPr bwMode="auto">
            <a:xfrm flipH="1">
              <a:off x="4643438" y="2924175"/>
              <a:ext cx="36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6" name="Line 96"/>
            <p:cNvSpPr>
              <a:spLocks noChangeShapeType="1"/>
            </p:cNvSpPr>
            <p:nvPr/>
          </p:nvSpPr>
          <p:spPr bwMode="auto">
            <a:xfrm flipH="1">
              <a:off x="4643438" y="3357563"/>
              <a:ext cx="36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7" name="Line 97"/>
            <p:cNvSpPr>
              <a:spLocks noChangeShapeType="1"/>
            </p:cNvSpPr>
            <p:nvPr/>
          </p:nvSpPr>
          <p:spPr bwMode="auto">
            <a:xfrm flipH="1">
              <a:off x="4643438" y="3789363"/>
              <a:ext cx="36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8" name="Line 98"/>
            <p:cNvSpPr>
              <a:spLocks noChangeShapeType="1"/>
            </p:cNvSpPr>
            <p:nvPr/>
          </p:nvSpPr>
          <p:spPr bwMode="auto">
            <a:xfrm flipH="1">
              <a:off x="4643438" y="4221163"/>
              <a:ext cx="36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19" name="Line 99"/>
            <p:cNvSpPr>
              <a:spLocks noChangeShapeType="1"/>
            </p:cNvSpPr>
            <p:nvPr/>
          </p:nvSpPr>
          <p:spPr bwMode="auto">
            <a:xfrm flipH="1">
              <a:off x="4643438" y="4724400"/>
              <a:ext cx="36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20" name="Line 100"/>
            <p:cNvSpPr>
              <a:spLocks noChangeShapeType="1"/>
            </p:cNvSpPr>
            <p:nvPr/>
          </p:nvSpPr>
          <p:spPr bwMode="auto">
            <a:xfrm flipH="1">
              <a:off x="4643438" y="5157788"/>
              <a:ext cx="3619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21" name="Line 101"/>
            <p:cNvSpPr>
              <a:spLocks noChangeShapeType="1"/>
            </p:cNvSpPr>
            <p:nvPr/>
          </p:nvSpPr>
          <p:spPr bwMode="auto">
            <a:xfrm>
              <a:off x="6659563" y="3573463"/>
              <a:ext cx="6492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25" name="Rectangle 105"/>
            <p:cNvSpPr>
              <a:spLocks noChangeArrowheads="1"/>
            </p:cNvSpPr>
            <p:nvPr/>
          </p:nvSpPr>
          <p:spPr bwMode="auto">
            <a:xfrm>
              <a:off x="6948488" y="2997200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826" name="Rectangle 106"/>
            <p:cNvSpPr>
              <a:spLocks noChangeArrowheads="1"/>
            </p:cNvSpPr>
            <p:nvPr/>
          </p:nvSpPr>
          <p:spPr bwMode="auto">
            <a:xfrm>
              <a:off x="250825" y="4724400"/>
              <a:ext cx="5905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830" name="Oval 110"/>
            <p:cNvSpPr>
              <a:spLocks noChangeArrowheads="1"/>
            </p:cNvSpPr>
            <p:nvPr/>
          </p:nvSpPr>
          <p:spPr bwMode="auto">
            <a:xfrm>
              <a:off x="3132138" y="1557338"/>
              <a:ext cx="142875" cy="1428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286831" name="Line 111"/>
            <p:cNvSpPr>
              <a:spLocks noChangeShapeType="1"/>
            </p:cNvSpPr>
            <p:nvPr/>
          </p:nvSpPr>
          <p:spPr bwMode="auto">
            <a:xfrm flipV="1">
              <a:off x="1835150" y="1268413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2" name="Line 112"/>
            <p:cNvSpPr>
              <a:spLocks noChangeShapeType="1"/>
            </p:cNvSpPr>
            <p:nvPr/>
          </p:nvSpPr>
          <p:spPr bwMode="auto">
            <a:xfrm>
              <a:off x="1835150" y="1268413"/>
              <a:ext cx="1368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3" name="Line 113"/>
            <p:cNvSpPr>
              <a:spLocks noChangeShapeType="1"/>
            </p:cNvSpPr>
            <p:nvPr/>
          </p:nvSpPr>
          <p:spPr bwMode="auto">
            <a:xfrm>
              <a:off x="3203575" y="1268413"/>
              <a:ext cx="0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4" name="Line 114"/>
            <p:cNvSpPr>
              <a:spLocks noChangeShapeType="1"/>
            </p:cNvSpPr>
            <p:nvPr/>
          </p:nvSpPr>
          <p:spPr bwMode="auto">
            <a:xfrm>
              <a:off x="3203575" y="2060575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0" name="Oval 120"/>
            <p:cNvSpPr>
              <a:spLocks noChangeArrowheads="1"/>
            </p:cNvSpPr>
            <p:nvPr/>
          </p:nvSpPr>
          <p:spPr bwMode="auto">
            <a:xfrm>
              <a:off x="3132138" y="2708275"/>
              <a:ext cx="144462" cy="1444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86841" name="Oval 121"/>
            <p:cNvSpPr>
              <a:spLocks noChangeArrowheads="1"/>
            </p:cNvSpPr>
            <p:nvPr/>
          </p:nvSpPr>
          <p:spPr bwMode="auto">
            <a:xfrm>
              <a:off x="2916238" y="4076700"/>
              <a:ext cx="144462" cy="1444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86842" name="Oval 122"/>
            <p:cNvSpPr>
              <a:spLocks noChangeArrowheads="1"/>
            </p:cNvSpPr>
            <p:nvPr/>
          </p:nvSpPr>
          <p:spPr bwMode="auto">
            <a:xfrm>
              <a:off x="3276600" y="3357563"/>
              <a:ext cx="144463" cy="1444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286843" name="Line 123"/>
            <p:cNvSpPr>
              <a:spLocks noChangeShapeType="1"/>
            </p:cNvSpPr>
            <p:nvPr/>
          </p:nvSpPr>
          <p:spPr bwMode="auto">
            <a:xfrm>
              <a:off x="611188" y="2060575"/>
              <a:ext cx="0" cy="2376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4" name="Line 124"/>
            <p:cNvSpPr>
              <a:spLocks noChangeShapeType="1"/>
            </p:cNvSpPr>
            <p:nvPr/>
          </p:nvSpPr>
          <p:spPr bwMode="auto">
            <a:xfrm>
              <a:off x="395288" y="4437063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46" name="Rectangle 126"/>
            <p:cNvSpPr>
              <a:spLocks noChangeArrowheads="1"/>
            </p:cNvSpPr>
            <p:nvPr/>
          </p:nvSpPr>
          <p:spPr bwMode="auto">
            <a:xfrm>
              <a:off x="4284663" y="4868863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847" name="Rectangle 127"/>
            <p:cNvSpPr>
              <a:spLocks noChangeArrowheads="1"/>
            </p:cNvSpPr>
            <p:nvPr/>
          </p:nvSpPr>
          <p:spPr bwMode="auto">
            <a:xfrm>
              <a:off x="4284663" y="4437063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848" name="Rectangle 128"/>
            <p:cNvSpPr>
              <a:spLocks noChangeArrowheads="1"/>
            </p:cNvSpPr>
            <p:nvPr/>
          </p:nvSpPr>
          <p:spPr bwMode="auto">
            <a:xfrm>
              <a:off x="4284663" y="3933825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849" name="Rectangle 129"/>
            <p:cNvSpPr>
              <a:spLocks noChangeArrowheads="1"/>
            </p:cNvSpPr>
            <p:nvPr/>
          </p:nvSpPr>
          <p:spPr bwMode="auto">
            <a:xfrm>
              <a:off x="4284663" y="3500438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850" name="Rectangle 130"/>
            <p:cNvSpPr>
              <a:spLocks noChangeArrowheads="1"/>
            </p:cNvSpPr>
            <p:nvPr/>
          </p:nvSpPr>
          <p:spPr bwMode="auto">
            <a:xfrm>
              <a:off x="4284663" y="3068638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851" name="Rectangle 131"/>
            <p:cNvSpPr>
              <a:spLocks noChangeArrowheads="1"/>
            </p:cNvSpPr>
            <p:nvPr/>
          </p:nvSpPr>
          <p:spPr bwMode="auto">
            <a:xfrm>
              <a:off x="4284663" y="2636838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852" name="Rectangle 132"/>
            <p:cNvSpPr>
              <a:spLocks noChangeArrowheads="1"/>
            </p:cNvSpPr>
            <p:nvPr/>
          </p:nvSpPr>
          <p:spPr bwMode="auto">
            <a:xfrm>
              <a:off x="4284663" y="2205038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86853" name="Rectangle 133"/>
            <p:cNvSpPr>
              <a:spLocks noChangeArrowheads="1"/>
            </p:cNvSpPr>
            <p:nvPr/>
          </p:nvSpPr>
          <p:spPr bwMode="auto">
            <a:xfrm>
              <a:off x="4284663" y="1700213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 rot="16200000">
              <a:off x="2997576" y="1492513"/>
              <a:ext cx="353992" cy="777041"/>
              <a:chOff x="7177088" y="3041650"/>
              <a:chExt cx="768350" cy="633439"/>
            </a:xfrm>
          </p:grpSpPr>
          <p:sp>
            <p:nvSpPr>
              <p:cNvPr id="92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4" name="Line 95"/>
              <p:cNvSpPr>
                <a:spLocks noChangeShapeType="1"/>
              </p:cNvSpPr>
              <p:nvPr/>
            </p:nvSpPr>
            <p:spPr bwMode="auto">
              <a:xfrm flipH="1">
                <a:off x="7177088" y="3673501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5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85" name="矩形 84"/>
            <p:cNvSpPr/>
            <p:nvPr/>
          </p:nvSpPr>
          <p:spPr>
            <a:xfrm>
              <a:off x="-32" y="5903917"/>
              <a:ext cx="3417923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800" baseline="-25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800" baseline="-25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800" baseline="-250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=111</a:t>
              </a:r>
              <a:r>
                <a:rPr lang="zh-CN" altLang="en-US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，置数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</a:t>
              </a:r>
            </a:p>
            <a:p>
              <a:r>
                <a:rPr lang="zh-CN" altLang="en-US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计数范围：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000-111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6752222" y="5356373"/>
              <a:ext cx="250029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计数结果作为</a:t>
              </a:r>
              <a:endPara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  <a:p>
              <a:r>
                <a:rPr lang="zh-CN" altLang="en-US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数据选择器的</a:t>
              </a:r>
              <a:endParaRPr lang="en-US" altLang="zh-CN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  <a:p>
              <a:r>
                <a:rPr lang="zh-CN" altLang="en-US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地址（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8</a:t>
              </a:r>
              <a:r>
                <a:rPr lang="zh-CN" altLang="en-US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选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）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</p:grpSp>
      <p:sp>
        <p:nvSpPr>
          <p:cNvPr id="88" name="Oval 25"/>
          <p:cNvSpPr>
            <a:spLocks noChangeArrowheads="1"/>
          </p:cNvSpPr>
          <p:nvPr/>
        </p:nvSpPr>
        <p:spPr bwMode="auto">
          <a:xfrm>
            <a:off x="539552" y="399668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9" name="Oval 25"/>
          <p:cNvSpPr>
            <a:spLocks noChangeArrowheads="1"/>
          </p:cNvSpPr>
          <p:nvPr/>
        </p:nvSpPr>
        <p:spPr bwMode="auto">
          <a:xfrm>
            <a:off x="539552" y="342061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0" name="Oval 25"/>
          <p:cNvSpPr>
            <a:spLocks noChangeArrowheads="1"/>
          </p:cNvSpPr>
          <p:nvPr/>
        </p:nvSpPr>
        <p:spPr bwMode="auto">
          <a:xfrm>
            <a:off x="539552" y="263691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9" grpId="0" animBg="1"/>
      <p:bldP spid="90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7772400" cy="762000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6.4.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6 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序列检测器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pPr>
              <a:buFontTx/>
              <a:buNone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endParaRPr lang="zh-CN" altLang="en-US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68971" name="Group 11"/>
          <p:cNvGrpSpPr>
            <a:grpSpLocks/>
          </p:cNvGrpSpPr>
          <p:nvPr/>
        </p:nvGrpSpPr>
        <p:grpSpPr bwMode="auto">
          <a:xfrm>
            <a:off x="0" y="990600"/>
            <a:ext cx="9144000" cy="1189038"/>
            <a:chOff x="0" y="624"/>
            <a:chExt cx="5760" cy="749"/>
          </a:xfrm>
        </p:grpSpPr>
        <p:sp>
          <p:nvSpPr>
            <p:cNvPr id="168964" name="Rectangle 4"/>
            <p:cNvSpPr>
              <a:spLocks noChangeArrowheads="1"/>
            </p:cNvSpPr>
            <p:nvPr/>
          </p:nvSpPr>
          <p:spPr bwMode="auto">
            <a:xfrm>
              <a:off x="140" y="624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用于对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串行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随机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序列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信号进行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检测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，从中识别某</a:t>
              </a:r>
            </a:p>
          </p:txBody>
        </p:sp>
        <p:sp>
          <p:nvSpPr>
            <p:cNvPr id="168965" name="Rectangle 5"/>
            <p:cNvSpPr>
              <a:spLocks noChangeArrowheads="1"/>
            </p:cNvSpPr>
            <p:nvPr/>
          </p:nvSpPr>
          <p:spPr bwMode="auto">
            <a:xfrm>
              <a:off x="0" y="1008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种特定的序列。</a:t>
              </a:r>
            </a:p>
          </p:txBody>
        </p:sp>
      </p:grp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457200" y="24384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设计序列检测器必须明确:</a:t>
            </a:r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0" y="3352800"/>
            <a:ext cx="83920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(1)检测什么样的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特定序列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，如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序列；</a:t>
            </a:r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0" y="4343400"/>
            <a:ext cx="900759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(2)检测到特定序列后，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输出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标志还是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ea typeface="黑体" pitchFamily="49" charset="-122"/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标志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</a:p>
        </p:txBody>
      </p:sp>
      <p:sp>
        <p:nvSpPr>
          <p:cNvPr id="168970" name="Rectangle 10"/>
          <p:cNvSpPr>
            <a:spLocks noChangeArrowheads="1"/>
          </p:cNvSpPr>
          <p:nvPr/>
        </p:nvSpPr>
        <p:spPr bwMode="auto">
          <a:xfrm>
            <a:off x="0" y="5504857"/>
            <a:ext cx="607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(3)给定序列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是否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可以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首尾重叠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202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89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8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8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8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8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68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6" grpId="0" build="p" autoUpdateAnimBg="0"/>
      <p:bldP spid="168967" grpId="0" build="p" autoUpdateAnimBg="0"/>
      <p:bldP spid="168969" grpId="0" build="p" autoUpdateAnimBg="0"/>
      <p:bldP spid="168970" grpId="0" build="p" autoUpdateAnimBg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9" name="Rectangle 5"/>
          <p:cNvSpPr>
            <a:spLocks noChangeArrowheads="1"/>
          </p:cNvSpPr>
          <p:nvPr/>
        </p:nvSpPr>
        <p:spPr bwMode="auto">
          <a:xfrm>
            <a:off x="-153525" y="293688"/>
            <a:ext cx="9417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例：试用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JK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触发器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设计一个串行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序列检测</a:t>
            </a:r>
          </a:p>
        </p:txBody>
      </p:sp>
      <p:grpSp>
        <p:nvGrpSpPr>
          <p:cNvPr id="169998" name="Group 14"/>
          <p:cNvGrpSpPr>
            <a:grpSpLocks/>
          </p:cNvGrpSpPr>
          <p:nvPr/>
        </p:nvGrpSpPr>
        <p:grpSpPr bwMode="auto">
          <a:xfrm>
            <a:off x="611188" y="1628775"/>
            <a:ext cx="5314950" cy="1144588"/>
            <a:chOff x="480" y="672"/>
            <a:chExt cx="3348" cy="721"/>
          </a:xfrm>
        </p:grpSpPr>
        <p:sp>
          <p:nvSpPr>
            <p:cNvPr id="169990" name="Rectangle 6"/>
            <p:cNvSpPr>
              <a:spLocks noChangeArrowheads="1"/>
            </p:cNvSpPr>
            <p:nvPr/>
          </p:nvSpPr>
          <p:spPr bwMode="auto">
            <a:xfrm>
              <a:off x="480" y="672"/>
              <a:ext cx="3316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X：0110111111101011110101</a:t>
              </a:r>
            </a:p>
          </p:txBody>
        </p:sp>
        <p:sp>
          <p:nvSpPr>
            <p:cNvPr id="169991" name="Rectangle 7"/>
            <p:cNvSpPr>
              <a:spLocks noChangeArrowheads="1"/>
            </p:cNvSpPr>
            <p:nvPr/>
          </p:nvSpPr>
          <p:spPr bwMode="auto">
            <a:xfrm>
              <a:off x="480" y="1056"/>
              <a:ext cx="3348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Y：0000001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000001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0000</a:t>
              </a:r>
            </a:p>
          </p:txBody>
        </p:sp>
      </p:grpSp>
      <p:sp>
        <p:nvSpPr>
          <p:cNvPr id="169992" name="Rectangle 8"/>
          <p:cNvSpPr>
            <a:spLocks noChangeArrowheads="1"/>
          </p:cNvSpPr>
          <p:nvPr/>
        </p:nvSpPr>
        <p:spPr bwMode="auto">
          <a:xfrm>
            <a:off x="468313" y="3213100"/>
            <a:ext cx="729719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设：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表示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未收到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第一个有效输入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”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1230313" y="3975100"/>
            <a:ext cx="606608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表示收到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第一个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有效输入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”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1230313" y="4889500"/>
            <a:ext cx="6066084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表示收到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第二个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有效输入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”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1230313" y="5575300"/>
            <a:ext cx="81179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表示收到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第三个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或三个以上有效输入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”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9999" name="Rectangle 15"/>
          <p:cNvSpPr>
            <a:spLocks noChangeArrowheads="1"/>
          </p:cNvSpPr>
          <p:nvPr/>
        </p:nvSpPr>
        <p:spPr bwMode="auto">
          <a:xfrm>
            <a:off x="0" y="90805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器(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可重叠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203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9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9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9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9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9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2" grpId="0" build="p" autoUpdateAnimBg="0"/>
      <p:bldP spid="169993" grpId="0" build="p" autoUpdateAnimBg="0"/>
      <p:bldP spid="169994" grpId="0" build="p" autoUpdateAnimBg="0"/>
      <p:bldP spid="169995" grpId="0" build="p" autoUpdateAnimBg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5" name="Oval 7"/>
          <p:cNvSpPr>
            <a:spLocks noChangeArrowheads="1"/>
          </p:cNvSpPr>
          <p:nvPr/>
        </p:nvSpPr>
        <p:spPr bwMode="auto">
          <a:xfrm>
            <a:off x="2617768" y="2320943"/>
            <a:ext cx="1143000" cy="10779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1025" name="Rectangle 17"/>
          <p:cNvSpPr>
            <a:spLocks noChangeArrowheads="1"/>
          </p:cNvSpPr>
          <p:nvPr/>
        </p:nvSpPr>
        <p:spPr bwMode="auto">
          <a:xfrm>
            <a:off x="2922568" y="2549543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1026" name="Rectangle 18"/>
          <p:cNvSpPr>
            <a:spLocks noChangeArrowheads="1"/>
          </p:cNvSpPr>
          <p:nvPr/>
        </p:nvSpPr>
        <p:spPr bwMode="auto">
          <a:xfrm>
            <a:off x="6122968" y="2473343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1027" name="Rectangle 19"/>
          <p:cNvSpPr>
            <a:spLocks noChangeArrowheads="1"/>
          </p:cNvSpPr>
          <p:nvPr/>
        </p:nvSpPr>
        <p:spPr bwMode="auto">
          <a:xfrm>
            <a:off x="6046768" y="4454543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2922568" y="4606943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71055" name="Group 47"/>
          <p:cNvGrpSpPr>
            <a:grpSpLocks/>
          </p:cNvGrpSpPr>
          <p:nvPr/>
        </p:nvGrpSpPr>
        <p:grpSpPr bwMode="auto">
          <a:xfrm>
            <a:off x="2085956" y="1789131"/>
            <a:ext cx="1062037" cy="1069975"/>
            <a:chOff x="769" y="385"/>
            <a:chExt cx="669" cy="674"/>
          </a:xfrm>
        </p:grpSpPr>
        <p:sp>
          <p:nvSpPr>
            <p:cNvPr id="171020" name="Arc 12"/>
            <p:cNvSpPr>
              <a:spLocks/>
            </p:cNvSpPr>
            <p:nvPr/>
          </p:nvSpPr>
          <p:spPr bwMode="auto">
            <a:xfrm>
              <a:off x="769" y="385"/>
              <a:ext cx="669" cy="67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1909 w 43160"/>
                <a:gd name="T1" fmla="*/ 43198 h 43200"/>
                <a:gd name="T2" fmla="*/ 43160 w 43160"/>
                <a:gd name="T3" fmla="*/ 20284 h 43200"/>
                <a:gd name="T4" fmla="*/ 21600 w 4316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60" h="43200" fill="none" extrusionOk="0">
                  <a:moveTo>
                    <a:pt x="21908" y="43197"/>
                  </a:moveTo>
                  <a:cubicBezTo>
                    <a:pt x="21806" y="43199"/>
                    <a:pt x="2170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018" y="-1"/>
                    <a:pt x="42464" y="8886"/>
                    <a:pt x="43159" y="20284"/>
                  </a:cubicBezTo>
                </a:path>
                <a:path w="43160" h="43200" stroke="0" extrusionOk="0">
                  <a:moveTo>
                    <a:pt x="21908" y="43197"/>
                  </a:moveTo>
                  <a:cubicBezTo>
                    <a:pt x="21806" y="43199"/>
                    <a:pt x="21703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018" y="-1"/>
                    <a:pt x="42464" y="8886"/>
                    <a:pt x="43159" y="2028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816" y="43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171056" name="Group 48"/>
          <p:cNvGrpSpPr>
            <a:grpSpLocks/>
          </p:cNvGrpSpPr>
          <p:nvPr/>
        </p:nvGrpSpPr>
        <p:grpSpPr bwMode="auto">
          <a:xfrm>
            <a:off x="3379768" y="1549418"/>
            <a:ext cx="2743200" cy="771525"/>
            <a:chOff x="1584" y="234"/>
            <a:chExt cx="1728" cy="486"/>
          </a:xfrm>
        </p:grpSpPr>
        <p:sp>
          <p:nvSpPr>
            <p:cNvPr id="171016" name="Line 8"/>
            <p:cNvSpPr>
              <a:spLocks noChangeShapeType="1"/>
            </p:cNvSpPr>
            <p:nvPr/>
          </p:nvSpPr>
          <p:spPr bwMode="auto">
            <a:xfrm>
              <a:off x="1584" y="720"/>
              <a:ext cx="172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32" name="Rectangle 24"/>
            <p:cNvSpPr>
              <a:spLocks noChangeArrowheads="1"/>
            </p:cNvSpPr>
            <p:nvPr/>
          </p:nvSpPr>
          <p:spPr bwMode="auto">
            <a:xfrm>
              <a:off x="2640" y="23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171057" name="Group 49"/>
          <p:cNvGrpSpPr>
            <a:grpSpLocks/>
          </p:cNvGrpSpPr>
          <p:nvPr/>
        </p:nvGrpSpPr>
        <p:grpSpPr bwMode="auto">
          <a:xfrm>
            <a:off x="3608368" y="2701943"/>
            <a:ext cx="2438400" cy="579438"/>
            <a:chOff x="1728" y="960"/>
            <a:chExt cx="1536" cy="365"/>
          </a:xfrm>
        </p:grpSpPr>
        <p:sp>
          <p:nvSpPr>
            <p:cNvPr id="171017" name="Line 9"/>
            <p:cNvSpPr>
              <a:spLocks noChangeShapeType="1"/>
            </p:cNvSpPr>
            <p:nvPr/>
          </p:nvSpPr>
          <p:spPr bwMode="auto">
            <a:xfrm flipH="1">
              <a:off x="1728" y="1296"/>
              <a:ext cx="1536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33" name="Rectangle 25"/>
            <p:cNvSpPr>
              <a:spLocks noChangeArrowheads="1"/>
            </p:cNvSpPr>
            <p:nvPr/>
          </p:nvSpPr>
          <p:spPr bwMode="auto">
            <a:xfrm>
              <a:off x="2208" y="960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171058" name="Group 50"/>
          <p:cNvGrpSpPr>
            <a:grpSpLocks/>
          </p:cNvGrpSpPr>
          <p:nvPr/>
        </p:nvGrpSpPr>
        <p:grpSpPr bwMode="auto">
          <a:xfrm>
            <a:off x="6808768" y="3082943"/>
            <a:ext cx="793750" cy="1600200"/>
            <a:chOff x="3744" y="1200"/>
            <a:chExt cx="500" cy="1008"/>
          </a:xfrm>
        </p:grpSpPr>
        <p:sp>
          <p:nvSpPr>
            <p:cNvPr id="171030" name="Line 22"/>
            <p:cNvSpPr>
              <a:spLocks noChangeShapeType="1"/>
            </p:cNvSpPr>
            <p:nvPr/>
          </p:nvSpPr>
          <p:spPr bwMode="auto">
            <a:xfrm>
              <a:off x="3792" y="1200"/>
              <a:ext cx="0" cy="100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34" name="Rectangle 26"/>
            <p:cNvSpPr>
              <a:spLocks noChangeArrowheads="1"/>
            </p:cNvSpPr>
            <p:nvPr/>
          </p:nvSpPr>
          <p:spPr bwMode="auto">
            <a:xfrm>
              <a:off x="3744" y="138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171059" name="Group 51"/>
          <p:cNvGrpSpPr>
            <a:grpSpLocks/>
          </p:cNvGrpSpPr>
          <p:nvPr/>
        </p:nvGrpSpPr>
        <p:grpSpPr bwMode="auto">
          <a:xfrm>
            <a:off x="3532168" y="3235343"/>
            <a:ext cx="2209800" cy="1535113"/>
            <a:chOff x="1680" y="1296"/>
            <a:chExt cx="1392" cy="967"/>
          </a:xfrm>
        </p:grpSpPr>
        <p:sp>
          <p:nvSpPr>
            <p:cNvPr id="171031" name="Line 23"/>
            <p:cNvSpPr>
              <a:spLocks noChangeShapeType="1"/>
            </p:cNvSpPr>
            <p:nvPr/>
          </p:nvSpPr>
          <p:spPr bwMode="auto">
            <a:xfrm flipH="1" flipV="1">
              <a:off x="1680" y="1296"/>
              <a:ext cx="1392" cy="967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35" name="Rectangle 27"/>
            <p:cNvSpPr>
              <a:spLocks noChangeArrowheads="1"/>
            </p:cNvSpPr>
            <p:nvPr/>
          </p:nvSpPr>
          <p:spPr bwMode="auto">
            <a:xfrm>
              <a:off x="2400" y="148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171060" name="Group 52"/>
          <p:cNvGrpSpPr>
            <a:grpSpLocks/>
          </p:cNvGrpSpPr>
          <p:nvPr/>
        </p:nvGrpSpPr>
        <p:grpSpPr bwMode="auto">
          <a:xfrm>
            <a:off x="3455968" y="4835543"/>
            <a:ext cx="2667000" cy="579438"/>
            <a:chOff x="1632" y="2304"/>
            <a:chExt cx="1680" cy="365"/>
          </a:xfrm>
        </p:grpSpPr>
        <p:sp>
          <p:nvSpPr>
            <p:cNvPr id="171018" name="Line 10"/>
            <p:cNvSpPr>
              <a:spLocks noChangeShapeType="1"/>
            </p:cNvSpPr>
            <p:nvPr/>
          </p:nvSpPr>
          <p:spPr bwMode="auto">
            <a:xfrm flipH="1">
              <a:off x="1632" y="2646"/>
              <a:ext cx="168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36" name="Rectangle 28"/>
            <p:cNvSpPr>
              <a:spLocks noChangeArrowheads="1"/>
            </p:cNvSpPr>
            <p:nvPr/>
          </p:nvSpPr>
          <p:spPr bwMode="auto">
            <a:xfrm>
              <a:off x="2304" y="230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171062" name="Group 54"/>
          <p:cNvGrpSpPr>
            <a:grpSpLocks/>
          </p:cNvGrpSpPr>
          <p:nvPr/>
        </p:nvGrpSpPr>
        <p:grpSpPr bwMode="auto">
          <a:xfrm>
            <a:off x="1857356" y="4913331"/>
            <a:ext cx="1146175" cy="1087437"/>
            <a:chOff x="625" y="2353"/>
            <a:chExt cx="722" cy="685"/>
          </a:xfrm>
        </p:grpSpPr>
        <p:sp>
          <p:nvSpPr>
            <p:cNvPr id="171021" name="Arc 13"/>
            <p:cNvSpPr>
              <a:spLocks/>
            </p:cNvSpPr>
            <p:nvPr/>
          </p:nvSpPr>
          <p:spPr bwMode="auto">
            <a:xfrm>
              <a:off x="625" y="2353"/>
              <a:ext cx="722" cy="68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198 w 43200"/>
                <a:gd name="T1" fmla="*/ 21323 h 43200"/>
                <a:gd name="T2" fmla="*/ 28662 w 43200"/>
                <a:gd name="T3" fmla="*/ 1187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198" y="21322"/>
                  </a:moveTo>
                  <a:cubicBezTo>
                    <a:pt x="43199" y="21415"/>
                    <a:pt x="43200" y="21507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003" y="-1"/>
                    <a:pt x="26390" y="401"/>
                    <a:pt x="28661" y="1187"/>
                  </a:cubicBezTo>
                </a:path>
                <a:path w="43200" h="43200" stroke="0" extrusionOk="0">
                  <a:moveTo>
                    <a:pt x="43198" y="21322"/>
                  </a:moveTo>
                  <a:cubicBezTo>
                    <a:pt x="43199" y="21415"/>
                    <a:pt x="43200" y="21507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4003" y="-1"/>
                    <a:pt x="26390" y="401"/>
                    <a:pt x="28661" y="1187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1037" name="Rectangle 29"/>
            <p:cNvSpPr>
              <a:spLocks noChangeArrowheads="1"/>
            </p:cNvSpPr>
            <p:nvPr/>
          </p:nvSpPr>
          <p:spPr bwMode="auto">
            <a:xfrm>
              <a:off x="672" y="249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171061" name="Group 53"/>
          <p:cNvGrpSpPr>
            <a:grpSpLocks/>
          </p:cNvGrpSpPr>
          <p:nvPr/>
        </p:nvGrpSpPr>
        <p:grpSpPr bwMode="auto">
          <a:xfrm>
            <a:off x="1931968" y="3159143"/>
            <a:ext cx="793750" cy="1457325"/>
            <a:chOff x="672" y="1248"/>
            <a:chExt cx="500" cy="918"/>
          </a:xfrm>
        </p:grpSpPr>
        <p:sp>
          <p:nvSpPr>
            <p:cNvPr id="171019" name="Line 11"/>
            <p:cNvSpPr>
              <a:spLocks noChangeShapeType="1"/>
            </p:cNvSpPr>
            <p:nvPr/>
          </p:nvSpPr>
          <p:spPr bwMode="auto">
            <a:xfrm flipV="1">
              <a:off x="1152" y="1248"/>
              <a:ext cx="0" cy="91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1038" name="Rectangle 30"/>
            <p:cNvSpPr>
              <a:spLocks noChangeArrowheads="1"/>
            </p:cNvSpPr>
            <p:nvPr/>
          </p:nvSpPr>
          <p:spPr bwMode="auto">
            <a:xfrm>
              <a:off x="672" y="158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sp>
        <p:nvSpPr>
          <p:cNvPr id="171052" name="Oval 44"/>
          <p:cNvSpPr>
            <a:spLocks noChangeArrowheads="1"/>
          </p:cNvSpPr>
          <p:nvPr/>
        </p:nvSpPr>
        <p:spPr bwMode="auto">
          <a:xfrm>
            <a:off x="2617768" y="4378343"/>
            <a:ext cx="1143000" cy="10779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1053" name="Oval 45"/>
          <p:cNvSpPr>
            <a:spLocks noChangeArrowheads="1"/>
          </p:cNvSpPr>
          <p:nvPr/>
        </p:nvSpPr>
        <p:spPr bwMode="auto">
          <a:xfrm>
            <a:off x="5741968" y="4302143"/>
            <a:ext cx="1143000" cy="10779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1054" name="Oval 46"/>
          <p:cNvSpPr>
            <a:spLocks noChangeArrowheads="1"/>
          </p:cNvSpPr>
          <p:nvPr/>
        </p:nvSpPr>
        <p:spPr bwMode="auto">
          <a:xfrm>
            <a:off x="5818168" y="2244743"/>
            <a:ext cx="1143000" cy="10779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204</a:t>
            </a:fld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>
            <a:off x="714348" y="500042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作状态转换图：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1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1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1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3786206" y="1381109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次态/输出</a:t>
            </a: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1424006" y="2133584"/>
            <a:ext cx="5791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现态  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X=0      X=1</a:t>
            </a:r>
          </a:p>
        </p:txBody>
      </p:sp>
      <p:sp>
        <p:nvSpPr>
          <p:cNvPr id="172038" name="Rectangle 6"/>
          <p:cNvSpPr>
            <a:spLocks noChangeArrowheads="1"/>
          </p:cNvSpPr>
          <p:nvPr/>
        </p:nvSpPr>
        <p:spPr bwMode="auto">
          <a:xfrm>
            <a:off x="1347806" y="1142984"/>
            <a:ext cx="5867400" cy="472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2039" name="Line 7"/>
          <p:cNvSpPr>
            <a:spLocks noChangeShapeType="1"/>
          </p:cNvSpPr>
          <p:nvPr/>
        </p:nvSpPr>
        <p:spPr bwMode="auto">
          <a:xfrm>
            <a:off x="3100406" y="1142984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0" name="Line 8"/>
          <p:cNvSpPr>
            <a:spLocks noChangeShapeType="1"/>
          </p:cNvSpPr>
          <p:nvPr/>
        </p:nvSpPr>
        <p:spPr bwMode="auto">
          <a:xfrm>
            <a:off x="1347806" y="2819384"/>
            <a:ext cx="586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1" name="Line 9"/>
          <p:cNvSpPr>
            <a:spLocks noChangeShapeType="1"/>
          </p:cNvSpPr>
          <p:nvPr/>
        </p:nvSpPr>
        <p:spPr bwMode="auto">
          <a:xfrm>
            <a:off x="3100406" y="2057384"/>
            <a:ext cx="411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>
            <a:off x="5005406" y="2057384"/>
            <a:ext cx="0" cy="381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1881206" y="2895584"/>
            <a:ext cx="464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      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</a:p>
        </p:txBody>
      </p:sp>
      <p:sp>
        <p:nvSpPr>
          <p:cNvPr id="172046" name="Rectangle 14"/>
          <p:cNvSpPr>
            <a:spLocks noChangeArrowheads="1"/>
          </p:cNvSpPr>
          <p:nvPr/>
        </p:nvSpPr>
        <p:spPr bwMode="auto">
          <a:xfrm>
            <a:off x="1881206" y="3505184"/>
            <a:ext cx="469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   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      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1881206" y="4114784"/>
            <a:ext cx="47596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      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2048" name="Rectangle 16"/>
          <p:cNvSpPr>
            <a:spLocks noChangeArrowheads="1"/>
          </p:cNvSpPr>
          <p:nvPr/>
        </p:nvSpPr>
        <p:spPr bwMode="auto">
          <a:xfrm>
            <a:off x="1881206" y="4724384"/>
            <a:ext cx="475963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      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205</a:t>
            </a:fld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714348" y="357166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作状态转换表：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214678" y="6072206"/>
            <a:ext cx="20986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等效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94" name="Rectangle 38"/>
          <p:cNvSpPr>
            <a:spLocks noChangeArrowheads="1"/>
          </p:cNvSpPr>
          <p:nvPr/>
        </p:nvSpPr>
        <p:spPr bwMode="auto">
          <a:xfrm>
            <a:off x="0" y="676275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得简化后的状态图。</a:t>
            </a:r>
          </a:p>
        </p:txBody>
      </p:sp>
      <p:sp>
        <p:nvSpPr>
          <p:cNvPr id="173095" name="Rectangle 39"/>
          <p:cNvSpPr>
            <a:spLocks noChangeArrowheads="1"/>
          </p:cNvSpPr>
          <p:nvPr/>
        </p:nvSpPr>
        <p:spPr bwMode="auto">
          <a:xfrm>
            <a:off x="228600" y="66675"/>
            <a:ext cx="90059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检查状态图或状态表，可见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等效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。故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省去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73103" name="Group 47"/>
          <p:cNvGrpSpPr>
            <a:grpSpLocks/>
          </p:cNvGrpSpPr>
          <p:nvPr/>
        </p:nvGrpSpPr>
        <p:grpSpPr bwMode="auto">
          <a:xfrm>
            <a:off x="1209675" y="1668463"/>
            <a:ext cx="5561013" cy="4059237"/>
            <a:chOff x="762" y="1051"/>
            <a:chExt cx="3503" cy="2557"/>
          </a:xfrm>
        </p:grpSpPr>
        <p:sp>
          <p:nvSpPr>
            <p:cNvPr id="173070" name="Rectangle 14"/>
            <p:cNvSpPr>
              <a:spLocks noChangeArrowheads="1"/>
            </p:cNvSpPr>
            <p:nvPr/>
          </p:nvSpPr>
          <p:spPr bwMode="auto">
            <a:xfrm>
              <a:off x="1577" y="1489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3071" name="Rectangle 15"/>
            <p:cNvSpPr>
              <a:spLocks noChangeArrowheads="1"/>
            </p:cNvSpPr>
            <p:nvPr/>
          </p:nvSpPr>
          <p:spPr bwMode="auto">
            <a:xfrm>
              <a:off x="3785" y="1441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3072" name="Rectangle 16"/>
            <p:cNvSpPr>
              <a:spLocks noChangeArrowheads="1"/>
            </p:cNvSpPr>
            <p:nvPr/>
          </p:nvSpPr>
          <p:spPr bwMode="auto">
            <a:xfrm>
              <a:off x="2297" y="2737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3063" name="Line 7"/>
            <p:cNvSpPr>
              <a:spLocks noChangeShapeType="1"/>
            </p:cNvSpPr>
            <p:nvPr/>
          </p:nvSpPr>
          <p:spPr bwMode="auto">
            <a:xfrm>
              <a:off x="1865" y="1387"/>
              <a:ext cx="182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74" name="Rectangle 18"/>
            <p:cNvSpPr>
              <a:spLocks noChangeArrowheads="1"/>
            </p:cNvSpPr>
            <p:nvPr/>
          </p:nvSpPr>
          <p:spPr bwMode="auto">
            <a:xfrm>
              <a:off x="2393" y="1051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  <p:sp>
          <p:nvSpPr>
            <p:cNvPr id="173064" name="Line 8"/>
            <p:cNvSpPr>
              <a:spLocks noChangeShapeType="1"/>
            </p:cNvSpPr>
            <p:nvPr/>
          </p:nvSpPr>
          <p:spPr bwMode="auto">
            <a:xfrm flipH="1">
              <a:off x="2009" y="1920"/>
              <a:ext cx="1632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75" name="Rectangle 19"/>
            <p:cNvSpPr>
              <a:spLocks noChangeArrowheads="1"/>
            </p:cNvSpPr>
            <p:nvPr/>
          </p:nvSpPr>
          <p:spPr bwMode="auto">
            <a:xfrm>
              <a:off x="2489" y="1531"/>
              <a:ext cx="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73076" name="Rectangle 20"/>
            <p:cNvSpPr>
              <a:spLocks noChangeArrowheads="1"/>
            </p:cNvSpPr>
            <p:nvPr/>
          </p:nvSpPr>
          <p:spPr bwMode="auto">
            <a:xfrm>
              <a:off x="3497" y="2251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  <p:sp>
          <p:nvSpPr>
            <p:cNvPr id="173079" name="Line 23"/>
            <p:cNvSpPr>
              <a:spLocks noChangeShapeType="1"/>
            </p:cNvSpPr>
            <p:nvPr/>
          </p:nvSpPr>
          <p:spPr bwMode="auto">
            <a:xfrm flipH="1">
              <a:off x="2832" y="2016"/>
              <a:ext cx="1049" cy="1051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77" name="Rectangle 21"/>
            <p:cNvSpPr>
              <a:spLocks noChangeArrowheads="1"/>
            </p:cNvSpPr>
            <p:nvPr/>
          </p:nvSpPr>
          <p:spPr bwMode="auto">
            <a:xfrm>
              <a:off x="1769" y="2394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73080" name="Line 24"/>
            <p:cNvSpPr>
              <a:spLocks noChangeShapeType="1"/>
            </p:cNvSpPr>
            <p:nvPr/>
          </p:nvSpPr>
          <p:spPr bwMode="auto">
            <a:xfrm flipH="1" flipV="1">
              <a:off x="1961" y="1967"/>
              <a:ext cx="340" cy="71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3069" name="Rectangle 13"/>
            <p:cNvSpPr>
              <a:spLocks noChangeArrowheads="1"/>
            </p:cNvSpPr>
            <p:nvPr/>
          </p:nvSpPr>
          <p:spPr bwMode="auto">
            <a:xfrm>
              <a:off x="809" y="171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73078" name="Rectangle 22"/>
            <p:cNvSpPr>
              <a:spLocks noChangeArrowheads="1"/>
            </p:cNvSpPr>
            <p:nvPr/>
          </p:nvSpPr>
          <p:spPr bwMode="auto">
            <a:xfrm>
              <a:off x="1625" y="3067"/>
              <a:ext cx="500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173098" name="Oval 42"/>
            <p:cNvSpPr>
              <a:spLocks noChangeArrowheads="1"/>
            </p:cNvSpPr>
            <p:nvPr/>
          </p:nvSpPr>
          <p:spPr bwMode="auto">
            <a:xfrm>
              <a:off x="1385" y="1387"/>
              <a:ext cx="720" cy="6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099" name="Oval 43"/>
            <p:cNvSpPr>
              <a:spLocks noChangeArrowheads="1"/>
            </p:cNvSpPr>
            <p:nvPr/>
          </p:nvSpPr>
          <p:spPr bwMode="auto">
            <a:xfrm>
              <a:off x="3545" y="1339"/>
              <a:ext cx="720" cy="6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100" name="Oval 44"/>
            <p:cNvSpPr>
              <a:spLocks noChangeArrowheads="1"/>
            </p:cNvSpPr>
            <p:nvPr/>
          </p:nvSpPr>
          <p:spPr bwMode="auto">
            <a:xfrm>
              <a:off x="2105" y="2635"/>
              <a:ext cx="720" cy="67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101" name="Arc 45"/>
            <p:cNvSpPr>
              <a:spLocks/>
            </p:cNvSpPr>
            <p:nvPr/>
          </p:nvSpPr>
          <p:spPr bwMode="auto">
            <a:xfrm>
              <a:off x="762" y="1628"/>
              <a:ext cx="722" cy="68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198 w 43200"/>
                <a:gd name="T1" fmla="*/ 21323 h 43200"/>
                <a:gd name="T2" fmla="*/ 36092 w 43200"/>
                <a:gd name="T3" fmla="*/ 5583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198" y="21322"/>
                  </a:moveTo>
                  <a:cubicBezTo>
                    <a:pt x="43199" y="21415"/>
                    <a:pt x="43200" y="21507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6955" y="-1"/>
                    <a:pt x="32120" y="1989"/>
                    <a:pt x="36091" y="5583"/>
                  </a:cubicBezTo>
                </a:path>
                <a:path w="43200" h="43200" stroke="0" extrusionOk="0">
                  <a:moveTo>
                    <a:pt x="43198" y="21322"/>
                  </a:moveTo>
                  <a:cubicBezTo>
                    <a:pt x="43199" y="21415"/>
                    <a:pt x="43200" y="21507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6955" y="-1"/>
                    <a:pt x="32120" y="1989"/>
                    <a:pt x="36091" y="558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102" name="Arc 46"/>
            <p:cNvSpPr>
              <a:spLocks/>
            </p:cNvSpPr>
            <p:nvPr/>
          </p:nvSpPr>
          <p:spPr bwMode="auto">
            <a:xfrm>
              <a:off x="1529" y="2923"/>
              <a:ext cx="722" cy="68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3198 w 43200"/>
                <a:gd name="T1" fmla="*/ 21323 h 43200"/>
                <a:gd name="T2" fmla="*/ 36092 w 43200"/>
                <a:gd name="T3" fmla="*/ 5583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43198" y="21322"/>
                  </a:moveTo>
                  <a:cubicBezTo>
                    <a:pt x="43199" y="21415"/>
                    <a:pt x="43200" y="21507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6955" y="-1"/>
                    <a:pt x="32120" y="1989"/>
                    <a:pt x="36091" y="5583"/>
                  </a:cubicBezTo>
                </a:path>
                <a:path w="43200" h="43200" stroke="0" extrusionOk="0">
                  <a:moveTo>
                    <a:pt x="43198" y="21322"/>
                  </a:moveTo>
                  <a:cubicBezTo>
                    <a:pt x="43199" y="21415"/>
                    <a:pt x="43200" y="21507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6955" y="-1"/>
                    <a:pt x="32120" y="1989"/>
                    <a:pt x="36091" y="558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206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3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Rectangle 4"/>
          <p:cNvSpPr>
            <a:spLocks noChangeArrowheads="1"/>
          </p:cNvSpPr>
          <p:nvPr/>
        </p:nvSpPr>
        <p:spPr bwMode="auto">
          <a:xfrm>
            <a:off x="250825" y="188913"/>
            <a:ext cx="83215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若分配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=01 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=10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=11 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则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得下表 :</a:t>
            </a:r>
          </a:p>
        </p:txBody>
      </p:sp>
      <p:grpSp>
        <p:nvGrpSpPr>
          <p:cNvPr id="174100" name="Group 20"/>
          <p:cNvGrpSpPr>
            <a:grpSpLocks/>
          </p:cNvGrpSpPr>
          <p:nvPr/>
        </p:nvGrpSpPr>
        <p:grpSpPr bwMode="auto">
          <a:xfrm>
            <a:off x="0" y="1285892"/>
            <a:ext cx="7239000" cy="4572000"/>
            <a:chOff x="528" y="720"/>
            <a:chExt cx="4560" cy="2880"/>
          </a:xfrm>
        </p:grpSpPr>
        <p:sp>
          <p:nvSpPr>
            <p:cNvPr id="174085" name="Rectangle 5"/>
            <p:cNvSpPr>
              <a:spLocks noChangeArrowheads="1"/>
            </p:cNvSpPr>
            <p:nvPr/>
          </p:nvSpPr>
          <p:spPr bwMode="auto">
            <a:xfrm>
              <a:off x="528" y="720"/>
              <a:ext cx="45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Y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4086" name="Line 6"/>
            <p:cNvSpPr>
              <a:spLocks noChangeShapeType="1"/>
            </p:cNvSpPr>
            <p:nvPr/>
          </p:nvSpPr>
          <p:spPr bwMode="auto">
            <a:xfrm>
              <a:off x="576" y="1134"/>
              <a:ext cx="3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087" name="Line 7"/>
            <p:cNvSpPr>
              <a:spLocks noChangeShapeType="1"/>
            </p:cNvSpPr>
            <p:nvPr/>
          </p:nvSpPr>
          <p:spPr bwMode="auto">
            <a:xfrm>
              <a:off x="2208" y="768"/>
              <a:ext cx="0" cy="28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088" name="Line 8"/>
            <p:cNvSpPr>
              <a:spLocks noChangeShapeType="1"/>
            </p:cNvSpPr>
            <p:nvPr/>
          </p:nvSpPr>
          <p:spPr bwMode="auto">
            <a:xfrm>
              <a:off x="3600" y="768"/>
              <a:ext cx="0" cy="27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228600" y="1971692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0  0    0    0     0    0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091" name="Rectangle 11"/>
          <p:cNvSpPr>
            <a:spLocks noChangeArrowheads="1"/>
          </p:cNvSpPr>
          <p:nvPr/>
        </p:nvSpPr>
        <p:spPr bwMode="auto">
          <a:xfrm>
            <a:off x="228600" y="2505092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0  0    1    0     0    0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092" name="Rectangle 12"/>
          <p:cNvSpPr>
            <a:spLocks noChangeArrowheads="1"/>
          </p:cNvSpPr>
          <p:nvPr/>
        </p:nvSpPr>
        <p:spPr bwMode="auto">
          <a:xfrm>
            <a:off x="228600" y="2924192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0  1    0    0     0    0</a:t>
            </a:r>
          </a:p>
        </p:txBody>
      </p:sp>
      <p:sp>
        <p:nvSpPr>
          <p:cNvPr id="174093" name="Rectangle 13"/>
          <p:cNvSpPr>
            <a:spLocks noChangeArrowheads="1"/>
          </p:cNvSpPr>
          <p:nvPr/>
        </p:nvSpPr>
        <p:spPr bwMode="auto">
          <a:xfrm>
            <a:off x="228600" y="3305192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1    d 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094" name="Rectangle 14"/>
          <p:cNvSpPr>
            <a:spLocks noChangeArrowheads="1"/>
          </p:cNvSpPr>
          <p:nvPr/>
        </p:nvSpPr>
        <p:spPr bwMode="auto">
          <a:xfrm>
            <a:off x="228600" y="3800492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1  0    0    0     1    0</a:t>
            </a:r>
          </a:p>
        </p:txBody>
      </p:sp>
      <p:sp>
        <p:nvSpPr>
          <p:cNvPr id="174095" name="Rectangle 15"/>
          <p:cNvSpPr>
            <a:spLocks noChangeArrowheads="1"/>
          </p:cNvSpPr>
          <p:nvPr/>
        </p:nvSpPr>
        <p:spPr bwMode="auto">
          <a:xfrm>
            <a:off x="228600" y="4219592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1  0    1    1     0    0</a:t>
            </a:r>
          </a:p>
        </p:txBody>
      </p:sp>
      <p:sp>
        <p:nvSpPr>
          <p:cNvPr id="174096" name="Rectangle 16"/>
          <p:cNvSpPr>
            <a:spLocks noChangeArrowheads="1"/>
          </p:cNvSpPr>
          <p:nvPr/>
        </p:nvSpPr>
        <p:spPr bwMode="auto">
          <a:xfrm>
            <a:off x="228600" y="4752992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1  1    0    1     0    1</a:t>
            </a:r>
          </a:p>
        </p:txBody>
      </p:sp>
      <p:sp>
        <p:nvSpPr>
          <p:cNvPr id="174097" name="Rectangle 17"/>
          <p:cNvSpPr>
            <a:spLocks noChangeArrowheads="1"/>
          </p:cNvSpPr>
          <p:nvPr/>
        </p:nvSpPr>
        <p:spPr bwMode="auto">
          <a:xfrm>
            <a:off x="228600" y="5248292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1    d 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4102" name="Rectangle 22"/>
          <p:cNvSpPr>
            <a:spLocks noChangeArrowheads="1"/>
          </p:cNvSpPr>
          <p:nvPr/>
        </p:nvSpPr>
        <p:spPr bwMode="auto">
          <a:xfrm>
            <a:off x="6002344" y="212726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</a:p>
        </p:txBody>
      </p:sp>
      <p:sp>
        <p:nvSpPr>
          <p:cNvPr id="174103" name="Rectangle 23"/>
          <p:cNvSpPr>
            <a:spLocks noChangeArrowheads="1"/>
          </p:cNvSpPr>
          <p:nvPr/>
        </p:nvSpPr>
        <p:spPr bwMode="auto">
          <a:xfrm>
            <a:off x="8283582" y="224791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</a:p>
        </p:txBody>
      </p:sp>
      <p:sp>
        <p:nvSpPr>
          <p:cNvPr id="174104" name="Rectangle 24"/>
          <p:cNvSpPr>
            <a:spLocks noChangeArrowheads="1"/>
          </p:cNvSpPr>
          <p:nvPr/>
        </p:nvSpPr>
        <p:spPr bwMode="auto">
          <a:xfrm>
            <a:off x="6653219" y="3789380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</a:p>
        </p:txBody>
      </p:sp>
      <p:sp>
        <p:nvSpPr>
          <p:cNvPr id="174105" name="Line 25"/>
          <p:cNvSpPr>
            <a:spLocks noChangeShapeType="1"/>
          </p:cNvSpPr>
          <p:nvPr/>
        </p:nvSpPr>
        <p:spPr bwMode="auto">
          <a:xfrm>
            <a:off x="6724657" y="2162192"/>
            <a:ext cx="1406525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06" name="Rectangle 26"/>
          <p:cNvSpPr>
            <a:spLocks noChangeArrowheads="1"/>
          </p:cNvSpPr>
          <p:nvPr/>
        </p:nvSpPr>
        <p:spPr bwMode="auto">
          <a:xfrm>
            <a:off x="7085019" y="1557355"/>
            <a:ext cx="793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</a:p>
        </p:txBody>
      </p:sp>
      <p:sp>
        <p:nvSpPr>
          <p:cNvPr id="174107" name="Line 27"/>
          <p:cNvSpPr>
            <a:spLocks noChangeShapeType="1"/>
          </p:cNvSpPr>
          <p:nvPr/>
        </p:nvSpPr>
        <p:spPr bwMode="auto">
          <a:xfrm flipH="1" flipV="1">
            <a:off x="6435732" y="2997217"/>
            <a:ext cx="1619250" cy="11113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08" name="Rectangle 28"/>
          <p:cNvSpPr>
            <a:spLocks noChangeArrowheads="1"/>
          </p:cNvSpPr>
          <p:nvPr/>
        </p:nvSpPr>
        <p:spPr bwMode="auto">
          <a:xfrm>
            <a:off x="6940557" y="2347930"/>
            <a:ext cx="91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74109" name="Rectangle 29"/>
          <p:cNvSpPr>
            <a:spLocks noChangeArrowheads="1"/>
          </p:cNvSpPr>
          <p:nvPr/>
        </p:nvSpPr>
        <p:spPr bwMode="auto">
          <a:xfrm>
            <a:off x="7826382" y="3533792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</a:p>
        </p:txBody>
      </p:sp>
      <p:sp>
        <p:nvSpPr>
          <p:cNvPr id="174110" name="Line 30"/>
          <p:cNvSpPr>
            <a:spLocks noChangeShapeType="1"/>
          </p:cNvSpPr>
          <p:nvPr/>
        </p:nvSpPr>
        <p:spPr bwMode="auto">
          <a:xfrm flipH="1">
            <a:off x="7521582" y="3160730"/>
            <a:ext cx="914400" cy="915987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11" name="Rectangle 31"/>
          <p:cNvSpPr>
            <a:spLocks noChangeArrowheads="1"/>
          </p:cNvSpPr>
          <p:nvPr/>
        </p:nvSpPr>
        <p:spPr bwMode="auto">
          <a:xfrm>
            <a:off x="5788032" y="3068655"/>
            <a:ext cx="793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74112" name="Line 32"/>
          <p:cNvSpPr>
            <a:spLocks noChangeShapeType="1"/>
          </p:cNvSpPr>
          <p:nvPr/>
        </p:nvSpPr>
        <p:spPr bwMode="auto">
          <a:xfrm flipH="1" flipV="1">
            <a:off x="6388107" y="2997217"/>
            <a:ext cx="300037" cy="63182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13" name="Rectangle 33"/>
          <p:cNvSpPr>
            <a:spLocks noChangeArrowheads="1"/>
          </p:cNvSpPr>
          <p:nvPr/>
        </p:nvSpPr>
        <p:spPr bwMode="auto">
          <a:xfrm>
            <a:off x="6219832" y="1196992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74114" name="Rectangle 34"/>
          <p:cNvSpPr>
            <a:spLocks noChangeArrowheads="1"/>
          </p:cNvSpPr>
          <p:nvPr/>
        </p:nvSpPr>
        <p:spPr bwMode="auto">
          <a:xfrm>
            <a:off x="6869119" y="4652980"/>
            <a:ext cx="7937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74115" name="Oval 35"/>
          <p:cNvSpPr>
            <a:spLocks noChangeArrowheads="1"/>
          </p:cNvSpPr>
          <p:nvPr/>
        </p:nvSpPr>
        <p:spPr bwMode="auto">
          <a:xfrm>
            <a:off x="5697544" y="1965342"/>
            <a:ext cx="1143000" cy="10779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6" name="Oval 36"/>
          <p:cNvSpPr>
            <a:spLocks noChangeArrowheads="1"/>
          </p:cNvSpPr>
          <p:nvPr/>
        </p:nvSpPr>
        <p:spPr bwMode="auto">
          <a:xfrm>
            <a:off x="7902582" y="2085992"/>
            <a:ext cx="1143000" cy="10779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7" name="Oval 37"/>
          <p:cNvSpPr>
            <a:spLocks noChangeArrowheads="1"/>
          </p:cNvSpPr>
          <p:nvPr/>
        </p:nvSpPr>
        <p:spPr bwMode="auto">
          <a:xfrm>
            <a:off x="6364294" y="3573480"/>
            <a:ext cx="1143000" cy="10779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8" name="Arc 38"/>
          <p:cNvSpPr>
            <a:spLocks/>
          </p:cNvSpPr>
          <p:nvPr/>
        </p:nvSpPr>
        <p:spPr bwMode="auto">
          <a:xfrm>
            <a:off x="5572132" y="1484330"/>
            <a:ext cx="714375" cy="72072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9272 w 43200"/>
              <a:gd name="T1" fmla="*/ 39336 h 39336"/>
              <a:gd name="T2" fmla="*/ 42379 w 43200"/>
              <a:gd name="T3" fmla="*/ 27497 h 39336"/>
              <a:gd name="T4" fmla="*/ 21600 w 43200"/>
              <a:gd name="T5" fmla="*/ 21600 h 39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9336" fill="none" extrusionOk="0">
                <a:moveTo>
                  <a:pt x="9271" y="39336"/>
                </a:moveTo>
                <a:cubicBezTo>
                  <a:pt x="3463" y="35299"/>
                  <a:pt x="0" y="2867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594"/>
                  <a:pt x="42923" y="25578"/>
                  <a:pt x="42379" y="27497"/>
                </a:cubicBezTo>
              </a:path>
              <a:path w="43200" h="39336" stroke="0" extrusionOk="0">
                <a:moveTo>
                  <a:pt x="9271" y="39336"/>
                </a:moveTo>
                <a:cubicBezTo>
                  <a:pt x="3463" y="35299"/>
                  <a:pt x="0" y="28673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3594"/>
                  <a:pt x="42923" y="25578"/>
                  <a:pt x="42379" y="27497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4119" name="Arc 39"/>
          <p:cNvSpPr>
            <a:spLocks/>
          </p:cNvSpPr>
          <p:nvPr/>
        </p:nvSpPr>
        <p:spPr bwMode="auto">
          <a:xfrm>
            <a:off x="5861057" y="4508517"/>
            <a:ext cx="1082675" cy="7905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9454 w 43200"/>
              <a:gd name="T1" fmla="*/ 9443 h 43200"/>
              <a:gd name="T2" fmla="*/ 29700 w 43200"/>
              <a:gd name="T3" fmla="*/ 1576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9454" y="9442"/>
                </a:moveTo>
                <a:cubicBezTo>
                  <a:pt x="41894" y="13027"/>
                  <a:pt x="43200" y="17263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4376" y="-1"/>
                  <a:pt x="27126" y="535"/>
                  <a:pt x="29699" y="1576"/>
                </a:cubicBezTo>
              </a:path>
              <a:path w="43200" h="43200" stroke="0" extrusionOk="0">
                <a:moveTo>
                  <a:pt x="39454" y="9442"/>
                </a:moveTo>
                <a:cubicBezTo>
                  <a:pt x="41894" y="13027"/>
                  <a:pt x="43200" y="17263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4376" y="-1"/>
                  <a:pt x="27126" y="535"/>
                  <a:pt x="29699" y="1576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207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4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0" grpId="0" build="p" autoUpdateAnimBg="0"/>
      <p:bldP spid="174091" grpId="0" build="p" autoUpdateAnimBg="0"/>
      <p:bldP spid="174092" grpId="0" build="p" autoUpdateAnimBg="0"/>
      <p:bldP spid="174093" grpId="0" build="p" autoUpdateAnimBg="0"/>
      <p:bldP spid="174094" grpId="0" build="p" autoUpdateAnimBg="0"/>
      <p:bldP spid="174095" grpId="0" build="p" autoUpdateAnimBg="0"/>
      <p:bldP spid="174096" grpId="0" build="p" autoUpdateAnimBg="0"/>
      <p:bldP spid="174097" grpId="0" build="p" autoUpdateAnimBg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0"/>
            <a:ext cx="8458200" cy="6096000"/>
          </a:xfrm>
        </p:spPr>
        <p:txBody>
          <a:bodyPr/>
          <a:lstStyle/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zh-CN" altLang="en-US" sz="2800"/>
          </a:p>
          <a:p>
            <a:pPr>
              <a:buFontTx/>
              <a:buNone/>
            </a:pPr>
            <a:endParaRPr lang="en-US" altLang="zh-CN" sz="2800"/>
          </a:p>
          <a:p>
            <a:pPr>
              <a:buFontTx/>
              <a:buNone/>
            </a:pPr>
            <a:endParaRPr lang="zh-CN" altLang="en-US" sz="2800"/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1752600" y="1717675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5109" name="Line 5"/>
          <p:cNvSpPr>
            <a:spLocks noChangeShapeType="1"/>
          </p:cNvSpPr>
          <p:nvPr/>
        </p:nvSpPr>
        <p:spPr bwMode="auto">
          <a:xfrm>
            <a:off x="1752600" y="2403475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10" name="Line 6"/>
          <p:cNvSpPr>
            <a:spLocks noChangeShapeType="1"/>
          </p:cNvSpPr>
          <p:nvPr/>
        </p:nvSpPr>
        <p:spPr bwMode="auto">
          <a:xfrm>
            <a:off x="2362200" y="171767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11" name="Line 7"/>
          <p:cNvSpPr>
            <a:spLocks noChangeShapeType="1"/>
          </p:cNvSpPr>
          <p:nvPr/>
        </p:nvSpPr>
        <p:spPr bwMode="auto">
          <a:xfrm>
            <a:off x="3733800" y="171767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12" name="Line 8"/>
          <p:cNvSpPr>
            <a:spLocks noChangeShapeType="1"/>
          </p:cNvSpPr>
          <p:nvPr/>
        </p:nvSpPr>
        <p:spPr bwMode="auto">
          <a:xfrm>
            <a:off x="3048000" y="171767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13" name="Line 9"/>
          <p:cNvSpPr>
            <a:spLocks noChangeShapeType="1"/>
          </p:cNvSpPr>
          <p:nvPr/>
        </p:nvSpPr>
        <p:spPr bwMode="auto">
          <a:xfrm flipH="1" flipV="1">
            <a:off x="914400" y="879475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14" name="Rectangle 10"/>
          <p:cNvSpPr>
            <a:spLocks noChangeArrowheads="1"/>
          </p:cNvSpPr>
          <p:nvPr/>
        </p:nvSpPr>
        <p:spPr bwMode="auto">
          <a:xfrm>
            <a:off x="914400" y="1108075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en-US" altLang="zh-CN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15" name="Rectangle 11"/>
          <p:cNvSpPr>
            <a:spLocks noChangeArrowheads="1"/>
          </p:cNvSpPr>
          <p:nvPr/>
        </p:nvSpPr>
        <p:spPr bwMode="auto">
          <a:xfrm>
            <a:off x="1143000" y="650875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16" name="Rectangle 12"/>
          <p:cNvSpPr>
            <a:spLocks noChangeArrowheads="1"/>
          </p:cNvSpPr>
          <p:nvPr/>
        </p:nvSpPr>
        <p:spPr bwMode="auto">
          <a:xfrm>
            <a:off x="1752600" y="11747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17" name="Rectangle 13"/>
          <p:cNvSpPr>
            <a:spLocks noChangeArrowheads="1"/>
          </p:cNvSpPr>
          <p:nvPr/>
        </p:nvSpPr>
        <p:spPr bwMode="auto">
          <a:xfrm>
            <a:off x="2286000" y="117475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18" name="Rectangle 14"/>
          <p:cNvSpPr>
            <a:spLocks noChangeArrowheads="1"/>
          </p:cNvSpPr>
          <p:nvPr/>
        </p:nvSpPr>
        <p:spPr bwMode="auto">
          <a:xfrm>
            <a:off x="3048000" y="11747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19" name="Rectangle 15"/>
          <p:cNvSpPr>
            <a:spLocks noChangeArrowheads="1"/>
          </p:cNvSpPr>
          <p:nvPr/>
        </p:nvSpPr>
        <p:spPr bwMode="auto">
          <a:xfrm>
            <a:off x="3733800" y="11747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20" name="Rectangle 16"/>
          <p:cNvSpPr>
            <a:spLocks noChangeArrowheads="1"/>
          </p:cNvSpPr>
          <p:nvPr/>
        </p:nvSpPr>
        <p:spPr bwMode="auto">
          <a:xfrm>
            <a:off x="1371600" y="17081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21" name="Rectangle 17"/>
          <p:cNvSpPr>
            <a:spLocks noChangeArrowheads="1"/>
          </p:cNvSpPr>
          <p:nvPr/>
        </p:nvSpPr>
        <p:spPr bwMode="auto">
          <a:xfrm>
            <a:off x="1371600" y="23939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22" name="Rectangle 18"/>
          <p:cNvSpPr>
            <a:spLocks noChangeArrowheads="1"/>
          </p:cNvSpPr>
          <p:nvPr/>
        </p:nvSpPr>
        <p:spPr bwMode="auto">
          <a:xfrm>
            <a:off x="1828800" y="17081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23" name="Rectangle 19"/>
          <p:cNvSpPr>
            <a:spLocks noChangeArrowheads="1"/>
          </p:cNvSpPr>
          <p:nvPr/>
        </p:nvSpPr>
        <p:spPr bwMode="auto">
          <a:xfrm>
            <a:off x="3200400" y="1793875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24" name="Rectangle 20"/>
          <p:cNvSpPr>
            <a:spLocks noChangeArrowheads="1"/>
          </p:cNvSpPr>
          <p:nvPr/>
        </p:nvSpPr>
        <p:spPr bwMode="auto">
          <a:xfrm>
            <a:off x="2514600" y="23939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25" name="Rectangle 21"/>
          <p:cNvSpPr>
            <a:spLocks noChangeArrowheads="1"/>
          </p:cNvSpPr>
          <p:nvPr/>
        </p:nvSpPr>
        <p:spPr bwMode="auto">
          <a:xfrm>
            <a:off x="3886200" y="23939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26" name="Rectangle 22"/>
          <p:cNvSpPr>
            <a:spLocks noChangeArrowheads="1"/>
          </p:cNvSpPr>
          <p:nvPr/>
        </p:nvSpPr>
        <p:spPr bwMode="auto">
          <a:xfrm>
            <a:off x="2514600" y="17081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27" name="Rectangle 23"/>
          <p:cNvSpPr>
            <a:spLocks noChangeArrowheads="1"/>
          </p:cNvSpPr>
          <p:nvPr/>
        </p:nvSpPr>
        <p:spPr bwMode="auto">
          <a:xfrm>
            <a:off x="3886200" y="17081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28" name="Rectangle 24"/>
          <p:cNvSpPr>
            <a:spLocks noChangeArrowheads="1"/>
          </p:cNvSpPr>
          <p:nvPr/>
        </p:nvSpPr>
        <p:spPr bwMode="auto">
          <a:xfrm>
            <a:off x="1828800" y="23939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29" name="Rectangle 25"/>
          <p:cNvSpPr>
            <a:spLocks noChangeArrowheads="1"/>
          </p:cNvSpPr>
          <p:nvPr/>
        </p:nvSpPr>
        <p:spPr bwMode="auto">
          <a:xfrm>
            <a:off x="3200400" y="23939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30" name="Rectangle 26"/>
          <p:cNvSpPr>
            <a:spLocks noChangeArrowheads="1"/>
          </p:cNvSpPr>
          <p:nvPr/>
        </p:nvSpPr>
        <p:spPr bwMode="auto">
          <a:xfrm>
            <a:off x="179388" y="285750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31" name="Rectangle 27"/>
          <p:cNvSpPr>
            <a:spLocks noChangeArrowheads="1"/>
          </p:cNvSpPr>
          <p:nvPr/>
        </p:nvSpPr>
        <p:spPr bwMode="auto">
          <a:xfrm>
            <a:off x="5867400" y="1717675"/>
            <a:ext cx="26670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5132" name="Line 28"/>
          <p:cNvSpPr>
            <a:spLocks noChangeShapeType="1"/>
          </p:cNvSpPr>
          <p:nvPr/>
        </p:nvSpPr>
        <p:spPr bwMode="auto">
          <a:xfrm>
            <a:off x="5867400" y="2403475"/>
            <a:ext cx="2667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33" name="Line 29"/>
          <p:cNvSpPr>
            <a:spLocks noChangeShapeType="1"/>
          </p:cNvSpPr>
          <p:nvPr/>
        </p:nvSpPr>
        <p:spPr bwMode="auto">
          <a:xfrm>
            <a:off x="6477000" y="171767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34" name="Line 30"/>
          <p:cNvSpPr>
            <a:spLocks noChangeShapeType="1"/>
          </p:cNvSpPr>
          <p:nvPr/>
        </p:nvSpPr>
        <p:spPr bwMode="auto">
          <a:xfrm>
            <a:off x="7848600" y="171767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35" name="Line 31"/>
          <p:cNvSpPr>
            <a:spLocks noChangeShapeType="1"/>
          </p:cNvSpPr>
          <p:nvPr/>
        </p:nvSpPr>
        <p:spPr bwMode="auto">
          <a:xfrm>
            <a:off x="7162800" y="1717675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36" name="Line 32"/>
          <p:cNvSpPr>
            <a:spLocks noChangeShapeType="1"/>
          </p:cNvSpPr>
          <p:nvPr/>
        </p:nvSpPr>
        <p:spPr bwMode="auto">
          <a:xfrm flipH="1" flipV="1">
            <a:off x="5029200" y="879475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5137" name="Rectangle 33"/>
          <p:cNvSpPr>
            <a:spLocks noChangeArrowheads="1"/>
          </p:cNvSpPr>
          <p:nvPr/>
        </p:nvSpPr>
        <p:spPr bwMode="auto">
          <a:xfrm>
            <a:off x="5029200" y="1108075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en-US" altLang="zh-CN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38" name="Rectangle 34"/>
          <p:cNvSpPr>
            <a:spLocks noChangeArrowheads="1"/>
          </p:cNvSpPr>
          <p:nvPr/>
        </p:nvSpPr>
        <p:spPr bwMode="auto">
          <a:xfrm>
            <a:off x="5257800" y="650875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baseline="30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39" name="Rectangle 35"/>
          <p:cNvSpPr>
            <a:spLocks noChangeArrowheads="1"/>
          </p:cNvSpPr>
          <p:nvPr/>
        </p:nvSpPr>
        <p:spPr bwMode="auto">
          <a:xfrm>
            <a:off x="5867400" y="11747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40" name="Rectangle 36"/>
          <p:cNvSpPr>
            <a:spLocks noChangeArrowheads="1"/>
          </p:cNvSpPr>
          <p:nvPr/>
        </p:nvSpPr>
        <p:spPr bwMode="auto">
          <a:xfrm>
            <a:off x="6400800" y="117475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41" name="Rectangle 37"/>
          <p:cNvSpPr>
            <a:spLocks noChangeArrowheads="1"/>
          </p:cNvSpPr>
          <p:nvPr/>
        </p:nvSpPr>
        <p:spPr bwMode="auto">
          <a:xfrm>
            <a:off x="7162800" y="11747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42" name="Rectangle 38"/>
          <p:cNvSpPr>
            <a:spLocks noChangeArrowheads="1"/>
          </p:cNvSpPr>
          <p:nvPr/>
        </p:nvSpPr>
        <p:spPr bwMode="auto">
          <a:xfrm>
            <a:off x="7848600" y="11747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43" name="Rectangle 39"/>
          <p:cNvSpPr>
            <a:spLocks noChangeArrowheads="1"/>
          </p:cNvSpPr>
          <p:nvPr/>
        </p:nvSpPr>
        <p:spPr bwMode="auto">
          <a:xfrm>
            <a:off x="5486400" y="17081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44" name="Rectangle 40"/>
          <p:cNvSpPr>
            <a:spLocks noChangeArrowheads="1"/>
          </p:cNvSpPr>
          <p:nvPr/>
        </p:nvSpPr>
        <p:spPr bwMode="auto">
          <a:xfrm>
            <a:off x="5486400" y="23939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45" name="Rectangle 41"/>
          <p:cNvSpPr>
            <a:spLocks noChangeArrowheads="1"/>
          </p:cNvSpPr>
          <p:nvPr/>
        </p:nvSpPr>
        <p:spPr bwMode="auto">
          <a:xfrm>
            <a:off x="5943600" y="17081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46" name="Rectangle 42"/>
          <p:cNvSpPr>
            <a:spLocks noChangeArrowheads="1"/>
          </p:cNvSpPr>
          <p:nvPr/>
        </p:nvSpPr>
        <p:spPr bwMode="auto">
          <a:xfrm>
            <a:off x="7315200" y="1793875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47" name="Rectangle 43"/>
          <p:cNvSpPr>
            <a:spLocks noChangeArrowheads="1"/>
          </p:cNvSpPr>
          <p:nvPr/>
        </p:nvSpPr>
        <p:spPr bwMode="auto">
          <a:xfrm>
            <a:off x="6629400" y="23939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48" name="Rectangle 44"/>
          <p:cNvSpPr>
            <a:spLocks noChangeArrowheads="1"/>
          </p:cNvSpPr>
          <p:nvPr/>
        </p:nvSpPr>
        <p:spPr bwMode="auto">
          <a:xfrm>
            <a:off x="8001000" y="23939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49" name="Rectangle 45"/>
          <p:cNvSpPr>
            <a:spLocks noChangeArrowheads="1"/>
          </p:cNvSpPr>
          <p:nvPr/>
        </p:nvSpPr>
        <p:spPr bwMode="auto">
          <a:xfrm>
            <a:off x="6629400" y="17081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50" name="Rectangle 46"/>
          <p:cNvSpPr>
            <a:spLocks noChangeArrowheads="1"/>
          </p:cNvSpPr>
          <p:nvPr/>
        </p:nvSpPr>
        <p:spPr bwMode="auto">
          <a:xfrm>
            <a:off x="8001000" y="17081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51" name="Rectangle 47"/>
          <p:cNvSpPr>
            <a:spLocks noChangeArrowheads="1"/>
          </p:cNvSpPr>
          <p:nvPr/>
        </p:nvSpPr>
        <p:spPr bwMode="auto">
          <a:xfrm>
            <a:off x="5943600" y="23939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52" name="Rectangle 48"/>
          <p:cNvSpPr>
            <a:spLocks noChangeArrowheads="1"/>
          </p:cNvSpPr>
          <p:nvPr/>
        </p:nvSpPr>
        <p:spPr bwMode="auto">
          <a:xfrm>
            <a:off x="7315200" y="23939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53" name="Rectangle 49"/>
          <p:cNvSpPr>
            <a:spLocks noChangeArrowheads="1"/>
          </p:cNvSpPr>
          <p:nvPr/>
        </p:nvSpPr>
        <p:spPr bwMode="auto">
          <a:xfrm>
            <a:off x="4343400" y="260350"/>
            <a:ext cx="9348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5159" name="Oval 55"/>
          <p:cNvSpPr>
            <a:spLocks noChangeArrowheads="1"/>
          </p:cNvSpPr>
          <p:nvPr/>
        </p:nvSpPr>
        <p:spPr bwMode="auto">
          <a:xfrm>
            <a:off x="2286000" y="2327275"/>
            <a:ext cx="838200" cy="762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5160" name="Oval 56"/>
          <p:cNvSpPr>
            <a:spLocks noChangeArrowheads="1"/>
          </p:cNvSpPr>
          <p:nvPr/>
        </p:nvSpPr>
        <p:spPr bwMode="auto">
          <a:xfrm>
            <a:off x="5791200" y="2327275"/>
            <a:ext cx="838200" cy="7620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5161" name="Oval 57"/>
          <p:cNvSpPr>
            <a:spLocks noChangeArrowheads="1"/>
          </p:cNvSpPr>
          <p:nvPr/>
        </p:nvSpPr>
        <p:spPr bwMode="auto">
          <a:xfrm>
            <a:off x="3048000" y="2403475"/>
            <a:ext cx="15240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75171" name="Object 67"/>
          <p:cNvGraphicFramePr>
            <a:graphicFrameLocks noChangeAspect="1"/>
          </p:cNvGraphicFramePr>
          <p:nvPr/>
        </p:nvGraphicFramePr>
        <p:xfrm>
          <a:off x="1116013" y="4914900"/>
          <a:ext cx="29114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82" name="Equation" r:id="rId5" imgW="2223000" imgH="419040" progId="Equation.3">
                  <p:embed/>
                </p:oleObj>
              </mc:Choice>
              <mc:Fallback>
                <p:oleObj name="Equation" r:id="rId5" imgW="2223000" imgH="419040" progId="Equation.3">
                  <p:embed/>
                  <p:pic>
                    <p:nvPicPr>
                      <p:cNvPr id="0" name="Picture 9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914900"/>
                        <a:ext cx="29114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72" name="Object 68"/>
          <p:cNvGraphicFramePr>
            <a:graphicFrameLocks noChangeAspect="1"/>
          </p:cNvGraphicFramePr>
          <p:nvPr/>
        </p:nvGraphicFramePr>
        <p:xfrm>
          <a:off x="5383213" y="4914900"/>
          <a:ext cx="22510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83" name="Equation" r:id="rId7" imgW="1715040" imgH="419040" progId="Equation.3">
                  <p:embed/>
                </p:oleObj>
              </mc:Choice>
              <mc:Fallback>
                <p:oleObj name="Equation" r:id="rId7" imgW="1715040" imgH="419040" progId="Equation.3">
                  <p:embed/>
                  <p:pic>
                    <p:nvPicPr>
                      <p:cNvPr id="0" name="Picture 9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213" y="4914900"/>
                        <a:ext cx="22510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177" name="Group 73"/>
          <p:cNvGrpSpPr>
            <a:grpSpLocks/>
          </p:cNvGrpSpPr>
          <p:nvPr/>
        </p:nvGrpSpPr>
        <p:grpSpPr bwMode="auto">
          <a:xfrm>
            <a:off x="1116013" y="5829300"/>
            <a:ext cx="2813050" cy="552450"/>
            <a:chOff x="864" y="2928"/>
            <a:chExt cx="1772" cy="348"/>
          </a:xfrm>
        </p:grpSpPr>
        <p:graphicFrame>
          <p:nvGraphicFramePr>
            <p:cNvPr id="175173" name="Object 69"/>
            <p:cNvGraphicFramePr>
              <a:graphicFrameLocks noChangeAspect="1"/>
            </p:cNvGraphicFramePr>
            <p:nvPr/>
          </p:nvGraphicFramePr>
          <p:xfrm>
            <a:off x="864" y="2976"/>
            <a:ext cx="801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484" name="Equation" r:id="rId9" imgW="965520" imgH="355680" progId="Equation.3">
                    <p:embed/>
                  </p:oleObj>
                </mc:Choice>
                <mc:Fallback>
                  <p:oleObj name="Equation" r:id="rId9" imgW="965520" imgH="355680" progId="Equation.3">
                    <p:embed/>
                    <p:pic>
                      <p:nvPicPr>
                        <p:cNvPr id="0" name="Picture 9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976"/>
                          <a:ext cx="801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74" name="Object 70"/>
            <p:cNvGraphicFramePr>
              <a:graphicFrameLocks noChangeAspect="1"/>
            </p:cNvGraphicFramePr>
            <p:nvPr/>
          </p:nvGraphicFramePr>
          <p:xfrm>
            <a:off x="1968" y="2928"/>
            <a:ext cx="66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485" name="Equation" r:id="rId11" imgW="800280" imgH="368280" progId="Equation.3">
                    <p:embed/>
                  </p:oleObj>
                </mc:Choice>
                <mc:Fallback>
                  <p:oleObj name="Equation" r:id="rId11" imgW="800280" imgH="368280" progId="Equation.3">
                    <p:embed/>
                    <p:pic>
                      <p:nvPicPr>
                        <p:cNvPr id="0" name="Picture 9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928"/>
                          <a:ext cx="668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5178" name="Group 74"/>
          <p:cNvGrpSpPr>
            <a:grpSpLocks/>
          </p:cNvGrpSpPr>
          <p:nvPr/>
        </p:nvGrpSpPr>
        <p:grpSpPr bwMode="auto">
          <a:xfrm>
            <a:off x="5383213" y="5753100"/>
            <a:ext cx="2755900" cy="552450"/>
            <a:chOff x="3552" y="2880"/>
            <a:chExt cx="1736" cy="348"/>
          </a:xfrm>
        </p:grpSpPr>
        <p:graphicFrame>
          <p:nvGraphicFramePr>
            <p:cNvPr id="175175" name="Object 71"/>
            <p:cNvGraphicFramePr>
              <a:graphicFrameLocks noChangeAspect="1"/>
            </p:cNvGraphicFramePr>
            <p:nvPr/>
          </p:nvGraphicFramePr>
          <p:xfrm>
            <a:off x="3552" y="2880"/>
            <a:ext cx="86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486" name="Equation" r:id="rId13" imgW="1041480" imgH="393840" progId="Equation.3">
                    <p:embed/>
                  </p:oleObj>
                </mc:Choice>
                <mc:Fallback>
                  <p:oleObj name="Equation" r:id="rId13" imgW="1041480" imgH="393840" progId="Equation.3">
                    <p:embed/>
                    <p:pic>
                      <p:nvPicPr>
                        <p:cNvPr id="0" name="Picture 9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880"/>
                          <a:ext cx="868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176" name="Object 72"/>
            <p:cNvGraphicFramePr>
              <a:graphicFrameLocks noChangeAspect="1"/>
            </p:cNvGraphicFramePr>
            <p:nvPr/>
          </p:nvGraphicFramePr>
          <p:xfrm>
            <a:off x="4704" y="2928"/>
            <a:ext cx="584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487" name="Equation" r:id="rId15" imgW="698760" imgH="355680" progId="Equation.3">
                    <p:embed/>
                  </p:oleObj>
                </mc:Choice>
                <mc:Fallback>
                  <p:oleObj name="Equation" r:id="rId15" imgW="698760" imgH="355680" progId="Equation.3">
                    <p:embed/>
                    <p:pic>
                      <p:nvPicPr>
                        <p:cNvPr id="0" name="Picture 9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928"/>
                          <a:ext cx="584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5179" name="Rectangle 75"/>
          <p:cNvSpPr>
            <a:spLocks noChangeArrowheads="1"/>
          </p:cNvSpPr>
          <p:nvPr/>
        </p:nvSpPr>
        <p:spPr bwMode="auto">
          <a:xfrm>
            <a:off x="323850" y="3357563"/>
            <a:ext cx="85693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选用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J-K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触发器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，根据其特征方程，故在圈卡诺圈时，保留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现态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及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现态的非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208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5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5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5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5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5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5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5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5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59" grpId="0" animBg="1"/>
      <p:bldP spid="175160" grpId="0" animBg="1"/>
      <p:bldP spid="175161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5105400" y="1524000"/>
            <a:ext cx="26670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6133" name="Line 5"/>
          <p:cNvSpPr>
            <a:spLocks noChangeShapeType="1"/>
          </p:cNvSpPr>
          <p:nvPr/>
        </p:nvSpPr>
        <p:spPr bwMode="auto">
          <a:xfrm>
            <a:off x="5105400" y="22098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34" name="Line 6"/>
          <p:cNvSpPr>
            <a:spLocks noChangeShapeType="1"/>
          </p:cNvSpPr>
          <p:nvPr/>
        </p:nvSpPr>
        <p:spPr bwMode="auto">
          <a:xfrm>
            <a:off x="5715000" y="1524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35" name="Line 7"/>
          <p:cNvSpPr>
            <a:spLocks noChangeShapeType="1"/>
          </p:cNvSpPr>
          <p:nvPr/>
        </p:nvSpPr>
        <p:spPr bwMode="auto">
          <a:xfrm>
            <a:off x="7086600" y="1524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36" name="Line 8"/>
          <p:cNvSpPr>
            <a:spLocks noChangeShapeType="1"/>
          </p:cNvSpPr>
          <p:nvPr/>
        </p:nvSpPr>
        <p:spPr bwMode="auto">
          <a:xfrm>
            <a:off x="6400800" y="15240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37" name="Line 9"/>
          <p:cNvSpPr>
            <a:spLocks noChangeShapeType="1"/>
          </p:cNvSpPr>
          <p:nvPr/>
        </p:nvSpPr>
        <p:spPr bwMode="auto">
          <a:xfrm flipH="1" flipV="1">
            <a:off x="4267200" y="6858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4191000" y="914400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en-US" altLang="zh-CN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39" name="Rectangle 11"/>
          <p:cNvSpPr>
            <a:spLocks noChangeArrowheads="1"/>
          </p:cNvSpPr>
          <p:nvPr/>
        </p:nvSpPr>
        <p:spPr bwMode="auto">
          <a:xfrm>
            <a:off x="4495800" y="4572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40" name="Rectangle 12"/>
          <p:cNvSpPr>
            <a:spLocks noChangeArrowheads="1"/>
          </p:cNvSpPr>
          <p:nvPr/>
        </p:nvSpPr>
        <p:spPr bwMode="auto">
          <a:xfrm>
            <a:off x="51054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41" name="Rectangle 13"/>
          <p:cNvSpPr>
            <a:spLocks noChangeArrowheads="1"/>
          </p:cNvSpPr>
          <p:nvPr/>
        </p:nvSpPr>
        <p:spPr bwMode="auto">
          <a:xfrm>
            <a:off x="5638800" y="9810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42" name="Rectangle 14"/>
          <p:cNvSpPr>
            <a:spLocks noChangeArrowheads="1"/>
          </p:cNvSpPr>
          <p:nvPr/>
        </p:nvSpPr>
        <p:spPr bwMode="auto">
          <a:xfrm>
            <a:off x="64008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43" name="Rectangle 15"/>
          <p:cNvSpPr>
            <a:spLocks noChangeArrowheads="1"/>
          </p:cNvSpPr>
          <p:nvPr/>
        </p:nvSpPr>
        <p:spPr bwMode="auto">
          <a:xfrm>
            <a:off x="7086600" y="981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4724400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45" name="Rectangle 17"/>
          <p:cNvSpPr>
            <a:spLocks noChangeArrowheads="1"/>
          </p:cNvSpPr>
          <p:nvPr/>
        </p:nvSpPr>
        <p:spPr bwMode="auto">
          <a:xfrm>
            <a:off x="47244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5181600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47" name="Rectangle 19"/>
          <p:cNvSpPr>
            <a:spLocks noChangeArrowheads="1"/>
          </p:cNvSpPr>
          <p:nvPr/>
        </p:nvSpPr>
        <p:spPr bwMode="auto">
          <a:xfrm>
            <a:off x="6553200" y="1600200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48" name="Rectangle 20"/>
          <p:cNvSpPr>
            <a:spLocks noChangeArrowheads="1"/>
          </p:cNvSpPr>
          <p:nvPr/>
        </p:nvSpPr>
        <p:spPr bwMode="auto">
          <a:xfrm>
            <a:off x="58674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49" name="Rectangle 21"/>
          <p:cNvSpPr>
            <a:spLocks noChangeArrowheads="1"/>
          </p:cNvSpPr>
          <p:nvPr/>
        </p:nvSpPr>
        <p:spPr bwMode="auto">
          <a:xfrm>
            <a:off x="72390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5867400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51" name="Rectangle 23"/>
          <p:cNvSpPr>
            <a:spLocks noChangeArrowheads="1"/>
          </p:cNvSpPr>
          <p:nvPr/>
        </p:nvSpPr>
        <p:spPr bwMode="auto">
          <a:xfrm>
            <a:off x="7239000" y="1514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52" name="Rectangle 24"/>
          <p:cNvSpPr>
            <a:spLocks noChangeArrowheads="1"/>
          </p:cNvSpPr>
          <p:nvPr/>
        </p:nvSpPr>
        <p:spPr bwMode="auto">
          <a:xfrm>
            <a:off x="51816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53" name="Rectangle 25"/>
          <p:cNvSpPr>
            <a:spLocks noChangeArrowheads="1"/>
          </p:cNvSpPr>
          <p:nvPr/>
        </p:nvSpPr>
        <p:spPr bwMode="auto">
          <a:xfrm>
            <a:off x="65532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54" name="Rectangle 26"/>
          <p:cNvSpPr>
            <a:spLocks noChangeArrowheads="1"/>
          </p:cNvSpPr>
          <p:nvPr/>
        </p:nvSpPr>
        <p:spPr bwMode="auto">
          <a:xfrm>
            <a:off x="3886200" y="295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</a:t>
            </a:r>
            <a:endParaRPr lang="zh-CN" altLang="en-US" baseline="-25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6155" name="Oval 27"/>
          <p:cNvSpPr>
            <a:spLocks noChangeArrowheads="1"/>
          </p:cNvSpPr>
          <p:nvPr/>
        </p:nvSpPr>
        <p:spPr bwMode="auto">
          <a:xfrm>
            <a:off x="7019925" y="2133600"/>
            <a:ext cx="914400" cy="8382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6165" name="Rectangle 37"/>
          <p:cNvSpPr>
            <a:spLocks noChangeArrowheads="1"/>
          </p:cNvSpPr>
          <p:nvPr/>
        </p:nvSpPr>
        <p:spPr bwMode="auto">
          <a:xfrm>
            <a:off x="214282" y="5105408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0    0     0</a:t>
            </a:r>
          </a:p>
        </p:txBody>
      </p:sp>
      <p:sp>
        <p:nvSpPr>
          <p:cNvPr id="176166" name="Rectangle 38"/>
          <p:cNvSpPr>
            <a:spLocks noChangeArrowheads="1"/>
          </p:cNvSpPr>
          <p:nvPr/>
        </p:nvSpPr>
        <p:spPr bwMode="auto">
          <a:xfrm>
            <a:off x="214282" y="5562608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1    0     0</a:t>
            </a:r>
          </a:p>
        </p:txBody>
      </p:sp>
      <p:graphicFrame>
        <p:nvGraphicFramePr>
          <p:cNvPr id="176169" name="Object 41"/>
          <p:cNvGraphicFramePr>
            <a:graphicFrameLocks noChangeAspect="1"/>
          </p:cNvGraphicFramePr>
          <p:nvPr/>
        </p:nvGraphicFramePr>
        <p:xfrm>
          <a:off x="500034" y="2857496"/>
          <a:ext cx="1854183" cy="608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26" name="Equation" r:id="rId6" imgW="812447" imgH="266584" progId="Equation.DSMT4">
                  <p:embed/>
                </p:oleObj>
              </mc:Choice>
              <mc:Fallback>
                <p:oleObj name="Equation" r:id="rId6" imgW="812447" imgH="266584" progId="Equation.DSMT4">
                  <p:embed/>
                  <p:pic>
                    <p:nvPicPr>
                      <p:cNvPr id="0" name="Picture 5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2857496"/>
                        <a:ext cx="1854183" cy="6080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70" name="Rectangle 42"/>
          <p:cNvSpPr>
            <a:spLocks noChangeArrowheads="1"/>
          </p:cNvSpPr>
          <p:nvPr/>
        </p:nvSpPr>
        <p:spPr bwMode="auto">
          <a:xfrm>
            <a:off x="142844" y="3857628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检查自启动情况：</a:t>
            </a:r>
          </a:p>
        </p:txBody>
      </p:sp>
      <p:graphicFrame>
        <p:nvGraphicFramePr>
          <p:cNvPr id="176171" name="Object 43"/>
          <p:cNvGraphicFramePr>
            <a:graphicFrameLocks noChangeAspect="1"/>
          </p:cNvGraphicFramePr>
          <p:nvPr/>
        </p:nvGraphicFramePr>
        <p:xfrm>
          <a:off x="457200" y="990600"/>
          <a:ext cx="29114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27" name="Equation" r:id="rId8" imgW="2223000" imgH="419040" progId="Equation.3">
                  <p:embed/>
                </p:oleObj>
              </mc:Choice>
              <mc:Fallback>
                <p:oleObj name="Equation" r:id="rId8" imgW="2223000" imgH="419040" progId="Equation.3">
                  <p:embed/>
                  <p:pic>
                    <p:nvPicPr>
                      <p:cNvPr id="0" name="Picture 5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990600"/>
                        <a:ext cx="29114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72" name="Object 44"/>
          <p:cNvGraphicFramePr>
            <a:graphicFrameLocks noChangeAspect="1"/>
          </p:cNvGraphicFramePr>
          <p:nvPr/>
        </p:nvGraphicFramePr>
        <p:xfrm>
          <a:off x="457200" y="1905000"/>
          <a:ext cx="22510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28" name="Equation" r:id="rId10" imgW="1715040" imgH="419040" progId="Equation.3">
                  <p:embed/>
                </p:oleObj>
              </mc:Choice>
              <mc:Fallback>
                <p:oleObj name="Equation" r:id="rId10" imgW="1715040" imgH="419040" progId="Equation.3">
                  <p:embed/>
                  <p:pic>
                    <p:nvPicPr>
                      <p:cNvPr id="0" name="Picture 5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225107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6174" name="Group 46"/>
          <p:cNvGrpSpPr>
            <a:grpSpLocks/>
          </p:cNvGrpSpPr>
          <p:nvPr/>
        </p:nvGrpSpPr>
        <p:grpSpPr bwMode="auto">
          <a:xfrm>
            <a:off x="214282" y="4572008"/>
            <a:ext cx="5181600" cy="1600200"/>
            <a:chOff x="528" y="2784"/>
            <a:chExt cx="3264" cy="1008"/>
          </a:xfrm>
        </p:grpSpPr>
        <p:sp>
          <p:nvSpPr>
            <p:cNvPr id="176160" name="Line 32"/>
            <p:cNvSpPr>
              <a:spLocks noChangeShapeType="1"/>
            </p:cNvSpPr>
            <p:nvPr/>
          </p:nvSpPr>
          <p:spPr bwMode="auto">
            <a:xfrm>
              <a:off x="528" y="3168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61" name="Line 33"/>
            <p:cNvSpPr>
              <a:spLocks noChangeShapeType="1"/>
            </p:cNvSpPr>
            <p:nvPr/>
          </p:nvSpPr>
          <p:spPr bwMode="auto">
            <a:xfrm>
              <a:off x="1920" y="288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62" name="Line 34"/>
            <p:cNvSpPr>
              <a:spLocks noChangeShapeType="1"/>
            </p:cNvSpPr>
            <p:nvPr/>
          </p:nvSpPr>
          <p:spPr bwMode="auto">
            <a:xfrm>
              <a:off x="3408" y="2880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173" name="Rectangle 45"/>
            <p:cNvSpPr>
              <a:spLocks noChangeArrowheads="1"/>
            </p:cNvSpPr>
            <p:nvPr/>
          </p:nvSpPr>
          <p:spPr bwMode="auto">
            <a:xfrm>
              <a:off x="528" y="2784"/>
              <a:ext cx="31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en-US" altLang="zh-CN" baseline="30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Y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11298" name="Rectangle 2"/>
          <p:cNvSpPr>
            <a:spLocks noChangeArrowheads="1"/>
          </p:cNvSpPr>
          <p:nvPr/>
        </p:nvSpPr>
        <p:spPr bwMode="auto">
          <a:xfrm>
            <a:off x="4000496" y="2997200"/>
            <a:ext cx="51090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）避免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误输出，故只圈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311299" name="Rectangle 3"/>
          <p:cNvSpPr>
            <a:spLocks noChangeArrowheads="1"/>
          </p:cNvSpPr>
          <p:nvPr/>
        </p:nvSpPr>
        <p:spPr bwMode="auto">
          <a:xfrm>
            <a:off x="4000496" y="3643314"/>
            <a:ext cx="507206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）如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采用开机复位电路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  </a:t>
            </a: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/>
            </a:r>
            <a:b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</a:br>
            <a:r>
              <a:rPr lang="en-US" altLang="zh-CN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则</a:t>
            </a:r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可圈无关项</a:t>
            </a:r>
            <a:endParaRPr lang="en-US" altLang="zh-CN" dirty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311300" name="Object 4"/>
          <p:cNvGraphicFramePr>
            <a:graphicFrameLocks noChangeAspect="1"/>
          </p:cNvGraphicFramePr>
          <p:nvPr/>
        </p:nvGraphicFramePr>
        <p:xfrm>
          <a:off x="5929322" y="4714884"/>
          <a:ext cx="1857388" cy="606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29" name="Equation" r:id="rId12" imgW="634725" imgH="228501" progId="Equation.DSMT4">
                  <p:embed/>
                </p:oleObj>
              </mc:Choice>
              <mc:Fallback>
                <p:oleObj name="Equation" r:id="rId12" imgW="634725" imgH="228501" progId="Equation.DSMT4">
                  <p:embed/>
                  <p:pic>
                    <p:nvPicPr>
                      <p:cNvPr id="0" name="Picture 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22" y="4714884"/>
                        <a:ext cx="1857388" cy="606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1" name="Oval 5"/>
          <p:cNvSpPr>
            <a:spLocks noChangeArrowheads="1"/>
          </p:cNvSpPr>
          <p:nvPr/>
        </p:nvSpPr>
        <p:spPr bwMode="auto">
          <a:xfrm>
            <a:off x="6372225" y="2159000"/>
            <a:ext cx="1584325" cy="838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209</a:t>
            </a:fld>
            <a:endParaRPr lang="en-US" altLang="zh-CN"/>
          </a:p>
        </p:txBody>
      </p:sp>
      <p:sp>
        <p:nvSpPr>
          <p:cNvPr id="42" name="Rectangle 70"/>
          <p:cNvSpPr>
            <a:spLocks noChangeArrowheads="1"/>
          </p:cNvSpPr>
          <p:nvPr/>
        </p:nvSpPr>
        <p:spPr bwMode="auto">
          <a:xfrm>
            <a:off x="71406" y="6143644"/>
            <a:ext cx="88024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讨论能否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自启动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，即检查没用到的状态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“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43" name="矩形 42"/>
          <p:cNvSpPr/>
          <p:nvPr/>
        </p:nvSpPr>
        <p:spPr>
          <a:xfrm>
            <a:off x="6000760" y="542926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能自启动！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1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1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6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6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6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761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6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6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6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55" grpId="0" animBg="1"/>
      <p:bldP spid="176165" grpId="0" build="p" autoUpdateAnimBg="0"/>
      <p:bldP spid="176166" grpId="0" build="p" autoUpdateAnimBg="0"/>
      <p:bldP spid="176170" grpId="0" build="p" autoUpdateAnimBg="0"/>
      <p:bldP spid="311298" grpId="0" build="p" autoUpdateAnimBg="0"/>
      <p:bldP spid="311299" grpId="0" build="p" autoUpdateAnimBg="0"/>
      <p:bldP spid="311301" grpId="0" animBg="1"/>
      <p:bldP spid="42" grpId="0" build="p" autoUpdateAnimBg="0"/>
      <p:bldP spid="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32004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3200400" y="2895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78" name="Line 6"/>
          <p:cNvSpPr>
            <a:spLocks noChangeShapeType="1"/>
          </p:cNvSpPr>
          <p:nvPr/>
        </p:nvSpPr>
        <p:spPr bwMode="auto">
          <a:xfrm flipV="1">
            <a:off x="35052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79" name="Line 7"/>
          <p:cNvSpPr>
            <a:spLocks noChangeShapeType="1"/>
          </p:cNvSpPr>
          <p:nvPr/>
        </p:nvSpPr>
        <p:spPr bwMode="auto">
          <a:xfrm>
            <a:off x="3505200" y="3352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38100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3810000" y="2895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 flipV="1">
            <a:off x="41148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4114800" y="3352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 flipH="1">
            <a:off x="2971800" y="3352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5" name="Line 13"/>
          <p:cNvSpPr>
            <a:spLocks noChangeShapeType="1"/>
          </p:cNvSpPr>
          <p:nvPr/>
        </p:nvSpPr>
        <p:spPr bwMode="auto">
          <a:xfrm>
            <a:off x="44196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4419600" y="2895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7" name="Line 15"/>
          <p:cNvSpPr>
            <a:spLocks noChangeShapeType="1"/>
          </p:cNvSpPr>
          <p:nvPr/>
        </p:nvSpPr>
        <p:spPr bwMode="auto">
          <a:xfrm flipV="1">
            <a:off x="47244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4724400" y="3352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9" name="Line 17"/>
          <p:cNvSpPr>
            <a:spLocks noChangeShapeType="1"/>
          </p:cNvSpPr>
          <p:nvPr/>
        </p:nvSpPr>
        <p:spPr bwMode="auto">
          <a:xfrm>
            <a:off x="50292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5029200" y="2895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 flipV="1">
            <a:off x="53340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>
            <a:off x="5334000" y="3352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H="1">
            <a:off x="4191000" y="3352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55626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5562600" y="2895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 flipV="1">
            <a:off x="58674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 flipH="1">
            <a:off x="5334000" y="3352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 flipH="1">
            <a:off x="2590800" y="3352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9" name="Rectangle 27"/>
          <p:cNvSpPr>
            <a:spLocks noChangeArrowheads="1"/>
          </p:cNvSpPr>
          <p:nvPr/>
        </p:nvSpPr>
        <p:spPr bwMode="auto">
          <a:xfrm>
            <a:off x="3132138" y="23495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54300" name="Rectangle 28"/>
          <p:cNvSpPr>
            <a:spLocks noChangeArrowheads="1"/>
          </p:cNvSpPr>
          <p:nvPr/>
        </p:nvSpPr>
        <p:spPr bwMode="auto">
          <a:xfrm>
            <a:off x="3733800" y="2352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54301" name="Rectangle 29"/>
          <p:cNvSpPr>
            <a:spLocks noChangeArrowheads="1"/>
          </p:cNvSpPr>
          <p:nvPr/>
        </p:nvSpPr>
        <p:spPr bwMode="auto">
          <a:xfrm>
            <a:off x="4343400" y="2352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</a:p>
        </p:txBody>
      </p:sp>
      <p:sp>
        <p:nvSpPr>
          <p:cNvPr id="54302" name="Rectangle 30"/>
          <p:cNvSpPr>
            <a:spLocks noChangeArrowheads="1"/>
          </p:cNvSpPr>
          <p:nvPr/>
        </p:nvSpPr>
        <p:spPr bwMode="auto">
          <a:xfrm>
            <a:off x="4953000" y="2352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</a:p>
        </p:txBody>
      </p:sp>
      <p:sp>
        <p:nvSpPr>
          <p:cNvPr id="54303" name="Rectangle 31"/>
          <p:cNvSpPr>
            <a:spLocks noChangeArrowheads="1"/>
          </p:cNvSpPr>
          <p:nvPr/>
        </p:nvSpPr>
        <p:spPr bwMode="auto">
          <a:xfrm>
            <a:off x="5486400" y="2352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54308" name="Line 36"/>
          <p:cNvSpPr>
            <a:spLocks noChangeShapeType="1"/>
          </p:cNvSpPr>
          <p:nvPr/>
        </p:nvSpPr>
        <p:spPr bwMode="auto">
          <a:xfrm>
            <a:off x="5867400" y="3352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>
            <a:off x="60960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11" name="Line 39"/>
          <p:cNvSpPr>
            <a:spLocks noChangeShapeType="1"/>
          </p:cNvSpPr>
          <p:nvPr/>
        </p:nvSpPr>
        <p:spPr bwMode="auto">
          <a:xfrm>
            <a:off x="6096000" y="2895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12" name="Line 40"/>
          <p:cNvSpPr>
            <a:spLocks noChangeShapeType="1"/>
          </p:cNvSpPr>
          <p:nvPr/>
        </p:nvSpPr>
        <p:spPr bwMode="auto">
          <a:xfrm flipV="1">
            <a:off x="64008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13" name="Line 41"/>
          <p:cNvSpPr>
            <a:spLocks noChangeShapeType="1"/>
          </p:cNvSpPr>
          <p:nvPr/>
        </p:nvSpPr>
        <p:spPr bwMode="auto">
          <a:xfrm>
            <a:off x="6400800" y="3352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14" name="Line 42"/>
          <p:cNvSpPr>
            <a:spLocks noChangeShapeType="1"/>
          </p:cNvSpPr>
          <p:nvPr/>
        </p:nvSpPr>
        <p:spPr bwMode="auto">
          <a:xfrm>
            <a:off x="66294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15" name="Line 43"/>
          <p:cNvSpPr>
            <a:spLocks noChangeShapeType="1"/>
          </p:cNvSpPr>
          <p:nvPr/>
        </p:nvSpPr>
        <p:spPr bwMode="auto">
          <a:xfrm>
            <a:off x="6629400" y="2895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16" name="Line 44"/>
          <p:cNvSpPr>
            <a:spLocks noChangeShapeType="1"/>
          </p:cNvSpPr>
          <p:nvPr/>
        </p:nvSpPr>
        <p:spPr bwMode="auto">
          <a:xfrm flipV="1">
            <a:off x="6934200" y="2895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17" name="Line 45"/>
          <p:cNvSpPr>
            <a:spLocks noChangeShapeType="1"/>
          </p:cNvSpPr>
          <p:nvPr/>
        </p:nvSpPr>
        <p:spPr bwMode="auto">
          <a:xfrm flipH="1">
            <a:off x="6400800" y="3352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18" name="Line 46"/>
          <p:cNvSpPr>
            <a:spLocks noChangeShapeType="1"/>
          </p:cNvSpPr>
          <p:nvPr/>
        </p:nvSpPr>
        <p:spPr bwMode="auto">
          <a:xfrm>
            <a:off x="6934200" y="33528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321" name="Rectangle 49"/>
          <p:cNvSpPr>
            <a:spLocks noChangeArrowheads="1"/>
          </p:cNvSpPr>
          <p:nvPr/>
        </p:nvSpPr>
        <p:spPr bwMode="auto">
          <a:xfrm>
            <a:off x="6019800" y="2352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54322" name="Rectangle 50"/>
          <p:cNvSpPr>
            <a:spLocks noChangeArrowheads="1"/>
          </p:cNvSpPr>
          <p:nvPr/>
        </p:nvSpPr>
        <p:spPr bwMode="auto">
          <a:xfrm>
            <a:off x="6553200" y="2352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</a:t>
            </a:r>
          </a:p>
        </p:txBody>
      </p:sp>
      <p:grpSp>
        <p:nvGrpSpPr>
          <p:cNvPr id="54396" name="Group 124"/>
          <p:cNvGrpSpPr>
            <a:grpSpLocks/>
          </p:cNvGrpSpPr>
          <p:nvPr/>
        </p:nvGrpSpPr>
        <p:grpSpPr bwMode="auto">
          <a:xfrm>
            <a:off x="1828800" y="2886075"/>
            <a:ext cx="1981200" cy="2941638"/>
            <a:chOff x="1152" y="1818"/>
            <a:chExt cx="1248" cy="1853"/>
          </a:xfrm>
        </p:grpSpPr>
        <p:sp>
          <p:nvSpPr>
            <p:cNvPr id="54304" name="Rectangle 32"/>
            <p:cNvSpPr>
              <a:spLocks noChangeArrowheads="1"/>
            </p:cNvSpPr>
            <p:nvPr/>
          </p:nvSpPr>
          <p:spPr bwMode="auto">
            <a:xfrm>
              <a:off x="1248" y="181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</a:p>
          </p:txBody>
        </p:sp>
        <p:sp>
          <p:nvSpPr>
            <p:cNvPr id="54325" name="Line 53"/>
            <p:cNvSpPr>
              <a:spLocks noChangeShapeType="1"/>
            </p:cNvSpPr>
            <p:nvPr/>
          </p:nvSpPr>
          <p:spPr bwMode="auto">
            <a:xfrm>
              <a:off x="2016" y="240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23" name="Line 51"/>
            <p:cNvSpPr>
              <a:spLocks noChangeShapeType="1"/>
            </p:cNvSpPr>
            <p:nvPr/>
          </p:nvSpPr>
          <p:spPr bwMode="auto">
            <a:xfrm>
              <a:off x="1632" y="268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24" name="Line 52"/>
            <p:cNvSpPr>
              <a:spLocks noChangeShapeType="1"/>
            </p:cNvSpPr>
            <p:nvPr/>
          </p:nvSpPr>
          <p:spPr bwMode="auto">
            <a:xfrm>
              <a:off x="2016" y="2400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38" name="Line 66"/>
            <p:cNvSpPr>
              <a:spLocks noChangeShapeType="1"/>
            </p:cNvSpPr>
            <p:nvPr/>
          </p:nvSpPr>
          <p:spPr bwMode="auto">
            <a:xfrm>
              <a:off x="1632" y="3120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50" name="Line 78"/>
            <p:cNvSpPr>
              <a:spLocks noChangeShapeType="1"/>
            </p:cNvSpPr>
            <p:nvPr/>
          </p:nvSpPr>
          <p:spPr bwMode="auto">
            <a:xfrm>
              <a:off x="1632" y="3600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65" name="Rectangle 93"/>
            <p:cNvSpPr>
              <a:spLocks noChangeArrowheads="1"/>
            </p:cNvSpPr>
            <p:nvPr/>
          </p:nvSpPr>
          <p:spPr bwMode="auto">
            <a:xfrm>
              <a:off x="1200" y="2346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4366" name="Rectangle 94"/>
            <p:cNvSpPr>
              <a:spLocks noChangeArrowheads="1"/>
            </p:cNvSpPr>
            <p:nvPr/>
          </p:nvSpPr>
          <p:spPr bwMode="auto">
            <a:xfrm>
              <a:off x="1152" y="2778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4367" name="Rectangle 95"/>
            <p:cNvSpPr>
              <a:spLocks noChangeArrowheads="1"/>
            </p:cNvSpPr>
            <p:nvPr/>
          </p:nvSpPr>
          <p:spPr bwMode="auto">
            <a:xfrm>
              <a:off x="1152" y="3306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9" name="组合 118"/>
          <p:cNvGrpSpPr/>
          <p:nvPr/>
        </p:nvGrpSpPr>
        <p:grpSpPr>
          <a:xfrm>
            <a:off x="5992844" y="155564"/>
            <a:ext cx="3079750" cy="1773238"/>
            <a:chOff x="3657600" y="428625"/>
            <a:chExt cx="3079750" cy="1773238"/>
          </a:xfrm>
        </p:grpSpPr>
        <p:sp>
          <p:nvSpPr>
            <p:cNvPr id="54378" name="Rectangle 106"/>
            <p:cNvSpPr>
              <a:spLocks noChangeArrowheads="1"/>
            </p:cNvSpPr>
            <p:nvPr/>
          </p:nvSpPr>
          <p:spPr bwMode="auto">
            <a:xfrm>
              <a:off x="3657600" y="676275"/>
              <a:ext cx="641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</a:t>
              </a:r>
            </a:p>
          </p:txBody>
        </p:sp>
        <p:sp>
          <p:nvSpPr>
            <p:cNvPr id="54379" name="Rectangle 107"/>
            <p:cNvSpPr>
              <a:spLocks noChangeArrowheads="1"/>
            </p:cNvSpPr>
            <p:nvPr/>
          </p:nvSpPr>
          <p:spPr bwMode="auto">
            <a:xfrm>
              <a:off x="4724400" y="657225"/>
              <a:ext cx="641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001</a:t>
              </a:r>
            </a:p>
          </p:txBody>
        </p:sp>
        <p:sp>
          <p:nvSpPr>
            <p:cNvPr id="54380" name="Rectangle 108"/>
            <p:cNvSpPr>
              <a:spLocks noChangeArrowheads="1"/>
            </p:cNvSpPr>
            <p:nvPr/>
          </p:nvSpPr>
          <p:spPr bwMode="auto">
            <a:xfrm>
              <a:off x="5867400" y="657225"/>
              <a:ext cx="641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011</a:t>
              </a:r>
            </a:p>
          </p:txBody>
        </p:sp>
        <p:sp>
          <p:nvSpPr>
            <p:cNvPr id="54381" name="Rectangle 109"/>
            <p:cNvSpPr>
              <a:spLocks noChangeArrowheads="1"/>
            </p:cNvSpPr>
            <p:nvPr/>
          </p:nvSpPr>
          <p:spPr bwMode="auto">
            <a:xfrm>
              <a:off x="5867400" y="1571625"/>
              <a:ext cx="641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</a:t>
              </a:r>
            </a:p>
          </p:txBody>
        </p:sp>
        <p:sp>
          <p:nvSpPr>
            <p:cNvPr id="54382" name="Rectangle 110"/>
            <p:cNvSpPr>
              <a:spLocks noChangeArrowheads="1"/>
            </p:cNvSpPr>
            <p:nvPr/>
          </p:nvSpPr>
          <p:spPr bwMode="auto">
            <a:xfrm>
              <a:off x="4724400" y="1571625"/>
              <a:ext cx="641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</a:t>
              </a:r>
            </a:p>
          </p:txBody>
        </p:sp>
        <p:sp>
          <p:nvSpPr>
            <p:cNvPr id="54383" name="Line 111"/>
            <p:cNvSpPr>
              <a:spLocks noChangeShapeType="1"/>
            </p:cNvSpPr>
            <p:nvPr/>
          </p:nvSpPr>
          <p:spPr bwMode="auto">
            <a:xfrm>
              <a:off x="4419600" y="914400"/>
              <a:ext cx="38100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4" name="Line 112"/>
            <p:cNvSpPr>
              <a:spLocks noChangeShapeType="1"/>
            </p:cNvSpPr>
            <p:nvPr/>
          </p:nvSpPr>
          <p:spPr bwMode="auto">
            <a:xfrm>
              <a:off x="5486400" y="914400"/>
              <a:ext cx="38100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5" name="Line 113"/>
            <p:cNvSpPr>
              <a:spLocks noChangeShapeType="1"/>
            </p:cNvSpPr>
            <p:nvPr/>
          </p:nvSpPr>
          <p:spPr bwMode="auto">
            <a:xfrm>
              <a:off x="6248400" y="1066800"/>
              <a:ext cx="0" cy="5334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6" name="Line 114"/>
            <p:cNvSpPr>
              <a:spLocks noChangeShapeType="1"/>
            </p:cNvSpPr>
            <p:nvPr/>
          </p:nvSpPr>
          <p:spPr bwMode="auto">
            <a:xfrm flipH="1">
              <a:off x="5486400" y="1828800"/>
              <a:ext cx="38100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7" name="Line 115"/>
            <p:cNvSpPr>
              <a:spLocks noChangeShapeType="1"/>
            </p:cNvSpPr>
            <p:nvPr/>
          </p:nvSpPr>
          <p:spPr bwMode="auto">
            <a:xfrm flipH="1" flipV="1">
              <a:off x="4038600" y="1143000"/>
              <a:ext cx="762000" cy="6858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88" name="Rectangle 116"/>
            <p:cNvSpPr>
              <a:spLocks noChangeArrowheads="1"/>
            </p:cNvSpPr>
            <p:nvPr/>
          </p:nvSpPr>
          <p:spPr bwMode="auto">
            <a:xfrm>
              <a:off x="4343400" y="4286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/1</a:t>
              </a:r>
            </a:p>
          </p:txBody>
        </p:sp>
        <p:sp>
          <p:nvSpPr>
            <p:cNvPr id="54389" name="Rectangle 117"/>
            <p:cNvSpPr>
              <a:spLocks noChangeArrowheads="1"/>
            </p:cNvSpPr>
            <p:nvPr/>
          </p:nvSpPr>
          <p:spPr bwMode="auto">
            <a:xfrm>
              <a:off x="5410200" y="4286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/1</a:t>
              </a:r>
            </a:p>
          </p:txBody>
        </p:sp>
        <p:sp>
          <p:nvSpPr>
            <p:cNvPr id="54390" name="Rectangle 118"/>
            <p:cNvSpPr>
              <a:spLocks noChangeArrowheads="1"/>
            </p:cNvSpPr>
            <p:nvPr/>
          </p:nvSpPr>
          <p:spPr bwMode="auto">
            <a:xfrm>
              <a:off x="6248400" y="10382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/1</a:t>
              </a:r>
            </a:p>
          </p:txBody>
        </p:sp>
        <p:sp>
          <p:nvSpPr>
            <p:cNvPr id="54391" name="Rectangle 119"/>
            <p:cNvSpPr>
              <a:spLocks noChangeArrowheads="1"/>
            </p:cNvSpPr>
            <p:nvPr/>
          </p:nvSpPr>
          <p:spPr bwMode="auto">
            <a:xfrm>
              <a:off x="5486400" y="1744663"/>
              <a:ext cx="4206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</a:rPr>
                <a:t>/1</a:t>
              </a:r>
            </a:p>
          </p:txBody>
        </p:sp>
        <p:sp>
          <p:nvSpPr>
            <p:cNvPr id="54392" name="Rectangle 120"/>
            <p:cNvSpPr>
              <a:spLocks noChangeArrowheads="1"/>
            </p:cNvSpPr>
            <p:nvPr/>
          </p:nvSpPr>
          <p:spPr bwMode="auto">
            <a:xfrm>
              <a:off x="3924300" y="1341438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sz="24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</p:grpSp>
      <p:sp>
        <p:nvSpPr>
          <p:cNvPr id="54393" name="Rectangle 121"/>
          <p:cNvSpPr>
            <a:spLocks noChangeArrowheads="1"/>
          </p:cNvSpPr>
          <p:nvPr/>
        </p:nvSpPr>
        <p:spPr bwMode="auto">
          <a:xfrm>
            <a:off x="0" y="22860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(4) 时序图</a:t>
            </a:r>
          </a:p>
        </p:txBody>
      </p:sp>
      <p:grpSp>
        <p:nvGrpSpPr>
          <p:cNvPr id="54399" name="Group 127"/>
          <p:cNvGrpSpPr>
            <a:grpSpLocks/>
          </p:cNvGrpSpPr>
          <p:nvPr/>
        </p:nvGrpSpPr>
        <p:grpSpPr bwMode="auto">
          <a:xfrm>
            <a:off x="3810000" y="3810000"/>
            <a:ext cx="609600" cy="1905000"/>
            <a:chOff x="2400" y="2400"/>
            <a:chExt cx="384" cy="1200"/>
          </a:xfrm>
        </p:grpSpPr>
        <p:sp>
          <p:nvSpPr>
            <p:cNvPr id="54339" name="Line 67"/>
            <p:cNvSpPr>
              <a:spLocks noChangeShapeType="1"/>
            </p:cNvSpPr>
            <p:nvPr/>
          </p:nvSpPr>
          <p:spPr bwMode="auto">
            <a:xfrm>
              <a:off x="2400" y="278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40" name="Line 68"/>
            <p:cNvSpPr>
              <a:spLocks noChangeShapeType="1"/>
            </p:cNvSpPr>
            <p:nvPr/>
          </p:nvSpPr>
          <p:spPr bwMode="auto">
            <a:xfrm>
              <a:off x="2400" y="278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97" name="Line 125"/>
            <p:cNvSpPr>
              <a:spLocks noChangeShapeType="1"/>
            </p:cNvSpPr>
            <p:nvPr/>
          </p:nvSpPr>
          <p:spPr bwMode="auto">
            <a:xfrm>
              <a:off x="2400" y="240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98" name="Line 126"/>
            <p:cNvSpPr>
              <a:spLocks noChangeShapeType="1"/>
            </p:cNvSpPr>
            <p:nvPr/>
          </p:nvSpPr>
          <p:spPr bwMode="auto">
            <a:xfrm>
              <a:off x="2400" y="360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402" name="Group 130"/>
          <p:cNvGrpSpPr>
            <a:grpSpLocks/>
          </p:cNvGrpSpPr>
          <p:nvPr/>
        </p:nvGrpSpPr>
        <p:grpSpPr bwMode="auto">
          <a:xfrm>
            <a:off x="4419600" y="3810000"/>
            <a:ext cx="609600" cy="1905000"/>
            <a:chOff x="2784" y="2400"/>
            <a:chExt cx="384" cy="1200"/>
          </a:xfrm>
        </p:grpSpPr>
        <p:sp>
          <p:nvSpPr>
            <p:cNvPr id="54351" name="Line 79"/>
            <p:cNvSpPr>
              <a:spLocks noChangeShapeType="1"/>
            </p:cNvSpPr>
            <p:nvPr/>
          </p:nvSpPr>
          <p:spPr bwMode="auto">
            <a:xfrm>
              <a:off x="2784" y="33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52" name="Line 80"/>
            <p:cNvSpPr>
              <a:spLocks noChangeShapeType="1"/>
            </p:cNvSpPr>
            <p:nvPr/>
          </p:nvSpPr>
          <p:spPr bwMode="auto">
            <a:xfrm>
              <a:off x="2784" y="331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400" name="Line 128"/>
            <p:cNvSpPr>
              <a:spLocks noChangeShapeType="1"/>
            </p:cNvSpPr>
            <p:nvPr/>
          </p:nvSpPr>
          <p:spPr bwMode="auto">
            <a:xfrm>
              <a:off x="2784" y="240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01" name="Line 129"/>
            <p:cNvSpPr>
              <a:spLocks noChangeShapeType="1"/>
            </p:cNvSpPr>
            <p:nvPr/>
          </p:nvSpPr>
          <p:spPr bwMode="auto">
            <a:xfrm>
              <a:off x="2784" y="278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405" name="Group 133"/>
          <p:cNvGrpSpPr>
            <a:grpSpLocks/>
          </p:cNvGrpSpPr>
          <p:nvPr/>
        </p:nvGrpSpPr>
        <p:grpSpPr bwMode="auto">
          <a:xfrm>
            <a:off x="5029200" y="3810000"/>
            <a:ext cx="533400" cy="1447800"/>
            <a:chOff x="3168" y="2400"/>
            <a:chExt cx="336" cy="912"/>
          </a:xfrm>
        </p:grpSpPr>
        <p:sp>
          <p:nvSpPr>
            <p:cNvPr id="54326" name="Line 54"/>
            <p:cNvSpPr>
              <a:spLocks noChangeShapeType="1"/>
            </p:cNvSpPr>
            <p:nvPr/>
          </p:nvSpPr>
          <p:spPr bwMode="auto">
            <a:xfrm>
              <a:off x="3168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27" name="Line 55"/>
            <p:cNvSpPr>
              <a:spLocks noChangeShapeType="1"/>
            </p:cNvSpPr>
            <p:nvPr/>
          </p:nvSpPr>
          <p:spPr bwMode="auto">
            <a:xfrm>
              <a:off x="3168" y="264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403" name="Line 131"/>
            <p:cNvSpPr>
              <a:spLocks noChangeShapeType="1"/>
            </p:cNvSpPr>
            <p:nvPr/>
          </p:nvSpPr>
          <p:spPr bwMode="auto">
            <a:xfrm>
              <a:off x="3168" y="3312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04" name="Line 132"/>
            <p:cNvSpPr>
              <a:spLocks noChangeShapeType="1"/>
            </p:cNvSpPr>
            <p:nvPr/>
          </p:nvSpPr>
          <p:spPr bwMode="auto">
            <a:xfrm>
              <a:off x="3168" y="278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415" name="Group 143"/>
          <p:cNvGrpSpPr>
            <a:grpSpLocks/>
          </p:cNvGrpSpPr>
          <p:nvPr/>
        </p:nvGrpSpPr>
        <p:grpSpPr bwMode="auto">
          <a:xfrm>
            <a:off x="5562600" y="4191000"/>
            <a:ext cx="533400" cy="1524000"/>
            <a:chOff x="3504" y="2640"/>
            <a:chExt cx="336" cy="960"/>
          </a:xfrm>
        </p:grpSpPr>
        <p:sp>
          <p:nvSpPr>
            <p:cNvPr id="54341" name="Line 69"/>
            <p:cNvSpPr>
              <a:spLocks noChangeShapeType="1"/>
            </p:cNvSpPr>
            <p:nvPr/>
          </p:nvSpPr>
          <p:spPr bwMode="auto">
            <a:xfrm>
              <a:off x="3504" y="278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53" name="Line 81"/>
            <p:cNvSpPr>
              <a:spLocks noChangeShapeType="1"/>
            </p:cNvSpPr>
            <p:nvPr/>
          </p:nvSpPr>
          <p:spPr bwMode="auto">
            <a:xfrm>
              <a:off x="3504" y="33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42" name="Line 70"/>
            <p:cNvSpPr>
              <a:spLocks noChangeShapeType="1"/>
            </p:cNvSpPr>
            <p:nvPr/>
          </p:nvSpPr>
          <p:spPr bwMode="auto">
            <a:xfrm>
              <a:off x="3504" y="312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54" name="Line 82"/>
            <p:cNvSpPr>
              <a:spLocks noChangeShapeType="1"/>
            </p:cNvSpPr>
            <p:nvPr/>
          </p:nvSpPr>
          <p:spPr bwMode="auto">
            <a:xfrm>
              <a:off x="3504" y="360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406" name="Line 134"/>
            <p:cNvSpPr>
              <a:spLocks noChangeShapeType="1"/>
            </p:cNvSpPr>
            <p:nvPr/>
          </p:nvSpPr>
          <p:spPr bwMode="auto">
            <a:xfrm>
              <a:off x="3504" y="264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416" name="Group 144"/>
          <p:cNvGrpSpPr>
            <a:grpSpLocks/>
          </p:cNvGrpSpPr>
          <p:nvPr/>
        </p:nvGrpSpPr>
        <p:grpSpPr bwMode="auto">
          <a:xfrm>
            <a:off x="6096000" y="3810000"/>
            <a:ext cx="533400" cy="1905000"/>
            <a:chOff x="3840" y="2400"/>
            <a:chExt cx="336" cy="1200"/>
          </a:xfrm>
        </p:grpSpPr>
        <p:sp>
          <p:nvSpPr>
            <p:cNvPr id="54329" name="Line 57"/>
            <p:cNvSpPr>
              <a:spLocks noChangeShapeType="1"/>
            </p:cNvSpPr>
            <p:nvPr/>
          </p:nvSpPr>
          <p:spPr bwMode="auto">
            <a:xfrm>
              <a:off x="3840" y="240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28" name="Line 56"/>
            <p:cNvSpPr>
              <a:spLocks noChangeShapeType="1"/>
            </p:cNvSpPr>
            <p:nvPr/>
          </p:nvSpPr>
          <p:spPr bwMode="auto">
            <a:xfrm flipV="1">
              <a:off x="3840" y="2400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408" name="Line 136"/>
            <p:cNvSpPr>
              <a:spLocks noChangeShapeType="1"/>
            </p:cNvSpPr>
            <p:nvPr/>
          </p:nvSpPr>
          <p:spPr bwMode="auto">
            <a:xfrm>
              <a:off x="3840" y="312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09" name="Line 137"/>
            <p:cNvSpPr>
              <a:spLocks noChangeShapeType="1"/>
            </p:cNvSpPr>
            <p:nvPr/>
          </p:nvSpPr>
          <p:spPr bwMode="auto">
            <a:xfrm>
              <a:off x="3840" y="360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417" name="Group 145"/>
          <p:cNvGrpSpPr>
            <a:grpSpLocks/>
          </p:cNvGrpSpPr>
          <p:nvPr/>
        </p:nvGrpSpPr>
        <p:grpSpPr bwMode="auto">
          <a:xfrm>
            <a:off x="6629400" y="3810000"/>
            <a:ext cx="685800" cy="1905000"/>
            <a:chOff x="4176" y="2400"/>
            <a:chExt cx="432" cy="1200"/>
          </a:xfrm>
        </p:grpSpPr>
        <p:sp>
          <p:nvSpPr>
            <p:cNvPr id="54343" name="Line 71"/>
            <p:cNvSpPr>
              <a:spLocks noChangeShapeType="1"/>
            </p:cNvSpPr>
            <p:nvPr/>
          </p:nvSpPr>
          <p:spPr bwMode="auto">
            <a:xfrm flipV="1">
              <a:off x="4176" y="278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44" name="Line 72"/>
            <p:cNvSpPr>
              <a:spLocks noChangeShapeType="1"/>
            </p:cNvSpPr>
            <p:nvPr/>
          </p:nvSpPr>
          <p:spPr bwMode="auto">
            <a:xfrm>
              <a:off x="4176" y="278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411" name="Line 139"/>
            <p:cNvSpPr>
              <a:spLocks noChangeShapeType="1"/>
            </p:cNvSpPr>
            <p:nvPr/>
          </p:nvSpPr>
          <p:spPr bwMode="auto">
            <a:xfrm>
              <a:off x="4176" y="360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12" name="Line 140"/>
            <p:cNvSpPr>
              <a:spLocks noChangeShapeType="1"/>
            </p:cNvSpPr>
            <p:nvPr/>
          </p:nvSpPr>
          <p:spPr bwMode="auto">
            <a:xfrm>
              <a:off x="4176" y="2400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4419" name="Group 147"/>
          <p:cNvGrpSpPr>
            <a:grpSpLocks/>
          </p:cNvGrpSpPr>
          <p:nvPr/>
        </p:nvGrpSpPr>
        <p:grpSpPr bwMode="auto">
          <a:xfrm>
            <a:off x="1981200" y="5943600"/>
            <a:ext cx="5181600" cy="762000"/>
            <a:chOff x="1248" y="3744"/>
            <a:chExt cx="3264" cy="480"/>
          </a:xfrm>
        </p:grpSpPr>
        <p:sp>
          <p:nvSpPr>
            <p:cNvPr id="54360" name="Line 88"/>
            <p:cNvSpPr>
              <a:spLocks noChangeShapeType="1"/>
            </p:cNvSpPr>
            <p:nvPr/>
          </p:nvSpPr>
          <p:spPr bwMode="auto">
            <a:xfrm>
              <a:off x="1632" y="3936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61" name="Line 89"/>
            <p:cNvSpPr>
              <a:spLocks noChangeShapeType="1"/>
            </p:cNvSpPr>
            <p:nvPr/>
          </p:nvSpPr>
          <p:spPr bwMode="auto">
            <a:xfrm>
              <a:off x="3168" y="39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62" name="Line 90"/>
            <p:cNvSpPr>
              <a:spLocks noChangeShapeType="1"/>
            </p:cNvSpPr>
            <p:nvPr/>
          </p:nvSpPr>
          <p:spPr bwMode="auto">
            <a:xfrm>
              <a:off x="3168" y="42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63" name="Line 91"/>
            <p:cNvSpPr>
              <a:spLocks noChangeShapeType="1"/>
            </p:cNvSpPr>
            <p:nvPr/>
          </p:nvSpPr>
          <p:spPr bwMode="auto">
            <a:xfrm>
              <a:off x="3504" y="39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64" name="Line 92"/>
            <p:cNvSpPr>
              <a:spLocks noChangeShapeType="1"/>
            </p:cNvSpPr>
            <p:nvPr/>
          </p:nvSpPr>
          <p:spPr bwMode="auto">
            <a:xfrm>
              <a:off x="3504" y="3936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418" name="Rectangle 146"/>
            <p:cNvSpPr>
              <a:spLocks noChangeArrowheads="1"/>
            </p:cNvSpPr>
            <p:nvPr/>
          </p:nvSpPr>
          <p:spPr bwMode="auto">
            <a:xfrm>
              <a:off x="1248" y="374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Z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54421" name="Line 149"/>
          <p:cNvSpPr>
            <a:spLocks noChangeShapeType="1"/>
          </p:cNvSpPr>
          <p:nvPr/>
        </p:nvSpPr>
        <p:spPr bwMode="auto">
          <a:xfrm>
            <a:off x="2987675" y="1773238"/>
            <a:ext cx="215900" cy="13684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422" name="Rectangle 150"/>
          <p:cNvSpPr>
            <a:spLocks noChangeArrowheads="1"/>
          </p:cNvSpPr>
          <p:nvPr/>
        </p:nvSpPr>
        <p:spPr bwMode="auto">
          <a:xfrm>
            <a:off x="1116013" y="1341438"/>
            <a:ext cx="18732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时钟上升边沿触发</a:t>
            </a:r>
            <a:endParaRPr lang="en-US" altLang="zh-CN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4423" name="Rectangle 151"/>
          <p:cNvSpPr>
            <a:spLocks noChangeArrowheads="1"/>
          </p:cNvSpPr>
          <p:nvPr/>
        </p:nvSpPr>
        <p:spPr bwMode="auto">
          <a:xfrm>
            <a:off x="5008563" y="3644900"/>
            <a:ext cx="468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54425" name="Rectangle 153"/>
          <p:cNvSpPr>
            <a:spLocks noChangeArrowheads="1"/>
          </p:cNvSpPr>
          <p:nvPr/>
        </p:nvSpPr>
        <p:spPr bwMode="auto">
          <a:xfrm>
            <a:off x="5041900" y="4437063"/>
            <a:ext cx="468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54426" name="Rectangle 154"/>
          <p:cNvSpPr>
            <a:spLocks noChangeArrowheads="1"/>
          </p:cNvSpPr>
          <p:nvPr/>
        </p:nvSpPr>
        <p:spPr bwMode="auto">
          <a:xfrm>
            <a:off x="5041900" y="5229225"/>
            <a:ext cx="468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54427" name="Rectangle 155"/>
          <p:cNvSpPr>
            <a:spLocks noChangeArrowheads="1"/>
          </p:cNvSpPr>
          <p:nvPr/>
        </p:nvSpPr>
        <p:spPr bwMode="auto">
          <a:xfrm>
            <a:off x="5076825" y="6092825"/>
            <a:ext cx="468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112" name="Line 64"/>
          <p:cNvSpPr>
            <a:spLocks noChangeShapeType="1"/>
          </p:cNvSpPr>
          <p:nvPr/>
        </p:nvSpPr>
        <p:spPr bwMode="auto">
          <a:xfrm>
            <a:off x="3176845" y="3744035"/>
            <a:ext cx="0" cy="144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3" name="Line 64"/>
          <p:cNvSpPr>
            <a:spLocks noChangeShapeType="1"/>
          </p:cNvSpPr>
          <p:nvPr/>
        </p:nvSpPr>
        <p:spPr bwMode="auto">
          <a:xfrm>
            <a:off x="3806915" y="3744035"/>
            <a:ext cx="0" cy="144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4" name="Line 64"/>
          <p:cNvSpPr>
            <a:spLocks noChangeShapeType="1"/>
          </p:cNvSpPr>
          <p:nvPr/>
        </p:nvSpPr>
        <p:spPr bwMode="auto">
          <a:xfrm>
            <a:off x="4436985" y="3699030"/>
            <a:ext cx="0" cy="144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5" name="Line 64"/>
          <p:cNvSpPr>
            <a:spLocks noChangeShapeType="1"/>
          </p:cNvSpPr>
          <p:nvPr/>
        </p:nvSpPr>
        <p:spPr bwMode="auto">
          <a:xfrm>
            <a:off x="5022050" y="3699030"/>
            <a:ext cx="0" cy="144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6" name="Line 64"/>
          <p:cNvSpPr>
            <a:spLocks noChangeShapeType="1"/>
          </p:cNvSpPr>
          <p:nvPr/>
        </p:nvSpPr>
        <p:spPr bwMode="auto">
          <a:xfrm>
            <a:off x="5562110" y="3699030"/>
            <a:ext cx="0" cy="144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7" name="Line 64"/>
          <p:cNvSpPr>
            <a:spLocks noChangeShapeType="1"/>
          </p:cNvSpPr>
          <p:nvPr/>
        </p:nvSpPr>
        <p:spPr bwMode="auto">
          <a:xfrm>
            <a:off x="6102170" y="3744035"/>
            <a:ext cx="0" cy="144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8" name="Line 64"/>
          <p:cNvSpPr>
            <a:spLocks noChangeShapeType="1"/>
          </p:cNvSpPr>
          <p:nvPr/>
        </p:nvSpPr>
        <p:spPr bwMode="auto">
          <a:xfrm>
            <a:off x="6642230" y="3744195"/>
            <a:ext cx="0" cy="144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4" name="矩形 123"/>
          <p:cNvSpPr/>
          <p:nvPr/>
        </p:nvSpPr>
        <p:spPr>
          <a:xfrm>
            <a:off x="7286644" y="1928802"/>
            <a:ext cx="13644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sz="240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2400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sz="240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400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sz="2400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400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125" name="灯片编号占位符 1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4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4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4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4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4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4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4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4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4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4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4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4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5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5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5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54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23" grpId="1"/>
      <p:bldP spid="54425" grpId="1"/>
      <p:bldP spid="54426" grpId="1"/>
      <p:bldP spid="54427" grpId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2590800" y="2714625"/>
            <a:ext cx="13335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7157" name="Line 5"/>
          <p:cNvSpPr>
            <a:spLocks noChangeShapeType="1"/>
          </p:cNvSpPr>
          <p:nvPr/>
        </p:nvSpPr>
        <p:spPr bwMode="auto">
          <a:xfrm>
            <a:off x="2590800" y="3552825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58" name="Line 6"/>
          <p:cNvSpPr>
            <a:spLocks noChangeShapeType="1"/>
          </p:cNvSpPr>
          <p:nvPr/>
        </p:nvSpPr>
        <p:spPr bwMode="auto">
          <a:xfrm flipV="1">
            <a:off x="2590800" y="3781425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59" name="Line 7"/>
          <p:cNvSpPr>
            <a:spLocks noChangeShapeType="1"/>
          </p:cNvSpPr>
          <p:nvPr/>
        </p:nvSpPr>
        <p:spPr bwMode="auto">
          <a:xfrm flipH="1">
            <a:off x="2286000" y="378142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2590800" y="2781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161" name="Rectangle 9"/>
          <p:cNvSpPr>
            <a:spLocks noChangeArrowheads="1"/>
          </p:cNvSpPr>
          <p:nvPr/>
        </p:nvSpPr>
        <p:spPr bwMode="auto">
          <a:xfrm>
            <a:off x="3276600" y="28194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162" name="Rectangle 10"/>
          <p:cNvSpPr>
            <a:spLocks noChangeArrowheads="1"/>
          </p:cNvSpPr>
          <p:nvPr/>
        </p:nvSpPr>
        <p:spPr bwMode="auto">
          <a:xfrm>
            <a:off x="3352800" y="42672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163" name="Oval 11"/>
          <p:cNvSpPr>
            <a:spLocks noChangeArrowheads="1"/>
          </p:cNvSpPr>
          <p:nvPr/>
        </p:nvSpPr>
        <p:spPr bwMode="auto">
          <a:xfrm>
            <a:off x="2438400" y="3705225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7164" name="Rectangle 12"/>
          <p:cNvSpPr>
            <a:spLocks noChangeArrowheads="1"/>
          </p:cNvSpPr>
          <p:nvPr/>
        </p:nvSpPr>
        <p:spPr bwMode="auto">
          <a:xfrm>
            <a:off x="2590800" y="4305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165" name="Line 13"/>
          <p:cNvSpPr>
            <a:spLocks noChangeShapeType="1"/>
          </p:cNvSpPr>
          <p:nvPr/>
        </p:nvSpPr>
        <p:spPr bwMode="auto">
          <a:xfrm>
            <a:off x="3429000" y="43148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66" name="Rectangle 14"/>
          <p:cNvSpPr>
            <a:spLocks noChangeArrowheads="1"/>
          </p:cNvSpPr>
          <p:nvPr/>
        </p:nvSpPr>
        <p:spPr bwMode="auto">
          <a:xfrm>
            <a:off x="5943600" y="2714625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7167" name="Line 15"/>
          <p:cNvSpPr>
            <a:spLocks noChangeShapeType="1"/>
          </p:cNvSpPr>
          <p:nvPr/>
        </p:nvSpPr>
        <p:spPr bwMode="auto">
          <a:xfrm>
            <a:off x="5943600" y="3552825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68" name="Line 16"/>
          <p:cNvSpPr>
            <a:spLocks noChangeShapeType="1"/>
          </p:cNvSpPr>
          <p:nvPr/>
        </p:nvSpPr>
        <p:spPr bwMode="auto">
          <a:xfrm flipV="1">
            <a:off x="5943600" y="3781425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69" name="Line 17"/>
          <p:cNvSpPr>
            <a:spLocks noChangeShapeType="1"/>
          </p:cNvSpPr>
          <p:nvPr/>
        </p:nvSpPr>
        <p:spPr bwMode="auto">
          <a:xfrm flipH="1">
            <a:off x="4800600" y="3781425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70" name="Rectangle 18"/>
          <p:cNvSpPr>
            <a:spLocks noChangeArrowheads="1"/>
          </p:cNvSpPr>
          <p:nvPr/>
        </p:nvSpPr>
        <p:spPr bwMode="auto">
          <a:xfrm>
            <a:off x="5943600" y="2781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171" name="Rectangle 19"/>
          <p:cNvSpPr>
            <a:spLocks noChangeArrowheads="1"/>
          </p:cNvSpPr>
          <p:nvPr/>
        </p:nvSpPr>
        <p:spPr bwMode="auto">
          <a:xfrm>
            <a:off x="6705600" y="28194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172" name="Rectangle 20"/>
          <p:cNvSpPr>
            <a:spLocks noChangeArrowheads="1"/>
          </p:cNvSpPr>
          <p:nvPr/>
        </p:nvSpPr>
        <p:spPr bwMode="auto">
          <a:xfrm>
            <a:off x="6705600" y="42672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173" name="Oval 21"/>
          <p:cNvSpPr>
            <a:spLocks noChangeArrowheads="1"/>
          </p:cNvSpPr>
          <p:nvPr/>
        </p:nvSpPr>
        <p:spPr bwMode="auto">
          <a:xfrm>
            <a:off x="5791200" y="3705225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7174" name="Rectangle 22"/>
          <p:cNvSpPr>
            <a:spLocks noChangeArrowheads="1"/>
          </p:cNvSpPr>
          <p:nvPr/>
        </p:nvSpPr>
        <p:spPr bwMode="auto">
          <a:xfrm>
            <a:off x="5943600" y="4305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175" name="Line 23"/>
          <p:cNvSpPr>
            <a:spLocks noChangeShapeType="1"/>
          </p:cNvSpPr>
          <p:nvPr/>
        </p:nvSpPr>
        <p:spPr bwMode="auto">
          <a:xfrm>
            <a:off x="6781800" y="43434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76" name="Line 24"/>
          <p:cNvSpPr>
            <a:spLocks noChangeShapeType="1"/>
          </p:cNvSpPr>
          <p:nvPr/>
        </p:nvSpPr>
        <p:spPr bwMode="auto">
          <a:xfrm>
            <a:off x="2286000" y="3781425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77" name="Oval 25"/>
          <p:cNvSpPr>
            <a:spLocks noChangeArrowheads="1"/>
          </p:cNvSpPr>
          <p:nvPr/>
        </p:nvSpPr>
        <p:spPr bwMode="auto">
          <a:xfrm>
            <a:off x="4572000" y="2181225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7178" name="Rectangle 26"/>
          <p:cNvSpPr>
            <a:spLocks noChangeArrowheads="1"/>
          </p:cNvSpPr>
          <p:nvPr/>
        </p:nvSpPr>
        <p:spPr bwMode="auto">
          <a:xfrm>
            <a:off x="457200" y="58007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7180" name="Oval 28"/>
          <p:cNvSpPr>
            <a:spLocks noChangeArrowheads="1"/>
          </p:cNvSpPr>
          <p:nvPr/>
        </p:nvSpPr>
        <p:spPr bwMode="auto">
          <a:xfrm>
            <a:off x="5486400" y="4619625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7181" name="Line 29"/>
          <p:cNvSpPr>
            <a:spLocks noChangeShapeType="1"/>
          </p:cNvSpPr>
          <p:nvPr/>
        </p:nvSpPr>
        <p:spPr bwMode="auto">
          <a:xfrm flipH="1">
            <a:off x="4648200" y="469582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82" name="Rectangle 30"/>
          <p:cNvSpPr>
            <a:spLocks noChangeArrowheads="1"/>
          </p:cNvSpPr>
          <p:nvPr/>
        </p:nvSpPr>
        <p:spPr bwMode="auto">
          <a:xfrm>
            <a:off x="609600" y="22955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</a:p>
        </p:txBody>
      </p:sp>
      <p:sp>
        <p:nvSpPr>
          <p:cNvPr id="177183" name="Oval 31"/>
          <p:cNvSpPr>
            <a:spLocks noChangeArrowheads="1"/>
          </p:cNvSpPr>
          <p:nvPr/>
        </p:nvSpPr>
        <p:spPr bwMode="auto">
          <a:xfrm>
            <a:off x="1371600" y="2790825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7186" name="Line 34"/>
          <p:cNvSpPr>
            <a:spLocks noChangeShapeType="1"/>
          </p:cNvSpPr>
          <p:nvPr/>
        </p:nvSpPr>
        <p:spPr bwMode="auto">
          <a:xfrm>
            <a:off x="5638800" y="469582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87" name="Line 35"/>
          <p:cNvSpPr>
            <a:spLocks noChangeShapeType="1"/>
          </p:cNvSpPr>
          <p:nvPr/>
        </p:nvSpPr>
        <p:spPr bwMode="auto">
          <a:xfrm>
            <a:off x="5486400" y="309562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88" name="Line 36"/>
          <p:cNvSpPr>
            <a:spLocks noChangeShapeType="1"/>
          </p:cNvSpPr>
          <p:nvPr/>
        </p:nvSpPr>
        <p:spPr bwMode="auto">
          <a:xfrm>
            <a:off x="2209800" y="301942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89" name="Line 37"/>
          <p:cNvSpPr>
            <a:spLocks noChangeShapeType="1"/>
          </p:cNvSpPr>
          <p:nvPr/>
        </p:nvSpPr>
        <p:spPr bwMode="auto">
          <a:xfrm>
            <a:off x="3924300" y="3213100"/>
            <a:ext cx="1104900" cy="34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0" name="Line 38"/>
          <p:cNvSpPr>
            <a:spLocks noChangeShapeType="1"/>
          </p:cNvSpPr>
          <p:nvPr/>
        </p:nvSpPr>
        <p:spPr bwMode="auto">
          <a:xfrm flipH="1">
            <a:off x="4648200" y="294322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1" name="Line 39"/>
          <p:cNvSpPr>
            <a:spLocks noChangeShapeType="1"/>
          </p:cNvSpPr>
          <p:nvPr/>
        </p:nvSpPr>
        <p:spPr bwMode="auto">
          <a:xfrm>
            <a:off x="4648200" y="2257425"/>
            <a:ext cx="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2" name="Line 40"/>
          <p:cNvSpPr>
            <a:spLocks noChangeShapeType="1"/>
          </p:cNvSpPr>
          <p:nvPr/>
        </p:nvSpPr>
        <p:spPr bwMode="auto">
          <a:xfrm flipH="1">
            <a:off x="990600" y="286702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3" name="Line 41"/>
          <p:cNvSpPr>
            <a:spLocks noChangeShapeType="1"/>
          </p:cNvSpPr>
          <p:nvPr/>
        </p:nvSpPr>
        <p:spPr bwMode="auto">
          <a:xfrm flipV="1">
            <a:off x="1447800" y="2257425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4" name="Line 42"/>
          <p:cNvSpPr>
            <a:spLocks noChangeShapeType="1"/>
          </p:cNvSpPr>
          <p:nvPr/>
        </p:nvSpPr>
        <p:spPr bwMode="auto">
          <a:xfrm>
            <a:off x="1447800" y="2257425"/>
            <a:ext cx="6248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5" name="Line 43"/>
          <p:cNvSpPr>
            <a:spLocks noChangeShapeType="1"/>
          </p:cNvSpPr>
          <p:nvPr/>
        </p:nvSpPr>
        <p:spPr bwMode="auto">
          <a:xfrm>
            <a:off x="7239000" y="309562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6" name="Line 44"/>
          <p:cNvSpPr>
            <a:spLocks noChangeShapeType="1"/>
          </p:cNvSpPr>
          <p:nvPr/>
        </p:nvSpPr>
        <p:spPr bwMode="auto">
          <a:xfrm>
            <a:off x="4067175" y="4543425"/>
            <a:ext cx="123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7" name="Line 45"/>
          <p:cNvSpPr>
            <a:spLocks noChangeShapeType="1"/>
          </p:cNvSpPr>
          <p:nvPr/>
        </p:nvSpPr>
        <p:spPr bwMode="auto">
          <a:xfrm>
            <a:off x="4191000" y="4543425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198" name="Line 46"/>
          <p:cNvSpPr>
            <a:spLocks noChangeShapeType="1"/>
          </p:cNvSpPr>
          <p:nvPr/>
        </p:nvSpPr>
        <p:spPr bwMode="auto">
          <a:xfrm>
            <a:off x="4191000" y="5305425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0" name="Line 48"/>
          <p:cNvSpPr>
            <a:spLocks noChangeShapeType="1"/>
          </p:cNvSpPr>
          <p:nvPr/>
        </p:nvSpPr>
        <p:spPr bwMode="auto">
          <a:xfrm flipH="1">
            <a:off x="7391400" y="256222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1" name="Line 49"/>
          <p:cNvSpPr>
            <a:spLocks noChangeShapeType="1"/>
          </p:cNvSpPr>
          <p:nvPr/>
        </p:nvSpPr>
        <p:spPr bwMode="auto">
          <a:xfrm>
            <a:off x="7391400" y="2562225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2" name="Line 50"/>
          <p:cNvSpPr>
            <a:spLocks noChangeShapeType="1"/>
          </p:cNvSpPr>
          <p:nvPr/>
        </p:nvSpPr>
        <p:spPr bwMode="auto">
          <a:xfrm flipH="1">
            <a:off x="7543800" y="294322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3" name="Line 51"/>
          <p:cNvSpPr>
            <a:spLocks noChangeShapeType="1"/>
          </p:cNvSpPr>
          <p:nvPr/>
        </p:nvSpPr>
        <p:spPr bwMode="auto">
          <a:xfrm>
            <a:off x="7543800" y="2943225"/>
            <a:ext cx="0" cy="2362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4" name="Line 52"/>
          <p:cNvSpPr>
            <a:spLocks noChangeShapeType="1"/>
          </p:cNvSpPr>
          <p:nvPr/>
        </p:nvSpPr>
        <p:spPr bwMode="auto">
          <a:xfrm>
            <a:off x="8153400" y="2590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5" name="Line 53"/>
          <p:cNvSpPr>
            <a:spLocks noChangeShapeType="1"/>
          </p:cNvSpPr>
          <p:nvPr/>
        </p:nvSpPr>
        <p:spPr bwMode="auto">
          <a:xfrm flipH="1">
            <a:off x="1447800" y="3248025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6" name="Line 54"/>
          <p:cNvSpPr>
            <a:spLocks noChangeShapeType="1"/>
          </p:cNvSpPr>
          <p:nvPr/>
        </p:nvSpPr>
        <p:spPr bwMode="auto">
          <a:xfrm>
            <a:off x="1447800" y="3248025"/>
            <a:ext cx="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7" name="Line 55"/>
          <p:cNvSpPr>
            <a:spLocks noChangeShapeType="1"/>
          </p:cNvSpPr>
          <p:nvPr/>
        </p:nvSpPr>
        <p:spPr bwMode="auto">
          <a:xfrm>
            <a:off x="1447800" y="5534025"/>
            <a:ext cx="640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8" name="Line 56"/>
          <p:cNvSpPr>
            <a:spLocks noChangeShapeType="1"/>
          </p:cNvSpPr>
          <p:nvPr/>
        </p:nvSpPr>
        <p:spPr bwMode="auto">
          <a:xfrm>
            <a:off x="7380288" y="4543425"/>
            <a:ext cx="4683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09" name="Line 57"/>
          <p:cNvSpPr>
            <a:spLocks noChangeShapeType="1"/>
          </p:cNvSpPr>
          <p:nvPr/>
        </p:nvSpPr>
        <p:spPr bwMode="auto">
          <a:xfrm>
            <a:off x="7848600" y="4543425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10" name="Line 58"/>
          <p:cNvSpPr>
            <a:spLocks noChangeShapeType="1"/>
          </p:cNvSpPr>
          <p:nvPr/>
        </p:nvSpPr>
        <p:spPr bwMode="auto">
          <a:xfrm>
            <a:off x="4800600" y="3781425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11" name="Line 59"/>
          <p:cNvSpPr>
            <a:spLocks noChangeShapeType="1"/>
          </p:cNvSpPr>
          <p:nvPr/>
        </p:nvSpPr>
        <p:spPr bwMode="auto">
          <a:xfrm>
            <a:off x="990600" y="5915025"/>
            <a:ext cx="381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7212" name="Oval 60"/>
          <p:cNvSpPr>
            <a:spLocks noChangeArrowheads="1"/>
          </p:cNvSpPr>
          <p:nvPr/>
        </p:nvSpPr>
        <p:spPr bwMode="auto">
          <a:xfrm>
            <a:off x="4572000" y="2867025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77213" name="Rectangle 61"/>
          <p:cNvSpPr>
            <a:spLocks noChangeArrowheads="1"/>
          </p:cNvSpPr>
          <p:nvPr/>
        </p:nvSpPr>
        <p:spPr bwMode="auto">
          <a:xfrm>
            <a:off x="8382000" y="2286000"/>
            <a:ext cx="460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177226" name="Object 74"/>
          <p:cNvGraphicFramePr>
            <a:graphicFrameLocks noChangeAspect="1"/>
          </p:cNvGraphicFramePr>
          <p:nvPr/>
        </p:nvGraphicFramePr>
        <p:xfrm>
          <a:off x="5000628" y="357166"/>
          <a:ext cx="12715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39" name="Equation" r:id="rId4" imgW="965520" imgH="355680" progId="Equation.3">
                  <p:embed/>
                </p:oleObj>
              </mc:Choice>
              <mc:Fallback>
                <p:oleObj name="Equation" r:id="rId4" imgW="965520" imgH="355680" progId="Equation.3">
                  <p:embed/>
                  <p:pic>
                    <p:nvPicPr>
                      <p:cNvPr id="0" name="Picture 7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357166"/>
                        <a:ext cx="127158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27" name="Object 75"/>
          <p:cNvGraphicFramePr>
            <a:graphicFrameLocks noChangeAspect="1"/>
          </p:cNvGraphicFramePr>
          <p:nvPr/>
        </p:nvGraphicFramePr>
        <p:xfrm>
          <a:off x="6643702" y="357166"/>
          <a:ext cx="10604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40" name="Equation" r:id="rId6" imgW="800280" imgH="368280" progId="Equation.3">
                  <p:embed/>
                </p:oleObj>
              </mc:Choice>
              <mc:Fallback>
                <p:oleObj name="Equation" r:id="rId6" imgW="800280" imgH="368280" progId="Equation.3">
                  <p:embed/>
                  <p:pic>
                    <p:nvPicPr>
                      <p:cNvPr id="0" name="Picture 7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702" y="357166"/>
                        <a:ext cx="10604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28" name="Object 76"/>
          <p:cNvGraphicFramePr>
            <a:graphicFrameLocks noChangeAspect="1"/>
          </p:cNvGraphicFramePr>
          <p:nvPr/>
        </p:nvGraphicFramePr>
        <p:xfrm>
          <a:off x="742936" y="352404"/>
          <a:ext cx="13779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41" name="Equation" r:id="rId8" imgW="1041480" imgH="393840" progId="Equation.3">
                  <p:embed/>
                </p:oleObj>
              </mc:Choice>
              <mc:Fallback>
                <p:oleObj name="Equation" r:id="rId8" imgW="1041480" imgH="393840" progId="Equation.3">
                  <p:embed/>
                  <p:pic>
                    <p:nvPicPr>
                      <p:cNvPr id="0" name="Picture 7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936" y="352404"/>
                        <a:ext cx="137795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29" name="Object 77"/>
          <p:cNvGraphicFramePr>
            <a:graphicFrameLocks noChangeAspect="1"/>
          </p:cNvGraphicFramePr>
          <p:nvPr/>
        </p:nvGraphicFramePr>
        <p:xfrm>
          <a:off x="2571736" y="428604"/>
          <a:ext cx="9271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42" name="Equation" r:id="rId10" imgW="698760" imgH="355680" progId="Equation.3">
                  <p:embed/>
                </p:oleObj>
              </mc:Choice>
              <mc:Fallback>
                <p:oleObj name="Equation" r:id="rId10" imgW="698760" imgH="355680" progId="Equation.3">
                  <p:embed/>
                  <p:pic>
                    <p:nvPicPr>
                      <p:cNvPr id="0" name="Picture 7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428604"/>
                        <a:ext cx="9271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230" name="Object 78"/>
          <p:cNvGraphicFramePr>
            <a:graphicFrameLocks noChangeAspect="1"/>
          </p:cNvGraphicFramePr>
          <p:nvPr/>
        </p:nvGraphicFramePr>
        <p:xfrm>
          <a:off x="971550" y="1169988"/>
          <a:ext cx="15097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43" name="公式" r:id="rId12" imgW="1143360" imgH="393840" progId="Equation.3">
                  <p:embed/>
                </p:oleObj>
              </mc:Choice>
              <mc:Fallback>
                <p:oleObj name="公式" r:id="rId12" imgW="1143360" imgH="393840" progId="Equation.3">
                  <p:embed/>
                  <p:pic>
                    <p:nvPicPr>
                      <p:cNvPr id="0" name="Picture 7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69988"/>
                        <a:ext cx="1509713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232" name="Oval 80"/>
          <p:cNvSpPr>
            <a:spLocks noChangeArrowheads="1"/>
          </p:cNvSpPr>
          <p:nvPr/>
        </p:nvSpPr>
        <p:spPr bwMode="auto">
          <a:xfrm>
            <a:off x="3924300" y="4508500"/>
            <a:ext cx="144463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77233" name="Oval 81"/>
          <p:cNvSpPr>
            <a:spLocks noChangeArrowheads="1"/>
          </p:cNvSpPr>
          <p:nvPr/>
        </p:nvSpPr>
        <p:spPr bwMode="auto">
          <a:xfrm>
            <a:off x="7235825" y="4508500"/>
            <a:ext cx="144463" cy="14446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81" name="组合 80"/>
          <p:cNvGrpSpPr/>
          <p:nvPr/>
        </p:nvGrpSpPr>
        <p:grpSpPr>
          <a:xfrm>
            <a:off x="7715272" y="2095776"/>
            <a:ext cx="428628" cy="976034"/>
            <a:chOff x="7177088" y="3041650"/>
            <a:chExt cx="768350" cy="633439"/>
          </a:xfrm>
        </p:grpSpPr>
        <p:sp>
          <p:nvSpPr>
            <p:cNvPr id="82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5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072066" y="2571744"/>
            <a:ext cx="428628" cy="976034"/>
            <a:chOff x="7177088" y="3041650"/>
            <a:chExt cx="768350" cy="633439"/>
          </a:xfrm>
        </p:grpSpPr>
        <p:sp>
          <p:nvSpPr>
            <p:cNvPr id="87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9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0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1" name="组合 90"/>
          <p:cNvGrpSpPr/>
          <p:nvPr/>
        </p:nvGrpSpPr>
        <p:grpSpPr>
          <a:xfrm>
            <a:off x="1785918" y="2571744"/>
            <a:ext cx="428628" cy="976034"/>
            <a:chOff x="7177088" y="3041650"/>
            <a:chExt cx="768350" cy="633439"/>
          </a:xfrm>
        </p:grpSpPr>
        <p:sp>
          <p:nvSpPr>
            <p:cNvPr id="92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6" name="AutoShape 36"/>
          <p:cNvSpPr>
            <a:spLocks noChangeArrowheads="1"/>
          </p:cNvSpPr>
          <p:nvPr/>
        </p:nvSpPr>
        <p:spPr bwMode="auto">
          <a:xfrm rot="5400000">
            <a:off x="4962837" y="4494219"/>
            <a:ext cx="649288" cy="376238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210</a:t>
            </a:fld>
            <a:endParaRPr lang="en-US" altLang="zh-CN"/>
          </a:p>
        </p:txBody>
      </p:sp>
      <p:sp>
        <p:nvSpPr>
          <p:cNvPr id="80" name="Oval 25"/>
          <p:cNvSpPr>
            <a:spLocks noChangeArrowheads="1"/>
          </p:cNvSpPr>
          <p:nvPr/>
        </p:nvSpPr>
        <p:spPr bwMode="auto">
          <a:xfrm>
            <a:off x="2205896" y="585872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sndAc>
      <p:stSnd>
        <p:snd r:embed="rId3" name="hammer.wav"/>
      </p:stSnd>
    </p:sndAc>
  </p:transition>
  <p:timing>
    <p:tnLst>
      <p:par>
        <p:cTn id="1" dur="indefinite" restart="never" nodeType="tmRoot"/>
      </p:par>
    </p:tn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2133600" y="2570163"/>
            <a:ext cx="13335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0341" name="Line 5"/>
          <p:cNvSpPr>
            <a:spLocks noChangeShapeType="1"/>
          </p:cNvSpPr>
          <p:nvPr/>
        </p:nvSpPr>
        <p:spPr bwMode="auto">
          <a:xfrm>
            <a:off x="2133600" y="340836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42" name="Line 6"/>
          <p:cNvSpPr>
            <a:spLocks noChangeShapeType="1"/>
          </p:cNvSpPr>
          <p:nvPr/>
        </p:nvSpPr>
        <p:spPr bwMode="auto">
          <a:xfrm flipV="1">
            <a:off x="2133600" y="363696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43" name="Line 7"/>
          <p:cNvSpPr>
            <a:spLocks noChangeShapeType="1"/>
          </p:cNvSpPr>
          <p:nvPr/>
        </p:nvSpPr>
        <p:spPr bwMode="auto">
          <a:xfrm flipH="1">
            <a:off x="1828800" y="363696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44" name="Rectangle 8"/>
          <p:cNvSpPr>
            <a:spLocks noChangeArrowheads="1"/>
          </p:cNvSpPr>
          <p:nvPr/>
        </p:nvSpPr>
        <p:spPr bwMode="auto">
          <a:xfrm>
            <a:off x="2133600" y="26368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0345" name="Rectangle 9"/>
          <p:cNvSpPr>
            <a:spLocks noChangeArrowheads="1"/>
          </p:cNvSpPr>
          <p:nvPr/>
        </p:nvSpPr>
        <p:spPr bwMode="auto">
          <a:xfrm>
            <a:off x="2819400" y="2674938"/>
            <a:ext cx="762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0346" name="Rectangle 10"/>
          <p:cNvSpPr>
            <a:spLocks noChangeArrowheads="1"/>
          </p:cNvSpPr>
          <p:nvPr/>
        </p:nvSpPr>
        <p:spPr bwMode="auto">
          <a:xfrm>
            <a:off x="2555875" y="42926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0347" name="Oval 11"/>
          <p:cNvSpPr>
            <a:spLocks noChangeArrowheads="1"/>
          </p:cNvSpPr>
          <p:nvPr/>
        </p:nvSpPr>
        <p:spPr bwMode="auto">
          <a:xfrm>
            <a:off x="1981200" y="356076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0348" name="Rectangle 12"/>
          <p:cNvSpPr>
            <a:spLocks noChangeArrowheads="1"/>
          </p:cNvSpPr>
          <p:nvPr/>
        </p:nvSpPr>
        <p:spPr bwMode="auto">
          <a:xfrm>
            <a:off x="2133600" y="41608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0349" name="Line 13"/>
          <p:cNvSpPr>
            <a:spLocks noChangeShapeType="1"/>
          </p:cNvSpPr>
          <p:nvPr/>
        </p:nvSpPr>
        <p:spPr bwMode="auto">
          <a:xfrm>
            <a:off x="2627313" y="43656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50" name="Rectangle 14"/>
          <p:cNvSpPr>
            <a:spLocks noChangeArrowheads="1"/>
          </p:cNvSpPr>
          <p:nvPr/>
        </p:nvSpPr>
        <p:spPr bwMode="auto">
          <a:xfrm>
            <a:off x="5486400" y="2570163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0351" name="Line 15"/>
          <p:cNvSpPr>
            <a:spLocks noChangeShapeType="1"/>
          </p:cNvSpPr>
          <p:nvPr/>
        </p:nvSpPr>
        <p:spPr bwMode="auto">
          <a:xfrm>
            <a:off x="5486400" y="340836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52" name="Line 16"/>
          <p:cNvSpPr>
            <a:spLocks noChangeShapeType="1"/>
          </p:cNvSpPr>
          <p:nvPr/>
        </p:nvSpPr>
        <p:spPr bwMode="auto">
          <a:xfrm flipV="1">
            <a:off x="5486400" y="363696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53" name="Line 17"/>
          <p:cNvSpPr>
            <a:spLocks noChangeShapeType="1"/>
          </p:cNvSpPr>
          <p:nvPr/>
        </p:nvSpPr>
        <p:spPr bwMode="auto">
          <a:xfrm flipH="1">
            <a:off x="4343400" y="3636963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54" name="Rectangle 18"/>
          <p:cNvSpPr>
            <a:spLocks noChangeArrowheads="1"/>
          </p:cNvSpPr>
          <p:nvPr/>
        </p:nvSpPr>
        <p:spPr bwMode="auto">
          <a:xfrm>
            <a:off x="5486400" y="26368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0355" name="Rectangle 19"/>
          <p:cNvSpPr>
            <a:spLocks noChangeArrowheads="1"/>
          </p:cNvSpPr>
          <p:nvPr/>
        </p:nvSpPr>
        <p:spPr bwMode="auto">
          <a:xfrm>
            <a:off x="6248400" y="267493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0356" name="Rectangle 20"/>
          <p:cNvSpPr>
            <a:spLocks noChangeArrowheads="1"/>
          </p:cNvSpPr>
          <p:nvPr/>
        </p:nvSpPr>
        <p:spPr bwMode="auto">
          <a:xfrm>
            <a:off x="6248400" y="412273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0357" name="Oval 21"/>
          <p:cNvSpPr>
            <a:spLocks noChangeArrowheads="1"/>
          </p:cNvSpPr>
          <p:nvPr/>
        </p:nvSpPr>
        <p:spPr bwMode="auto">
          <a:xfrm>
            <a:off x="5334000" y="356076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0358" name="Rectangle 22"/>
          <p:cNvSpPr>
            <a:spLocks noChangeArrowheads="1"/>
          </p:cNvSpPr>
          <p:nvPr/>
        </p:nvSpPr>
        <p:spPr bwMode="auto">
          <a:xfrm>
            <a:off x="5486400" y="41608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0359" name="Line 23"/>
          <p:cNvSpPr>
            <a:spLocks noChangeShapeType="1"/>
          </p:cNvSpPr>
          <p:nvPr/>
        </p:nvSpPr>
        <p:spPr bwMode="auto">
          <a:xfrm>
            <a:off x="6324600" y="419893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60" name="Line 24"/>
          <p:cNvSpPr>
            <a:spLocks noChangeShapeType="1"/>
          </p:cNvSpPr>
          <p:nvPr/>
        </p:nvSpPr>
        <p:spPr bwMode="auto">
          <a:xfrm>
            <a:off x="1828800" y="3636963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61" name="Oval 25"/>
          <p:cNvSpPr>
            <a:spLocks noChangeArrowheads="1"/>
          </p:cNvSpPr>
          <p:nvPr/>
        </p:nvSpPr>
        <p:spPr bwMode="auto">
          <a:xfrm>
            <a:off x="4114800" y="2036763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0362" name="Rectangle 26"/>
          <p:cNvSpPr>
            <a:spLocks noChangeArrowheads="1"/>
          </p:cNvSpPr>
          <p:nvPr/>
        </p:nvSpPr>
        <p:spPr bwMode="auto">
          <a:xfrm>
            <a:off x="0" y="565626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0364" name="Oval 28"/>
          <p:cNvSpPr>
            <a:spLocks noChangeArrowheads="1"/>
          </p:cNvSpPr>
          <p:nvPr/>
        </p:nvSpPr>
        <p:spPr bwMode="auto">
          <a:xfrm>
            <a:off x="5029200" y="447516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0365" name="Line 29"/>
          <p:cNvSpPr>
            <a:spLocks noChangeShapeType="1"/>
          </p:cNvSpPr>
          <p:nvPr/>
        </p:nvSpPr>
        <p:spPr bwMode="auto">
          <a:xfrm flipH="1">
            <a:off x="4191000" y="455136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66" name="Rectangle 30"/>
          <p:cNvSpPr>
            <a:spLocks noChangeArrowheads="1"/>
          </p:cNvSpPr>
          <p:nvPr/>
        </p:nvSpPr>
        <p:spPr bwMode="auto">
          <a:xfrm>
            <a:off x="152400" y="21510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</a:p>
        </p:txBody>
      </p:sp>
      <p:sp>
        <p:nvSpPr>
          <p:cNvPr id="270367" name="Oval 31"/>
          <p:cNvSpPr>
            <a:spLocks noChangeArrowheads="1"/>
          </p:cNvSpPr>
          <p:nvPr/>
        </p:nvSpPr>
        <p:spPr bwMode="auto">
          <a:xfrm>
            <a:off x="914400" y="2646363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0370" name="Line 34"/>
          <p:cNvSpPr>
            <a:spLocks noChangeShapeType="1"/>
          </p:cNvSpPr>
          <p:nvPr/>
        </p:nvSpPr>
        <p:spPr bwMode="auto">
          <a:xfrm>
            <a:off x="5181600" y="45513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71" name="Line 35"/>
          <p:cNvSpPr>
            <a:spLocks noChangeShapeType="1"/>
          </p:cNvSpPr>
          <p:nvPr/>
        </p:nvSpPr>
        <p:spPr bwMode="auto">
          <a:xfrm>
            <a:off x="5029200" y="2951163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72" name="Line 36"/>
          <p:cNvSpPr>
            <a:spLocks noChangeShapeType="1"/>
          </p:cNvSpPr>
          <p:nvPr/>
        </p:nvSpPr>
        <p:spPr bwMode="auto">
          <a:xfrm>
            <a:off x="1752600" y="287496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73" name="Line 37"/>
          <p:cNvSpPr>
            <a:spLocks noChangeShapeType="1"/>
          </p:cNvSpPr>
          <p:nvPr/>
        </p:nvSpPr>
        <p:spPr bwMode="auto">
          <a:xfrm>
            <a:off x="3467100" y="3068638"/>
            <a:ext cx="1104900" cy="34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74" name="Line 38"/>
          <p:cNvSpPr>
            <a:spLocks noChangeShapeType="1"/>
          </p:cNvSpPr>
          <p:nvPr/>
        </p:nvSpPr>
        <p:spPr bwMode="auto">
          <a:xfrm flipH="1">
            <a:off x="4191000" y="279876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75" name="Line 39"/>
          <p:cNvSpPr>
            <a:spLocks noChangeShapeType="1"/>
          </p:cNvSpPr>
          <p:nvPr/>
        </p:nvSpPr>
        <p:spPr bwMode="auto">
          <a:xfrm>
            <a:off x="4191000" y="2112963"/>
            <a:ext cx="0" cy="2438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76" name="Line 40"/>
          <p:cNvSpPr>
            <a:spLocks noChangeShapeType="1"/>
          </p:cNvSpPr>
          <p:nvPr/>
        </p:nvSpPr>
        <p:spPr bwMode="auto">
          <a:xfrm flipH="1">
            <a:off x="533400" y="2722563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77" name="Line 41"/>
          <p:cNvSpPr>
            <a:spLocks noChangeShapeType="1"/>
          </p:cNvSpPr>
          <p:nvPr/>
        </p:nvSpPr>
        <p:spPr bwMode="auto">
          <a:xfrm flipV="1">
            <a:off x="990600" y="2112963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78" name="Line 42"/>
          <p:cNvSpPr>
            <a:spLocks noChangeShapeType="1"/>
          </p:cNvSpPr>
          <p:nvPr/>
        </p:nvSpPr>
        <p:spPr bwMode="auto">
          <a:xfrm>
            <a:off x="990600" y="2112963"/>
            <a:ext cx="6248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79" name="Line 43"/>
          <p:cNvSpPr>
            <a:spLocks noChangeShapeType="1"/>
          </p:cNvSpPr>
          <p:nvPr/>
        </p:nvSpPr>
        <p:spPr bwMode="auto">
          <a:xfrm>
            <a:off x="6781800" y="295116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84" name="Line 48"/>
          <p:cNvSpPr>
            <a:spLocks noChangeShapeType="1"/>
          </p:cNvSpPr>
          <p:nvPr/>
        </p:nvSpPr>
        <p:spPr bwMode="auto">
          <a:xfrm flipH="1">
            <a:off x="6923088" y="25638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85" name="Line 49"/>
          <p:cNvSpPr>
            <a:spLocks noChangeShapeType="1"/>
          </p:cNvSpPr>
          <p:nvPr/>
        </p:nvSpPr>
        <p:spPr bwMode="auto">
          <a:xfrm>
            <a:off x="6934200" y="2563813"/>
            <a:ext cx="0" cy="387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88" name="Line 52"/>
          <p:cNvSpPr>
            <a:spLocks noChangeShapeType="1"/>
          </p:cNvSpPr>
          <p:nvPr/>
        </p:nvSpPr>
        <p:spPr bwMode="auto">
          <a:xfrm>
            <a:off x="7696200" y="2446338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89" name="Line 53"/>
          <p:cNvSpPr>
            <a:spLocks noChangeShapeType="1"/>
          </p:cNvSpPr>
          <p:nvPr/>
        </p:nvSpPr>
        <p:spPr bwMode="auto">
          <a:xfrm flipH="1">
            <a:off x="990600" y="31035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90" name="Line 54"/>
          <p:cNvSpPr>
            <a:spLocks noChangeShapeType="1"/>
          </p:cNvSpPr>
          <p:nvPr/>
        </p:nvSpPr>
        <p:spPr bwMode="auto">
          <a:xfrm>
            <a:off x="990600" y="3103563"/>
            <a:ext cx="0" cy="2286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91" name="Line 55"/>
          <p:cNvSpPr>
            <a:spLocks noChangeShapeType="1"/>
          </p:cNvSpPr>
          <p:nvPr/>
        </p:nvSpPr>
        <p:spPr bwMode="auto">
          <a:xfrm>
            <a:off x="990600" y="5389563"/>
            <a:ext cx="640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92" name="Line 56"/>
          <p:cNvSpPr>
            <a:spLocks noChangeShapeType="1"/>
          </p:cNvSpPr>
          <p:nvPr/>
        </p:nvSpPr>
        <p:spPr bwMode="auto">
          <a:xfrm>
            <a:off x="6923088" y="4398963"/>
            <a:ext cx="4683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93" name="Line 57"/>
          <p:cNvSpPr>
            <a:spLocks noChangeShapeType="1"/>
          </p:cNvSpPr>
          <p:nvPr/>
        </p:nvSpPr>
        <p:spPr bwMode="auto">
          <a:xfrm>
            <a:off x="7391400" y="4398963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94" name="Line 58"/>
          <p:cNvSpPr>
            <a:spLocks noChangeShapeType="1"/>
          </p:cNvSpPr>
          <p:nvPr/>
        </p:nvSpPr>
        <p:spPr bwMode="auto">
          <a:xfrm>
            <a:off x="4343400" y="3636963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95" name="Line 59"/>
          <p:cNvSpPr>
            <a:spLocks noChangeShapeType="1"/>
          </p:cNvSpPr>
          <p:nvPr/>
        </p:nvSpPr>
        <p:spPr bwMode="auto">
          <a:xfrm>
            <a:off x="533400" y="5770563"/>
            <a:ext cx="381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396" name="Oval 60"/>
          <p:cNvSpPr>
            <a:spLocks noChangeArrowheads="1"/>
          </p:cNvSpPr>
          <p:nvPr/>
        </p:nvSpPr>
        <p:spPr bwMode="auto">
          <a:xfrm>
            <a:off x="4114800" y="2722563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70397" name="Rectangle 61"/>
          <p:cNvSpPr>
            <a:spLocks noChangeArrowheads="1"/>
          </p:cNvSpPr>
          <p:nvPr/>
        </p:nvSpPr>
        <p:spPr bwMode="auto">
          <a:xfrm>
            <a:off x="7924800" y="2141538"/>
            <a:ext cx="460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70402" name="Object 66"/>
          <p:cNvGraphicFramePr>
            <a:graphicFrameLocks noChangeAspect="1"/>
          </p:cNvGraphicFramePr>
          <p:nvPr/>
        </p:nvGraphicFramePr>
        <p:xfrm>
          <a:off x="5462606" y="361928"/>
          <a:ext cx="12715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43" name="Equation" r:id="rId4" imgW="965520" imgH="355680" progId="Equation.3">
                  <p:embed/>
                </p:oleObj>
              </mc:Choice>
              <mc:Fallback>
                <p:oleObj name="Equation" r:id="rId4" imgW="965520" imgH="355680" progId="Equation.3">
                  <p:embed/>
                  <p:pic>
                    <p:nvPicPr>
                      <p:cNvPr id="0" name="Picture 7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606" y="361928"/>
                        <a:ext cx="127158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403" name="Object 67"/>
          <p:cNvGraphicFramePr>
            <a:graphicFrameLocks noChangeAspect="1"/>
          </p:cNvGraphicFramePr>
          <p:nvPr/>
        </p:nvGraphicFramePr>
        <p:xfrm>
          <a:off x="7215206" y="357166"/>
          <a:ext cx="10604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44" name="Equation" r:id="rId6" imgW="800280" imgH="368280" progId="Equation.3">
                  <p:embed/>
                </p:oleObj>
              </mc:Choice>
              <mc:Fallback>
                <p:oleObj name="Equation" r:id="rId6" imgW="800280" imgH="368280" progId="Equation.3">
                  <p:embed/>
                  <p:pic>
                    <p:nvPicPr>
                      <p:cNvPr id="0" name="Picture 7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206" y="357166"/>
                        <a:ext cx="10604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404" name="Object 68"/>
          <p:cNvGraphicFramePr>
            <a:graphicFrameLocks noChangeAspect="1"/>
          </p:cNvGraphicFramePr>
          <p:nvPr/>
        </p:nvGraphicFramePr>
        <p:xfrm>
          <a:off x="885812" y="352404"/>
          <a:ext cx="13779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45" name="Equation" r:id="rId8" imgW="1041480" imgH="393840" progId="Equation.3">
                  <p:embed/>
                </p:oleObj>
              </mc:Choice>
              <mc:Fallback>
                <p:oleObj name="Equation" r:id="rId8" imgW="1041480" imgH="393840" progId="Equation.3">
                  <p:embed/>
                  <p:pic>
                    <p:nvPicPr>
                      <p:cNvPr id="0" name="Picture 7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12" y="352404"/>
                        <a:ext cx="137795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405" name="Object 69"/>
          <p:cNvGraphicFramePr>
            <a:graphicFrameLocks noChangeAspect="1"/>
          </p:cNvGraphicFramePr>
          <p:nvPr/>
        </p:nvGraphicFramePr>
        <p:xfrm>
          <a:off x="2714612" y="428604"/>
          <a:ext cx="9271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46" name="Equation" r:id="rId10" imgW="698760" imgH="355680" progId="Equation.3">
                  <p:embed/>
                </p:oleObj>
              </mc:Choice>
              <mc:Fallback>
                <p:oleObj name="Equation" r:id="rId10" imgW="698760" imgH="355680" progId="Equation.3">
                  <p:embed/>
                  <p:pic>
                    <p:nvPicPr>
                      <p:cNvPr id="0" name="Picture 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428604"/>
                        <a:ext cx="9271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406" name="Object 70"/>
          <p:cNvGraphicFramePr>
            <a:graphicFrameLocks noChangeAspect="1"/>
          </p:cNvGraphicFramePr>
          <p:nvPr/>
        </p:nvGraphicFramePr>
        <p:xfrm>
          <a:off x="971550" y="1196975"/>
          <a:ext cx="11128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47" name="公式" r:id="rId12" imgW="838440" imgH="330120" progId="Equation.3">
                  <p:embed/>
                </p:oleObj>
              </mc:Choice>
              <mc:Fallback>
                <p:oleObj name="公式" r:id="rId12" imgW="838440" imgH="330120" progId="Equation.3">
                  <p:embed/>
                  <p:pic>
                    <p:nvPicPr>
                      <p:cNvPr id="0" name="Picture 8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96975"/>
                        <a:ext cx="1112838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407" name="Oval 71"/>
          <p:cNvSpPr>
            <a:spLocks noChangeArrowheads="1"/>
          </p:cNvSpPr>
          <p:nvPr/>
        </p:nvSpPr>
        <p:spPr bwMode="auto">
          <a:xfrm>
            <a:off x="3467100" y="4364038"/>
            <a:ext cx="144463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0408" name="Oval 72"/>
          <p:cNvSpPr>
            <a:spLocks noChangeArrowheads="1"/>
          </p:cNvSpPr>
          <p:nvPr/>
        </p:nvSpPr>
        <p:spPr bwMode="auto">
          <a:xfrm>
            <a:off x="6778625" y="4364038"/>
            <a:ext cx="144463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0409" name="Rectangle 73"/>
          <p:cNvSpPr>
            <a:spLocks noChangeArrowheads="1"/>
          </p:cNvSpPr>
          <p:nvPr/>
        </p:nvSpPr>
        <p:spPr bwMode="auto">
          <a:xfrm>
            <a:off x="2987675" y="4221163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0410" name="Line 74"/>
          <p:cNvSpPr>
            <a:spLocks noChangeShapeType="1"/>
          </p:cNvSpPr>
          <p:nvPr/>
        </p:nvSpPr>
        <p:spPr bwMode="auto">
          <a:xfrm>
            <a:off x="3063875" y="426878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411" name="Rectangle 75"/>
          <p:cNvSpPr>
            <a:spLocks noChangeArrowheads="1"/>
          </p:cNvSpPr>
          <p:nvPr/>
        </p:nvSpPr>
        <p:spPr bwMode="auto">
          <a:xfrm>
            <a:off x="5867400" y="4221163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R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0412" name="Line 76"/>
          <p:cNvSpPr>
            <a:spLocks noChangeShapeType="1"/>
          </p:cNvSpPr>
          <p:nvPr/>
        </p:nvSpPr>
        <p:spPr bwMode="auto">
          <a:xfrm>
            <a:off x="5940425" y="42926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0413" name="Oval 77"/>
          <p:cNvSpPr>
            <a:spLocks noChangeArrowheads="1"/>
          </p:cNvSpPr>
          <p:nvPr/>
        </p:nvSpPr>
        <p:spPr bwMode="auto">
          <a:xfrm>
            <a:off x="2700338" y="4868863"/>
            <a:ext cx="144462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0414" name="Oval 78"/>
          <p:cNvSpPr>
            <a:spLocks noChangeArrowheads="1"/>
          </p:cNvSpPr>
          <p:nvPr/>
        </p:nvSpPr>
        <p:spPr bwMode="auto">
          <a:xfrm>
            <a:off x="6084888" y="4868863"/>
            <a:ext cx="144462" cy="14446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0415" name="Line 79"/>
          <p:cNvSpPr>
            <a:spLocks noChangeShapeType="1"/>
          </p:cNvSpPr>
          <p:nvPr/>
        </p:nvSpPr>
        <p:spPr bwMode="auto">
          <a:xfrm>
            <a:off x="2771775" y="5013325"/>
            <a:ext cx="0" cy="1008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416" name="Line 80"/>
          <p:cNvSpPr>
            <a:spLocks noChangeShapeType="1"/>
          </p:cNvSpPr>
          <p:nvPr/>
        </p:nvSpPr>
        <p:spPr bwMode="auto">
          <a:xfrm>
            <a:off x="6156325" y="5013325"/>
            <a:ext cx="0" cy="1008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417" name="Line 81"/>
          <p:cNvSpPr>
            <a:spLocks noChangeShapeType="1"/>
          </p:cNvSpPr>
          <p:nvPr/>
        </p:nvSpPr>
        <p:spPr bwMode="auto">
          <a:xfrm>
            <a:off x="2771775" y="6021388"/>
            <a:ext cx="51133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424" name="Oval 88"/>
          <p:cNvSpPr>
            <a:spLocks noChangeArrowheads="1"/>
          </p:cNvSpPr>
          <p:nvPr/>
        </p:nvSpPr>
        <p:spPr bwMode="auto">
          <a:xfrm>
            <a:off x="8610600" y="35052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0425" name="Line 89"/>
          <p:cNvSpPr>
            <a:spLocks noChangeShapeType="1"/>
          </p:cNvSpPr>
          <p:nvPr/>
        </p:nvSpPr>
        <p:spPr bwMode="auto">
          <a:xfrm>
            <a:off x="8686800" y="3657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426" name="Rectangle 90"/>
          <p:cNvSpPr>
            <a:spLocks noChangeArrowheads="1"/>
          </p:cNvSpPr>
          <p:nvPr/>
        </p:nvSpPr>
        <p:spPr bwMode="auto">
          <a:xfrm>
            <a:off x="8610600" y="4114800"/>
            <a:ext cx="152400" cy="304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0427" name="Line 91"/>
          <p:cNvSpPr>
            <a:spLocks noChangeShapeType="1"/>
          </p:cNvSpPr>
          <p:nvPr/>
        </p:nvSpPr>
        <p:spPr bwMode="auto">
          <a:xfrm>
            <a:off x="8686800" y="4419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428" name="Rectangle 92"/>
          <p:cNvSpPr>
            <a:spLocks noChangeArrowheads="1"/>
          </p:cNvSpPr>
          <p:nvPr/>
        </p:nvSpPr>
        <p:spPr bwMode="auto">
          <a:xfrm>
            <a:off x="8458200" y="4876800"/>
            <a:ext cx="457200" cy="76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0429" name="Line 93"/>
          <p:cNvSpPr>
            <a:spLocks noChangeShapeType="1"/>
          </p:cNvSpPr>
          <p:nvPr/>
        </p:nvSpPr>
        <p:spPr bwMode="auto">
          <a:xfrm>
            <a:off x="8458200" y="51054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430" name="Line 94"/>
          <p:cNvSpPr>
            <a:spLocks noChangeShapeType="1"/>
          </p:cNvSpPr>
          <p:nvPr/>
        </p:nvSpPr>
        <p:spPr bwMode="auto">
          <a:xfrm>
            <a:off x="8686800" y="51054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431" name="Line 95"/>
          <p:cNvSpPr>
            <a:spLocks noChangeShapeType="1"/>
          </p:cNvSpPr>
          <p:nvPr/>
        </p:nvSpPr>
        <p:spPr bwMode="auto">
          <a:xfrm>
            <a:off x="8305800" y="6324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432" name="Line 96"/>
          <p:cNvSpPr>
            <a:spLocks noChangeShapeType="1"/>
          </p:cNvSpPr>
          <p:nvPr/>
        </p:nvSpPr>
        <p:spPr bwMode="auto">
          <a:xfrm flipH="1">
            <a:off x="7848600" y="46482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433" name="Line 97"/>
          <p:cNvSpPr>
            <a:spLocks noChangeShapeType="1"/>
          </p:cNvSpPr>
          <p:nvPr/>
        </p:nvSpPr>
        <p:spPr bwMode="auto">
          <a:xfrm>
            <a:off x="7848600" y="4648200"/>
            <a:ext cx="0" cy="1373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0434" name="Rectangle 98"/>
          <p:cNvSpPr>
            <a:spLocks noChangeArrowheads="1"/>
          </p:cNvSpPr>
          <p:nvPr/>
        </p:nvSpPr>
        <p:spPr bwMode="auto">
          <a:xfrm>
            <a:off x="8077200" y="4724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0435" name="Rectangle 99"/>
          <p:cNvSpPr>
            <a:spLocks noChangeArrowheads="1"/>
          </p:cNvSpPr>
          <p:nvPr/>
        </p:nvSpPr>
        <p:spPr bwMode="auto">
          <a:xfrm>
            <a:off x="8153400" y="3962400"/>
            <a:ext cx="460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R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0436" name="Rectangle 100"/>
          <p:cNvSpPr>
            <a:spLocks noChangeArrowheads="1"/>
          </p:cNvSpPr>
          <p:nvPr/>
        </p:nvSpPr>
        <p:spPr bwMode="auto">
          <a:xfrm>
            <a:off x="8305800" y="28956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0437" name="Oval 101"/>
          <p:cNvSpPr>
            <a:spLocks noChangeArrowheads="1"/>
          </p:cNvSpPr>
          <p:nvPr/>
        </p:nvSpPr>
        <p:spPr bwMode="auto">
          <a:xfrm>
            <a:off x="8610600" y="4572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7215206" y="1969746"/>
            <a:ext cx="500066" cy="777041"/>
            <a:chOff x="7177088" y="3041650"/>
            <a:chExt cx="768350" cy="633439"/>
          </a:xfrm>
        </p:grpSpPr>
        <p:sp>
          <p:nvSpPr>
            <p:cNvPr id="100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4572000" y="2571744"/>
            <a:ext cx="500066" cy="777041"/>
            <a:chOff x="7177088" y="3041650"/>
            <a:chExt cx="768350" cy="633439"/>
          </a:xfrm>
        </p:grpSpPr>
        <p:sp>
          <p:nvSpPr>
            <p:cNvPr id="105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9" name="组合 108"/>
          <p:cNvGrpSpPr/>
          <p:nvPr/>
        </p:nvGrpSpPr>
        <p:grpSpPr>
          <a:xfrm>
            <a:off x="1285852" y="2500306"/>
            <a:ext cx="500066" cy="777041"/>
            <a:chOff x="7177088" y="3041650"/>
            <a:chExt cx="768350" cy="633439"/>
          </a:xfrm>
        </p:grpSpPr>
        <p:sp>
          <p:nvSpPr>
            <p:cNvPr id="110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4" name="AutoShape 36"/>
          <p:cNvSpPr>
            <a:spLocks noChangeArrowheads="1"/>
          </p:cNvSpPr>
          <p:nvPr/>
        </p:nvSpPr>
        <p:spPr bwMode="auto">
          <a:xfrm rot="5400000">
            <a:off x="4506913" y="4351343"/>
            <a:ext cx="649288" cy="376238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7" name="灯片编号占位符 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211</a:t>
            </a:fld>
            <a:endParaRPr lang="en-US" altLang="zh-CN"/>
          </a:p>
        </p:txBody>
      </p:sp>
      <p:sp>
        <p:nvSpPr>
          <p:cNvPr id="98" name="矩形 97"/>
          <p:cNvSpPr/>
          <p:nvPr/>
        </p:nvSpPr>
        <p:spPr>
          <a:xfrm>
            <a:off x="2214546" y="6130373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采用开机复位电路</a:t>
            </a:r>
            <a:endParaRPr lang="zh-CN" altLang="en-US" dirty="0"/>
          </a:p>
        </p:txBody>
      </p:sp>
      <p:sp>
        <p:nvSpPr>
          <p:cNvPr id="115" name="Oval 25"/>
          <p:cNvSpPr>
            <a:spLocks noChangeArrowheads="1"/>
          </p:cNvSpPr>
          <p:nvPr/>
        </p:nvSpPr>
        <p:spPr bwMode="auto">
          <a:xfrm>
            <a:off x="1732320" y="570455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6" name="Oval 25"/>
          <p:cNvSpPr>
            <a:spLocks noChangeArrowheads="1"/>
          </p:cNvSpPr>
          <p:nvPr/>
        </p:nvSpPr>
        <p:spPr bwMode="auto">
          <a:xfrm>
            <a:off x="6084168" y="5940896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>
    <p:sndAc>
      <p:stSnd>
        <p:snd r:embed="rId3" name="hammer.wav"/>
      </p:stSnd>
    </p:sndAc>
  </p:transition>
  <p:timing>
    <p:tnLst>
      <p:par>
        <p:cTn id="1" dur="indefinite" restart="never" nodeType="tmRoot"/>
      </p:par>
    </p:tn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686800" cy="762000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6.4.</a:t>
            </a:r>
            <a:r>
              <a:rPr lang="en-US" altLang="zh-CN">
                <a:latin typeface="黑体" pitchFamily="49" charset="-122"/>
                <a:ea typeface="黑体" pitchFamily="49" charset="-122"/>
              </a:rPr>
              <a:t>7 </a:t>
            </a:r>
            <a:r>
              <a:rPr lang="zh-CN" altLang="en-US">
                <a:latin typeface="黑体" pitchFamily="49" charset="-122"/>
                <a:ea typeface="黑体" pitchFamily="49" charset="-122"/>
              </a:rPr>
              <a:t>代码检测器</a:t>
            </a:r>
            <a:endParaRPr lang="en-US" altLang="zh-CN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6019800"/>
          </a:xfrm>
        </p:spPr>
        <p:txBody>
          <a:bodyPr/>
          <a:lstStyle/>
          <a:p>
            <a:endParaRPr lang="zh-CN" altLang="en-US" sz="2800" dirty="0"/>
          </a:p>
          <a:p>
            <a:pPr>
              <a:buFontTx/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78190" name="Group 14"/>
          <p:cNvGrpSpPr>
            <a:grpSpLocks/>
          </p:cNvGrpSpPr>
          <p:nvPr/>
        </p:nvGrpSpPr>
        <p:grpSpPr bwMode="auto">
          <a:xfrm>
            <a:off x="0" y="3048000"/>
            <a:ext cx="9212264" cy="2870200"/>
            <a:chOff x="0" y="1920"/>
            <a:chExt cx="5803" cy="1808"/>
          </a:xfrm>
        </p:grpSpPr>
        <p:sp>
          <p:nvSpPr>
            <p:cNvPr id="178182" name="Rectangle 6"/>
            <p:cNvSpPr>
              <a:spLocks noChangeArrowheads="1"/>
            </p:cNvSpPr>
            <p:nvPr/>
          </p:nvSpPr>
          <p:spPr bwMode="auto">
            <a:xfrm>
              <a:off x="288" y="1920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例：试用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触发器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设计一个代码检测器，它接收</a:t>
              </a:r>
            </a:p>
          </p:txBody>
        </p:sp>
        <p:sp>
          <p:nvSpPr>
            <p:cNvPr id="178183" name="Rectangle 7"/>
            <p:cNvSpPr>
              <a:spLocks noChangeArrowheads="1"/>
            </p:cNvSpPr>
            <p:nvPr/>
          </p:nvSpPr>
          <p:spPr bwMode="auto">
            <a:xfrm>
              <a:off x="0" y="2304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串行的二进制代码，输入代码每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三位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为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一组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，当连</a:t>
              </a:r>
            </a:p>
          </p:txBody>
        </p:sp>
        <p:sp>
          <p:nvSpPr>
            <p:cNvPr id="178184" name="Rectangle 8"/>
            <p:cNvSpPr>
              <a:spLocks noChangeArrowheads="1"/>
            </p:cNvSpPr>
            <p:nvPr/>
          </p:nvSpPr>
          <p:spPr bwMode="auto">
            <a:xfrm>
              <a:off x="0" y="2736"/>
              <a:ext cx="58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续输入的三位代码为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时，电路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输出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/>
          </p:nvSpPr>
          <p:spPr bwMode="auto">
            <a:xfrm>
              <a:off x="0" y="3072"/>
              <a:ext cx="567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否则输出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为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。每次判别后电路都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返回起始状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/>
          </p:nvSpPr>
          <p:spPr bwMode="auto">
            <a:xfrm>
              <a:off x="0" y="3360"/>
              <a:ext cx="321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态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准备接收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下一组代码。</a:t>
              </a:r>
            </a:p>
          </p:txBody>
        </p:sp>
      </p:grpSp>
      <p:grpSp>
        <p:nvGrpSpPr>
          <p:cNvPr id="178189" name="Group 13"/>
          <p:cNvGrpSpPr>
            <a:grpSpLocks/>
          </p:cNvGrpSpPr>
          <p:nvPr/>
        </p:nvGrpSpPr>
        <p:grpSpPr bwMode="auto">
          <a:xfrm>
            <a:off x="0" y="1052513"/>
            <a:ext cx="9124950" cy="1798637"/>
            <a:chOff x="0" y="672"/>
            <a:chExt cx="5748" cy="1133"/>
          </a:xfrm>
        </p:grpSpPr>
        <p:sp>
          <p:nvSpPr>
            <p:cNvPr id="178180" name="Rectangle 4"/>
            <p:cNvSpPr>
              <a:spLocks noChangeArrowheads="1"/>
            </p:cNvSpPr>
            <p:nvPr/>
          </p:nvSpPr>
          <p:spPr bwMode="auto">
            <a:xfrm>
              <a:off x="0" y="672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代码检测器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检测的对象是依次输入的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指定代码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  <p:sp>
          <p:nvSpPr>
            <p:cNvPr id="178181" name="Rectangle 5"/>
            <p:cNvSpPr>
              <a:spLocks noChangeArrowheads="1"/>
            </p:cNvSpPr>
            <p:nvPr/>
          </p:nvSpPr>
          <p:spPr bwMode="auto">
            <a:xfrm>
              <a:off x="0" y="105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检测时应按各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代码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的规定进行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分组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组与组之间不</a:t>
              </a:r>
            </a:p>
          </p:txBody>
        </p:sp>
        <p:sp>
          <p:nvSpPr>
            <p:cNvPr id="178188" name="Rectangle 12"/>
            <p:cNvSpPr>
              <a:spLocks noChangeArrowheads="1"/>
            </p:cNvSpPr>
            <p:nvPr/>
          </p:nvSpPr>
          <p:spPr bwMode="auto">
            <a:xfrm>
              <a:off x="0" y="1440"/>
              <a:ext cx="49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能混淆</a:t>
              </a: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即不能重叠</a:t>
              </a: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)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。否则为序列检测器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8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259" name="Group 59"/>
          <p:cNvGrpSpPr>
            <a:grpSpLocks/>
          </p:cNvGrpSpPr>
          <p:nvPr/>
        </p:nvGrpSpPr>
        <p:grpSpPr bwMode="auto">
          <a:xfrm>
            <a:off x="2590800" y="542925"/>
            <a:ext cx="2667000" cy="2057400"/>
            <a:chOff x="1296" y="240"/>
            <a:chExt cx="1680" cy="1296"/>
          </a:xfrm>
        </p:grpSpPr>
        <p:sp>
          <p:nvSpPr>
            <p:cNvPr id="179208" name="Oval 8"/>
            <p:cNvSpPr>
              <a:spLocks noChangeArrowheads="1"/>
            </p:cNvSpPr>
            <p:nvPr/>
          </p:nvSpPr>
          <p:spPr bwMode="auto">
            <a:xfrm>
              <a:off x="1296" y="960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10" name="Oval 10"/>
            <p:cNvSpPr>
              <a:spLocks noChangeArrowheads="1"/>
            </p:cNvSpPr>
            <p:nvPr/>
          </p:nvSpPr>
          <p:spPr bwMode="auto">
            <a:xfrm>
              <a:off x="2352" y="240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24" name="Rectangle 24"/>
            <p:cNvSpPr>
              <a:spLocks noChangeArrowheads="1"/>
            </p:cNvSpPr>
            <p:nvPr/>
          </p:nvSpPr>
          <p:spPr bwMode="auto">
            <a:xfrm>
              <a:off x="2544" y="28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9225" name="Rectangle 25"/>
            <p:cNvSpPr>
              <a:spLocks noChangeArrowheads="1"/>
            </p:cNvSpPr>
            <p:nvPr/>
          </p:nvSpPr>
          <p:spPr bwMode="auto">
            <a:xfrm>
              <a:off x="1488" y="105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9211" name="Line 11"/>
            <p:cNvSpPr>
              <a:spLocks noChangeShapeType="1"/>
            </p:cNvSpPr>
            <p:nvPr/>
          </p:nvSpPr>
          <p:spPr bwMode="auto">
            <a:xfrm flipH="1">
              <a:off x="1872" y="672"/>
              <a:ext cx="528" cy="43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1" name="Rectangle 31"/>
            <p:cNvSpPr>
              <a:spLocks noChangeArrowheads="1"/>
            </p:cNvSpPr>
            <p:nvPr/>
          </p:nvSpPr>
          <p:spPr bwMode="auto">
            <a:xfrm>
              <a:off x="1824" y="47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179260" name="Group 60"/>
          <p:cNvGrpSpPr>
            <a:grpSpLocks/>
          </p:cNvGrpSpPr>
          <p:nvPr/>
        </p:nvGrpSpPr>
        <p:grpSpPr bwMode="auto">
          <a:xfrm>
            <a:off x="5181600" y="914400"/>
            <a:ext cx="1905000" cy="1685925"/>
            <a:chOff x="2928" y="474"/>
            <a:chExt cx="1200" cy="1062"/>
          </a:xfrm>
        </p:grpSpPr>
        <p:sp>
          <p:nvSpPr>
            <p:cNvPr id="179209" name="Oval 9"/>
            <p:cNvSpPr>
              <a:spLocks noChangeArrowheads="1"/>
            </p:cNvSpPr>
            <p:nvPr/>
          </p:nvSpPr>
          <p:spPr bwMode="auto">
            <a:xfrm>
              <a:off x="3504" y="960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26" name="Rectangle 26"/>
            <p:cNvSpPr>
              <a:spLocks noChangeArrowheads="1"/>
            </p:cNvSpPr>
            <p:nvPr/>
          </p:nvSpPr>
          <p:spPr bwMode="auto">
            <a:xfrm>
              <a:off x="3696" y="105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9212" name="Line 12"/>
            <p:cNvSpPr>
              <a:spLocks noChangeShapeType="1"/>
            </p:cNvSpPr>
            <p:nvPr/>
          </p:nvSpPr>
          <p:spPr bwMode="auto">
            <a:xfrm>
              <a:off x="2928" y="720"/>
              <a:ext cx="624" cy="38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2" name="Rectangle 32"/>
            <p:cNvSpPr>
              <a:spLocks noChangeArrowheads="1"/>
            </p:cNvSpPr>
            <p:nvPr/>
          </p:nvSpPr>
          <p:spPr bwMode="auto">
            <a:xfrm>
              <a:off x="3024" y="47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grpSp>
        <p:nvGrpSpPr>
          <p:cNvPr id="179261" name="Group 61"/>
          <p:cNvGrpSpPr>
            <a:grpSpLocks/>
          </p:cNvGrpSpPr>
          <p:nvPr/>
        </p:nvGrpSpPr>
        <p:grpSpPr bwMode="auto">
          <a:xfrm>
            <a:off x="1752600" y="2286000"/>
            <a:ext cx="990600" cy="1685925"/>
            <a:chOff x="768" y="1338"/>
            <a:chExt cx="624" cy="1062"/>
          </a:xfrm>
        </p:grpSpPr>
        <p:sp>
          <p:nvSpPr>
            <p:cNvPr id="179206" name="Oval 6"/>
            <p:cNvSpPr>
              <a:spLocks noChangeArrowheads="1"/>
            </p:cNvSpPr>
            <p:nvPr/>
          </p:nvSpPr>
          <p:spPr bwMode="auto">
            <a:xfrm>
              <a:off x="768" y="1824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27" name="Rectangle 27"/>
            <p:cNvSpPr>
              <a:spLocks noChangeArrowheads="1"/>
            </p:cNvSpPr>
            <p:nvPr/>
          </p:nvSpPr>
          <p:spPr bwMode="auto">
            <a:xfrm>
              <a:off x="960" y="192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9213" name="Line 13"/>
            <p:cNvSpPr>
              <a:spLocks noChangeShapeType="1"/>
            </p:cNvSpPr>
            <p:nvPr/>
          </p:nvSpPr>
          <p:spPr bwMode="auto">
            <a:xfrm flipH="1">
              <a:off x="1104" y="1488"/>
              <a:ext cx="288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3" name="Rectangle 33"/>
            <p:cNvSpPr>
              <a:spLocks noChangeArrowheads="1"/>
            </p:cNvSpPr>
            <p:nvPr/>
          </p:nvSpPr>
          <p:spPr bwMode="auto">
            <a:xfrm>
              <a:off x="864" y="133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179262" name="Group 62"/>
          <p:cNvGrpSpPr>
            <a:grpSpLocks/>
          </p:cNvGrpSpPr>
          <p:nvPr/>
        </p:nvGrpSpPr>
        <p:grpSpPr bwMode="auto">
          <a:xfrm>
            <a:off x="3352800" y="2362200"/>
            <a:ext cx="1066800" cy="1609725"/>
            <a:chOff x="1776" y="1386"/>
            <a:chExt cx="672" cy="1014"/>
          </a:xfrm>
        </p:grpSpPr>
        <p:sp>
          <p:nvSpPr>
            <p:cNvPr id="179205" name="Oval 5"/>
            <p:cNvSpPr>
              <a:spLocks noChangeArrowheads="1"/>
            </p:cNvSpPr>
            <p:nvPr/>
          </p:nvSpPr>
          <p:spPr bwMode="auto">
            <a:xfrm>
              <a:off x="1824" y="1824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28" name="Rectangle 28"/>
            <p:cNvSpPr>
              <a:spLocks noChangeArrowheads="1"/>
            </p:cNvSpPr>
            <p:nvPr/>
          </p:nvSpPr>
          <p:spPr bwMode="auto">
            <a:xfrm>
              <a:off x="2016" y="192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9214" name="Line 14"/>
            <p:cNvSpPr>
              <a:spLocks noChangeShapeType="1"/>
            </p:cNvSpPr>
            <p:nvPr/>
          </p:nvSpPr>
          <p:spPr bwMode="auto">
            <a:xfrm>
              <a:off x="1776" y="1488"/>
              <a:ext cx="240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4" name="Rectangle 34"/>
            <p:cNvSpPr>
              <a:spLocks noChangeArrowheads="1"/>
            </p:cNvSpPr>
            <p:nvPr/>
          </p:nvSpPr>
          <p:spPr bwMode="auto">
            <a:xfrm>
              <a:off x="1872" y="138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179263" name="Group 63"/>
          <p:cNvGrpSpPr>
            <a:grpSpLocks/>
          </p:cNvGrpSpPr>
          <p:nvPr/>
        </p:nvGrpSpPr>
        <p:grpSpPr bwMode="auto">
          <a:xfrm>
            <a:off x="5257800" y="2286000"/>
            <a:ext cx="990600" cy="1685925"/>
            <a:chOff x="2976" y="1338"/>
            <a:chExt cx="624" cy="1062"/>
          </a:xfrm>
        </p:grpSpPr>
        <p:sp>
          <p:nvSpPr>
            <p:cNvPr id="179204" name="Oval 4"/>
            <p:cNvSpPr>
              <a:spLocks noChangeArrowheads="1"/>
            </p:cNvSpPr>
            <p:nvPr/>
          </p:nvSpPr>
          <p:spPr bwMode="auto">
            <a:xfrm>
              <a:off x="2976" y="1824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29" name="Rectangle 29"/>
            <p:cNvSpPr>
              <a:spLocks noChangeArrowheads="1"/>
            </p:cNvSpPr>
            <p:nvPr/>
          </p:nvSpPr>
          <p:spPr bwMode="auto">
            <a:xfrm>
              <a:off x="3168" y="192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9215" name="Line 15"/>
            <p:cNvSpPr>
              <a:spLocks noChangeShapeType="1"/>
            </p:cNvSpPr>
            <p:nvPr/>
          </p:nvSpPr>
          <p:spPr bwMode="auto">
            <a:xfrm flipH="1">
              <a:off x="3360" y="1488"/>
              <a:ext cx="240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5" name="Rectangle 35"/>
            <p:cNvSpPr>
              <a:spLocks noChangeArrowheads="1"/>
            </p:cNvSpPr>
            <p:nvPr/>
          </p:nvSpPr>
          <p:spPr bwMode="auto">
            <a:xfrm>
              <a:off x="3072" y="133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179264" name="Group 64"/>
          <p:cNvGrpSpPr>
            <a:grpSpLocks/>
          </p:cNvGrpSpPr>
          <p:nvPr/>
        </p:nvGrpSpPr>
        <p:grpSpPr bwMode="auto">
          <a:xfrm>
            <a:off x="6858000" y="2286000"/>
            <a:ext cx="1066800" cy="1609725"/>
            <a:chOff x="3984" y="1338"/>
            <a:chExt cx="672" cy="1014"/>
          </a:xfrm>
        </p:grpSpPr>
        <p:sp>
          <p:nvSpPr>
            <p:cNvPr id="179207" name="Oval 7"/>
            <p:cNvSpPr>
              <a:spLocks noChangeArrowheads="1"/>
            </p:cNvSpPr>
            <p:nvPr/>
          </p:nvSpPr>
          <p:spPr bwMode="auto">
            <a:xfrm>
              <a:off x="4032" y="1776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9230" name="Rectangle 30"/>
            <p:cNvSpPr>
              <a:spLocks noChangeArrowheads="1"/>
            </p:cNvSpPr>
            <p:nvPr/>
          </p:nvSpPr>
          <p:spPr bwMode="auto">
            <a:xfrm>
              <a:off x="4272" y="18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G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9216" name="Line 16"/>
            <p:cNvSpPr>
              <a:spLocks noChangeShapeType="1"/>
            </p:cNvSpPr>
            <p:nvPr/>
          </p:nvSpPr>
          <p:spPr bwMode="auto">
            <a:xfrm>
              <a:off x="3984" y="1488"/>
              <a:ext cx="240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6" name="Rectangle 36"/>
            <p:cNvSpPr>
              <a:spLocks noChangeArrowheads="1"/>
            </p:cNvSpPr>
            <p:nvPr/>
          </p:nvSpPr>
          <p:spPr bwMode="auto">
            <a:xfrm>
              <a:off x="4080" y="133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grpSp>
        <p:nvGrpSpPr>
          <p:cNvPr id="179269" name="Group 69"/>
          <p:cNvGrpSpPr>
            <a:grpSpLocks/>
          </p:cNvGrpSpPr>
          <p:nvPr/>
        </p:nvGrpSpPr>
        <p:grpSpPr bwMode="auto">
          <a:xfrm>
            <a:off x="1371600" y="923925"/>
            <a:ext cx="7315200" cy="3657600"/>
            <a:chOff x="528" y="480"/>
            <a:chExt cx="4608" cy="2304"/>
          </a:xfrm>
        </p:grpSpPr>
        <p:sp>
          <p:nvSpPr>
            <p:cNvPr id="179217" name="Line 17"/>
            <p:cNvSpPr>
              <a:spLocks noChangeShapeType="1"/>
            </p:cNvSpPr>
            <p:nvPr/>
          </p:nvSpPr>
          <p:spPr bwMode="auto">
            <a:xfrm>
              <a:off x="1008" y="2400"/>
              <a:ext cx="0" cy="38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1" name="Line 21"/>
            <p:cNvSpPr>
              <a:spLocks noChangeShapeType="1"/>
            </p:cNvSpPr>
            <p:nvPr/>
          </p:nvSpPr>
          <p:spPr bwMode="auto">
            <a:xfrm>
              <a:off x="1008" y="2784"/>
              <a:ext cx="412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2" name="Line 22"/>
            <p:cNvSpPr>
              <a:spLocks noChangeShapeType="1"/>
            </p:cNvSpPr>
            <p:nvPr/>
          </p:nvSpPr>
          <p:spPr bwMode="auto">
            <a:xfrm flipV="1">
              <a:off x="5136" y="480"/>
              <a:ext cx="0" cy="230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23" name="Line 23"/>
            <p:cNvSpPr>
              <a:spLocks noChangeShapeType="1"/>
            </p:cNvSpPr>
            <p:nvPr/>
          </p:nvSpPr>
          <p:spPr bwMode="auto">
            <a:xfrm flipH="1">
              <a:off x="2976" y="480"/>
              <a:ext cx="216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7" name="Rectangle 37"/>
            <p:cNvSpPr>
              <a:spLocks noChangeArrowheads="1"/>
            </p:cNvSpPr>
            <p:nvPr/>
          </p:nvSpPr>
          <p:spPr bwMode="auto">
            <a:xfrm>
              <a:off x="528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79238" name="Rectangle 38"/>
            <p:cNvSpPr>
              <a:spLocks noChangeArrowheads="1"/>
            </p:cNvSpPr>
            <p:nvPr/>
          </p:nvSpPr>
          <p:spPr bwMode="auto">
            <a:xfrm>
              <a:off x="1008" y="2400"/>
              <a:ext cx="6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grpSp>
        <p:nvGrpSpPr>
          <p:cNvPr id="179270" name="Group 70"/>
          <p:cNvGrpSpPr>
            <a:grpSpLocks/>
          </p:cNvGrpSpPr>
          <p:nvPr/>
        </p:nvGrpSpPr>
        <p:grpSpPr bwMode="auto">
          <a:xfrm>
            <a:off x="3200400" y="3971925"/>
            <a:ext cx="1555750" cy="609600"/>
            <a:chOff x="1680" y="2400"/>
            <a:chExt cx="980" cy="384"/>
          </a:xfrm>
        </p:grpSpPr>
        <p:sp>
          <p:nvSpPr>
            <p:cNvPr id="179218" name="Line 18"/>
            <p:cNvSpPr>
              <a:spLocks noChangeShapeType="1"/>
            </p:cNvSpPr>
            <p:nvPr/>
          </p:nvSpPr>
          <p:spPr bwMode="auto">
            <a:xfrm>
              <a:off x="2160" y="2400"/>
              <a:ext cx="0" cy="38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39" name="Rectangle 39"/>
            <p:cNvSpPr>
              <a:spLocks noChangeArrowheads="1"/>
            </p:cNvSpPr>
            <p:nvPr/>
          </p:nvSpPr>
          <p:spPr bwMode="auto">
            <a:xfrm>
              <a:off x="1680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79240" name="Rectangle 40"/>
            <p:cNvSpPr>
              <a:spLocks noChangeArrowheads="1"/>
            </p:cNvSpPr>
            <p:nvPr/>
          </p:nvSpPr>
          <p:spPr bwMode="auto">
            <a:xfrm>
              <a:off x="2160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179271" name="Group 71"/>
          <p:cNvGrpSpPr>
            <a:grpSpLocks/>
          </p:cNvGrpSpPr>
          <p:nvPr/>
        </p:nvGrpSpPr>
        <p:grpSpPr bwMode="auto">
          <a:xfrm>
            <a:off x="5029200" y="3971925"/>
            <a:ext cx="1828800" cy="609600"/>
            <a:chOff x="2832" y="2400"/>
            <a:chExt cx="1152" cy="384"/>
          </a:xfrm>
        </p:grpSpPr>
        <p:sp>
          <p:nvSpPr>
            <p:cNvPr id="179219" name="Line 19"/>
            <p:cNvSpPr>
              <a:spLocks noChangeShapeType="1"/>
            </p:cNvSpPr>
            <p:nvPr/>
          </p:nvSpPr>
          <p:spPr bwMode="auto">
            <a:xfrm>
              <a:off x="3312" y="2400"/>
              <a:ext cx="0" cy="38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41" name="Rectangle 41"/>
            <p:cNvSpPr>
              <a:spLocks noChangeArrowheads="1"/>
            </p:cNvSpPr>
            <p:nvPr/>
          </p:nvSpPr>
          <p:spPr bwMode="auto">
            <a:xfrm>
              <a:off x="2832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79242" name="Rectangle 42"/>
            <p:cNvSpPr>
              <a:spLocks noChangeArrowheads="1"/>
            </p:cNvSpPr>
            <p:nvPr/>
          </p:nvSpPr>
          <p:spPr bwMode="auto">
            <a:xfrm>
              <a:off x="3264" y="2400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grpSp>
        <p:nvGrpSpPr>
          <p:cNvPr id="179272" name="Group 72"/>
          <p:cNvGrpSpPr>
            <a:grpSpLocks/>
          </p:cNvGrpSpPr>
          <p:nvPr/>
        </p:nvGrpSpPr>
        <p:grpSpPr bwMode="auto">
          <a:xfrm>
            <a:off x="6705600" y="3895725"/>
            <a:ext cx="1479550" cy="685800"/>
            <a:chOff x="3888" y="2352"/>
            <a:chExt cx="932" cy="432"/>
          </a:xfrm>
        </p:grpSpPr>
        <p:sp>
          <p:nvSpPr>
            <p:cNvPr id="179220" name="Line 20"/>
            <p:cNvSpPr>
              <a:spLocks noChangeShapeType="1"/>
            </p:cNvSpPr>
            <p:nvPr/>
          </p:nvSpPr>
          <p:spPr bwMode="auto">
            <a:xfrm>
              <a:off x="4368" y="2352"/>
              <a:ext cx="0" cy="43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9243" name="Rectangle 43"/>
            <p:cNvSpPr>
              <a:spLocks noChangeArrowheads="1"/>
            </p:cNvSpPr>
            <p:nvPr/>
          </p:nvSpPr>
          <p:spPr bwMode="auto">
            <a:xfrm>
              <a:off x="3888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79244" name="Rectangle 44"/>
            <p:cNvSpPr>
              <a:spLocks noChangeArrowheads="1"/>
            </p:cNvSpPr>
            <p:nvPr/>
          </p:nvSpPr>
          <p:spPr bwMode="auto">
            <a:xfrm>
              <a:off x="4320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grpSp>
        <p:nvGrpSpPr>
          <p:cNvPr id="179273" name="Group 73"/>
          <p:cNvGrpSpPr>
            <a:grpSpLocks/>
          </p:cNvGrpSpPr>
          <p:nvPr/>
        </p:nvGrpSpPr>
        <p:grpSpPr bwMode="auto">
          <a:xfrm>
            <a:off x="0" y="4953000"/>
            <a:ext cx="8896350" cy="1303338"/>
            <a:chOff x="0" y="3120"/>
            <a:chExt cx="5604" cy="821"/>
          </a:xfrm>
        </p:grpSpPr>
        <p:sp>
          <p:nvSpPr>
            <p:cNvPr id="179255" name="Rectangle 55"/>
            <p:cNvSpPr>
              <a:spLocks noChangeArrowheads="1"/>
            </p:cNvSpPr>
            <p:nvPr/>
          </p:nvSpPr>
          <p:spPr bwMode="auto">
            <a:xfrm>
              <a:off x="240" y="3120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由图可见:状态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D、F、G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是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等效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的。故可以消去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9256" name="Rectangle 56"/>
            <p:cNvSpPr>
              <a:spLocks noChangeArrowheads="1"/>
            </p:cNvSpPr>
            <p:nvPr/>
          </p:nvSpPr>
          <p:spPr bwMode="auto">
            <a:xfrm>
              <a:off x="0" y="3576"/>
              <a:ext cx="37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G ，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得以下化简后的状态图：</a:t>
              </a:r>
            </a:p>
          </p:txBody>
        </p:sp>
      </p:grpSp>
      <p:sp>
        <p:nvSpPr>
          <p:cNvPr id="179274" name="Rectangle 74"/>
          <p:cNvSpPr>
            <a:spLocks noChangeArrowheads="1"/>
          </p:cNvSpPr>
          <p:nvPr/>
        </p:nvSpPr>
        <p:spPr bwMode="auto">
          <a:xfrm>
            <a:off x="71406" y="142852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1、做状态图和状态表</a:t>
            </a:r>
          </a:p>
        </p:txBody>
      </p:sp>
      <p:sp>
        <p:nvSpPr>
          <p:cNvPr id="57" name="灯片编号占位符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9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9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9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9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9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9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9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9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9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9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9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9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9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792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8" name="Oval 4"/>
          <p:cNvSpPr>
            <a:spLocks noChangeArrowheads="1"/>
          </p:cNvSpPr>
          <p:nvPr/>
        </p:nvSpPr>
        <p:spPr bwMode="auto">
          <a:xfrm>
            <a:off x="7626350" y="1524000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29" name="Oval 5"/>
          <p:cNvSpPr>
            <a:spLocks noChangeArrowheads="1"/>
          </p:cNvSpPr>
          <p:nvPr/>
        </p:nvSpPr>
        <p:spPr bwMode="auto">
          <a:xfrm>
            <a:off x="5949950" y="1524000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30" name="Oval 6"/>
          <p:cNvSpPr>
            <a:spLocks noChangeArrowheads="1"/>
          </p:cNvSpPr>
          <p:nvPr/>
        </p:nvSpPr>
        <p:spPr bwMode="auto">
          <a:xfrm>
            <a:off x="6788150" y="152400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31" name="Oval 7"/>
          <p:cNvSpPr>
            <a:spLocks noChangeArrowheads="1"/>
          </p:cNvSpPr>
          <p:nvPr/>
        </p:nvSpPr>
        <p:spPr bwMode="auto">
          <a:xfrm>
            <a:off x="7380288" y="3140075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34" name="Rectangle 10"/>
          <p:cNvSpPr>
            <a:spLocks noChangeArrowheads="1"/>
          </p:cNvSpPr>
          <p:nvPr/>
        </p:nvSpPr>
        <p:spPr bwMode="auto">
          <a:xfrm>
            <a:off x="7669213" y="32845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7092950" y="304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6254750" y="1676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0237" name="Rectangle 13"/>
          <p:cNvSpPr>
            <a:spLocks noChangeArrowheads="1"/>
          </p:cNvSpPr>
          <p:nvPr/>
        </p:nvSpPr>
        <p:spPr bwMode="auto">
          <a:xfrm>
            <a:off x="7931150" y="1676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0232" name="Line 8"/>
          <p:cNvSpPr>
            <a:spLocks noChangeShapeType="1"/>
          </p:cNvSpPr>
          <p:nvPr/>
        </p:nvSpPr>
        <p:spPr bwMode="auto">
          <a:xfrm flipH="1">
            <a:off x="6483350" y="990600"/>
            <a:ext cx="457200" cy="533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6026150" y="7524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</a:p>
        </p:txBody>
      </p:sp>
      <p:sp>
        <p:nvSpPr>
          <p:cNvPr id="180233" name="Line 9"/>
          <p:cNvSpPr>
            <a:spLocks noChangeShapeType="1"/>
          </p:cNvSpPr>
          <p:nvPr/>
        </p:nvSpPr>
        <p:spPr bwMode="auto">
          <a:xfrm>
            <a:off x="7550150" y="990600"/>
            <a:ext cx="381000" cy="533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42" name="Rectangle 18"/>
          <p:cNvSpPr>
            <a:spLocks noChangeArrowheads="1"/>
          </p:cNvSpPr>
          <p:nvPr/>
        </p:nvSpPr>
        <p:spPr bwMode="auto">
          <a:xfrm>
            <a:off x="7626350" y="838200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180245" name="Oval 21"/>
          <p:cNvSpPr>
            <a:spLocks noChangeArrowheads="1"/>
          </p:cNvSpPr>
          <p:nvPr/>
        </p:nvSpPr>
        <p:spPr bwMode="auto">
          <a:xfrm>
            <a:off x="6084888" y="3140075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46" name="Rectangle 22"/>
          <p:cNvSpPr>
            <a:spLocks noChangeArrowheads="1"/>
          </p:cNvSpPr>
          <p:nvPr/>
        </p:nvSpPr>
        <p:spPr bwMode="auto">
          <a:xfrm>
            <a:off x="6372225" y="32845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0238" name="Rectangle 14"/>
          <p:cNvSpPr>
            <a:spLocks noChangeArrowheads="1"/>
          </p:cNvSpPr>
          <p:nvPr/>
        </p:nvSpPr>
        <p:spPr bwMode="auto">
          <a:xfrm>
            <a:off x="6372225" y="24923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80248" name="Line 24"/>
          <p:cNvSpPr>
            <a:spLocks noChangeShapeType="1"/>
          </p:cNvSpPr>
          <p:nvPr/>
        </p:nvSpPr>
        <p:spPr bwMode="auto">
          <a:xfrm>
            <a:off x="6805613" y="2276475"/>
            <a:ext cx="719137" cy="1008063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40" name="Rectangle 16"/>
          <p:cNvSpPr>
            <a:spLocks noChangeArrowheads="1"/>
          </p:cNvSpPr>
          <p:nvPr/>
        </p:nvSpPr>
        <p:spPr bwMode="auto">
          <a:xfrm>
            <a:off x="4859338" y="40767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180249" name="Line 25"/>
          <p:cNvSpPr>
            <a:spLocks noChangeShapeType="1"/>
          </p:cNvSpPr>
          <p:nvPr/>
        </p:nvSpPr>
        <p:spPr bwMode="auto">
          <a:xfrm>
            <a:off x="6402388" y="2419350"/>
            <a:ext cx="42862" cy="792163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51" name="Line 27"/>
          <p:cNvSpPr>
            <a:spLocks noChangeShapeType="1"/>
          </p:cNvSpPr>
          <p:nvPr/>
        </p:nvSpPr>
        <p:spPr bwMode="auto">
          <a:xfrm>
            <a:off x="7885113" y="4076700"/>
            <a:ext cx="0" cy="7620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52" name="Rectangle 28"/>
          <p:cNvSpPr>
            <a:spLocks noChangeArrowheads="1"/>
          </p:cNvSpPr>
          <p:nvPr/>
        </p:nvSpPr>
        <p:spPr bwMode="auto">
          <a:xfrm>
            <a:off x="7164388" y="41497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80253" name="Rectangle 29"/>
          <p:cNvSpPr>
            <a:spLocks noChangeArrowheads="1"/>
          </p:cNvSpPr>
          <p:nvPr/>
        </p:nvSpPr>
        <p:spPr bwMode="auto">
          <a:xfrm>
            <a:off x="7885113" y="41497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5724525" y="4148138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6445250" y="4148138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80250" name="Line 26"/>
          <p:cNvSpPr>
            <a:spLocks noChangeShapeType="1"/>
          </p:cNvSpPr>
          <p:nvPr/>
        </p:nvSpPr>
        <p:spPr bwMode="auto">
          <a:xfrm>
            <a:off x="6516688" y="4076700"/>
            <a:ext cx="0" cy="7620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54" name="Line 30"/>
          <p:cNvSpPr>
            <a:spLocks noChangeShapeType="1"/>
          </p:cNvSpPr>
          <p:nvPr/>
        </p:nvSpPr>
        <p:spPr bwMode="auto">
          <a:xfrm>
            <a:off x="6516688" y="4795838"/>
            <a:ext cx="2376487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55" name="Line 31"/>
          <p:cNvSpPr>
            <a:spLocks noChangeShapeType="1"/>
          </p:cNvSpPr>
          <p:nvPr/>
        </p:nvSpPr>
        <p:spPr bwMode="auto">
          <a:xfrm flipV="1">
            <a:off x="8893175" y="615950"/>
            <a:ext cx="0" cy="4179888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56" name="Line 32"/>
          <p:cNvSpPr>
            <a:spLocks noChangeShapeType="1"/>
          </p:cNvSpPr>
          <p:nvPr/>
        </p:nvSpPr>
        <p:spPr bwMode="auto">
          <a:xfrm flipH="1">
            <a:off x="7778750" y="609600"/>
            <a:ext cx="1114425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7235825" y="2420938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80247" name="Line 23"/>
          <p:cNvSpPr>
            <a:spLocks noChangeShapeType="1"/>
          </p:cNvSpPr>
          <p:nvPr/>
        </p:nvSpPr>
        <p:spPr bwMode="auto">
          <a:xfrm>
            <a:off x="8007350" y="2438400"/>
            <a:ext cx="22225" cy="70167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57" name="Rectangle 33"/>
          <p:cNvSpPr>
            <a:spLocks noChangeArrowheads="1"/>
          </p:cNvSpPr>
          <p:nvPr/>
        </p:nvSpPr>
        <p:spPr bwMode="auto">
          <a:xfrm>
            <a:off x="8027988" y="2420938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180268" name="Oval 44"/>
          <p:cNvSpPr>
            <a:spLocks noChangeArrowheads="1"/>
          </p:cNvSpPr>
          <p:nvPr/>
        </p:nvSpPr>
        <p:spPr bwMode="auto">
          <a:xfrm>
            <a:off x="1219200" y="1790700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69" name="Oval 45"/>
          <p:cNvSpPr>
            <a:spLocks noChangeArrowheads="1"/>
          </p:cNvSpPr>
          <p:nvPr/>
        </p:nvSpPr>
        <p:spPr bwMode="auto">
          <a:xfrm>
            <a:off x="2895600" y="647700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70" name="Rectangle 46"/>
          <p:cNvSpPr>
            <a:spLocks noChangeArrowheads="1"/>
          </p:cNvSpPr>
          <p:nvPr/>
        </p:nvSpPr>
        <p:spPr bwMode="auto">
          <a:xfrm>
            <a:off x="3200400" y="723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0271" name="Rectangle 47"/>
          <p:cNvSpPr>
            <a:spLocks noChangeArrowheads="1"/>
          </p:cNvSpPr>
          <p:nvPr/>
        </p:nvSpPr>
        <p:spPr bwMode="auto">
          <a:xfrm>
            <a:off x="1524000" y="194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0272" name="Line 48"/>
          <p:cNvSpPr>
            <a:spLocks noChangeShapeType="1"/>
          </p:cNvSpPr>
          <p:nvPr/>
        </p:nvSpPr>
        <p:spPr bwMode="auto">
          <a:xfrm flipH="1">
            <a:off x="2133600" y="1333500"/>
            <a:ext cx="838200" cy="685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73" name="Rectangle 49"/>
          <p:cNvSpPr>
            <a:spLocks noChangeArrowheads="1"/>
          </p:cNvSpPr>
          <p:nvPr/>
        </p:nvSpPr>
        <p:spPr bwMode="auto">
          <a:xfrm>
            <a:off x="1835150" y="1268413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</a:p>
        </p:txBody>
      </p:sp>
      <p:sp>
        <p:nvSpPr>
          <p:cNvPr id="180275" name="Oval 51"/>
          <p:cNvSpPr>
            <a:spLocks noChangeArrowheads="1"/>
          </p:cNvSpPr>
          <p:nvPr/>
        </p:nvSpPr>
        <p:spPr bwMode="auto">
          <a:xfrm>
            <a:off x="3657600" y="1773238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76" name="Rectangle 52"/>
          <p:cNvSpPr>
            <a:spLocks noChangeArrowheads="1"/>
          </p:cNvSpPr>
          <p:nvPr/>
        </p:nvSpPr>
        <p:spPr bwMode="auto">
          <a:xfrm>
            <a:off x="3946525" y="19891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0277" name="Line 53"/>
          <p:cNvSpPr>
            <a:spLocks noChangeShapeType="1"/>
          </p:cNvSpPr>
          <p:nvPr/>
        </p:nvSpPr>
        <p:spPr bwMode="auto">
          <a:xfrm>
            <a:off x="3370263" y="1555750"/>
            <a:ext cx="287337" cy="576263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78" name="Rectangle 54"/>
          <p:cNvSpPr>
            <a:spLocks noChangeArrowheads="1"/>
          </p:cNvSpPr>
          <p:nvPr/>
        </p:nvSpPr>
        <p:spPr bwMode="auto">
          <a:xfrm>
            <a:off x="2771775" y="155575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180280" name="Oval 56"/>
          <p:cNvSpPr>
            <a:spLocks noChangeArrowheads="1"/>
          </p:cNvSpPr>
          <p:nvPr/>
        </p:nvSpPr>
        <p:spPr bwMode="auto">
          <a:xfrm>
            <a:off x="381000" y="3162300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81" name="Rectangle 57"/>
          <p:cNvSpPr>
            <a:spLocks noChangeArrowheads="1"/>
          </p:cNvSpPr>
          <p:nvPr/>
        </p:nvSpPr>
        <p:spPr bwMode="auto">
          <a:xfrm>
            <a:off x="685800" y="3314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0282" name="Line 58"/>
          <p:cNvSpPr>
            <a:spLocks noChangeShapeType="1"/>
          </p:cNvSpPr>
          <p:nvPr/>
        </p:nvSpPr>
        <p:spPr bwMode="auto">
          <a:xfrm flipH="1">
            <a:off x="914400" y="2628900"/>
            <a:ext cx="457200" cy="533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83" name="Rectangle 59"/>
          <p:cNvSpPr>
            <a:spLocks noChangeArrowheads="1"/>
          </p:cNvSpPr>
          <p:nvPr/>
        </p:nvSpPr>
        <p:spPr bwMode="auto">
          <a:xfrm>
            <a:off x="533400" y="23907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80285" name="Oval 61"/>
          <p:cNvSpPr>
            <a:spLocks noChangeArrowheads="1"/>
          </p:cNvSpPr>
          <p:nvPr/>
        </p:nvSpPr>
        <p:spPr bwMode="auto">
          <a:xfrm>
            <a:off x="1641475" y="3140075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86" name="Rectangle 62"/>
          <p:cNvSpPr>
            <a:spLocks noChangeArrowheads="1"/>
          </p:cNvSpPr>
          <p:nvPr/>
        </p:nvSpPr>
        <p:spPr bwMode="auto">
          <a:xfrm>
            <a:off x="1930400" y="33559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0287" name="Line 63"/>
          <p:cNvSpPr>
            <a:spLocks noChangeShapeType="1"/>
          </p:cNvSpPr>
          <p:nvPr/>
        </p:nvSpPr>
        <p:spPr bwMode="auto">
          <a:xfrm>
            <a:off x="1981200" y="2628900"/>
            <a:ext cx="92075" cy="511175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88" name="Rectangle 64"/>
          <p:cNvSpPr>
            <a:spLocks noChangeArrowheads="1"/>
          </p:cNvSpPr>
          <p:nvPr/>
        </p:nvSpPr>
        <p:spPr bwMode="auto">
          <a:xfrm>
            <a:off x="1930400" y="24923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</a:p>
        </p:txBody>
      </p:sp>
      <p:sp>
        <p:nvSpPr>
          <p:cNvPr id="180290" name="Oval 66"/>
          <p:cNvSpPr>
            <a:spLocks noChangeArrowheads="1"/>
          </p:cNvSpPr>
          <p:nvPr/>
        </p:nvSpPr>
        <p:spPr bwMode="auto">
          <a:xfrm>
            <a:off x="2865438" y="3140075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91" name="Rectangle 67"/>
          <p:cNvSpPr>
            <a:spLocks noChangeArrowheads="1"/>
          </p:cNvSpPr>
          <p:nvPr/>
        </p:nvSpPr>
        <p:spPr bwMode="auto">
          <a:xfrm>
            <a:off x="3297238" y="32845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0292" name="Line 68"/>
          <p:cNvSpPr>
            <a:spLocks noChangeShapeType="1"/>
          </p:cNvSpPr>
          <p:nvPr/>
        </p:nvSpPr>
        <p:spPr bwMode="auto">
          <a:xfrm flipH="1">
            <a:off x="3586163" y="2636838"/>
            <a:ext cx="381000" cy="533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93" name="Rectangle 69"/>
          <p:cNvSpPr>
            <a:spLocks noChangeArrowheads="1"/>
          </p:cNvSpPr>
          <p:nvPr/>
        </p:nvSpPr>
        <p:spPr bwMode="auto">
          <a:xfrm>
            <a:off x="3081338" y="24923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80295" name="Oval 71"/>
          <p:cNvSpPr>
            <a:spLocks noChangeArrowheads="1"/>
          </p:cNvSpPr>
          <p:nvPr/>
        </p:nvSpPr>
        <p:spPr bwMode="auto">
          <a:xfrm>
            <a:off x="4089400" y="3140075"/>
            <a:ext cx="9906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0296" name="Rectangle 72"/>
          <p:cNvSpPr>
            <a:spLocks noChangeArrowheads="1"/>
          </p:cNvSpPr>
          <p:nvPr/>
        </p:nvSpPr>
        <p:spPr bwMode="auto">
          <a:xfrm>
            <a:off x="4378325" y="32845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G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0297" name="Line 73"/>
          <p:cNvSpPr>
            <a:spLocks noChangeShapeType="1"/>
          </p:cNvSpPr>
          <p:nvPr/>
        </p:nvSpPr>
        <p:spPr bwMode="auto">
          <a:xfrm>
            <a:off x="4305300" y="2708275"/>
            <a:ext cx="381000" cy="457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298" name="Rectangle 74"/>
          <p:cNvSpPr>
            <a:spLocks noChangeArrowheads="1"/>
          </p:cNvSpPr>
          <p:nvPr/>
        </p:nvSpPr>
        <p:spPr bwMode="auto">
          <a:xfrm>
            <a:off x="4356100" y="241935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180300" name="Line 76"/>
          <p:cNvSpPr>
            <a:spLocks noChangeShapeType="1"/>
          </p:cNvSpPr>
          <p:nvPr/>
        </p:nvSpPr>
        <p:spPr bwMode="auto">
          <a:xfrm>
            <a:off x="762000" y="4076700"/>
            <a:ext cx="0" cy="609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301" name="Line 77"/>
          <p:cNvSpPr>
            <a:spLocks noChangeShapeType="1"/>
          </p:cNvSpPr>
          <p:nvPr/>
        </p:nvSpPr>
        <p:spPr bwMode="auto">
          <a:xfrm>
            <a:off x="762000" y="4686300"/>
            <a:ext cx="4818063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302" name="Line 78"/>
          <p:cNvSpPr>
            <a:spLocks noChangeShapeType="1"/>
          </p:cNvSpPr>
          <p:nvPr/>
        </p:nvSpPr>
        <p:spPr bwMode="auto">
          <a:xfrm flipV="1">
            <a:off x="5580063" y="1052513"/>
            <a:ext cx="0" cy="3657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303" name="Line 79"/>
          <p:cNvSpPr>
            <a:spLocks noChangeShapeType="1"/>
          </p:cNvSpPr>
          <p:nvPr/>
        </p:nvSpPr>
        <p:spPr bwMode="auto">
          <a:xfrm flipH="1">
            <a:off x="3886200" y="1028700"/>
            <a:ext cx="1693863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304" name="Rectangle 80"/>
          <p:cNvSpPr>
            <a:spLocks noChangeArrowheads="1"/>
          </p:cNvSpPr>
          <p:nvPr/>
        </p:nvSpPr>
        <p:spPr bwMode="auto">
          <a:xfrm>
            <a:off x="0" y="40767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80305" name="Rectangle 81"/>
          <p:cNvSpPr>
            <a:spLocks noChangeArrowheads="1"/>
          </p:cNvSpPr>
          <p:nvPr/>
        </p:nvSpPr>
        <p:spPr bwMode="auto">
          <a:xfrm>
            <a:off x="684213" y="4076700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180307" name="Line 83"/>
          <p:cNvSpPr>
            <a:spLocks noChangeShapeType="1"/>
          </p:cNvSpPr>
          <p:nvPr/>
        </p:nvSpPr>
        <p:spPr bwMode="auto">
          <a:xfrm>
            <a:off x="2146300" y="4076700"/>
            <a:ext cx="0" cy="609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308" name="Rectangle 84"/>
          <p:cNvSpPr>
            <a:spLocks noChangeArrowheads="1"/>
          </p:cNvSpPr>
          <p:nvPr/>
        </p:nvSpPr>
        <p:spPr bwMode="auto">
          <a:xfrm>
            <a:off x="2771775" y="40767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80309" name="Rectangle 85"/>
          <p:cNvSpPr>
            <a:spLocks noChangeArrowheads="1"/>
          </p:cNvSpPr>
          <p:nvPr/>
        </p:nvSpPr>
        <p:spPr bwMode="auto">
          <a:xfrm>
            <a:off x="2051050" y="40767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80311" name="Line 87"/>
          <p:cNvSpPr>
            <a:spLocks noChangeShapeType="1"/>
          </p:cNvSpPr>
          <p:nvPr/>
        </p:nvSpPr>
        <p:spPr bwMode="auto">
          <a:xfrm>
            <a:off x="3492500" y="4003675"/>
            <a:ext cx="0" cy="649288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4140200" y="40767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80313" name="Rectangle 89"/>
          <p:cNvSpPr>
            <a:spLocks noChangeArrowheads="1"/>
          </p:cNvSpPr>
          <p:nvPr/>
        </p:nvSpPr>
        <p:spPr bwMode="auto">
          <a:xfrm>
            <a:off x="5651500" y="2420938"/>
            <a:ext cx="1223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</a:p>
        </p:txBody>
      </p:sp>
      <p:sp>
        <p:nvSpPr>
          <p:cNvPr id="180315" name="Line 91"/>
          <p:cNvSpPr>
            <a:spLocks noChangeShapeType="1"/>
          </p:cNvSpPr>
          <p:nvPr/>
        </p:nvSpPr>
        <p:spPr bwMode="auto">
          <a:xfrm>
            <a:off x="4932363" y="3932238"/>
            <a:ext cx="0" cy="792162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0316" name="Rectangle 92"/>
          <p:cNvSpPr>
            <a:spLocks noChangeArrowheads="1"/>
          </p:cNvSpPr>
          <p:nvPr/>
        </p:nvSpPr>
        <p:spPr bwMode="auto">
          <a:xfrm flipH="1">
            <a:off x="1403350" y="4076700"/>
            <a:ext cx="863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80317" name="Rectangle 93"/>
          <p:cNvSpPr>
            <a:spLocks noChangeArrowheads="1"/>
          </p:cNvSpPr>
          <p:nvPr/>
        </p:nvSpPr>
        <p:spPr bwMode="auto">
          <a:xfrm>
            <a:off x="3419475" y="40767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73" name="灯片编号占位符 7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214</a:t>
            </a:fld>
            <a:endParaRPr lang="en-US" altLang="zh-CN"/>
          </a:p>
        </p:txBody>
      </p:sp>
    </p:spTree>
  </p:cSld>
  <p:clrMapOvr>
    <a:masterClrMapping/>
  </p:clrMapOvr>
  <p:transition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42" name="Rectangle 34"/>
          <p:cNvSpPr>
            <a:spLocks noChangeArrowheads="1"/>
          </p:cNvSpPr>
          <p:nvPr/>
        </p:nvSpPr>
        <p:spPr bwMode="auto">
          <a:xfrm>
            <a:off x="609600" y="228600"/>
            <a:ext cx="851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可见由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三级触发器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即可完成。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A、B、C、D、E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按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6643" name="Rectangle 35"/>
          <p:cNvSpPr>
            <a:spLocks noChangeArrowheads="1"/>
          </p:cNvSpPr>
          <p:nvPr/>
        </p:nvSpPr>
        <p:spPr bwMode="auto">
          <a:xfrm>
            <a:off x="0" y="8382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自然二进制数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分配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代码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为：000  001  010  011</a:t>
            </a:r>
          </a:p>
        </p:txBody>
      </p:sp>
      <p:sp>
        <p:nvSpPr>
          <p:cNvPr id="196644" name="Rectangle 36"/>
          <p:cNvSpPr>
            <a:spLocks noChangeArrowheads="1"/>
          </p:cNvSpPr>
          <p:nvPr/>
        </p:nvSpPr>
        <p:spPr bwMode="auto">
          <a:xfrm>
            <a:off x="0" y="152400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 。</a:t>
            </a:r>
          </a:p>
        </p:txBody>
      </p:sp>
      <p:grpSp>
        <p:nvGrpSpPr>
          <p:cNvPr id="196678" name="Group 70"/>
          <p:cNvGrpSpPr>
            <a:grpSpLocks/>
          </p:cNvGrpSpPr>
          <p:nvPr/>
        </p:nvGrpSpPr>
        <p:grpSpPr bwMode="auto">
          <a:xfrm>
            <a:off x="381000" y="1600200"/>
            <a:ext cx="8305800" cy="4733925"/>
            <a:chOff x="240" y="1008"/>
            <a:chExt cx="5232" cy="2982"/>
          </a:xfrm>
        </p:grpSpPr>
        <p:sp>
          <p:nvSpPr>
            <p:cNvPr id="196612" name="Oval 4"/>
            <p:cNvSpPr>
              <a:spLocks noChangeArrowheads="1"/>
            </p:cNvSpPr>
            <p:nvPr/>
          </p:nvSpPr>
          <p:spPr bwMode="auto">
            <a:xfrm>
              <a:off x="4752" y="1872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13" name="Oval 5"/>
            <p:cNvSpPr>
              <a:spLocks noChangeArrowheads="1"/>
            </p:cNvSpPr>
            <p:nvPr/>
          </p:nvSpPr>
          <p:spPr bwMode="auto">
            <a:xfrm>
              <a:off x="3696" y="1872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14" name="Oval 6"/>
            <p:cNvSpPr>
              <a:spLocks noChangeArrowheads="1"/>
            </p:cNvSpPr>
            <p:nvPr/>
          </p:nvSpPr>
          <p:spPr bwMode="auto">
            <a:xfrm>
              <a:off x="4224" y="1008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15" name="Oval 7"/>
            <p:cNvSpPr>
              <a:spLocks noChangeArrowheads="1"/>
            </p:cNvSpPr>
            <p:nvPr/>
          </p:nvSpPr>
          <p:spPr bwMode="auto">
            <a:xfrm>
              <a:off x="4224" y="2928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16" name="Line 8"/>
            <p:cNvSpPr>
              <a:spLocks noChangeShapeType="1"/>
            </p:cNvSpPr>
            <p:nvPr/>
          </p:nvSpPr>
          <p:spPr bwMode="auto">
            <a:xfrm flipH="1">
              <a:off x="4032" y="1536"/>
              <a:ext cx="288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17" name="Line 9"/>
            <p:cNvSpPr>
              <a:spLocks noChangeShapeType="1"/>
            </p:cNvSpPr>
            <p:nvPr/>
          </p:nvSpPr>
          <p:spPr bwMode="auto">
            <a:xfrm>
              <a:off x="4704" y="1536"/>
              <a:ext cx="240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18" name="Rectangle 10"/>
            <p:cNvSpPr>
              <a:spLocks noChangeArrowheads="1"/>
            </p:cNvSpPr>
            <p:nvPr/>
          </p:nvSpPr>
          <p:spPr bwMode="auto">
            <a:xfrm>
              <a:off x="4272" y="301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011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6619" name="Rectangle 11"/>
            <p:cNvSpPr>
              <a:spLocks noChangeArrowheads="1"/>
            </p:cNvSpPr>
            <p:nvPr/>
          </p:nvSpPr>
          <p:spPr bwMode="auto">
            <a:xfrm>
              <a:off x="4272" y="109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6620" name="Rectangle 12"/>
            <p:cNvSpPr>
              <a:spLocks noChangeArrowheads="1"/>
            </p:cNvSpPr>
            <p:nvPr/>
          </p:nvSpPr>
          <p:spPr bwMode="auto">
            <a:xfrm>
              <a:off x="3744" y="196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001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6621" name="Rectangle 13"/>
            <p:cNvSpPr>
              <a:spLocks noChangeArrowheads="1"/>
            </p:cNvSpPr>
            <p:nvPr/>
          </p:nvSpPr>
          <p:spPr bwMode="auto">
            <a:xfrm>
              <a:off x="4800" y="196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010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6622" name="Rectangle 14"/>
            <p:cNvSpPr>
              <a:spLocks noChangeArrowheads="1"/>
            </p:cNvSpPr>
            <p:nvPr/>
          </p:nvSpPr>
          <p:spPr bwMode="auto">
            <a:xfrm>
              <a:off x="3792" y="259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96623" name="Rectangle 15"/>
            <p:cNvSpPr>
              <a:spLocks noChangeArrowheads="1"/>
            </p:cNvSpPr>
            <p:nvPr/>
          </p:nvSpPr>
          <p:spPr bwMode="auto">
            <a:xfrm>
              <a:off x="3744" y="138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96624" name="Rectangle 16"/>
            <p:cNvSpPr>
              <a:spLocks noChangeArrowheads="1"/>
            </p:cNvSpPr>
            <p:nvPr/>
          </p:nvSpPr>
          <p:spPr bwMode="auto">
            <a:xfrm>
              <a:off x="3216" y="239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  <p:sp>
          <p:nvSpPr>
            <p:cNvPr id="196625" name="Rectangle 17"/>
            <p:cNvSpPr>
              <a:spLocks noChangeArrowheads="1"/>
            </p:cNvSpPr>
            <p:nvPr/>
          </p:nvSpPr>
          <p:spPr bwMode="auto">
            <a:xfrm>
              <a:off x="2880" y="345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96626" name="Rectangle 18"/>
            <p:cNvSpPr>
              <a:spLocks noChangeArrowheads="1"/>
            </p:cNvSpPr>
            <p:nvPr/>
          </p:nvSpPr>
          <p:spPr bwMode="auto">
            <a:xfrm>
              <a:off x="4752" y="1440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  <p:sp>
          <p:nvSpPr>
            <p:cNvPr id="196627" name="Rectangle 19"/>
            <p:cNvSpPr>
              <a:spLocks noChangeArrowheads="1"/>
            </p:cNvSpPr>
            <p:nvPr/>
          </p:nvSpPr>
          <p:spPr bwMode="auto">
            <a:xfrm>
              <a:off x="4416" y="234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96628" name="Rectangle 20"/>
            <p:cNvSpPr>
              <a:spLocks noChangeArrowheads="1"/>
            </p:cNvSpPr>
            <p:nvPr/>
          </p:nvSpPr>
          <p:spPr bwMode="auto">
            <a:xfrm>
              <a:off x="3360" y="345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1/1</a:t>
              </a:r>
            </a:p>
          </p:txBody>
        </p:sp>
        <p:sp>
          <p:nvSpPr>
            <p:cNvPr id="196629" name="Oval 21"/>
            <p:cNvSpPr>
              <a:spLocks noChangeArrowheads="1"/>
            </p:cNvSpPr>
            <p:nvPr/>
          </p:nvSpPr>
          <p:spPr bwMode="auto">
            <a:xfrm>
              <a:off x="3120" y="2928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30" name="Rectangle 22"/>
            <p:cNvSpPr>
              <a:spLocks noChangeArrowheads="1"/>
            </p:cNvSpPr>
            <p:nvPr/>
          </p:nvSpPr>
          <p:spPr bwMode="auto">
            <a:xfrm>
              <a:off x="3168" y="301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100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6631" name="Line 23"/>
            <p:cNvSpPr>
              <a:spLocks noChangeShapeType="1"/>
            </p:cNvSpPr>
            <p:nvPr/>
          </p:nvSpPr>
          <p:spPr bwMode="auto">
            <a:xfrm flipH="1">
              <a:off x="4656" y="2448"/>
              <a:ext cx="336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32" name="Line 24"/>
            <p:cNvSpPr>
              <a:spLocks noChangeShapeType="1"/>
            </p:cNvSpPr>
            <p:nvPr/>
          </p:nvSpPr>
          <p:spPr bwMode="auto">
            <a:xfrm>
              <a:off x="4032" y="2448"/>
              <a:ext cx="336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33" name="Line 25"/>
            <p:cNvSpPr>
              <a:spLocks noChangeShapeType="1"/>
            </p:cNvSpPr>
            <p:nvPr/>
          </p:nvSpPr>
          <p:spPr bwMode="auto">
            <a:xfrm flipH="1">
              <a:off x="3504" y="2400"/>
              <a:ext cx="336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34" name="Line 26"/>
            <p:cNvSpPr>
              <a:spLocks noChangeShapeType="1"/>
            </p:cNvSpPr>
            <p:nvPr/>
          </p:nvSpPr>
          <p:spPr bwMode="auto">
            <a:xfrm>
              <a:off x="3360" y="3504"/>
              <a:ext cx="0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35" name="Line 27"/>
            <p:cNvSpPr>
              <a:spLocks noChangeShapeType="1"/>
            </p:cNvSpPr>
            <p:nvPr/>
          </p:nvSpPr>
          <p:spPr bwMode="auto">
            <a:xfrm>
              <a:off x="4560" y="3504"/>
              <a:ext cx="0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36" name="Rectangle 28"/>
            <p:cNvSpPr>
              <a:spLocks noChangeArrowheads="1"/>
            </p:cNvSpPr>
            <p:nvPr/>
          </p:nvSpPr>
          <p:spPr bwMode="auto">
            <a:xfrm>
              <a:off x="4080" y="345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96637" name="Rectangle 29"/>
            <p:cNvSpPr>
              <a:spLocks noChangeArrowheads="1"/>
            </p:cNvSpPr>
            <p:nvPr/>
          </p:nvSpPr>
          <p:spPr bwMode="auto">
            <a:xfrm>
              <a:off x="4512" y="345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  <p:sp>
          <p:nvSpPr>
            <p:cNvPr id="196638" name="Line 30"/>
            <p:cNvSpPr>
              <a:spLocks noChangeShapeType="1"/>
            </p:cNvSpPr>
            <p:nvPr/>
          </p:nvSpPr>
          <p:spPr bwMode="auto">
            <a:xfrm>
              <a:off x="3360" y="3984"/>
              <a:ext cx="2112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39" name="Line 31"/>
            <p:cNvSpPr>
              <a:spLocks noChangeShapeType="1"/>
            </p:cNvSpPr>
            <p:nvPr/>
          </p:nvSpPr>
          <p:spPr bwMode="auto">
            <a:xfrm flipV="1">
              <a:off x="5472" y="1296"/>
              <a:ext cx="0" cy="26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40" name="Line 32"/>
            <p:cNvSpPr>
              <a:spLocks noChangeShapeType="1"/>
            </p:cNvSpPr>
            <p:nvPr/>
          </p:nvSpPr>
          <p:spPr bwMode="auto">
            <a:xfrm flipH="1">
              <a:off x="4848" y="1296"/>
              <a:ext cx="62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41" name="Rectangle 33"/>
            <p:cNvSpPr>
              <a:spLocks noChangeArrowheads="1"/>
            </p:cNvSpPr>
            <p:nvPr/>
          </p:nvSpPr>
          <p:spPr bwMode="auto">
            <a:xfrm>
              <a:off x="4896" y="239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  <p:sp>
          <p:nvSpPr>
            <p:cNvPr id="196648" name="Oval 40"/>
            <p:cNvSpPr>
              <a:spLocks noChangeArrowheads="1"/>
            </p:cNvSpPr>
            <p:nvPr/>
          </p:nvSpPr>
          <p:spPr bwMode="auto">
            <a:xfrm>
              <a:off x="2112" y="1878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49" name="Oval 41"/>
            <p:cNvSpPr>
              <a:spLocks noChangeArrowheads="1"/>
            </p:cNvSpPr>
            <p:nvPr/>
          </p:nvSpPr>
          <p:spPr bwMode="auto">
            <a:xfrm>
              <a:off x="1056" y="1878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50" name="Oval 42"/>
            <p:cNvSpPr>
              <a:spLocks noChangeArrowheads="1"/>
            </p:cNvSpPr>
            <p:nvPr/>
          </p:nvSpPr>
          <p:spPr bwMode="auto">
            <a:xfrm>
              <a:off x="1584" y="1014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51" name="Oval 43"/>
            <p:cNvSpPr>
              <a:spLocks noChangeArrowheads="1"/>
            </p:cNvSpPr>
            <p:nvPr/>
          </p:nvSpPr>
          <p:spPr bwMode="auto">
            <a:xfrm>
              <a:off x="1584" y="2934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52" name="Rectangle 44"/>
            <p:cNvSpPr>
              <a:spLocks noChangeArrowheads="1"/>
            </p:cNvSpPr>
            <p:nvPr/>
          </p:nvSpPr>
          <p:spPr bwMode="auto">
            <a:xfrm>
              <a:off x="1776" y="303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6653" name="Rectangle 45"/>
            <p:cNvSpPr>
              <a:spLocks noChangeArrowheads="1"/>
            </p:cNvSpPr>
            <p:nvPr/>
          </p:nvSpPr>
          <p:spPr bwMode="auto">
            <a:xfrm>
              <a:off x="1776" y="1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6654" name="Rectangle 46"/>
            <p:cNvSpPr>
              <a:spLocks noChangeArrowheads="1"/>
            </p:cNvSpPr>
            <p:nvPr/>
          </p:nvSpPr>
          <p:spPr bwMode="auto">
            <a:xfrm>
              <a:off x="1248" y="19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6655" name="Rectangle 47"/>
            <p:cNvSpPr>
              <a:spLocks noChangeArrowheads="1"/>
            </p:cNvSpPr>
            <p:nvPr/>
          </p:nvSpPr>
          <p:spPr bwMode="auto">
            <a:xfrm>
              <a:off x="2304" y="19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6656" name="Line 48"/>
            <p:cNvSpPr>
              <a:spLocks noChangeShapeType="1"/>
            </p:cNvSpPr>
            <p:nvPr/>
          </p:nvSpPr>
          <p:spPr bwMode="auto">
            <a:xfrm flipH="1">
              <a:off x="1392" y="1542"/>
              <a:ext cx="288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57" name="Rectangle 49"/>
            <p:cNvSpPr>
              <a:spLocks noChangeArrowheads="1"/>
            </p:cNvSpPr>
            <p:nvPr/>
          </p:nvSpPr>
          <p:spPr bwMode="auto">
            <a:xfrm>
              <a:off x="1104" y="139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96658" name="Line 50"/>
            <p:cNvSpPr>
              <a:spLocks noChangeShapeType="1"/>
            </p:cNvSpPr>
            <p:nvPr/>
          </p:nvSpPr>
          <p:spPr bwMode="auto">
            <a:xfrm>
              <a:off x="2064" y="1542"/>
              <a:ext cx="240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59" name="Rectangle 51"/>
            <p:cNvSpPr>
              <a:spLocks noChangeArrowheads="1"/>
            </p:cNvSpPr>
            <p:nvPr/>
          </p:nvSpPr>
          <p:spPr bwMode="auto">
            <a:xfrm>
              <a:off x="2112" y="1446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  <p:sp>
          <p:nvSpPr>
            <p:cNvPr id="196660" name="Oval 52"/>
            <p:cNvSpPr>
              <a:spLocks noChangeArrowheads="1"/>
            </p:cNvSpPr>
            <p:nvPr/>
          </p:nvSpPr>
          <p:spPr bwMode="auto">
            <a:xfrm>
              <a:off x="480" y="2934"/>
              <a:ext cx="624" cy="57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6661" name="Rectangle 53"/>
            <p:cNvSpPr>
              <a:spLocks noChangeArrowheads="1"/>
            </p:cNvSpPr>
            <p:nvPr/>
          </p:nvSpPr>
          <p:spPr bwMode="auto">
            <a:xfrm>
              <a:off x="672" y="303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6662" name="Rectangle 54"/>
            <p:cNvSpPr>
              <a:spLocks noChangeArrowheads="1"/>
            </p:cNvSpPr>
            <p:nvPr/>
          </p:nvSpPr>
          <p:spPr bwMode="auto">
            <a:xfrm>
              <a:off x="1104" y="249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96663" name="Line 55"/>
            <p:cNvSpPr>
              <a:spLocks noChangeShapeType="1"/>
            </p:cNvSpPr>
            <p:nvPr/>
          </p:nvSpPr>
          <p:spPr bwMode="auto">
            <a:xfrm>
              <a:off x="1392" y="2454"/>
              <a:ext cx="336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64" name="Rectangle 56"/>
            <p:cNvSpPr>
              <a:spLocks noChangeArrowheads="1"/>
            </p:cNvSpPr>
            <p:nvPr/>
          </p:nvSpPr>
          <p:spPr bwMode="auto">
            <a:xfrm>
              <a:off x="576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  <p:sp>
          <p:nvSpPr>
            <p:cNvPr id="196665" name="Line 57"/>
            <p:cNvSpPr>
              <a:spLocks noChangeShapeType="1"/>
            </p:cNvSpPr>
            <p:nvPr/>
          </p:nvSpPr>
          <p:spPr bwMode="auto">
            <a:xfrm flipH="1">
              <a:off x="864" y="2406"/>
              <a:ext cx="336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66" name="Line 58"/>
            <p:cNvSpPr>
              <a:spLocks noChangeShapeType="1"/>
            </p:cNvSpPr>
            <p:nvPr/>
          </p:nvSpPr>
          <p:spPr bwMode="auto">
            <a:xfrm>
              <a:off x="1920" y="3510"/>
              <a:ext cx="0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67" name="Rectangle 59"/>
            <p:cNvSpPr>
              <a:spLocks noChangeArrowheads="1"/>
            </p:cNvSpPr>
            <p:nvPr/>
          </p:nvSpPr>
          <p:spPr bwMode="auto">
            <a:xfrm>
              <a:off x="1440" y="345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96668" name="Rectangle 60"/>
            <p:cNvSpPr>
              <a:spLocks noChangeArrowheads="1"/>
            </p:cNvSpPr>
            <p:nvPr/>
          </p:nvSpPr>
          <p:spPr bwMode="auto">
            <a:xfrm>
              <a:off x="1872" y="345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  <p:sp>
          <p:nvSpPr>
            <p:cNvPr id="196669" name="Rectangle 61"/>
            <p:cNvSpPr>
              <a:spLocks noChangeArrowheads="1"/>
            </p:cNvSpPr>
            <p:nvPr/>
          </p:nvSpPr>
          <p:spPr bwMode="auto">
            <a:xfrm>
              <a:off x="240" y="345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96670" name="Rectangle 62"/>
            <p:cNvSpPr>
              <a:spLocks noChangeArrowheads="1"/>
            </p:cNvSpPr>
            <p:nvPr/>
          </p:nvSpPr>
          <p:spPr bwMode="auto">
            <a:xfrm>
              <a:off x="720" y="345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1/1</a:t>
              </a:r>
            </a:p>
          </p:txBody>
        </p:sp>
        <p:sp>
          <p:nvSpPr>
            <p:cNvPr id="196671" name="Line 63"/>
            <p:cNvSpPr>
              <a:spLocks noChangeShapeType="1"/>
            </p:cNvSpPr>
            <p:nvPr/>
          </p:nvSpPr>
          <p:spPr bwMode="auto">
            <a:xfrm>
              <a:off x="720" y="3510"/>
              <a:ext cx="0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72" name="Line 64"/>
            <p:cNvSpPr>
              <a:spLocks noChangeShapeType="1"/>
            </p:cNvSpPr>
            <p:nvPr/>
          </p:nvSpPr>
          <p:spPr bwMode="auto">
            <a:xfrm>
              <a:off x="720" y="3990"/>
              <a:ext cx="2112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73" name="Line 65"/>
            <p:cNvSpPr>
              <a:spLocks noChangeShapeType="1"/>
            </p:cNvSpPr>
            <p:nvPr/>
          </p:nvSpPr>
          <p:spPr bwMode="auto">
            <a:xfrm flipV="1">
              <a:off x="2832" y="1302"/>
              <a:ext cx="0" cy="26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74" name="Line 66"/>
            <p:cNvSpPr>
              <a:spLocks noChangeShapeType="1"/>
            </p:cNvSpPr>
            <p:nvPr/>
          </p:nvSpPr>
          <p:spPr bwMode="auto">
            <a:xfrm flipH="1">
              <a:off x="2208" y="1302"/>
              <a:ext cx="62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75" name="Rectangle 67"/>
            <p:cNvSpPr>
              <a:spLocks noChangeArrowheads="1"/>
            </p:cNvSpPr>
            <p:nvPr/>
          </p:nvSpPr>
          <p:spPr bwMode="auto">
            <a:xfrm>
              <a:off x="1776" y="235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196676" name="Line 68"/>
            <p:cNvSpPr>
              <a:spLocks noChangeShapeType="1"/>
            </p:cNvSpPr>
            <p:nvPr/>
          </p:nvSpPr>
          <p:spPr bwMode="auto">
            <a:xfrm flipH="1">
              <a:off x="2016" y="2454"/>
              <a:ext cx="336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6677" name="Rectangle 69"/>
            <p:cNvSpPr>
              <a:spLocks noChangeArrowheads="1"/>
            </p:cNvSpPr>
            <p:nvPr/>
          </p:nvSpPr>
          <p:spPr bwMode="auto">
            <a:xfrm>
              <a:off x="2256" y="24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sp>
        <p:nvSpPr>
          <p:cNvPr id="66" name="灯片编号占位符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6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299" name="Group 51"/>
          <p:cNvGrpSpPr>
            <a:grpSpLocks/>
          </p:cNvGrpSpPr>
          <p:nvPr/>
        </p:nvGrpSpPr>
        <p:grpSpPr bwMode="auto">
          <a:xfrm>
            <a:off x="1295400" y="2735263"/>
            <a:ext cx="6705600" cy="3743325"/>
            <a:chOff x="816" y="1723"/>
            <a:chExt cx="4224" cy="2358"/>
          </a:xfrm>
        </p:grpSpPr>
        <p:sp>
          <p:nvSpPr>
            <p:cNvPr id="181252" name="Line 4"/>
            <p:cNvSpPr>
              <a:spLocks noChangeShapeType="1"/>
            </p:cNvSpPr>
            <p:nvPr/>
          </p:nvSpPr>
          <p:spPr bwMode="auto">
            <a:xfrm>
              <a:off x="912" y="2113"/>
              <a:ext cx="41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3" name="Line 5"/>
            <p:cNvSpPr>
              <a:spLocks noChangeShapeType="1"/>
            </p:cNvSpPr>
            <p:nvPr/>
          </p:nvSpPr>
          <p:spPr bwMode="auto">
            <a:xfrm>
              <a:off x="2688" y="1825"/>
              <a:ext cx="0" cy="22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4" name="Line 6"/>
            <p:cNvSpPr>
              <a:spLocks noChangeShapeType="1"/>
            </p:cNvSpPr>
            <p:nvPr/>
          </p:nvSpPr>
          <p:spPr bwMode="auto">
            <a:xfrm>
              <a:off x="4704" y="1825"/>
              <a:ext cx="0" cy="2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255" name="Rectangle 7"/>
            <p:cNvSpPr>
              <a:spLocks noChangeArrowheads="1"/>
            </p:cNvSpPr>
            <p:nvPr/>
          </p:nvSpPr>
          <p:spPr bwMode="auto">
            <a:xfrm>
              <a:off x="816" y="1723"/>
              <a:ext cx="41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X 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Z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81257" name="Oval 9"/>
          <p:cNvSpPr>
            <a:spLocks noChangeArrowheads="1"/>
          </p:cNvSpPr>
          <p:nvPr/>
        </p:nvSpPr>
        <p:spPr bwMode="auto">
          <a:xfrm>
            <a:off x="3352800" y="5334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58" name="Oval 10"/>
          <p:cNvSpPr>
            <a:spLocks noChangeArrowheads="1"/>
          </p:cNvSpPr>
          <p:nvPr/>
        </p:nvSpPr>
        <p:spPr bwMode="auto">
          <a:xfrm>
            <a:off x="3352800" y="16002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59" name="Oval 11"/>
          <p:cNvSpPr>
            <a:spLocks noChangeArrowheads="1"/>
          </p:cNvSpPr>
          <p:nvPr/>
        </p:nvSpPr>
        <p:spPr bwMode="auto">
          <a:xfrm>
            <a:off x="1905000" y="10668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60" name="Oval 12"/>
          <p:cNvSpPr>
            <a:spLocks noChangeArrowheads="1"/>
          </p:cNvSpPr>
          <p:nvPr/>
        </p:nvSpPr>
        <p:spPr bwMode="auto">
          <a:xfrm>
            <a:off x="5105400" y="5334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61" name="Oval 13"/>
          <p:cNvSpPr>
            <a:spLocks noChangeArrowheads="1"/>
          </p:cNvSpPr>
          <p:nvPr/>
        </p:nvSpPr>
        <p:spPr bwMode="auto">
          <a:xfrm>
            <a:off x="5105400" y="16002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1262" name="Rectangle 14"/>
          <p:cNvSpPr>
            <a:spLocks noChangeArrowheads="1"/>
          </p:cNvSpPr>
          <p:nvPr/>
        </p:nvSpPr>
        <p:spPr bwMode="auto">
          <a:xfrm>
            <a:off x="1905000" y="12192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000</a:t>
            </a:r>
          </a:p>
        </p:txBody>
      </p:sp>
      <p:sp>
        <p:nvSpPr>
          <p:cNvPr id="181263" name="Rectangle 15"/>
          <p:cNvSpPr>
            <a:spLocks noChangeArrowheads="1"/>
          </p:cNvSpPr>
          <p:nvPr/>
        </p:nvSpPr>
        <p:spPr bwMode="auto">
          <a:xfrm>
            <a:off x="3352800" y="6858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010</a:t>
            </a:r>
          </a:p>
        </p:txBody>
      </p:sp>
      <p:sp>
        <p:nvSpPr>
          <p:cNvPr id="181264" name="Rectangle 16"/>
          <p:cNvSpPr>
            <a:spLocks noChangeArrowheads="1"/>
          </p:cNvSpPr>
          <p:nvPr/>
        </p:nvSpPr>
        <p:spPr bwMode="auto">
          <a:xfrm>
            <a:off x="3352800" y="1752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001</a:t>
            </a:r>
          </a:p>
        </p:txBody>
      </p:sp>
      <p:sp>
        <p:nvSpPr>
          <p:cNvPr id="181265" name="Rectangle 17"/>
          <p:cNvSpPr>
            <a:spLocks noChangeArrowheads="1"/>
          </p:cNvSpPr>
          <p:nvPr/>
        </p:nvSpPr>
        <p:spPr bwMode="auto">
          <a:xfrm>
            <a:off x="5105400" y="1752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</a:p>
        </p:txBody>
      </p:sp>
      <p:sp>
        <p:nvSpPr>
          <p:cNvPr id="181266" name="Rectangle 18"/>
          <p:cNvSpPr>
            <a:spLocks noChangeArrowheads="1"/>
          </p:cNvSpPr>
          <p:nvPr/>
        </p:nvSpPr>
        <p:spPr bwMode="auto">
          <a:xfrm>
            <a:off x="5105400" y="6858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011</a:t>
            </a:r>
          </a:p>
        </p:txBody>
      </p:sp>
      <p:sp>
        <p:nvSpPr>
          <p:cNvPr id="181267" name="Line 19"/>
          <p:cNvSpPr>
            <a:spLocks noChangeShapeType="1"/>
          </p:cNvSpPr>
          <p:nvPr/>
        </p:nvSpPr>
        <p:spPr bwMode="auto">
          <a:xfrm flipV="1">
            <a:off x="2438400" y="914400"/>
            <a:ext cx="914400" cy="228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68" name="Line 20"/>
          <p:cNvSpPr>
            <a:spLocks noChangeShapeType="1"/>
          </p:cNvSpPr>
          <p:nvPr/>
        </p:nvSpPr>
        <p:spPr bwMode="auto">
          <a:xfrm>
            <a:off x="2514600" y="1676400"/>
            <a:ext cx="838200" cy="304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69" name="Line 21"/>
          <p:cNvSpPr>
            <a:spLocks noChangeShapeType="1"/>
          </p:cNvSpPr>
          <p:nvPr/>
        </p:nvSpPr>
        <p:spPr bwMode="auto">
          <a:xfrm>
            <a:off x="4038600" y="762000"/>
            <a:ext cx="1143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1" name="Line 23"/>
          <p:cNvSpPr>
            <a:spLocks noChangeShapeType="1"/>
          </p:cNvSpPr>
          <p:nvPr/>
        </p:nvSpPr>
        <p:spPr bwMode="auto">
          <a:xfrm>
            <a:off x="4038600" y="1981200"/>
            <a:ext cx="1066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2" name="Line 24"/>
          <p:cNvSpPr>
            <a:spLocks noChangeShapeType="1"/>
          </p:cNvSpPr>
          <p:nvPr/>
        </p:nvSpPr>
        <p:spPr bwMode="auto">
          <a:xfrm flipV="1">
            <a:off x="3962400" y="1143000"/>
            <a:ext cx="1295400" cy="533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3" name="Line 25"/>
          <p:cNvSpPr>
            <a:spLocks noChangeShapeType="1"/>
          </p:cNvSpPr>
          <p:nvPr/>
        </p:nvSpPr>
        <p:spPr bwMode="auto">
          <a:xfrm>
            <a:off x="5791200" y="838200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4" name="Line 26"/>
          <p:cNvSpPr>
            <a:spLocks noChangeShapeType="1"/>
          </p:cNvSpPr>
          <p:nvPr/>
        </p:nvSpPr>
        <p:spPr bwMode="auto">
          <a:xfrm>
            <a:off x="5791200" y="1981200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5" name="Line 27"/>
          <p:cNvSpPr>
            <a:spLocks noChangeShapeType="1"/>
          </p:cNvSpPr>
          <p:nvPr/>
        </p:nvSpPr>
        <p:spPr bwMode="auto">
          <a:xfrm flipV="1">
            <a:off x="6553200" y="304800"/>
            <a:ext cx="0" cy="1676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6" name="Line 28"/>
          <p:cNvSpPr>
            <a:spLocks noChangeShapeType="1"/>
          </p:cNvSpPr>
          <p:nvPr/>
        </p:nvSpPr>
        <p:spPr bwMode="auto">
          <a:xfrm flipH="1">
            <a:off x="2209800" y="304800"/>
            <a:ext cx="434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7" name="Line 29"/>
          <p:cNvSpPr>
            <a:spLocks noChangeShapeType="1"/>
          </p:cNvSpPr>
          <p:nvPr/>
        </p:nvSpPr>
        <p:spPr bwMode="auto">
          <a:xfrm>
            <a:off x="2209800" y="304800"/>
            <a:ext cx="0" cy="7620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278" name="Rectangle 30"/>
          <p:cNvSpPr>
            <a:spLocks noChangeArrowheads="1"/>
          </p:cNvSpPr>
          <p:nvPr/>
        </p:nvSpPr>
        <p:spPr bwMode="auto">
          <a:xfrm>
            <a:off x="2438400" y="17526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/0</a:t>
            </a:r>
          </a:p>
        </p:txBody>
      </p:sp>
      <p:sp>
        <p:nvSpPr>
          <p:cNvPr id="181279" name="Rectangle 31"/>
          <p:cNvSpPr>
            <a:spLocks noChangeArrowheads="1"/>
          </p:cNvSpPr>
          <p:nvPr/>
        </p:nvSpPr>
        <p:spPr bwMode="auto">
          <a:xfrm>
            <a:off x="4191000" y="19812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/0</a:t>
            </a:r>
          </a:p>
        </p:txBody>
      </p:sp>
      <p:sp>
        <p:nvSpPr>
          <p:cNvPr id="181280" name="Rectangle 32"/>
          <p:cNvSpPr>
            <a:spLocks noChangeArrowheads="1"/>
          </p:cNvSpPr>
          <p:nvPr/>
        </p:nvSpPr>
        <p:spPr bwMode="auto">
          <a:xfrm>
            <a:off x="5867400" y="19812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0/0</a:t>
            </a:r>
          </a:p>
        </p:txBody>
      </p:sp>
      <p:sp>
        <p:nvSpPr>
          <p:cNvPr id="181281" name="Rectangle 33"/>
          <p:cNvSpPr>
            <a:spLocks noChangeArrowheads="1"/>
          </p:cNvSpPr>
          <p:nvPr/>
        </p:nvSpPr>
        <p:spPr bwMode="auto">
          <a:xfrm>
            <a:off x="4267200" y="14478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0/0</a:t>
            </a:r>
          </a:p>
        </p:txBody>
      </p:sp>
      <p:sp>
        <p:nvSpPr>
          <p:cNvPr id="181282" name="Rectangle 34"/>
          <p:cNvSpPr>
            <a:spLocks noChangeArrowheads="1"/>
          </p:cNvSpPr>
          <p:nvPr/>
        </p:nvSpPr>
        <p:spPr bwMode="auto">
          <a:xfrm>
            <a:off x="4114800" y="7620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0/0</a:t>
            </a:r>
          </a:p>
        </p:txBody>
      </p:sp>
      <p:sp>
        <p:nvSpPr>
          <p:cNvPr id="181283" name="Rectangle 35"/>
          <p:cNvSpPr>
            <a:spLocks noChangeArrowheads="1"/>
          </p:cNvSpPr>
          <p:nvPr/>
        </p:nvSpPr>
        <p:spPr bwMode="auto">
          <a:xfrm>
            <a:off x="4114800" y="4572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1/0</a:t>
            </a:r>
          </a:p>
        </p:txBody>
      </p:sp>
      <p:sp>
        <p:nvSpPr>
          <p:cNvPr id="181284" name="Rectangle 36"/>
          <p:cNvSpPr>
            <a:spLocks noChangeArrowheads="1"/>
          </p:cNvSpPr>
          <p:nvPr/>
        </p:nvSpPr>
        <p:spPr bwMode="auto">
          <a:xfrm>
            <a:off x="2590800" y="6858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1/0</a:t>
            </a:r>
          </a:p>
        </p:txBody>
      </p:sp>
      <p:sp>
        <p:nvSpPr>
          <p:cNvPr id="181285" name="Rectangle 37"/>
          <p:cNvSpPr>
            <a:spLocks noChangeArrowheads="1"/>
          </p:cNvSpPr>
          <p:nvPr/>
        </p:nvSpPr>
        <p:spPr bwMode="auto">
          <a:xfrm>
            <a:off x="5867400" y="16002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  <a:r>
              <a:rPr lang="zh-CN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81286" name="Rectangle 38"/>
          <p:cNvSpPr>
            <a:spLocks noChangeArrowheads="1"/>
          </p:cNvSpPr>
          <p:nvPr/>
        </p:nvSpPr>
        <p:spPr bwMode="auto">
          <a:xfrm>
            <a:off x="5867400" y="8382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0/0</a:t>
            </a:r>
          </a:p>
        </p:txBody>
      </p:sp>
      <p:sp>
        <p:nvSpPr>
          <p:cNvPr id="181287" name="Rectangle 39"/>
          <p:cNvSpPr>
            <a:spLocks noChangeArrowheads="1"/>
          </p:cNvSpPr>
          <p:nvPr/>
        </p:nvSpPr>
        <p:spPr bwMode="auto">
          <a:xfrm>
            <a:off x="5867400" y="5334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1/0</a:t>
            </a:r>
          </a:p>
        </p:txBody>
      </p:sp>
      <p:sp>
        <p:nvSpPr>
          <p:cNvPr id="181288" name="Rectangle 40"/>
          <p:cNvSpPr>
            <a:spLocks noChangeArrowheads="1"/>
          </p:cNvSpPr>
          <p:nvPr/>
        </p:nvSpPr>
        <p:spPr bwMode="auto">
          <a:xfrm>
            <a:off x="1524000" y="3354388"/>
            <a:ext cx="654538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0  0   0   0   0    0    1    0</a:t>
            </a:r>
          </a:p>
        </p:txBody>
      </p:sp>
      <p:sp>
        <p:nvSpPr>
          <p:cNvPr id="181289" name="Rectangle 41"/>
          <p:cNvSpPr>
            <a:spLocks noChangeArrowheads="1"/>
          </p:cNvSpPr>
          <p:nvPr/>
        </p:nvSpPr>
        <p:spPr bwMode="auto">
          <a:xfrm>
            <a:off x="1524000" y="3735388"/>
            <a:ext cx="648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0  0   0   1   0    1    1    0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1290" name="Rectangle 42"/>
          <p:cNvSpPr>
            <a:spLocks noChangeArrowheads="1"/>
          </p:cNvSpPr>
          <p:nvPr/>
        </p:nvSpPr>
        <p:spPr bwMode="auto">
          <a:xfrm>
            <a:off x="1524000" y="4106863"/>
            <a:ext cx="648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0  0   1   0   0    1    1    0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1291" name="Rectangle 43"/>
          <p:cNvSpPr>
            <a:spLocks noChangeArrowheads="1"/>
          </p:cNvSpPr>
          <p:nvPr/>
        </p:nvSpPr>
        <p:spPr bwMode="auto">
          <a:xfrm>
            <a:off x="1524000" y="4573588"/>
            <a:ext cx="6483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0  0   1   1   0    0    0    0</a:t>
            </a:r>
          </a:p>
        </p:txBody>
      </p:sp>
      <p:sp>
        <p:nvSpPr>
          <p:cNvPr id="181292" name="Rectangle 44"/>
          <p:cNvSpPr>
            <a:spLocks noChangeArrowheads="1"/>
          </p:cNvSpPr>
          <p:nvPr/>
        </p:nvSpPr>
        <p:spPr bwMode="auto">
          <a:xfrm>
            <a:off x="1524000" y="4953000"/>
            <a:ext cx="6483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0  1   0   0   0    0    0    0</a:t>
            </a:r>
          </a:p>
        </p:txBody>
      </p:sp>
      <p:sp>
        <p:nvSpPr>
          <p:cNvPr id="181293" name="Rectangle 45"/>
          <p:cNvSpPr>
            <a:spLocks noChangeArrowheads="1"/>
          </p:cNvSpPr>
          <p:nvPr/>
        </p:nvSpPr>
        <p:spPr bwMode="auto">
          <a:xfrm>
            <a:off x="1524000" y="5334000"/>
            <a:ext cx="654538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1   0   1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1294" name="Rectangle 46"/>
          <p:cNvSpPr>
            <a:spLocks noChangeArrowheads="1"/>
          </p:cNvSpPr>
          <p:nvPr/>
        </p:nvSpPr>
        <p:spPr bwMode="auto">
          <a:xfrm>
            <a:off x="1524000" y="5630863"/>
            <a:ext cx="648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1   1   0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1295" name="Rectangle 47"/>
          <p:cNvSpPr>
            <a:spLocks noChangeArrowheads="1"/>
          </p:cNvSpPr>
          <p:nvPr/>
        </p:nvSpPr>
        <p:spPr bwMode="auto">
          <a:xfrm>
            <a:off x="1524000" y="6019800"/>
            <a:ext cx="6545382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d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1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1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1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1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1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1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1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1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1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1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1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88" grpId="0" build="p" autoUpdateAnimBg="0"/>
      <p:bldP spid="181289" grpId="0" build="p" autoUpdateAnimBg="0"/>
      <p:bldP spid="181290" grpId="0" build="p" autoUpdateAnimBg="0"/>
      <p:bldP spid="181291" grpId="0" build="p" autoUpdateAnimBg="0"/>
      <p:bldP spid="181292" grpId="0" build="p" autoUpdateAnimBg="0"/>
      <p:bldP spid="181293" grpId="0" build="p" autoUpdateAnimBg="0"/>
      <p:bldP spid="181294" grpId="0" build="p" autoUpdateAnimBg="0"/>
      <p:bldP spid="181295" grpId="0" build="p" autoUpdateAnimBg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Line 4"/>
          <p:cNvSpPr>
            <a:spLocks noChangeShapeType="1"/>
          </p:cNvSpPr>
          <p:nvPr/>
        </p:nvSpPr>
        <p:spPr bwMode="auto">
          <a:xfrm>
            <a:off x="1295400" y="3286125"/>
            <a:ext cx="6705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77" name="Line 5"/>
          <p:cNvSpPr>
            <a:spLocks noChangeShapeType="1"/>
          </p:cNvSpPr>
          <p:nvPr/>
        </p:nvSpPr>
        <p:spPr bwMode="auto">
          <a:xfrm>
            <a:off x="4191000" y="2828925"/>
            <a:ext cx="0" cy="3657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78" name="Line 6"/>
          <p:cNvSpPr>
            <a:spLocks noChangeShapeType="1"/>
          </p:cNvSpPr>
          <p:nvPr/>
        </p:nvSpPr>
        <p:spPr bwMode="auto">
          <a:xfrm>
            <a:off x="7467600" y="2828925"/>
            <a:ext cx="0" cy="3733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1295400" y="2667000"/>
            <a:ext cx="67329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 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2281" name="Oval 9"/>
          <p:cNvSpPr>
            <a:spLocks noChangeArrowheads="1"/>
          </p:cNvSpPr>
          <p:nvPr/>
        </p:nvSpPr>
        <p:spPr bwMode="auto">
          <a:xfrm>
            <a:off x="3352800" y="5334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282" name="Oval 10"/>
          <p:cNvSpPr>
            <a:spLocks noChangeArrowheads="1"/>
          </p:cNvSpPr>
          <p:nvPr/>
        </p:nvSpPr>
        <p:spPr bwMode="auto">
          <a:xfrm>
            <a:off x="3352800" y="16002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283" name="Oval 11"/>
          <p:cNvSpPr>
            <a:spLocks noChangeArrowheads="1"/>
          </p:cNvSpPr>
          <p:nvPr/>
        </p:nvSpPr>
        <p:spPr bwMode="auto">
          <a:xfrm>
            <a:off x="1905000" y="10668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284" name="Oval 12"/>
          <p:cNvSpPr>
            <a:spLocks noChangeArrowheads="1"/>
          </p:cNvSpPr>
          <p:nvPr/>
        </p:nvSpPr>
        <p:spPr bwMode="auto">
          <a:xfrm>
            <a:off x="5105400" y="5334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285" name="Oval 13"/>
          <p:cNvSpPr>
            <a:spLocks noChangeArrowheads="1"/>
          </p:cNvSpPr>
          <p:nvPr/>
        </p:nvSpPr>
        <p:spPr bwMode="auto">
          <a:xfrm>
            <a:off x="5105400" y="1600200"/>
            <a:ext cx="685800" cy="685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2286" name="Rectangle 14"/>
          <p:cNvSpPr>
            <a:spLocks noChangeArrowheads="1"/>
          </p:cNvSpPr>
          <p:nvPr/>
        </p:nvSpPr>
        <p:spPr bwMode="auto">
          <a:xfrm>
            <a:off x="1905000" y="12192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000</a:t>
            </a:r>
          </a:p>
        </p:txBody>
      </p:sp>
      <p:sp>
        <p:nvSpPr>
          <p:cNvPr id="182287" name="Rectangle 15"/>
          <p:cNvSpPr>
            <a:spLocks noChangeArrowheads="1"/>
          </p:cNvSpPr>
          <p:nvPr/>
        </p:nvSpPr>
        <p:spPr bwMode="auto">
          <a:xfrm>
            <a:off x="3352800" y="6858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010</a:t>
            </a:r>
          </a:p>
        </p:txBody>
      </p:sp>
      <p:sp>
        <p:nvSpPr>
          <p:cNvPr id="182288" name="Rectangle 16"/>
          <p:cNvSpPr>
            <a:spLocks noChangeArrowheads="1"/>
          </p:cNvSpPr>
          <p:nvPr/>
        </p:nvSpPr>
        <p:spPr bwMode="auto">
          <a:xfrm>
            <a:off x="3352800" y="1752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001</a:t>
            </a:r>
          </a:p>
        </p:txBody>
      </p:sp>
      <p:sp>
        <p:nvSpPr>
          <p:cNvPr id="182289" name="Rectangle 17"/>
          <p:cNvSpPr>
            <a:spLocks noChangeArrowheads="1"/>
          </p:cNvSpPr>
          <p:nvPr/>
        </p:nvSpPr>
        <p:spPr bwMode="auto">
          <a:xfrm>
            <a:off x="5105400" y="17526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100</a:t>
            </a:r>
          </a:p>
        </p:txBody>
      </p:sp>
      <p:sp>
        <p:nvSpPr>
          <p:cNvPr id="182290" name="Rectangle 18"/>
          <p:cNvSpPr>
            <a:spLocks noChangeArrowheads="1"/>
          </p:cNvSpPr>
          <p:nvPr/>
        </p:nvSpPr>
        <p:spPr bwMode="auto">
          <a:xfrm>
            <a:off x="5105400" y="685800"/>
            <a:ext cx="641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011</a:t>
            </a:r>
          </a:p>
        </p:txBody>
      </p:sp>
      <p:sp>
        <p:nvSpPr>
          <p:cNvPr id="182291" name="Line 19"/>
          <p:cNvSpPr>
            <a:spLocks noChangeShapeType="1"/>
          </p:cNvSpPr>
          <p:nvPr/>
        </p:nvSpPr>
        <p:spPr bwMode="auto">
          <a:xfrm flipV="1">
            <a:off x="2438400" y="914400"/>
            <a:ext cx="914400" cy="228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2" name="Line 20"/>
          <p:cNvSpPr>
            <a:spLocks noChangeShapeType="1"/>
          </p:cNvSpPr>
          <p:nvPr/>
        </p:nvSpPr>
        <p:spPr bwMode="auto">
          <a:xfrm>
            <a:off x="2514600" y="1676400"/>
            <a:ext cx="838200" cy="304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3" name="Line 21"/>
          <p:cNvSpPr>
            <a:spLocks noChangeShapeType="1"/>
          </p:cNvSpPr>
          <p:nvPr/>
        </p:nvSpPr>
        <p:spPr bwMode="auto">
          <a:xfrm>
            <a:off x="4038600" y="762000"/>
            <a:ext cx="1143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4" name="Line 22"/>
          <p:cNvSpPr>
            <a:spLocks noChangeShapeType="1"/>
          </p:cNvSpPr>
          <p:nvPr/>
        </p:nvSpPr>
        <p:spPr bwMode="auto">
          <a:xfrm>
            <a:off x="4038600" y="1981200"/>
            <a:ext cx="1066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5" name="Line 23"/>
          <p:cNvSpPr>
            <a:spLocks noChangeShapeType="1"/>
          </p:cNvSpPr>
          <p:nvPr/>
        </p:nvSpPr>
        <p:spPr bwMode="auto">
          <a:xfrm flipV="1">
            <a:off x="3962400" y="1143000"/>
            <a:ext cx="1295400" cy="533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6" name="Line 24"/>
          <p:cNvSpPr>
            <a:spLocks noChangeShapeType="1"/>
          </p:cNvSpPr>
          <p:nvPr/>
        </p:nvSpPr>
        <p:spPr bwMode="auto">
          <a:xfrm>
            <a:off x="5791200" y="838200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7" name="Line 25"/>
          <p:cNvSpPr>
            <a:spLocks noChangeShapeType="1"/>
          </p:cNvSpPr>
          <p:nvPr/>
        </p:nvSpPr>
        <p:spPr bwMode="auto">
          <a:xfrm>
            <a:off x="5791200" y="1981200"/>
            <a:ext cx="762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8" name="Line 26"/>
          <p:cNvSpPr>
            <a:spLocks noChangeShapeType="1"/>
          </p:cNvSpPr>
          <p:nvPr/>
        </p:nvSpPr>
        <p:spPr bwMode="auto">
          <a:xfrm flipV="1">
            <a:off x="6553200" y="304800"/>
            <a:ext cx="0" cy="1676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299" name="Line 27"/>
          <p:cNvSpPr>
            <a:spLocks noChangeShapeType="1"/>
          </p:cNvSpPr>
          <p:nvPr/>
        </p:nvSpPr>
        <p:spPr bwMode="auto">
          <a:xfrm flipH="1">
            <a:off x="2209800" y="304800"/>
            <a:ext cx="4343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300" name="Line 28"/>
          <p:cNvSpPr>
            <a:spLocks noChangeShapeType="1"/>
          </p:cNvSpPr>
          <p:nvPr/>
        </p:nvSpPr>
        <p:spPr bwMode="auto">
          <a:xfrm>
            <a:off x="2209800" y="304800"/>
            <a:ext cx="0" cy="7620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2301" name="Rectangle 29"/>
          <p:cNvSpPr>
            <a:spLocks noChangeArrowheads="1"/>
          </p:cNvSpPr>
          <p:nvPr/>
        </p:nvSpPr>
        <p:spPr bwMode="auto">
          <a:xfrm>
            <a:off x="2438400" y="17526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/0</a:t>
            </a:r>
          </a:p>
        </p:txBody>
      </p:sp>
      <p:sp>
        <p:nvSpPr>
          <p:cNvPr id="182302" name="Rectangle 30"/>
          <p:cNvSpPr>
            <a:spLocks noChangeArrowheads="1"/>
          </p:cNvSpPr>
          <p:nvPr/>
        </p:nvSpPr>
        <p:spPr bwMode="auto">
          <a:xfrm>
            <a:off x="4191000" y="19812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/0</a:t>
            </a:r>
          </a:p>
        </p:txBody>
      </p:sp>
      <p:sp>
        <p:nvSpPr>
          <p:cNvPr id="182303" name="Rectangle 31"/>
          <p:cNvSpPr>
            <a:spLocks noChangeArrowheads="1"/>
          </p:cNvSpPr>
          <p:nvPr/>
        </p:nvSpPr>
        <p:spPr bwMode="auto">
          <a:xfrm>
            <a:off x="5867400" y="19812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0/0</a:t>
            </a:r>
          </a:p>
        </p:txBody>
      </p:sp>
      <p:sp>
        <p:nvSpPr>
          <p:cNvPr id="182304" name="Rectangle 32"/>
          <p:cNvSpPr>
            <a:spLocks noChangeArrowheads="1"/>
          </p:cNvSpPr>
          <p:nvPr/>
        </p:nvSpPr>
        <p:spPr bwMode="auto">
          <a:xfrm>
            <a:off x="4267200" y="14478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0/0</a:t>
            </a:r>
          </a:p>
        </p:txBody>
      </p:sp>
      <p:sp>
        <p:nvSpPr>
          <p:cNvPr id="182305" name="Rectangle 33"/>
          <p:cNvSpPr>
            <a:spLocks noChangeArrowheads="1"/>
          </p:cNvSpPr>
          <p:nvPr/>
        </p:nvSpPr>
        <p:spPr bwMode="auto">
          <a:xfrm>
            <a:off x="4114800" y="7620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0/0</a:t>
            </a:r>
          </a:p>
        </p:txBody>
      </p:sp>
      <p:sp>
        <p:nvSpPr>
          <p:cNvPr id="182306" name="Rectangle 34"/>
          <p:cNvSpPr>
            <a:spLocks noChangeArrowheads="1"/>
          </p:cNvSpPr>
          <p:nvPr/>
        </p:nvSpPr>
        <p:spPr bwMode="auto">
          <a:xfrm>
            <a:off x="4114800" y="4572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1/0</a:t>
            </a:r>
          </a:p>
        </p:txBody>
      </p:sp>
      <p:sp>
        <p:nvSpPr>
          <p:cNvPr id="182307" name="Rectangle 35"/>
          <p:cNvSpPr>
            <a:spLocks noChangeArrowheads="1"/>
          </p:cNvSpPr>
          <p:nvPr/>
        </p:nvSpPr>
        <p:spPr bwMode="auto">
          <a:xfrm>
            <a:off x="2590800" y="6858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1/0</a:t>
            </a:r>
          </a:p>
        </p:txBody>
      </p:sp>
      <p:sp>
        <p:nvSpPr>
          <p:cNvPr id="182308" name="Rectangle 36"/>
          <p:cNvSpPr>
            <a:spLocks noChangeArrowheads="1"/>
          </p:cNvSpPr>
          <p:nvPr/>
        </p:nvSpPr>
        <p:spPr bwMode="auto">
          <a:xfrm>
            <a:off x="5867400" y="16002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/</a:t>
            </a:r>
            <a:r>
              <a:rPr lang="zh-CN" altLang="en-US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82309" name="Rectangle 37"/>
          <p:cNvSpPr>
            <a:spLocks noChangeArrowheads="1"/>
          </p:cNvSpPr>
          <p:nvPr/>
        </p:nvSpPr>
        <p:spPr bwMode="auto">
          <a:xfrm>
            <a:off x="5867400" y="8382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0/0</a:t>
            </a:r>
          </a:p>
        </p:txBody>
      </p:sp>
      <p:sp>
        <p:nvSpPr>
          <p:cNvPr id="182310" name="Rectangle 38"/>
          <p:cNvSpPr>
            <a:spLocks noChangeArrowheads="1"/>
          </p:cNvSpPr>
          <p:nvPr/>
        </p:nvSpPr>
        <p:spPr bwMode="auto">
          <a:xfrm>
            <a:off x="5867400" y="533400"/>
            <a:ext cx="552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1/0</a:t>
            </a:r>
          </a:p>
        </p:txBody>
      </p:sp>
      <p:sp>
        <p:nvSpPr>
          <p:cNvPr id="182311" name="Rectangle 39"/>
          <p:cNvSpPr>
            <a:spLocks noChangeArrowheads="1"/>
          </p:cNvSpPr>
          <p:nvPr/>
        </p:nvSpPr>
        <p:spPr bwMode="auto">
          <a:xfrm>
            <a:off x="1295400" y="32766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1  0   0   0   0     1    0    0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2312" name="Rectangle 40"/>
          <p:cNvSpPr>
            <a:spLocks noChangeArrowheads="1"/>
          </p:cNvSpPr>
          <p:nvPr/>
        </p:nvSpPr>
        <p:spPr bwMode="auto">
          <a:xfrm>
            <a:off x="1295400" y="3741738"/>
            <a:ext cx="675056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1  0   0   1   1     0    0    0</a:t>
            </a:r>
          </a:p>
        </p:txBody>
      </p:sp>
      <p:sp>
        <p:nvSpPr>
          <p:cNvPr id="182313" name="Rectangle 41"/>
          <p:cNvSpPr>
            <a:spLocks noChangeArrowheads="1"/>
          </p:cNvSpPr>
          <p:nvPr/>
        </p:nvSpPr>
        <p:spPr bwMode="auto">
          <a:xfrm>
            <a:off x="1295400" y="41148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1  0   1   0   0     1    1    0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2314" name="Rectangle 42"/>
          <p:cNvSpPr>
            <a:spLocks noChangeArrowheads="1"/>
          </p:cNvSpPr>
          <p:nvPr/>
        </p:nvSpPr>
        <p:spPr bwMode="auto">
          <a:xfrm>
            <a:off x="1295400" y="44958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1  0   1   1   0     0    0    0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2315" name="Rectangle 43"/>
          <p:cNvSpPr>
            <a:spLocks noChangeArrowheads="1"/>
          </p:cNvSpPr>
          <p:nvPr/>
        </p:nvSpPr>
        <p:spPr bwMode="auto">
          <a:xfrm>
            <a:off x="1295400" y="4960938"/>
            <a:ext cx="675056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1  1   0   0   0     0    0    1</a:t>
            </a:r>
          </a:p>
        </p:txBody>
      </p:sp>
      <p:sp>
        <p:nvSpPr>
          <p:cNvPr id="182316" name="Rectangle 44"/>
          <p:cNvSpPr>
            <a:spLocks noChangeArrowheads="1"/>
          </p:cNvSpPr>
          <p:nvPr/>
        </p:nvSpPr>
        <p:spPr bwMode="auto">
          <a:xfrm>
            <a:off x="1295400" y="53340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1   0   1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 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2317" name="Rectangle 45"/>
          <p:cNvSpPr>
            <a:spLocks noChangeArrowheads="1"/>
          </p:cNvSpPr>
          <p:nvPr/>
        </p:nvSpPr>
        <p:spPr bwMode="auto">
          <a:xfrm>
            <a:off x="1295400" y="5722938"/>
            <a:ext cx="675056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1   1   0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 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2318" name="Rectangle 46"/>
          <p:cNvSpPr>
            <a:spLocks noChangeArrowheads="1"/>
          </p:cNvSpPr>
          <p:nvPr/>
        </p:nvSpPr>
        <p:spPr bwMode="auto">
          <a:xfrm>
            <a:off x="1295400" y="6103938"/>
            <a:ext cx="675056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1   1   1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 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2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2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2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2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2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2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2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2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2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11" grpId="0" build="p" autoUpdateAnimBg="0"/>
      <p:bldP spid="182312" grpId="0" build="p" autoUpdateAnimBg="0"/>
      <p:bldP spid="182313" grpId="0" build="p" autoUpdateAnimBg="0"/>
      <p:bldP spid="182314" grpId="0" build="p" autoUpdateAnimBg="0"/>
      <p:bldP spid="182315" grpId="0" build="p" autoUpdateAnimBg="0"/>
      <p:bldP spid="182316" grpId="0" build="p" autoUpdateAnimBg="0"/>
      <p:bldP spid="182317" grpId="0" build="p" autoUpdateAnimBg="0"/>
      <p:bldP spid="182318" grpId="0" build="p" autoUpdateAnimBg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3124200" y="1685925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3301" name="Line 5"/>
          <p:cNvSpPr>
            <a:spLocks noChangeShapeType="1"/>
          </p:cNvSpPr>
          <p:nvPr/>
        </p:nvSpPr>
        <p:spPr bwMode="auto">
          <a:xfrm flipV="1">
            <a:off x="3124200" y="23717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02" name="Line 6"/>
          <p:cNvSpPr>
            <a:spLocks noChangeShapeType="1"/>
          </p:cNvSpPr>
          <p:nvPr/>
        </p:nvSpPr>
        <p:spPr bwMode="auto">
          <a:xfrm>
            <a:off x="3124200" y="38195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03" name="Line 7"/>
          <p:cNvSpPr>
            <a:spLocks noChangeShapeType="1"/>
          </p:cNvSpPr>
          <p:nvPr/>
        </p:nvSpPr>
        <p:spPr bwMode="auto">
          <a:xfrm>
            <a:off x="3124200" y="30575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04" name="Line 8"/>
          <p:cNvSpPr>
            <a:spLocks noChangeShapeType="1"/>
          </p:cNvSpPr>
          <p:nvPr/>
        </p:nvSpPr>
        <p:spPr bwMode="auto">
          <a:xfrm>
            <a:off x="3962400" y="16859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05" name="Line 9"/>
          <p:cNvSpPr>
            <a:spLocks noChangeShapeType="1"/>
          </p:cNvSpPr>
          <p:nvPr/>
        </p:nvSpPr>
        <p:spPr bwMode="auto">
          <a:xfrm>
            <a:off x="5638800" y="16859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4800600" y="16859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07" name="Line 11"/>
          <p:cNvSpPr>
            <a:spLocks noChangeShapeType="1"/>
          </p:cNvSpPr>
          <p:nvPr/>
        </p:nvSpPr>
        <p:spPr bwMode="auto">
          <a:xfrm flipH="1" flipV="1">
            <a:off x="2362200" y="923925"/>
            <a:ext cx="7620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3308" name="Rectangle 12"/>
          <p:cNvSpPr>
            <a:spLocks noChangeArrowheads="1"/>
          </p:cNvSpPr>
          <p:nvPr/>
        </p:nvSpPr>
        <p:spPr bwMode="auto">
          <a:xfrm>
            <a:off x="1828800" y="314325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09" name="Rectangle 13"/>
          <p:cNvSpPr>
            <a:spLocks noChangeArrowheads="1"/>
          </p:cNvSpPr>
          <p:nvPr/>
        </p:nvSpPr>
        <p:spPr bwMode="auto">
          <a:xfrm>
            <a:off x="1828800" y="1000125"/>
            <a:ext cx="195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10" name="Rectangle 14"/>
          <p:cNvSpPr>
            <a:spLocks noChangeArrowheads="1"/>
          </p:cNvSpPr>
          <p:nvPr/>
        </p:nvSpPr>
        <p:spPr bwMode="auto">
          <a:xfrm>
            <a:off x="2514600" y="619125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11" name="Rectangle 15"/>
          <p:cNvSpPr>
            <a:spLocks noChangeArrowheads="1"/>
          </p:cNvSpPr>
          <p:nvPr/>
        </p:nvSpPr>
        <p:spPr bwMode="auto">
          <a:xfrm>
            <a:off x="3200400" y="1143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12" name="Rectangle 16"/>
          <p:cNvSpPr>
            <a:spLocks noChangeArrowheads="1"/>
          </p:cNvSpPr>
          <p:nvPr/>
        </p:nvSpPr>
        <p:spPr bwMode="auto">
          <a:xfrm>
            <a:off x="2514600" y="1676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13" name="Rectangle 17"/>
          <p:cNvSpPr>
            <a:spLocks noChangeArrowheads="1"/>
          </p:cNvSpPr>
          <p:nvPr/>
        </p:nvSpPr>
        <p:spPr bwMode="auto">
          <a:xfrm>
            <a:off x="4038600" y="1143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14" name="Rectangle 18"/>
          <p:cNvSpPr>
            <a:spLocks noChangeArrowheads="1"/>
          </p:cNvSpPr>
          <p:nvPr/>
        </p:nvSpPr>
        <p:spPr bwMode="auto">
          <a:xfrm>
            <a:off x="2514600" y="2362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15" name="Rectangle 19"/>
          <p:cNvSpPr>
            <a:spLocks noChangeArrowheads="1"/>
          </p:cNvSpPr>
          <p:nvPr/>
        </p:nvSpPr>
        <p:spPr bwMode="auto">
          <a:xfrm>
            <a:off x="4876800" y="1143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16" name="Rectangle 20"/>
          <p:cNvSpPr>
            <a:spLocks noChangeArrowheads="1"/>
          </p:cNvSpPr>
          <p:nvPr/>
        </p:nvSpPr>
        <p:spPr bwMode="auto">
          <a:xfrm>
            <a:off x="2514600" y="3048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17" name="Rectangle 21"/>
          <p:cNvSpPr>
            <a:spLocks noChangeArrowheads="1"/>
          </p:cNvSpPr>
          <p:nvPr/>
        </p:nvSpPr>
        <p:spPr bwMode="auto">
          <a:xfrm>
            <a:off x="2514600" y="3810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18" name="Rectangle 22"/>
          <p:cNvSpPr>
            <a:spLocks noChangeArrowheads="1"/>
          </p:cNvSpPr>
          <p:nvPr/>
        </p:nvSpPr>
        <p:spPr bwMode="auto">
          <a:xfrm>
            <a:off x="5791200" y="1143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19" name="Rectangle 23"/>
          <p:cNvSpPr>
            <a:spLocks noChangeArrowheads="1"/>
          </p:cNvSpPr>
          <p:nvPr/>
        </p:nvSpPr>
        <p:spPr bwMode="auto">
          <a:xfrm>
            <a:off x="3276600" y="3124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20" name="Rectangle 24"/>
          <p:cNvSpPr>
            <a:spLocks noChangeArrowheads="1"/>
          </p:cNvSpPr>
          <p:nvPr/>
        </p:nvSpPr>
        <p:spPr bwMode="auto">
          <a:xfrm>
            <a:off x="4114800" y="3124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21" name="Rectangle 25"/>
          <p:cNvSpPr>
            <a:spLocks noChangeArrowheads="1"/>
          </p:cNvSpPr>
          <p:nvPr/>
        </p:nvSpPr>
        <p:spPr bwMode="auto">
          <a:xfrm>
            <a:off x="4953000" y="3124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22" name="Rectangle 26"/>
          <p:cNvSpPr>
            <a:spLocks noChangeArrowheads="1"/>
          </p:cNvSpPr>
          <p:nvPr/>
        </p:nvSpPr>
        <p:spPr bwMode="auto">
          <a:xfrm>
            <a:off x="5867400" y="3124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23" name="Rectangle 27"/>
          <p:cNvSpPr>
            <a:spLocks noChangeArrowheads="1"/>
          </p:cNvSpPr>
          <p:nvPr/>
        </p:nvSpPr>
        <p:spPr bwMode="auto">
          <a:xfrm>
            <a:off x="58674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24" name="Rectangle 28"/>
          <p:cNvSpPr>
            <a:spLocks noChangeArrowheads="1"/>
          </p:cNvSpPr>
          <p:nvPr/>
        </p:nvSpPr>
        <p:spPr bwMode="auto">
          <a:xfrm>
            <a:off x="49530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25" name="Rectangle 29"/>
          <p:cNvSpPr>
            <a:spLocks noChangeArrowheads="1"/>
          </p:cNvSpPr>
          <p:nvPr/>
        </p:nvSpPr>
        <p:spPr bwMode="auto">
          <a:xfrm>
            <a:off x="4191000" y="1676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26" name="Rectangle 30"/>
          <p:cNvSpPr>
            <a:spLocks noChangeArrowheads="1"/>
          </p:cNvSpPr>
          <p:nvPr/>
        </p:nvSpPr>
        <p:spPr bwMode="auto">
          <a:xfrm>
            <a:off x="5029200" y="1676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27" name="Rectangle 31"/>
          <p:cNvSpPr>
            <a:spLocks noChangeArrowheads="1"/>
          </p:cNvSpPr>
          <p:nvPr/>
        </p:nvSpPr>
        <p:spPr bwMode="auto">
          <a:xfrm>
            <a:off x="3276600" y="2362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28" name="Rectangle 32"/>
          <p:cNvSpPr>
            <a:spLocks noChangeArrowheads="1"/>
          </p:cNvSpPr>
          <p:nvPr/>
        </p:nvSpPr>
        <p:spPr bwMode="auto">
          <a:xfrm>
            <a:off x="3276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29" name="Rectangle 33"/>
          <p:cNvSpPr>
            <a:spLocks noChangeArrowheads="1"/>
          </p:cNvSpPr>
          <p:nvPr/>
        </p:nvSpPr>
        <p:spPr bwMode="auto">
          <a:xfrm>
            <a:off x="41148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30" name="Rectangle 34"/>
          <p:cNvSpPr>
            <a:spLocks noChangeArrowheads="1"/>
          </p:cNvSpPr>
          <p:nvPr/>
        </p:nvSpPr>
        <p:spPr bwMode="auto">
          <a:xfrm>
            <a:off x="5943600" y="1676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31" name="Rectangle 35"/>
          <p:cNvSpPr>
            <a:spLocks noChangeArrowheads="1"/>
          </p:cNvSpPr>
          <p:nvPr/>
        </p:nvSpPr>
        <p:spPr bwMode="auto">
          <a:xfrm>
            <a:off x="4953000" y="2362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32" name="Rectangle 36"/>
          <p:cNvSpPr>
            <a:spLocks noChangeArrowheads="1"/>
          </p:cNvSpPr>
          <p:nvPr/>
        </p:nvSpPr>
        <p:spPr bwMode="auto">
          <a:xfrm>
            <a:off x="4114800" y="2362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33" name="Rectangle 37"/>
          <p:cNvSpPr>
            <a:spLocks noChangeArrowheads="1"/>
          </p:cNvSpPr>
          <p:nvPr/>
        </p:nvSpPr>
        <p:spPr bwMode="auto">
          <a:xfrm>
            <a:off x="5867400" y="2438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34" name="Rectangle 38"/>
          <p:cNvSpPr>
            <a:spLocks noChangeArrowheads="1"/>
          </p:cNvSpPr>
          <p:nvPr/>
        </p:nvSpPr>
        <p:spPr bwMode="auto">
          <a:xfrm>
            <a:off x="3352800" y="1676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3335" name="Oval 39"/>
          <p:cNvSpPr>
            <a:spLocks noChangeArrowheads="1"/>
          </p:cNvSpPr>
          <p:nvPr/>
        </p:nvSpPr>
        <p:spPr bwMode="auto">
          <a:xfrm>
            <a:off x="3962400" y="3133725"/>
            <a:ext cx="838200" cy="13716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83346" name="Group 50"/>
          <p:cNvGrpSpPr>
            <a:grpSpLocks/>
          </p:cNvGrpSpPr>
          <p:nvPr/>
        </p:nvGrpSpPr>
        <p:grpSpPr bwMode="auto">
          <a:xfrm>
            <a:off x="3352800" y="5072083"/>
            <a:ext cx="2011363" cy="1357313"/>
            <a:chOff x="2112" y="3030"/>
            <a:chExt cx="1267" cy="855"/>
          </a:xfrm>
        </p:grpSpPr>
        <p:graphicFrame>
          <p:nvGraphicFramePr>
            <p:cNvPr id="183344" name="Object 48"/>
            <p:cNvGraphicFramePr>
              <a:graphicFrameLocks noChangeAspect="1"/>
            </p:cNvGraphicFramePr>
            <p:nvPr/>
          </p:nvGraphicFramePr>
          <p:xfrm>
            <a:off x="2112" y="3030"/>
            <a:ext cx="1267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516" name="Equation" r:id="rId5" imgW="1524240" imgH="419040" progId="Equation.3">
                    <p:embed/>
                  </p:oleObj>
                </mc:Choice>
                <mc:Fallback>
                  <p:oleObj name="Equation" r:id="rId5" imgW="1524240" imgH="419040" progId="Equation.3">
                    <p:embed/>
                    <p:pic>
                      <p:nvPicPr>
                        <p:cNvPr id="0" name="Picture 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030"/>
                          <a:ext cx="1267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345" name="Object 49"/>
            <p:cNvGraphicFramePr>
              <a:graphicFrameLocks noChangeAspect="1"/>
            </p:cNvGraphicFramePr>
            <p:nvPr/>
          </p:nvGraphicFramePr>
          <p:xfrm>
            <a:off x="2112" y="3552"/>
            <a:ext cx="1084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5517" name="Equation" r:id="rId7" imgW="1308240" imgH="393840" progId="Equation.3">
                    <p:embed/>
                  </p:oleObj>
                </mc:Choice>
                <mc:Fallback>
                  <p:oleObj name="Equation" r:id="rId7" imgW="1308240" imgH="393840" progId="Equation.3">
                    <p:embed/>
                    <p:pic>
                      <p:nvPicPr>
                        <p:cNvPr id="0" name="Picture 2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552"/>
                          <a:ext cx="1084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83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3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3124200" y="1609725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25" name="Line 5"/>
          <p:cNvSpPr>
            <a:spLocks noChangeShapeType="1"/>
          </p:cNvSpPr>
          <p:nvPr/>
        </p:nvSpPr>
        <p:spPr bwMode="auto">
          <a:xfrm flipV="1">
            <a:off x="3124200" y="22955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26" name="Line 6"/>
          <p:cNvSpPr>
            <a:spLocks noChangeShapeType="1"/>
          </p:cNvSpPr>
          <p:nvPr/>
        </p:nvSpPr>
        <p:spPr bwMode="auto">
          <a:xfrm>
            <a:off x="3124200" y="37433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27" name="Line 7"/>
          <p:cNvSpPr>
            <a:spLocks noChangeShapeType="1"/>
          </p:cNvSpPr>
          <p:nvPr/>
        </p:nvSpPr>
        <p:spPr bwMode="auto">
          <a:xfrm>
            <a:off x="3124200" y="29813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28" name="Line 8"/>
          <p:cNvSpPr>
            <a:spLocks noChangeShapeType="1"/>
          </p:cNvSpPr>
          <p:nvPr/>
        </p:nvSpPr>
        <p:spPr bwMode="auto">
          <a:xfrm>
            <a:off x="3962400" y="16097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29" name="Line 9"/>
          <p:cNvSpPr>
            <a:spLocks noChangeShapeType="1"/>
          </p:cNvSpPr>
          <p:nvPr/>
        </p:nvSpPr>
        <p:spPr bwMode="auto">
          <a:xfrm>
            <a:off x="5638800" y="16097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30" name="Line 10"/>
          <p:cNvSpPr>
            <a:spLocks noChangeShapeType="1"/>
          </p:cNvSpPr>
          <p:nvPr/>
        </p:nvSpPr>
        <p:spPr bwMode="auto">
          <a:xfrm>
            <a:off x="4800600" y="16097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31" name="Line 11"/>
          <p:cNvSpPr>
            <a:spLocks noChangeShapeType="1"/>
          </p:cNvSpPr>
          <p:nvPr/>
        </p:nvSpPr>
        <p:spPr bwMode="auto">
          <a:xfrm flipH="1" flipV="1">
            <a:off x="2362200" y="847725"/>
            <a:ext cx="762000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32" name="Rectangle 12"/>
          <p:cNvSpPr>
            <a:spLocks noChangeArrowheads="1"/>
          </p:cNvSpPr>
          <p:nvPr/>
        </p:nvSpPr>
        <p:spPr bwMode="auto">
          <a:xfrm>
            <a:off x="1752600" y="314325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33" name="Rectangle 13"/>
          <p:cNvSpPr>
            <a:spLocks noChangeArrowheads="1"/>
          </p:cNvSpPr>
          <p:nvPr/>
        </p:nvSpPr>
        <p:spPr bwMode="auto">
          <a:xfrm>
            <a:off x="1828800" y="923925"/>
            <a:ext cx="195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34" name="Rectangle 14"/>
          <p:cNvSpPr>
            <a:spLocks noChangeArrowheads="1"/>
          </p:cNvSpPr>
          <p:nvPr/>
        </p:nvSpPr>
        <p:spPr bwMode="auto">
          <a:xfrm>
            <a:off x="2438400" y="542925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35" name="Rectangle 15"/>
          <p:cNvSpPr>
            <a:spLocks noChangeArrowheads="1"/>
          </p:cNvSpPr>
          <p:nvPr/>
        </p:nvSpPr>
        <p:spPr bwMode="auto">
          <a:xfrm>
            <a:off x="3200400" y="1066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36" name="Rectangle 16"/>
          <p:cNvSpPr>
            <a:spLocks noChangeArrowheads="1"/>
          </p:cNvSpPr>
          <p:nvPr/>
        </p:nvSpPr>
        <p:spPr bwMode="auto">
          <a:xfrm>
            <a:off x="2514600" y="1600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37" name="Rectangle 17"/>
          <p:cNvSpPr>
            <a:spLocks noChangeArrowheads="1"/>
          </p:cNvSpPr>
          <p:nvPr/>
        </p:nvSpPr>
        <p:spPr bwMode="auto">
          <a:xfrm>
            <a:off x="4038600" y="1066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38" name="Rectangle 18"/>
          <p:cNvSpPr>
            <a:spLocks noChangeArrowheads="1"/>
          </p:cNvSpPr>
          <p:nvPr/>
        </p:nvSpPr>
        <p:spPr bwMode="auto">
          <a:xfrm>
            <a:off x="2514600" y="2286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4876800" y="1066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2514600" y="2971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41" name="Rectangle 21"/>
          <p:cNvSpPr>
            <a:spLocks noChangeArrowheads="1"/>
          </p:cNvSpPr>
          <p:nvPr/>
        </p:nvSpPr>
        <p:spPr bwMode="auto">
          <a:xfrm>
            <a:off x="2514600" y="3733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42" name="Rectangle 22"/>
          <p:cNvSpPr>
            <a:spLocks noChangeArrowheads="1"/>
          </p:cNvSpPr>
          <p:nvPr/>
        </p:nvSpPr>
        <p:spPr bwMode="auto">
          <a:xfrm>
            <a:off x="5791200" y="1066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43" name="Rectangle 23"/>
          <p:cNvSpPr>
            <a:spLocks noChangeArrowheads="1"/>
          </p:cNvSpPr>
          <p:nvPr/>
        </p:nvSpPr>
        <p:spPr bwMode="auto">
          <a:xfrm>
            <a:off x="32766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44" name="Rectangle 24"/>
          <p:cNvSpPr>
            <a:spLocks noChangeArrowheads="1"/>
          </p:cNvSpPr>
          <p:nvPr/>
        </p:nvSpPr>
        <p:spPr bwMode="auto">
          <a:xfrm>
            <a:off x="41148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45" name="Rectangle 25"/>
          <p:cNvSpPr>
            <a:spLocks noChangeArrowheads="1"/>
          </p:cNvSpPr>
          <p:nvPr/>
        </p:nvSpPr>
        <p:spPr bwMode="auto">
          <a:xfrm>
            <a:off x="49530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46" name="Rectangle 26"/>
          <p:cNvSpPr>
            <a:spLocks noChangeArrowheads="1"/>
          </p:cNvSpPr>
          <p:nvPr/>
        </p:nvSpPr>
        <p:spPr bwMode="auto">
          <a:xfrm>
            <a:off x="58674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47" name="Rectangle 27"/>
          <p:cNvSpPr>
            <a:spLocks noChangeArrowheads="1"/>
          </p:cNvSpPr>
          <p:nvPr/>
        </p:nvSpPr>
        <p:spPr bwMode="auto">
          <a:xfrm>
            <a:off x="5867400" y="3733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48" name="Rectangle 28"/>
          <p:cNvSpPr>
            <a:spLocks noChangeArrowheads="1"/>
          </p:cNvSpPr>
          <p:nvPr/>
        </p:nvSpPr>
        <p:spPr bwMode="auto">
          <a:xfrm>
            <a:off x="4953000" y="3733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49" name="Rectangle 29"/>
          <p:cNvSpPr>
            <a:spLocks noChangeArrowheads="1"/>
          </p:cNvSpPr>
          <p:nvPr/>
        </p:nvSpPr>
        <p:spPr bwMode="auto">
          <a:xfrm>
            <a:off x="4191000" y="1600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50" name="Rectangle 30"/>
          <p:cNvSpPr>
            <a:spLocks noChangeArrowheads="1"/>
          </p:cNvSpPr>
          <p:nvPr/>
        </p:nvSpPr>
        <p:spPr bwMode="auto">
          <a:xfrm>
            <a:off x="5029200" y="1600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51" name="Rectangle 31"/>
          <p:cNvSpPr>
            <a:spLocks noChangeArrowheads="1"/>
          </p:cNvSpPr>
          <p:nvPr/>
        </p:nvSpPr>
        <p:spPr bwMode="auto">
          <a:xfrm>
            <a:off x="32766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52" name="Rectangle 32"/>
          <p:cNvSpPr>
            <a:spLocks noChangeArrowheads="1"/>
          </p:cNvSpPr>
          <p:nvPr/>
        </p:nvSpPr>
        <p:spPr bwMode="auto">
          <a:xfrm>
            <a:off x="3276600" y="3733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53" name="Rectangle 33"/>
          <p:cNvSpPr>
            <a:spLocks noChangeArrowheads="1"/>
          </p:cNvSpPr>
          <p:nvPr/>
        </p:nvSpPr>
        <p:spPr bwMode="auto">
          <a:xfrm>
            <a:off x="4114800" y="3733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54" name="Rectangle 34"/>
          <p:cNvSpPr>
            <a:spLocks noChangeArrowheads="1"/>
          </p:cNvSpPr>
          <p:nvPr/>
        </p:nvSpPr>
        <p:spPr bwMode="auto">
          <a:xfrm>
            <a:off x="5943600" y="1600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55" name="Rectangle 35"/>
          <p:cNvSpPr>
            <a:spLocks noChangeArrowheads="1"/>
          </p:cNvSpPr>
          <p:nvPr/>
        </p:nvSpPr>
        <p:spPr bwMode="auto">
          <a:xfrm>
            <a:off x="49530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56" name="Rectangle 36"/>
          <p:cNvSpPr>
            <a:spLocks noChangeArrowheads="1"/>
          </p:cNvSpPr>
          <p:nvPr/>
        </p:nvSpPr>
        <p:spPr bwMode="auto">
          <a:xfrm>
            <a:off x="41148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57" name="Rectangle 37"/>
          <p:cNvSpPr>
            <a:spLocks noChangeArrowheads="1"/>
          </p:cNvSpPr>
          <p:nvPr/>
        </p:nvSpPr>
        <p:spPr bwMode="auto">
          <a:xfrm>
            <a:off x="5867400" y="2362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4358" name="Rectangle 38"/>
          <p:cNvSpPr>
            <a:spLocks noChangeArrowheads="1"/>
          </p:cNvSpPr>
          <p:nvPr/>
        </p:nvSpPr>
        <p:spPr bwMode="auto">
          <a:xfrm>
            <a:off x="3352800" y="1600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2971800" y="3667125"/>
            <a:ext cx="3810000" cy="835025"/>
            <a:chOff x="2112" y="2304"/>
            <a:chExt cx="2400" cy="526"/>
          </a:xfrm>
        </p:grpSpPr>
        <p:sp>
          <p:nvSpPr>
            <p:cNvPr id="184359" name="Arc 39"/>
            <p:cNvSpPr>
              <a:spLocks/>
            </p:cNvSpPr>
            <p:nvPr/>
          </p:nvSpPr>
          <p:spPr bwMode="auto">
            <a:xfrm>
              <a:off x="2112" y="2352"/>
              <a:ext cx="519" cy="478"/>
            </a:xfrm>
            <a:custGeom>
              <a:avLst/>
              <a:gdLst>
                <a:gd name="G0" fmla="+- 8667 0 0"/>
                <a:gd name="G1" fmla="+- 21600 0 0"/>
                <a:gd name="G2" fmla="+- 21600 0 0"/>
                <a:gd name="T0" fmla="*/ 1579 w 30267"/>
                <a:gd name="T1" fmla="*/ 1196 h 43200"/>
                <a:gd name="T2" fmla="*/ 0 w 30267"/>
                <a:gd name="T3" fmla="*/ 41385 h 43200"/>
                <a:gd name="T4" fmla="*/ 8667 w 3026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67" h="43200" fill="none" extrusionOk="0">
                  <a:moveTo>
                    <a:pt x="1579" y="1196"/>
                  </a:moveTo>
                  <a:cubicBezTo>
                    <a:pt x="3858" y="404"/>
                    <a:pt x="6254" y="-1"/>
                    <a:pt x="8667" y="0"/>
                  </a:cubicBezTo>
                  <a:cubicBezTo>
                    <a:pt x="20596" y="0"/>
                    <a:pt x="30267" y="9670"/>
                    <a:pt x="30267" y="21600"/>
                  </a:cubicBezTo>
                  <a:cubicBezTo>
                    <a:pt x="30267" y="33529"/>
                    <a:pt x="20596" y="43200"/>
                    <a:pt x="8667" y="43200"/>
                  </a:cubicBezTo>
                  <a:cubicBezTo>
                    <a:pt x="5683" y="43200"/>
                    <a:pt x="2732" y="42581"/>
                    <a:pt x="0" y="41384"/>
                  </a:cubicBezTo>
                </a:path>
                <a:path w="30267" h="43200" stroke="0" extrusionOk="0">
                  <a:moveTo>
                    <a:pt x="1579" y="1196"/>
                  </a:moveTo>
                  <a:cubicBezTo>
                    <a:pt x="3858" y="404"/>
                    <a:pt x="6254" y="-1"/>
                    <a:pt x="8667" y="0"/>
                  </a:cubicBezTo>
                  <a:cubicBezTo>
                    <a:pt x="20596" y="0"/>
                    <a:pt x="30267" y="9670"/>
                    <a:pt x="30267" y="21600"/>
                  </a:cubicBezTo>
                  <a:cubicBezTo>
                    <a:pt x="30267" y="33529"/>
                    <a:pt x="20596" y="43200"/>
                    <a:pt x="8667" y="43200"/>
                  </a:cubicBezTo>
                  <a:cubicBezTo>
                    <a:pt x="5683" y="43200"/>
                    <a:pt x="2732" y="42581"/>
                    <a:pt x="0" y="41384"/>
                  </a:cubicBezTo>
                  <a:lnTo>
                    <a:pt x="8667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60" name="Arc 40"/>
            <p:cNvSpPr>
              <a:spLocks/>
            </p:cNvSpPr>
            <p:nvPr/>
          </p:nvSpPr>
          <p:spPr bwMode="auto">
            <a:xfrm flipH="1">
              <a:off x="3888" y="2304"/>
              <a:ext cx="624" cy="478"/>
            </a:xfrm>
            <a:custGeom>
              <a:avLst/>
              <a:gdLst>
                <a:gd name="G0" fmla="+- 8667 0 0"/>
                <a:gd name="G1" fmla="+- 21600 0 0"/>
                <a:gd name="G2" fmla="+- 21600 0 0"/>
                <a:gd name="T0" fmla="*/ 1579 w 30267"/>
                <a:gd name="T1" fmla="*/ 1196 h 43200"/>
                <a:gd name="T2" fmla="*/ 0 w 30267"/>
                <a:gd name="T3" fmla="*/ 41385 h 43200"/>
                <a:gd name="T4" fmla="*/ 8667 w 3026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67" h="43200" fill="none" extrusionOk="0">
                  <a:moveTo>
                    <a:pt x="1579" y="1196"/>
                  </a:moveTo>
                  <a:cubicBezTo>
                    <a:pt x="3858" y="404"/>
                    <a:pt x="6254" y="-1"/>
                    <a:pt x="8667" y="0"/>
                  </a:cubicBezTo>
                  <a:cubicBezTo>
                    <a:pt x="20596" y="0"/>
                    <a:pt x="30267" y="9670"/>
                    <a:pt x="30267" y="21600"/>
                  </a:cubicBezTo>
                  <a:cubicBezTo>
                    <a:pt x="30267" y="33529"/>
                    <a:pt x="20596" y="43200"/>
                    <a:pt x="8667" y="43200"/>
                  </a:cubicBezTo>
                  <a:cubicBezTo>
                    <a:pt x="5683" y="43200"/>
                    <a:pt x="2732" y="42581"/>
                    <a:pt x="0" y="41384"/>
                  </a:cubicBezTo>
                </a:path>
                <a:path w="30267" h="43200" stroke="0" extrusionOk="0">
                  <a:moveTo>
                    <a:pt x="1579" y="1196"/>
                  </a:moveTo>
                  <a:cubicBezTo>
                    <a:pt x="3858" y="404"/>
                    <a:pt x="6254" y="-1"/>
                    <a:pt x="8667" y="0"/>
                  </a:cubicBezTo>
                  <a:cubicBezTo>
                    <a:pt x="20596" y="0"/>
                    <a:pt x="30267" y="9670"/>
                    <a:pt x="30267" y="21600"/>
                  </a:cubicBezTo>
                  <a:cubicBezTo>
                    <a:pt x="30267" y="33529"/>
                    <a:pt x="20596" y="43200"/>
                    <a:pt x="8667" y="43200"/>
                  </a:cubicBezTo>
                  <a:cubicBezTo>
                    <a:pt x="5683" y="43200"/>
                    <a:pt x="2732" y="42581"/>
                    <a:pt x="0" y="41384"/>
                  </a:cubicBezTo>
                  <a:lnTo>
                    <a:pt x="8667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361" name="Oval 41"/>
          <p:cNvSpPr>
            <a:spLocks noChangeArrowheads="1"/>
          </p:cNvSpPr>
          <p:nvPr/>
        </p:nvSpPr>
        <p:spPr bwMode="auto">
          <a:xfrm>
            <a:off x="4038600" y="1685925"/>
            <a:ext cx="685800" cy="12954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4362" name="Oval 42"/>
          <p:cNvSpPr>
            <a:spLocks noChangeArrowheads="1"/>
          </p:cNvSpPr>
          <p:nvPr/>
        </p:nvSpPr>
        <p:spPr bwMode="auto">
          <a:xfrm>
            <a:off x="5638800" y="1685925"/>
            <a:ext cx="914400" cy="28194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84381" name="Group 61"/>
          <p:cNvGrpSpPr>
            <a:grpSpLocks/>
          </p:cNvGrpSpPr>
          <p:nvPr/>
        </p:nvGrpSpPr>
        <p:grpSpPr bwMode="auto">
          <a:xfrm>
            <a:off x="2285999" y="5140347"/>
            <a:ext cx="5311776" cy="1503363"/>
            <a:chOff x="1440" y="3060"/>
            <a:chExt cx="3346" cy="947"/>
          </a:xfrm>
        </p:grpSpPr>
        <p:graphicFrame>
          <p:nvGraphicFramePr>
            <p:cNvPr id="184379" name="Object 59"/>
            <p:cNvGraphicFramePr>
              <a:graphicFrameLocks noChangeAspect="1"/>
            </p:cNvGraphicFramePr>
            <p:nvPr/>
          </p:nvGraphicFramePr>
          <p:xfrm>
            <a:off x="1485" y="3060"/>
            <a:ext cx="3301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492" name="Equation" r:id="rId5" imgW="2438400" imgH="292100" progId="Equation.DSMT4">
                    <p:embed/>
                  </p:oleObj>
                </mc:Choice>
                <mc:Fallback>
                  <p:oleObj name="Equation" r:id="rId5" imgW="2438400" imgH="292100" progId="Equation.DSMT4">
                    <p:embed/>
                    <p:pic>
                      <p:nvPicPr>
                        <p:cNvPr id="0" name="Picture 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5" y="3060"/>
                          <a:ext cx="3301" cy="3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80" name="Object 60"/>
            <p:cNvGraphicFramePr>
              <a:graphicFrameLocks noChangeAspect="1"/>
            </p:cNvGraphicFramePr>
            <p:nvPr/>
          </p:nvGraphicFramePr>
          <p:xfrm>
            <a:off x="1440" y="3600"/>
            <a:ext cx="3190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4493" name="Equation" r:id="rId7" imgW="2108200" imgH="266700" progId="Equation.DSMT4">
                    <p:embed/>
                  </p:oleObj>
                </mc:Choice>
                <mc:Fallback>
                  <p:oleObj name="Equation" r:id="rId7" imgW="2108200" imgH="266700" progId="Equation.DSMT4">
                    <p:embed/>
                    <p:pic>
                      <p:nvPicPr>
                        <p:cNvPr id="0" name="Picture 2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600"/>
                          <a:ext cx="3190" cy="4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219</a:t>
            </a:fld>
            <a:endParaRPr lang="en-US" altLang="zh-CN"/>
          </a:p>
        </p:txBody>
      </p:sp>
      <p:cxnSp>
        <p:nvCxnSpPr>
          <p:cNvPr id="46" name="直接箭头连接符 45"/>
          <p:cNvCxnSpPr/>
          <p:nvPr/>
        </p:nvCxnSpPr>
        <p:spPr bwMode="auto">
          <a:xfrm rot="16200000" flipV="1">
            <a:off x="3143240" y="4786322"/>
            <a:ext cx="857256" cy="1428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箭头连接符 46"/>
          <p:cNvCxnSpPr/>
          <p:nvPr/>
        </p:nvCxnSpPr>
        <p:spPr bwMode="auto">
          <a:xfrm rot="16200000" flipV="1">
            <a:off x="3786182" y="3857628"/>
            <a:ext cx="2143140" cy="5715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箭头连接符 48"/>
          <p:cNvCxnSpPr/>
          <p:nvPr/>
        </p:nvCxnSpPr>
        <p:spPr bwMode="auto">
          <a:xfrm rot="16200000" flipV="1">
            <a:off x="5572132" y="3857628"/>
            <a:ext cx="2143140" cy="5715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84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1" grpId="0" animBg="1"/>
      <p:bldP spid="18436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17" name="Rectangle 81"/>
          <p:cNvSpPr>
            <a:spLocks noChangeArrowheads="1"/>
          </p:cNvSpPr>
          <p:nvPr/>
        </p:nvSpPr>
        <p:spPr bwMode="auto">
          <a:xfrm>
            <a:off x="0" y="342900"/>
            <a:ext cx="567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2: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试分析下列同步时序电路</a:t>
            </a:r>
          </a:p>
        </p:txBody>
      </p:sp>
      <p:grpSp>
        <p:nvGrpSpPr>
          <p:cNvPr id="107" name="组合 106"/>
          <p:cNvGrpSpPr/>
          <p:nvPr/>
        </p:nvGrpSpPr>
        <p:grpSpPr>
          <a:xfrm>
            <a:off x="179388" y="1196975"/>
            <a:ext cx="8785225" cy="3703638"/>
            <a:chOff x="179388" y="1196975"/>
            <a:chExt cx="8785225" cy="3703638"/>
          </a:xfrm>
        </p:grpSpPr>
        <p:grpSp>
          <p:nvGrpSpPr>
            <p:cNvPr id="40038" name="Group 102"/>
            <p:cNvGrpSpPr>
              <a:grpSpLocks/>
            </p:cNvGrpSpPr>
            <p:nvPr/>
          </p:nvGrpSpPr>
          <p:grpSpPr bwMode="auto">
            <a:xfrm>
              <a:off x="179388" y="1196975"/>
              <a:ext cx="8785225" cy="3703638"/>
              <a:chOff x="113" y="1162"/>
              <a:chExt cx="5534" cy="2333"/>
            </a:xfrm>
          </p:grpSpPr>
          <p:sp>
            <p:nvSpPr>
              <p:cNvPr id="39944" name="Line 8"/>
              <p:cNvSpPr>
                <a:spLocks noChangeShapeType="1"/>
              </p:cNvSpPr>
              <p:nvPr/>
            </p:nvSpPr>
            <p:spPr bwMode="auto">
              <a:xfrm flipH="1">
                <a:off x="384" y="2256"/>
                <a:ext cx="240" cy="1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56" name="Line 20"/>
              <p:cNvSpPr>
                <a:spLocks noChangeShapeType="1"/>
              </p:cNvSpPr>
              <p:nvPr/>
            </p:nvSpPr>
            <p:spPr bwMode="auto">
              <a:xfrm flipH="1">
                <a:off x="1632" y="2256"/>
                <a:ext cx="480" cy="1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66" name="Line 30"/>
              <p:cNvSpPr>
                <a:spLocks noChangeShapeType="1"/>
              </p:cNvSpPr>
              <p:nvPr/>
            </p:nvSpPr>
            <p:spPr bwMode="auto">
              <a:xfrm flipH="1">
                <a:off x="3216" y="2256"/>
                <a:ext cx="336" cy="1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73" name="Line 37"/>
              <p:cNvSpPr>
                <a:spLocks noChangeShapeType="1"/>
              </p:cNvSpPr>
              <p:nvPr/>
            </p:nvSpPr>
            <p:spPr bwMode="auto">
              <a:xfrm>
                <a:off x="384" y="2256"/>
                <a:ext cx="1" cy="120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74" name="Line 38"/>
              <p:cNvSpPr>
                <a:spLocks noChangeShapeType="1"/>
              </p:cNvSpPr>
              <p:nvPr/>
            </p:nvSpPr>
            <p:spPr bwMode="auto">
              <a:xfrm>
                <a:off x="1632" y="2256"/>
                <a:ext cx="1" cy="120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75" name="Line 39"/>
              <p:cNvSpPr>
                <a:spLocks noChangeShapeType="1"/>
              </p:cNvSpPr>
              <p:nvPr/>
            </p:nvSpPr>
            <p:spPr bwMode="auto">
              <a:xfrm>
                <a:off x="3216" y="2256"/>
                <a:ext cx="1" cy="1200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76" name="Line 40"/>
              <p:cNvSpPr>
                <a:spLocks noChangeShapeType="1"/>
              </p:cNvSpPr>
              <p:nvPr/>
            </p:nvSpPr>
            <p:spPr bwMode="auto">
              <a:xfrm>
                <a:off x="144" y="3456"/>
                <a:ext cx="3072" cy="1"/>
              </a:xfrm>
              <a:prstGeom prst="line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41" name="Rectangle 5"/>
              <p:cNvSpPr>
                <a:spLocks noChangeArrowheads="1"/>
              </p:cNvSpPr>
              <p:nvPr/>
            </p:nvSpPr>
            <p:spPr bwMode="auto">
              <a:xfrm>
                <a:off x="738" y="1594"/>
                <a:ext cx="818" cy="14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42" name="Line 6"/>
              <p:cNvSpPr>
                <a:spLocks noChangeShapeType="1"/>
              </p:cNvSpPr>
              <p:nvPr/>
            </p:nvSpPr>
            <p:spPr bwMode="auto">
              <a:xfrm>
                <a:off x="738" y="2122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43" name="Line 7"/>
              <p:cNvSpPr>
                <a:spLocks noChangeShapeType="1"/>
              </p:cNvSpPr>
              <p:nvPr/>
            </p:nvSpPr>
            <p:spPr bwMode="auto">
              <a:xfrm flipV="1">
                <a:off x="738" y="2266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46" name="Rectangle 10"/>
              <p:cNvSpPr>
                <a:spLocks noChangeArrowheads="1"/>
              </p:cNvSpPr>
              <p:nvPr/>
            </p:nvSpPr>
            <p:spPr bwMode="auto">
              <a:xfrm>
                <a:off x="738" y="1636"/>
                <a:ext cx="245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J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9947" name="Rectangle 11"/>
              <p:cNvSpPr>
                <a:spLocks noChangeArrowheads="1"/>
              </p:cNvSpPr>
              <p:nvPr/>
            </p:nvSpPr>
            <p:spPr bwMode="auto">
              <a:xfrm>
                <a:off x="1123" y="1690"/>
                <a:ext cx="481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9948" name="Rectangle 12"/>
              <p:cNvSpPr>
                <a:spLocks noChangeArrowheads="1"/>
              </p:cNvSpPr>
              <p:nvPr/>
            </p:nvSpPr>
            <p:spPr bwMode="auto">
              <a:xfrm>
                <a:off x="1171" y="2548"/>
                <a:ext cx="329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9950" name="Oval 14"/>
              <p:cNvSpPr>
                <a:spLocks noChangeArrowheads="1"/>
              </p:cNvSpPr>
              <p:nvPr/>
            </p:nvSpPr>
            <p:spPr bwMode="auto">
              <a:xfrm>
                <a:off x="642" y="2218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1" name="Rectangle 15"/>
              <p:cNvSpPr>
                <a:spLocks noChangeArrowheads="1"/>
              </p:cNvSpPr>
              <p:nvPr/>
            </p:nvSpPr>
            <p:spPr bwMode="auto">
              <a:xfrm>
                <a:off x="738" y="2596"/>
                <a:ext cx="245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K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9952" name="Line 16"/>
              <p:cNvSpPr>
                <a:spLocks noChangeShapeType="1"/>
              </p:cNvSpPr>
              <p:nvPr/>
            </p:nvSpPr>
            <p:spPr bwMode="auto">
              <a:xfrm>
                <a:off x="1219" y="2602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53" name="Rectangle 17"/>
              <p:cNvSpPr>
                <a:spLocks noChangeArrowheads="1"/>
              </p:cNvSpPr>
              <p:nvPr/>
            </p:nvSpPr>
            <p:spPr bwMode="auto">
              <a:xfrm>
                <a:off x="2229" y="1594"/>
                <a:ext cx="817" cy="14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54" name="Line 18"/>
              <p:cNvSpPr>
                <a:spLocks noChangeShapeType="1"/>
              </p:cNvSpPr>
              <p:nvPr/>
            </p:nvSpPr>
            <p:spPr bwMode="auto">
              <a:xfrm>
                <a:off x="2229" y="2122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55" name="Line 19"/>
              <p:cNvSpPr>
                <a:spLocks noChangeShapeType="1"/>
              </p:cNvSpPr>
              <p:nvPr/>
            </p:nvSpPr>
            <p:spPr bwMode="auto">
              <a:xfrm flipV="1">
                <a:off x="2229" y="2266"/>
                <a:ext cx="192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57" name="Rectangle 21"/>
              <p:cNvSpPr>
                <a:spLocks noChangeArrowheads="1"/>
              </p:cNvSpPr>
              <p:nvPr/>
            </p:nvSpPr>
            <p:spPr bwMode="auto">
              <a:xfrm>
                <a:off x="2229" y="163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J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9958" name="Rectangle 22"/>
              <p:cNvSpPr>
                <a:spLocks noChangeArrowheads="1"/>
              </p:cNvSpPr>
              <p:nvPr/>
            </p:nvSpPr>
            <p:spPr bwMode="auto">
              <a:xfrm>
                <a:off x="2662" y="1636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9959" name="Rectangle 23"/>
              <p:cNvSpPr>
                <a:spLocks noChangeArrowheads="1"/>
              </p:cNvSpPr>
              <p:nvPr/>
            </p:nvSpPr>
            <p:spPr bwMode="auto">
              <a:xfrm>
                <a:off x="2662" y="2548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9960" name="Oval 24"/>
              <p:cNvSpPr>
                <a:spLocks noChangeArrowheads="1"/>
              </p:cNvSpPr>
              <p:nvPr/>
            </p:nvSpPr>
            <p:spPr bwMode="auto">
              <a:xfrm>
                <a:off x="2133" y="2218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1" name="Rectangle 25"/>
              <p:cNvSpPr>
                <a:spLocks noChangeArrowheads="1"/>
              </p:cNvSpPr>
              <p:nvPr/>
            </p:nvSpPr>
            <p:spPr bwMode="auto">
              <a:xfrm>
                <a:off x="2229" y="259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K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9962" name="Line 26"/>
              <p:cNvSpPr>
                <a:spLocks noChangeShapeType="1"/>
              </p:cNvSpPr>
              <p:nvPr/>
            </p:nvSpPr>
            <p:spPr bwMode="auto">
              <a:xfrm>
                <a:off x="2710" y="2602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63" name="Rectangle 27"/>
              <p:cNvSpPr>
                <a:spLocks noChangeArrowheads="1"/>
              </p:cNvSpPr>
              <p:nvPr/>
            </p:nvSpPr>
            <p:spPr bwMode="auto">
              <a:xfrm>
                <a:off x="3671" y="1594"/>
                <a:ext cx="818" cy="144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4" name="Line 28"/>
              <p:cNvSpPr>
                <a:spLocks noChangeShapeType="1"/>
              </p:cNvSpPr>
              <p:nvPr/>
            </p:nvSpPr>
            <p:spPr bwMode="auto">
              <a:xfrm>
                <a:off x="3671" y="2122"/>
                <a:ext cx="193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65" name="Line 29"/>
              <p:cNvSpPr>
                <a:spLocks noChangeShapeType="1"/>
              </p:cNvSpPr>
              <p:nvPr/>
            </p:nvSpPr>
            <p:spPr bwMode="auto">
              <a:xfrm flipV="1">
                <a:off x="3671" y="2266"/>
                <a:ext cx="193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67" name="Rectangle 31"/>
              <p:cNvSpPr>
                <a:spLocks noChangeArrowheads="1"/>
              </p:cNvSpPr>
              <p:nvPr/>
            </p:nvSpPr>
            <p:spPr bwMode="auto">
              <a:xfrm>
                <a:off x="3923" y="1616"/>
                <a:ext cx="245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J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9968" name="Rectangle 32"/>
              <p:cNvSpPr>
                <a:spLocks noChangeArrowheads="1"/>
              </p:cNvSpPr>
              <p:nvPr/>
            </p:nvSpPr>
            <p:spPr bwMode="auto">
              <a:xfrm>
                <a:off x="4195" y="1570"/>
                <a:ext cx="329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3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9969" name="Rectangle 33"/>
              <p:cNvSpPr>
                <a:spLocks noChangeArrowheads="1"/>
              </p:cNvSpPr>
              <p:nvPr/>
            </p:nvSpPr>
            <p:spPr bwMode="auto">
              <a:xfrm>
                <a:off x="4195" y="2568"/>
                <a:ext cx="329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3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9970" name="Oval 34"/>
              <p:cNvSpPr>
                <a:spLocks noChangeArrowheads="1"/>
              </p:cNvSpPr>
              <p:nvPr/>
            </p:nvSpPr>
            <p:spPr bwMode="auto">
              <a:xfrm>
                <a:off x="3575" y="2218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1" name="Rectangle 35"/>
              <p:cNvSpPr>
                <a:spLocks noChangeArrowheads="1"/>
              </p:cNvSpPr>
              <p:nvPr/>
            </p:nvSpPr>
            <p:spPr bwMode="auto">
              <a:xfrm>
                <a:off x="3671" y="2596"/>
                <a:ext cx="245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K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9972" name="Line 36"/>
              <p:cNvSpPr>
                <a:spLocks noChangeShapeType="1"/>
              </p:cNvSpPr>
              <p:nvPr/>
            </p:nvSpPr>
            <p:spPr bwMode="auto">
              <a:xfrm>
                <a:off x="4243" y="2622"/>
                <a:ext cx="14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49" name="Rectangle 13"/>
              <p:cNvSpPr>
                <a:spLocks noChangeArrowheads="1"/>
              </p:cNvSpPr>
              <p:nvPr/>
            </p:nvSpPr>
            <p:spPr bwMode="auto">
              <a:xfrm>
                <a:off x="113" y="3130"/>
                <a:ext cx="57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CP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39978" name="Oval 42"/>
              <p:cNvSpPr>
                <a:spLocks noChangeArrowheads="1"/>
              </p:cNvSpPr>
              <p:nvPr/>
            </p:nvSpPr>
            <p:spPr bwMode="auto">
              <a:xfrm>
                <a:off x="2085" y="2746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0" name="Line 44"/>
              <p:cNvSpPr>
                <a:spLocks noChangeShapeType="1"/>
              </p:cNvSpPr>
              <p:nvPr/>
            </p:nvSpPr>
            <p:spPr bwMode="auto">
              <a:xfrm>
                <a:off x="2181" y="2794"/>
                <a:ext cx="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81" name="Line 45"/>
              <p:cNvSpPr>
                <a:spLocks noChangeShapeType="1"/>
              </p:cNvSpPr>
              <p:nvPr/>
            </p:nvSpPr>
            <p:spPr bwMode="auto">
              <a:xfrm>
                <a:off x="1655" y="2746"/>
                <a:ext cx="23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82" name="Line 46"/>
              <p:cNvSpPr>
                <a:spLocks noChangeShapeType="1"/>
              </p:cNvSpPr>
              <p:nvPr/>
            </p:nvSpPr>
            <p:spPr bwMode="auto">
              <a:xfrm flipH="1">
                <a:off x="1700" y="2890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83" name="Line 47"/>
              <p:cNvSpPr>
                <a:spLocks noChangeShapeType="1"/>
              </p:cNvSpPr>
              <p:nvPr/>
            </p:nvSpPr>
            <p:spPr bwMode="auto">
              <a:xfrm>
                <a:off x="1700" y="2890"/>
                <a:ext cx="0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84" name="Line 48"/>
              <p:cNvSpPr>
                <a:spLocks noChangeShapeType="1"/>
              </p:cNvSpPr>
              <p:nvPr/>
            </p:nvSpPr>
            <p:spPr bwMode="auto">
              <a:xfrm>
                <a:off x="1700" y="3178"/>
                <a:ext cx="298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85" name="Line 49"/>
              <p:cNvSpPr>
                <a:spLocks noChangeShapeType="1"/>
              </p:cNvSpPr>
              <p:nvPr/>
            </p:nvSpPr>
            <p:spPr bwMode="auto">
              <a:xfrm>
                <a:off x="4558" y="2746"/>
                <a:ext cx="1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86" name="Line 50"/>
              <p:cNvSpPr>
                <a:spLocks noChangeShapeType="1"/>
              </p:cNvSpPr>
              <p:nvPr/>
            </p:nvSpPr>
            <p:spPr bwMode="auto">
              <a:xfrm>
                <a:off x="4681" y="2746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40011" name="Group 75"/>
              <p:cNvGrpSpPr>
                <a:grpSpLocks/>
              </p:cNvGrpSpPr>
              <p:nvPr/>
            </p:nvGrpSpPr>
            <p:grpSpPr bwMode="auto">
              <a:xfrm>
                <a:off x="1556" y="1498"/>
                <a:ext cx="2115" cy="384"/>
                <a:chOff x="1536" y="1488"/>
                <a:chExt cx="2112" cy="384"/>
              </a:xfrm>
            </p:grpSpPr>
            <p:sp>
              <p:nvSpPr>
                <p:cNvPr id="39940" name="Oval 4"/>
                <p:cNvSpPr>
                  <a:spLocks noChangeArrowheads="1"/>
                </p:cNvSpPr>
                <p:nvPr/>
              </p:nvSpPr>
              <p:spPr bwMode="auto">
                <a:xfrm>
                  <a:off x="1824" y="1776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7" name="Line 51"/>
                <p:cNvSpPr>
                  <a:spLocks noChangeShapeType="1"/>
                </p:cNvSpPr>
                <p:nvPr/>
              </p:nvSpPr>
              <p:spPr bwMode="auto">
                <a:xfrm>
                  <a:off x="1536" y="1824"/>
                  <a:ext cx="6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96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1872" y="1488"/>
                  <a:ext cx="0" cy="3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97" name="Line 61"/>
                <p:cNvSpPr>
                  <a:spLocks noChangeShapeType="1"/>
                </p:cNvSpPr>
                <p:nvPr/>
              </p:nvSpPr>
              <p:spPr bwMode="auto">
                <a:xfrm>
                  <a:off x="1872" y="1488"/>
                  <a:ext cx="13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98" name="Line 62"/>
                <p:cNvSpPr>
                  <a:spLocks noChangeShapeType="1"/>
                </p:cNvSpPr>
                <p:nvPr/>
              </p:nvSpPr>
              <p:spPr bwMode="auto">
                <a:xfrm>
                  <a:off x="3264" y="1488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99" name="Line 63"/>
                <p:cNvSpPr>
                  <a:spLocks noChangeShapeType="1"/>
                </p:cNvSpPr>
                <p:nvPr/>
              </p:nvSpPr>
              <p:spPr bwMode="auto">
                <a:xfrm>
                  <a:off x="3264" y="1728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39945" name="Line 9"/>
              <p:cNvSpPr>
                <a:spLocks noChangeShapeType="1"/>
              </p:cNvSpPr>
              <p:nvPr/>
            </p:nvSpPr>
            <p:spPr bwMode="auto">
              <a:xfrm flipH="1">
                <a:off x="498" y="1834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89" name="Oval 53"/>
              <p:cNvSpPr>
                <a:spLocks noChangeArrowheads="1"/>
              </p:cNvSpPr>
              <p:nvPr/>
            </p:nvSpPr>
            <p:spPr bwMode="auto">
              <a:xfrm>
                <a:off x="4874" y="1546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91" name="Line 55"/>
              <p:cNvSpPr>
                <a:spLocks noChangeShapeType="1"/>
              </p:cNvSpPr>
              <p:nvPr/>
            </p:nvSpPr>
            <p:spPr bwMode="auto">
              <a:xfrm>
                <a:off x="4489" y="1786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9995" name="Line 59"/>
              <p:cNvSpPr>
                <a:spLocks noChangeShapeType="1"/>
              </p:cNvSpPr>
              <p:nvPr/>
            </p:nvSpPr>
            <p:spPr bwMode="auto">
              <a:xfrm>
                <a:off x="3479" y="1498"/>
                <a:ext cx="115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000" name="Line 64"/>
              <p:cNvSpPr>
                <a:spLocks noChangeShapeType="1"/>
              </p:cNvSpPr>
              <p:nvPr/>
            </p:nvSpPr>
            <p:spPr bwMode="auto">
              <a:xfrm flipV="1">
                <a:off x="498" y="1162"/>
                <a:ext cx="0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001" name="Line 65"/>
              <p:cNvSpPr>
                <a:spLocks noChangeShapeType="1"/>
              </p:cNvSpPr>
              <p:nvPr/>
            </p:nvSpPr>
            <p:spPr bwMode="auto">
              <a:xfrm>
                <a:off x="498" y="1162"/>
                <a:ext cx="452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002" name="Line 66"/>
              <p:cNvSpPr>
                <a:spLocks noChangeShapeType="1"/>
              </p:cNvSpPr>
              <p:nvPr/>
            </p:nvSpPr>
            <p:spPr bwMode="auto">
              <a:xfrm>
                <a:off x="4970" y="1594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005" name="Line 69"/>
              <p:cNvSpPr>
                <a:spLocks noChangeShapeType="1"/>
              </p:cNvSpPr>
              <p:nvPr/>
            </p:nvSpPr>
            <p:spPr bwMode="auto">
              <a:xfrm>
                <a:off x="5018" y="1162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004" name="Oval 68"/>
              <p:cNvSpPr>
                <a:spLocks noChangeArrowheads="1"/>
              </p:cNvSpPr>
              <p:nvPr/>
            </p:nvSpPr>
            <p:spPr bwMode="auto">
              <a:xfrm>
                <a:off x="5306" y="1541"/>
                <a:ext cx="104" cy="101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06" name="Line 70"/>
              <p:cNvSpPr>
                <a:spLocks noChangeShapeType="1"/>
              </p:cNvSpPr>
              <p:nvPr/>
            </p:nvSpPr>
            <p:spPr bwMode="auto">
              <a:xfrm>
                <a:off x="5403" y="1594"/>
                <a:ext cx="155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0008" name="Rectangle 72"/>
              <p:cNvSpPr>
                <a:spLocks noChangeArrowheads="1"/>
              </p:cNvSpPr>
              <p:nvPr/>
            </p:nvSpPr>
            <p:spPr bwMode="auto">
              <a:xfrm>
                <a:off x="5403" y="1263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Y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grpSp>
            <p:nvGrpSpPr>
              <p:cNvPr id="40014" name="Group 78"/>
              <p:cNvGrpSpPr>
                <a:grpSpLocks/>
              </p:cNvGrpSpPr>
              <p:nvPr/>
            </p:nvGrpSpPr>
            <p:grpSpPr bwMode="auto">
              <a:xfrm>
                <a:off x="3046" y="1498"/>
                <a:ext cx="625" cy="1344"/>
                <a:chOff x="3024" y="1488"/>
                <a:chExt cx="624" cy="1344"/>
              </a:xfrm>
            </p:grpSpPr>
            <p:sp>
              <p:nvSpPr>
                <p:cNvPr id="39992" name="Line 56"/>
                <p:cNvSpPr>
                  <a:spLocks noChangeShapeType="1"/>
                </p:cNvSpPr>
                <p:nvPr/>
              </p:nvSpPr>
              <p:spPr bwMode="auto">
                <a:xfrm>
                  <a:off x="3024" y="1824"/>
                  <a:ext cx="62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93" name="Line 57"/>
                <p:cNvSpPr>
                  <a:spLocks noChangeShapeType="1"/>
                </p:cNvSpPr>
                <p:nvPr/>
              </p:nvSpPr>
              <p:spPr bwMode="auto">
                <a:xfrm>
                  <a:off x="3456" y="1488"/>
                  <a:ext cx="0" cy="13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9994" name="Line 58"/>
                <p:cNvSpPr>
                  <a:spLocks noChangeShapeType="1"/>
                </p:cNvSpPr>
                <p:nvPr/>
              </p:nvSpPr>
              <p:spPr bwMode="auto">
                <a:xfrm>
                  <a:off x="3456" y="2832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40013" name="Oval 77"/>
                <p:cNvSpPr>
                  <a:spLocks noChangeArrowheads="1"/>
                </p:cNvSpPr>
                <p:nvPr/>
              </p:nvSpPr>
              <p:spPr bwMode="auto">
                <a:xfrm>
                  <a:off x="3408" y="1776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0019" name="Line 83"/>
              <p:cNvSpPr>
                <a:spLocks noChangeShapeType="1"/>
              </p:cNvSpPr>
              <p:nvPr/>
            </p:nvSpPr>
            <p:spPr bwMode="auto">
              <a:xfrm flipH="1">
                <a:off x="498" y="226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20" name="Line 84"/>
              <p:cNvSpPr>
                <a:spLocks noChangeShapeType="1"/>
              </p:cNvSpPr>
              <p:nvPr/>
            </p:nvSpPr>
            <p:spPr bwMode="auto">
              <a:xfrm>
                <a:off x="498" y="2266"/>
                <a:ext cx="0" cy="1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21" name="Line 85"/>
              <p:cNvSpPr>
                <a:spLocks noChangeShapeType="1"/>
              </p:cNvSpPr>
              <p:nvPr/>
            </p:nvSpPr>
            <p:spPr bwMode="auto">
              <a:xfrm flipH="1">
                <a:off x="1796" y="2266"/>
                <a:ext cx="3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23" name="Line 87"/>
              <p:cNvSpPr>
                <a:spLocks noChangeShapeType="1"/>
              </p:cNvSpPr>
              <p:nvPr/>
            </p:nvSpPr>
            <p:spPr bwMode="auto">
              <a:xfrm>
                <a:off x="1796" y="2266"/>
                <a:ext cx="0" cy="1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24" name="Line 88"/>
              <p:cNvSpPr>
                <a:spLocks noChangeShapeType="1"/>
              </p:cNvSpPr>
              <p:nvPr/>
            </p:nvSpPr>
            <p:spPr bwMode="auto">
              <a:xfrm flipH="1">
                <a:off x="3239" y="2266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25" name="Line 89"/>
              <p:cNvSpPr>
                <a:spLocks noChangeShapeType="1"/>
              </p:cNvSpPr>
              <p:nvPr/>
            </p:nvSpPr>
            <p:spPr bwMode="auto">
              <a:xfrm>
                <a:off x="3239" y="2266"/>
                <a:ext cx="0" cy="1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26" name="Line 90"/>
              <p:cNvSpPr>
                <a:spLocks noChangeShapeType="1"/>
              </p:cNvSpPr>
              <p:nvPr/>
            </p:nvSpPr>
            <p:spPr bwMode="auto">
              <a:xfrm>
                <a:off x="353" y="3466"/>
                <a:ext cx="288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028" name="Oval 92"/>
              <p:cNvSpPr>
                <a:spLocks noChangeArrowheads="1"/>
              </p:cNvSpPr>
              <p:nvPr/>
            </p:nvSpPr>
            <p:spPr bwMode="auto">
              <a:xfrm>
                <a:off x="4970" y="154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35" name="Oval 99"/>
              <p:cNvSpPr>
                <a:spLocks noChangeArrowheads="1"/>
              </p:cNvSpPr>
              <p:nvPr/>
            </p:nvSpPr>
            <p:spPr bwMode="auto">
              <a:xfrm>
                <a:off x="1565" y="2704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36" name="Oval 100"/>
              <p:cNvSpPr>
                <a:spLocks noChangeArrowheads="1"/>
              </p:cNvSpPr>
              <p:nvPr/>
            </p:nvSpPr>
            <p:spPr bwMode="auto">
              <a:xfrm>
                <a:off x="3061" y="2704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37" name="Oval 101"/>
              <p:cNvSpPr>
                <a:spLocks noChangeArrowheads="1"/>
              </p:cNvSpPr>
              <p:nvPr/>
            </p:nvSpPr>
            <p:spPr bwMode="auto">
              <a:xfrm>
                <a:off x="4468" y="2704"/>
                <a:ext cx="96" cy="9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7371730" y="1615754"/>
              <a:ext cx="357190" cy="630238"/>
              <a:chOff x="7177088" y="3041650"/>
              <a:chExt cx="768350" cy="630238"/>
            </a:xfrm>
          </p:grpSpPr>
          <p:sp>
            <p:nvSpPr>
              <p:cNvPr id="91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2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3" name="Line 95"/>
              <p:cNvSpPr>
                <a:spLocks noChangeShapeType="1"/>
              </p:cNvSpPr>
              <p:nvPr/>
            </p:nvSpPr>
            <p:spPr bwMode="auto">
              <a:xfrm flipH="1">
                <a:off x="7177088" y="3651250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4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>
              <a:off x="2973067" y="3500438"/>
              <a:ext cx="347030" cy="630238"/>
              <a:chOff x="7177088" y="3041650"/>
              <a:chExt cx="746495" cy="630238"/>
            </a:xfrm>
          </p:grpSpPr>
          <p:sp>
            <p:nvSpPr>
              <p:cNvPr id="96" name="Arc 92"/>
              <p:cNvSpPr>
                <a:spLocks/>
              </p:cNvSpPr>
              <p:nvPr/>
            </p:nvSpPr>
            <p:spPr bwMode="auto">
              <a:xfrm>
                <a:off x="7536233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7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8" name="Line 95"/>
              <p:cNvSpPr>
                <a:spLocks noChangeShapeType="1"/>
              </p:cNvSpPr>
              <p:nvPr/>
            </p:nvSpPr>
            <p:spPr bwMode="auto">
              <a:xfrm flipH="1">
                <a:off x="7177088" y="3651250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9" name="Line 96"/>
              <p:cNvSpPr>
                <a:spLocks noChangeShapeType="1"/>
              </p:cNvSpPr>
              <p:nvPr/>
            </p:nvSpPr>
            <p:spPr bwMode="auto">
              <a:xfrm>
                <a:off x="722079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00" name="AutoShape 36"/>
            <p:cNvSpPr>
              <a:spLocks noChangeArrowheads="1"/>
            </p:cNvSpPr>
            <p:nvPr/>
          </p:nvSpPr>
          <p:spPr bwMode="auto">
            <a:xfrm rot="5400000">
              <a:off x="7958008" y="1740658"/>
              <a:ext cx="649288" cy="277504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1" name="组合 100"/>
            <p:cNvGrpSpPr/>
            <p:nvPr/>
          </p:nvGrpSpPr>
          <p:grpSpPr>
            <a:xfrm>
              <a:off x="5929322" y="1969746"/>
              <a:ext cx="357190" cy="630238"/>
              <a:chOff x="7177088" y="3041650"/>
              <a:chExt cx="768350" cy="630238"/>
            </a:xfrm>
          </p:grpSpPr>
          <p:sp>
            <p:nvSpPr>
              <p:cNvPr id="102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3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" name="Line 95"/>
              <p:cNvSpPr>
                <a:spLocks noChangeShapeType="1"/>
              </p:cNvSpPr>
              <p:nvPr/>
            </p:nvSpPr>
            <p:spPr bwMode="auto">
              <a:xfrm flipH="1">
                <a:off x="7177088" y="3651250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5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6" name="灯片编号占位符 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22</a:t>
            </a:fld>
            <a:endParaRPr lang="en-US" altLang="zh-CN"/>
          </a:p>
        </p:txBody>
      </p:sp>
      <p:sp>
        <p:nvSpPr>
          <p:cNvPr id="108" name="Oval 25"/>
          <p:cNvSpPr>
            <a:spLocks noChangeArrowheads="1"/>
          </p:cNvSpPr>
          <p:nvPr/>
        </p:nvSpPr>
        <p:spPr bwMode="auto">
          <a:xfrm>
            <a:off x="2771800" y="479715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9" name="Oval 25"/>
          <p:cNvSpPr>
            <a:spLocks noChangeArrowheads="1"/>
          </p:cNvSpPr>
          <p:nvPr/>
        </p:nvSpPr>
        <p:spPr bwMode="auto">
          <a:xfrm>
            <a:off x="714048" y="478876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8" name="Rectangle 4"/>
          <p:cNvSpPr>
            <a:spLocks noChangeArrowheads="1"/>
          </p:cNvSpPr>
          <p:nvPr/>
        </p:nvSpPr>
        <p:spPr bwMode="auto">
          <a:xfrm>
            <a:off x="2971800" y="1685925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349" name="Line 5"/>
          <p:cNvSpPr>
            <a:spLocks noChangeShapeType="1"/>
          </p:cNvSpPr>
          <p:nvPr/>
        </p:nvSpPr>
        <p:spPr bwMode="auto">
          <a:xfrm flipV="1">
            <a:off x="2971800" y="23717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50" name="Line 6"/>
          <p:cNvSpPr>
            <a:spLocks noChangeShapeType="1"/>
          </p:cNvSpPr>
          <p:nvPr/>
        </p:nvSpPr>
        <p:spPr bwMode="auto">
          <a:xfrm>
            <a:off x="2971800" y="38195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51" name="Line 7"/>
          <p:cNvSpPr>
            <a:spLocks noChangeShapeType="1"/>
          </p:cNvSpPr>
          <p:nvPr/>
        </p:nvSpPr>
        <p:spPr bwMode="auto">
          <a:xfrm>
            <a:off x="2971800" y="305752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52" name="Line 8"/>
          <p:cNvSpPr>
            <a:spLocks noChangeShapeType="1"/>
          </p:cNvSpPr>
          <p:nvPr/>
        </p:nvSpPr>
        <p:spPr bwMode="auto">
          <a:xfrm>
            <a:off x="3810000" y="16859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53" name="Line 9"/>
          <p:cNvSpPr>
            <a:spLocks noChangeShapeType="1"/>
          </p:cNvSpPr>
          <p:nvPr/>
        </p:nvSpPr>
        <p:spPr bwMode="auto">
          <a:xfrm>
            <a:off x="5486400" y="16859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54" name="Line 10"/>
          <p:cNvSpPr>
            <a:spLocks noChangeShapeType="1"/>
          </p:cNvSpPr>
          <p:nvPr/>
        </p:nvSpPr>
        <p:spPr bwMode="auto">
          <a:xfrm>
            <a:off x="4648200" y="168592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55" name="Line 11"/>
          <p:cNvSpPr>
            <a:spLocks noChangeShapeType="1"/>
          </p:cNvSpPr>
          <p:nvPr/>
        </p:nvSpPr>
        <p:spPr bwMode="auto">
          <a:xfrm flipH="1" flipV="1">
            <a:off x="2133600" y="847725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356" name="Rectangle 12"/>
          <p:cNvSpPr>
            <a:spLocks noChangeArrowheads="1"/>
          </p:cNvSpPr>
          <p:nvPr/>
        </p:nvSpPr>
        <p:spPr bwMode="auto">
          <a:xfrm>
            <a:off x="1447800" y="314325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57" name="Rectangle 13"/>
          <p:cNvSpPr>
            <a:spLocks noChangeArrowheads="1"/>
          </p:cNvSpPr>
          <p:nvPr/>
        </p:nvSpPr>
        <p:spPr bwMode="auto">
          <a:xfrm>
            <a:off x="1752600" y="1076325"/>
            <a:ext cx="195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58" name="Rectangle 14"/>
          <p:cNvSpPr>
            <a:spLocks noChangeArrowheads="1"/>
          </p:cNvSpPr>
          <p:nvPr/>
        </p:nvSpPr>
        <p:spPr bwMode="auto">
          <a:xfrm>
            <a:off x="2286000" y="619125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59" name="Rectangle 15"/>
          <p:cNvSpPr>
            <a:spLocks noChangeArrowheads="1"/>
          </p:cNvSpPr>
          <p:nvPr/>
        </p:nvSpPr>
        <p:spPr bwMode="auto">
          <a:xfrm>
            <a:off x="3048000" y="1143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60" name="Rectangle 16"/>
          <p:cNvSpPr>
            <a:spLocks noChangeArrowheads="1"/>
          </p:cNvSpPr>
          <p:nvPr/>
        </p:nvSpPr>
        <p:spPr bwMode="auto">
          <a:xfrm>
            <a:off x="2362200" y="1676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61" name="Rectangle 17"/>
          <p:cNvSpPr>
            <a:spLocks noChangeArrowheads="1"/>
          </p:cNvSpPr>
          <p:nvPr/>
        </p:nvSpPr>
        <p:spPr bwMode="auto">
          <a:xfrm>
            <a:off x="3886200" y="1143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62" name="Rectangle 18"/>
          <p:cNvSpPr>
            <a:spLocks noChangeArrowheads="1"/>
          </p:cNvSpPr>
          <p:nvPr/>
        </p:nvSpPr>
        <p:spPr bwMode="auto">
          <a:xfrm>
            <a:off x="2362200" y="2362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63" name="Rectangle 19"/>
          <p:cNvSpPr>
            <a:spLocks noChangeArrowheads="1"/>
          </p:cNvSpPr>
          <p:nvPr/>
        </p:nvSpPr>
        <p:spPr bwMode="auto">
          <a:xfrm>
            <a:off x="4724400" y="1143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64" name="Rectangle 20"/>
          <p:cNvSpPr>
            <a:spLocks noChangeArrowheads="1"/>
          </p:cNvSpPr>
          <p:nvPr/>
        </p:nvSpPr>
        <p:spPr bwMode="auto">
          <a:xfrm>
            <a:off x="2362200" y="3048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65" name="Rectangle 21"/>
          <p:cNvSpPr>
            <a:spLocks noChangeArrowheads="1"/>
          </p:cNvSpPr>
          <p:nvPr/>
        </p:nvSpPr>
        <p:spPr bwMode="auto">
          <a:xfrm>
            <a:off x="2362200" y="3810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66" name="Rectangle 22"/>
          <p:cNvSpPr>
            <a:spLocks noChangeArrowheads="1"/>
          </p:cNvSpPr>
          <p:nvPr/>
        </p:nvSpPr>
        <p:spPr bwMode="auto">
          <a:xfrm>
            <a:off x="5638800" y="1143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67" name="Rectangle 23"/>
          <p:cNvSpPr>
            <a:spLocks noChangeArrowheads="1"/>
          </p:cNvSpPr>
          <p:nvPr/>
        </p:nvSpPr>
        <p:spPr bwMode="auto">
          <a:xfrm>
            <a:off x="3124200" y="3124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68" name="Rectangle 24"/>
          <p:cNvSpPr>
            <a:spLocks noChangeArrowheads="1"/>
          </p:cNvSpPr>
          <p:nvPr/>
        </p:nvSpPr>
        <p:spPr bwMode="auto">
          <a:xfrm>
            <a:off x="3962400" y="3124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69" name="Rectangle 25"/>
          <p:cNvSpPr>
            <a:spLocks noChangeArrowheads="1"/>
          </p:cNvSpPr>
          <p:nvPr/>
        </p:nvSpPr>
        <p:spPr bwMode="auto">
          <a:xfrm>
            <a:off x="4800600" y="3124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70" name="Rectangle 26"/>
          <p:cNvSpPr>
            <a:spLocks noChangeArrowheads="1"/>
          </p:cNvSpPr>
          <p:nvPr/>
        </p:nvSpPr>
        <p:spPr bwMode="auto">
          <a:xfrm>
            <a:off x="5715000" y="3124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71" name="Rectangle 27"/>
          <p:cNvSpPr>
            <a:spLocks noChangeArrowheads="1"/>
          </p:cNvSpPr>
          <p:nvPr/>
        </p:nvSpPr>
        <p:spPr bwMode="auto">
          <a:xfrm>
            <a:off x="57150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72" name="Rectangle 28"/>
          <p:cNvSpPr>
            <a:spLocks noChangeArrowheads="1"/>
          </p:cNvSpPr>
          <p:nvPr/>
        </p:nvSpPr>
        <p:spPr bwMode="auto">
          <a:xfrm>
            <a:off x="4800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73" name="Rectangle 29"/>
          <p:cNvSpPr>
            <a:spLocks noChangeArrowheads="1"/>
          </p:cNvSpPr>
          <p:nvPr/>
        </p:nvSpPr>
        <p:spPr bwMode="auto">
          <a:xfrm>
            <a:off x="4038600" y="1676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74" name="Rectangle 30"/>
          <p:cNvSpPr>
            <a:spLocks noChangeArrowheads="1"/>
          </p:cNvSpPr>
          <p:nvPr/>
        </p:nvSpPr>
        <p:spPr bwMode="auto">
          <a:xfrm>
            <a:off x="4876800" y="1676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75" name="Rectangle 31"/>
          <p:cNvSpPr>
            <a:spLocks noChangeArrowheads="1"/>
          </p:cNvSpPr>
          <p:nvPr/>
        </p:nvSpPr>
        <p:spPr bwMode="auto">
          <a:xfrm>
            <a:off x="3124200" y="2362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76" name="Rectangle 32"/>
          <p:cNvSpPr>
            <a:spLocks noChangeArrowheads="1"/>
          </p:cNvSpPr>
          <p:nvPr/>
        </p:nvSpPr>
        <p:spPr bwMode="auto">
          <a:xfrm>
            <a:off x="31242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77" name="Rectangle 33"/>
          <p:cNvSpPr>
            <a:spLocks noChangeArrowheads="1"/>
          </p:cNvSpPr>
          <p:nvPr/>
        </p:nvSpPr>
        <p:spPr bwMode="auto">
          <a:xfrm>
            <a:off x="39624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78" name="Rectangle 34"/>
          <p:cNvSpPr>
            <a:spLocks noChangeArrowheads="1"/>
          </p:cNvSpPr>
          <p:nvPr/>
        </p:nvSpPr>
        <p:spPr bwMode="auto">
          <a:xfrm>
            <a:off x="5791200" y="1676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79" name="Rectangle 35"/>
          <p:cNvSpPr>
            <a:spLocks noChangeArrowheads="1"/>
          </p:cNvSpPr>
          <p:nvPr/>
        </p:nvSpPr>
        <p:spPr bwMode="auto">
          <a:xfrm>
            <a:off x="4800600" y="2362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80" name="Rectangle 36"/>
          <p:cNvSpPr>
            <a:spLocks noChangeArrowheads="1"/>
          </p:cNvSpPr>
          <p:nvPr/>
        </p:nvSpPr>
        <p:spPr bwMode="auto">
          <a:xfrm>
            <a:off x="3962400" y="2362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81" name="Rectangle 37"/>
          <p:cNvSpPr>
            <a:spLocks noChangeArrowheads="1"/>
          </p:cNvSpPr>
          <p:nvPr/>
        </p:nvSpPr>
        <p:spPr bwMode="auto">
          <a:xfrm>
            <a:off x="5715000" y="2438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82" name="Rectangle 38"/>
          <p:cNvSpPr>
            <a:spLocks noChangeArrowheads="1"/>
          </p:cNvSpPr>
          <p:nvPr/>
        </p:nvSpPr>
        <p:spPr bwMode="auto">
          <a:xfrm>
            <a:off x="3200400" y="1676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5393" name="Oval 49"/>
          <p:cNvSpPr>
            <a:spLocks noChangeArrowheads="1"/>
          </p:cNvSpPr>
          <p:nvPr/>
        </p:nvSpPr>
        <p:spPr bwMode="auto">
          <a:xfrm>
            <a:off x="3124200" y="1685925"/>
            <a:ext cx="1447800" cy="6858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5394" name="Oval 50"/>
          <p:cNvSpPr>
            <a:spLocks noChangeArrowheads="1"/>
          </p:cNvSpPr>
          <p:nvPr/>
        </p:nvSpPr>
        <p:spPr bwMode="auto">
          <a:xfrm>
            <a:off x="5486400" y="1762125"/>
            <a:ext cx="914400" cy="27432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85406" name="Group 62"/>
          <p:cNvGrpSpPr>
            <a:grpSpLocks/>
          </p:cNvGrpSpPr>
          <p:nvPr/>
        </p:nvGrpSpPr>
        <p:grpSpPr bwMode="auto">
          <a:xfrm>
            <a:off x="2895600" y="5143521"/>
            <a:ext cx="3494088" cy="1357313"/>
            <a:chOff x="1824" y="3030"/>
            <a:chExt cx="2201" cy="855"/>
          </a:xfrm>
        </p:grpSpPr>
        <p:graphicFrame>
          <p:nvGraphicFramePr>
            <p:cNvPr id="185404" name="Object 60"/>
            <p:cNvGraphicFramePr>
              <a:graphicFrameLocks noChangeAspect="1"/>
            </p:cNvGraphicFramePr>
            <p:nvPr/>
          </p:nvGraphicFramePr>
          <p:xfrm>
            <a:off x="1824" y="3030"/>
            <a:ext cx="2201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468" name="Equation" r:id="rId5" imgW="2667600" imgH="419040" progId="Equation.3">
                    <p:embed/>
                  </p:oleObj>
                </mc:Choice>
                <mc:Fallback>
                  <p:oleObj name="Equation" r:id="rId5" imgW="2667600" imgH="419040" progId="Equation.3">
                    <p:embed/>
                    <p:pic>
                      <p:nvPicPr>
                        <p:cNvPr id="0" name="Picture 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030"/>
                          <a:ext cx="2201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5405" name="Object 61"/>
            <p:cNvGraphicFramePr>
              <a:graphicFrameLocks noChangeAspect="1"/>
            </p:cNvGraphicFramePr>
            <p:nvPr/>
          </p:nvGraphicFramePr>
          <p:xfrm>
            <a:off x="1968" y="3552"/>
            <a:ext cx="1967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3469" name="Equation" r:id="rId7" imgW="2375280" imgH="393840" progId="Equation.3">
                    <p:embed/>
                  </p:oleObj>
                </mc:Choice>
                <mc:Fallback>
                  <p:oleObj name="Equation" r:id="rId7" imgW="2375280" imgH="393840" progId="Equation.3">
                    <p:embed/>
                    <p:pic>
                      <p:nvPicPr>
                        <p:cNvPr id="0" name="Picture 2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552"/>
                          <a:ext cx="1967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220</a:t>
            </a:fld>
            <a:endParaRPr lang="en-US" altLang="zh-CN"/>
          </a:p>
        </p:txBody>
      </p:sp>
      <p:cxnSp>
        <p:nvCxnSpPr>
          <p:cNvPr id="43" name="直接箭头连接符 42"/>
          <p:cNvCxnSpPr/>
          <p:nvPr/>
        </p:nvCxnSpPr>
        <p:spPr bwMode="auto">
          <a:xfrm rot="16200000" flipV="1">
            <a:off x="2643174" y="3643314"/>
            <a:ext cx="2571768" cy="2857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箭头连接符 44"/>
          <p:cNvCxnSpPr/>
          <p:nvPr/>
        </p:nvCxnSpPr>
        <p:spPr bwMode="auto">
          <a:xfrm rot="5400000" flipH="1" flipV="1">
            <a:off x="5679277" y="4679153"/>
            <a:ext cx="785842" cy="15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854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93" grpId="0" animBg="1"/>
      <p:bldP spid="185394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2819400" y="1752600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86373" name="Line 5"/>
          <p:cNvSpPr>
            <a:spLocks noChangeShapeType="1"/>
          </p:cNvSpPr>
          <p:nvPr/>
        </p:nvSpPr>
        <p:spPr bwMode="auto">
          <a:xfrm flipV="1">
            <a:off x="2819400" y="243840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74" name="Line 6"/>
          <p:cNvSpPr>
            <a:spLocks noChangeShapeType="1"/>
          </p:cNvSpPr>
          <p:nvPr/>
        </p:nvSpPr>
        <p:spPr bwMode="auto">
          <a:xfrm>
            <a:off x="2819400" y="388620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75" name="Line 7"/>
          <p:cNvSpPr>
            <a:spLocks noChangeShapeType="1"/>
          </p:cNvSpPr>
          <p:nvPr/>
        </p:nvSpPr>
        <p:spPr bwMode="auto">
          <a:xfrm>
            <a:off x="2819400" y="312420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76" name="Line 8"/>
          <p:cNvSpPr>
            <a:spLocks noChangeShapeType="1"/>
          </p:cNvSpPr>
          <p:nvPr/>
        </p:nvSpPr>
        <p:spPr bwMode="auto">
          <a:xfrm>
            <a:off x="3657600" y="17526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77" name="Line 9"/>
          <p:cNvSpPr>
            <a:spLocks noChangeShapeType="1"/>
          </p:cNvSpPr>
          <p:nvPr/>
        </p:nvSpPr>
        <p:spPr bwMode="auto">
          <a:xfrm>
            <a:off x="5334000" y="17526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78" name="Line 10"/>
          <p:cNvSpPr>
            <a:spLocks noChangeShapeType="1"/>
          </p:cNvSpPr>
          <p:nvPr/>
        </p:nvSpPr>
        <p:spPr bwMode="auto">
          <a:xfrm>
            <a:off x="4495800" y="17526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79" name="Line 11"/>
          <p:cNvSpPr>
            <a:spLocks noChangeShapeType="1"/>
          </p:cNvSpPr>
          <p:nvPr/>
        </p:nvSpPr>
        <p:spPr bwMode="auto">
          <a:xfrm flipH="1" flipV="1">
            <a:off x="1905000" y="838200"/>
            <a:ext cx="9144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6380" name="Rectangle 12"/>
          <p:cNvSpPr>
            <a:spLocks noChangeArrowheads="1"/>
          </p:cNvSpPr>
          <p:nvPr/>
        </p:nvSpPr>
        <p:spPr bwMode="auto">
          <a:xfrm>
            <a:off x="1524000" y="381000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381" name="Rectangle 13"/>
          <p:cNvSpPr>
            <a:spLocks noChangeArrowheads="1"/>
          </p:cNvSpPr>
          <p:nvPr/>
        </p:nvSpPr>
        <p:spPr bwMode="auto">
          <a:xfrm>
            <a:off x="1600200" y="1143000"/>
            <a:ext cx="195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382" name="Rectangle 14"/>
          <p:cNvSpPr>
            <a:spLocks noChangeArrowheads="1"/>
          </p:cNvSpPr>
          <p:nvPr/>
        </p:nvSpPr>
        <p:spPr bwMode="auto">
          <a:xfrm>
            <a:off x="2133600" y="685800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383" name="Rectangle 15"/>
          <p:cNvSpPr>
            <a:spLocks noChangeArrowheads="1"/>
          </p:cNvSpPr>
          <p:nvPr/>
        </p:nvSpPr>
        <p:spPr bwMode="auto">
          <a:xfrm>
            <a:off x="2895600" y="1209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384" name="Rectangle 16"/>
          <p:cNvSpPr>
            <a:spLocks noChangeArrowheads="1"/>
          </p:cNvSpPr>
          <p:nvPr/>
        </p:nvSpPr>
        <p:spPr bwMode="auto">
          <a:xfrm>
            <a:off x="2209800" y="1743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385" name="Rectangle 17"/>
          <p:cNvSpPr>
            <a:spLocks noChangeArrowheads="1"/>
          </p:cNvSpPr>
          <p:nvPr/>
        </p:nvSpPr>
        <p:spPr bwMode="auto">
          <a:xfrm>
            <a:off x="3733800" y="1209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386" name="Rectangle 18"/>
          <p:cNvSpPr>
            <a:spLocks noChangeArrowheads="1"/>
          </p:cNvSpPr>
          <p:nvPr/>
        </p:nvSpPr>
        <p:spPr bwMode="auto">
          <a:xfrm>
            <a:off x="2209800" y="24288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387" name="Rectangle 19"/>
          <p:cNvSpPr>
            <a:spLocks noChangeArrowheads="1"/>
          </p:cNvSpPr>
          <p:nvPr/>
        </p:nvSpPr>
        <p:spPr bwMode="auto">
          <a:xfrm>
            <a:off x="4572000" y="1209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388" name="Rectangle 20"/>
          <p:cNvSpPr>
            <a:spLocks noChangeArrowheads="1"/>
          </p:cNvSpPr>
          <p:nvPr/>
        </p:nvSpPr>
        <p:spPr bwMode="auto">
          <a:xfrm>
            <a:off x="2209800" y="3114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389" name="Rectangle 21"/>
          <p:cNvSpPr>
            <a:spLocks noChangeArrowheads="1"/>
          </p:cNvSpPr>
          <p:nvPr/>
        </p:nvSpPr>
        <p:spPr bwMode="auto">
          <a:xfrm>
            <a:off x="2209800" y="3876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390" name="Rectangle 22"/>
          <p:cNvSpPr>
            <a:spLocks noChangeArrowheads="1"/>
          </p:cNvSpPr>
          <p:nvPr/>
        </p:nvSpPr>
        <p:spPr bwMode="auto">
          <a:xfrm>
            <a:off x="5486400" y="1209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391" name="Rectangle 23"/>
          <p:cNvSpPr>
            <a:spLocks noChangeArrowheads="1"/>
          </p:cNvSpPr>
          <p:nvPr/>
        </p:nvSpPr>
        <p:spPr bwMode="auto">
          <a:xfrm>
            <a:off x="2971800" y="3190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392" name="Rectangle 24"/>
          <p:cNvSpPr>
            <a:spLocks noChangeArrowheads="1"/>
          </p:cNvSpPr>
          <p:nvPr/>
        </p:nvSpPr>
        <p:spPr bwMode="auto">
          <a:xfrm>
            <a:off x="3810000" y="3190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393" name="Rectangle 25"/>
          <p:cNvSpPr>
            <a:spLocks noChangeArrowheads="1"/>
          </p:cNvSpPr>
          <p:nvPr/>
        </p:nvSpPr>
        <p:spPr bwMode="auto">
          <a:xfrm>
            <a:off x="4648200" y="3190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394" name="Rectangle 26"/>
          <p:cNvSpPr>
            <a:spLocks noChangeArrowheads="1"/>
          </p:cNvSpPr>
          <p:nvPr/>
        </p:nvSpPr>
        <p:spPr bwMode="auto">
          <a:xfrm>
            <a:off x="5562600" y="3190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395" name="Rectangle 27"/>
          <p:cNvSpPr>
            <a:spLocks noChangeArrowheads="1"/>
          </p:cNvSpPr>
          <p:nvPr/>
        </p:nvSpPr>
        <p:spPr bwMode="auto">
          <a:xfrm>
            <a:off x="5562600" y="3876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396" name="Rectangle 28"/>
          <p:cNvSpPr>
            <a:spLocks noChangeArrowheads="1"/>
          </p:cNvSpPr>
          <p:nvPr/>
        </p:nvSpPr>
        <p:spPr bwMode="auto">
          <a:xfrm>
            <a:off x="4648200" y="3876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397" name="Rectangle 29"/>
          <p:cNvSpPr>
            <a:spLocks noChangeArrowheads="1"/>
          </p:cNvSpPr>
          <p:nvPr/>
        </p:nvSpPr>
        <p:spPr bwMode="auto">
          <a:xfrm>
            <a:off x="3886200" y="1743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398" name="Rectangle 30"/>
          <p:cNvSpPr>
            <a:spLocks noChangeArrowheads="1"/>
          </p:cNvSpPr>
          <p:nvPr/>
        </p:nvSpPr>
        <p:spPr bwMode="auto">
          <a:xfrm>
            <a:off x="4724400" y="1743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399" name="Rectangle 31"/>
          <p:cNvSpPr>
            <a:spLocks noChangeArrowheads="1"/>
          </p:cNvSpPr>
          <p:nvPr/>
        </p:nvSpPr>
        <p:spPr bwMode="auto">
          <a:xfrm>
            <a:off x="2971800" y="2428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400" name="Rectangle 32"/>
          <p:cNvSpPr>
            <a:spLocks noChangeArrowheads="1"/>
          </p:cNvSpPr>
          <p:nvPr/>
        </p:nvSpPr>
        <p:spPr bwMode="auto">
          <a:xfrm>
            <a:off x="2971800" y="3876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401" name="Rectangle 33"/>
          <p:cNvSpPr>
            <a:spLocks noChangeArrowheads="1"/>
          </p:cNvSpPr>
          <p:nvPr/>
        </p:nvSpPr>
        <p:spPr bwMode="auto">
          <a:xfrm>
            <a:off x="3810000" y="3876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402" name="Rectangle 34"/>
          <p:cNvSpPr>
            <a:spLocks noChangeArrowheads="1"/>
          </p:cNvSpPr>
          <p:nvPr/>
        </p:nvSpPr>
        <p:spPr bwMode="auto">
          <a:xfrm>
            <a:off x="5638800" y="1743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403" name="Rectangle 35"/>
          <p:cNvSpPr>
            <a:spLocks noChangeArrowheads="1"/>
          </p:cNvSpPr>
          <p:nvPr/>
        </p:nvSpPr>
        <p:spPr bwMode="auto">
          <a:xfrm>
            <a:off x="4648200" y="2428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404" name="Rectangle 36"/>
          <p:cNvSpPr>
            <a:spLocks noChangeArrowheads="1"/>
          </p:cNvSpPr>
          <p:nvPr/>
        </p:nvSpPr>
        <p:spPr bwMode="auto">
          <a:xfrm>
            <a:off x="3810000" y="2428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405" name="Rectangle 37"/>
          <p:cNvSpPr>
            <a:spLocks noChangeArrowheads="1"/>
          </p:cNvSpPr>
          <p:nvPr/>
        </p:nvSpPr>
        <p:spPr bwMode="auto">
          <a:xfrm>
            <a:off x="5562600" y="2505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406" name="Rectangle 38"/>
          <p:cNvSpPr>
            <a:spLocks noChangeArrowheads="1"/>
          </p:cNvSpPr>
          <p:nvPr/>
        </p:nvSpPr>
        <p:spPr bwMode="auto">
          <a:xfrm>
            <a:off x="3048000" y="1743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6408" name="Oval 40"/>
          <p:cNvSpPr>
            <a:spLocks noChangeArrowheads="1"/>
          </p:cNvSpPr>
          <p:nvPr/>
        </p:nvSpPr>
        <p:spPr bwMode="auto">
          <a:xfrm>
            <a:off x="2819400" y="3048000"/>
            <a:ext cx="3276600" cy="9144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86411" name="Object 43"/>
          <p:cNvGraphicFramePr>
            <a:graphicFrameLocks noChangeAspect="1"/>
          </p:cNvGraphicFramePr>
          <p:nvPr/>
        </p:nvGraphicFramePr>
        <p:xfrm>
          <a:off x="3581400" y="5029200"/>
          <a:ext cx="11906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93" name="Equation" r:id="rId5" imgW="901800" imgH="355680" progId="Equation.3">
                  <p:embed/>
                </p:oleObj>
              </mc:Choice>
              <mc:Fallback>
                <p:oleObj name="Equation" r:id="rId5" imgW="901800" imgH="355680" progId="Equation.3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029200"/>
                        <a:ext cx="119062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221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86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408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6" name="Rectangle 4"/>
          <p:cNvSpPr>
            <a:spLocks noChangeArrowheads="1"/>
          </p:cNvSpPr>
          <p:nvPr/>
        </p:nvSpPr>
        <p:spPr bwMode="auto">
          <a:xfrm>
            <a:off x="609600" y="152400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检查电路能否自启动：</a:t>
            </a:r>
          </a:p>
        </p:txBody>
      </p:sp>
      <p:grpSp>
        <p:nvGrpSpPr>
          <p:cNvPr id="187433" name="Group 41"/>
          <p:cNvGrpSpPr>
            <a:grpSpLocks/>
          </p:cNvGrpSpPr>
          <p:nvPr/>
        </p:nvGrpSpPr>
        <p:grpSpPr bwMode="auto">
          <a:xfrm>
            <a:off x="457200" y="2667000"/>
            <a:ext cx="6858000" cy="3276600"/>
            <a:chOff x="288" y="1680"/>
            <a:chExt cx="4320" cy="2064"/>
          </a:xfrm>
        </p:grpSpPr>
        <p:sp>
          <p:nvSpPr>
            <p:cNvPr id="187397" name="Rectangle 5"/>
            <p:cNvSpPr>
              <a:spLocks noChangeArrowheads="1"/>
            </p:cNvSpPr>
            <p:nvPr/>
          </p:nvSpPr>
          <p:spPr bwMode="auto">
            <a:xfrm>
              <a:off x="288" y="1680"/>
              <a:ext cx="428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   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Z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7398" name="Line 6"/>
            <p:cNvSpPr>
              <a:spLocks noChangeShapeType="1"/>
            </p:cNvSpPr>
            <p:nvPr/>
          </p:nvSpPr>
          <p:spPr bwMode="auto">
            <a:xfrm>
              <a:off x="288" y="2118"/>
              <a:ext cx="43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399" name="Line 7"/>
            <p:cNvSpPr>
              <a:spLocks noChangeShapeType="1"/>
            </p:cNvSpPr>
            <p:nvPr/>
          </p:nvSpPr>
          <p:spPr bwMode="auto">
            <a:xfrm>
              <a:off x="2256" y="1728"/>
              <a:ext cx="0" cy="20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400" name="Line 8"/>
            <p:cNvSpPr>
              <a:spLocks noChangeShapeType="1"/>
            </p:cNvSpPr>
            <p:nvPr/>
          </p:nvSpPr>
          <p:spPr bwMode="auto">
            <a:xfrm>
              <a:off x="4224" y="1776"/>
              <a:ext cx="0" cy="19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7420" name="Rectangle 28"/>
          <p:cNvSpPr>
            <a:spLocks noChangeArrowheads="1"/>
          </p:cNvSpPr>
          <p:nvPr/>
        </p:nvSpPr>
        <p:spPr bwMode="auto">
          <a:xfrm>
            <a:off x="457200" y="32766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0   1    0   1   0    1    0   0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7421" name="Rectangle 29"/>
          <p:cNvSpPr>
            <a:spLocks noChangeArrowheads="1"/>
          </p:cNvSpPr>
          <p:nvPr/>
        </p:nvSpPr>
        <p:spPr bwMode="auto">
          <a:xfrm>
            <a:off x="457200" y="37338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0   1    1   0   0    1    1   0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7422" name="Rectangle 30"/>
          <p:cNvSpPr>
            <a:spLocks noChangeArrowheads="1"/>
          </p:cNvSpPr>
          <p:nvPr/>
        </p:nvSpPr>
        <p:spPr bwMode="auto">
          <a:xfrm>
            <a:off x="457200" y="4189413"/>
            <a:ext cx="675056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0   1    1   1   0    0    0   0</a:t>
            </a:r>
          </a:p>
        </p:txBody>
      </p:sp>
      <p:sp>
        <p:nvSpPr>
          <p:cNvPr id="187423" name="Rectangle 31"/>
          <p:cNvSpPr>
            <a:spLocks noChangeArrowheads="1"/>
          </p:cNvSpPr>
          <p:nvPr/>
        </p:nvSpPr>
        <p:spPr bwMode="auto">
          <a:xfrm>
            <a:off x="457200" y="4570413"/>
            <a:ext cx="675056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1   1    0   1   1    0    0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87424" name="Rectangle 32"/>
          <p:cNvSpPr>
            <a:spLocks noChangeArrowheads="1"/>
          </p:cNvSpPr>
          <p:nvPr/>
        </p:nvSpPr>
        <p:spPr bwMode="auto">
          <a:xfrm>
            <a:off x="457200" y="4943475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1   1    1   0   0    1    1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7425" name="Rectangle 33"/>
          <p:cNvSpPr>
            <a:spLocks noChangeArrowheads="1"/>
          </p:cNvSpPr>
          <p:nvPr/>
        </p:nvSpPr>
        <p:spPr bwMode="auto">
          <a:xfrm>
            <a:off x="457200" y="5408613"/>
            <a:ext cx="675056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1   1    1   1   0    0    0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grpSp>
        <p:nvGrpSpPr>
          <p:cNvPr id="187432" name="Group 40"/>
          <p:cNvGrpSpPr>
            <a:grpSpLocks/>
          </p:cNvGrpSpPr>
          <p:nvPr/>
        </p:nvGrpSpPr>
        <p:grpSpPr bwMode="auto">
          <a:xfrm>
            <a:off x="304800" y="838200"/>
            <a:ext cx="8518525" cy="1470025"/>
            <a:chOff x="192" y="528"/>
            <a:chExt cx="5366" cy="926"/>
          </a:xfrm>
        </p:grpSpPr>
        <p:graphicFrame>
          <p:nvGraphicFramePr>
            <p:cNvPr id="187428" name="Object 36"/>
            <p:cNvGraphicFramePr>
              <a:graphicFrameLocks noChangeAspect="1"/>
            </p:cNvGraphicFramePr>
            <p:nvPr/>
          </p:nvGraphicFramePr>
          <p:xfrm>
            <a:off x="240" y="576"/>
            <a:ext cx="1267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806" name="Equation" r:id="rId5" imgW="1524240" imgH="419040" progId="Equation.3">
                    <p:embed/>
                  </p:oleObj>
                </mc:Choice>
                <mc:Fallback>
                  <p:oleObj name="Equation" r:id="rId5" imgW="1524240" imgH="419040" progId="Equation.3">
                    <p:embed/>
                    <p:pic>
                      <p:nvPicPr>
                        <p:cNvPr id="0" name="Picture 5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576"/>
                          <a:ext cx="1267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7429" name="Object 37"/>
            <p:cNvGraphicFramePr>
              <a:graphicFrameLocks noChangeAspect="1"/>
            </p:cNvGraphicFramePr>
            <p:nvPr/>
          </p:nvGraphicFramePr>
          <p:xfrm>
            <a:off x="2640" y="528"/>
            <a:ext cx="2918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807" name="Equation" r:id="rId7" imgW="3531240" imgH="419040" progId="Equation.3">
                    <p:embed/>
                  </p:oleObj>
                </mc:Choice>
                <mc:Fallback>
                  <p:oleObj name="Equation" r:id="rId7" imgW="3531240" imgH="419040" progId="Equation.3">
                    <p:embed/>
                    <p:pic>
                      <p:nvPicPr>
                        <p:cNvPr id="0" name="Picture 5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528"/>
                          <a:ext cx="2918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7430" name="Object 38"/>
            <p:cNvGraphicFramePr>
              <a:graphicFrameLocks noChangeAspect="1"/>
            </p:cNvGraphicFramePr>
            <p:nvPr/>
          </p:nvGraphicFramePr>
          <p:xfrm>
            <a:off x="192" y="1104"/>
            <a:ext cx="2201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808" name="Equation" r:id="rId9" imgW="2667600" imgH="419040" progId="Equation.3">
                    <p:embed/>
                  </p:oleObj>
                </mc:Choice>
                <mc:Fallback>
                  <p:oleObj name="Equation" r:id="rId9" imgW="2667600" imgH="419040" progId="Equation.3">
                    <p:embed/>
                    <p:pic>
                      <p:nvPicPr>
                        <p:cNvPr id="0" name="Picture 5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104"/>
                          <a:ext cx="2201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7431" name="Object 39"/>
            <p:cNvGraphicFramePr>
              <a:graphicFrameLocks noChangeAspect="1"/>
            </p:cNvGraphicFramePr>
            <p:nvPr/>
          </p:nvGraphicFramePr>
          <p:xfrm>
            <a:off x="2640" y="1152"/>
            <a:ext cx="750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2809" name="Equation" r:id="rId11" imgW="901800" imgH="355680" progId="Equation.3">
                    <p:embed/>
                  </p:oleObj>
                </mc:Choice>
                <mc:Fallback>
                  <p:oleObj name="Equation" r:id="rId11" imgW="901800" imgH="355680" progId="Equation.3">
                    <p:embed/>
                    <p:pic>
                      <p:nvPicPr>
                        <p:cNvPr id="0" name="Picture 5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152"/>
                          <a:ext cx="750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222</a:t>
            </a:fld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28596" y="6072206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检查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无关状态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次态和输出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43768" y="4645422"/>
            <a:ext cx="223651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次态均为</a:t>
            </a:r>
            <a:endParaRPr lang="en-US" altLang="zh-CN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有效状态，</a:t>
            </a:r>
            <a:endParaRPr lang="en-US" altLang="zh-CN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能自启动！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74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74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7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7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7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7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7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7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7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7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7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20" grpId="0" build="p" autoUpdateAnimBg="0"/>
      <p:bldP spid="187421" grpId="0" build="p" autoUpdateAnimBg="0"/>
      <p:bldP spid="187422" grpId="0" build="p" autoUpdateAnimBg="0"/>
      <p:bldP spid="187423" grpId="0" build="p" autoUpdateAnimBg="0"/>
      <p:bldP spid="187424" grpId="0" build="p" autoUpdateAnimBg="0"/>
      <p:bldP spid="187425" grpId="0" build="p" autoUpdateAnimBg="0"/>
      <p:bldP spid="20" grpId="0"/>
      <p:bldP spid="21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109649"/>
            <a:ext cx="7772400" cy="214313"/>
          </a:xfrm>
        </p:spPr>
        <p:txBody>
          <a:bodyPr/>
          <a:lstStyle/>
          <a:p>
            <a:r>
              <a:rPr lang="zh-CN" altLang="en-US" sz="800"/>
              <a:t>.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762000" y="128574"/>
            <a:ext cx="831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可见：电路能自启动。但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有错误输出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，这可修</a:t>
            </a:r>
          </a:p>
        </p:txBody>
      </p:sp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0" y="957249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改输出方程使           来解决。</a:t>
            </a:r>
          </a:p>
        </p:txBody>
      </p:sp>
      <p:graphicFrame>
        <p:nvGraphicFramePr>
          <p:cNvPr id="201748" name="Object 20"/>
          <p:cNvGraphicFramePr>
            <a:graphicFrameLocks noChangeAspect="1"/>
          </p:cNvGraphicFramePr>
          <p:nvPr/>
        </p:nvGraphicFramePr>
        <p:xfrm>
          <a:off x="2514600" y="1042974"/>
          <a:ext cx="20891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930" name="Equation" r:id="rId4" imgW="1587960" imgH="393840" progId="Equation.3">
                  <p:embed/>
                </p:oleObj>
              </mc:Choice>
              <mc:Fallback>
                <p:oleObj name="Equation" r:id="rId4" imgW="1587960" imgH="39384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042974"/>
                        <a:ext cx="2089150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223</a:t>
            </a:fld>
            <a:endParaRPr lang="en-US" altLang="zh-CN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19400" y="3395682"/>
            <a:ext cx="3429000" cy="2819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2819400" y="4081482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819400" y="5529282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2819400" y="4767282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3657600" y="3395682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334000" y="3395682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4495800" y="3395682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1905000" y="2481282"/>
            <a:ext cx="91440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1524000" y="2024082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1600200" y="2786082"/>
            <a:ext cx="195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133600" y="2328882"/>
            <a:ext cx="175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895600" y="285275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209800" y="338615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733800" y="285275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2209800" y="407195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4572000" y="285275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2209800" y="475775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209800" y="551975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5486400" y="2852757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971800" y="48339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3810000" y="48339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4648200" y="48339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5562600" y="48339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5562600" y="55197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648200" y="55197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3886200" y="33861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4724400" y="33861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2971800" y="40719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2971800" y="55197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3810000" y="55197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5638800" y="33861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4648200" y="40719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3810000" y="40719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5562600" y="41481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3048000" y="3386157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Oval 40"/>
          <p:cNvSpPr>
            <a:spLocks noChangeArrowheads="1"/>
          </p:cNvSpPr>
          <p:nvPr/>
        </p:nvSpPr>
        <p:spPr bwMode="auto">
          <a:xfrm>
            <a:off x="2819400" y="4691082"/>
            <a:ext cx="823906" cy="914400"/>
          </a:xfrm>
          <a:prstGeom prst="ellips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109649"/>
            <a:ext cx="7772400" cy="22089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800"/>
              <a:t>.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214282" y="214290"/>
            <a:ext cx="6750566" cy="165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需要判断电路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能否自启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动的原因：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）存在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无效循环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）存在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无关状态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（其次态为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fld id="{6E37EB92-3CFB-4441-9E91-B5D295D10A30}" type="slidenum">
              <a:rPr lang="zh-CN" altLang="en-US" smtClean="0"/>
              <a:pPr>
                <a:lnSpc>
                  <a:spcPct val="110000"/>
                </a:lnSpc>
              </a:pPr>
              <a:t>224</a:t>
            </a:fld>
            <a:endParaRPr lang="en-US" altLang="zh-CN"/>
          </a:p>
        </p:txBody>
      </p:sp>
      <p:sp>
        <p:nvSpPr>
          <p:cNvPr id="44" name="Rectangle 5"/>
          <p:cNvSpPr>
            <a:spLocks noChangeArrowheads="1"/>
          </p:cNvSpPr>
          <p:nvPr/>
        </p:nvSpPr>
        <p:spPr bwMode="auto">
          <a:xfrm>
            <a:off x="214282" y="2285992"/>
            <a:ext cx="757130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判断方法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在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状态方程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中，根据输入的各种取值，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检查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无关状态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其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次态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如果均为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有效状态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，则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能自启动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14282" y="5286388"/>
            <a:ext cx="8392041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解决方法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根据状态转换表，作卡诺图，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修改激励方程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571472" y="2071678"/>
            <a:ext cx="716093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判断方法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根据输入的各种取值，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针对无关状态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计算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输出方程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的值，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如果输出值为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，则有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输出错误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fld id="{6E37EB92-3CFB-4441-9E91-B5D295D10A30}" type="slidenum">
              <a:rPr lang="zh-CN" altLang="en-US" smtClean="0"/>
              <a:pPr>
                <a:lnSpc>
                  <a:spcPct val="110000"/>
                </a:lnSpc>
              </a:pPr>
              <a:t>225</a:t>
            </a:fld>
            <a:endParaRPr lang="en-US" altLang="zh-CN"/>
          </a:p>
        </p:txBody>
      </p:sp>
      <p:sp>
        <p:nvSpPr>
          <p:cNvPr id="43" name="Rectangle 4"/>
          <p:cNvSpPr>
            <a:spLocks noChangeArrowheads="1"/>
          </p:cNvSpPr>
          <p:nvPr/>
        </p:nvSpPr>
        <p:spPr bwMode="auto">
          <a:xfrm>
            <a:off x="428596" y="285728"/>
            <a:ext cx="6955750" cy="1109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产生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输出错误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的原因：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求输出方程时，圈入了无关项（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42910" y="5072074"/>
            <a:ext cx="7776488" cy="1208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解决方法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不要圈入无关项（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），重新求输出方程。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4" name="Line 4"/>
          <p:cNvSpPr>
            <a:spLocks noChangeShapeType="1"/>
          </p:cNvSpPr>
          <p:nvPr/>
        </p:nvSpPr>
        <p:spPr bwMode="auto">
          <a:xfrm flipH="1">
            <a:off x="636588" y="1941513"/>
            <a:ext cx="3810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65" name="Line 5"/>
          <p:cNvSpPr>
            <a:spLocks noChangeShapeType="1"/>
          </p:cNvSpPr>
          <p:nvPr/>
        </p:nvSpPr>
        <p:spPr bwMode="auto">
          <a:xfrm flipH="1">
            <a:off x="2617788" y="1941513"/>
            <a:ext cx="7620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66" name="Line 6"/>
          <p:cNvSpPr>
            <a:spLocks noChangeShapeType="1"/>
          </p:cNvSpPr>
          <p:nvPr/>
        </p:nvSpPr>
        <p:spPr bwMode="auto">
          <a:xfrm flipH="1">
            <a:off x="5132388" y="1941513"/>
            <a:ext cx="5334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67" name="Line 7"/>
          <p:cNvSpPr>
            <a:spLocks noChangeShapeType="1"/>
          </p:cNvSpPr>
          <p:nvPr/>
        </p:nvSpPr>
        <p:spPr bwMode="auto">
          <a:xfrm>
            <a:off x="636588" y="1941513"/>
            <a:ext cx="1587" cy="1905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>
            <a:off x="2617788" y="1941513"/>
            <a:ext cx="1587" cy="1905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69" name="Line 9"/>
          <p:cNvSpPr>
            <a:spLocks noChangeShapeType="1"/>
          </p:cNvSpPr>
          <p:nvPr/>
        </p:nvSpPr>
        <p:spPr bwMode="auto">
          <a:xfrm>
            <a:off x="5132388" y="1941513"/>
            <a:ext cx="1587" cy="1905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>
            <a:off x="255588" y="3846513"/>
            <a:ext cx="48768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72" name="Rectangle 12"/>
          <p:cNvSpPr>
            <a:spLocks noChangeArrowheads="1"/>
          </p:cNvSpPr>
          <p:nvPr/>
        </p:nvSpPr>
        <p:spPr bwMode="auto">
          <a:xfrm>
            <a:off x="1169988" y="874713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773" name="Line 13"/>
          <p:cNvSpPr>
            <a:spLocks noChangeShapeType="1"/>
          </p:cNvSpPr>
          <p:nvPr/>
        </p:nvSpPr>
        <p:spPr bwMode="auto">
          <a:xfrm>
            <a:off x="1169988" y="171291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74" name="Line 14"/>
          <p:cNvSpPr>
            <a:spLocks noChangeShapeType="1"/>
          </p:cNvSpPr>
          <p:nvPr/>
        </p:nvSpPr>
        <p:spPr bwMode="auto">
          <a:xfrm flipV="1">
            <a:off x="1169988" y="194151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75" name="Rectangle 15"/>
          <p:cNvSpPr>
            <a:spLocks noChangeArrowheads="1"/>
          </p:cNvSpPr>
          <p:nvPr/>
        </p:nvSpPr>
        <p:spPr bwMode="auto">
          <a:xfrm>
            <a:off x="1169988" y="9413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776" name="Rectangle 16"/>
          <p:cNvSpPr>
            <a:spLocks noChangeArrowheads="1"/>
          </p:cNvSpPr>
          <p:nvPr/>
        </p:nvSpPr>
        <p:spPr bwMode="auto">
          <a:xfrm>
            <a:off x="1779588" y="1027113"/>
            <a:ext cx="762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777" name="Rectangle 17"/>
          <p:cNvSpPr>
            <a:spLocks noChangeArrowheads="1"/>
          </p:cNvSpPr>
          <p:nvPr/>
        </p:nvSpPr>
        <p:spPr bwMode="auto">
          <a:xfrm>
            <a:off x="1855788" y="23891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778" name="Oval 18"/>
          <p:cNvSpPr>
            <a:spLocks noChangeArrowheads="1"/>
          </p:cNvSpPr>
          <p:nvPr/>
        </p:nvSpPr>
        <p:spPr bwMode="auto">
          <a:xfrm>
            <a:off x="1017588" y="18653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779" name="Rectangle 19"/>
          <p:cNvSpPr>
            <a:spLocks noChangeArrowheads="1"/>
          </p:cNvSpPr>
          <p:nvPr/>
        </p:nvSpPr>
        <p:spPr bwMode="auto">
          <a:xfrm>
            <a:off x="1169988" y="24653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780" name="Line 20"/>
          <p:cNvSpPr>
            <a:spLocks noChangeShapeType="1"/>
          </p:cNvSpPr>
          <p:nvPr/>
        </p:nvSpPr>
        <p:spPr bwMode="auto">
          <a:xfrm>
            <a:off x="1931988" y="24749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81" name="Rectangle 21"/>
          <p:cNvSpPr>
            <a:spLocks noChangeArrowheads="1"/>
          </p:cNvSpPr>
          <p:nvPr/>
        </p:nvSpPr>
        <p:spPr bwMode="auto">
          <a:xfrm>
            <a:off x="3532188" y="874713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782" name="Line 22"/>
          <p:cNvSpPr>
            <a:spLocks noChangeShapeType="1"/>
          </p:cNvSpPr>
          <p:nvPr/>
        </p:nvSpPr>
        <p:spPr bwMode="auto">
          <a:xfrm>
            <a:off x="3532188" y="171291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83" name="Line 23"/>
          <p:cNvSpPr>
            <a:spLocks noChangeShapeType="1"/>
          </p:cNvSpPr>
          <p:nvPr/>
        </p:nvSpPr>
        <p:spPr bwMode="auto">
          <a:xfrm flipV="1">
            <a:off x="3532188" y="194151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84" name="Rectangle 24"/>
          <p:cNvSpPr>
            <a:spLocks noChangeArrowheads="1"/>
          </p:cNvSpPr>
          <p:nvPr/>
        </p:nvSpPr>
        <p:spPr bwMode="auto">
          <a:xfrm>
            <a:off x="3532188" y="9413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785" name="Rectangle 25"/>
          <p:cNvSpPr>
            <a:spLocks noChangeArrowheads="1"/>
          </p:cNvSpPr>
          <p:nvPr/>
        </p:nvSpPr>
        <p:spPr bwMode="auto">
          <a:xfrm>
            <a:off x="4217988" y="9413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786" name="Rectangle 26"/>
          <p:cNvSpPr>
            <a:spLocks noChangeArrowheads="1"/>
          </p:cNvSpPr>
          <p:nvPr/>
        </p:nvSpPr>
        <p:spPr bwMode="auto">
          <a:xfrm>
            <a:off x="4217988" y="238918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787" name="Oval 27"/>
          <p:cNvSpPr>
            <a:spLocks noChangeArrowheads="1"/>
          </p:cNvSpPr>
          <p:nvPr/>
        </p:nvSpPr>
        <p:spPr bwMode="auto">
          <a:xfrm>
            <a:off x="3379788" y="18653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788" name="Rectangle 28"/>
          <p:cNvSpPr>
            <a:spLocks noChangeArrowheads="1"/>
          </p:cNvSpPr>
          <p:nvPr/>
        </p:nvSpPr>
        <p:spPr bwMode="auto">
          <a:xfrm>
            <a:off x="3532188" y="24653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789" name="Line 29"/>
          <p:cNvSpPr>
            <a:spLocks noChangeShapeType="1"/>
          </p:cNvSpPr>
          <p:nvPr/>
        </p:nvSpPr>
        <p:spPr bwMode="auto">
          <a:xfrm>
            <a:off x="4294188" y="24749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90" name="Rectangle 30"/>
          <p:cNvSpPr>
            <a:spLocks noChangeArrowheads="1"/>
          </p:cNvSpPr>
          <p:nvPr/>
        </p:nvSpPr>
        <p:spPr bwMode="auto">
          <a:xfrm>
            <a:off x="5818188" y="874713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791" name="Line 31"/>
          <p:cNvSpPr>
            <a:spLocks noChangeShapeType="1"/>
          </p:cNvSpPr>
          <p:nvPr/>
        </p:nvSpPr>
        <p:spPr bwMode="auto">
          <a:xfrm>
            <a:off x="5818188" y="171291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92" name="Line 32"/>
          <p:cNvSpPr>
            <a:spLocks noChangeShapeType="1"/>
          </p:cNvSpPr>
          <p:nvPr/>
        </p:nvSpPr>
        <p:spPr bwMode="auto">
          <a:xfrm flipV="1">
            <a:off x="5818188" y="1941513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93" name="Rectangle 33"/>
          <p:cNvSpPr>
            <a:spLocks noChangeArrowheads="1"/>
          </p:cNvSpPr>
          <p:nvPr/>
        </p:nvSpPr>
        <p:spPr bwMode="auto">
          <a:xfrm>
            <a:off x="6227763" y="9080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794" name="Rectangle 34"/>
          <p:cNvSpPr>
            <a:spLocks noChangeArrowheads="1"/>
          </p:cNvSpPr>
          <p:nvPr/>
        </p:nvSpPr>
        <p:spPr bwMode="auto">
          <a:xfrm>
            <a:off x="6659563" y="90805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795" name="Rectangle 35"/>
          <p:cNvSpPr>
            <a:spLocks noChangeArrowheads="1"/>
          </p:cNvSpPr>
          <p:nvPr/>
        </p:nvSpPr>
        <p:spPr bwMode="auto">
          <a:xfrm>
            <a:off x="6588125" y="23495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796" name="Oval 36"/>
          <p:cNvSpPr>
            <a:spLocks noChangeArrowheads="1"/>
          </p:cNvSpPr>
          <p:nvPr/>
        </p:nvSpPr>
        <p:spPr bwMode="auto">
          <a:xfrm>
            <a:off x="5665788" y="18653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797" name="Rectangle 37"/>
          <p:cNvSpPr>
            <a:spLocks noChangeArrowheads="1"/>
          </p:cNvSpPr>
          <p:nvPr/>
        </p:nvSpPr>
        <p:spPr bwMode="auto">
          <a:xfrm>
            <a:off x="5818188" y="24653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798" name="Line 38"/>
          <p:cNvSpPr>
            <a:spLocks noChangeShapeType="1"/>
          </p:cNvSpPr>
          <p:nvPr/>
        </p:nvSpPr>
        <p:spPr bwMode="auto">
          <a:xfrm>
            <a:off x="6664325" y="243522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799" name="Rectangle 39"/>
          <p:cNvSpPr>
            <a:spLocks noChangeArrowheads="1"/>
          </p:cNvSpPr>
          <p:nvPr/>
        </p:nvSpPr>
        <p:spPr bwMode="auto">
          <a:xfrm>
            <a:off x="179388" y="3313113"/>
            <a:ext cx="91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801" name="Oval 41"/>
          <p:cNvSpPr>
            <a:spLocks noChangeArrowheads="1"/>
          </p:cNvSpPr>
          <p:nvPr/>
        </p:nvSpPr>
        <p:spPr bwMode="auto">
          <a:xfrm>
            <a:off x="3303588" y="27035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803" name="Line 43"/>
          <p:cNvSpPr>
            <a:spLocks noChangeShapeType="1"/>
          </p:cNvSpPr>
          <p:nvPr/>
        </p:nvSpPr>
        <p:spPr bwMode="auto">
          <a:xfrm>
            <a:off x="3455988" y="2779713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04" name="Line 44"/>
          <p:cNvSpPr>
            <a:spLocks noChangeShapeType="1"/>
          </p:cNvSpPr>
          <p:nvPr/>
        </p:nvSpPr>
        <p:spPr bwMode="auto">
          <a:xfrm>
            <a:off x="2627313" y="2703513"/>
            <a:ext cx="371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05" name="Line 45"/>
          <p:cNvSpPr>
            <a:spLocks noChangeShapeType="1"/>
          </p:cNvSpPr>
          <p:nvPr/>
        </p:nvSpPr>
        <p:spPr bwMode="auto">
          <a:xfrm flipH="1">
            <a:off x="2693988" y="293211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06" name="Line 46"/>
          <p:cNvSpPr>
            <a:spLocks noChangeShapeType="1"/>
          </p:cNvSpPr>
          <p:nvPr/>
        </p:nvSpPr>
        <p:spPr bwMode="auto">
          <a:xfrm>
            <a:off x="2693988" y="293211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07" name="Line 47"/>
          <p:cNvSpPr>
            <a:spLocks noChangeShapeType="1"/>
          </p:cNvSpPr>
          <p:nvPr/>
        </p:nvSpPr>
        <p:spPr bwMode="auto">
          <a:xfrm>
            <a:off x="2693988" y="3389313"/>
            <a:ext cx="472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08" name="Line 48"/>
          <p:cNvSpPr>
            <a:spLocks noChangeShapeType="1"/>
          </p:cNvSpPr>
          <p:nvPr/>
        </p:nvSpPr>
        <p:spPr bwMode="auto">
          <a:xfrm>
            <a:off x="7235825" y="2703513"/>
            <a:ext cx="1825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09" name="Line 49"/>
          <p:cNvSpPr>
            <a:spLocks noChangeShapeType="1"/>
          </p:cNvSpPr>
          <p:nvPr/>
        </p:nvSpPr>
        <p:spPr bwMode="auto">
          <a:xfrm>
            <a:off x="7418388" y="2703513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45810" name="Group 50"/>
          <p:cNvGrpSpPr>
            <a:grpSpLocks/>
          </p:cNvGrpSpPr>
          <p:nvPr/>
        </p:nvGrpSpPr>
        <p:grpSpPr bwMode="auto">
          <a:xfrm>
            <a:off x="2465388" y="722313"/>
            <a:ext cx="3352800" cy="609600"/>
            <a:chOff x="1536" y="1488"/>
            <a:chExt cx="2112" cy="384"/>
          </a:xfrm>
        </p:grpSpPr>
        <p:sp>
          <p:nvSpPr>
            <p:cNvPr id="245811" name="Oval 51"/>
            <p:cNvSpPr>
              <a:spLocks noChangeArrowheads="1"/>
            </p:cNvSpPr>
            <p:nvPr/>
          </p:nvSpPr>
          <p:spPr bwMode="auto">
            <a:xfrm>
              <a:off x="1824" y="1776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5812" name="Line 52"/>
            <p:cNvSpPr>
              <a:spLocks noChangeShapeType="1"/>
            </p:cNvSpPr>
            <p:nvPr/>
          </p:nvSpPr>
          <p:spPr bwMode="auto">
            <a:xfrm>
              <a:off x="1536" y="1824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13" name="Line 53"/>
            <p:cNvSpPr>
              <a:spLocks noChangeShapeType="1"/>
            </p:cNvSpPr>
            <p:nvPr/>
          </p:nvSpPr>
          <p:spPr bwMode="auto">
            <a:xfrm flipV="1">
              <a:off x="1872" y="148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14" name="Line 54"/>
            <p:cNvSpPr>
              <a:spLocks noChangeShapeType="1"/>
            </p:cNvSpPr>
            <p:nvPr/>
          </p:nvSpPr>
          <p:spPr bwMode="auto">
            <a:xfrm>
              <a:off x="1872" y="1488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15" name="Line 55"/>
            <p:cNvSpPr>
              <a:spLocks noChangeShapeType="1"/>
            </p:cNvSpPr>
            <p:nvPr/>
          </p:nvSpPr>
          <p:spPr bwMode="auto">
            <a:xfrm>
              <a:off x="3264" y="1488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16" name="Line 56"/>
            <p:cNvSpPr>
              <a:spLocks noChangeShapeType="1"/>
            </p:cNvSpPr>
            <p:nvPr/>
          </p:nvSpPr>
          <p:spPr bwMode="auto">
            <a:xfrm>
              <a:off x="3264" y="172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5817" name="Line 57"/>
          <p:cNvSpPr>
            <a:spLocks noChangeShapeType="1"/>
          </p:cNvSpPr>
          <p:nvPr/>
        </p:nvSpPr>
        <p:spPr bwMode="auto">
          <a:xfrm flipH="1">
            <a:off x="788988" y="125571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19" name="Oval 59"/>
          <p:cNvSpPr>
            <a:spLocks noChangeArrowheads="1"/>
          </p:cNvSpPr>
          <p:nvPr/>
        </p:nvSpPr>
        <p:spPr bwMode="auto">
          <a:xfrm>
            <a:off x="7723188" y="798513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821" name="Line 61"/>
          <p:cNvSpPr>
            <a:spLocks noChangeShapeType="1"/>
          </p:cNvSpPr>
          <p:nvPr/>
        </p:nvSpPr>
        <p:spPr bwMode="auto">
          <a:xfrm>
            <a:off x="7113588" y="11795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22" name="Line 62"/>
          <p:cNvSpPr>
            <a:spLocks noChangeShapeType="1"/>
          </p:cNvSpPr>
          <p:nvPr/>
        </p:nvSpPr>
        <p:spPr bwMode="auto">
          <a:xfrm>
            <a:off x="5513388" y="722313"/>
            <a:ext cx="1828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23" name="Line 63"/>
          <p:cNvSpPr>
            <a:spLocks noChangeShapeType="1"/>
          </p:cNvSpPr>
          <p:nvPr/>
        </p:nvSpPr>
        <p:spPr bwMode="auto">
          <a:xfrm flipV="1">
            <a:off x="788988" y="188913"/>
            <a:ext cx="0" cy="1066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24" name="Line 64"/>
          <p:cNvSpPr>
            <a:spLocks noChangeShapeType="1"/>
          </p:cNvSpPr>
          <p:nvPr/>
        </p:nvSpPr>
        <p:spPr bwMode="auto">
          <a:xfrm>
            <a:off x="788988" y="188913"/>
            <a:ext cx="716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25" name="Line 65"/>
          <p:cNvSpPr>
            <a:spLocks noChangeShapeType="1"/>
          </p:cNvSpPr>
          <p:nvPr/>
        </p:nvSpPr>
        <p:spPr bwMode="auto">
          <a:xfrm>
            <a:off x="7875588" y="87471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26" name="Line 66"/>
          <p:cNvSpPr>
            <a:spLocks noChangeShapeType="1"/>
          </p:cNvSpPr>
          <p:nvPr/>
        </p:nvSpPr>
        <p:spPr bwMode="auto">
          <a:xfrm>
            <a:off x="7951788" y="188913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28" name="Oval 68"/>
          <p:cNvSpPr>
            <a:spLocks noChangeArrowheads="1"/>
          </p:cNvSpPr>
          <p:nvPr/>
        </p:nvSpPr>
        <p:spPr bwMode="auto">
          <a:xfrm>
            <a:off x="8408988" y="790575"/>
            <a:ext cx="163512" cy="160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829" name="Line 69"/>
          <p:cNvSpPr>
            <a:spLocks noChangeShapeType="1"/>
          </p:cNvSpPr>
          <p:nvPr/>
        </p:nvSpPr>
        <p:spPr bwMode="auto">
          <a:xfrm>
            <a:off x="8561388" y="874713"/>
            <a:ext cx="246062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31" name="Rectangle 71"/>
          <p:cNvSpPr>
            <a:spLocks noChangeArrowheads="1"/>
          </p:cNvSpPr>
          <p:nvPr/>
        </p:nvSpPr>
        <p:spPr bwMode="auto">
          <a:xfrm>
            <a:off x="8561388" y="3492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45832" name="Group 72"/>
          <p:cNvGrpSpPr>
            <a:grpSpLocks/>
          </p:cNvGrpSpPr>
          <p:nvPr/>
        </p:nvGrpSpPr>
        <p:grpSpPr bwMode="auto">
          <a:xfrm>
            <a:off x="4827588" y="722313"/>
            <a:ext cx="990600" cy="2133600"/>
            <a:chOff x="3024" y="1488"/>
            <a:chExt cx="624" cy="1344"/>
          </a:xfrm>
        </p:grpSpPr>
        <p:sp>
          <p:nvSpPr>
            <p:cNvPr id="245833" name="Line 73"/>
            <p:cNvSpPr>
              <a:spLocks noChangeShapeType="1"/>
            </p:cNvSpPr>
            <p:nvPr/>
          </p:nvSpPr>
          <p:spPr bwMode="auto">
            <a:xfrm>
              <a:off x="3024" y="1824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34" name="Line 74"/>
            <p:cNvSpPr>
              <a:spLocks noChangeShapeType="1"/>
            </p:cNvSpPr>
            <p:nvPr/>
          </p:nvSpPr>
          <p:spPr bwMode="auto">
            <a:xfrm>
              <a:off x="3456" y="1488"/>
              <a:ext cx="0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35" name="Line 75"/>
            <p:cNvSpPr>
              <a:spLocks noChangeShapeType="1"/>
            </p:cNvSpPr>
            <p:nvPr/>
          </p:nvSpPr>
          <p:spPr bwMode="auto">
            <a:xfrm>
              <a:off x="3456" y="283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5836" name="Oval 76"/>
            <p:cNvSpPr>
              <a:spLocks noChangeArrowheads="1"/>
            </p:cNvSpPr>
            <p:nvPr/>
          </p:nvSpPr>
          <p:spPr bwMode="auto">
            <a:xfrm>
              <a:off x="3408" y="1776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837" name="Line 77"/>
          <p:cNvSpPr>
            <a:spLocks noChangeShapeType="1"/>
          </p:cNvSpPr>
          <p:nvPr/>
        </p:nvSpPr>
        <p:spPr bwMode="auto">
          <a:xfrm flipH="1">
            <a:off x="788988" y="194151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8" name="Line 78"/>
          <p:cNvSpPr>
            <a:spLocks noChangeShapeType="1"/>
          </p:cNvSpPr>
          <p:nvPr/>
        </p:nvSpPr>
        <p:spPr bwMode="auto">
          <a:xfrm>
            <a:off x="788988" y="1941513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39" name="Line 79"/>
          <p:cNvSpPr>
            <a:spLocks noChangeShapeType="1"/>
          </p:cNvSpPr>
          <p:nvPr/>
        </p:nvSpPr>
        <p:spPr bwMode="auto">
          <a:xfrm flipH="1">
            <a:off x="2846388" y="19415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0" name="Line 80"/>
          <p:cNvSpPr>
            <a:spLocks noChangeShapeType="1"/>
          </p:cNvSpPr>
          <p:nvPr/>
        </p:nvSpPr>
        <p:spPr bwMode="auto">
          <a:xfrm>
            <a:off x="2846388" y="1941513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1" name="Line 81"/>
          <p:cNvSpPr>
            <a:spLocks noChangeShapeType="1"/>
          </p:cNvSpPr>
          <p:nvPr/>
        </p:nvSpPr>
        <p:spPr bwMode="auto">
          <a:xfrm flipH="1">
            <a:off x="5132388" y="19415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2" name="Line 82"/>
          <p:cNvSpPr>
            <a:spLocks noChangeShapeType="1"/>
          </p:cNvSpPr>
          <p:nvPr/>
        </p:nvSpPr>
        <p:spPr bwMode="auto">
          <a:xfrm>
            <a:off x="5132388" y="1941513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3" name="Line 83"/>
          <p:cNvSpPr>
            <a:spLocks noChangeShapeType="1"/>
          </p:cNvSpPr>
          <p:nvPr/>
        </p:nvSpPr>
        <p:spPr bwMode="auto">
          <a:xfrm>
            <a:off x="560388" y="3846513"/>
            <a:ext cx="457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44" name="Oval 84"/>
          <p:cNvSpPr>
            <a:spLocks noChangeArrowheads="1"/>
          </p:cNvSpPr>
          <p:nvPr/>
        </p:nvSpPr>
        <p:spPr bwMode="auto">
          <a:xfrm>
            <a:off x="7875588" y="798513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845" name="Rectangle 85"/>
          <p:cNvSpPr>
            <a:spLocks noChangeArrowheads="1"/>
          </p:cNvSpPr>
          <p:nvPr/>
        </p:nvSpPr>
        <p:spPr bwMode="auto">
          <a:xfrm>
            <a:off x="395288" y="3860800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(1)求方程组</a:t>
            </a:r>
          </a:p>
        </p:txBody>
      </p:sp>
      <p:grpSp>
        <p:nvGrpSpPr>
          <p:cNvPr id="245846" name="Group 86"/>
          <p:cNvGrpSpPr>
            <a:grpSpLocks/>
          </p:cNvGrpSpPr>
          <p:nvPr/>
        </p:nvGrpSpPr>
        <p:grpSpPr bwMode="auto">
          <a:xfrm>
            <a:off x="1916705" y="4509120"/>
            <a:ext cx="4713288" cy="555625"/>
            <a:chOff x="816" y="576"/>
            <a:chExt cx="2969" cy="350"/>
          </a:xfrm>
        </p:grpSpPr>
        <p:graphicFrame>
          <p:nvGraphicFramePr>
            <p:cNvPr id="245847" name="Object 87"/>
            <p:cNvGraphicFramePr>
              <a:graphicFrameLocks noChangeAspect="1"/>
            </p:cNvGraphicFramePr>
            <p:nvPr/>
          </p:nvGraphicFramePr>
          <p:xfrm>
            <a:off x="816" y="576"/>
            <a:ext cx="1839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944" name="Equation" r:id="rId5" imgW="2223000" imgH="419040" progId="Equation.3">
                    <p:embed/>
                  </p:oleObj>
                </mc:Choice>
                <mc:Fallback>
                  <p:oleObj name="Equation" r:id="rId5" imgW="2223000" imgH="419040" progId="Equation.3">
                    <p:embed/>
                    <p:pic>
                      <p:nvPicPr>
                        <p:cNvPr id="0" name="Picture 10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576"/>
                          <a:ext cx="1839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48" name="Object 88"/>
            <p:cNvGraphicFramePr>
              <a:graphicFrameLocks noChangeAspect="1"/>
            </p:cNvGraphicFramePr>
            <p:nvPr/>
          </p:nvGraphicFramePr>
          <p:xfrm>
            <a:off x="3216" y="576"/>
            <a:ext cx="569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945" name="Equation" r:id="rId7" imgW="673200" imgH="330120" progId="Equation.3">
                    <p:embed/>
                  </p:oleObj>
                </mc:Choice>
                <mc:Fallback>
                  <p:oleObj name="Equation" r:id="rId7" imgW="673200" imgH="330120" progId="Equation.3">
                    <p:embed/>
                    <p:pic>
                      <p:nvPicPr>
                        <p:cNvPr id="0" name="Picture 1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576"/>
                          <a:ext cx="569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849" name="Group 89"/>
          <p:cNvGrpSpPr>
            <a:grpSpLocks/>
          </p:cNvGrpSpPr>
          <p:nvPr/>
        </p:nvGrpSpPr>
        <p:grpSpPr bwMode="auto">
          <a:xfrm>
            <a:off x="1871700" y="4940920"/>
            <a:ext cx="7073900" cy="633412"/>
            <a:chOff x="768" y="1008"/>
            <a:chExt cx="4456" cy="399"/>
          </a:xfrm>
        </p:grpSpPr>
        <p:graphicFrame>
          <p:nvGraphicFramePr>
            <p:cNvPr id="245850" name="Object 90"/>
            <p:cNvGraphicFramePr>
              <a:graphicFrameLocks noChangeAspect="1"/>
            </p:cNvGraphicFramePr>
            <p:nvPr/>
          </p:nvGraphicFramePr>
          <p:xfrm>
            <a:off x="768" y="1104"/>
            <a:ext cx="70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946" name="Equation" r:id="rId9" imgW="838440" imgH="355680" progId="Equation.3">
                    <p:embed/>
                  </p:oleObj>
                </mc:Choice>
                <mc:Fallback>
                  <p:oleObj name="Equation" r:id="rId9" imgW="838440" imgH="355680" progId="Equation.3">
                    <p:embed/>
                    <p:pic>
                      <p:nvPicPr>
                        <p:cNvPr id="0" name="Picture 10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104"/>
                          <a:ext cx="702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1" name="Object 91"/>
            <p:cNvGraphicFramePr>
              <a:graphicFrameLocks noChangeAspect="1"/>
            </p:cNvGraphicFramePr>
            <p:nvPr/>
          </p:nvGraphicFramePr>
          <p:xfrm>
            <a:off x="3216" y="1008"/>
            <a:ext cx="2008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947" name="Equation" r:id="rId11" imgW="2426400" imgH="470160" progId="Equation.3">
                    <p:embed/>
                  </p:oleObj>
                </mc:Choice>
                <mc:Fallback>
                  <p:oleObj name="Equation" r:id="rId11" imgW="2426400" imgH="470160" progId="Equation.3">
                    <p:embed/>
                    <p:pic>
                      <p:nvPicPr>
                        <p:cNvPr id="0" name="Picture 10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008"/>
                          <a:ext cx="2008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5852" name="Group 92"/>
          <p:cNvGrpSpPr>
            <a:grpSpLocks/>
          </p:cNvGrpSpPr>
          <p:nvPr/>
        </p:nvGrpSpPr>
        <p:grpSpPr bwMode="auto">
          <a:xfrm>
            <a:off x="1828053" y="5517182"/>
            <a:ext cx="5129212" cy="577850"/>
            <a:chOff x="720" y="1536"/>
            <a:chExt cx="3231" cy="364"/>
          </a:xfrm>
        </p:grpSpPr>
        <p:graphicFrame>
          <p:nvGraphicFramePr>
            <p:cNvPr id="245853" name="Object 93"/>
            <p:cNvGraphicFramePr>
              <a:graphicFrameLocks noChangeAspect="1"/>
            </p:cNvGraphicFramePr>
            <p:nvPr/>
          </p:nvGraphicFramePr>
          <p:xfrm>
            <a:off x="720" y="1584"/>
            <a:ext cx="93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948" name="Equation" r:id="rId13" imgW="1117800" imgH="368280" progId="Equation.3">
                    <p:embed/>
                  </p:oleObj>
                </mc:Choice>
                <mc:Fallback>
                  <p:oleObj name="Equation" r:id="rId13" imgW="1117800" imgH="368280" progId="Equation.3">
                    <p:embed/>
                    <p:pic>
                      <p:nvPicPr>
                        <p:cNvPr id="0" name="Picture 10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584"/>
                          <a:ext cx="936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54" name="Object 94"/>
            <p:cNvGraphicFramePr>
              <a:graphicFrameLocks noChangeAspect="1"/>
            </p:cNvGraphicFramePr>
            <p:nvPr/>
          </p:nvGraphicFramePr>
          <p:xfrm>
            <a:off x="3216" y="1536"/>
            <a:ext cx="735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6949" name="Equation" r:id="rId15" imgW="876600" imgH="368280" progId="Equation.3">
                    <p:embed/>
                  </p:oleObj>
                </mc:Choice>
                <mc:Fallback>
                  <p:oleObj name="Equation" r:id="rId15" imgW="876600" imgH="368280" progId="Equation.3">
                    <p:embed/>
                    <p:pic>
                      <p:nvPicPr>
                        <p:cNvPr id="0" name="Picture 10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536"/>
                          <a:ext cx="735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55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965375"/>
              </p:ext>
            </p:extLst>
          </p:nvPr>
        </p:nvGraphicFramePr>
        <p:xfrm>
          <a:off x="2186735" y="6174305"/>
          <a:ext cx="13525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950" name="Equation" r:id="rId17" imgW="1016280" imgH="368280" progId="Equation.3">
                  <p:embed/>
                </p:oleObj>
              </mc:Choice>
              <mc:Fallback>
                <p:oleObj name="Equation" r:id="rId17" imgW="1016280" imgH="368280" progId="Equation.3">
                  <p:embed/>
                  <p:pic>
                    <p:nvPicPr>
                      <p:cNvPr id="0" name="Picture 10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6735" y="6174305"/>
                        <a:ext cx="13525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9" name="Oval 99"/>
          <p:cNvSpPr>
            <a:spLocks noChangeArrowheads="1"/>
          </p:cNvSpPr>
          <p:nvPr/>
        </p:nvSpPr>
        <p:spPr bwMode="auto">
          <a:xfrm>
            <a:off x="2484438" y="2636838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860" name="Oval 100"/>
          <p:cNvSpPr>
            <a:spLocks noChangeArrowheads="1"/>
          </p:cNvSpPr>
          <p:nvPr/>
        </p:nvSpPr>
        <p:spPr bwMode="auto">
          <a:xfrm>
            <a:off x="4787900" y="25654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5861" name="Oval 101"/>
          <p:cNvSpPr>
            <a:spLocks noChangeArrowheads="1"/>
          </p:cNvSpPr>
          <p:nvPr/>
        </p:nvSpPr>
        <p:spPr bwMode="auto">
          <a:xfrm>
            <a:off x="7092950" y="2636838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1" name="Rectangle 81"/>
          <p:cNvSpPr>
            <a:spLocks noChangeArrowheads="1"/>
          </p:cNvSpPr>
          <p:nvPr/>
        </p:nvSpPr>
        <p:spPr bwMode="auto">
          <a:xfrm>
            <a:off x="8403804" y="4986957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" name="Rectangle 60"/>
          <p:cNvSpPr>
            <a:spLocks noChangeArrowheads="1"/>
          </p:cNvSpPr>
          <p:nvPr/>
        </p:nvSpPr>
        <p:spPr bwMode="auto">
          <a:xfrm>
            <a:off x="161510" y="6101135"/>
            <a:ext cx="18778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输出方程:</a:t>
            </a:r>
          </a:p>
        </p:txBody>
      </p:sp>
      <p:sp>
        <p:nvSpPr>
          <p:cNvPr id="104" name="Rectangle 61"/>
          <p:cNvSpPr>
            <a:spLocks noChangeArrowheads="1"/>
          </p:cNvSpPr>
          <p:nvPr/>
        </p:nvSpPr>
        <p:spPr bwMode="auto">
          <a:xfrm>
            <a:off x="206515" y="4734145"/>
            <a:ext cx="108939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激励方程:</a:t>
            </a:r>
          </a:p>
        </p:txBody>
      </p:sp>
      <p:grpSp>
        <p:nvGrpSpPr>
          <p:cNvPr id="102" name="组合 101"/>
          <p:cNvGrpSpPr/>
          <p:nvPr/>
        </p:nvGrpSpPr>
        <p:grpSpPr>
          <a:xfrm>
            <a:off x="7371730" y="628326"/>
            <a:ext cx="357190" cy="630238"/>
            <a:chOff x="7177088" y="3041650"/>
            <a:chExt cx="768350" cy="630238"/>
          </a:xfrm>
        </p:grpSpPr>
        <p:sp>
          <p:nvSpPr>
            <p:cNvPr id="105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" name="Line 95"/>
            <p:cNvSpPr>
              <a:spLocks noChangeShapeType="1"/>
            </p:cNvSpPr>
            <p:nvPr/>
          </p:nvSpPr>
          <p:spPr bwMode="auto">
            <a:xfrm flipH="1">
              <a:off x="7177088" y="36512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9" name="AutoShape 36"/>
          <p:cNvSpPr>
            <a:spLocks noChangeArrowheads="1"/>
          </p:cNvSpPr>
          <p:nvPr/>
        </p:nvSpPr>
        <p:spPr bwMode="auto">
          <a:xfrm rot="5400000">
            <a:off x="7958008" y="751026"/>
            <a:ext cx="649288" cy="277504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10" name="组合 109"/>
          <p:cNvGrpSpPr/>
          <p:nvPr/>
        </p:nvGrpSpPr>
        <p:grpSpPr>
          <a:xfrm>
            <a:off x="2973067" y="2500306"/>
            <a:ext cx="347030" cy="630238"/>
            <a:chOff x="7177088" y="3041650"/>
            <a:chExt cx="746495" cy="630238"/>
          </a:xfrm>
        </p:grpSpPr>
        <p:sp>
          <p:nvSpPr>
            <p:cNvPr id="111" name="Arc 92"/>
            <p:cNvSpPr>
              <a:spLocks/>
            </p:cNvSpPr>
            <p:nvPr/>
          </p:nvSpPr>
          <p:spPr bwMode="auto">
            <a:xfrm>
              <a:off x="7536233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Line 95"/>
            <p:cNvSpPr>
              <a:spLocks noChangeShapeType="1"/>
            </p:cNvSpPr>
            <p:nvPr/>
          </p:nvSpPr>
          <p:spPr bwMode="auto">
            <a:xfrm flipH="1">
              <a:off x="7177088" y="36512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Line 96"/>
            <p:cNvSpPr>
              <a:spLocks noChangeShapeType="1"/>
            </p:cNvSpPr>
            <p:nvPr/>
          </p:nvSpPr>
          <p:spPr bwMode="auto">
            <a:xfrm>
              <a:off x="7198943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5929322" y="1000108"/>
            <a:ext cx="357190" cy="630238"/>
            <a:chOff x="7177088" y="3041650"/>
            <a:chExt cx="768350" cy="630238"/>
          </a:xfrm>
        </p:grpSpPr>
        <p:sp>
          <p:nvSpPr>
            <p:cNvPr id="116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7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" name="Line 95"/>
            <p:cNvSpPr>
              <a:spLocks noChangeShapeType="1"/>
            </p:cNvSpPr>
            <p:nvPr/>
          </p:nvSpPr>
          <p:spPr bwMode="auto">
            <a:xfrm flipH="1">
              <a:off x="7177088" y="36512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20" name="灯片编号占位符 1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23</a:t>
            </a:fld>
            <a:endParaRPr lang="en-US" altLang="zh-CN"/>
          </a:p>
        </p:txBody>
      </p:sp>
      <p:sp>
        <p:nvSpPr>
          <p:cNvPr id="121" name="Oval 25"/>
          <p:cNvSpPr>
            <a:spLocks noChangeArrowheads="1"/>
          </p:cNvSpPr>
          <p:nvPr/>
        </p:nvSpPr>
        <p:spPr bwMode="auto">
          <a:xfrm>
            <a:off x="2763416" y="377888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22" name="Oval 25"/>
          <p:cNvSpPr>
            <a:spLocks noChangeArrowheads="1"/>
          </p:cNvSpPr>
          <p:nvPr/>
        </p:nvSpPr>
        <p:spPr bwMode="auto">
          <a:xfrm>
            <a:off x="703888" y="378815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45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45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458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45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12" name="Group 52"/>
          <p:cNvGrpSpPr>
            <a:grpSpLocks/>
          </p:cNvGrpSpPr>
          <p:nvPr/>
        </p:nvGrpSpPr>
        <p:grpSpPr bwMode="auto">
          <a:xfrm>
            <a:off x="2063958" y="392113"/>
            <a:ext cx="4713287" cy="555625"/>
            <a:chOff x="816" y="576"/>
            <a:chExt cx="2969" cy="350"/>
          </a:xfrm>
        </p:grpSpPr>
        <p:graphicFrame>
          <p:nvGraphicFramePr>
            <p:cNvPr id="41000" name="Object 40"/>
            <p:cNvGraphicFramePr>
              <a:graphicFrameLocks noChangeAspect="1"/>
            </p:cNvGraphicFramePr>
            <p:nvPr/>
          </p:nvGraphicFramePr>
          <p:xfrm>
            <a:off x="816" y="576"/>
            <a:ext cx="1839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318" name="Equation" r:id="rId5" imgW="2223000" imgH="419040" progId="Equation.3">
                    <p:embed/>
                  </p:oleObj>
                </mc:Choice>
                <mc:Fallback>
                  <p:oleObj name="Equation" r:id="rId5" imgW="2223000" imgH="419040" progId="Equation.3">
                    <p:embed/>
                    <p:pic>
                      <p:nvPicPr>
                        <p:cNvPr id="0" name="Picture 14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576"/>
                          <a:ext cx="1839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2" name="Object 42"/>
            <p:cNvGraphicFramePr>
              <a:graphicFrameLocks noChangeAspect="1"/>
            </p:cNvGraphicFramePr>
            <p:nvPr/>
          </p:nvGraphicFramePr>
          <p:xfrm>
            <a:off x="3216" y="576"/>
            <a:ext cx="569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319" name="Equation" r:id="rId7" imgW="673200" imgH="330120" progId="Equation.3">
                    <p:embed/>
                  </p:oleObj>
                </mc:Choice>
                <mc:Fallback>
                  <p:oleObj name="Equation" r:id="rId7" imgW="673200" imgH="330120" progId="Equation.3">
                    <p:embed/>
                    <p:pic>
                      <p:nvPicPr>
                        <p:cNvPr id="0" name="Picture 14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576"/>
                          <a:ext cx="569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13" name="Group 53"/>
          <p:cNvGrpSpPr>
            <a:grpSpLocks/>
          </p:cNvGrpSpPr>
          <p:nvPr/>
        </p:nvGrpSpPr>
        <p:grpSpPr bwMode="auto">
          <a:xfrm>
            <a:off x="1998600" y="1077913"/>
            <a:ext cx="7073900" cy="633412"/>
            <a:chOff x="768" y="1008"/>
            <a:chExt cx="4456" cy="399"/>
          </a:xfrm>
        </p:grpSpPr>
        <p:graphicFrame>
          <p:nvGraphicFramePr>
            <p:cNvPr id="41003" name="Object 43"/>
            <p:cNvGraphicFramePr>
              <a:graphicFrameLocks noChangeAspect="1"/>
            </p:cNvGraphicFramePr>
            <p:nvPr/>
          </p:nvGraphicFramePr>
          <p:xfrm>
            <a:off x="768" y="1104"/>
            <a:ext cx="70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320" name="Equation" r:id="rId9" imgW="838440" imgH="355680" progId="Equation.3">
                    <p:embed/>
                  </p:oleObj>
                </mc:Choice>
                <mc:Fallback>
                  <p:oleObj name="Equation" r:id="rId9" imgW="838440" imgH="355680" progId="Equation.3">
                    <p:embed/>
                    <p:pic>
                      <p:nvPicPr>
                        <p:cNvPr id="0" name="Picture 14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104"/>
                          <a:ext cx="702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5" name="Object 45"/>
            <p:cNvGraphicFramePr>
              <a:graphicFrameLocks noChangeAspect="1"/>
            </p:cNvGraphicFramePr>
            <p:nvPr/>
          </p:nvGraphicFramePr>
          <p:xfrm>
            <a:off x="3216" y="1008"/>
            <a:ext cx="2008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321" name="Equation" r:id="rId11" imgW="2426400" imgH="470160" progId="Equation.3">
                    <p:embed/>
                  </p:oleObj>
                </mc:Choice>
                <mc:Fallback>
                  <p:oleObj name="Equation" r:id="rId11" imgW="2426400" imgH="470160" progId="Equation.3">
                    <p:embed/>
                    <p:pic>
                      <p:nvPicPr>
                        <p:cNvPr id="0" name="Picture 14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008"/>
                          <a:ext cx="2008" cy="3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014" name="Group 54"/>
          <p:cNvGrpSpPr>
            <a:grpSpLocks/>
          </p:cNvGrpSpPr>
          <p:nvPr/>
        </p:nvGrpSpPr>
        <p:grpSpPr bwMode="auto">
          <a:xfrm>
            <a:off x="1963068" y="1916113"/>
            <a:ext cx="5129212" cy="577850"/>
            <a:chOff x="720" y="1536"/>
            <a:chExt cx="3231" cy="364"/>
          </a:xfrm>
        </p:grpSpPr>
        <p:graphicFrame>
          <p:nvGraphicFramePr>
            <p:cNvPr id="41006" name="Object 46"/>
            <p:cNvGraphicFramePr>
              <a:graphicFrameLocks noChangeAspect="1"/>
            </p:cNvGraphicFramePr>
            <p:nvPr/>
          </p:nvGraphicFramePr>
          <p:xfrm>
            <a:off x="720" y="1584"/>
            <a:ext cx="936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322" name="Equation" r:id="rId13" imgW="1117800" imgH="368280" progId="Equation.3">
                    <p:embed/>
                  </p:oleObj>
                </mc:Choice>
                <mc:Fallback>
                  <p:oleObj name="Equation" r:id="rId13" imgW="1117800" imgH="368280" progId="Equation.3">
                    <p:embed/>
                    <p:pic>
                      <p:nvPicPr>
                        <p:cNvPr id="0" name="Picture 14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584"/>
                          <a:ext cx="936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7" name="Object 47"/>
            <p:cNvGraphicFramePr>
              <a:graphicFrameLocks noChangeAspect="1"/>
            </p:cNvGraphicFramePr>
            <p:nvPr/>
          </p:nvGraphicFramePr>
          <p:xfrm>
            <a:off x="3216" y="1536"/>
            <a:ext cx="735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323" name="Equation" r:id="rId15" imgW="876600" imgH="368280" progId="Equation.3">
                    <p:embed/>
                  </p:oleObj>
                </mc:Choice>
                <mc:Fallback>
                  <p:oleObj name="Equation" r:id="rId15" imgW="876600" imgH="368280" progId="Equation.3">
                    <p:embed/>
                    <p:pic>
                      <p:nvPicPr>
                        <p:cNvPr id="0" name="Picture 14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536"/>
                          <a:ext cx="735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100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297918"/>
              </p:ext>
            </p:extLst>
          </p:nvPr>
        </p:nvGraphicFramePr>
        <p:xfrm>
          <a:off x="2141730" y="3152375"/>
          <a:ext cx="13525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324" name="Equation" r:id="rId17" imgW="1016280" imgH="368280" progId="Equation.3">
                  <p:embed/>
                </p:oleObj>
              </mc:Choice>
              <mc:Fallback>
                <p:oleObj name="Equation" r:id="rId17" imgW="1016280" imgH="368280" progId="Equation.3">
                  <p:embed/>
                  <p:pic>
                    <p:nvPicPr>
                      <p:cNvPr id="0" name="Picture 14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730" y="3152375"/>
                        <a:ext cx="135255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9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646372"/>
              </p:ext>
            </p:extLst>
          </p:nvPr>
        </p:nvGraphicFramePr>
        <p:xfrm>
          <a:off x="2096725" y="4276288"/>
          <a:ext cx="48021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325" name="Equation" r:id="rId19" imgW="3658320" imgH="419040" progId="Equation.3">
                  <p:embed/>
                </p:oleObj>
              </mc:Choice>
              <mc:Fallback>
                <p:oleObj name="Equation" r:id="rId19" imgW="3658320" imgH="419040" progId="Equation.3">
                  <p:embed/>
                  <p:pic>
                    <p:nvPicPr>
                      <p:cNvPr id="0" name="Picture 14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725" y="4276288"/>
                        <a:ext cx="4802187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0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321453"/>
              </p:ext>
            </p:extLst>
          </p:nvPr>
        </p:nvGraphicFramePr>
        <p:xfrm>
          <a:off x="2096725" y="5038288"/>
          <a:ext cx="557212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326" name="Equation" r:id="rId21" imgW="4242600" imgH="419040" progId="Equation.3">
                  <p:embed/>
                </p:oleObj>
              </mc:Choice>
              <mc:Fallback>
                <p:oleObj name="Equation" r:id="rId21" imgW="4242600" imgH="419040" progId="Equation.3">
                  <p:embed/>
                  <p:pic>
                    <p:nvPicPr>
                      <p:cNvPr id="0" name="Picture 14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725" y="5038288"/>
                        <a:ext cx="5572125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1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39720"/>
              </p:ext>
            </p:extLst>
          </p:nvPr>
        </p:nvGraphicFramePr>
        <p:xfrm>
          <a:off x="2096725" y="5800288"/>
          <a:ext cx="536098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327" name="Equation" r:id="rId23" imgW="4090320" imgH="419040" progId="Equation.3">
                  <p:embed/>
                </p:oleObj>
              </mc:Choice>
              <mc:Fallback>
                <p:oleObj name="Equation" r:id="rId23" imgW="4090320" imgH="419040" progId="Equation.3">
                  <p:embed/>
                  <p:pic>
                    <p:nvPicPr>
                      <p:cNvPr id="0" name="Picture 14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725" y="5800288"/>
                        <a:ext cx="5360987" cy="554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81"/>
          <p:cNvSpPr>
            <a:spLocks noChangeArrowheads="1"/>
          </p:cNvSpPr>
          <p:nvPr/>
        </p:nvSpPr>
        <p:spPr bwMode="auto">
          <a:xfrm>
            <a:off x="2247537" y="5674875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Rectangle 60"/>
          <p:cNvSpPr>
            <a:spLocks noChangeArrowheads="1"/>
          </p:cNvSpPr>
          <p:nvPr/>
        </p:nvSpPr>
        <p:spPr bwMode="auto">
          <a:xfrm>
            <a:off x="0" y="3106982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输出方程:</a:t>
            </a:r>
          </a:p>
        </p:txBody>
      </p:sp>
      <p:sp>
        <p:nvSpPr>
          <p:cNvPr id="19" name="Rectangle 61"/>
          <p:cNvSpPr>
            <a:spLocks noChangeArrowheads="1"/>
          </p:cNvSpPr>
          <p:nvPr/>
        </p:nvSpPr>
        <p:spPr bwMode="auto">
          <a:xfrm>
            <a:off x="26495" y="1240595"/>
            <a:ext cx="17873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激励方程:</a:t>
            </a:r>
          </a:p>
        </p:txBody>
      </p:sp>
      <p:sp>
        <p:nvSpPr>
          <p:cNvPr id="20" name="Rectangle 62"/>
          <p:cNvSpPr>
            <a:spLocks noChangeArrowheads="1"/>
          </p:cNvSpPr>
          <p:nvPr/>
        </p:nvSpPr>
        <p:spPr bwMode="auto">
          <a:xfrm>
            <a:off x="71500" y="5151655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状态方程: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10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10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1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36" name="Group 52"/>
          <p:cNvGrpSpPr>
            <a:grpSpLocks/>
          </p:cNvGrpSpPr>
          <p:nvPr/>
        </p:nvGrpSpPr>
        <p:grpSpPr bwMode="auto">
          <a:xfrm>
            <a:off x="457200" y="2133600"/>
            <a:ext cx="7332663" cy="4495800"/>
            <a:chOff x="288" y="1344"/>
            <a:chExt cx="4619" cy="2832"/>
          </a:xfrm>
        </p:grpSpPr>
        <p:sp>
          <p:nvSpPr>
            <p:cNvPr id="41999" name="Rectangle 15"/>
            <p:cNvSpPr>
              <a:spLocks noChangeArrowheads="1"/>
            </p:cNvSpPr>
            <p:nvPr/>
          </p:nvSpPr>
          <p:spPr bwMode="auto">
            <a:xfrm>
              <a:off x="288" y="1344"/>
              <a:ext cx="461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Y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</a:t>
              </a:r>
            </a:p>
          </p:txBody>
        </p:sp>
        <p:sp>
          <p:nvSpPr>
            <p:cNvPr id="42000" name="Line 16"/>
            <p:cNvSpPr>
              <a:spLocks noChangeShapeType="1"/>
            </p:cNvSpPr>
            <p:nvPr/>
          </p:nvSpPr>
          <p:spPr bwMode="auto">
            <a:xfrm>
              <a:off x="480" y="1728"/>
              <a:ext cx="4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2" name="Line 18"/>
            <p:cNvSpPr>
              <a:spLocks noChangeShapeType="1"/>
            </p:cNvSpPr>
            <p:nvPr/>
          </p:nvSpPr>
          <p:spPr bwMode="auto">
            <a:xfrm>
              <a:off x="4272" y="1392"/>
              <a:ext cx="0" cy="27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6" name="Line 22"/>
            <p:cNvSpPr>
              <a:spLocks noChangeShapeType="1"/>
            </p:cNvSpPr>
            <p:nvPr/>
          </p:nvSpPr>
          <p:spPr bwMode="auto">
            <a:xfrm>
              <a:off x="2016" y="1440"/>
              <a:ext cx="0" cy="26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019" name="Rectangle 35"/>
          <p:cNvSpPr>
            <a:spLocks noChangeArrowheads="1"/>
          </p:cNvSpPr>
          <p:nvPr/>
        </p:nvSpPr>
        <p:spPr bwMode="auto">
          <a:xfrm>
            <a:off x="914400" y="3276600"/>
            <a:ext cx="6483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0  0   1    0     1     0     0</a:t>
            </a:r>
          </a:p>
        </p:txBody>
      </p:sp>
      <p:sp>
        <p:nvSpPr>
          <p:cNvPr id="42020" name="Rectangle 36"/>
          <p:cNvSpPr>
            <a:spLocks noChangeArrowheads="1"/>
          </p:cNvSpPr>
          <p:nvPr/>
        </p:nvSpPr>
        <p:spPr bwMode="auto">
          <a:xfrm>
            <a:off x="914400" y="365760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0  1   0    0     1     1     0</a:t>
            </a:r>
          </a:p>
        </p:txBody>
      </p:sp>
      <p:sp>
        <p:nvSpPr>
          <p:cNvPr id="42021" name="Rectangle 37"/>
          <p:cNvSpPr>
            <a:spLocks noChangeArrowheads="1"/>
          </p:cNvSpPr>
          <p:nvPr/>
        </p:nvSpPr>
        <p:spPr bwMode="auto">
          <a:xfrm>
            <a:off x="914400" y="411480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0  1   1    1     0     0     0</a:t>
            </a:r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914400" y="464820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1  0   0    1     0     1     0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914400" y="518160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1  0   1    1     1     0     0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914400" y="5637213"/>
            <a:ext cx="6483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1  1   0    0     0     0     1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914400" y="6094413"/>
            <a:ext cx="6483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1  1   1    0     0     0     1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914400" y="274320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0  0   0    0     0     1     0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0" y="15240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(2)求状态转换表</a:t>
            </a:r>
          </a:p>
        </p:txBody>
      </p:sp>
      <p:grpSp>
        <p:nvGrpSpPr>
          <p:cNvPr id="42037" name="Group 53"/>
          <p:cNvGrpSpPr>
            <a:grpSpLocks/>
          </p:cNvGrpSpPr>
          <p:nvPr/>
        </p:nvGrpSpPr>
        <p:grpSpPr bwMode="auto">
          <a:xfrm>
            <a:off x="685800" y="685800"/>
            <a:ext cx="7588250" cy="1316038"/>
            <a:chOff x="432" y="432"/>
            <a:chExt cx="4780" cy="829"/>
          </a:xfrm>
        </p:grpSpPr>
        <p:graphicFrame>
          <p:nvGraphicFramePr>
            <p:cNvPr id="42031" name="Object 47"/>
            <p:cNvGraphicFramePr>
              <a:graphicFrameLocks noChangeAspect="1"/>
            </p:cNvGraphicFramePr>
            <p:nvPr/>
          </p:nvGraphicFramePr>
          <p:xfrm>
            <a:off x="432" y="528"/>
            <a:ext cx="1705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62" name="Equation" r:id="rId6" imgW="2057760" imgH="419040" progId="Equation.3">
                    <p:embed/>
                  </p:oleObj>
                </mc:Choice>
                <mc:Fallback>
                  <p:oleObj name="Equation" r:id="rId6" imgW="2057760" imgH="419040" progId="Equation.3">
                    <p:embed/>
                    <p:pic>
                      <p:nvPicPr>
                        <p:cNvPr id="0" name="Picture 6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528"/>
                          <a:ext cx="1705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2" name="Object 48"/>
            <p:cNvGraphicFramePr>
              <a:graphicFrameLocks noChangeAspect="1"/>
            </p:cNvGraphicFramePr>
            <p:nvPr/>
          </p:nvGraphicFramePr>
          <p:xfrm>
            <a:off x="3072" y="432"/>
            <a:ext cx="2140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63" name="Equation" r:id="rId8" imgW="2578680" imgH="419040" progId="Equation.3">
                    <p:embed/>
                  </p:oleObj>
                </mc:Choice>
                <mc:Fallback>
                  <p:oleObj name="Equation" r:id="rId8" imgW="2578680" imgH="419040" progId="Equation.3">
                    <p:embed/>
                    <p:pic>
                      <p:nvPicPr>
                        <p:cNvPr id="0" name="Picture 6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432"/>
                          <a:ext cx="2140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3" name="Object 49"/>
            <p:cNvGraphicFramePr>
              <a:graphicFrameLocks noChangeAspect="1"/>
            </p:cNvGraphicFramePr>
            <p:nvPr/>
          </p:nvGraphicFramePr>
          <p:xfrm>
            <a:off x="432" y="912"/>
            <a:ext cx="2023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64" name="Equation" r:id="rId10" imgW="2439000" imgH="419040" progId="Equation.3">
                    <p:embed/>
                  </p:oleObj>
                </mc:Choice>
                <mc:Fallback>
                  <p:oleObj name="Equation" r:id="rId10" imgW="2439000" imgH="419040" progId="Equation.3">
                    <p:embed/>
                    <p:pic>
                      <p:nvPicPr>
                        <p:cNvPr id="0" name="Picture 6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912"/>
                          <a:ext cx="2023" cy="3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34" name="Object 50"/>
            <p:cNvGraphicFramePr>
              <a:graphicFrameLocks noChangeAspect="1"/>
            </p:cNvGraphicFramePr>
            <p:nvPr/>
          </p:nvGraphicFramePr>
          <p:xfrm>
            <a:off x="3120" y="912"/>
            <a:ext cx="85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765" name="Equation" r:id="rId12" imgW="1016280" imgH="368280" progId="Equation.3">
                    <p:embed/>
                  </p:oleObj>
                </mc:Choice>
                <mc:Fallback>
                  <p:oleObj name="Equation" r:id="rId12" imgW="1016280" imgH="368280" progId="Equation.3">
                    <p:embed/>
                    <p:pic>
                      <p:nvPicPr>
                        <p:cNvPr id="0" name="Picture 6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912"/>
                          <a:ext cx="852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20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0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19" grpId="0" build="p" autoUpdateAnimBg="0"/>
      <p:bldP spid="42020" grpId="0" build="p" autoUpdateAnimBg="0"/>
      <p:bldP spid="42021" grpId="0" build="p" autoUpdateAnimBg="0"/>
      <p:bldP spid="42022" grpId="0" build="p" autoUpdateAnimBg="0"/>
      <p:bldP spid="42023" grpId="0" build="p" autoUpdateAnimBg="0"/>
      <p:bldP spid="42024" grpId="0" build="p" autoUpdateAnimBg="0"/>
      <p:bldP spid="42025" grpId="0" build="p" autoUpdateAnimBg="0"/>
      <p:bldP spid="4202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84188" y="4125913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855788" y="4125913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</a:t>
            </a:r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3227388" y="4125913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</a:t>
            </a:r>
          </a:p>
        </p:txBody>
      </p:sp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4522788" y="4125913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</a:t>
            </a:r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4522788" y="5573713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</a:t>
            </a:r>
          </a:p>
        </p:txBody>
      </p:sp>
      <p:sp>
        <p:nvSpPr>
          <p:cNvPr id="43017" name="Rectangle 9"/>
          <p:cNvSpPr>
            <a:spLocks noChangeArrowheads="1"/>
          </p:cNvSpPr>
          <p:nvPr/>
        </p:nvSpPr>
        <p:spPr bwMode="auto">
          <a:xfrm>
            <a:off x="3151188" y="5573713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1703388" y="5573713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331788" y="5573713"/>
            <a:ext cx="793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</a:p>
        </p:txBody>
      </p:sp>
      <p:grpSp>
        <p:nvGrpSpPr>
          <p:cNvPr id="43108" name="Group 100"/>
          <p:cNvGrpSpPr>
            <a:grpSpLocks/>
          </p:cNvGrpSpPr>
          <p:nvPr/>
        </p:nvGrpSpPr>
        <p:grpSpPr bwMode="auto">
          <a:xfrm>
            <a:off x="1322388" y="3716338"/>
            <a:ext cx="590550" cy="725487"/>
            <a:chOff x="833" y="2341"/>
            <a:chExt cx="372" cy="457"/>
          </a:xfrm>
        </p:grpSpPr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>
              <a:off x="881" y="2797"/>
              <a:ext cx="270" cy="1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8" name="Rectangle 20"/>
            <p:cNvSpPr>
              <a:spLocks noChangeArrowheads="1"/>
            </p:cNvSpPr>
            <p:nvPr/>
          </p:nvSpPr>
          <p:spPr bwMode="auto">
            <a:xfrm>
              <a:off x="833" y="234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43109" name="Group 101"/>
          <p:cNvGrpSpPr>
            <a:grpSpLocks/>
          </p:cNvGrpSpPr>
          <p:nvPr/>
        </p:nvGrpSpPr>
        <p:grpSpPr bwMode="auto">
          <a:xfrm>
            <a:off x="2617788" y="3744913"/>
            <a:ext cx="590550" cy="695325"/>
            <a:chOff x="1649" y="2359"/>
            <a:chExt cx="372" cy="438"/>
          </a:xfrm>
        </p:grpSpPr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>
              <a:off x="1697" y="2797"/>
              <a:ext cx="28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29" name="Rectangle 21"/>
            <p:cNvSpPr>
              <a:spLocks noChangeArrowheads="1"/>
            </p:cNvSpPr>
            <p:nvPr/>
          </p:nvSpPr>
          <p:spPr bwMode="auto">
            <a:xfrm>
              <a:off x="1649" y="235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43110" name="Group 102"/>
          <p:cNvGrpSpPr>
            <a:grpSpLocks/>
          </p:cNvGrpSpPr>
          <p:nvPr/>
        </p:nvGrpSpPr>
        <p:grpSpPr bwMode="auto">
          <a:xfrm>
            <a:off x="4065588" y="3821113"/>
            <a:ext cx="590550" cy="619125"/>
            <a:chOff x="2561" y="2407"/>
            <a:chExt cx="372" cy="390"/>
          </a:xfrm>
        </p:grpSpPr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2609" y="2797"/>
              <a:ext cx="24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0" name="Rectangle 22"/>
            <p:cNvSpPr>
              <a:spLocks noChangeArrowheads="1"/>
            </p:cNvSpPr>
            <p:nvPr/>
          </p:nvSpPr>
          <p:spPr bwMode="auto">
            <a:xfrm>
              <a:off x="2561" y="240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43111" name="Group 103"/>
          <p:cNvGrpSpPr>
            <a:grpSpLocks/>
          </p:cNvGrpSpPr>
          <p:nvPr/>
        </p:nvGrpSpPr>
        <p:grpSpPr bwMode="auto">
          <a:xfrm>
            <a:off x="4979988" y="4735513"/>
            <a:ext cx="590550" cy="847725"/>
            <a:chOff x="3137" y="2983"/>
            <a:chExt cx="372" cy="534"/>
          </a:xfrm>
        </p:grpSpPr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3137" y="2989"/>
              <a:ext cx="0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3137" y="298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43112" name="Group 104"/>
          <p:cNvGrpSpPr>
            <a:grpSpLocks/>
          </p:cNvGrpSpPr>
          <p:nvPr/>
        </p:nvGrpSpPr>
        <p:grpSpPr bwMode="auto">
          <a:xfrm>
            <a:off x="3989388" y="5802313"/>
            <a:ext cx="666750" cy="579437"/>
            <a:chOff x="2513" y="3655"/>
            <a:chExt cx="420" cy="365"/>
          </a:xfrm>
        </p:grpSpPr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 flipH="1">
              <a:off x="2513" y="3709"/>
              <a:ext cx="38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2561" y="365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43113" name="Group 105"/>
          <p:cNvGrpSpPr>
            <a:grpSpLocks/>
          </p:cNvGrpSpPr>
          <p:nvPr/>
        </p:nvGrpSpPr>
        <p:grpSpPr bwMode="auto">
          <a:xfrm>
            <a:off x="2617788" y="5802313"/>
            <a:ext cx="590550" cy="579437"/>
            <a:chOff x="1649" y="3655"/>
            <a:chExt cx="372" cy="365"/>
          </a:xfrm>
        </p:grpSpPr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 flipH="1">
              <a:off x="1649" y="3709"/>
              <a:ext cx="336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3" name="Rectangle 25"/>
            <p:cNvSpPr>
              <a:spLocks noChangeArrowheads="1"/>
            </p:cNvSpPr>
            <p:nvPr/>
          </p:nvSpPr>
          <p:spPr bwMode="auto">
            <a:xfrm>
              <a:off x="1649" y="365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43114" name="Group 106"/>
          <p:cNvGrpSpPr>
            <a:grpSpLocks/>
          </p:cNvGrpSpPr>
          <p:nvPr/>
        </p:nvGrpSpPr>
        <p:grpSpPr bwMode="auto">
          <a:xfrm>
            <a:off x="1093788" y="4592638"/>
            <a:ext cx="838200" cy="1069975"/>
            <a:chOff x="689" y="2893"/>
            <a:chExt cx="528" cy="674"/>
          </a:xfrm>
        </p:grpSpPr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flipH="1" flipV="1">
              <a:off x="829" y="2893"/>
              <a:ext cx="388" cy="67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4" name="Rectangle 26"/>
            <p:cNvSpPr>
              <a:spLocks noChangeArrowheads="1"/>
            </p:cNvSpPr>
            <p:nvPr/>
          </p:nvSpPr>
          <p:spPr bwMode="auto">
            <a:xfrm>
              <a:off x="689" y="3109"/>
              <a:ext cx="37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43115" name="Group 107"/>
          <p:cNvGrpSpPr>
            <a:grpSpLocks/>
          </p:cNvGrpSpPr>
          <p:nvPr/>
        </p:nvGrpSpPr>
        <p:grpSpPr bwMode="auto">
          <a:xfrm>
            <a:off x="179388" y="4745038"/>
            <a:ext cx="590550" cy="762000"/>
            <a:chOff x="113" y="2989"/>
            <a:chExt cx="372" cy="480"/>
          </a:xfrm>
        </p:grpSpPr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flipV="1">
              <a:off x="449" y="2989"/>
              <a:ext cx="0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3035" name="Rectangle 27"/>
            <p:cNvSpPr>
              <a:spLocks noChangeArrowheads="1"/>
            </p:cNvSpPr>
            <p:nvPr/>
          </p:nvSpPr>
          <p:spPr bwMode="auto">
            <a:xfrm>
              <a:off x="113" y="303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/1</a:t>
              </a:r>
            </a:p>
          </p:txBody>
        </p:sp>
      </p:grpSp>
      <p:sp>
        <p:nvSpPr>
          <p:cNvPr id="43089" name="Rectangle 81"/>
          <p:cNvSpPr>
            <a:spLocks noChangeArrowheads="1"/>
          </p:cNvSpPr>
          <p:nvPr/>
        </p:nvSpPr>
        <p:spPr bwMode="auto">
          <a:xfrm>
            <a:off x="0" y="1524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(3) 状态转换图</a:t>
            </a:r>
          </a:p>
        </p:txBody>
      </p:sp>
      <p:sp>
        <p:nvSpPr>
          <p:cNvPr id="43095" name="Line 87"/>
          <p:cNvSpPr>
            <a:spLocks noChangeShapeType="1"/>
          </p:cNvSpPr>
          <p:nvPr/>
        </p:nvSpPr>
        <p:spPr bwMode="auto">
          <a:xfrm flipV="1">
            <a:off x="4564063" y="765175"/>
            <a:ext cx="4257675" cy="20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96" name="Line 88"/>
          <p:cNvSpPr>
            <a:spLocks noChangeShapeType="1"/>
          </p:cNvSpPr>
          <p:nvPr/>
        </p:nvSpPr>
        <p:spPr bwMode="auto">
          <a:xfrm>
            <a:off x="6013450" y="404813"/>
            <a:ext cx="0" cy="3095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43097" name="Group 89"/>
          <p:cNvGrpSpPr>
            <a:grpSpLocks/>
          </p:cNvGrpSpPr>
          <p:nvPr/>
        </p:nvGrpSpPr>
        <p:grpSpPr bwMode="auto">
          <a:xfrm>
            <a:off x="4284663" y="333375"/>
            <a:ext cx="4625975" cy="3205163"/>
            <a:chOff x="476" y="845"/>
            <a:chExt cx="3532" cy="2815"/>
          </a:xfrm>
        </p:grpSpPr>
        <p:sp>
          <p:nvSpPr>
            <p:cNvPr id="43098" name="Rectangle 90"/>
            <p:cNvSpPr>
              <a:spLocks noChangeArrowheads="1"/>
            </p:cNvSpPr>
            <p:nvPr/>
          </p:nvSpPr>
          <p:spPr bwMode="auto">
            <a:xfrm>
              <a:off x="476" y="845"/>
              <a:ext cx="3532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0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sz="20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0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20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0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20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0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sz="20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0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20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0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20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Y</a:t>
              </a:r>
              <a:r>
                <a:rPr lang="en-US" altLang="zh-CN" sz="2000" baseline="30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</a:t>
              </a:r>
            </a:p>
          </p:txBody>
        </p:sp>
        <p:sp>
          <p:nvSpPr>
            <p:cNvPr id="43099" name="Rectangle 91"/>
            <p:cNvSpPr>
              <a:spLocks noChangeArrowheads="1"/>
            </p:cNvSpPr>
            <p:nvPr/>
          </p:nvSpPr>
          <p:spPr bwMode="auto">
            <a:xfrm>
              <a:off x="748" y="1555"/>
              <a:ext cx="314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0  0   1    0     1     0     0</a:t>
              </a:r>
            </a:p>
          </p:txBody>
        </p:sp>
        <p:sp>
          <p:nvSpPr>
            <p:cNvPr id="43100" name="Rectangle 92"/>
            <p:cNvSpPr>
              <a:spLocks noChangeArrowheads="1"/>
            </p:cNvSpPr>
            <p:nvPr/>
          </p:nvSpPr>
          <p:spPr bwMode="auto">
            <a:xfrm>
              <a:off x="748" y="1806"/>
              <a:ext cx="314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0  1   0    0     1     1     0</a:t>
              </a:r>
            </a:p>
          </p:txBody>
        </p:sp>
        <p:sp>
          <p:nvSpPr>
            <p:cNvPr id="43101" name="Rectangle 93"/>
            <p:cNvSpPr>
              <a:spLocks noChangeArrowheads="1"/>
            </p:cNvSpPr>
            <p:nvPr/>
          </p:nvSpPr>
          <p:spPr bwMode="auto">
            <a:xfrm>
              <a:off x="748" y="2093"/>
              <a:ext cx="314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0  1   1    1     0     0     0</a:t>
              </a:r>
            </a:p>
          </p:txBody>
        </p:sp>
        <p:sp>
          <p:nvSpPr>
            <p:cNvPr id="43102" name="Rectangle 94"/>
            <p:cNvSpPr>
              <a:spLocks noChangeArrowheads="1"/>
            </p:cNvSpPr>
            <p:nvPr/>
          </p:nvSpPr>
          <p:spPr bwMode="auto">
            <a:xfrm>
              <a:off x="748" y="2429"/>
              <a:ext cx="3146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1  0   0    1     0     1     0</a:t>
              </a:r>
            </a:p>
          </p:txBody>
        </p:sp>
        <p:sp>
          <p:nvSpPr>
            <p:cNvPr id="43103" name="Rectangle 95"/>
            <p:cNvSpPr>
              <a:spLocks noChangeArrowheads="1"/>
            </p:cNvSpPr>
            <p:nvPr/>
          </p:nvSpPr>
          <p:spPr bwMode="auto">
            <a:xfrm>
              <a:off x="748" y="2766"/>
              <a:ext cx="314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1  0   1    1     1     0     0</a:t>
              </a:r>
            </a:p>
          </p:txBody>
        </p:sp>
        <p:sp>
          <p:nvSpPr>
            <p:cNvPr id="43104" name="Rectangle 96"/>
            <p:cNvSpPr>
              <a:spLocks noChangeArrowheads="1"/>
            </p:cNvSpPr>
            <p:nvPr/>
          </p:nvSpPr>
          <p:spPr bwMode="auto">
            <a:xfrm>
              <a:off x="748" y="3042"/>
              <a:ext cx="314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1  1   0    0     0     0     1</a:t>
              </a:r>
            </a:p>
          </p:txBody>
        </p:sp>
        <p:sp>
          <p:nvSpPr>
            <p:cNvPr id="43105" name="Rectangle 97"/>
            <p:cNvSpPr>
              <a:spLocks noChangeArrowheads="1"/>
            </p:cNvSpPr>
            <p:nvPr/>
          </p:nvSpPr>
          <p:spPr bwMode="auto">
            <a:xfrm>
              <a:off x="748" y="3338"/>
              <a:ext cx="314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1  1   1    0     0     0     1</a:t>
              </a:r>
            </a:p>
          </p:txBody>
        </p:sp>
        <p:sp>
          <p:nvSpPr>
            <p:cNvPr id="43106" name="Rectangle 98"/>
            <p:cNvSpPr>
              <a:spLocks noChangeArrowheads="1"/>
            </p:cNvSpPr>
            <p:nvPr/>
          </p:nvSpPr>
          <p:spPr bwMode="auto">
            <a:xfrm>
              <a:off x="748" y="1228"/>
              <a:ext cx="314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0  0   0    0     0     1     0</a:t>
              </a:r>
            </a:p>
          </p:txBody>
        </p:sp>
      </p:grpSp>
      <p:sp>
        <p:nvSpPr>
          <p:cNvPr id="43107" name="Line 99"/>
          <p:cNvSpPr>
            <a:spLocks noChangeShapeType="1"/>
          </p:cNvSpPr>
          <p:nvPr/>
        </p:nvSpPr>
        <p:spPr bwMode="auto">
          <a:xfrm>
            <a:off x="8245475" y="404813"/>
            <a:ext cx="0" cy="3024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27" name="Line 95"/>
          <p:cNvSpPr>
            <a:spLocks noChangeShapeType="1"/>
          </p:cNvSpPr>
          <p:nvPr/>
        </p:nvSpPr>
        <p:spPr bwMode="auto">
          <a:xfrm>
            <a:off x="14636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28" name="Line 96"/>
          <p:cNvSpPr>
            <a:spLocks noChangeShapeType="1"/>
          </p:cNvSpPr>
          <p:nvPr/>
        </p:nvSpPr>
        <p:spPr bwMode="auto">
          <a:xfrm>
            <a:off x="1463675" y="25955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29" name="Line 97"/>
          <p:cNvSpPr>
            <a:spLocks noChangeShapeType="1"/>
          </p:cNvSpPr>
          <p:nvPr/>
        </p:nvSpPr>
        <p:spPr bwMode="auto">
          <a:xfrm flipV="1">
            <a:off x="17684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30" name="Line 98"/>
          <p:cNvSpPr>
            <a:spLocks noChangeShapeType="1"/>
          </p:cNvSpPr>
          <p:nvPr/>
        </p:nvSpPr>
        <p:spPr bwMode="auto">
          <a:xfrm>
            <a:off x="1768475" y="30527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31" name="Line 99"/>
          <p:cNvSpPr>
            <a:spLocks noChangeShapeType="1"/>
          </p:cNvSpPr>
          <p:nvPr/>
        </p:nvSpPr>
        <p:spPr bwMode="auto">
          <a:xfrm>
            <a:off x="20732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32" name="Line 100"/>
          <p:cNvSpPr>
            <a:spLocks noChangeShapeType="1"/>
          </p:cNvSpPr>
          <p:nvPr/>
        </p:nvSpPr>
        <p:spPr bwMode="auto">
          <a:xfrm>
            <a:off x="2073275" y="25955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33" name="Line 101"/>
          <p:cNvSpPr>
            <a:spLocks noChangeShapeType="1"/>
          </p:cNvSpPr>
          <p:nvPr/>
        </p:nvSpPr>
        <p:spPr bwMode="auto">
          <a:xfrm flipV="1">
            <a:off x="23780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34" name="Line 102"/>
          <p:cNvSpPr>
            <a:spLocks noChangeShapeType="1"/>
          </p:cNvSpPr>
          <p:nvPr/>
        </p:nvSpPr>
        <p:spPr bwMode="auto">
          <a:xfrm>
            <a:off x="2378075" y="30527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35" name="Line 103"/>
          <p:cNvSpPr>
            <a:spLocks noChangeShapeType="1"/>
          </p:cNvSpPr>
          <p:nvPr/>
        </p:nvSpPr>
        <p:spPr bwMode="auto">
          <a:xfrm flipH="1">
            <a:off x="1235075" y="30527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36" name="Line 104"/>
          <p:cNvSpPr>
            <a:spLocks noChangeShapeType="1"/>
          </p:cNvSpPr>
          <p:nvPr/>
        </p:nvSpPr>
        <p:spPr bwMode="auto">
          <a:xfrm>
            <a:off x="26828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37" name="Line 105"/>
          <p:cNvSpPr>
            <a:spLocks noChangeShapeType="1"/>
          </p:cNvSpPr>
          <p:nvPr/>
        </p:nvSpPr>
        <p:spPr bwMode="auto">
          <a:xfrm>
            <a:off x="2682875" y="25955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38" name="Line 106"/>
          <p:cNvSpPr>
            <a:spLocks noChangeShapeType="1"/>
          </p:cNvSpPr>
          <p:nvPr/>
        </p:nvSpPr>
        <p:spPr bwMode="auto">
          <a:xfrm flipV="1">
            <a:off x="29876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39" name="Line 107"/>
          <p:cNvSpPr>
            <a:spLocks noChangeShapeType="1"/>
          </p:cNvSpPr>
          <p:nvPr/>
        </p:nvSpPr>
        <p:spPr bwMode="auto">
          <a:xfrm>
            <a:off x="2987675" y="30527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40" name="Line 108"/>
          <p:cNvSpPr>
            <a:spLocks noChangeShapeType="1"/>
          </p:cNvSpPr>
          <p:nvPr/>
        </p:nvSpPr>
        <p:spPr bwMode="auto">
          <a:xfrm>
            <a:off x="32924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41" name="Line 109"/>
          <p:cNvSpPr>
            <a:spLocks noChangeShapeType="1"/>
          </p:cNvSpPr>
          <p:nvPr/>
        </p:nvSpPr>
        <p:spPr bwMode="auto">
          <a:xfrm>
            <a:off x="3292475" y="25955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42" name="Line 110"/>
          <p:cNvSpPr>
            <a:spLocks noChangeShapeType="1"/>
          </p:cNvSpPr>
          <p:nvPr/>
        </p:nvSpPr>
        <p:spPr bwMode="auto">
          <a:xfrm flipV="1">
            <a:off x="35972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43" name="Line 111"/>
          <p:cNvSpPr>
            <a:spLocks noChangeShapeType="1"/>
          </p:cNvSpPr>
          <p:nvPr/>
        </p:nvSpPr>
        <p:spPr bwMode="auto">
          <a:xfrm>
            <a:off x="3597275" y="30527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44" name="Line 112"/>
          <p:cNvSpPr>
            <a:spLocks noChangeShapeType="1"/>
          </p:cNvSpPr>
          <p:nvPr/>
        </p:nvSpPr>
        <p:spPr bwMode="auto">
          <a:xfrm flipH="1">
            <a:off x="2454275" y="30527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45" name="Line 113"/>
          <p:cNvSpPr>
            <a:spLocks noChangeShapeType="1"/>
          </p:cNvSpPr>
          <p:nvPr/>
        </p:nvSpPr>
        <p:spPr bwMode="auto">
          <a:xfrm>
            <a:off x="38258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46" name="Line 114"/>
          <p:cNvSpPr>
            <a:spLocks noChangeShapeType="1"/>
          </p:cNvSpPr>
          <p:nvPr/>
        </p:nvSpPr>
        <p:spPr bwMode="auto">
          <a:xfrm>
            <a:off x="3825875" y="25955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47" name="Line 115"/>
          <p:cNvSpPr>
            <a:spLocks noChangeShapeType="1"/>
          </p:cNvSpPr>
          <p:nvPr/>
        </p:nvSpPr>
        <p:spPr bwMode="auto">
          <a:xfrm flipV="1">
            <a:off x="41306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48" name="Line 116"/>
          <p:cNvSpPr>
            <a:spLocks noChangeShapeType="1"/>
          </p:cNvSpPr>
          <p:nvPr/>
        </p:nvSpPr>
        <p:spPr bwMode="auto">
          <a:xfrm flipH="1">
            <a:off x="3597275" y="30527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49" name="Line 117"/>
          <p:cNvSpPr>
            <a:spLocks noChangeShapeType="1"/>
          </p:cNvSpPr>
          <p:nvPr/>
        </p:nvSpPr>
        <p:spPr bwMode="auto">
          <a:xfrm flipH="1">
            <a:off x="854075" y="3052763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50" name="Rectangle 118"/>
          <p:cNvSpPr>
            <a:spLocks noChangeArrowheads="1"/>
          </p:cNvSpPr>
          <p:nvPr/>
        </p:nvSpPr>
        <p:spPr bwMode="auto">
          <a:xfrm>
            <a:off x="1387475" y="20526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44151" name="Rectangle 119"/>
          <p:cNvSpPr>
            <a:spLocks noChangeArrowheads="1"/>
          </p:cNvSpPr>
          <p:nvPr/>
        </p:nvSpPr>
        <p:spPr bwMode="auto">
          <a:xfrm>
            <a:off x="1997075" y="20526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</a:p>
        </p:txBody>
      </p:sp>
      <p:sp>
        <p:nvSpPr>
          <p:cNvPr id="44152" name="Rectangle 120"/>
          <p:cNvSpPr>
            <a:spLocks noChangeArrowheads="1"/>
          </p:cNvSpPr>
          <p:nvPr/>
        </p:nvSpPr>
        <p:spPr bwMode="auto">
          <a:xfrm>
            <a:off x="2606675" y="20526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</a:p>
        </p:txBody>
      </p:sp>
      <p:sp>
        <p:nvSpPr>
          <p:cNvPr id="44153" name="Rectangle 121"/>
          <p:cNvSpPr>
            <a:spLocks noChangeArrowheads="1"/>
          </p:cNvSpPr>
          <p:nvPr/>
        </p:nvSpPr>
        <p:spPr bwMode="auto">
          <a:xfrm>
            <a:off x="3216275" y="20526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</a:p>
        </p:txBody>
      </p:sp>
      <p:sp>
        <p:nvSpPr>
          <p:cNvPr id="44154" name="Rectangle 122"/>
          <p:cNvSpPr>
            <a:spLocks noChangeArrowheads="1"/>
          </p:cNvSpPr>
          <p:nvPr/>
        </p:nvSpPr>
        <p:spPr bwMode="auto">
          <a:xfrm>
            <a:off x="3749675" y="20526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</a:p>
        </p:txBody>
      </p:sp>
      <p:sp>
        <p:nvSpPr>
          <p:cNvPr id="44155" name="Rectangle 123"/>
          <p:cNvSpPr>
            <a:spLocks noChangeArrowheads="1"/>
          </p:cNvSpPr>
          <p:nvPr/>
        </p:nvSpPr>
        <p:spPr bwMode="auto">
          <a:xfrm>
            <a:off x="244475" y="25860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</a:p>
        </p:txBody>
      </p:sp>
      <p:sp>
        <p:nvSpPr>
          <p:cNvPr id="44160" name="Line 128"/>
          <p:cNvSpPr>
            <a:spLocks noChangeShapeType="1"/>
          </p:cNvSpPr>
          <p:nvPr/>
        </p:nvSpPr>
        <p:spPr bwMode="auto">
          <a:xfrm>
            <a:off x="4130675" y="30527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73" name="Line 141"/>
          <p:cNvSpPr>
            <a:spLocks noChangeShapeType="1"/>
          </p:cNvSpPr>
          <p:nvPr/>
        </p:nvSpPr>
        <p:spPr bwMode="auto">
          <a:xfrm>
            <a:off x="43592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74" name="Line 142"/>
          <p:cNvSpPr>
            <a:spLocks noChangeShapeType="1"/>
          </p:cNvSpPr>
          <p:nvPr/>
        </p:nvSpPr>
        <p:spPr bwMode="auto">
          <a:xfrm>
            <a:off x="4359275" y="25955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75" name="Line 143"/>
          <p:cNvSpPr>
            <a:spLocks noChangeShapeType="1"/>
          </p:cNvSpPr>
          <p:nvPr/>
        </p:nvSpPr>
        <p:spPr bwMode="auto">
          <a:xfrm flipV="1">
            <a:off x="46640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76" name="Line 144"/>
          <p:cNvSpPr>
            <a:spLocks noChangeShapeType="1"/>
          </p:cNvSpPr>
          <p:nvPr/>
        </p:nvSpPr>
        <p:spPr bwMode="auto">
          <a:xfrm>
            <a:off x="4664075" y="30527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77" name="Line 145"/>
          <p:cNvSpPr>
            <a:spLocks noChangeShapeType="1"/>
          </p:cNvSpPr>
          <p:nvPr/>
        </p:nvSpPr>
        <p:spPr bwMode="auto">
          <a:xfrm>
            <a:off x="48926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78" name="Line 146"/>
          <p:cNvSpPr>
            <a:spLocks noChangeShapeType="1"/>
          </p:cNvSpPr>
          <p:nvPr/>
        </p:nvSpPr>
        <p:spPr bwMode="auto">
          <a:xfrm>
            <a:off x="4892675" y="2595563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79" name="Line 147"/>
          <p:cNvSpPr>
            <a:spLocks noChangeShapeType="1"/>
          </p:cNvSpPr>
          <p:nvPr/>
        </p:nvSpPr>
        <p:spPr bwMode="auto">
          <a:xfrm flipV="1">
            <a:off x="5197475" y="2595563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80" name="Line 148"/>
          <p:cNvSpPr>
            <a:spLocks noChangeShapeType="1"/>
          </p:cNvSpPr>
          <p:nvPr/>
        </p:nvSpPr>
        <p:spPr bwMode="auto">
          <a:xfrm flipH="1">
            <a:off x="4664075" y="305276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181" name="Line 149"/>
          <p:cNvSpPr>
            <a:spLocks noChangeShapeType="1"/>
          </p:cNvSpPr>
          <p:nvPr/>
        </p:nvSpPr>
        <p:spPr bwMode="auto">
          <a:xfrm>
            <a:off x="5197475" y="305276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216" name="Rectangle 184"/>
          <p:cNvSpPr>
            <a:spLocks noChangeArrowheads="1"/>
          </p:cNvSpPr>
          <p:nvPr/>
        </p:nvSpPr>
        <p:spPr bwMode="auto">
          <a:xfrm>
            <a:off x="4283075" y="20526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6</a:t>
            </a:r>
          </a:p>
        </p:txBody>
      </p:sp>
      <p:sp>
        <p:nvSpPr>
          <p:cNvPr id="44217" name="Rectangle 185"/>
          <p:cNvSpPr>
            <a:spLocks noChangeArrowheads="1"/>
          </p:cNvSpPr>
          <p:nvPr/>
        </p:nvSpPr>
        <p:spPr bwMode="auto">
          <a:xfrm>
            <a:off x="4816475" y="20526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7</a:t>
            </a:r>
          </a:p>
        </p:txBody>
      </p:sp>
      <p:grpSp>
        <p:nvGrpSpPr>
          <p:cNvPr id="44234" name="Group 202"/>
          <p:cNvGrpSpPr>
            <a:grpSpLocks/>
          </p:cNvGrpSpPr>
          <p:nvPr/>
        </p:nvGrpSpPr>
        <p:grpSpPr bwMode="auto">
          <a:xfrm>
            <a:off x="244475" y="3357563"/>
            <a:ext cx="2133600" cy="2855912"/>
            <a:chOff x="1200" y="1536"/>
            <a:chExt cx="1344" cy="1799"/>
          </a:xfrm>
        </p:grpSpPr>
        <p:sp>
          <p:nvSpPr>
            <p:cNvPr id="44164" name="Line 132"/>
            <p:cNvSpPr>
              <a:spLocks noChangeShapeType="1"/>
            </p:cNvSpPr>
            <p:nvPr/>
          </p:nvSpPr>
          <p:spPr bwMode="auto">
            <a:xfrm>
              <a:off x="2160" y="153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62" name="Line 130"/>
            <p:cNvSpPr>
              <a:spLocks noChangeShapeType="1"/>
            </p:cNvSpPr>
            <p:nvPr/>
          </p:nvSpPr>
          <p:spPr bwMode="auto">
            <a:xfrm>
              <a:off x="1632" y="1824"/>
              <a:ext cx="52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63" name="Line 131"/>
            <p:cNvSpPr>
              <a:spLocks noChangeShapeType="1"/>
            </p:cNvSpPr>
            <p:nvPr/>
          </p:nvSpPr>
          <p:spPr bwMode="auto">
            <a:xfrm>
              <a:off x="2160" y="1536"/>
              <a:ext cx="1" cy="2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92" name="Line 160"/>
            <p:cNvSpPr>
              <a:spLocks noChangeShapeType="1"/>
            </p:cNvSpPr>
            <p:nvPr/>
          </p:nvSpPr>
          <p:spPr bwMode="auto">
            <a:xfrm>
              <a:off x="1632" y="2304"/>
              <a:ext cx="91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03" name="Line 171"/>
            <p:cNvSpPr>
              <a:spLocks noChangeShapeType="1"/>
            </p:cNvSpPr>
            <p:nvPr/>
          </p:nvSpPr>
          <p:spPr bwMode="auto">
            <a:xfrm>
              <a:off x="1632" y="2784"/>
              <a:ext cx="91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11" name="Line 179"/>
            <p:cNvSpPr>
              <a:spLocks noChangeShapeType="1"/>
            </p:cNvSpPr>
            <p:nvPr/>
          </p:nvSpPr>
          <p:spPr bwMode="auto">
            <a:xfrm>
              <a:off x="1632" y="3216"/>
              <a:ext cx="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18" name="Rectangle 186"/>
            <p:cNvSpPr>
              <a:spLocks noChangeArrowheads="1"/>
            </p:cNvSpPr>
            <p:nvPr/>
          </p:nvSpPr>
          <p:spPr bwMode="auto">
            <a:xfrm>
              <a:off x="1200" y="1584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4219" name="Rectangle 187"/>
            <p:cNvSpPr>
              <a:spLocks noChangeArrowheads="1"/>
            </p:cNvSpPr>
            <p:nvPr/>
          </p:nvSpPr>
          <p:spPr bwMode="auto">
            <a:xfrm>
              <a:off x="1200" y="2064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4220" name="Rectangle 188"/>
            <p:cNvSpPr>
              <a:spLocks noChangeArrowheads="1"/>
            </p:cNvSpPr>
            <p:nvPr/>
          </p:nvSpPr>
          <p:spPr bwMode="auto">
            <a:xfrm>
              <a:off x="1200" y="2544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4221" name="Rectangle 189"/>
            <p:cNvSpPr>
              <a:spLocks noChangeArrowheads="1"/>
            </p:cNvSpPr>
            <p:nvPr/>
          </p:nvSpPr>
          <p:spPr bwMode="auto">
            <a:xfrm>
              <a:off x="1248" y="297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Y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4231" name="Rectangle 199"/>
          <p:cNvSpPr>
            <a:spLocks noChangeArrowheads="1"/>
          </p:cNvSpPr>
          <p:nvPr/>
        </p:nvSpPr>
        <p:spPr bwMode="auto">
          <a:xfrm>
            <a:off x="0" y="38100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(4) 时序图</a:t>
            </a:r>
          </a:p>
        </p:txBody>
      </p:sp>
      <p:grpSp>
        <p:nvGrpSpPr>
          <p:cNvPr id="44237" name="Group 205"/>
          <p:cNvGrpSpPr>
            <a:grpSpLocks/>
          </p:cNvGrpSpPr>
          <p:nvPr/>
        </p:nvGrpSpPr>
        <p:grpSpPr bwMode="auto">
          <a:xfrm>
            <a:off x="2301875" y="3357563"/>
            <a:ext cx="685800" cy="2667000"/>
            <a:chOff x="2496" y="1536"/>
            <a:chExt cx="432" cy="1680"/>
          </a:xfrm>
        </p:grpSpPr>
        <p:sp>
          <p:nvSpPr>
            <p:cNvPr id="44165" name="Line 133"/>
            <p:cNvSpPr>
              <a:spLocks noChangeShapeType="1"/>
            </p:cNvSpPr>
            <p:nvPr/>
          </p:nvSpPr>
          <p:spPr bwMode="auto">
            <a:xfrm>
              <a:off x="2544" y="15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66" name="Line 134"/>
            <p:cNvSpPr>
              <a:spLocks noChangeShapeType="1"/>
            </p:cNvSpPr>
            <p:nvPr/>
          </p:nvSpPr>
          <p:spPr bwMode="auto">
            <a:xfrm>
              <a:off x="2544" y="182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93" name="Line 161"/>
            <p:cNvSpPr>
              <a:spLocks noChangeShapeType="1"/>
            </p:cNvSpPr>
            <p:nvPr/>
          </p:nvSpPr>
          <p:spPr bwMode="auto">
            <a:xfrm>
              <a:off x="2544" y="196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94" name="Line 162"/>
            <p:cNvSpPr>
              <a:spLocks noChangeShapeType="1"/>
            </p:cNvSpPr>
            <p:nvPr/>
          </p:nvSpPr>
          <p:spPr bwMode="auto">
            <a:xfrm>
              <a:off x="2544" y="196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5" name="Line 203"/>
            <p:cNvSpPr>
              <a:spLocks noChangeShapeType="1"/>
            </p:cNvSpPr>
            <p:nvPr/>
          </p:nvSpPr>
          <p:spPr bwMode="auto">
            <a:xfrm>
              <a:off x="2496" y="278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36" name="Line 204"/>
            <p:cNvSpPr>
              <a:spLocks noChangeShapeType="1"/>
            </p:cNvSpPr>
            <p:nvPr/>
          </p:nvSpPr>
          <p:spPr bwMode="auto">
            <a:xfrm>
              <a:off x="2544" y="321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241" name="Group 209"/>
          <p:cNvGrpSpPr>
            <a:grpSpLocks/>
          </p:cNvGrpSpPr>
          <p:nvPr/>
        </p:nvGrpSpPr>
        <p:grpSpPr bwMode="auto">
          <a:xfrm>
            <a:off x="2987675" y="3357563"/>
            <a:ext cx="609600" cy="2667000"/>
            <a:chOff x="2928" y="1536"/>
            <a:chExt cx="384" cy="1680"/>
          </a:xfrm>
        </p:grpSpPr>
        <p:sp>
          <p:nvSpPr>
            <p:cNvPr id="44167" name="Line 135"/>
            <p:cNvSpPr>
              <a:spLocks noChangeShapeType="1"/>
            </p:cNvSpPr>
            <p:nvPr/>
          </p:nvSpPr>
          <p:spPr bwMode="auto">
            <a:xfrm>
              <a:off x="2928" y="15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68" name="Line 136"/>
            <p:cNvSpPr>
              <a:spLocks noChangeShapeType="1"/>
            </p:cNvSpPr>
            <p:nvPr/>
          </p:nvSpPr>
          <p:spPr bwMode="auto">
            <a:xfrm>
              <a:off x="2928" y="153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38" name="Line 206"/>
            <p:cNvSpPr>
              <a:spLocks noChangeShapeType="1"/>
            </p:cNvSpPr>
            <p:nvPr/>
          </p:nvSpPr>
          <p:spPr bwMode="auto">
            <a:xfrm>
              <a:off x="2928" y="321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39" name="Line 207"/>
            <p:cNvSpPr>
              <a:spLocks noChangeShapeType="1"/>
            </p:cNvSpPr>
            <p:nvPr/>
          </p:nvSpPr>
          <p:spPr bwMode="auto">
            <a:xfrm>
              <a:off x="2928" y="278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40" name="Line 208"/>
            <p:cNvSpPr>
              <a:spLocks noChangeShapeType="1"/>
            </p:cNvSpPr>
            <p:nvPr/>
          </p:nvSpPr>
          <p:spPr bwMode="auto">
            <a:xfrm>
              <a:off x="2928" y="196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243" name="Group 211"/>
          <p:cNvGrpSpPr>
            <a:grpSpLocks/>
          </p:cNvGrpSpPr>
          <p:nvPr/>
        </p:nvGrpSpPr>
        <p:grpSpPr bwMode="auto">
          <a:xfrm>
            <a:off x="3597275" y="3357563"/>
            <a:ext cx="533400" cy="2667000"/>
            <a:chOff x="3312" y="1536"/>
            <a:chExt cx="336" cy="1680"/>
          </a:xfrm>
        </p:grpSpPr>
        <p:sp>
          <p:nvSpPr>
            <p:cNvPr id="44169" name="Line 137"/>
            <p:cNvSpPr>
              <a:spLocks noChangeShapeType="1"/>
            </p:cNvSpPr>
            <p:nvPr/>
          </p:nvSpPr>
          <p:spPr bwMode="auto">
            <a:xfrm>
              <a:off x="3312" y="15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70" name="Line 138"/>
            <p:cNvSpPr>
              <a:spLocks noChangeShapeType="1"/>
            </p:cNvSpPr>
            <p:nvPr/>
          </p:nvSpPr>
          <p:spPr bwMode="auto">
            <a:xfrm>
              <a:off x="3312" y="18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95" name="Line 163"/>
            <p:cNvSpPr>
              <a:spLocks noChangeShapeType="1"/>
            </p:cNvSpPr>
            <p:nvPr/>
          </p:nvSpPr>
          <p:spPr bwMode="auto">
            <a:xfrm>
              <a:off x="3312" y="196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96" name="Line 164"/>
            <p:cNvSpPr>
              <a:spLocks noChangeShapeType="1"/>
            </p:cNvSpPr>
            <p:nvPr/>
          </p:nvSpPr>
          <p:spPr bwMode="auto">
            <a:xfrm>
              <a:off x="3312" y="23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04" name="Line 172"/>
            <p:cNvSpPr>
              <a:spLocks noChangeShapeType="1"/>
            </p:cNvSpPr>
            <p:nvPr/>
          </p:nvSpPr>
          <p:spPr bwMode="auto">
            <a:xfrm>
              <a:off x="3312" y="244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05" name="Line 173"/>
            <p:cNvSpPr>
              <a:spLocks noChangeShapeType="1"/>
            </p:cNvSpPr>
            <p:nvPr/>
          </p:nvSpPr>
          <p:spPr bwMode="auto">
            <a:xfrm>
              <a:off x="3312" y="244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2" name="Line 210"/>
            <p:cNvSpPr>
              <a:spLocks noChangeShapeType="1"/>
            </p:cNvSpPr>
            <p:nvPr/>
          </p:nvSpPr>
          <p:spPr bwMode="auto">
            <a:xfrm>
              <a:off x="3312" y="321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247" name="Group 215"/>
          <p:cNvGrpSpPr>
            <a:grpSpLocks/>
          </p:cNvGrpSpPr>
          <p:nvPr/>
        </p:nvGrpSpPr>
        <p:grpSpPr bwMode="auto">
          <a:xfrm>
            <a:off x="4054475" y="3357563"/>
            <a:ext cx="609600" cy="2667000"/>
            <a:chOff x="3600" y="1536"/>
            <a:chExt cx="384" cy="1680"/>
          </a:xfrm>
        </p:grpSpPr>
        <p:sp>
          <p:nvSpPr>
            <p:cNvPr id="44171" name="Line 139"/>
            <p:cNvSpPr>
              <a:spLocks noChangeShapeType="1"/>
            </p:cNvSpPr>
            <p:nvPr/>
          </p:nvSpPr>
          <p:spPr bwMode="auto">
            <a:xfrm>
              <a:off x="3648" y="15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72" name="Line 140"/>
            <p:cNvSpPr>
              <a:spLocks noChangeShapeType="1"/>
            </p:cNvSpPr>
            <p:nvPr/>
          </p:nvSpPr>
          <p:spPr bwMode="auto">
            <a:xfrm>
              <a:off x="3648" y="153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4" name="Line 212"/>
            <p:cNvSpPr>
              <a:spLocks noChangeShapeType="1"/>
            </p:cNvSpPr>
            <p:nvPr/>
          </p:nvSpPr>
          <p:spPr bwMode="auto">
            <a:xfrm>
              <a:off x="3648" y="321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45" name="Line 213"/>
            <p:cNvSpPr>
              <a:spLocks noChangeShapeType="1"/>
            </p:cNvSpPr>
            <p:nvPr/>
          </p:nvSpPr>
          <p:spPr bwMode="auto">
            <a:xfrm>
              <a:off x="3600" y="2448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46" name="Line 214"/>
            <p:cNvSpPr>
              <a:spLocks noChangeShapeType="1"/>
            </p:cNvSpPr>
            <p:nvPr/>
          </p:nvSpPr>
          <p:spPr bwMode="auto">
            <a:xfrm>
              <a:off x="3648" y="23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249" name="Group 217"/>
          <p:cNvGrpSpPr>
            <a:grpSpLocks/>
          </p:cNvGrpSpPr>
          <p:nvPr/>
        </p:nvGrpSpPr>
        <p:grpSpPr bwMode="auto">
          <a:xfrm>
            <a:off x="4664075" y="3357563"/>
            <a:ext cx="533400" cy="2667000"/>
            <a:chOff x="3984" y="1536"/>
            <a:chExt cx="336" cy="1680"/>
          </a:xfrm>
        </p:grpSpPr>
        <p:sp>
          <p:nvSpPr>
            <p:cNvPr id="44184" name="Line 152"/>
            <p:cNvSpPr>
              <a:spLocks noChangeShapeType="1"/>
            </p:cNvSpPr>
            <p:nvPr/>
          </p:nvSpPr>
          <p:spPr bwMode="auto">
            <a:xfrm>
              <a:off x="3984" y="15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85" name="Line 153"/>
            <p:cNvSpPr>
              <a:spLocks noChangeShapeType="1"/>
            </p:cNvSpPr>
            <p:nvPr/>
          </p:nvSpPr>
          <p:spPr bwMode="auto">
            <a:xfrm>
              <a:off x="3984" y="18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97" name="Line 165"/>
            <p:cNvSpPr>
              <a:spLocks noChangeShapeType="1"/>
            </p:cNvSpPr>
            <p:nvPr/>
          </p:nvSpPr>
          <p:spPr bwMode="auto">
            <a:xfrm>
              <a:off x="3984" y="196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198" name="Line 166"/>
            <p:cNvSpPr>
              <a:spLocks noChangeShapeType="1"/>
            </p:cNvSpPr>
            <p:nvPr/>
          </p:nvSpPr>
          <p:spPr bwMode="auto">
            <a:xfrm>
              <a:off x="3984" y="196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12" name="Line 180"/>
            <p:cNvSpPr>
              <a:spLocks noChangeShapeType="1"/>
            </p:cNvSpPr>
            <p:nvPr/>
          </p:nvSpPr>
          <p:spPr bwMode="auto">
            <a:xfrm>
              <a:off x="3984" y="288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13" name="Line 181"/>
            <p:cNvSpPr>
              <a:spLocks noChangeShapeType="1"/>
            </p:cNvSpPr>
            <p:nvPr/>
          </p:nvSpPr>
          <p:spPr bwMode="auto">
            <a:xfrm>
              <a:off x="3984" y="2880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48" name="Line 216"/>
            <p:cNvSpPr>
              <a:spLocks noChangeShapeType="1"/>
            </p:cNvSpPr>
            <p:nvPr/>
          </p:nvSpPr>
          <p:spPr bwMode="auto">
            <a:xfrm>
              <a:off x="3984" y="244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251" name="Group 219"/>
          <p:cNvGrpSpPr>
            <a:grpSpLocks/>
          </p:cNvGrpSpPr>
          <p:nvPr/>
        </p:nvGrpSpPr>
        <p:grpSpPr bwMode="auto">
          <a:xfrm>
            <a:off x="5197475" y="3814763"/>
            <a:ext cx="609600" cy="2209800"/>
            <a:chOff x="4320" y="1824"/>
            <a:chExt cx="384" cy="1392"/>
          </a:xfrm>
        </p:grpSpPr>
        <p:sp>
          <p:nvSpPr>
            <p:cNvPr id="44199" name="Line 167"/>
            <p:cNvSpPr>
              <a:spLocks noChangeShapeType="1"/>
            </p:cNvSpPr>
            <p:nvPr/>
          </p:nvSpPr>
          <p:spPr bwMode="auto">
            <a:xfrm>
              <a:off x="4320" y="196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00" name="Line 168"/>
            <p:cNvSpPr>
              <a:spLocks noChangeShapeType="1"/>
            </p:cNvSpPr>
            <p:nvPr/>
          </p:nvSpPr>
          <p:spPr bwMode="auto">
            <a:xfrm>
              <a:off x="4320" y="230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06" name="Line 174"/>
            <p:cNvSpPr>
              <a:spLocks noChangeShapeType="1"/>
            </p:cNvSpPr>
            <p:nvPr/>
          </p:nvSpPr>
          <p:spPr bwMode="auto">
            <a:xfrm>
              <a:off x="4320" y="244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07" name="Line 175"/>
            <p:cNvSpPr>
              <a:spLocks noChangeShapeType="1"/>
            </p:cNvSpPr>
            <p:nvPr/>
          </p:nvSpPr>
          <p:spPr bwMode="auto">
            <a:xfrm>
              <a:off x="4320" y="278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14" name="Line 182"/>
            <p:cNvSpPr>
              <a:spLocks noChangeShapeType="1"/>
            </p:cNvSpPr>
            <p:nvPr/>
          </p:nvSpPr>
          <p:spPr bwMode="auto">
            <a:xfrm>
              <a:off x="4320" y="2880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15" name="Line 183"/>
            <p:cNvSpPr>
              <a:spLocks noChangeShapeType="1"/>
            </p:cNvSpPr>
            <p:nvPr/>
          </p:nvSpPr>
          <p:spPr bwMode="auto">
            <a:xfrm>
              <a:off x="4320" y="321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4250" name="Line 218"/>
            <p:cNvSpPr>
              <a:spLocks noChangeShapeType="1"/>
            </p:cNvSpPr>
            <p:nvPr/>
          </p:nvSpPr>
          <p:spPr bwMode="auto">
            <a:xfrm>
              <a:off x="4320" y="182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253" name="Rectangle 221"/>
          <p:cNvSpPr>
            <a:spLocks noChangeArrowheads="1"/>
          </p:cNvSpPr>
          <p:nvPr/>
        </p:nvSpPr>
        <p:spPr bwMode="auto">
          <a:xfrm>
            <a:off x="251520" y="6219600"/>
            <a:ext cx="90075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通过分析可知：该电路为7进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制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有权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加法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计数器。</a:t>
            </a:r>
          </a:p>
        </p:txBody>
      </p:sp>
      <p:grpSp>
        <p:nvGrpSpPr>
          <p:cNvPr id="44286" name="Group 254"/>
          <p:cNvGrpSpPr>
            <a:grpSpLocks/>
          </p:cNvGrpSpPr>
          <p:nvPr/>
        </p:nvGrpSpPr>
        <p:grpSpPr bwMode="auto">
          <a:xfrm>
            <a:off x="4284663" y="0"/>
            <a:ext cx="4808537" cy="2305050"/>
            <a:chOff x="2364" y="0"/>
            <a:chExt cx="3447" cy="1755"/>
          </a:xfrm>
        </p:grpSpPr>
        <p:sp>
          <p:nvSpPr>
            <p:cNvPr id="44254" name="Rectangle 222"/>
            <p:cNvSpPr>
              <a:spLocks noChangeArrowheads="1"/>
            </p:cNvSpPr>
            <p:nvPr/>
          </p:nvSpPr>
          <p:spPr bwMode="auto">
            <a:xfrm>
              <a:off x="2556" y="257"/>
              <a:ext cx="56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000</a:t>
              </a:r>
            </a:p>
          </p:txBody>
        </p:sp>
        <p:sp>
          <p:nvSpPr>
            <p:cNvPr id="44255" name="Rectangle 223"/>
            <p:cNvSpPr>
              <a:spLocks noChangeArrowheads="1"/>
            </p:cNvSpPr>
            <p:nvPr/>
          </p:nvSpPr>
          <p:spPr bwMode="auto">
            <a:xfrm>
              <a:off x="3420" y="257"/>
              <a:ext cx="56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001</a:t>
              </a:r>
            </a:p>
          </p:txBody>
        </p:sp>
        <p:sp>
          <p:nvSpPr>
            <p:cNvPr id="44256" name="Rectangle 224"/>
            <p:cNvSpPr>
              <a:spLocks noChangeArrowheads="1"/>
            </p:cNvSpPr>
            <p:nvPr/>
          </p:nvSpPr>
          <p:spPr bwMode="auto">
            <a:xfrm>
              <a:off x="4285" y="257"/>
              <a:ext cx="56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010</a:t>
              </a:r>
            </a:p>
          </p:txBody>
        </p:sp>
        <p:sp>
          <p:nvSpPr>
            <p:cNvPr id="44257" name="Rectangle 225"/>
            <p:cNvSpPr>
              <a:spLocks noChangeArrowheads="1"/>
            </p:cNvSpPr>
            <p:nvPr/>
          </p:nvSpPr>
          <p:spPr bwMode="auto">
            <a:xfrm>
              <a:off x="5099" y="257"/>
              <a:ext cx="569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011</a:t>
              </a:r>
            </a:p>
          </p:txBody>
        </p:sp>
        <p:sp>
          <p:nvSpPr>
            <p:cNvPr id="44258" name="Rectangle 226"/>
            <p:cNvSpPr>
              <a:spLocks noChangeArrowheads="1"/>
            </p:cNvSpPr>
            <p:nvPr/>
          </p:nvSpPr>
          <p:spPr bwMode="auto">
            <a:xfrm>
              <a:off x="5099" y="1170"/>
              <a:ext cx="569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100</a:t>
              </a:r>
            </a:p>
          </p:txBody>
        </p:sp>
        <p:sp>
          <p:nvSpPr>
            <p:cNvPr id="44259" name="Rectangle 227"/>
            <p:cNvSpPr>
              <a:spLocks noChangeArrowheads="1"/>
            </p:cNvSpPr>
            <p:nvPr/>
          </p:nvSpPr>
          <p:spPr bwMode="auto">
            <a:xfrm>
              <a:off x="4237" y="1170"/>
              <a:ext cx="569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101</a:t>
              </a:r>
            </a:p>
          </p:txBody>
        </p:sp>
        <p:sp>
          <p:nvSpPr>
            <p:cNvPr id="44260" name="Rectangle 228"/>
            <p:cNvSpPr>
              <a:spLocks noChangeArrowheads="1"/>
            </p:cNvSpPr>
            <p:nvPr/>
          </p:nvSpPr>
          <p:spPr bwMode="auto">
            <a:xfrm>
              <a:off x="3324" y="1170"/>
              <a:ext cx="596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110</a:t>
              </a:r>
            </a:p>
          </p:txBody>
        </p:sp>
        <p:sp>
          <p:nvSpPr>
            <p:cNvPr id="44261" name="Rectangle 229"/>
            <p:cNvSpPr>
              <a:spLocks noChangeArrowheads="1"/>
            </p:cNvSpPr>
            <p:nvPr/>
          </p:nvSpPr>
          <p:spPr bwMode="auto">
            <a:xfrm>
              <a:off x="2458" y="1170"/>
              <a:ext cx="569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111</a:t>
              </a:r>
            </a:p>
          </p:txBody>
        </p:sp>
        <p:grpSp>
          <p:nvGrpSpPr>
            <p:cNvPr id="44262" name="Group 230"/>
            <p:cNvGrpSpPr>
              <a:grpSpLocks/>
            </p:cNvGrpSpPr>
            <p:nvPr/>
          </p:nvGrpSpPr>
          <p:grpSpPr bwMode="auto">
            <a:xfrm>
              <a:off x="3084" y="0"/>
              <a:ext cx="423" cy="457"/>
              <a:chOff x="833" y="2341"/>
              <a:chExt cx="423" cy="457"/>
            </a:xfrm>
          </p:grpSpPr>
          <p:sp>
            <p:nvSpPr>
              <p:cNvPr id="44263" name="Line 231"/>
              <p:cNvSpPr>
                <a:spLocks noChangeShapeType="1"/>
              </p:cNvSpPr>
              <p:nvPr/>
            </p:nvSpPr>
            <p:spPr bwMode="auto">
              <a:xfrm>
                <a:off x="881" y="2797"/>
                <a:ext cx="270" cy="1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64" name="Rectangle 232"/>
              <p:cNvSpPr>
                <a:spLocks noChangeArrowheads="1"/>
              </p:cNvSpPr>
              <p:nvPr/>
            </p:nvSpPr>
            <p:spPr bwMode="auto">
              <a:xfrm>
                <a:off x="833" y="2341"/>
                <a:ext cx="423" cy="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/0</a:t>
                </a:r>
              </a:p>
            </p:txBody>
          </p:sp>
        </p:grpSp>
        <p:grpSp>
          <p:nvGrpSpPr>
            <p:cNvPr id="44265" name="Group 233"/>
            <p:cNvGrpSpPr>
              <a:grpSpLocks/>
            </p:cNvGrpSpPr>
            <p:nvPr/>
          </p:nvGrpSpPr>
          <p:grpSpPr bwMode="auto">
            <a:xfrm>
              <a:off x="3900" y="18"/>
              <a:ext cx="423" cy="441"/>
              <a:chOff x="1649" y="2359"/>
              <a:chExt cx="423" cy="441"/>
            </a:xfrm>
          </p:grpSpPr>
          <p:sp>
            <p:nvSpPr>
              <p:cNvPr id="44266" name="Line 234"/>
              <p:cNvSpPr>
                <a:spLocks noChangeShapeType="1"/>
              </p:cNvSpPr>
              <p:nvPr/>
            </p:nvSpPr>
            <p:spPr bwMode="auto">
              <a:xfrm>
                <a:off x="1697" y="2797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67" name="Rectangle 235"/>
              <p:cNvSpPr>
                <a:spLocks noChangeArrowheads="1"/>
              </p:cNvSpPr>
              <p:nvPr/>
            </p:nvSpPr>
            <p:spPr bwMode="auto">
              <a:xfrm>
                <a:off x="1649" y="2359"/>
                <a:ext cx="423" cy="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/0</a:t>
                </a:r>
              </a:p>
            </p:txBody>
          </p:sp>
        </p:grpSp>
        <p:grpSp>
          <p:nvGrpSpPr>
            <p:cNvPr id="44268" name="Group 236"/>
            <p:cNvGrpSpPr>
              <a:grpSpLocks/>
            </p:cNvGrpSpPr>
            <p:nvPr/>
          </p:nvGrpSpPr>
          <p:grpSpPr bwMode="auto">
            <a:xfrm>
              <a:off x="4812" y="66"/>
              <a:ext cx="423" cy="442"/>
              <a:chOff x="2561" y="2407"/>
              <a:chExt cx="423" cy="442"/>
            </a:xfrm>
          </p:grpSpPr>
          <p:sp>
            <p:nvSpPr>
              <p:cNvPr id="44269" name="Line 237"/>
              <p:cNvSpPr>
                <a:spLocks noChangeShapeType="1"/>
              </p:cNvSpPr>
              <p:nvPr/>
            </p:nvSpPr>
            <p:spPr bwMode="auto">
              <a:xfrm>
                <a:off x="2609" y="2797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70" name="Rectangle 238"/>
              <p:cNvSpPr>
                <a:spLocks noChangeArrowheads="1"/>
              </p:cNvSpPr>
              <p:nvPr/>
            </p:nvSpPr>
            <p:spPr bwMode="auto">
              <a:xfrm>
                <a:off x="2561" y="2407"/>
                <a:ext cx="423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/0</a:t>
                </a:r>
              </a:p>
            </p:txBody>
          </p:sp>
        </p:grpSp>
        <p:grpSp>
          <p:nvGrpSpPr>
            <p:cNvPr id="44271" name="Group 239"/>
            <p:cNvGrpSpPr>
              <a:grpSpLocks/>
            </p:cNvGrpSpPr>
            <p:nvPr/>
          </p:nvGrpSpPr>
          <p:grpSpPr bwMode="auto">
            <a:xfrm>
              <a:off x="5388" y="642"/>
              <a:ext cx="423" cy="534"/>
              <a:chOff x="3137" y="2983"/>
              <a:chExt cx="423" cy="534"/>
            </a:xfrm>
          </p:grpSpPr>
          <p:sp>
            <p:nvSpPr>
              <p:cNvPr id="44272" name="Line 240"/>
              <p:cNvSpPr>
                <a:spLocks noChangeShapeType="1"/>
              </p:cNvSpPr>
              <p:nvPr/>
            </p:nvSpPr>
            <p:spPr bwMode="auto">
              <a:xfrm>
                <a:off x="3137" y="2989"/>
                <a:ext cx="0" cy="528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73" name="Rectangle 241"/>
              <p:cNvSpPr>
                <a:spLocks noChangeArrowheads="1"/>
              </p:cNvSpPr>
              <p:nvPr/>
            </p:nvSpPr>
            <p:spPr bwMode="auto">
              <a:xfrm>
                <a:off x="3137" y="2983"/>
                <a:ext cx="423" cy="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/0</a:t>
                </a:r>
              </a:p>
            </p:txBody>
          </p:sp>
        </p:grpSp>
        <p:grpSp>
          <p:nvGrpSpPr>
            <p:cNvPr id="44274" name="Group 242"/>
            <p:cNvGrpSpPr>
              <a:grpSpLocks/>
            </p:cNvGrpSpPr>
            <p:nvPr/>
          </p:nvGrpSpPr>
          <p:grpSpPr bwMode="auto">
            <a:xfrm>
              <a:off x="4764" y="1314"/>
              <a:ext cx="511" cy="441"/>
              <a:chOff x="2513" y="3655"/>
              <a:chExt cx="511" cy="441"/>
            </a:xfrm>
          </p:grpSpPr>
          <p:sp>
            <p:nvSpPr>
              <p:cNvPr id="44275" name="Line 243"/>
              <p:cNvSpPr>
                <a:spLocks noChangeShapeType="1"/>
              </p:cNvSpPr>
              <p:nvPr/>
            </p:nvSpPr>
            <p:spPr bwMode="auto">
              <a:xfrm flipH="1">
                <a:off x="2513" y="3709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76" name="Rectangle 244"/>
              <p:cNvSpPr>
                <a:spLocks noChangeArrowheads="1"/>
              </p:cNvSpPr>
              <p:nvPr/>
            </p:nvSpPr>
            <p:spPr bwMode="auto">
              <a:xfrm>
                <a:off x="2561" y="3655"/>
                <a:ext cx="463" cy="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/0</a:t>
                </a:r>
              </a:p>
            </p:txBody>
          </p:sp>
        </p:grpSp>
        <p:grpSp>
          <p:nvGrpSpPr>
            <p:cNvPr id="44277" name="Group 245"/>
            <p:cNvGrpSpPr>
              <a:grpSpLocks/>
            </p:cNvGrpSpPr>
            <p:nvPr/>
          </p:nvGrpSpPr>
          <p:grpSpPr bwMode="auto">
            <a:xfrm>
              <a:off x="3900" y="1314"/>
              <a:ext cx="423" cy="441"/>
              <a:chOff x="1649" y="3655"/>
              <a:chExt cx="423" cy="441"/>
            </a:xfrm>
          </p:grpSpPr>
          <p:sp>
            <p:nvSpPr>
              <p:cNvPr id="44278" name="Line 246"/>
              <p:cNvSpPr>
                <a:spLocks noChangeShapeType="1"/>
              </p:cNvSpPr>
              <p:nvPr/>
            </p:nvSpPr>
            <p:spPr bwMode="auto">
              <a:xfrm flipH="1">
                <a:off x="1649" y="3709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79" name="Rectangle 247"/>
              <p:cNvSpPr>
                <a:spLocks noChangeArrowheads="1"/>
              </p:cNvSpPr>
              <p:nvPr/>
            </p:nvSpPr>
            <p:spPr bwMode="auto">
              <a:xfrm>
                <a:off x="1649" y="3655"/>
                <a:ext cx="423" cy="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/0</a:t>
                </a:r>
              </a:p>
            </p:txBody>
          </p:sp>
        </p:grpSp>
        <p:grpSp>
          <p:nvGrpSpPr>
            <p:cNvPr id="44280" name="Group 248"/>
            <p:cNvGrpSpPr>
              <a:grpSpLocks/>
            </p:cNvGrpSpPr>
            <p:nvPr/>
          </p:nvGrpSpPr>
          <p:grpSpPr bwMode="auto">
            <a:xfrm>
              <a:off x="2940" y="552"/>
              <a:ext cx="528" cy="674"/>
              <a:chOff x="689" y="2893"/>
              <a:chExt cx="528" cy="674"/>
            </a:xfrm>
          </p:grpSpPr>
          <p:sp>
            <p:nvSpPr>
              <p:cNvPr id="44281" name="Line 249"/>
              <p:cNvSpPr>
                <a:spLocks noChangeShapeType="1"/>
              </p:cNvSpPr>
              <p:nvPr/>
            </p:nvSpPr>
            <p:spPr bwMode="auto">
              <a:xfrm flipH="1" flipV="1">
                <a:off x="829" y="2893"/>
                <a:ext cx="388" cy="674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82" name="Rectangle 250"/>
              <p:cNvSpPr>
                <a:spLocks noChangeArrowheads="1"/>
              </p:cNvSpPr>
              <p:nvPr/>
            </p:nvSpPr>
            <p:spPr bwMode="auto">
              <a:xfrm>
                <a:off x="689" y="3110"/>
                <a:ext cx="423" cy="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/</a:t>
                </a:r>
                <a:r>
                  <a:rPr lang="zh-CN" altLang="en-US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</a:p>
            </p:txBody>
          </p:sp>
        </p:grpSp>
        <p:grpSp>
          <p:nvGrpSpPr>
            <p:cNvPr id="44283" name="Group 251"/>
            <p:cNvGrpSpPr>
              <a:grpSpLocks/>
            </p:cNvGrpSpPr>
            <p:nvPr/>
          </p:nvGrpSpPr>
          <p:grpSpPr bwMode="auto">
            <a:xfrm>
              <a:off x="2364" y="648"/>
              <a:ext cx="423" cy="483"/>
              <a:chOff x="113" y="2989"/>
              <a:chExt cx="423" cy="483"/>
            </a:xfrm>
          </p:grpSpPr>
          <p:sp>
            <p:nvSpPr>
              <p:cNvPr id="44284" name="Line 252"/>
              <p:cNvSpPr>
                <a:spLocks noChangeShapeType="1"/>
              </p:cNvSpPr>
              <p:nvPr/>
            </p:nvSpPr>
            <p:spPr bwMode="auto">
              <a:xfrm flipV="1">
                <a:off x="449" y="2989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FFFF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4285" name="Rectangle 253"/>
              <p:cNvSpPr>
                <a:spLocks noChangeArrowheads="1"/>
              </p:cNvSpPr>
              <p:nvPr/>
            </p:nvSpPr>
            <p:spPr bwMode="auto">
              <a:xfrm>
                <a:off x="113" y="3031"/>
                <a:ext cx="423" cy="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/1</a:t>
                </a:r>
              </a:p>
            </p:txBody>
          </p:sp>
        </p:grpSp>
      </p:grpSp>
      <p:sp>
        <p:nvSpPr>
          <p:cNvPr id="187434" name="Rectangle 1066"/>
          <p:cNvSpPr>
            <a:spLocks noChangeArrowheads="1"/>
          </p:cNvSpPr>
          <p:nvPr/>
        </p:nvSpPr>
        <p:spPr bwMode="auto">
          <a:xfrm>
            <a:off x="4716463" y="3141663"/>
            <a:ext cx="468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187435" name="Rectangle 1067"/>
          <p:cNvSpPr>
            <a:spLocks noChangeArrowheads="1"/>
          </p:cNvSpPr>
          <p:nvPr/>
        </p:nvSpPr>
        <p:spPr bwMode="auto">
          <a:xfrm>
            <a:off x="4716463" y="3933825"/>
            <a:ext cx="468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87436" name="Rectangle 1068"/>
          <p:cNvSpPr>
            <a:spLocks noChangeArrowheads="1"/>
          </p:cNvSpPr>
          <p:nvPr/>
        </p:nvSpPr>
        <p:spPr bwMode="auto">
          <a:xfrm>
            <a:off x="4716463" y="4724400"/>
            <a:ext cx="468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87437" name="Rectangle 1069"/>
          <p:cNvSpPr>
            <a:spLocks noChangeArrowheads="1"/>
          </p:cNvSpPr>
          <p:nvPr/>
        </p:nvSpPr>
        <p:spPr bwMode="auto">
          <a:xfrm>
            <a:off x="4716463" y="5589588"/>
            <a:ext cx="468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87438" name="Line 1070"/>
          <p:cNvSpPr>
            <a:spLocks noChangeShapeType="1"/>
          </p:cNvSpPr>
          <p:nvPr/>
        </p:nvSpPr>
        <p:spPr bwMode="auto">
          <a:xfrm flipH="1">
            <a:off x="1763713" y="1773238"/>
            <a:ext cx="360362" cy="11525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7439" name="Rectangle 1071"/>
          <p:cNvSpPr>
            <a:spLocks noChangeArrowheads="1"/>
          </p:cNvSpPr>
          <p:nvPr/>
        </p:nvSpPr>
        <p:spPr bwMode="auto">
          <a:xfrm>
            <a:off x="2124075" y="908050"/>
            <a:ext cx="18732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时钟下降边沿触发</a:t>
            </a:r>
            <a:endParaRPr lang="en-US" altLang="zh-CN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8" name="Line 64"/>
          <p:cNvSpPr>
            <a:spLocks noChangeShapeType="1"/>
          </p:cNvSpPr>
          <p:nvPr/>
        </p:nvSpPr>
        <p:spPr bwMode="auto">
          <a:xfrm>
            <a:off x="1781690" y="3384235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9" name="Line 64"/>
          <p:cNvSpPr>
            <a:spLocks noChangeShapeType="1"/>
          </p:cNvSpPr>
          <p:nvPr/>
        </p:nvSpPr>
        <p:spPr bwMode="auto">
          <a:xfrm>
            <a:off x="2366755" y="3383995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0" name="Line 64"/>
          <p:cNvSpPr>
            <a:spLocks noChangeShapeType="1"/>
          </p:cNvSpPr>
          <p:nvPr/>
        </p:nvSpPr>
        <p:spPr bwMode="auto">
          <a:xfrm>
            <a:off x="2996825" y="3383995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1" name="Line 64"/>
          <p:cNvSpPr>
            <a:spLocks noChangeShapeType="1"/>
          </p:cNvSpPr>
          <p:nvPr/>
        </p:nvSpPr>
        <p:spPr bwMode="auto">
          <a:xfrm>
            <a:off x="3581890" y="3429000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2" name="Line 64"/>
          <p:cNvSpPr>
            <a:spLocks noChangeShapeType="1"/>
          </p:cNvSpPr>
          <p:nvPr/>
        </p:nvSpPr>
        <p:spPr bwMode="auto">
          <a:xfrm>
            <a:off x="4121950" y="3383995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3" name="Line 64"/>
          <p:cNvSpPr>
            <a:spLocks noChangeShapeType="1"/>
          </p:cNvSpPr>
          <p:nvPr/>
        </p:nvSpPr>
        <p:spPr bwMode="auto">
          <a:xfrm>
            <a:off x="4662010" y="3429240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4" name="矩形 143"/>
          <p:cNvSpPr/>
          <p:nvPr/>
        </p:nvSpPr>
        <p:spPr>
          <a:xfrm>
            <a:off x="6858016" y="2500306"/>
            <a:ext cx="17540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49" name="灯片编号占位符 1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4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4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18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5" dur="500"/>
                                        <p:tgtEl>
                                          <p:spTgt spid="44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53" grpId="0" build="p" autoUpdateAnimBg="0"/>
      <p:bldP spid="187434" grpId="0"/>
      <p:bldP spid="187435" grpId="0"/>
      <p:bldP spid="187436" grpId="0"/>
      <p:bldP spid="187437" grpId="0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12" name="Group 356"/>
          <p:cNvGrpSpPr>
            <a:grpSpLocks/>
          </p:cNvGrpSpPr>
          <p:nvPr/>
        </p:nvGrpSpPr>
        <p:grpSpPr bwMode="auto">
          <a:xfrm>
            <a:off x="304800" y="1181100"/>
            <a:ext cx="8229600" cy="1874838"/>
            <a:chOff x="192" y="744"/>
            <a:chExt cx="5184" cy="1181"/>
          </a:xfrm>
        </p:grpSpPr>
        <p:sp>
          <p:nvSpPr>
            <p:cNvPr id="45232" name="Line 176"/>
            <p:cNvSpPr>
              <a:spLocks noChangeShapeType="1"/>
            </p:cNvSpPr>
            <p:nvPr/>
          </p:nvSpPr>
          <p:spPr bwMode="auto">
            <a:xfrm>
              <a:off x="624" y="134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33" name="Line 177"/>
            <p:cNvSpPr>
              <a:spLocks noChangeShapeType="1"/>
            </p:cNvSpPr>
            <p:nvPr/>
          </p:nvSpPr>
          <p:spPr bwMode="auto">
            <a:xfrm flipV="1">
              <a:off x="768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34" name="Line 178"/>
            <p:cNvSpPr>
              <a:spLocks noChangeShapeType="1"/>
            </p:cNvSpPr>
            <p:nvPr/>
          </p:nvSpPr>
          <p:spPr bwMode="auto">
            <a:xfrm>
              <a:off x="768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35" name="Line 179"/>
            <p:cNvSpPr>
              <a:spLocks noChangeShapeType="1"/>
            </p:cNvSpPr>
            <p:nvPr/>
          </p:nvSpPr>
          <p:spPr bwMode="auto">
            <a:xfrm>
              <a:off x="86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36" name="Line 180"/>
            <p:cNvSpPr>
              <a:spLocks noChangeShapeType="1"/>
            </p:cNvSpPr>
            <p:nvPr/>
          </p:nvSpPr>
          <p:spPr bwMode="auto">
            <a:xfrm>
              <a:off x="864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37" name="Line 181"/>
            <p:cNvSpPr>
              <a:spLocks noChangeShapeType="1"/>
            </p:cNvSpPr>
            <p:nvPr/>
          </p:nvSpPr>
          <p:spPr bwMode="auto">
            <a:xfrm>
              <a:off x="864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38" name="Line 182"/>
            <p:cNvSpPr>
              <a:spLocks noChangeShapeType="1"/>
            </p:cNvSpPr>
            <p:nvPr/>
          </p:nvSpPr>
          <p:spPr bwMode="auto">
            <a:xfrm flipV="1">
              <a:off x="960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39" name="Line 183"/>
            <p:cNvSpPr>
              <a:spLocks noChangeShapeType="1"/>
            </p:cNvSpPr>
            <p:nvPr/>
          </p:nvSpPr>
          <p:spPr bwMode="auto">
            <a:xfrm>
              <a:off x="960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40" name="Line 184"/>
            <p:cNvSpPr>
              <a:spLocks noChangeShapeType="1"/>
            </p:cNvSpPr>
            <p:nvPr/>
          </p:nvSpPr>
          <p:spPr bwMode="auto">
            <a:xfrm>
              <a:off x="1056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41" name="Line 185"/>
            <p:cNvSpPr>
              <a:spLocks noChangeShapeType="1"/>
            </p:cNvSpPr>
            <p:nvPr/>
          </p:nvSpPr>
          <p:spPr bwMode="auto">
            <a:xfrm>
              <a:off x="1056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42" name="Line 186"/>
            <p:cNvSpPr>
              <a:spLocks noChangeShapeType="1"/>
            </p:cNvSpPr>
            <p:nvPr/>
          </p:nvSpPr>
          <p:spPr bwMode="auto">
            <a:xfrm>
              <a:off x="1056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43" name="Line 187"/>
            <p:cNvSpPr>
              <a:spLocks noChangeShapeType="1"/>
            </p:cNvSpPr>
            <p:nvPr/>
          </p:nvSpPr>
          <p:spPr bwMode="auto">
            <a:xfrm flipV="1">
              <a:off x="1152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44" name="Line 188"/>
            <p:cNvSpPr>
              <a:spLocks noChangeShapeType="1"/>
            </p:cNvSpPr>
            <p:nvPr/>
          </p:nvSpPr>
          <p:spPr bwMode="auto">
            <a:xfrm>
              <a:off x="1152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45" name="Line 189"/>
            <p:cNvSpPr>
              <a:spLocks noChangeShapeType="1"/>
            </p:cNvSpPr>
            <p:nvPr/>
          </p:nvSpPr>
          <p:spPr bwMode="auto">
            <a:xfrm>
              <a:off x="1248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46" name="Line 190"/>
            <p:cNvSpPr>
              <a:spLocks noChangeShapeType="1"/>
            </p:cNvSpPr>
            <p:nvPr/>
          </p:nvSpPr>
          <p:spPr bwMode="auto">
            <a:xfrm>
              <a:off x="1248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47" name="Line 191"/>
            <p:cNvSpPr>
              <a:spLocks noChangeShapeType="1"/>
            </p:cNvSpPr>
            <p:nvPr/>
          </p:nvSpPr>
          <p:spPr bwMode="auto">
            <a:xfrm>
              <a:off x="1248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48" name="Line 192"/>
            <p:cNvSpPr>
              <a:spLocks noChangeShapeType="1"/>
            </p:cNvSpPr>
            <p:nvPr/>
          </p:nvSpPr>
          <p:spPr bwMode="auto">
            <a:xfrm flipV="1">
              <a:off x="134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49" name="Line 193"/>
            <p:cNvSpPr>
              <a:spLocks noChangeShapeType="1"/>
            </p:cNvSpPr>
            <p:nvPr/>
          </p:nvSpPr>
          <p:spPr bwMode="auto">
            <a:xfrm>
              <a:off x="1344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50" name="Line 194"/>
            <p:cNvSpPr>
              <a:spLocks noChangeShapeType="1"/>
            </p:cNvSpPr>
            <p:nvPr/>
          </p:nvSpPr>
          <p:spPr bwMode="auto">
            <a:xfrm>
              <a:off x="1440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51" name="Line 195"/>
            <p:cNvSpPr>
              <a:spLocks noChangeShapeType="1"/>
            </p:cNvSpPr>
            <p:nvPr/>
          </p:nvSpPr>
          <p:spPr bwMode="auto">
            <a:xfrm>
              <a:off x="1440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52" name="Line 196"/>
            <p:cNvSpPr>
              <a:spLocks noChangeShapeType="1"/>
            </p:cNvSpPr>
            <p:nvPr/>
          </p:nvSpPr>
          <p:spPr bwMode="auto">
            <a:xfrm>
              <a:off x="1440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53" name="Line 197"/>
            <p:cNvSpPr>
              <a:spLocks noChangeShapeType="1"/>
            </p:cNvSpPr>
            <p:nvPr/>
          </p:nvSpPr>
          <p:spPr bwMode="auto">
            <a:xfrm flipV="1">
              <a:off x="1536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54" name="Line 198"/>
            <p:cNvSpPr>
              <a:spLocks noChangeShapeType="1"/>
            </p:cNvSpPr>
            <p:nvPr/>
          </p:nvSpPr>
          <p:spPr bwMode="auto">
            <a:xfrm>
              <a:off x="1536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55" name="Line 199"/>
            <p:cNvSpPr>
              <a:spLocks noChangeShapeType="1"/>
            </p:cNvSpPr>
            <p:nvPr/>
          </p:nvSpPr>
          <p:spPr bwMode="auto">
            <a:xfrm>
              <a:off x="1632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56" name="Line 200"/>
            <p:cNvSpPr>
              <a:spLocks noChangeShapeType="1"/>
            </p:cNvSpPr>
            <p:nvPr/>
          </p:nvSpPr>
          <p:spPr bwMode="auto">
            <a:xfrm>
              <a:off x="1632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57" name="Line 201"/>
            <p:cNvSpPr>
              <a:spLocks noChangeShapeType="1"/>
            </p:cNvSpPr>
            <p:nvPr/>
          </p:nvSpPr>
          <p:spPr bwMode="auto">
            <a:xfrm>
              <a:off x="1632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58" name="Line 202"/>
            <p:cNvSpPr>
              <a:spLocks noChangeShapeType="1"/>
            </p:cNvSpPr>
            <p:nvPr/>
          </p:nvSpPr>
          <p:spPr bwMode="auto">
            <a:xfrm flipV="1">
              <a:off x="1728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59" name="Line 203"/>
            <p:cNvSpPr>
              <a:spLocks noChangeShapeType="1"/>
            </p:cNvSpPr>
            <p:nvPr/>
          </p:nvSpPr>
          <p:spPr bwMode="auto">
            <a:xfrm>
              <a:off x="1728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60" name="Line 204"/>
            <p:cNvSpPr>
              <a:spLocks noChangeShapeType="1"/>
            </p:cNvSpPr>
            <p:nvPr/>
          </p:nvSpPr>
          <p:spPr bwMode="auto">
            <a:xfrm>
              <a:off x="182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61" name="Line 205"/>
            <p:cNvSpPr>
              <a:spLocks noChangeShapeType="1"/>
            </p:cNvSpPr>
            <p:nvPr/>
          </p:nvSpPr>
          <p:spPr bwMode="auto">
            <a:xfrm>
              <a:off x="1824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62" name="Line 206"/>
            <p:cNvSpPr>
              <a:spLocks noChangeShapeType="1"/>
            </p:cNvSpPr>
            <p:nvPr/>
          </p:nvSpPr>
          <p:spPr bwMode="auto">
            <a:xfrm>
              <a:off x="1824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63" name="Line 207"/>
            <p:cNvSpPr>
              <a:spLocks noChangeShapeType="1"/>
            </p:cNvSpPr>
            <p:nvPr/>
          </p:nvSpPr>
          <p:spPr bwMode="auto">
            <a:xfrm flipV="1">
              <a:off x="1920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64" name="Line 208"/>
            <p:cNvSpPr>
              <a:spLocks noChangeShapeType="1"/>
            </p:cNvSpPr>
            <p:nvPr/>
          </p:nvSpPr>
          <p:spPr bwMode="auto">
            <a:xfrm>
              <a:off x="1920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65" name="Line 209"/>
            <p:cNvSpPr>
              <a:spLocks noChangeShapeType="1"/>
            </p:cNvSpPr>
            <p:nvPr/>
          </p:nvSpPr>
          <p:spPr bwMode="auto">
            <a:xfrm>
              <a:off x="2016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66" name="Line 210"/>
            <p:cNvSpPr>
              <a:spLocks noChangeShapeType="1"/>
            </p:cNvSpPr>
            <p:nvPr/>
          </p:nvSpPr>
          <p:spPr bwMode="auto">
            <a:xfrm>
              <a:off x="2016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67" name="Line 211"/>
            <p:cNvSpPr>
              <a:spLocks noChangeShapeType="1"/>
            </p:cNvSpPr>
            <p:nvPr/>
          </p:nvSpPr>
          <p:spPr bwMode="auto">
            <a:xfrm>
              <a:off x="2016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68" name="Line 212"/>
            <p:cNvSpPr>
              <a:spLocks noChangeShapeType="1"/>
            </p:cNvSpPr>
            <p:nvPr/>
          </p:nvSpPr>
          <p:spPr bwMode="auto">
            <a:xfrm flipV="1">
              <a:off x="2112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69" name="Line 213"/>
            <p:cNvSpPr>
              <a:spLocks noChangeShapeType="1"/>
            </p:cNvSpPr>
            <p:nvPr/>
          </p:nvSpPr>
          <p:spPr bwMode="auto">
            <a:xfrm>
              <a:off x="2112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70" name="Line 214"/>
            <p:cNvSpPr>
              <a:spLocks noChangeShapeType="1"/>
            </p:cNvSpPr>
            <p:nvPr/>
          </p:nvSpPr>
          <p:spPr bwMode="auto">
            <a:xfrm>
              <a:off x="2208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71" name="Line 215"/>
            <p:cNvSpPr>
              <a:spLocks noChangeShapeType="1"/>
            </p:cNvSpPr>
            <p:nvPr/>
          </p:nvSpPr>
          <p:spPr bwMode="auto">
            <a:xfrm>
              <a:off x="2208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72" name="Line 216"/>
            <p:cNvSpPr>
              <a:spLocks noChangeShapeType="1"/>
            </p:cNvSpPr>
            <p:nvPr/>
          </p:nvSpPr>
          <p:spPr bwMode="auto">
            <a:xfrm>
              <a:off x="2208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73" name="Line 217"/>
            <p:cNvSpPr>
              <a:spLocks noChangeShapeType="1"/>
            </p:cNvSpPr>
            <p:nvPr/>
          </p:nvSpPr>
          <p:spPr bwMode="auto">
            <a:xfrm flipV="1">
              <a:off x="230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74" name="Line 218"/>
            <p:cNvSpPr>
              <a:spLocks noChangeShapeType="1"/>
            </p:cNvSpPr>
            <p:nvPr/>
          </p:nvSpPr>
          <p:spPr bwMode="auto">
            <a:xfrm>
              <a:off x="2304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75" name="Line 219"/>
            <p:cNvSpPr>
              <a:spLocks noChangeShapeType="1"/>
            </p:cNvSpPr>
            <p:nvPr/>
          </p:nvSpPr>
          <p:spPr bwMode="auto">
            <a:xfrm>
              <a:off x="2400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76" name="Line 220"/>
            <p:cNvSpPr>
              <a:spLocks noChangeShapeType="1"/>
            </p:cNvSpPr>
            <p:nvPr/>
          </p:nvSpPr>
          <p:spPr bwMode="auto">
            <a:xfrm>
              <a:off x="2400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77" name="Line 221"/>
            <p:cNvSpPr>
              <a:spLocks noChangeShapeType="1"/>
            </p:cNvSpPr>
            <p:nvPr/>
          </p:nvSpPr>
          <p:spPr bwMode="auto">
            <a:xfrm>
              <a:off x="2400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78" name="Line 222"/>
            <p:cNvSpPr>
              <a:spLocks noChangeShapeType="1"/>
            </p:cNvSpPr>
            <p:nvPr/>
          </p:nvSpPr>
          <p:spPr bwMode="auto">
            <a:xfrm flipV="1">
              <a:off x="2496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79" name="Line 223"/>
            <p:cNvSpPr>
              <a:spLocks noChangeShapeType="1"/>
            </p:cNvSpPr>
            <p:nvPr/>
          </p:nvSpPr>
          <p:spPr bwMode="auto">
            <a:xfrm>
              <a:off x="2496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80" name="Line 224"/>
            <p:cNvSpPr>
              <a:spLocks noChangeShapeType="1"/>
            </p:cNvSpPr>
            <p:nvPr/>
          </p:nvSpPr>
          <p:spPr bwMode="auto">
            <a:xfrm>
              <a:off x="2592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81" name="Line 225"/>
            <p:cNvSpPr>
              <a:spLocks noChangeShapeType="1"/>
            </p:cNvSpPr>
            <p:nvPr/>
          </p:nvSpPr>
          <p:spPr bwMode="auto">
            <a:xfrm>
              <a:off x="2592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82" name="Line 226"/>
            <p:cNvSpPr>
              <a:spLocks noChangeShapeType="1"/>
            </p:cNvSpPr>
            <p:nvPr/>
          </p:nvSpPr>
          <p:spPr bwMode="auto">
            <a:xfrm>
              <a:off x="2592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83" name="Line 227"/>
            <p:cNvSpPr>
              <a:spLocks noChangeShapeType="1"/>
            </p:cNvSpPr>
            <p:nvPr/>
          </p:nvSpPr>
          <p:spPr bwMode="auto">
            <a:xfrm flipV="1">
              <a:off x="2688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84" name="Line 228"/>
            <p:cNvSpPr>
              <a:spLocks noChangeShapeType="1"/>
            </p:cNvSpPr>
            <p:nvPr/>
          </p:nvSpPr>
          <p:spPr bwMode="auto">
            <a:xfrm>
              <a:off x="2688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85" name="Line 229"/>
            <p:cNvSpPr>
              <a:spLocks noChangeShapeType="1"/>
            </p:cNvSpPr>
            <p:nvPr/>
          </p:nvSpPr>
          <p:spPr bwMode="auto">
            <a:xfrm>
              <a:off x="278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86" name="Line 230"/>
            <p:cNvSpPr>
              <a:spLocks noChangeShapeType="1"/>
            </p:cNvSpPr>
            <p:nvPr/>
          </p:nvSpPr>
          <p:spPr bwMode="auto">
            <a:xfrm>
              <a:off x="2784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87" name="Line 231"/>
            <p:cNvSpPr>
              <a:spLocks noChangeShapeType="1"/>
            </p:cNvSpPr>
            <p:nvPr/>
          </p:nvSpPr>
          <p:spPr bwMode="auto">
            <a:xfrm>
              <a:off x="2784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88" name="Line 232"/>
            <p:cNvSpPr>
              <a:spLocks noChangeShapeType="1"/>
            </p:cNvSpPr>
            <p:nvPr/>
          </p:nvSpPr>
          <p:spPr bwMode="auto">
            <a:xfrm flipV="1">
              <a:off x="2880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89" name="Line 233"/>
            <p:cNvSpPr>
              <a:spLocks noChangeShapeType="1"/>
            </p:cNvSpPr>
            <p:nvPr/>
          </p:nvSpPr>
          <p:spPr bwMode="auto">
            <a:xfrm>
              <a:off x="2880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90" name="Line 234"/>
            <p:cNvSpPr>
              <a:spLocks noChangeShapeType="1"/>
            </p:cNvSpPr>
            <p:nvPr/>
          </p:nvSpPr>
          <p:spPr bwMode="auto">
            <a:xfrm>
              <a:off x="2976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91" name="Line 235"/>
            <p:cNvSpPr>
              <a:spLocks noChangeShapeType="1"/>
            </p:cNvSpPr>
            <p:nvPr/>
          </p:nvSpPr>
          <p:spPr bwMode="auto">
            <a:xfrm>
              <a:off x="2976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92" name="Line 236"/>
            <p:cNvSpPr>
              <a:spLocks noChangeShapeType="1"/>
            </p:cNvSpPr>
            <p:nvPr/>
          </p:nvSpPr>
          <p:spPr bwMode="auto">
            <a:xfrm>
              <a:off x="2976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93" name="Line 237"/>
            <p:cNvSpPr>
              <a:spLocks noChangeShapeType="1"/>
            </p:cNvSpPr>
            <p:nvPr/>
          </p:nvSpPr>
          <p:spPr bwMode="auto">
            <a:xfrm flipV="1">
              <a:off x="3072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94" name="Line 238"/>
            <p:cNvSpPr>
              <a:spLocks noChangeShapeType="1"/>
            </p:cNvSpPr>
            <p:nvPr/>
          </p:nvSpPr>
          <p:spPr bwMode="auto">
            <a:xfrm>
              <a:off x="3072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95" name="Line 239"/>
            <p:cNvSpPr>
              <a:spLocks noChangeShapeType="1"/>
            </p:cNvSpPr>
            <p:nvPr/>
          </p:nvSpPr>
          <p:spPr bwMode="auto">
            <a:xfrm>
              <a:off x="3168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96" name="Line 240"/>
            <p:cNvSpPr>
              <a:spLocks noChangeShapeType="1"/>
            </p:cNvSpPr>
            <p:nvPr/>
          </p:nvSpPr>
          <p:spPr bwMode="auto">
            <a:xfrm>
              <a:off x="3168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97" name="Line 241"/>
            <p:cNvSpPr>
              <a:spLocks noChangeShapeType="1"/>
            </p:cNvSpPr>
            <p:nvPr/>
          </p:nvSpPr>
          <p:spPr bwMode="auto">
            <a:xfrm>
              <a:off x="3168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98" name="Line 242"/>
            <p:cNvSpPr>
              <a:spLocks noChangeShapeType="1"/>
            </p:cNvSpPr>
            <p:nvPr/>
          </p:nvSpPr>
          <p:spPr bwMode="auto">
            <a:xfrm flipV="1">
              <a:off x="326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299" name="Line 243"/>
            <p:cNvSpPr>
              <a:spLocks noChangeShapeType="1"/>
            </p:cNvSpPr>
            <p:nvPr/>
          </p:nvSpPr>
          <p:spPr bwMode="auto">
            <a:xfrm>
              <a:off x="3264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00" name="Line 244"/>
            <p:cNvSpPr>
              <a:spLocks noChangeShapeType="1"/>
            </p:cNvSpPr>
            <p:nvPr/>
          </p:nvSpPr>
          <p:spPr bwMode="auto">
            <a:xfrm>
              <a:off x="3360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01" name="Line 245"/>
            <p:cNvSpPr>
              <a:spLocks noChangeShapeType="1"/>
            </p:cNvSpPr>
            <p:nvPr/>
          </p:nvSpPr>
          <p:spPr bwMode="auto">
            <a:xfrm>
              <a:off x="3360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02" name="Line 246"/>
            <p:cNvSpPr>
              <a:spLocks noChangeShapeType="1"/>
            </p:cNvSpPr>
            <p:nvPr/>
          </p:nvSpPr>
          <p:spPr bwMode="auto">
            <a:xfrm>
              <a:off x="3360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03" name="Line 247"/>
            <p:cNvSpPr>
              <a:spLocks noChangeShapeType="1"/>
            </p:cNvSpPr>
            <p:nvPr/>
          </p:nvSpPr>
          <p:spPr bwMode="auto">
            <a:xfrm flipV="1">
              <a:off x="3456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04" name="Line 248"/>
            <p:cNvSpPr>
              <a:spLocks noChangeShapeType="1"/>
            </p:cNvSpPr>
            <p:nvPr/>
          </p:nvSpPr>
          <p:spPr bwMode="auto">
            <a:xfrm>
              <a:off x="3456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05" name="Line 249"/>
            <p:cNvSpPr>
              <a:spLocks noChangeShapeType="1"/>
            </p:cNvSpPr>
            <p:nvPr/>
          </p:nvSpPr>
          <p:spPr bwMode="auto">
            <a:xfrm>
              <a:off x="3552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06" name="Line 250"/>
            <p:cNvSpPr>
              <a:spLocks noChangeShapeType="1"/>
            </p:cNvSpPr>
            <p:nvPr/>
          </p:nvSpPr>
          <p:spPr bwMode="auto">
            <a:xfrm>
              <a:off x="3552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07" name="Line 251"/>
            <p:cNvSpPr>
              <a:spLocks noChangeShapeType="1"/>
            </p:cNvSpPr>
            <p:nvPr/>
          </p:nvSpPr>
          <p:spPr bwMode="auto">
            <a:xfrm>
              <a:off x="3552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08" name="Line 252"/>
            <p:cNvSpPr>
              <a:spLocks noChangeShapeType="1"/>
            </p:cNvSpPr>
            <p:nvPr/>
          </p:nvSpPr>
          <p:spPr bwMode="auto">
            <a:xfrm flipV="1">
              <a:off x="3648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09" name="Line 253"/>
            <p:cNvSpPr>
              <a:spLocks noChangeShapeType="1"/>
            </p:cNvSpPr>
            <p:nvPr/>
          </p:nvSpPr>
          <p:spPr bwMode="auto">
            <a:xfrm>
              <a:off x="3648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10" name="Line 254"/>
            <p:cNvSpPr>
              <a:spLocks noChangeShapeType="1"/>
            </p:cNvSpPr>
            <p:nvPr/>
          </p:nvSpPr>
          <p:spPr bwMode="auto">
            <a:xfrm>
              <a:off x="374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11" name="Line 255"/>
            <p:cNvSpPr>
              <a:spLocks noChangeShapeType="1"/>
            </p:cNvSpPr>
            <p:nvPr/>
          </p:nvSpPr>
          <p:spPr bwMode="auto">
            <a:xfrm>
              <a:off x="3744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12" name="Line 256"/>
            <p:cNvSpPr>
              <a:spLocks noChangeShapeType="1"/>
            </p:cNvSpPr>
            <p:nvPr/>
          </p:nvSpPr>
          <p:spPr bwMode="auto">
            <a:xfrm>
              <a:off x="374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13" name="Line 257"/>
            <p:cNvSpPr>
              <a:spLocks noChangeShapeType="1"/>
            </p:cNvSpPr>
            <p:nvPr/>
          </p:nvSpPr>
          <p:spPr bwMode="auto">
            <a:xfrm>
              <a:off x="3744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14" name="Line 258"/>
            <p:cNvSpPr>
              <a:spLocks noChangeShapeType="1"/>
            </p:cNvSpPr>
            <p:nvPr/>
          </p:nvSpPr>
          <p:spPr bwMode="auto">
            <a:xfrm>
              <a:off x="3744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15" name="Line 259"/>
            <p:cNvSpPr>
              <a:spLocks noChangeShapeType="1"/>
            </p:cNvSpPr>
            <p:nvPr/>
          </p:nvSpPr>
          <p:spPr bwMode="auto">
            <a:xfrm flipV="1">
              <a:off x="3840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16" name="Line 260"/>
            <p:cNvSpPr>
              <a:spLocks noChangeShapeType="1"/>
            </p:cNvSpPr>
            <p:nvPr/>
          </p:nvSpPr>
          <p:spPr bwMode="auto">
            <a:xfrm>
              <a:off x="3840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17" name="Line 261"/>
            <p:cNvSpPr>
              <a:spLocks noChangeShapeType="1"/>
            </p:cNvSpPr>
            <p:nvPr/>
          </p:nvSpPr>
          <p:spPr bwMode="auto">
            <a:xfrm>
              <a:off x="3936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18" name="Line 262"/>
            <p:cNvSpPr>
              <a:spLocks noChangeShapeType="1"/>
            </p:cNvSpPr>
            <p:nvPr/>
          </p:nvSpPr>
          <p:spPr bwMode="auto">
            <a:xfrm>
              <a:off x="3936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19" name="Line 263"/>
            <p:cNvSpPr>
              <a:spLocks noChangeShapeType="1"/>
            </p:cNvSpPr>
            <p:nvPr/>
          </p:nvSpPr>
          <p:spPr bwMode="auto">
            <a:xfrm>
              <a:off x="3936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20" name="Line 264"/>
            <p:cNvSpPr>
              <a:spLocks noChangeShapeType="1"/>
            </p:cNvSpPr>
            <p:nvPr/>
          </p:nvSpPr>
          <p:spPr bwMode="auto">
            <a:xfrm flipV="1">
              <a:off x="4032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21" name="Line 265"/>
            <p:cNvSpPr>
              <a:spLocks noChangeShapeType="1"/>
            </p:cNvSpPr>
            <p:nvPr/>
          </p:nvSpPr>
          <p:spPr bwMode="auto">
            <a:xfrm>
              <a:off x="4032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22" name="Line 266"/>
            <p:cNvSpPr>
              <a:spLocks noChangeShapeType="1"/>
            </p:cNvSpPr>
            <p:nvPr/>
          </p:nvSpPr>
          <p:spPr bwMode="auto">
            <a:xfrm>
              <a:off x="4128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23" name="Line 267"/>
            <p:cNvSpPr>
              <a:spLocks noChangeShapeType="1"/>
            </p:cNvSpPr>
            <p:nvPr/>
          </p:nvSpPr>
          <p:spPr bwMode="auto">
            <a:xfrm>
              <a:off x="4128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24" name="Line 268"/>
            <p:cNvSpPr>
              <a:spLocks noChangeShapeType="1"/>
            </p:cNvSpPr>
            <p:nvPr/>
          </p:nvSpPr>
          <p:spPr bwMode="auto">
            <a:xfrm>
              <a:off x="4128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25" name="Line 269"/>
            <p:cNvSpPr>
              <a:spLocks noChangeShapeType="1"/>
            </p:cNvSpPr>
            <p:nvPr/>
          </p:nvSpPr>
          <p:spPr bwMode="auto">
            <a:xfrm flipV="1">
              <a:off x="422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26" name="Line 270"/>
            <p:cNvSpPr>
              <a:spLocks noChangeShapeType="1"/>
            </p:cNvSpPr>
            <p:nvPr/>
          </p:nvSpPr>
          <p:spPr bwMode="auto">
            <a:xfrm>
              <a:off x="4224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27" name="Line 271"/>
            <p:cNvSpPr>
              <a:spLocks noChangeShapeType="1"/>
            </p:cNvSpPr>
            <p:nvPr/>
          </p:nvSpPr>
          <p:spPr bwMode="auto">
            <a:xfrm>
              <a:off x="4320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28" name="Line 272"/>
            <p:cNvSpPr>
              <a:spLocks noChangeShapeType="1"/>
            </p:cNvSpPr>
            <p:nvPr/>
          </p:nvSpPr>
          <p:spPr bwMode="auto">
            <a:xfrm>
              <a:off x="4320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29" name="Line 273"/>
            <p:cNvSpPr>
              <a:spLocks noChangeShapeType="1"/>
            </p:cNvSpPr>
            <p:nvPr/>
          </p:nvSpPr>
          <p:spPr bwMode="auto">
            <a:xfrm>
              <a:off x="4320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30" name="Line 274"/>
            <p:cNvSpPr>
              <a:spLocks noChangeShapeType="1"/>
            </p:cNvSpPr>
            <p:nvPr/>
          </p:nvSpPr>
          <p:spPr bwMode="auto">
            <a:xfrm flipV="1">
              <a:off x="4416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31" name="Line 275"/>
            <p:cNvSpPr>
              <a:spLocks noChangeShapeType="1"/>
            </p:cNvSpPr>
            <p:nvPr/>
          </p:nvSpPr>
          <p:spPr bwMode="auto">
            <a:xfrm>
              <a:off x="4416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32" name="Line 276"/>
            <p:cNvSpPr>
              <a:spLocks noChangeShapeType="1"/>
            </p:cNvSpPr>
            <p:nvPr/>
          </p:nvSpPr>
          <p:spPr bwMode="auto">
            <a:xfrm>
              <a:off x="4512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33" name="Line 277"/>
            <p:cNvSpPr>
              <a:spLocks noChangeShapeType="1"/>
            </p:cNvSpPr>
            <p:nvPr/>
          </p:nvSpPr>
          <p:spPr bwMode="auto">
            <a:xfrm>
              <a:off x="4512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34" name="Line 278"/>
            <p:cNvSpPr>
              <a:spLocks noChangeShapeType="1"/>
            </p:cNvSpPr>
            <p:nvPr/>
          </p:nvSpPr>
          <p:spPr bwMode="auto">
            <a:xfrm>
              <a:off x="4512" y="134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35" name="Line 279"/>
            <p:cNvSpPr>
              <a:spLocks noChangeShapeType="1"/>
            </p:cNvSpPr>
            <p:nvPr/>
          </p:nvSpPr>
          <p:spPr bwMode="auto">
            <a:xfrm flipV="1">
              <a:off x="4608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36" name="Line 280"/>
            <p:cNvSpPr>
              <a:spLocks noChangeShapeType="1"/>
            </p:cNvSpPr>
            <p:nvPr/>
          </p:nvSpPr>
          <p:spPr bwMode="auto">
            <a:xfrm>
              <a:off x="4608" y="110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37" name="Line 281"/>
            <p:cNvSpPr>
              <a:spLocks noChangeShapeType="1"/>
            </p:cNvSpPr>
            <p:nvPr/>
          </p:nvSpPr>
          <p:spPr bwMode="auto">
            <a:xfrm>
              <a:off x="4704" y="110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38" name="Line 282"/>
            <p:cNvSpPr>
              <a:spLocks noChangeShapeType="1"/>
            </p:cNvSpPr>
            <p:nvPr/>
          </p:nvSpPr>
          <p:spPr bwMode="auto">
            <a:xfrm>
              <a:off x="4704" y="134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39" name="Line 283"/>
            <p:cNvSpPr>
              <a:spLocks noChangeShapeType="1"/>
            </p:cNvSpPr>
            <p:nvPr/>
          </p:nvSpPr>
          <p:spPr bwMode="auto">
            <a:xfrm>
              <a:off x="1824" y="139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40" name="Line 284"/>
            <p:cNvSpPr>
              <a:spLocks noChangeShapeType="1"/>
            </p:cNvSpPr>
            <p:nvPr/>
          </p:nvSpPr>
          <p:spPr bwMode="auto">
            <a:xfrm>
              <a:off x="2016" y="134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41" name="Line 285"/>
            <p:cNvSpPr>
              <a:spLocks noChangeShapeType="1"/>
            </p:cNvSpPr>
            <p:nvPr/>
          </p:nvSpPr>
          <p:spPr bwMode="auto">
            <a:xfrm>
              <a:off x="3168" y="134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42" name="Line 286"/>
            <p:cNvSpPr>
              <a:spLocks noChangeShapeType="1"/>
            </p:cNvSpPr>
            <p:nvPr/>
          </p:nvSpPr>
          <p:spPr bwMode="auto">
            <a:xfrm>
              <a:off x="3360" y="134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43" name="Line 287"/>
            <p:cNvSpPr>
              <a:spLocks noChangeShapeType="1"/>
            </p:cNvSpPr>
            <p:nvPr/>
          </p:nvSpPr>
          <p:spPr bwMode="auto">
            <a:xfrm>
              <a:off x="4512" y="1344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44" name="Line 288"/>
            <p:cNvSpPr>
              <a:spLocks noChangeShapeType="1"/>
            </p:cNvSpPr>
            <p:nvPr/>
          </p:nvSpPr>
          <p:spPr bwMode="auto">
            <a:xfrm>
              <a:off x="4704" y="1392"/>
              <a:ext cx="0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45" name="Line 289"/>
            <p:cNvSpPr>
              <a:spLocks noChangeShapeType="1"/>
            </p:cNvSpPr>
            <p:nvPr/>
          </p:nvSpPr>
          <p:spPr bwMode="auto">
            <a:xfrm>
              <a:off x="1824" y="153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46" name="Line 290"/>
            <p:cNvSpPr>
              <a:spLocks noChangeShapeType="1"/>
            </p:cNvSpPr>
            <p:nvPr/>
          </p:nvSpPr>
          <p:spPr bwMode="auto">
            <a:xfrm flipH="1">
              <a:off x="624" y="1776"/>
              <a:ext cx="1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47" name="Line 291"/>
            <p:cNvSpPr>
              <a:spLocks noChangeShapeType="1"/>
            </p:cNvSpPr>
            <p:nvPr/>
          </p:nvSpPr>
          <p:spPr bwMode="auto">
            <a:xfrm>
              <a:off x="1824" y="15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48" name="Line 292"/>
            <p:cNvSpPr>
              <a:spLocks noChangeShapeType="1"/>
            </p:cNvSpPr>
            <p:nvPr/>
          </p:nvSpPr>
          <p:spPr bwMode="auto">
            <a:xfrm>
              <a:off x="2016" y="153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49" name="Line 293"/>
            <p:cNvSpPr>
              <a:spLocks noChangeShapeType="1"/>
            </p:cNvSpPr>
            <p:nvPr/>
          </p:nvSpPr>
          <p:spPr bwMode="auto">
            <a:xfrm>
              <a:off x="3168" y="153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50" name="Line 294"/>
            <p:cNvSpPr>
              <a:spLocks noChangeShapeType="1"/>
            </p:cNvSpPr>
            <p:nvPr/>
          </p:nvSpPr>
          <p:spPr bwMode="auto">
            <a:xfrm>
              <a:off x="2016" y="177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51" name="Line 295"/>
            <p:cNvSpPr>
              <a:spLocks noChangeShapeType="1"/>
            </p:cNvSpPr>
            <p:nvPr/>
          </p:nvSpPr>
          <p:spPr bwMode="auto">
            <a:xfrm>
              <a:off x="3168" y="15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52" name="Line 296"/>
            <p:cNvSpPr>
              <a:spLocks noChangeShapeType="1"/>
            </p:cNvSpPr>
            <p:nvPr/>
          </p:nvSpPr>
          <p:spPr bwMode="auto">
            <a:xfrm>
              <a:off x="3360" y="153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53" name="Line 297"/>
            <p:cNvSpPr>
              <a:spLocks noChangeShapeType="1"/>
            </p:cNvSpPr>
            <p:nvPr/>
          </p:nvSpPr>
          <p:spPr bwMode="auto">
            <a:xfrm>
              <a:off x="3360" y="1776"/>
              <a:ext cx="115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54" name="Line 298"/>
            <p:cNvSpPr>
              <a:spLocks noChangeShapeType="1"/>
            </p:cNvSpPr>
            <p:nvPr/>
          </p:nvSpPr>
          <p:spPr bwMode="auto">
            <a:xfrm>
              <a:off x="4512" y="153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55" name="Line 299"/>
            <p:cNvSpPr>
              <a:spLocks noChangeShapeType="1"/>
            </p:cNvSpPr>
            <p:nvPr/>
          </p:nvSpPr>
          <p:spPr bwMode="auto">
            <a:xfrm>
              <a:off x="4512" y="15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56" name="Line 300"/>
            <p:cNvSpPr>
              <a:spLocks noChangeShapeType="1"/>
            </p:cNvSpPr>
            <p:nvPr/>
          </p:nvSpPr>
          <p:spPr bwMode="auto">
            <a:xfrm>
              <a:off x="4704" y="153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57" name="Line 301"/>
            <p:cNvSpPr>
              <a:spLocks noChangeShapeType="1"/>
            </p:cNvSpPr>
            <p:nvPr/>
          </p:nvSpPr>
          <p:spPr bwMode="auto">
            <a:xfrm>
              <a:off x="4704" y="1776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58" name="Rectangle 302"/>
            <p:cNvSpPr>
              <a:spLocks noChangeArrowheads="1"/>
            </p:cNvSpPr>
            <p:nvPr/>
          </p:nvSpPr>
          <p:spPr bwMode="auto">
            <a:xfrm>
              <a:off x="1824" y="74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</a:t>
              </a:r>
            </a:p>
          </p:txBody>
        </p:sp>
        <p:sp>
          <p:nvSpPr>
            <p:cNvPr id="45359" name="Rectangle 303"/>
            <p:cNvSpPr>
              <a:spLocks noChangeArrowheads="1"/>
            </p:cNvSpPr>
            <p:nvPr/>
          </p:nvSpPr>
          <p:spPr bwMode="auto">
            <a:xfrm>
              <a:off x="3024" y="74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14</a:t>
              </a:r>
            </a:p>
          </p:txBody>
        </p:sp>
        <p:sp>
          <p:nvSpPr>
            <p:cNvPr id="45360" name="Rectangle 304"/>
            <p:cNvSpPr>
              <a:spLocks noChangeArrowheads="1"/>
            </p:cNvSpPr>
            <p:nvPr/>
          </p:nvSpPr>
          <p:spPr bwMode="auto">
            <a:xfrm>
              <a:off x="4464" y="74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21</a:t>
              </a:r>
            </a:p>
          </p:txBody>
        </p:sp>
        <p:sp>
          <p:nvSpPr>
            <p:cNvPr id="45362" name="Rectangle 306"/>
            <p:cNvSpPr>
              <a:spLocks noChangeArrowheads="1"/>
            </p:cNvSpPr>
            <p:nvPr/>
          </p:nvSpPr>
          <p:spPr bwMode="auto">
            <a:xfrm>
              <a:off x="192" y="108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5363" name="Rectangle 307"/>
            <p:cNvSpPr>
              <a:spLocks noChangeArrowheads="1"/>
            </p:cNvSpPr>
            <p:nvPr/>
          </p:nvSpPr>
          <p:spPr bwMode="auto">
            <a:xfrm>
              <a:off x="288" y="15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Y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5413" name="Group 357"/>
          <p:cNvGrpSpPr>
            <a:grpSpLocks/>
          </p:cNvGrpSpPr>
          <p:nvPr/>
        </p:nvGrpSpPr>
        <p:grpSpPr bwMode="auto">
          <a:xfrm>
            <a:off x="762000" y="4014788"/>
            <a:ext cx="6781800" cy="1905000"/>
            <a:chOff x="480" y="2529"/>
            <a:chExt cx="4272" cy="1200"/>
          </a:xfrm>
        </p:grpSpPr>
        <p:sp>
          <p:nvSpPr>
            <p:cNvPr id="45365" name="Rectangle 309"/>
            <p:cNvSpPr>
              <a:spLocks noChangeArrowheads="1"/>
            </p:cNvSpPr>
            <p:nvPr/>
          </p:nvSpPr>
          <p:spPr bwMode="auto">
            <a:xfrm>
              <a:off x="1776" y="2529"/>
              <a:ext cx="624" cy="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66" name="Rectangle 310"/>
            <p:cNvSpPr>
              <a:spLocks noChangeArrowheads="1"/>
            </p:cNvSpPr>
            <p:nvPr/>
          </p:nvSpPr>
          <p:spPr bwMode="auto">
            <a:xfrm>
              <a:off x="1968" y="261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</a:t>
              </a:r>
            </a:p>
          </p:txBody>
        </p:sp>
        <p:sp>
          <p:nvSpPr>
            <p:cNvPr id="45367" name="Rectangle 311"/>
            <p:cNvSpPr>
              <a:spLocks noChangeArrowheads="1"/>
            </p:cNvSpPr>
            <p:nvPr/>
          </p:nvSpPr>
          <p:spPr bwMode="auto">
            <a:xfrm>
              <a:off x="1920" y="29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进</a:t>
              </a:r>
            </a:p>
          </p:txBody>
        </p:sp>
        <p:sp>
          <p:nvSpPr>
            <p:cNvPr id="45368" name="Rectangle 312"/>
            <p:cNvSpPr>
              <a:spLocks noChangeArrowheads="1"/>
            </p:cNvSpPr>
            <p:nvPr/>
          </p:nvSpPr>
          <p:spPr bwMode="auto">
            <a:xfrm>
              <a:off x="1920" y="331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制</a:t>
              </a:r>
            </a:p>
          </p:txBody>
        </p:sp>
        <p:sp>
          <p:nvSpPr>
            <p:cNvPr id="45369" name="Rectangle 313"/>
            <p:cNvSpPr>
              <a:spLocks noChangeArrowheads="1"/>
            </p:cNvSpPr>
            <p:nvPr/>
          </p:nvSpPr>
          <p:spPr bwMode="auto">
            <a:xfrm>
              <a:off x="3024" y="2529"/>
              <a:ext cx="624" cy="1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370" name="Rectangle 314"/>
            <p:cNvSpPr>
              <a:spLocks noChangeArrowheads="1"/>
            </p:cNvSpPr>
            <p:nvPr/>
          </p:nvSpPr>
          <p:spPr bwMode="auto">
            <a:xfrm>
              <a:off x="3216" y="261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</a:t>
              </a:r>
            </a:p>
          </p:txBody>
        </p:sp>
        <p:sp>
          <p:nvSpPr>
            <p:cNvPr id="45371" name="Rectangle 315"/>
            <p:cNvSpPr>
              <a:spLocks noChangeArrowheads="1"/>
            </p:cNvSpPr>
            <p:nvPr/>
          </p:nvSpPr>
          <p:spPr bwMode="auto">
            <a:xfrm>
              <a:off x="3168" y="29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进</a:t>
              </a:r>
            </a:p>
          </p:txBody>
        </p:sp>
        <p:sp>
          <p:nvSpPr>
            <p:cNvPr id="45372" name="Rectangle 316"/>
            <p:cNvSpPr>
              <a:spLocks noChangeArrowheads="1"/>
            </p:cNvSpPr>
            <p:nvPr/>
          </p:nvSpPr>
          <p:spPr bwMode="auto">
            <a:xfrm>
              <a:off x="3168" y="331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制</a:t>
              </a:r>
            </a:p>
          </p:txBody>
        </p:sp>
        <p:sp>
          <p:nvSpPr>
            <p:cNvPr id="45373" name="Line 317"/>
            <p:cNvSpPr>
              <a:spLocks noChangeShapeType="1"/>
            </p:cNvSpPr>
            <p:nvPr/>
          </p:nvSpPr>
          <p:spPr bwMode="auto">
            <a:xfrm>
              <a:off x="1056" y="3105"/>
              <a:ext cx="72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74" name="Line 318"/>
            <p:cNvSpPr>
              <a:spLocks noChangeShapeType="1"/>
            </p:cNvSpPr>
            <p:nvPr/>
          </p:nvSpPr>
          <p:spPr bwMode="auto">
            <a:xfrm>
              <a:off x="2400" y="3105"/>
              <a:ext cx="62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75" name="Line 319"/>
            <p:cNvSpPr>
              <a:spLocks noChangeShapeType="1"/>
            </p:cNvSpPr>
            <p:nvPr/>
          </p:nvSpPr>
          <p:spPr bwMode="auto">
            <a:xfrm>
              <a:off x="3648" y="3105"/>
              <a:ext cx="48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76" name="Rectangle 320"/>
            <p:cNvSpPr>
              <a:spLocks noChangeArrowheads="1"/>
            </p:cNvSpPr>
            <p:nvPr/>
          </p:nvSpPr>
          <p:spPr bwMode="auto">
            <a:xfrm>
              <a:off x="672" y="285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</a:p>
          </p:txBody>
        </p:sp>
        <p:sp>
          <p:nvSpPr>
            <p:cNvPr id="45377" name="Line 321"/>
            <p:cNvSpPr>
              <a:spLocks noChangeShapeType="1"/>
            </p:cNvSpPr>
            <p:nvPr/>
          </p:nvSpPr>
          <p:spPr bwMode="auto">
            <a:xfrm>
              <a:off x="4032" y="3201"/>
              <a:ext cx="24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78" name="Line 322"/>
            <p:cNvSpPr>
              <a:spLocks noChangeShapeType="1"/>
            </p:cNvSpPr>
            <p:nvPr/>
          </p:nvSpPr>
          <p:spPr bwMode="auto">
            <a:xfrm>
              <a:off x="4272" y="3201"/>
              <a:ext cx="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79" name="Line 323"/>
            <p:cNvSpPr>
              <a:spLocks noChangeShapeType="1"/>
            </p:cNvSpPr>
            <p:nvPr/>
          </p:nvSpPr>
          <p:spPr bwMode="auto">
            <a:xfrm flipV="1">
              <a:off x="4272" y="2961"/>
              <a:ext cx="1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80" name="Line 324"/>
            <p:cNvSpPr>
              <a:spLocks noChangeShapeType="1"/>
            </p:cNvSpPr>
            <p:nvPr/>
          </p:nvSpPr>
          <p:spPr bwMode="auto">
            <a:xfrm>
              <a:off x="4272" y="2961"/>
              <a:ext cx="28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81" name="Line 325"/>
            <p:cNvSpPr>
              <a:spLocks noChangeShapeType="1"/>
            </p:cNvSpPr>
            <p:nvPr/>
          </p:nvSpPr>
          <p:spPr bwMode="auto">
            <a:xfrm>
              <a:off x="4560" y="2961"/>
              <a:ext cx="1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82" name="Line 326"/>
            <p:cNvSpPr>
              <a:spLocks noChangeShapeType="1"/>
            </p:cNvSpPr>
            <p:nvPr/>
          </p:nvSpPr>
          <p:spPr bwMode="auto">
            <a:xfrm>
              <a:off x="4560" y="3201"/>
              <a:ext cx="19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83" name="Line 327"/>
            <p:cNvSpPr>
              <a:spLocks noChangeShapeType="1"/>
            </p:cNvSpPr>
            <p:nvPr/>
          </p:nvSpPr>
          <p:spPr bwMode="auto">
            <a:xfrm>
              <a:off x="480" y="3537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84" name="Line 328"/>
            <p:cNvSpPr>
              <a:spLocks noChangeShapeType="1"/>
            </p:cNvSpPr>
            <p:nvPr/>
          </p:nvSpPr>
          <p:spPr bwMode="auto">
            <a:xfrm flipV="1">
              <a:off x="576" y="3297"/>
              <a:ext cx="1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85" name="Line 329"/>
            <p:cNvSpPr>
              <a:spLocks noChangeShapeType="1"/>
            </p:cNvSpPr>
            <p:nvPr/>
          </p:nvSpPr>
          <p:spPr bwMode="auto">
            <a:xfrm>
              <a:off x="576" y="3297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86" name="Line 330"/>
            <p:cNvSpPr>
              <a:spLocks noChangeShapeType="1"/>
            </p:cNvSpPr>
            <p:nvPr/>
          </p:nvSpPr>
          <p:spPr bwMode="auto">
            <a:xfrm>
              <a:off x="672" y="3297"/>
              <a:ext cx="1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87" name="Line 331"/>
            <p:cNvSpPr>
              <a:spLocks noChangeShapeType="1"/>
            </p:cNvSpPr>
            <p:nvPr/>
          </p:nvSpPr>
          <p:spPr bwMode="auto">
            <a:xfrm>
              <a:off x="672" y="3537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88" name="Line 332"/>
            <p:cNvSpPr>
              <a:spLocks noChangeShapeType="1"/>
            </p:cNvSpPr>
            <p:nvPr/>
          </p:nvSpPr>
          <p:spPr bwMode="auto">
            <a:xfrm>
              <a:off x="672" y="3537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89" name="Line 333"/>
            <p:cNvSpPr>
              <a:spLocks noChangeShapeType="1"/>
            </p:cNvSpPr>
            <p:nvPr/>
          </p:nvSpPr>
          <p:spPr bwMode="auto">
            <a:xfrm flipV="1">
              <a:off x="768" y="3297"/>
              <a:ext cx="1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90" name="Line 334"/>
            <p:cNvSpPr>
              <a:spLocks noChangeShapeType="1"/>
            </p:cNvSpPr>
            <p:nvPr/>
          </p:nvSpPr>
          <p:spPr bwMode="auto">
            <a:xfrm>
              <a:off x="768" y="3297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91" name="Line 335"/>
            <p:cNvSpPr>
              <a:spLocks noChangeShapeType="1"/>
            </p:cNvSpPr>
            <p:nvPr/>
          </p:nvSpPr>
          <p:spPr bwMode="auto">
            <a:xfrm>
              <a:off x="864" y="3297"/>
              <a:ext cx="1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92" name="Line 336"/>
            <p:cNvSpPr>
              <a:spLocks noChangeShapeType="1"/>
            </p:cNvSpPr>
            <p:nvPr/>
          </p:nvSpPr>
          <p:spPr bwMode="auto">
            <a:xfrm>
              <a:off x="864" y="3537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93" name="Line 337"/>
            <p:cNvSpPr>
              <a:spLocks noChangeShapeType="1"/>
            </p:cNvSpPr>
            <p:nvPr/>
          </p:nvSpPr>
          <p:spPr bwMode="auto">
            <a:xfrm>
              <a:off x="1008" y="3537"/>
              <a:ext cx="4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94" name="Line 338"/>
            <p:cNvSpPr>
              <a:spLocks noChangeShapeType="1"/>
            </p:cNvSpPr>
            <p:nvPr/>
          </p:nvSpPr>
          <p:spPr bwMode="auto">
            <a:xfrm>
              <a:off x="1056" y="3537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95" name="Line 339"/>
            <p:cNvSpPr>
              <a:spLocks noChangeShapeType="1"/>
            </p:cNvSpPr>
            <p:nvPr/>
          </p:nvSpPr>
          <p:spPr bwMode="auto">
            <a:xfrm>
              <a:off x="1200" y="3537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96" name="Line 340"/>
            <p:cNvSpPr>
              <a:spLocks noChangeShapeType="1"/>
            </p:cNvSpPr>
            <p:nvPr/>
          </p:nvSpPr>
          <p:spPr bwMode="auto">
            <a:xfrm flipV="1">
              <a:off x="1296" y="3297"/>
              <a:ext cx="1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97" name="Line 341"/>
            <p:cNvSpPr>
              <a:spLocks noChangeShapeType="1"/>
            </p:cNvSpPr>
            <p:nvPr/>
          </p:nvSpPr>
          <p:spPr bwMode="auto">
            <a:xfrm>
              <a:off x="1296" y="3297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98" name="Line 342"/>
            <p:cNvSpPr>
              <a:spLocks noChangeShapeType="1"/>
            </p:cNvSpPr>
            <p:nvPr/>
          </p:nvSpPr>
          <p:spPr bwMode="auto">
            <a:xfrm>
              <a:off x="1392" y="3297"/>
              <a:ext cx="1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399" name="Line 343"/>
            <p:cNvSpPr>
              <a:spLocks noChangeShapeType="1"/>
            </p:cNvSpPr>
            <p:nvPr/>
          </p:nvSpPr>
          <p:spPr bwMode="auto">
            <a:xfrm>
              <a:off x="1392" y="3537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400" name="Line 344"/>
            <p:cNvSpPr>
              <a:spLocks noChangeShapeType="1"/>
            </p:cNvSpPr>
            <p:nvPr/>
          </p:nvSpPr>
          <p:spPr bwMode="auto">
            <a:xfrm>
              <a:off x="1392" y="3537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401" name="Line 345"/>
            <p:cNvSpPr>
              <a:spLocks noChangeShapeType="1"/>
            </p:cNvSpPr>
            <p:nvPr/>
          </p:nvSpPr>
          <p:spPr bwMode="auto">
            <a:xfrm flipV="1">
              <a:off x="1488" y="3297"/>
              <a:ext cx="1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402" name="Line 346"/>
            <p:cNvSpPr>
              <a:spLocks noChangeShapeType="1"/>
            </p:cNvSpPr>
            <p:nvPr/>
          </p:nvSpPr>
          <p:spPr bwMode="auto">
            <a:xfrm>
              <a:off x="1488" y="3297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403" name="Line 347"/>
            <p:cNvSpPr>
              <a:spLocks noChangeShapeType="1"/>
            </p:cNvSpPr>
            <p:nvPr/>
          </p:nvSpPr>
          <p:spPr bwMode="auto">
            <a:xfrm>
              <a:off x="1584" y="3297"/>
              <a:ext cx="1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404" name="Line 348"/>
            <p:cNvSpPr>
              <a:spLocks noChangeShapeType="1"/>
            </p:cNvSpPr>
            <p:nvPr/>
          </p:nvSpPr>
          <p:spPr bwMode="auto">
            <a:xfrm>
              <a:off x="1584" y="3537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405" name="Line 349"/>
            <p:cNvSpPr>
              <a:spLocks noChangeShapeType="1"/>
            </p:cNvSpPr>
            <p:nvPr/>
          </p:nvSpPr>
          <p:spPr bwMode="auto">
            <a:xfrm>
              <a:off x="912" y="3393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406" name="Line 350"/>
            <p:cNvSpPr>
              <a:spLocks noChangeShapeType="1"/>
            </p:cNvSpPr>
            <p:nvPr/>
          </p:nvSpPr>
          <p:spPr bwMode="auto">
            <a:xfrm>
              <a:off x="1104" y="3393"/>
              <a:ext cx="9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5409" name="Rectangle 353"/>
          <p:cNvSpPr>
            <a:spLocks noChangeArrowheads="1"/>
          </p:cNvSpPr>
          <p:nvPr/>
        </p:nvSpPr>
        <p:spPr bwMode="auto">
          <a:xfrm>
            <a:off x="533400" y="2286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为周期性信号时，计数器可用作为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分频器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45414" name="Rectangle 358"/>
          <p:cNvSpPr>
            <a:spLocks noChangeArrowheads="1"/>
          </p:cNvSpPr>
          <p:nvPr/>
        </p:nvSpPr>
        <p:spPr bwMode="auto">
          <a:xfrm>
            <a:off x="6659563" y="5300663"/>
            <a:ext cx="19431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频率为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1/49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9" name="灯片编号占位符 1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4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5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71" name="Rectangle 91"/>
          <p:cNvSpPr>
            <a:spLocks noChangeArrowheads="1"/>
          </p:cNvSpPr>
          <p:nvPr/>
        </p:nvSpPr>
        <p:spPr bwMode="auto">
          <a:xfrm>
            <a:off x="457200" y="2286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试分析下列电路</a:t>
            </a:r>
          </a:p>
        </p:txBody>
      </p:sp>
      <p:grpSp>
        <p:nvGrpSpPr>
          <p:cNvPr id="104" name="组合 103"/>
          <p:cNvGrpSpPr/>
          <p:nvPr/>
        </p:nvGrpSpPr>
        <p:grpSpPr>
          <a:xfrm>
            <a:off x="228600" y="1354102"/>
            <a:ext cx="8915400" cy="4589499"/>
            <a:chOff x="228600" y="1354102"/>
            <a:chExt cx="8915400" cy="4589499"/>
          </a:xfrm>
        </p:grpSpPr>
        <p:grpSp>
          <p:nvGrpSpPr>
            <p:cNvPr id="46185" name="Group 105"/>
            <p:cNvGrpSpPr>
              <a:grpSpLocks/>
            </p:cNvGrpSpPr>
            <p:nvPr/>
          </p:nvGrpSpPr>
          <p:grpSpPr bwMode="auto">
            <a:xfrm>
              <a:off x="228600" y="1493838"/>
              <a:ext cx="8915400" cy="4449763"/>
              <a:chOff x="144" y="941"/>
              <a:chExt cx="5616" cy="2803"/>
            </a:xfrm>
          </p:grpSpPr>
          <p:sp>
            <p:nvSpPr>
              <p:cNvPr id="46084" name="Rectangle 4"/>
              <p:cNvSpPr>
                <a:spLocks noChangeArrowheads="1"/>
              </p:cNvSpPr>
              <p:nvPr/>
            </p:nvSpPr>
            <p:spPr bwMode="auto">
              <a:xfrm>
                <a:off x="2880" y="1794"/>
                <a:ext cx="816" cy="14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85" name="Line 5"/>
              <p:cNvSpPr>
                <a:spLocks noChangeShapeType="1"/>
              </p:cNvSpPr>
              <p:nvPr/>
            </p:nvSpPr>
            <p:spPr bwMode="auto">
              <a:xfrm>
                <a:off x="2880" y="2308"/>
                <a:ext cx="192" cy="1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086" name="Line 6"/>
              <p:cNvSpPr>
                <a:spLocks noChangeShapeType="1"/>
              </p:cNvSpPr>
              <p:nvPr/>
            </p:nvSpPr>
            <p:spPr bwMode="auto">
              <a:xfrm flipV="1">
                <a:off x="2880" y="2452"/>
                <a:ext cx="192" cy="1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087" name="Rectangle 7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J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6088" name="Rectangle 8"/>
              <p:cNvSpPr>
                <a:spLocks noChangeArrowheads="1"/>
              </p:cNvSpPr>
              <p:nvPr/>
            </p:nvSpPr>
            <p:spPr bwMode="auto">
              <a:xfrm>
                <a:off x="3360" y="1824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6089" name="Rectangle 9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6090" name="Oval 10"/>
              <p:cNvSpPr>
                <a:spLocks noChangeArrowheads="1"/>
              </p:cNvSpPr>
              <p:nvPr/>
            </p:nvSpPr>
            <p:spPr bwMode="auto">
              <a:xfrm>
                <a:off x="2784" y="2403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1" name="Rectangle 11"/>
              <p:cNvSpPr>
                <a:spLocks noChangeArrowheads="1"/>
              </p:cNvSpPr>
              <p:nvPr/>
            </p:nvSpPr>
            <p:spPr bwMode="auto">
              <a:xfrm>
                <a:off x="2880" y="278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K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6092" name="Line 12"/>
              <p:cNvSpPr>
                <a:spLocks noChangeShapeType="1"/>
              </p:cNvSpPr>
              <p:nvPr/>
            </p:nvSpPr>
            <p:spPr bwMode="auto">
              <a:xfrm>
                <a:off x="3408" y="2786"/>
                <a:ext cx="14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02" name="Rectangle 22"/>
              <p:cNvSpPr>
                <a:spLocks noChangeArrowheads="1"/>
              </p:cNvSpPr>
              <p:nvPr/>
            </p:nvSpPr>
            <p:spPr bwMode="auto">
              <a:xfrm>
                <a:off x="912" y="1746"/>
                <a:ext cx="816" cy="14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3" name="Line 23"/>
              <p:cNvSpPr>
                <a:spLocks noChangeShapeType="1"/>
              </p:cNvSpPr>
              <p:nvPr/>
            </p:nvSpPr>
            <p:spPr bwMode="auto">
              <a:xfrm>
                <a:off x="912" y="2260"/>
                <a:ext cx="192" cy="1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04" name="Line 24"/>
              <p:cNvSpPr>
                <a:spLocks noChangeShapeType="1"/>
              </p:cNvSpPr>
              <p:nvPr/>
            </p:nvSpPr>
            <p:spPr bwMode="auto">
              <a:xfrm flipV="1">
                <a:off x="912" y="2404"/>
                <a:ext cx="192" cy="1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05" name="Rectangle 25"/>
              <p:cNvSpPr>
                <a:spLocks noChangeArrowheads="1"/>
              </p:cNvSpPr>
              <p:nvPr/>
            </p:nvSpPr>
            <p:spPr bwMode="auto">
              <a:xfrm>
                <a:off x="912" y="177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J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6106" name="Rectangle 26"/>
              <p:cNvSpPr>
                <a:spLocks noChangeArrowheads="1"/>
              </p:cNvSpPr>
              <p:nvPr/>
            </p:nvSpPr>
            <p:spPr bwMode="auto">
              <a:xfrm>
                <a:off x="1392" y="1776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6107" name="Rectangle 27"/>
              <p:cNvSpPr>
                <a:spLocks noChangeArrowheads="1"/>
              </p:cNvSpPr>
              <p:nvPr/>
            </p:nvSpPr>
            <p:spPr bwMode="auto">
              <a:xfrm>
                <a:off x="1392" y="2688"/>
                <a:ext cx="3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6108" name="Oval 28"/>
              <p:cNvSpPr>
                <a:spLocks noChangeArrowheads="1"/>
              </p:cNvSpPr>
              <p:nvPr/>
            </p:nvSpPr>
            <p:spPr bwMode="auto">
              <a:xfrm>
                <a:off x="816" y="2355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9" name="Rectangle 29"/>
              <p:cNvSpPr>
                <a:spLocks noChangeArrowheads="1"/>
              </p:cNvSpPr>
              <p:nvPr/>
            </p:nvSpPr>
            <p:spPr bwMode="auto">
              <a:xfrm>
                <a:off x="912" y="2736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K</a:t>
                </a: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6110" name="Line 30"/>
              <p:cNvSpPr>
                <a:spLocks noChangeShapeType="1"/>
              </p:cNvSpPr>
              <p:nvPr/>
            </p:nvSpPr>
            <p:spPr bwMode="auto">
              <a:xfrm>
                <a:off x="1440" y="2738"/>
                <a:ext cx="14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098" name="Oval 18"/>
              <p:cNvSpPr>
                <a:spLocks noChangeArrowheads="1"/>
              </p:cNvSpPr>
              <p:nvPr/>
            </p:nvSpPr>
            <p:spPr bwMode="auto">
              <a:xfrm>
                <a:off x="3264" y="1275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9" name="Line 19"/>
              <p:cNvSpPr>
                <a:spLocks noChangeShapeType="1"/>
              </p:cNvSpPr>
              <p:nvPr/>
            </p:nvSpPr>
            <p:spPr bwMode="auto">
              <a:xfrm>
                <a:off x="3360" y="1323"/>
                <a:ext cx="2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6" name="Line 46"/>
              <p:cNvSpPr>
                <a:spLocks noChangeShapeType="1"/>
              </p:cNvSpPr>
              <p:nvPr/>
            </p:nvSpPr>
            <p:spPr bwMode="auto">
              <a:xfrm>
                <a:off x="1837" y="2889"/>
                <a:ext cx="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7" name="Line 47"/>
              <p:cNvSpPr>
                <a:spLocks noChangeShapeType="1"/>
              </p:cNvSpPr>
              <p:nvPr/>
            </p:nvSpPr>
            <p:spPr bwMode="auto">
              <a:xfrm>
                <a:off x="1872" y="2889"/>
                <a:ext cx="0" cy="66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8" name="Line 48"/>
              <p:cNvSpPr>
                <a:spLocks noChangeShapeType="1"/>
              </p:cNvSpPr>
              <p:nvPr/>
            </p:nvSpPr>
            <p:spPr bwMode="auto">
              <a:xfrm>
                <a:off x="1872" y="3554"/>
                <a:ext cx="235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4" name="Line 54"/>
              <p:cNvSpPr>
                <a:spLocks noChangeShapeType="1"/>
              </p:cNvSpPr>
              <p:nvPr/>
            </p:nvSpPr>
            <p:spPr bwMode="auto">
              <a:xfrm>
                <a:off x="1968" y="3317"/>
                <a:ext cx="21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5" name="Line 55"/>
              <p:cNvSpPr>
                <a:spLocks noChangeShapeType="1"/>
              </p:cNvSpPr>
              <p:nvPr/>
            </p:nvSpPr>
            <p:spPr bwMode="auto">
              <a:xfrm>
                <a:off x="3787" y="2937"/>
                <a:ext cx="14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6" name="Line 56"/>
              <p:cNvSpPr>
                <a:spLocks noChangeShapeType="1"/>
              </p:cNvSpPr>
              <p:nvPr/>
            </p:nvSpPr>
            <p:spPr bwMode="auto">
              <a:xfrm flipV="1">
                <a:off x="3936" y="1700"/>
                <a:ext cx="0" cy="123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7" name="Line 57"/>
              <p:cNvSpPr>
                <a:spLocks noChangeShapeType="1"/>
              </p:cNvSpPr>
              <p:nvPr/>
            </p:nvSpPr>
            <p:spPr bwMode="auto">
              <a:xfrm>
                <a:off x="3936" y="1700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8" name="Line 58"/>
              <p:cNvSpPr>
                <a:spLocks noChangeShapeType="1"/>
              </p:cNvSpPr>
              <p:nvPr/>
            </p:nvSpPr>
            <p:spPr bwMode="auto">
              <a:xfrm flipV="1">
                <a:off x="4080" y="1892"/>
                <a:ext cx="0" cy="14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9" name="Line 59"/>
              <p:cNvSpPr>
                <a:spLocks noChangeShapeType="1"/>
              </p:cNvSpPr>
              <p:nvPr/>
            </p:nvSpPr>
            <p:spPr bwMode="auto">
              <a:xfrm>
                <a:off x="4080" y="189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0" name="Line 60"/>
              <p:cNvSpPr>
                <a:spLocks noChangeShapeType="1"/>
              </p:cNvSpPr>
              <p:nvPr/>
            </p:nvSpPr>
            <p:spPr bwMode="auto">
              <a:xfrm flipV="1">
                <a:off x="4224" y="2036"/>
                <a:ext cx="0" cy="151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2" name="Line 62"/>
              <p:cNvSpPr>
                <a:spLocks noChangeShapeType="1"/>
              </p:cNvSpPr>
              <p:nvPr/>
            </p:nvSpPr>
            <p:spPr bwMode="auto">
              <a:xfrm>
                <a:off x="3696" y="2035"/>
                <a:ext cx="1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3" name="Line 63"/>
              <p:cNvSpPr>
                <a:spLocks noChangeShapeType="1"/>
              </p:cNvSpPr>
              <p:nvPr/>
            </p:nvSpPr>
            <p:spPr bwMode="auto">
              <a:xfrm flipV="1">
                <a:off x="3840" y="1268"/>
                <a:ext cx="0" cy="7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4" name="Line 64"/>
              <p:cNvSpPr>
                <a:spLocks noChangeShapeType="1"/>
              </p:cNvSpPr>
              <p:nvPr/>
            </p:nvSpPr>
            <p:spPr bwMode="auto">
              <a:xfrm>
                <a:off x="3840" y="1268"/>
                <a:ext cx="52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01" name="Rectangle 21"/>
              <p:cNvSpPr>
                <a:spLocks noChangeArrowheads="1"/>
              </p:cNvSpPr>
              <p:nvPr/>
            </p:nvSpPr>
            <p:spPr bwMode="auto">
              <a:xfrm>
                <a:off x="5383" y="1190"/>
                <a:ext cx="37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Y</a:t>
                </a:r>
              </a:p>
            </p:txBody>
          </p:sp>
          <p:sp>
            <p:nvSpPr>
              <p:cNvPr id="46095" name="Oval 15"/>
              <p:cNvSpPr>
                <a:spLocks noChangeArrowheads="1"/>
              </p:cNvSpPr>
              <p:nvPr/>
            </p:nvSpPr>
            <p:spPr bwMode="auto">
              <a:xfrm>
                <a:off x="4608" y="1053"/>
                <a:ext cx="94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2" name="Oval 32"/>
              <p:cNvSpPr>
                <a:spLocks noChangeArrowheads="1"/>
              </p:cNvSpPr>
              <p:nvPr/>
            </p:nvSpPr>
            <p:spPr bwMode="auto">
              <a:xfrm>
                <a:off x="4615" y="1841"/>
                <a:ext cx="94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15" name="Oval 35"/>
              <p:cNvSpPr>
                <a:spLocks noChangeArrowheads="1"/>
              </p:cNvSpPr>
              <p:nvPr/>
            </p:nvSpPr>
            <p:spPr bwMode="auto">
              <a:xfrm>
                <a:off x="5287" y="1479"/>
                <a:ext cx="94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49" name="Line 69"/>
              <p:cNvSpPr>
                <a:spLocks noChangeShapeType="1"/>
              </p:cNvSpPr>
              <p:nvPr/>
            </p:nvSpPr>
            <p:spPr bwMode="auto">
              <a:xfrm>
                <a:off x="4704" y="1101"/>
                <a:ext cx="144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0" name="Line 70"/>
              <p:cNvSpPr>
                <a:spLocks noChangeShapeType="1"/>
              </p:cNvSpPr>
              <p:nvPr/>
            </p:nvSpPr>
            <p:spPr bwMode="auto">
              <a:xfrm>
                <a:off x="4848" y="1104"/>
                <a:ext cx="1" cy="33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1" name="Line 71"/>
              <p:cNvSpPr>
                <a:spLocks noChangeShapeType="1"/>
              </p:cNvSpPr>
              <p:nvPr/>
            </p:nvSpPr>
            <p:spPr bwMode="auto">
              <a:xfrm>
                <a:off x="4848" y="1440"/>
                <a:ext cx="189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2" name="Line 72"/>
              <p:cNvSpPr>
                <a:spLocks noChangeShapeType="1"/>
              </p:cNvSpPr>
              <p:nvPr/>
            </p:nvSpPr>
            <p:spPr bwMode="auto">
              <a:xfrm>
                <a:off x="4711" y="1888"/>
                <a:ext cx="137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3" name="Line 73"/>
              <p:cNvSpPr>
                <a:spLocks noChangeShapeType="1"/>
              </p:cNvSpPr>
              <p:nvPr/>
            </p:nvSpPr>
            <p:spPr bwMode="auto">
              <a:xfrm flipV="1">
                <a:off x="4855" y="1604"/>
                <a:ext cx="1" cy="2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4" name="Line 74"/>
              <p:cNvSpPr>
                <a:spLocks noChangeShapeType="1"/>
              </p:cNvSpPr>
              <p:nvPr/>
            </p:nvSpPr>
            <p:spPr bwMode="auto">
              <a:xfrm>
                <a:off x="4855" y="1604"/>
                <a:ext cx="185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5" name="Line 75"/>
              <p:cNvSpPr>
                <a:spLocks noChangeShapeType="1"/>
              </p:cNvSpPr>
              <p:nvPr/>
            </p:nvSpPr>
            <p:spPr bwMode="auto">
              <a:xfrm>
                <a:off x="5383" y="1526"/>
                <a:ext cx="23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5" name="Line 65"/>
              <p:cNvSpPr>
                <a:spLocks noChangeShapeType="1"/>
              </p:cNvSpPr>
              <p:nvPr/>
            </p:nvSpPr>
            <p:spPr bwMode="auto">
              <a:xfrm flipV="1">
                <a:off x="1824" y="941"/>
                <a:ext cx="0" cy="10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46" name="Line 66"/>
              <p:cNvSpPr>
                <a:spLocks noChangeShapeType="1"/>
              </p:cNvSpPr>
              <p:nvPr/>
            </p:nvSpPr>
            <p:spPr bwMode="auto">
              <a:xfrm>
                <a:off x="1824" y="941"/>
                <a:ext cx="25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19" name="Line 39"/>
              <p:cNvSpPr>
                <a:spLocks noChangeShapeType="1"/>
              </p:cNvSpPr>
              <p:nvPr/>
            </p:nvSpPr>
            <p:spPr bwMode="auto">
              <a:xfrm>
                <a:off x="2496" y="1956"/>
                <a:ext cx="38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0" name="Line 40"/>
              <p:cNvSpPr>
                <a:spLocks noChangeShapeType="1"/>
              </p:cNvSpPr>
              <p:nvPr/>
            </p:nvSpPr>
            <p:spPr bwMode="auto">
              <a:xfrm>
                <a:off x="1728" y="2005"/>
                <a:ext cx="48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1" name="Line 41"/>
              <p:cNvSpPr>
                <a:spLocks noChangeShapeType="1"/>
              </p:cNvSpPr>
              <p:nvPr/>
            </p:nvSpPr>
            <p:spPr bwMode="auto">
              <a:xfrm>
                <a:off x="720" y="1257"/>
                <a:ext cx="230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2" name="Line 42"/>
              <p:cNvSpPr>
                <a:spLocks noChangeShapeType="1"/>
              </p:cNvSpPr>
              <p:nvPr/>
            </p:nvSpPr>
            <p:spPr bwMode="auto">
              <a:xfrm>
                <a:off x="1968" y="1257"/>
                <a:ext cx="1" cy="20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3" name="Line 43"/>
              <p:cNvSpPr>
                <a:spLocks noChangeShapeType="1"/>
              </p:cNvSpPr>
              <p:nvPr/>
            </p:nvSpPr>
            <p:spPr bwMode="auto">
              <a:xfrm>
                <a:off x="1968" y="1862"/>
                <a:ext cx="24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4" name="Line 44"/>
              <p:cNvSpPr>
                <a:spLocks noChangeShapeType="1"/>
              </p:cNvSpPr>
              <p:nvPr/>
            </p:nvSpPr>
            <p:spPr bwMode="auto">
              <a:xfrm>
                <a:off x="2640" y="1956"/>
                <a:ext cx="1" cy="100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25" name="Line 45"/>
              <p:cNvSpPr>
                <a:spLocks noChangeShapeType="1"/>
              </p:cNvSpPr>
              <p:nvPr/>
            </p:nvSpPr>
            <p:spPr bwMode="auto">
              <a:xfrm>
                <a:off x="2640" y="2976"/>
                <a:ext cx="240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6" name="Rectangle 76"/>
              <p:cNvSpPr>
                <a:spLocks noChangeArrowheads="1"/>
              </p:cNvSpPr>
              <p:nvPr/>
            </p:nvSpPr>
            <p:spPr bwMode="auto">
              <a:xfrm>
                <a:off x="480" y="1012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X</a:t>
                </a:r>
              </a:p>
            </p:txBody>
          </p:sp>
          <p:sp>
            <p:nvSpPr>
              <p:cNvPr id="46160" name="Oval 80"/>
              <p:cNvSpPr>
                <a:spLocks noChangeArrowheads="1"/>
              </p:cNvSpPr>
              <p:nvPr/>
            </p:nvSpPr>
            <p:spPr bwMode="auto">
              <a:xfrm>
                <a:off x="1920" y="181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29" name="Line 49"/>
              <p:cNvSpPr>
                <a:spLocks noChangeShapeType="1"/>
              </p:cNvSpPr>
              <p:nvPr/>
            </p:nvSpPr>
            <p:spPr bwMode="auto">
              <a:xfrm flipH="1">
                <a:off x="618" y="2420"/>
                <a:ext cx="198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0" name="Line 50"/>
              <p:cNvSpPr>
                <a:spLocks noChangeShapeType="1"/>
              </p:cNvSpPr>
              <p:nvPr/>
            </p:nvSpPr>
            <p:spPr bwMode="auto">
              <a:xfrm flipH="1">
                <a:off x="2326" y="2466"/>
                <a:ext cx="458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1" name="Line 51"/>
              <p:cNvSpPr>
                <a:spLocks noChangeShapeType="1"/>
              </p:cNvSpPr>
              <p:nvPr/>
            </p:nvSpPr>
            <p:spPr bwMode="auto">
              <a:xfrm>
                <a:off x="2326" y="2466"/>
                <a:ext cx="1" cy="12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32" name="Line 52"/>
              <p:cNvSpPr>
                <a:spLocks noChangeShapeType="1"/>
              </p:cNvSpPr>
              <p:nvPr/>
            </p:nvSpPr>
            <p:spPr bwMode="auto">
              <a:xfrm>
                <a:off x="618" y="2420"/>
                <a:ext cx="1" cy="13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6159" name="Rectangle 79"/>
              <p:cNvSpPr>
                <a:spLocks noChangeArrowheads="1"/>
              </p:cNvSpPr>
              <p:nvPr/>
            </p:nvSpPr>
            <p:spPr bwMode="auto">
              <a:xfrm>
                <a:off x="144" y="3360"/>
                <a:ext cx="37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CP</a:t>
                </a:r>
              </a:p>
            </p:txBody>
          </p:sp>
          <p:sp>
            <p:nvSpPr>
              <p:cNvPr id="46174" name="Line 94"/>
              <p:cNvSpPr>
                <a:spLocks noChangeShapeType="1"/>
              </p:cNvSpPr>
              <p:nvPr/>
            </p:nvSpPr>
            <p:spPr bwMode="auto">
              <a:xfrm flipV="1">
                <a:off x="3600" y="1124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5" name="Line 95"/>
              <p:cNvSpPr>
                <a:spLocks noChangeShapeType="1"/>
              </p:cNvSpPr>
              <p:nvPr/>
            </p:nvSpPr>
            <p:spPr bwMode="auto">
              <a:xfrm>
                <a:off x="3600" y="1124"/>
                <a:ext cx="76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6" name="Line 96"/>
              <p:cNvSpPr>
                <a:spLocks noChangeShapeType="1"/>
              </p:cNvSpPr>
              <p:nvPr/>
            </p:nvSpPr>
            <p:spPr bwMode="auto">
              <a:xfrm>
                <a:off x="4224" y="203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77" name="Oval 97"/>
              <p:cNvSpPr>
                <a:spLocks noChangeArrowheads="1"/>
              </p:cNvSpPr>
              <p:nvPr/>
            </p:nvSpPr>
            <p:spPr bwMode="auto">
              <a:xfrm>
                <a:off x="1776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78" name="Oval 98"/>
              <p:cNvSpPr>
                <a:spLocks noChangeArrowheads="1"/>
              </p:cNvSpPr>
              <p:nvPr/>
            </p:nvSpPr>
            <p:spPr bwMode="auto">
              <a:xfrm>
                <a:off x="1920" y="12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79" name="Oval 99"/>
              <p:cNvSpPr>
                <a:spLocks noChangeArrowheads="1"/>
              </p:cNvSpPr>
              <p:nvPr/>
            </p:nvSpPr>
            <p:spPr bwMode="auto">
              <a:xfrm>
                <a:off x="2592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81" name="Line 101"/>
              <p:cNvSpPr>
                <a:spLocks noChangeShapeType="1"/>
              </p:cNvSpPr>
              <p:nvPr/>
            </p:nvSpPr>
            <p:spPr bwMode="auto">
              <a:xfrm flipH="1">
                <a:off x="216" y="3744"/>
                <a:ext cx="21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83" name="Oval 103"/>
              <p:cNvSpPr>
                <a:spLocks noChangeArrowheads="1"/>
              </p:cNvSpPr>
              <p:nvPr/>
            </p:nvSpPr>
            <p:spPr bwMode="auto">
              <a:xfrm>
                <a:off x="1746" y="2840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84" name="Oval 104"/>
              <p:cNvSpPr>
                <a:spLocks noChangeArrowheads="1"/>
              </p:cNvSpPr>
              <p:nvPr/>
            </p:nvSpPr>
            <p:spPr bwMode="auto">
              <a:xfrm>
                <a:off x="3696" y="2886"/>
                <a:ext cx="96" cy="9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3" name="组合 82"/>
            <p:cNvGrpSpPr/>
            <p:nvPr/>
          </p:nvGrpSpPr>
          <p:grpSpPr>
            <a:xfrm>
              <a:off x="6929454" y="1354102"/>
              <a:ext cx="357190" cy="777041"/>
              <a:chOff x="7177088" y="3041650"/>
              <a:chExt cx="768350" cy="633439"/>
            </a:xfrm>
          </p:grpSpPr>
          <p:sp>
            <p:nvSpPr>
              <p:cNvPr id="84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5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6" name="Line 95"/>
              <p:cNvSpPr>
                <a:spLocks noChangeShapeType="1"/>
              </p:cNvSpPr>
              <p:nvPr/>
            </p:nvSpPr>
            <p:spPr bwMode="auto">
              <a:xfrm flipH="1">
                <a:off x="7177088" y="3673501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87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88" name="组合 87"/>
            <p:cNvGrpSpPr/>
            <p:nvPr/>
          </p:nvGrpSpPr>
          <p:grpSpPr>
            <a:xfrm>
              <a:off x="6929454" y="2580521"/>
              <a:ext cx="357190" cy="777041"/>
              <a:chOff x="7177088" y="3041650"/>
              <a:chExt cx="768350" cy="633439"/>
            </a:xfrm>
          </p:grpSpPr>
          <p:sp>
            <p:nvSpPr>
              <p:cNvPr id="89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1" name="Line 95"/>
              <p:cNvSpPr>
                <a:spLocks noChangeShapeType="1"/>
              </p:cNvSpPr>
              <p:nvPr/>
            </p:nvSpPr>
            <p:spPr bwMode="auto">
              <a:xfrm flipH="1">
                <a:off x="7177088" y="3673501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2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93" name="组合 92"/>
            <p:cNvGrpSpPr/>
            <p:nvPr/>
          </p:nvGrpSpPr>
          <p:grpSpPr>
            <a:xfrm>
              <a:off x="8001024" y="2000240"/>
              <a:ext cx="357190" cy="777041"/>
              <a:chOff x="7177088" y="3041650"/>
              <a:chExt cx="768350" cy="633439"/>
            </a:xfrm>
          </p:grpSpPr>
          <p:sp>
            <p:nvSpPr>
              <p:cNvPr id="94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5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6" name="Line 95"/>
              <p:cNvSpPr>
                <a:spLocks noChangeShapeType="1"/>
              </p:cNvSpPr>
              <p:nvPr/>
            </p:nvSpPr>
            <p:spPr bwMode="auto">
              <a:xfrm flipH="1">
                <a:off x="7177088" y="3673501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7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98" name="AutoShape 36"/>
            <p:cNvSpPr>
              <a:spLocks noChangeArrowheads="1"/>
            </p:cNvSpPr>
            <p:nvPr/>
          </p:nvSpPr>
          <p:spPr bwMode="auto">
            <a:xfrm rot="5400000">
              <a:off x="4649788" y="1916105"/>
              <a:ext cx="649288" cy="376238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3428992" y="2714620"/>
              <a:ext cx="519109" cy="762000"/>
              <a:chOff x="7086600" y="4024322"/>
              <a:chExt cx="1019175" cy="762000"/>
            </a:xfrm>
          </p:grpSpPr>
          <p:sp>
            <p:nvSpPr>
              <p:cNvPr id="99" name="Arc 76"/>
              <p:cNvSpPr>
                <a:spLocks/>
              </p:cNvSpPr>
              <p:nvPr/>
            </p:nvSpPr>
            <p:spPr bwMode="auto">
              <a:xfrm>
                <a:off x="7154863" y="4024322"/>
                <a:ext cx="304800" cy="762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091"/>
                  <a:gd name="T2" fmla="*/ 2163 w 21600"/>
                  <a:gd name="T3" fmla="*/ 43091 h 43091"/>
                  <a:gd name="T4" fmla="*/ 0 w 21600"/>
                  <a:gd name="T5" fmla="*/ 21600 h 4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09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0" name="Arc 77"/>
              <p:cNvSpPr>
                <a:spLocks/>
              </p:cNvSpPr>
              <p:nvPr/>
            </p:nvSpPr>
            <p:spPr bwMode="auto">
              <a:xfrm>
                <a:off x="7162800" y="4027497"/>
                <a:ext cx="942975" cy="758825"/>
              </a:xfrm>
              <a:custGeom>
                <a:avLst/>
                <a:gdLst>
                  <a:gd name="G0" fmla="+- 6502 0 0"/>
                  <a:gd name="G1" fmla="+- 21600 0 0"/>
                  <a:gd name="G2" fmla="+- 21600 0 0"/>
                  <a:gd name="T0" fmla="*/ 0 w 28102"/>
                  <a:gd name="T1" fmla="*/ 1002 h 43200"/>
                  <a:gd name="T2" fmla="*/ 149 w 28102"/>
                  <a:gd name="T3" fmla="*/ 42245 h 43200"/>
                  <a:gd name="T4" fmla="*/ 6502 w 2810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  <a:lnTo>
                      <a:pt x="650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1" name="Arc 80"/>
              <p:cNvSpPr>
                <a:spLocks/>
              </p:cNvSpPr>
              <p:nvPr/>
            </p:nvSpPr>
            <p:spPr bwMode="auto">
              <a:xfrm>
                <a:off x="7086600" y="4103697"/>
                <a:ext cx="152400" cy="609600"/>
              </a:xfrm>
              <a:custGeom>
                <a:avLst/>
                <a:gdLst>
                  <a:gd name="G0" fmla="+- 2335 0 0"/>
                  <a:gd name="G1" fmla="+- 21600 0 0"/>
                  <a:gd name="G2" fmla="+- 21600 0 0"/>
                  <a:gd name="T0" fmla="*/ 2335 w 23935"/>
                  <a:gd name="T1" fmla="*/ 0 h 43200"/>
                  <a:gd name="T2" fmla="*/ 0 w 23935"/>
                  <a:gd name="T3" fmla="*/ 43073 h 43200"/>
                  <a:gd name="T4" fmla="*/ 2335 w 2393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935" h="43200" fill="none" extrusionOk="0">
                    <a:moveTo>
                      <a:pt x="2334" y="0"/>
                    </a:moveTo>
                    <a:cubicBezTo>
                      <a:pt x="14264" y="0"/>
                      <a:pt x="23935" y="9670"/>
                      <a:pt x="23935" y="21600"/>
                    </a:cubicBezTo>
                    <a:cubicBezTo>
                      <a:pt x="23935" y="33529"/>
                      <a:pt x="14264" y="43200"/>
                      <a:pt x="2335" y="43200"/>
                    </a:cubicBezTo>
                    <a:cubicBezTo>
                      <a:pt x="1554" y="43200"/>
                      <a:pt x="775" y="43157"/>
                      <a:pt x="-1" y="43073"/>
                    </a:cubicBezTo>
                  </a:path>
                  <a:path w="23935" h="43200" stroke="0" extrusionOk="0">
                    <a:moveTo>
                      <a:pt x="2334" y="0"/>
                    </a:moveTo>
                    <a:cubicBezTo>
                      <a:pt x="14264" y="0"/>
                      <a:pt x="23935" y="9670"/>
                      <a:pt x="23935" y="21600"/>
                    </a:cubicBezTo>
                    <a:cubicBezTo>
                      <a:pt x="23935" y="33529"/>
                      <a:pt x="14264" y="43200"/>
                      <a:pt x="2335" y="43200"/>
                    </a:cubicBezTo>
                    <a:cubicBezTo>
                      <a:pt x="1554" y="43200"/>
                      <a:pt x="775" y="43157"/>
                      <a:pt x="-1" y="43073"/>
                    </a:cubicBezTo>
                    <a:lnTo>
                      <a:pt x="233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3" name="灯片编号占位符 10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29</a:t>
            </a:fld>
            <a:endParaRPr lang="en-US" altLang="zh-CN"/>
          </a:p>
        </p:txBody>
      </p:sp>
      <p:sp>
        <p:nvSpPr>
          <p:cNvPr id="105" name="Oval 25"/>
          <p:cNvSpPr>
            <a:spLocks noChangeArrowheads="1"/>
          </p:cNvSpPr>
          <p:nvPr/>
        </p:nvSpPr>
        <p:spPr bwMode="auto">
          <a:xfrm>
            <a:off x="902256" y="5868888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686800" cy="762000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第六章 同步时序电路</a:t>
            </a:r>
          </a:p>
        </p:txBody>
      </p:sp>
      <p:sp>
        <p:nvSpPr>
          <p:cNvPr id="2765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8915400" cy="5867400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6.1 同步时序电路的基本概念</a:t>
            </a:r>
          </a:p>
          <a:p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6.2 同步时序电路分析</a:t>
            </a:r>
          </a:p>
          <a:p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6.3 同步时序电路设计</a:t>
            </a:r>
          </a:p>
          <a:p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6.4 典型同步时序电路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26495" y="4734145"/>
            <a:ext cx="221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 方程组</a:t>
            </a:r>
          </a:p>
        </p:txBody>
      </p:sp>
      <p:graphicFrame>
        <p:nvGraphicFramePr>
          <p:cNvPr id="471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351365"/>
              </p:ext>
            </p:extLst>
          </p:nvPr>
        </p:nvGraphicFramePr>
        <p:xfrm>
          <a:off x="2006715" y="5274992"/>
          <a:ext cx="15382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1" name="Equation" r:id="rId5" imgW="1168560" imgH="330120" progId="Equation.3">
                  <p:embed/>
                </p:oleObj>
              </mc:Choice>
              <mc:Fallback>
                <p:oleObj name="Equation" r:id="rId5" imgW="1168560" imgH="330120" progId="Equation.3">
                  <p:embed/>
                  <p:pic>
                    <p:nvPicPr>
                      <p:cNvPr id="0" name="Picture 17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715" y="5274992"/>
                        <a:ext cx="1538288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9634847"/>
              </p:ext>
            </p:extLst>
          </p:nvPr>
        </p:nvGraphicFramePr>
        <p:xfrm>
          <a:off x="1961710" y="5781514"/>
          <a:ext cx="24130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2" name="Equation" r:id="rId7" imgW="1829160" imgH="330120" progId="Equation.3">
                  <p:embed/>
                </p:oleObj>
              </mc:Choice>
              <mc:Fallback>
                <p:oleObj name="Equation" r:id="rId7" imgW="1829160" imgH="330120" progId="Equation.3">
                  <p:embed/>
                  <p:pic>
                    <p:nvPicPr>
                      <p:cNvPr id="0" name="Picture 17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1710" y="5781514"/>
                        <a:ext cx="24130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162120"/>
              </p:ext>
            </p:extLst>
          </p:nvPr>
        </p:nvGraphicFramePr>
        <p:xfrm>
          <a:off x="6364905" y="5184195"/>
          <a:ext cx="140493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3" name="Equation" r:id="rId9" imgW="1067040" imgH="393840" progId="Equation.3">
                  <p:embed/>
                </p:oleObj>
              </mc:Choice>
              <mc:Fallback>
                <p:oleObj name="Equation" r:id="rId9" imgW="1067040" imgH="393840" progId="Equation.3">
                  <p:embed/>
                  <p:pic>
                    <p:nvPicPr>
                      <p:cNvPr id="0" name="Picture 17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905" y="5184195"/>
                        <a:ext cx="1404938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395901"/>
              </p:ext>
            </p:extLst>
          </p:nvPr>
        </p:nvGraphicFramePr>
        <p:xfrm>
          <a:off x="6316600" y="5814265"/>
          <a:ext cx="2755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4" name="Equation" r:id="rId11" imgW="2095920" imgH="355680" progId="Equation.3">
                  <p:embed/>
                </p:oleObj>
              </mc:Choice>
              <mc:Fallback>
                <p:oleObj name="Equation" r:id="rId11" imgW="2095920" imgH="355680" progId="Equation.3">
                  <p:embed/>
                  <p:pic>
                    <p:nvPicPr>
                      <p:cNvPr id="0" name="Picture 1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600" y="5814265"/>
                        <a:ext cx="27559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743458"/>
              </p:ext>
            </p:extLst>
          </p:nvPr>
        </p:nvGraphicFramePr>
        <p:xfrm>
          <a:off x="2006715" y="6309320"/>
          <a:ext cx="320675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35" name="Equation" r:id="rId13" imgW="2439000" imgH="393840" progId="Equation.3">
                  <p:embed/>
                </p:oleObj>
              </mc:Choice>
              <mc:Fallback>
                <p:oleObj name="Equation" r:id="rId13" imgW="2439000" imgH="393840" progId="Equation.3">
                  <p:embed/>
                  <p:pic>
                    <p:nvPicPr>
                      <p:cNvPr id="0" name="Picture 17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715" y="6309320"/>
                        <a:ext cx="320675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5" name="Rectangle 31"/>
          <p:cNvSpPr>
            <a:spLocks noChangeArrowheads="1"/>
          </p:cNvSpPr>
          <p:nvPr/>
        </p:nvSpPr>
        <p:spPr bwMode="auto">
          <a:xfrm>
            <a:off x="4459905" y="1606200"/>
            <a:ext cx="1295400" cy="2260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>
            <a:off x="4459905" y="2422175"/>
            <a:ext cx="30480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37" name="Line 33"/>
          <p:cNvSpPr>
            <a:spLocks noChangeShapeType="1"/>
          </p:cNvSpPr>
          <p:nvPr/>
        </p:nvSpPr>
        <p:spPr bwMode="auto">
          <a:xfrm flipV="1">
            <a:off x="4459905" y="2650775"/>
            <a:ext cx="30480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38" name="Rectangle 34"/>
          <p:cNvSpPr>
            <a:spLocks noChangeArrowheads="1"/>
          </p:cNvSpPr>
          <p:nvPr/>
        </p:nvSpPr>
        <p:spPr bwMode="auto">
          <a:xfrm>
            <a:off x="4459905" y="165382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39" name="Rectangle 35"/>
          <p:cNvSpPr>
            <a:spLocks noChangeArrowheads="1"/>
          </p:cNvSpPr>
          <p:nvPr/>
        </p:nvSpPr>
        <p:spPr bwMode="auto">
          <a:xfrm>
            <a:off x="5221905" y="1653825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40" name="Rectangle 36"/>
          <p:cNvSpPr>
            <a:spLocks noChangeArrowheads="1"/>
          </p:cNvSpPr>
          <p:nvPr/>
        </p:nvSpPr>
        <p:spPr bwMode="auto">
          <a:xfrm>
            <a:off x="5221905" y="3101625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41" name="Oval 37"/>
          <p:cNvSpPr>
            <a:spLocks noChangeArrowheads="1"/>
          </p:cNvSpPr>
          <p:nvPr/>
        </p:nvSpPr>
        <p:spPr bwMode="auto">
          <a:xfrm>
            <a:off x="4307505" y="2572987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42" name="Rectangle 38"/>
          <p:cNvSpPr>
            <a:spLocks noChangeArrowheads="1"/>
          </p:cNvSpPr>
          <p:nvPr/>
        </p:nvSpPr>
        <p:spPr bwMode="auto">
          <a:xfrm>
            <a:off x="4459905" y="317782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43" name="Line 39"/>
          <p:cNvSpPr>
            <a:spLocks noChangeShapeType="1"/>
          </p:cNvSpPr>
          <p:nvPr/>
        </p:nvSpPr>
        <p:spPr bwMode="auto">
          <a:xfrm>
            <a:off x="5298105" y="3181000"/>
            <a:ext cx="2286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44" name="Rectangle 40"/>
          <p:cNvSpPr>
            <a:spLocks noChangeArrowheads="1"/>
          </p:cNvSpPr>
          <p:nvPr/>
        </p:nvSpPr>
        <p:spPr bwMode="auto">
          <a:xfrm>
            <a:off x="1335705" y="1530000"/>
            <a:ext cx="1295400" cy="2260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45" name="Line 41"/>
          <p:cNvSpPr>
            <a:spLocks noChangeShapeType="1"/>
          </p:cNvSpPr>
          <p:nvPr/>
        </p:nvSpPr>
        <p:spPr bwMode="auto">
          <a:xfrm>
            <a:off x="1335705" y="2345975"/>
            <a:ext cx="30480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46" name="Line 42"/>
          <p:cNvSpPr>
            <a:spLocks noChangeShapeType="1"/>
          </p:cNvSpPr>
          <p:nvPr/>
        </p:nvSpPr>
        <p:spPr bwMode="auto">
          <a:xfrm flipV="1">
            <a:off x="1335705" y="2574575"/>
            <a:ext cx="304800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47" name="Rectangle 43"/>
          <p:cNvSpPr>
            <a:spLocks noChangeArrowheads="1"/>
          </p:cNvSpPr>
          <p:nvPr/>
        </p:nvSpPr>
        <p:spPr bwMode="auto">
          <a:xfrm>
            <a:off x="1335705" y="157762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48" name="Rectangle 44"/>
          <p:cNvSpPr>
            <a:spLocks noChangeArrowheads="1"/>
          </p:cNvSpPr>
          <p:nvPr/>
        </p:nvSpPr>
        <p:spPr bwMode="auto">
          <a:xfrm>
            <a:off x="2097705" y="1577625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49" name="Rectangle 45"/>
          <p:cNvSpPr>
            <a:spLocks noChangeArrowheads="1"/>
          </p:cNvSpPr>
          <p:nvPr/>
        </p:nvSpPr>
        <p:spPr bwMode="auto">
          <a:xfrm>
            <a:off x="2097705" y="3025425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50" name="Oval 46"/>
          <p:cNvSpPr>
            <a:spLocks noChangeArrowheads="1"/>
          </p:cNvSpPr>
          <p:nvPr/>
        </p:nvSpPr>
        <p:spPr bwMode="auto">
          <a:xfrm>
            <a:off x="1183305" y="2496787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51" name="Rectangle 47"/>
          <p:cNvSpPr>
            <a:spLocks noChangeArrowheads="1"/>
          </p:cNvSpPr>
          <p:nvPr/>
        </p:nvSpPr>
        <p:spPr bwMode="auto">
          <a:xfrm>
            <a:off x="1335705" y="310162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7152" name="Line 48"/>
          <p:cNvSpPr>
            <a:spLocks noChangeShapeType="1"/>
          </p:cNvSpPr>
          <p:nvPr/>
        </p:nvSpPr>
        <p:spPr bwMode="auto">
          <a:xfrm>
            <a:off x="2173905" y="3104800"/>
            <a:ext cx="2286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54" name="Oval 50"/>
          <p:cNvSpPr>
            <a:spLocks noChangeArrowheads="1"/>
          </p:cNvSpPr>
          <p:nvPr/>
        </p:nvSpPr>
        <p:spPr bwMode="auto">
          <a:xfrm>
            <a:off x="5069505" y="782287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55" name="Line 51"/>
          <p:cNvSpPr>
            <a:spLocks noChangeShapeType="1"/>
          </p:cNvSpPr>
          <p:nvPr/>
        </p:nvSpPr>
        <p:spPr bwMode="auto">
          <a:xfrm>
            <a:off x="5221905" y="858487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57" name="Line 53"/>
          <p:cNvSpPr>
            <a:spLocks noChangeShapeType="1"/>
          </p:cNvSpPr>
          <p:nvPr/>
        </p:nvSpPr>
        <p:spPr bwMode="auto">
          <a:xfrm>
            <a:off x="2804143" y="3344512"/>
            <a:ext cx="555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58" name="Line 54"/>
          <p:cNvSpPr>
            <a:spLocks noChangeShapeType="1"/>
          </p:cNvSpPr>
          <p:nvPr/>
        </p:nvSpPr>
        <p:spPr bwMode="auto">
          <a:xfrm>
            <a:off x="2859705" y="3344512"/>
            <a:ext cx="0" cy="1055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59" name="Line 55"/>
          <p:cNvSpPr>
            <a:spLocks noChangeShapeType="1"/>
          </p:cNvSpPr>
          <p:nvPr/>
        </p:nvSpPr>
        <p:spPr bwMode="auto">
          <a:xfrm>
            <a:off x="2859705" y="4400200"/>
            <a:ext cx="3733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0" name="Line 56"/>
          <p:cNvSpPr>
            <a:spLocks noChangeShapeType="1"/>
          </p:cNvSpPr>
          <p:nvPr/>
        </p:nvSpPr>
        <p:spPr bwMode="auto">
          <a:xfrm>
            <a:off x="3012105" y="4023962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1" name="Line 57"/>
          <p:cNvSpPr>
            <a:spLocks noChangeShapeType="1"/>
          </p:cNvSpPr>
          <p:nvPr/>
        </p:nvSpPr>
        <p:spPr bwMode="auto">
          <a:xfrm>
            <a:off x="5899768" y="3420712"/>
            <a:ext cx="2365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2" name="Line 58"/>
          <p:cNvSpPr>
            <a:spLocks noChangeShapeType="1"/>
          </p:cNvSpPr>
          <p:nvPr/>
        </p:nvSpPr>
        <p:spPr bwMode="auto">
          <a:xfrm flipV="1">
            <a:off x="6136305" y="1456975"/>
            <a:ext cx="0" cy="1963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3" name="Line 59"/>
          <p:cNvSpPr>
            <a:spLocks noChangeShapeType="1"/>
          </p:cNvSpPr>
          <p:nvPr/>
        </p:nvSpPr>
        <p:spPr bwMode="auto">
          <a:xfrm>
            <a:off x="6136305" y="1456975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4" name="Line 60"/>
          <p:cNvSpPr>
            <a:spLocks noChangeShapeType="1"/>
          </p:cNvSpPr>
          <p:nvPr/>
        </p:nvSpPr>
        <p:spPr bwMode="auto">
          <a:xfrm flipV="1">
            <a:off x="6364905" y="1761775"/>
            <a:ext cx="0" cy="22621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5" name="Line 61"/>
          <p:cNvSpPr>
            <a:spLocks noChangeShapeType="1"/>
          </p:cNvSpPr>
          <p:nvPr/>
        </p:nvSpPr>
        <p:spPr bwMode="auto">
          <a:xfrm>
            <a:off x="6364905" y="17617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6" name="Line 62"/>
          <p:cNvSpPr>
            <a:spLocks noChangeShapeType="1"/>
          </p:cNvSpPr>
          <p:nvPr/>
        </p:nvSpPr>
        <p:spPr bwMode="auto">
          <a:xfrm flipV="1">
            <a:off x="6593505" y="1990375"/>
            <a:ext cx="0" cy="2409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7" name="Line 63"/>
          <p:cNvSpPr>
            <a:spLocks noChangeShapeType="1"/>
          </p:cNvSpPr>
          <p:nvPr/>
        </p:nvSpPr>
        <p:spPr bwMode="auto">
          <a:xfrm>
            <a:off x="5755305" y="1988787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8" name="Line 64"/>
          <p:cNvSpPr>
            <a:spLocks noChangeShapeType="1"/>
          </p:cNvSpPr>
          <p:nvPr/>
        </p:nvSpPr>
        <p:spPr bwMode="auto">
          <a:xfrm flipV="1">
            <a:off x="5983905" y="771175"/>
            <a:ext cx="0" cy="1217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69" name="Line 65"/>
          <p:cNvSpPr>
            <a:spLocks noChangeShapeType="1"/>
          </p:cNvSpPr>
          <p:nvPr/>
        </p:nvSpPr>
        <p:spPr bwMode="auto">
          <a:xfrm>
            <a:off x="5983905" y="771175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70" name="Rectangle 66"/>
          <p:cNvSpPr>
            <a:spLocks noChangeArrowheads="1"/>
          </p:cNvSpPr>
          <p:nvPr/>
        </p:nvSpPr>
        <p:spPr bwMode="auto">
          <a:xfrm>
            <a:off x="8433418" y="647350"/>
            <a:ext cx="5984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</a:t>
            </a:r>
          </a:p>
        </p:txBody>
      </p:sp>
      <p:sp>
        <p:nvSpPr>
          <p:cNvPr id="47172" name="Oval 68"/>
          <p:cNvSpPr>
            <a:spLocks noChangeArrowheads="1"/>
          </p:cNvSpPr>
          <p:nvPr/>
        </p:nvSpPr>
        <p:spPr bwMode="auto">
          <a:xfrm>
            <a:off x="7203105" y="429862"/>
            <a:ext cx="149225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75" name="Oval 71"/>
          <p:cNvSpPr>
            <a:spLocks noChangeArrowheads="1"/>
          </p:cNvSpPr>
          <p:nvPr/>
        </p:nvSpPr>
        <p:spPr bwMode="auto">
          <a:xfrm>
            <a:off x="7214218" y="1680812"/>
            <a:ext cx="149225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78" name="Oval 74"/>
          <p:cNvSpPr>
            <a:spLocks noChangeArrowheads="1"/>
          </p:cNvSpPr>
          <p:nvPr/>
        </p:nvSpPr>
        <p:spPr bwMode="auto">
          <a:xfrm>
            <a:off x="8281018" y="1106137"/>
            <a:ext cx="149225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180" name="Line 76"/>
          <p:cNvSpPr>
            <a:spLocks noChangeShapeType="1"/>
          </p:cNvSpPr>
          <p:nvPr/>
        </p:nvSpPr>
        <p:spPr bwMode="auto">
          <a:xfrm>
            <a:off x="7355505" y="506062"/>
            <a:ext cx="228600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81" name="Line 77"/>
          <p:cNvSpPr>
            <a:spLocks noChangeShapeType="1"/>
          </p:cNvSpPr>
          <p:nvPr/>
        </p:nvSpPr>
        <p:spPr bwMode="auto">
          <a:xfrm>
            <a:off x="7584105" y="510825"/>
            <a:ext cx="1588" cy="5254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82" name="Line 78"/>
          <p:cNvSpPr>
            <a:spLocks noChangeShapeType="1"/>
          </p:cNvSpPr>
          <p:nvPr/>
        </p:nvSpPr>
        <p:spPr bwMode="auto">
          <a:xfrm>
            <a:off x="7584105" y="1044225"/>
            <a:ext cx="300038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83" name="Line 79"/>
          <p:cNvSpPr>
            <a:spLocks noChangeShapeType="1"/>
          </p:cNvSpPr>
          <p:nvPr/>
        </p:nvSpPr>
        <p:spPr bwMode="auto">
          <a:xfrm>
            <a:off x="7366618" y="1755425"/>
            <a:ext cx="217487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84" name="Line 80"/>
          <p:cNvSpPr>
            <a:spLocks noChangeShapeType="1"/>
          </p:cNvSpPr>
          <p:nvPr/>
        </p:nvSpPr>
        <p:spPr bwMode="auto">
          <a:xfrm flipV="1">
            <a:off x="7595218" y="1304575"/>
            <a:ext cx="1587" cy="450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85" name="Line 81"/>
          <p:cNvSpPr>
            <a:spLocks noChangeShapeType="1"/>
          </p:cNvSpPr>
          <p:nvPr/>
        </p:nvSpPr>
        <p:spPr bwMode="auto">
          <a:xfrm>
            <a:off x="7595218" y="1304575"/>
            <a:ext cx="293687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86" name="Line 82"/>
          <p:cNvSpPr>
            <a:spLocks noChangeShapeType="1"/>
          </p:cNvSpPr>
          <p:nvPr/>
        </p:nvSpPr>
        <p:spPr bwMode="auto">
          <a:xfrm>
            <a:off x="8433418" y="1180750"/>
            <a:ext cx="3714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87" name="Line 83"/>
          <p:cNvSpPr>
            <a:spLocks noChangeShapeType="1"/>
          </p:cNvSpPr>
          <p:nvPr/>
        </p:nvSpPr>
        <p:spPr bwMode="auto">
          <a:xfrm flipV="1">
            <a:off x="2783505" y="252062"/>
            <a:ext cx="0" cy="1733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88" name="Line 84"/>
          <p:cNvSpPr>
            <a:spLocks noChangeShapeType="1"/>
          </p:cNvSpPr>
          <p:nvPr/>
        </p:nvSpPr>
        <p:spPr bwMode="auto">
          <a:xfrm>
            <a:off x="2783505" y="252062"/>
            <a:ext cx="403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91" name="Line 87"/>
          <p:cNvSpPr>
            <a:spLocks noChangeShapeType="1"/>
          </p:cNvSpPr>
          <p:nvPr/>
        </p:nvSpPr>
        <p:spPr bwMode="auto">
          <a:xfrm>
            <a:off x="3850305" y="1863375"/>
            <a:ext cx="6096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92" name="Line 88"/>
          <p:cNvSpPr>
            <a:spLocks noChangeShapeType="1"/>
          </p:cNvSpPr>
          <p:nvPr/>
        </p:nvSpPr>
        <p:spPr bwMode="auto">
          <a:xfrm>
            <a:off x="2631105" y="1941162"/>
            <a:ext cx="7620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93" name="Line 89"/>
          <p:cNvSpPr>
            <a:spLocks noChangeShapeType="1"/>
          </p:cNvSpPr>
          <p:nvPr/>
        </p:nvSpPr>
        <p:spPr bwMode="auto">
          <a:xfrm>
            <a:off x="1030905" y="753712"/>
            <a:ext cx="36576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94" name="Line 90"/>
          <p:cNvSpPr>
            <a:spLocks noChangeShapeType="1"/>
          </p:cNvSpPr>
          <p:nvPr/>
        </p:nvSpPr>
        <p:spPr bwMode="auto">
          <a:xfrm>
            <a:off x="3012105" y="753712"/>
            <a:ext cx="1588" cy="32654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95" name="Line 91"/>
          <p:cNvSpPr>
            <a:spLocks noChangeShapeType="1"/>
          </p:cNvSpPr>
          <p:nvPr/>
        </p:nvSpPr>
        <p:spPr bwMode="auto">
          <a:xfrm>
            <a:off x="3012105" y="1714150"/>
            <a:ext cx="381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96" name="Line 92"/>
          <p:cNvSpPr>
            <a:spLocks noChangeShapeType="1"/>
          </p:cNvSpPr>
          <p:nvPr/>
        </p:nvSpPr>
        <p:spPr bwMode="auto">
          <a:xfrm>
            <a:off x="4078905" y="1863375"/>
            <a:ext cx="1588" cy="15954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97" name="Line 93"/>
          <p:cNvSpPr>
            <a:spLocks noChangeShapeType="1"/>
          </p:cNvSpPr>
          <p:nvPr/>
        </p:nvSpPr>
        <p:spPr bwMode="auto">
          <a:xfrm>
            <a:off x="4078905" y="3482625"/>
            <a:ext cx="3810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198" name="Rectangle 94"/>
          <p:cNvSpPr>
            <a:spLocks noChangeArrowheads="1"/>
          </p:cNvSpPr>
          <p:nvPr/>
        </p:nvSpPr>
        <p:spPr bwMode="auto">
          <a:xfrm>
            <a:off x="649905" y="36477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</a:p>
        </p:txBody>
      </p:sp>
      <p:sp>
        <p:nvSpPr>
          <p:cNvPr id="47199" name="Oval 95"/>
          <p:cNvSpPr>
            <a:spLocks noChangeArrowheads="1"/>
          </p:cNvSpPr>
          <p:nvPr/>
        </p:nvSpPr>
        <p:spPr bwMode="auto">
          <a:xfrm>
            <a:off x="2935905" y="163636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200" name="Line 96"/>
          <p:cNvSpPr>
            <a:spLocks noChangeShapeType="1"/>
          </p:cNvSpPr>
          <p:nvPr/>
        </p:nvSpPr>
        <p:spPr bwMode="auto">
          <a:xfrm flipH="1">
            <a:off x="868980" y="2599975"/>
            <a:ext cx="314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201" name="Line 97"/>
          <p:cNvSpPr>
            <a:spLocks noChangeShapeType="1"/>
          </p:cNvSpPr>
          <p:nvPr/>
        </p:nvSpPr>
        <p:spPr bwMode="auto">
          <a:xfrm flipH="1">
            <a:off x="3580430" y="2673000"/>
            <a:ext cx="7270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202" name="Line 98"/>
          <p:cNvSpPr>
            <a:spLocks noChangeShapeType="1"/>
          </p:cNvSpPr>
          <p:nvPr/>
        </p:nvSpPr>
        <p:spPr bwMode="auto">
          <a:xfrm>
            <a:off x="3590590" y="2673000"/>
            <a:ext cx="1588" cy="2028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203" name="Line 99"/>
          <p:cNvSpPr>
            <a:spLocks noChangeShapeType="1"/>
          </p:cNvSpPr>
          <p:nvPr/>
        </p:nvSpPr>
        <p:spPr bwMode="auto">
          <a:xfrm>
            <a:off x="868980" y="2599975"/>
            <a:ext cx="1588" cy="2101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7204" name="Rectangle 100"/>
          <p:cNvSpPr>
            <a:spLocks noChangeArrowheads="1"/>
          </p:cNvSpPr>
          <p:nvPr/>
        </p:nvSpPr>
        <p:spPr bwMode="auto">
          <a:xfrm>
            <a:off x="116505" y="4092225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</a:p>
        </p:txBody>
      </p:sp>
      <p:sp>
        <p:nvSpPr>
          <p:cNvPr id="47205" name="Line 101"/>
          <p:cNvSpPr>
            <a:spLocks noChangeShapeType="1"/>
          </p:cNvSpPr>
          <p:nvPr/>
        </p:nvSpPr>
        <p:spPr bwMode="auto">
          <a:xfrm flipV="1">
            <a:off x="5602905" y="54257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06" name="Line 102"/>
          <p:cNvSpPr>
            <a:spLocks noChangeShapeType="1"/>
          </p:cNvSpPr>
          <p:nvPr/>
        </p:nvSpPr>
        <p:spPr bwMode="auto">
          <a:xfrm>
            <a:off x="5602905" y="542575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07" name="Line 103"/>
          <p:cNvSpPr>
            <a:spLocks noChangeShapeType="1"/>
          </p:cNvSpPr>
          <p:nvPr/>
        </p:nvSpPr>
        <p:spPr bwMode="auto">
          <a:xfrm>
            <a:off x="6593505" y="19903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08" name="Oval 104"/>
          <p:cNvSpPr>
            <a:spLocks noChangeArrowheads="1"/>
          </p:cNvSpPr>
          <p:nvPr/>
        </p:nvSpPr>
        <p:spPr bwMode="auto">
          <a:xfrm>
            <a:off x="2707305" y="1882425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209" name="Oval 105"/>
          <p:cNvSpPr>
            <a:spLocks noChangeArrowheads="1"/>
          </p:cNvSpPr>
          <p:nvPr/>
        </p:nvSpPr>
        <p:spPr bwMode="auto">
          <a:xfrm>
            <a:off x="2935905" y="663225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210" name="Oval 106"/>
          <p:cNvSpPr>
            <a:spLocks noChangeArrowheads="1"/>
          </p:cNvSpPr>
          <p:nvPr/>
        </p:nvSpPr>
        <p:spPr bwMode="auto">
          <a:xfrm>
            <a:off x="4002705" y="1806225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7211" name="Line 107"/>
          <p:cNvSpPr>
            <a:spLocks noChangeShapeType="1"/>
          </p:cNvSpPr>
          <p:nvPr/>
        </p:nvSpPr>
        <p:spPr bwMode="auto">
          <a:xfrm flipH="1">
            <a:off x="258745" y="4691665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212" name="Oval 108"/>
          <p:cNvSpPr>
            <a:spLocks noChangeArrowheads="1"/>
          </p:cNvSpPr>
          <p:nvPr/>
        </p:nvSpPr>
        <p:spPr bwMode="auto">
          <a:xfrm>
            <a:off x="2659680" y="3293712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7213" name="Oval 109"/>
          <p:cNvSpPr>
            <a:spLocks noChangeArrowheads="1"/>
          </p:cNvSpPr>
          <p:nvPr/>
        </p:nvSpPr>
        <p:spPr bwMode="auto">
          <a:xfrm>
            <a:off x="5755305" y="3365150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7" name="Rectangle 60"/>
          <p:cNvSpPr>
            <a:spLocks noChangeArrowheads="1"/>
          </p:cNvSpPr>
          <p:nvPr/>
        </p:nvSpPr>
        <p:spPr bwMode="auto">
          <a:xfrm>
            <a:off x="71500" y="6264315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输出方程:</a:t>
            </a:r>
          </a:p>
        </p:txBody>
      </p:sp>
      <p:sp>
        <p:nvSpPr>
          <p:cNvPr id="88" name="Rectangle 61"/>
          <p:cNvSpPr>
            <a:spLocks noChangeArrowheads="1"/>
          </p:cNvSpPr>
          <p:nvPr/>
        </p:nvSpPr>
        <p:spPr bwMode="auto">
          <a:xfrm>
            <a:off x="71500" y="5381055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激励方程:</a:t>
            </a:r>
          </a:p>
        </p:txBody>
      </p:sp>
      <p:sp>
        <p:nvSpPr>
          <p:cNvPr id="90" name="Rectangle 62"/>
          <p:cNvSpPr>
            <a:spLocks noChangeArrowheads="1"/>
          </p:cNvSpPr>
          <p:nvPr/>
        </p:nvSpPr>
        <p:spPr bwMode="auto">
          <a:xfrm>
            <a:off x="4564412" y="5520570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状态方程:</a:t>
            </a:r>
          </a:p>
        </p:txBody>
      </p:sp>
      <p:grpSp>
        <p:nvGrpSpPr>
          <p:cNvPr id="91" name="组合 90"/>
          <p:cNvGrpSpPr/>
          <p:nvPr/>
        </p:nvGrpSpPr>
        <p:grpSpPr>
          <a:xfrm>
            <a:off x="7929586" y="785794"/>
            <a:ext cx="357190" cy="777041"/>
            <a:chOff x="7177088" y="3041650"/>
            <a:chExt cx="768350" cy="633439"/>
          </a:xfrm>
        </p:grpSpPr>
        <p:sp>
          <p:nvSpPr>
            <p:cNvPr id="92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6" name="AutoShape 36"/>
          <p:cNvSpPr>
            <a:spLocks noChangeArrowheads="1"/>
          </p:cNvSpPr>
          <p:nvPr/>
        </p:nvSpPr>
        <p:spPr bwMode="auto">
          <a:xfrm rot="5400000">
            <a:off x="4578351" y="636567"/>
            <a:ext cx="649288" cy="376238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97" name="组合 96"/>
          <p:cNvGrpSpPr/>
          <p:nvPr/>
        </p:nvGrpSpPr>
        <p:grpSpPr>
          <a:xfrm>
            <a:off x="3357554" y="1428736"/>
            <a:ext cx="519109" cy="762000"/>
            <a:chOff x="7086600" y="4024322"/>
            <a:chExt cx="1019175" cy="762000"/>
          </a:xfrm>
        </p:grpSpPr>
        <p:sp>
          <p:nvSpPr>
            <p:cNvPr id="98" name="Arc 76"/>
            <p:cNvSpPr>
              <a:spLocks/>
            </p:cNvSpPr>
            <p:nvPr/>
          </p:nvSpPr>
          <p:spPr bwMode="auto">
            <a:xfrm>
              <a:off x="7154863" y="4024322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Arc 77"/>
            <p:cNvSpPr>
              <a:spLocks/>
            </p:cNvSpPr>
            <p:nvPr/>
          </p:nvSpPr>
          <p:spPr bwMode="auto">
            <a:xfrm>
              <a:off x="7162800" y="4027497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Arc 80"/>
            <p:cNvSpPr>
              <a:spLocks/>
            </p:cNvSpPr>
            <p:nvPr/>
          </p:nvSpPr>
          <p:spPr bwMode="auto">
            <a:xfrm>
              <a:off x="7086600" y="4103697"/>
              <a:ext cx="152400" cy="609600"/>
            </a:xfrm>
            <a:custGeom>
              <a:avLst/>
              <a:gdLst>
                <a:gd name="G0" fmla="+- 2335 0 0"/>
                <a:gd name="G1" fmla="+- 21600 0 0"/>
                <a:gd name="G2" fmla="+- 21600 0 0"/>
                <a:gd name="T0" fmla="*/ 2335 w 23935"/>
                <a:gd name="T1" fmla="*/ 0 h 43200"/>
                <a:gd name="T2" fmla="*/ 0 w 23935"/>
                <a:gd name="T3" fmla="*/ 43073 h 43200"/>
                <a:gd name="T4" fmla="*/ 2335 w 2393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35" h="43200" fill="none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</a:path>
                <a:path w="23935" h="43200" stroke="0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  <a:lnTo>
                    <a:pt x="233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1" name="组合 100"/>
          <p:cNvGrpSpPr/>
          <p:nvPr/>
        </p:nvGrpSpPr>
        <p:grpSpPr>
          <a:xfrm>
            <a:off x="6858016" y="132402"/>
            <a:ext cx="357190" cy="777041"/>
            <a:chOff x="7177088" y="3041650"/>
            <a:chExt cx="768350" cy="633439"/>
          </a:xfrm>
        </p:grpSpPr>
        <p:sp>
          <p:nvSpPr>
            <p:cNvPr id="102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6858016" y="1366075"/>
            <a:ext cx="357190" cy="777041"/>
            <a:chOff x="7177088" y="3041650"/>
            <a:chExt cx="768350" cy="633439"/>
          </a:xfrm>
        </p:grpSpPr>
        <p:sp>
          <p:nvSpPr>
            <p:cNvPr id="107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5072066" y="4357694"/>
            <a:ext cx="3789435" cy="594658"/>
            <a:chOff x="5072066" y="4357694"/>
            <a:chExt cx="3789435" cy="594658"/>
          </a:xfrm>
        </p:grpSpPr>
        <p:graphicFrame>
          <p:nvGraphicFramePr>
            <p:cNvPr id="185072" name="Object 1776"/>
            <p:cNvGraphicFramePr>
              <a:graphicFrameLocks noChangeAspect="1"/>
            </p:cNvGraphicFramePr>
            <p:nvPr/>
          </p:nvGraphicFramePr>
          <p:xfrm>
            <a:off x="6619874" y="4357694"/>
            <a:ext cx="2241627" cy="5206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336" name="Equation" r:id="rId15" imgW="1040948" imgH="253890" progId="Equation.DSMT4">
                    <p:embed/>
                  </p:oleObj>
                </mc:Choice>
                <mc:Fallback>
                  <p:oleObj name="Equation" r:id="rId15" imgW="1040948" imgH="253890" progId="Equation.DSMT4">
                    <p:embed/>
                    <p:pic>
                      <p:nvPicPr>
                        <p:cNvPr id="0" name="Picture 17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9874" y="4357694"/>
                          <a:ext cx="2241627" cy="5206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矩形 110"/>
            <p:cNvSpPr/>
            <p:nvPr/>
          </p:nvSpPr>
          <p:spPr>
            <a:xfrm>
              <a:off x="5072066" y="4429132"/>
              <a:ext cx="14414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T</a:t>
              </a:r>
              <a:r>
                <a:rPr lang="zh-CN" altLang="en-US" sz="2800" dirty="0" smtClean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触发器</a:t>
              </a:r>
              <a:endParaRPr lang="zh-CN" altLang="en-US" sz="28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7215206" y="142876"/>
            <a:ext cx="1285884" cy="2809212"/>
            <a:chOff x="7215206" y="142876"/>
            <a:chExt cx="1285884" cy="2809212"/>
          </a:xfrm>
        </p:grpSpPr>
        <p:sp>
          <p:nvSpPr>
            <p:cNvPr id="112" name="矩形 111"/>
            <p:cNvSpPr/>
            <p:nvPr/>
          </p:nvSpPr>
          <p:spPr bwMode="auto">
            <a:xfrm>
              <a:off x="7215206" y="142876"/>
              <a:ext cx="1285884" cy="2071678"/>
            </a:xfrm>
            <a:prstGeom prst="rect">
              <a:avLst/>
            </a:prstGeom>
            <a:noFill/>
            <a:ln w="25400" cap="flat" cmpd="sng" algn="ctr">
              <a:solidFill>
                <a:srgbClr val="FFFF00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宋体" pitchFamily="2" charset="-122"/>
              </a:endParaRPr>
            </a:p>
          </p:txBody>
        </p:sp>
        <p:sp>
          <p:nvSpPr>
            <p:cNvPr id="113" name="矩形 112"/>
            <p:cNvSpPr/>
            <p:nvPr/>
          </p:nvSpPr>
          <p:spPr>
            <a:xfrm>
              <a:off x="7429520" y="2428868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或门</a:t>
              </a:r>
              <a:endParaRPr lang="zh-CN" altLang="en-US" sz="2800" dirty="0"/>
            </a:p>
          </p:txBody>
        </p:sp>
      </p:grpSp>
      <p:sp>
        <p:nvSpPr>
          <p:cNvPr id="114" name="灯片编号占位符 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30</a:t>
            </a:fld>
            <a:endParaRPr lang="en-US" altLang="zh-CN"/>
          </a:p>
        </p:txBody>
      </p:sp>
      <p:sp>
        <p:nvSpPr>
          <p:cNvPr id="117" name="矩形 116"/>
          <p:cNvSpPr/>
          <p:nvPr/>
        </p:nvSpPr>
        <p:spPr>
          <a:xfrm>
            <a:off x="6662054" y="3214686"/>
            <a:ext cx="2339102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J=1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K=1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</a:t>
            </a:r>
            <a:endParaRPr lang="en-US" altLang="zh-CN" sz="2800" dirty="0" smtClean="0">
              <a:solidFill>
                <a:schemeClr val="accent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JK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触发器翻转</a:t>
            </a:r>
            <a:endParaRPr lang="zh-CN" altLang="en-US" sz="2800" dirty="0"/>
          </a:p>
        </p:txBody>
      </p:sp>
      <p:sp>
        <p:nvSpPr>
          <p:cNvPr id="118" name="Oval 25"/>
          <p:cNvSpPr>
            <a:spLocks noChangeArrowheads="1"/>
          </p:cNvSpPr>
          <p:nvPr/>
        </p:nvSpPr>
        <p:spPr bwMode="auto">
          <a:xfrm>
            <a:off x="788720" y="4633704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90" grpId="0"/>
      <p:bldP spid="1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63" name="Group 35"/>
          <p:cNvGrpSpPr>
            <a:grpSpLocks/>
          </p:cNvGrpSpPr>
          <p:nvPr/>
        </p:nvGrpSpPr>
        <p:grpSpPr bwMode="auto">
          <a:xfrm>
            <a:off x="1676400" y="2844823"/>
            <a:ext cx="5561013" cy="3819525"/>
            <a:chOff x="1056" y="1536"/>
            <a:chExt cx="3503" cy="2406"/>
          </a:xfrm>
        </p:grpSpPr>
        <p:sp>
          <p:nvSpPr>
            <p:cNvPr id="48133" name="Line 5"/>
            <p:cNvSpPr>
              <a:spLocks noChangeShapeType="1"/>
            </p:cNvSpPr>
            <p:nvPr/>
          </p:nvSpPr>
          <p:spPr bwMode="auto">
            <a:xfrm>
              <a:off x="1056" y="1920"/>
              <a:ext cx="35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4" name="Line 6"/>
            <p:cNvSpPr>
              <a:spLocks noChangeShapeType="1"/>
            </p:cNvSpPr>
            <p:nvPr/>
          </p:nvSpPr>
          <p:spPr bwMode="auto">
            <a:xfrm>
              <a:off x="2688" y="1698"/>
              <a:ext cx="1" cy="2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5" name="Line 7"/>
            <p:cNvSpPr>
              <a:spLocks noChangeShapeType="1"/>
            </p:cNvSpPr>
            <p:nvPr/>
          </p:nvSpPr>
          <p:spPr bwMode="auto">
            <a:xfrm>
              <a:off x="4128" y="1698"/>
              <a:ext cx="1" cy="22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1152" y="1536"/>
              <a:ext cx="32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en-US" altLang="zh-CN" sz="28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28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28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   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sz="28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sz="28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sz="28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 </a:t>
              </a: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Y</a:t>
              </a:r>
              <a:endPara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0" y="142875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状态转换表</a:t>
            </a:r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1828800" y="3463948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0   0   0      0   1    0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1828800" y="3844948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0   0   1      1   0    0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1828800" y="4292623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0   1   0      1   1    0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1828800" y="4673623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0   1   1      0   0    1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1828800" y="5054623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1   0   0      1   1    1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155" name="Rectangle 27"/>
          <p:cNvSpPr>
            <a:spLocks noChangeArrowheads="1"/>
          </p:cNvSpPr>
          <p:nvPr/>
        </p:nvSpPr>
        <p:spPr bwMode="auto">
          <a:xfrm>
            <a:off x="1828800" y="5435623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1   0   1      0   0    0</a:t>
            </a:r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1828800" y="5826148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1   1   0      0   1    0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1828800" y="6207148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1   1   1      1   0    0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8162" name="Group 34"/>
          <p:cNvGrpSpPr>
            <a:grpSpLocks/>
          </p:cNvGrpSpPr>
          <p:nvPr/>
        </p:nvGrpSpPr>
        <p:grpSpPr bwMode="auto">
          <a:xfrm>
            <a:off x="1016605" y="785794"/>
            <a:ext cx="4889500" cy="1290638"/>
            <a:chOff x="624" y="624"/>
            <a:chExt cx="3080" cy="813"/>
          </a:xfrm>
        </p:grpSpPr>
        <p:graphicFrame>
          <p:nvGraphicFramePr>
            <p:cNvPr id="48159" name="Object 31"/>
            <p:cNvGraphicFramePr>
              <a:graphicFrameLocks noChangeAspect="1"/>
            </p:cNvGraphicFramePr>
            <p:nvPr/>
          </p:nvGraphicFramePr>
          <p:xfrm>
            <a:off x="624" y="624"/>
            <a:ext cx="885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890" name="Equation" r:id="rId6" imgW="1067040" imgH="393840" progId="Equation.3">
                    <p:embed/>
                  </p:oleObj>
                </mc:Choice>
                <mc:Fallback>
                  <p:oleObj name="Equation" r:id="rId6" imgW="1067040" imgH="393840" progId="Equation.3">
                    <p:embed/>
                    <p:pic>
                      <p:nvPicPr>
                        <p:cNvPr id="0" name="Picture 14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624"/>
                          <a:ext cx="885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0" name="Object 32"/>
            <p:cNvGraphicFramePr>
              <a:graphicFrameLocks noChangeAspect="1"/>
            </p:cNvGraphicFramePr>
            <p:nvPr/>
          </p:nvGraphicFramePr>
          <p:xfrm>
            <a:off x="1968" y="624"/>
            <a:ext cx="173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891" name="Equation" r:id="rId8" imgW="2095920" imgH="355680" progId="Equation.3">
                    <p:embed/>
                  </p:oleObj>
                </mc:Choice>
                <mc:Fallback>
                  <p:oleObj name="Equation" r:id="rId8" imgW="2095920" imgH="355680" progId="Equation.3">
                    <p:embed/>
                    <p:pic>
                      <p:nvPicPr>
                        <p:cNvPr id="0" name="Picture 14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624"/>
                          <a:ext cx="1736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61" name="Object 33"/>
            <p:cNvGraphicFramePr>
              <a:graphicFrameLocks noChangeAspect="1"/>
            </p:cNvGraphicFramePr>
            <p:nvPr/>
          </p:nvGraphicFramePr>
          <p:xfrm>
            <a:off x="624" y="1104"/>
            <a:ext cx="202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3892" name="Equation" r:id="rId10" imgW="2439000" imgH="393840" progId="Equation.3">
                    <p:embed/>
                  </p:oleObj>
                </mc:Choice>
                <mc:Fallback>
                  <p:oleObj name="Equation" r:id="rId10" imgW="2439000" imgH="393840" progId="Equation.3">
                    <p:embed/>
                    <p:pic>
                      <p:nvPicPr>
                        <p:cNvPr id="0" name="Picture 14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104"/>
                          <a:ext cx="2020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31</a:t>
            </a:fld>
            <a:endParaRPr lang="en-US" altLang="zh-CN"/>
          </a:p>
        </p:txBody>
      </p:sp>
      <p:grpSp>
        <p:nvGrpSpPr>
          <p:cNvPr id="26" name="组合 25"/>
          <p:cNvGrpSpPr/>
          <p:nvPr/>
        </p:nvGrpSpPr>
        <p:grpSpPr>
          <a:xfrm>
            <a:off x="1214414" y="2214554"/>
            <a:ext cx="1214414" cy="928694"/>
            <a:chOff x="642974" y="1643050"/>
            <a:chExt cx="1214414" cy="928694"/>
          </a:xfrm>
        </p:grpSpPr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642974" y="1643050"/>
              <a:ext cx="121441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输入</a:t>
              </a:r>
              <a:endPara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29" name="直接箭头连接符 28"/>
            <p:cNvCxnSpPr/>
            <p:nvPr/>
          </p:nvCxnSpPr>
          <p:spPr bwMode="auto">
            <a:xfrm rot="16200000" flipH="1">
              <a:off x="857224" y="2285992"/>
              <a:ext cx="357190" cy="21431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8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8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8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8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8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8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8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0" grpId="0" build="p" autoUpdateAnimBg="0"/>
      <p:bldP spid="48151" grpId="0" build="p" autoUpdateAnimBg="0"/>
      <p:bldP spid="48152" grpId="0" build="p" autoUpdateAnimBg="0"/>
      <p:bldP spid="48153" grpId="0" build="p" autoUpdateAnimBg="0"/>
      <p:bldP spid="48154" grpId="0" build="p" autoUpdateAnimBg="0"/>
      <p:bldP spid="48155" grpId="0" build="p" autoUpdateAnimBg="0"/>
      <p:bldP spid="48156" grpId="0" build="p" autoUpdateAnimBg="0"/>
      <p:bldP spid="4815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97" name="Group 45"/>
          <p:cNvGrpSpPr>
            <a:grpSpLocks/>
          </p:cNvGrpSpPr>
          <p:nvPr/>
        </p:nvGrpSpPr>
        <p:grpSpPr bwMode="auto">
          <a:xfrm>
            <a:off x="1371600" y="2554288"/>
            <a:ext cx="3352800" cy="3124200"/>
            <a:chOff x="2208" y="1344"/>
            <a:chExt cx="2112" cy="1968"/>
          </a:xfrm>
        </p:grpSpPr>
        <p:sp>
          <p:nvSpPr>
            <p:cNvPr id="49156" name="Oval 4"/>
            <p:cNvSpPr>
              <a:spLocks noChangeArrowheads="1"/>
            </p:cNvSpPr>
            <p:nvPr/>
          </p:nvSpPr>
          <p:spPr bwMode="auto">
            <a:xfrm>
              <a:off x="3648" y="1344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7" name="Oval 5"/>
            <p:cNvSpPr>
              <a:spLocks noChangeArrowheads="1"/>
            </p:cNvSpPr>
            <p:nvPr/>
          </p:nvSpPr>
          <p:spPr bwMode="auto">
            <a:xfrm>
              <a:off x="2208" y="1344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58" name="Oval 6"/>
            <p:cNvSpPr>
              <a:spLocks noChangeArrowheads="1"/>
            </p:cNvSpPr>
            <p:nvPr/>
          </p:nvSpPr>
          <p:spPr bwMode="auto">
            <a:xfrm>
              <a:off x="3600" y="2640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1" name="Rectangle 9"/>
            <p:cNvSpPr>
              <a:spLocks noChangeArrowheads="1"/>
            </p:cNvSpPr>
            <p:nvPr/>
          </p:nvSpPr>
          <p:spPr bwMode="auto">
            <a:xfrm>
              <a:off x="2352" y="148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</a:t>
              </a:r>
            </a:p>
          </p:txBody>
        </p:sp>
        <p:sp>
          <p:nvSpPr>
            <p:cNvPr id="49162" name="Rectangle 10"/>
            <p:cNvSpPr>
              <a:spLocks noChangeArrowheads="1"/>
            </p:cNvSpPr>
            <p:nvPr/>
          </p:nvSpPr>
          <p:spPr bwMode="auto">
            <a:xfrm>
              <a:off x="3792" y="148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163" name="Rectangle 11"/>
            <p:cNvSpPr>
              <a:spLocks noChangeArrowheads="1"/>
            </p:cNvSpPr>
            <p:nvPr/>
          </p:nvSpPr>
          <p:spPr bwMode="auto">
            <a:xfrm>
              <a:off x="3744" y="277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165" name="Oval 13"/>
            <p:cNvSpPr>
              <a:spLocks noChangeArrowheads="1"/>
            </p:cNvSpPr>
            <p:nvPr/>
          </p:nvSpPr>
          <p:spPr bwMode="auto">
            <a:xfrm>
              <a:off x="2208" y="2640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6" name="Rectangle 14"/>
            <p:cNvSpPr>
              <a:spLocks noChangeArrowheads="1"/>
            </p:cNvSpPr>
            <p:nvPr/>
          </p:nvSpPr>
          <p:spPr bwMode="auto">
            <a:xfrm>
              <a:off x="2352" y="277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49198" name="Group 46"/>
          <p:cNvGrpSpPr>
            <a:grpSpLocks/>
          </p:cNvGrpSpPr>
          <p:nvPr/>
        </p:nvGrpSpPr>
        <p:grpSpPr bwMode="auto">
          <a:xfrm>
            <a:off x="2058988" y="800100"/>
            <a:ext cx="1827212" cy="1863725"/>
            <a:chOff x="2641" y="239"/>
            <a:chExt cx="1151" cy="1174"/>
          </a:xfrm>
        </p:grpSpPr>
        <p:sp>
          <p:nvSpPr>
            <p:cNvPr id="49159" name="Arc 7"/>
            <p:cNvSpPr>
              <a:spLocks/>
            </p:cNvSpPr>
            <p:nvPr/>
          </p:nvSpPr>
          <p:spPr bwMode="auto">
            <a:xfrm>
              <a:off x="2641" y="960"/>
              <a:ext cx="1151" cy="453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3122"/>
                <a:gd name="T1" fmla="*/ 19769 h 22667"/>
                <a:gd name="T2" fmla="*/ 43096 w 43122"/>
                <a:gd name="T3" fmla="*/ 22667 h 22667"/>
                <a:gd name="T4" fmla="*/ 21522 w 43122"/>
                <a:gd name="T5" fmla="*/ 21600 h 226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22" h="22667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451" y="0"/>
                    <a:pt x="43122" y="9670"/>
                    <a:pt x="43122" y="21600"/>
                  </a:cubicBezTo>
                  <a:cubicBezTo>
                    <a:pt x="43122" y="21955"/>
                    <a:pt x="43113" y="22311"/>
                    <a:pt x="43095" y="22666"/>
                  </a:cubicBezTo>
                </a:path>
                <a:path w="43122" h="22667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451" y="0"/>
                    <a:pt x="43122" y="9670"/>
                    <a:pt x="43122" y="21600"/>
                  </a:cubicBezTo>
                  <a:cubicBezTo>
                    <a:pt x="43122" y="21955"/>
                    <a:pt x="43113" y="22311"/>
                    <a:pt x="43095" y="22666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64" name="Rectangle 12"/>
            <p:cNvSpPr>
              <a:spLocks noChangeArrowheads="1"/>
            </p:cNvSpPr>
            <p:nvPr/>
          </p:nvSpPr>
          <p:spPr bwMode="auto">
            <a:xfrm>
              <a:off x="2976" y="23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X/Y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174" name="Rectangle 22"/>
            <p:cNvSpPr>
              <a:spLocks noChangeArrowheads="1"/>
            </p:cNvSpPr>
            <p:nvPr/>
          </p:nvSpPr>
          <p:spPr bwMode="auto">
            <a:xfrm>
              <a:off x="2976" y="56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49202" name="Group 50"/>
          <p:cNvGrpSpPr>
            <a:grpSpLocks/>
          </p:cNvGrpSpPr>
          <p:nvPr/>
        </p:nvGrpSpPr>
        <p:grpSpPr bwMode="auto">
          <a:xfrm>
            <a:off x="1371600" y="3544888"/>
            <a:ext cx="838200" cy="1143000"/>
            <a:chOff x="2208" y="1968"/>
            <a:chExt cx="528" cy="720"/>
          </a:xfrm>
        </p:grpSpPr>
        <p:sp>
          <p:nvSpPr>
            <p:cNvPr id="49172" name="Line 20"/>
            <p:cNvSpPr>
              <a:spLocks noChangeShapeType="1"/>
            </p:cNvSpPr>
            <p:nvPr/>
          </p:nvSpPr>
          <p:spPr bwMode="auto">
            <a:xfrm>
              <a:off x="2736" y="1968"/>
              <a:ext cx="0" cy="72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8" name="Rectangle 26"/>
            <p:cNvSpPr>
              <a:spLocks noChangeArrowheads="1"/>
            </p:cNvSpPr>
            <p:nvPr/>
          </p:nvSpPr>
          <p:spPr bwMode="auto">
            <a:xfrm>
              <a:off x="2208" y="208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49203" name="Group 51"/>
          <p:cNvGrpSpPr>
            <a:grpSpLocks/>
          </p:cNvGrpSpPr>
          <p:nvPr/>
        </p:nvGrpSpPr>
        <p:grpSpPr bwMode="auto">
          <a:xfrm>
            <a:off x="2438400" y="4992688"/>
            <a:ext cx="1143000" cy="617537"/>
            <a:chOff x="2880" y="2880"/>
            <a:chExt cx="720" cy="389"/>
          </a:xfrm>
        </p:grpSpPr>
        <p:sp>
          <p:nvSpPr>
            <p:cNvPr id="49173" name="Line 21"/>
            <p:cNvSpPr>
              <a:spLocks noChangeShapeType="1"/>
            </p:cNvSpPr>
            <p:nvPr/>
          </p:nvSpPr>
          <p:spPr bwMode="auto">
            <a:xfrm>
              <a:off x="2880" y="2880"/>
              <a:ext cx="720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9" name="Rectangle 27"/>
            <p:cNvSpPr>
              <a:spLocks noChangeArrowheads="1"/>
            </p:cNvSpPr>
            <p:nvPr/>
          </p:nvSpPr>
          <p:spPr bwMode="auto">
            <a:xfrm>
              <a:off x="3024" y="290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49204" name="Group 52"/>
          <p:cNvGrpSpPr>
            <a:grpSpLocks/>
          </p:cNvGrpSpPr>
          <p:nvPr/>
        </p:nvGrpSpPr>
        <p:grpSpPr bwMode="auto">
          <a:xfrm>
            <a:off x="3733800" y="3316288"/>
            <a:ext cx="793750" cy="1447800"/>
            <a:chOff x="3696" y="1824"/>
            <a:chExt cx="500" cy="912"/>
          </a:xfrm>
        </p:grpSpPr>
        <p:sp>
          <p:nvSpPr>
            <p:cNvPr id="49170" name="Line 18"/>
            <p:cNvSpPr>
              <a:spLocks noChangeShapeType="1"/>
            </p:cNvSpPr>
            <p:nvPr/>
          </p:nvSpPr>
          <p:spPr bwMode="auto">
            <a:xfrm flipV="1">
              <a:off x="3696" y="1824"/>
              <a:ext cx="0" cy="912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0" name="Rectangle 28"/>
            <p:cNvSpPr>
              <a:spLocks noChangeArrowheads="1"/>
            </p:cNvSpPr>
            <p:nvPr/>
          </p:nvSpPr>
          <p:spPr bwMode="auto">
            <a:xfrm>
              <a:off x="3696" y="210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49205" name="Group 53"/>
          <p:cNvGrpSpPr>
            <a:grpSpLocks/>
          </p:cNvGrpSpPr>
          <p:nvPr/>
        </p:nvGrpSpPr>
        <p:grpSpPr bwMode="auto">
          <a:xfrm>
            <a:off x="2362200" y="2697163"/>
            <a:ext cx="1371600" cy="619125"/>
            <a:chOff x="2832" y="1434"/>
            <a:chExt cx="864" cy="390"/>
          </a:xfrm>
        </p:grpSpPr>
        <p:sp>
          <p:nvSpPr>
            <p:cNvPr id="49171" name="Line 19"/>
            <p:cNvSpPr>
              <a:spLocks noChangeShapeType="1"/>
            </p:cNvSpPr>
            <p:nvPr/>
          </p:nvSpPr>
          <p:spPr bwMode="auto">
            <a:xfrm flipH="1">
              <a:off x="2832" y="1824"/>
              <a:ext cx="864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81" name="Rectangle 29"/>
            <p:cNvSpPr>
              <a:spLocks noChangeArrowheads="1"/>
            </p:cNvSpPr>
            <p:nvPr/>
          </p:nvSpPr>
          <p:spPr bwMode="auto">
            <a:xfrm>
              <a:off x="3024" y="143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49199" name="Group 47"/>
          <p:cNvGrpSpPr>
            <a:grpSpLocks/>
          </p:cNvGrpSpPr>
          <p:nvPr/>
        </p:nvGrpSpPr>
        <p:grpSpPr bwMode="auto">
          <a:xfrm>
            <a:off x="4648200" y="3152775"/>
            <a:ext cx="1479550" cy="1858963"/>
            <a:chOff x="4272" y="1721"/>
            <a:chExt cx="932" cy="1171"/>
          </a:xfrm>
        </p:grpSpPr>
        <p:sp>
          <p:nvSpPr>
            <p:cNvPr id="49167" name="Arc 15"/>
            <p:cNvSpPr>
              <a:spLocks/>
            </p:cNvSpPr>
            <p:nvPr/>
          </p:nvSpPr>
          <p:spPr bwMode="auto">
            <a:xfrm rot="5400000">
              <a:off x="3902" y="2091"/>
              <a:ext cx="1171" cy="431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3101"/>
                <a:gd name="T1" fmla="*/ 19769 h 21600"/>
                <a:gd name="T2" fmla="*/ 43101 w 43101"/>
                <a:gd name="T3" fmla="*/ 20651 h 21600"/>
                <a:gd name="T4" fmla="*/ 21522 w 4310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01" h="21600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082" y="0"/>
                    <a:pt x="42593" y="9101"/>
                    <a:pt x="43101" y="20650"/>
                  </a:cubicBezTo>
                </a:path>
                <a:path w="43101" h="21600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082" y="0"/>
                    <a:pt x="42593" y="9101"/>
                    <a:pt x="43101" y="20650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5" name="Rectangle 23"/>
            <p:cNvSpPr>
              <a:spLocks noChangeArrowheads="1"/>
            </p:cNvSpPr>
            <p:nvPr/>
          </p:nvSpPr>
          <p:spPr bwMode="auto">
            <a:xfrm>
              <a:off x="4704" y="213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49200" name="Group 48"/>
          <p:cNvGrpSpPr>
            <a:grpSpLocks/>
          </p:cNvGrpSpPr>
          <p:nvPr/>
        </p:nvGrpSpPr>
        <p:grpSpPr bwMode="auto">
          <a:xfrm>
            <a:off x="2130425" y="5602288"/>
            <a:ext cx="1774825" cy="1255712"/>
            <a:chOff x="2686" y="3264"/>
            <a:chExt cx="1118" cy="791"/>
          </a:xfrm>
        </p:grpSpPr>
        <p:sp>
          <p:nvSpPr>
            <p:cNvPr id="49169" name="Arc 17"/>
            <p:cNvSpPr>
              <a:spLocks/>
            </p:cNvSpPr>
            <p:nvPr/>
          </p:nvSpPr>
          <p:spPr bwMode="auto">
            <a:xfrm flipV="1">
              <a:off x="2686" y="3264"/>
              <a:ext cx="1118" cy="431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78"/>
                <a:gd name="T1" fmla="*/ 21352 h 21600"/>
                <a:gd name="T2" fmla="*/ 43178 w 43178"/>
                <a:gd name="T3" fmla="*/ 20651 h 21600"/>
                <a:gd name="T4" fmla="*/ 21599 w 4317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78" h="21600" fill="none" extrusionOk="0">
                  <a:moveTo>
                    <a:pt x="0" y="21352"/>
                  </a:moveTo>
                  <a:cubicBezTo>
                    <a:pt x="136" y="9520"/>
                    <a:pt x="9766" y="-1"/>
                    <a:pt x="21599" y="0"/>
                  </a:cubicBezTo>
                  <a:cubicBezTo>
                    <a:pt x="33159" y="0"/>
                    <a:pt x="42670" y="9101"/>
                    <a:pt x="43178" y="20650"/>
                  </a:cubicBezTo>
                </a:path>
                <a:path w="43178" h="21600" stroke="0" extrusionOk="0">
                  <a:moveTo>
                    <a:pt x="0" y="21352"/>
                  </a:moveTo>
                  <a:cubicBezTo>
                    <a:pt x="136" y="9520"/>
                    <a:pt x="9766" y="-1"/>
                    <a:pt x="21599" y="0"/>
                  </a:cubicBezTo>
                  <a:cubicBezTo>
                    <a:pt x="33159" y="0"/>
                    <a:pt x="42670" y="9101"/>
                    <a:pt x="43178" y="2065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6" name="Rectangle 24"/>
            <p:cNvSpPr>
              <a:spLocks noChangeArrowheads="1"/>
            </p:cNvSpPr>
            <p:nvPr/>
          </p:nvSpPr>
          <p:spPr bwMode="auto">
            <a:xfrm>
              <a:off x="3024" y="369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49201" name="Group 49"/>
          <p:cNvGrpSpPr>
            <a:grpSpLocks/>
          </p:cNvGrpSpPr>
          <p:nvPr/>
        </p:nvGrpSpPr>
        <p:grpSpPr bwMode="auto">
          <a:xfrm>
            <a:off x="0" y="3176588"/>
            <a:ext cx="1455738" cy="1768475"/>
            <a:chOff x="1344" y="1736"/>
            <a:chExt cx="917" cy="1114"/>
          </a:xfrm>
        </p:grpSpPr>
        <p:sp>
          <p:nvSpPr>
            <p:cNvPr id="49168" name="Arc 16"/>
            <p:cNvSpPr>
              <a:spLocks/>
            </p:cNvSpPr>
            <p:nvPr/>
          </p:nvSpPr>
          <p:spPr bwMode="auto">
            <a:xfrm rot="-5400000">
              <a:off x="1489" y="2077"/>
              <a:ext cx="1114" cy="431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3033"/>
                <a:gd name="T1" fmla="*/ 19769 h 21600"/>
                <a:gd name="T2" fmla="*/ 43033 w 43033"/>
                <a:gd name="T3" fmla="*/ 19645 h 21600"/>
                <a:gd name="T4" fmla="*/ 21522 w 43033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033" h="21600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2693" y="0"/>
                    <a:pt x="42022" y="8519"/>
                    <a:pt x="43033" y="19644"/>
                  </a:cubicBezTo>
                </a:path>
                <a:path w="43033" h="21600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2693" y="0"/>
                    <a:pt x="42022" y="8519"/>
                    <a:pt x="43033" y="19644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177" name="Rectangle 25"/>
            <p:cNvSpPr>
              <a:spLocks noChangeArrowheads="1"/>
            </p:cNvSpPr>
            <p:nvPr/>
          </p:nvSpPr>
          <p:spPr bwMode="auto">
            <a:xfrm>
              <a:off x="1344" y="205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sp>
        <p:nvSpPr>
          <p:cNvPr id="49194" name="Rectangle 42"/>
          <p:cNvSpPr>
            <a:spLocks noChangeArrowheads="1"/>
          </p:cNvSpPr>
          <p:nvPr/>
        </p:nvSpPr>
        <p:spPr bwMode="auto">
          <a:xfrm>
            <a:off x="0" y="2286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(3) 状态转换图</a:t>
            </a:r>
          </a:p>
        </p:txBody>
      </p:sp>
      <p:grpSp>
        <p:nvGrpSpPr>
          <p:cNvPr id="49220" name="Group 68"/>
          <p:cNvGrpSpPr>
            <a:grpSpLocks/>
          </p:cNvGrpSpPr>
          <p:nvPr/>
        </p:nvGrpSpPr>
        <p:grpSpPr bwMode="auto">
          <a:xfrm>
            <a:off x="5364163" y="188913"/>
            <a:ext cx="3608387" cy="3100387"/>
            <a:chOff x="1015" y="607"/>
            <a:chExt cx="3503" cy="2465"/>
          </a:xfrm>
        </p:grpSpPr>
        <p:grpSp>
          <p:nvGrpSpPr>
            <p:cNvPr id="49221" name="Group 69"/>
            <p:cNvGrpSpPr>
              <a:grpSpLocks/>
            </p:cNvGrpSpPr>
            <p:nvPr/>
          </p:nvGrpSpPr>
          <p:grpSpPr bwMode="auto">
            <a:xfrm>
              <a:off x="1015" y="607"/>
              <a:ext cx="3503" cy="2340"/>
              <a:chOff x="1056" y="1602"/>
              <a:chExt cx="3503" cy="2340"/>
            </a:xfrm>
          </p:grpSpPr>
          <p:sp>
            <p:nvSpPr>
              <p:cNvPr id="49222" name="Line 70"/>
              <p:cNvSpPr>
                <a:spLocks noChangeShapeType="1"/>
              </p:cNvSpPr>
              <p:nvPr/>
            </p:nvSpPr>
            <p:spPr bwMode="auto">
              <a:xfrm>
                <a:off x="1056" y="1920"/>
                <a:ext cx="3503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23" name="Line 71"/>
              <p:cNvSpPr>
                <a:spLocks noChangeShapeType="1"/>
              </p:cNvSpPr>
              <p:nvPr/>
            </p:nvSpPr>
            <p:spPr bwMode="auto">
              <a:xfrm>
                <a:off x="2688" y="1698"/>
                <a:ext cx="1" cy="2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24" name="Line 72"/>
              <p:cNvSpPr>
                <a:spLocks noChangeShapeType="1"/>
              </p:cNvSpPr>
              <p:nvPr/>
            </p:nvSpPr>
            <p:spPr bwMode="auto">
              <a:xfrm>
                <a:off x="4128" y="1698"/>
                <a:ext cx="1" cy="22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25" name="Rectangle 73"/>
              <p:cNvSpPr>
                <a:spLocks noChangeArrowheads="1"/>
              </p:cNvSpPr>
              <p:nvPr/>
            </p:nvSpPr>
            <p:spPr bwMode="auto">
              <a:xfrm>
                <a:off x="1152" y="1602"/>
                <a:ext cx="3242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X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 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n+1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n+1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Y</a:t>
                </a:r>
                <a:endPara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49226" name="Rectangle 74"/>
            <p:cNvSpPr>
              <a:spLocks noChangeArrowheads="1"/>
            </p:cNvSpPr>
            <p:nvPr/>
          </p:nvSpPr>
          <p:spPr bwMode="auto">
            <a:xfrm>
              <a:off x="1111" y="1029"/>
              <a:ext cx="3261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0   0   0      0   1    0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227" name="Rectangle 75"/>
            <p:cNvSpPr>
              <a:spLocks noChangeArrowheads="1"/>
            </p:cNvSpPr>
            <p:nvPr/>
          </p:nvSpPr>
          <p:spPr bwMode="auto">
            <a:xfrm>
              <a:off x="1111" y="1271"/>
              <a:ext cx="3261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0   0   1      1   0    0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228" name="Rectangle 76"/>
            <p:cNvSpPr>
              <a:spLocks noChangeArrowheads="1"/>
            </p:cNvSpPr>
            <p:nvPr/>
          </p:nvSpPr>
          <p:spPr bwMode="auto">
            <a:xfrm>
              <a:off x="1111" y="1552"/>
              <a:ext cx="3261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0   1   0      1   1    0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229" name="Rectangle 77"/>
            <p:cNvSpPr>
              <a:spLocks noChangeArrowheads="1"/>
            </p:cNvSpPr>
            <p:nvPr/>
          </p:nvSpPr>
          <p:spPr bwMode="auto">
            <a:xfrm>
              <a:off x="1111" y="1792"/>
              <a:ext cx="3261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0   1   1      0   0    1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230" name="Rectangle 78"/>
            <p:cNvSpPr>
              <a:spLocks noChangeArrowheads="1"/>
            </p:cNvSpPr>
            <p:nvPr/>
          </p:nvSpPr>
          <p:spPr bwMode="auto">
            <a:xfrm>
              <a:off x="1111" y="2033"/>
              <a:ext cx="3261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1   0   0      1   1    1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231" name="Rectangle 79"/>
            <p:cNvSpPr>
              <a:spLocks noChangeArrowheads="1"/>
            </p:cNvSpPr>
            <p:nvPr/>
          </p:nvSpPr>
          <p:spPr bwMode="auto">
            <a:xfrm>
              <a:off x="1111" y="2271"/>
              <a:ext cx="3261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1   0   1      0   0    0</a:t>
              </a:r>
            </a:p>
          </p:txBody>
        </p:sp>
        <p:sp>
          <p:nvSpPr>
            <p:cNvPr id="49232" name="Rectangle 80"/>
            <p:cNvSpPr>
              <a:spLocks noChangeArrowheads="1"/>
            </p:cNvSpPr>
            <p:nvPr/>
          </p:nvSpPr>
          <p:spPr bwMode="auto">
            <a:xfrm>
              <a:off x="1111" y="2520"/>
              <a:ext cx="3261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1   1   0      0   1    0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9233" name="Rectangle 81"/>
            <p:cNvSpPr>
              <a:spLocks noChangeArrowheads="1"/>
            </p:cNvSpPr>
            <p:nvPr/>
          </p:nvSpPr>
          <p:spPr bwMode="auto">
            <a:xfrm>
              <a:off x="1111" y="2756"/>
              <a:ext cx="3261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1   1   1      1   0    0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51" name="矩形 50"/>
          <p:cNvSpPr/>
          <p:nvPr/>
        </p:nvSpPr>
        <p:spPr bwMode="auto">
          <a:xfrm>
            <a:off x="5929322" y="642918"/>
            <a:ext cx="2357454" cy="1357322"/>
          </a:xfrm>
          <a:prstGeom prst="rect">
            <a:avLst/>
          </a:prstGeom>
          <a:noFill/>
          <a:ln w="25400" cap="flat" cmpd="sng" algn="ctr">
            <a:solidFill>
              <a:srgbClr val="FFFF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5929322" y="2071678"/>
            <a:ext cx="2357454" cy="1214446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9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9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9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99" name="Rectangle 123"/>
          <p:cNvSpPr>
            <a:spLocks noChangeArrowheads="1"/>
          </p:cNvSpPr>
          <p:nvPr/>
        </p:nvSpPr>
        <p:spPr bwMode="auto">
          <a:xfrm>
            <a:off x="0" y="-24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(4) 时序图</a:t>
            </a:r>
          </a:p>
        </p:txBody>
      </p:sp>
      <p:grpSp>
        <p:nvGrpSpPr>
          <p:cNvPr id="50369" name="Group 193"/>
          <p:cNvGrpSpPr>
            <a:grpSpLocks/>
          </p:cNvGrpSpPr>
          <p:nvPr/>
        </p:nvGrpSpPr>
        <p:grpSpPr bwMode="auto">
          <a:xfrm>
            <a:off x="4876800" y="2214554"/>
            <a:ext cx="4205288" cy="3865563"/>
            <a:chOff x="3072" y="522"/>
            <a:chExt cx="2649" cy="2435"/>
          </a:xfrm>
        </p:grpSpPr>
        <p:sp>
          <p:nvSpPr>
            <p:cNvPr id="50304" name="Line 128"/>
            <p:cNvSpPr>
              <a:spLocks noChangeShapeType="1"/>
            </p:cNvSpPr>
            <p:nvPr/>
          </p:nvSpPr>
          <p:spPr bwMode="auto">
            <a:xfrm>
              <a:off x="3696" y="864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05" name="Line 129"/>
            <p:cNvSpPr>
              <a:spLocks noChangeShapeType="1"/>
            </p:cNvSpPr>
            <p:nvPr/>
          </p:nvSpPr>
          <p:spPr bwMode="auto">
            <a:xfrm>
              <a:off x="3696" y="864"/>
              <a:ext cx="20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06" name="Line 130"/>
            <p:cNvSpPr>
              <a:spLocks noChangeShapeType="1"/>
            </p:cNvSpPr>
            <p:nvPr/>
          </p:nvSpPr>
          <p:spPr bwMode="auto">
            <a:xfrm flipV="1">
              <a:off x="3888" y="864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07" name="Line 131"/>
            <p:cNvSpPr>
              <a:spLocks noChangeShapeType="1"/>
            </p:cNvSpPr>
            <p:nvPr/>
          </p:nvSpPr>
          <p:spPr bwMode="auto">
            <a:xfrm>
              <a:off x="3888" y="1152"/>
              <a:ext cx="20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08" name="Line 132"/>
            <p:cNvSpPr>
              <a:spLocks noChangeShapeType="1"/>
            </p:cNvSpPr>
            <p:nvPr/>
          </p:nvSpPr>
          <p:spPr bwMode="auto">
            <a:xfrm>
              <a:off x="4080" y="864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09" name="Line 133"/>
            <p:cNvSpPr>
              <a:spLocks noChangeShapeType="1"/>
            </p:cNvSpPr>
            <p:nvPr/>
          </p:nvSpPr>
          <p:spPr bwMode="auto">
            <a:xfrm>
              <a:off x="4080" y="864"/>
              <a:ext cx="20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10" name="Line 134"/>
            <p:cNvSpPr>
              <a:spLocks noChangeShapeType="1"/>
            </p:cNvSpPr>
            <p:nvPr/>
          </p:nvSpPr>
          <p:spPr bwMode="auto">
            <a:xfrm flipV="1">
              <a:off x="4272" y="864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11" name="Line 135"/>
            <p:cNvSpPr>
              <a:spLocks noChangeShapeType="1"/>
            </p:cNvSpPr>
            <p:nvPr/>
          </p:nvSpPr>
          <p:spPr bwMode="auto">
            <a:xfrm>
              <a:off x="4272" y="1152"/>
              <a:ext cx="15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12" name="Line 136"/>
            <p:cNvSpPr>
              <a:spLocks noChangeShapeType="1"/>
            </p:cNvSpPr>
            <p:nvPr/>
          </p:nvSpPr>
          <p:spPr bwMode="auto">
            <a:xfrm flipH="1">
              <a:off x="3456" y="1152"/>
              <a:ext cx="25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13" name="Line 137"/>
            <p:cNvSpPr>
              <a:spLocks noChangeShapeType="1"/>
            </p:cNvSpPr>
            <p:nvPr/>
          </p:nvSpPr>
          <p:spPr bwMode="auto">
            <a:xfrm>
              <a:off x="4464" y="864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14" name="Line 138"/>
            <p:cNvSpPr>
              <a:spLocks noChangeShapeType="1"/>
            </p:cNvSpPr>
            <p:nvPr/>
          </p:nvSpPr>
          <p:spPr bwMode="auto">
            <a:xfrm>
              <a:off x="4464" y="864"/>
              <a:ext cx="20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15" name="Line 139"/>
            <p:cNvSpPr>
              <a:spLocks noChangeShapeType="1"/>
            </p:cNvSpPr>
            <p:nvPr/>
          </p:nvSpPr>
          <p:spPr bwMode="auto">
            <a:xfrm flipV="1">
              <a:off x="4656" y="864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16" name="Line 140"/>
            <p:cNvSpPr>
              <a:spLocks noChangeShapeType="1"/>
            </p:cNvSpPr>
            <p:nvPr/>
          </p:nvSpPr>
          <p:spPr bwMode="auto">
            <a:xfrm>
              <a:off x="4656" y="1152"/>
              <a:ext cx="20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17" name="Line 141"/>
            <p:cNvSpPr>
              <a:spLocks noChangeShapeType="1"/>
            </p:cNvSpPr>
            <p:nvPr/>
          </p:nvSpPr>
          <p:spPr bwMode="auto">
            <a:xfrm>
              <a:off x="4848" y="864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18" name="Line 142"/>
            <p:cNvSpPr>
              <a:spLocks noChangeShapeType="1"/>
            </p:cNvSpPr>
            <p:nvPr/>
          </p:nvSpPr>
          <p:spPr bwMode="auto">
            <a:xfrm>
              <a:off x="4848" y="864"/>
              <a:ext cx="20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19" name="Line 143"/>
            <p:cNvSpPr>
              <a:spLocks noChangeShapeType="1"/>
            </p:cNvSpPr>
            <p:nvPr/>
          </p:nvSpPr>
          <p:spPr bwMode="auto">
            <a:xfrm flipV="1">
              <a:off x="5040" y="864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20" name="Line 144"/>
            <p:cNvSpPr>
              <a:spLocks noChangeShapeType="1"/>
            </p:cNvSpPr>
            <p:nvPr/>
          </p:nvSpPr>
          <p:spPr bwMode="auto">
            <a:xfrm>
              <a:off x="5040" y="1152"/>
              <a:ext cx="15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21" name="Line 145"/>
            <p:cNvSpPr>
              <a:spLocks noChangeShapeType="1"/>
            </p:cNvSpPr>
            <p:nvPr/>
          </p:nvSpPr>
          <p:spPr bwMode="auto">
            <a:xfrm flipH="1">
              <a:off x="4320" y="1152"/>
              <a:ext cx="15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22" name="Line 146"/>
            <p:cNvSpPr>
              <a:spLocks noChangeShapeType="1"/>
            </p:cNvSpPr>
            <p:nvPr/>
          </p:nvSpPr>
          <p:spPr bwMode="auto">
            <a:xfrm>
              <a:off x="5184" y="864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23" name="Line 147"/>
            <p:cNvSpPr>
              <a:spLocks noChangeShapeType="1"/>
            </p:cNvSpPr>
            <p:nvPr/>
          </p:nvSpPr>
          <p:spPr bwMode="auto">
            <a:xfrm>
              <a:off x="5184" y="864"/>
              <a:ext cx="20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24" name="Line 148"/>
            <p:cNvSpPr>
              <a:spLocks noChangeShapeType="1"/>
            </p:cNvSpPr>
            <p:nvPr/>
          </p:nvSpPr>
          <p:spPr bwMode="auto">
            <a:xfrm flipV="1">
              <a:off x="5376" y="864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25" name="Line 149"/>
            <p:cNvSpPr>
              <a:spLocks noChangeShapeType="1"/>
            </p:cNvSpPr>
            <p:nvPr/>
          </p:nvSpPr>
          <p:spPr bwMode="auto">
            <a:xfrm flipH="1">
              <a:off x="5040" y="1152"/>
              <a:ext cx="15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26" name="Rectangle 150"/>
            <p:cNvSpPr>
              <a:spLocks noChangeArrowheads="1"/>
            </p:cNvSpPr>
            <p:nvPr/>
          </p:nvSpPr>
          <p:spPr bwMode="auto">
            <a:xfrm>
              <a:off x="3648" y="52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50327" name="Rectangle 151"/>
            <p:cNvSpPr>
              <a:spLocks noChangeArrowheads="1"/>
            </p:cNvSpPr>
            <p:nvPr/>
          </p:nvSpPr>
          <p:spPr bwMode="auto">
            <a:xfrm>
              <a:off x="4032" y="52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  <p:sp>
          <p:nvSpPr>
            <p:cNvPr id="50328" name="Rectangle 152"/>
            <p:cNvSpPr>
              <a:spLocks noChangeArrowheads="1"/>
            </p:cNvSpPr>
            <p:nvPr/>
          </p:nvSpPr>
          <p:spPr bwMode="auto">
            <a:xfrm>
              <a:off x="4416" y="52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</a:p>
          </p:txBody>
        </p:sp>
        <p:sp>
          <p:nvSpPr>
            <p:cNvPr id="50329" name="Rectangle 153"/>
            <p:cNvSpPr>
              <a:spLocks noChangeArrowheads="1"/>
            </p:cNvSpPr>
            <p:nvPr/>
          </p:nvSpPr>
          <p:spPr bwMode="auto">
            <a:xfrm>
              <a:off x="4800" y="52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</a:p>
          </p:txBody>
        </p:sp>
        <p:sp>
          <p:nvSpPr>
            <p:cNvPr id="50330" name="Rectangle 154"/>
            <p:cNvSpPr>
              <a:spLocks noChangeArrowheads="1"/>
            </p:cNvSpPr>
            <p:nvPr/>
          </p:nvSpPr>
          <p:spPr bwMode="auto">
            <a:xfrm>
              <a:off x="5136" y="52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5</a:t>
              </a:r>
            </a:p>
          </p:txBody>
        </p:sp>
        <p:sp>
          <p:nvSpPr>
            <p:cNvPr id="50331" name="Rectangle 155"/>
            <p:cNvSpPr>
              <a:spLocks noChangeArrowheads="1"/>
            </p:cNvSpPr>
            <p:nvPr/>
          </p:nvSpPr>
          <p:spPr bwMode="auto">
            <a:xfrm>
              <a:off x="3072" y="85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</a:p>
          </p:txBody>
        </p:sp>
        <p:sp>
          <p:nvSpPr>
            <p:cNvPr id="50332" name="Line 156"/>
            <p:cNvSpPr>
              <a:spLocks noChangeShapeType="1"/>
            </p:cNvSpPr>
            <p:nvPr/>
          </p:nvSpPr>
          <p:spPr bwMode="auto">
            <a:xfrm>
              <a:off x="5376" y="1152"/>
              <a:ext cx="30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33" name="Line 157"/>
            <p:cNvSpPr>
              <a:spLocks noChangeShapeType="1"/>
            </p:cNvSpPr>
            <p:nvPr/>
          </p:nvSpPr>
          <p:spPr bwMode="auto">
            <a:xfrm>
              <a:off x="3456" y="1824"/>
              <a:ext cx="43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34" name="Line 158"/>
            <p:cNvSpPr>
              <a:spLocks noChangeShapeType="1"/>
            </p:cNvSpPr>
            <p:nvPr/>
          </p:nvSpPr>
          <p:spPr bwMode="auto">
            <a:xfrm>
              <a:off x="3888" y="1536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35" name="Line 159"/>
            <p:cNvSpPr>
              <a:spLocks noChangeShapeType="1"/>
            </p:cNvSpPr>
            <p:nvPr/>
          </p:nvSpPr>
          <p:spPr bwMode="auto">
            <a:xfrm>
              <a:off x="3888" y="1536"/>
              <a:ext cx="38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36" name="Line 160"/>
            <p:cNvSpPr>
              <a:spLocks noChangeShapeType="1"/>
            </p:cNvSpPr>
            <p:nvPr/>
          </p:nvSpPr>
          <p:spPr bwMode="auto">
            <a:xfrm>
              <a:off x="4272" y="1536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37" name="Line 161"/>
            <p:cNvSpPr>
              <a:spLocks noChangeShapeType="1"/>
            </p:cNvSpPr>
            <p:nvPr/>
          </p:nvSpPr>
          <p:spPr bwMode="auto">
            <a:xfrm>
              <a:off x="4272" y="1824"/>
              <a:ext cx="38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38" name="Line 162"/>
            <p:cNvSpPr>
              <a:spLocks noChangeShapeType="1"/>
            </p:cNvSpPr>
            <p:nvPr/>
          </p:nvSpPr>
          <p:spPr bwMode="auto">
            <a:xfrm>
              <a:off x="4656" y="1536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39" name="Line 163"/>
            <p:cNvSpPr>
              <a:spLocks noChangeShapeType="1"/>
            </p:cNvSpPr>
            <p:nvPr/>
          </p:nvSpPr>
          <p:spPr bwMode="auto">
            <a:xfrm>
              <a:off x="4656" y="1536"/>
              <a:ext cx="38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40" name="Line 164"/>
            <p:cNvSpPr>
              <a:spLocks noChangeShapeType="1"/>
            </p:cNvSpPr>
            <p:nvPr/>
          </p:nvSpPr>
          <p:spPr bwMode="auto">
            <a:xfrm>
              <a:off x="5040" y="1536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41" name="Line 165"/>
            <p:cNvSpPr>
              <a:spLocks noChangeShapeType="1"/>
            </p:cNvSpPr>
            <p:nvPr/>
          </p:nvSpPr>
          <p:spPr bwMode="auto">
            <a:xfrm>
              <a:off x="5040" y="1824"/>
              <a:ext cx="35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42" name="Line 166"/>
            <p:cNvSpPr>
              <a:spLocks noChangeShapeType="1"/>
            </p:cNvSpPr>
            <p:nvPr/>
          </p:nvSpPr>
          <p:spPr bwMode="auto">
            <a:xfrm>
              <a:off x="5376" y="1536"/>
              <a:ext cx="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43" name="Line 167"/>
            <p:cNvSpPr>
              <a:spLocks noChangeShapeType="1"/>
            </p:cNvSpPr>
            <p:nvPr/>
          </p:nvSpPr>
          <p:spPr bwMode="auto">
            <a:xfrm>
              <a:off x="5376" y="1536"/>
              <a:ext cx="20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45" name="Line 169"/>
            <p:cNvSpPr>
              <a:spLocks noChangeShapeType="1"/>
            </p:cNvSpPr>
            <p:nvPr/>
          </p:nvSpPr>
          <p:spPr bwMode="auto">
            <a:xfrm>
              <a:off x="3456" y="2304"/>
              <a:ext cx="8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46" name="Line 170"/>
            <p:cNvSpPr>
              <a:spLocks noChangeShapeType="1"/>
            </p:cNvSpPr>
            <p:nvPr/>
          </p:nvSpPr>
          <p:spPr bwMode="auto">
            <a:xfrm>
              <a:off x="4272" y="1968"/>
              <a:ext cx="1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47" name="Line 171"/>
            <p:cNvSpPr>
              <a:spLocks noChangeShapeType="1"/>
            </p:cNvSpPr>
            <p:nvPr/>
          </p:nvSpPr>
          <p:spPr bwMode="auto">
            <a:xfrm>
              <a:off x="4272" y="1968"/>
              <a:ext cx="76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48" name="Line 172"/>
            <p:cNvSpPr>
              <a:spLocks noChangeShapeType="1"/>
            </p:cNvSpPr>
            <p:nvPr/>
          </p:nvSpPr>
          <p:spPr bwMode="auto">
            <a:xfrm>
              <a:off x="5040" y="1968"/>
              <a:ext cx="1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49" name="Line 173"/>
            <p:cNvSpPr>
              <a:spLocks noChangeShapeType="1"/>
            </p:cNvSpPr>
            <p:nvPr/>
          </p:nvSpPr>
          <p:spPr bwMode="auto">
            <a:xfrm>
              <a:off x="5040" y="2304"/>
              <a:ext cx="6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51" name="Line 175"/>
            <p:cNvSpPr>
              <a:spLocks noChangeShapeType="1"/>
            </p:cNvSpPr>
            <p:nvPr/>
          </p:nvSpPr>
          <p:spPr bwMode="auto">
            <a:xfrm>
              <a:off x="3456" y="1440"/>
              <a:ext cx="226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52" name="Line 176"/>
            <p:cNvSpPr>
              <a:spLocks noChangeShapeType="1"/>
            </p:cNvSpPr>
            <p:nvPr/>
          </p:nvSpPr>
          <p:spPr bwMode="auto">
            <a:xfrm>
              <a:off x="3456" y="2832"/>
              <a:ext cx="120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53" name="Line 177"/>
            <p:cNvSpPr>
              <a:spLocks noChangeShapeType="1"/>
            </p:cNvSpPr>
            <p:nvPr/>
          </p:nvSpPr>
          <p:spPr bwMode="auto">
            <a:xfrm>
              <a:off x="4656" y="2448"/>
              <a:ext cx="1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54" name="Line 178"/>
            <p:cNvSpPr>
              <a:spLocks noChangeShapeType="1"/>
            </p:cNvSpPr>
            <p:nvPr/>
          </p:nvSpPr>
          <p:spPr bwMode="auto">
            <a:xfrm>
              <a:off x="4656" y="2448"/>
              <a:ext cx="40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55" name="Line 179"/>
            <p:cNvSpPr>
              <a:spLocks noChangeShapeType="1"/>
            </p:cNvSpPr>
            <p:nvPr/>
          </p:nvSpPr>
          <p:spPr bwMode="auto">
            <a:xfrm>
              <a:off x="5040" y="2448"/>
              <a:ext cx="1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56" name="Line 180"/>
            <p:cNvSpPr>
              <a:spLocks noChangeShapeType="1"/>
            </p:cNvSpPr>
            <p:nvPr/>
          </p:nvSpPr>
          <p:spPr bwMode="auto">
            <a:xfrm>
              <a:off x="5040" y="2832"/>
              <a:ext cx="6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57" name="Rectangle 181"/>
            <p:cNvSpPr>
              <a:spLocks noChangeArrowheads="1"/>
            </p:cNvSpPr>
            <p:nvPr/>
          </p:nvSpPr>
          <p:spPr bwMode="auto">
            <a:xfrm>
              <a:off x="3168" y="124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0358" name="Rectangle 182"/>
            <p:cNvSpPr>
              <a:spLocks noChangeArrowheads="1"/>
            </p:cNvSpPr>
            <p:nvPr/>
          </p:nvSpPr>
          <p:spPr bwMode="auto">
            <a:xfrm>
              <a:off x="3120" y="259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Y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0359" name="Rectangle 183"/>
            <p:cNvSpPr>
              <a:spLocks noChangeArrowheads="1"/>
            </p:cNvSpPr>
            <p:nvPr/>
          </p:nvSpPr>
          <p:spPr bwMode="auto">
            <a:xfrm>
              <a:off x="3072" y="1584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0360" name="Rectangle 184"/>
            <p:cNvSpPr>
              <a:spLocks noChangeArrowheads="1"/>
            </p:cNvSpPr>
            <p:nvPr/>
          </p:nvSpPr>
          <p:spPr bwMode="auto">
            <a:xfrm>
              <a:off x="3072" y="2064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0365" name="Rectangle 189"/>
            <p:cNvSpPr>
              <a:spLocks noChangeArrowheads="1"/>
            </p:cNvSpPr>
            <p:nvPr/>
          </p:nvSpPr>
          <p:spPr bwMode="auto">
            <a:xfrm>
              <a:off x="4224" y="1152"/>
              <a:ext cx="4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50368" name="Rectangle 192"/>
          <p:cNvSpPr>
            <a:spLocks noChangeArrowheads="1"/>
          </p:cNvSpPr>
          <p:nvPr/>
        </p:nvSpPr>
        <p:spPr bwMode="auto">
          <a:xfrm>
            <a:off x="152400" y="6273249"/>
            <a:ext cx="92127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通过分析可知：为4进制可异计数器(可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加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可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减)。</a:t>
            </a:r>
          </a:p>
        </p:txBody>
      </p:sp>
      <p:grpSp>
        <p:nvGrpSpPr>
          <p:cNvPr id="50374" name="Group 198"/>
          <p:cNvGrpSpPr>
            <a:grpSpLocks/>
          </p:cNvGrpSpPr>
          <p:nvPr/>
        </p:nvGrpSpPr>
        <p:grpSpPr bwMode="auto">
          <a:xfrm>
            <a:off x="179388" y="2293929"/>
            <a:ext cx="4114800" cy="3865563"/>
            <a:chOff x="113" y="572"/>
            <a:chExt cx="2592" cy="2435"/>
          </a:xfrm>
        </p:grpSpPr>
        <p:sp>
          <p:nvSpPr>
            <p:cNvPr id="50180" name="Line 4"/>
            <p:cNvSpPr>
              <a:spLocks noChangeShapeType="1"/>
            </p:cNvSpPr>
            <p:nvPr/>
          </p:nvSpPr>
          <p:spPr bwMode="auto">
            <a:xfrm>
              <a:off x="737" y="91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1" name="Line 5"/>
            <p:cNvSpPr>
              <a:spLocks noChangeShapeType="1"/>
            </p:cNvSpPr>
            <p:nvPr/>
          </p:nvSpPr>
          <p:spPr bwMode="auto">
            <a:xfrm>
              <a:off x="737" y="91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2" name="Line 6"/>
            <p:cNvSpPr>
              <a:spLocks noChangeShapeType="1"/>
            </p:cNvSpPr>
            <p:nvPr/>
          </p:nvSpPr>
          <p:spPr bwMode="auto">
            <a:xfrm flipV="1">
              <a:off x="929" y="91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3" name="Line 7"/>
            <p:cNvSpPr>
              <a:spLocks noChangeShapeType="1"/>
            </p:cNvSpPr>
            <p:nvPr/>
          </p:nvSpPr>
          <p:spPr bwMode="auto">
            <a:xfrm>
              <a:off x="929" y="120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4" name="Line 8"/>
            <p:cNvSpPr>
              <a:spLocks noChangeShapeType="1"/>
            </p:cNvSpPr>
            <p:nvPr/>
          </p:nvSpPr>
          <p:spPr bwMode="auto">
            <a:xfrm>
              <a:off x="1121" y="91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5" name="Line 9"/>
            <p:cNvSpPr>
              <a:spLocks noChangeShapeType="1"/>
            </p:cNvSpPr>
            <p:nvPr/>
          </p:nvSpPr>
          <p:spPr bwMode="auto">
            <a:xfrm>
              <a:off x="1121" y="91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6" name="Line 10"/>
            <p:cNvSpPr>
              <a:spLocks noChangeShapeType="1"/>
            </p:cNvSpPr>
            <p:nvPr/>
          </p:nvSpPr>
          <p:spPr bwMode="auto">
            <a:xfrm flipV="1">
              <a:off x="1313" y="91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7" name="Line 11"/>
            <p:cNvSpPr>
              <a:spLocks noChangeShapeType="1"/>
            </p:cNvSpPr>
            <p:nvPr/>
          </p:nvSpPr>
          <p:spPr bwMode="auto">
            <a:xfrm>
              <a:off x="1313" y="120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8" name="Line 12"/>
            <p:cNvSpPr>
              <a:spLocks noChangeShapeType="1"/>
            </p:cNvSpPr>
            <p:nvPr/>
          </p:nvSpPr>
          <p:spPr bwMode="auto">
            <a:xfrm flipH="1">
              <a:off x="497" y="1202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9" name="Line 13"/>
            <p:cNvSpPr>
              <a:spLocks noChangeShapeType="1"/>
            </p:cNvSpPr>
            <p:nvPr/>
          </p:nvSpPr>
          <p:spPr bwMode="auto">
            <a:xfrm>
              <a:off x="1505" y="91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0" name="Line 14"/>
            <p:cNvSpPr>
              <a:spLocks noChangeShapeType="1"/>
            </p:cNvSpPr>
            <p:nvPr/>
          </p:nvSpPr>
          <p:spPr bwMode="auto">
            <a:xfrm>
              <a:off x="1505" y="91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1" name="Line 15"/>
            <p:cNvSpPr>
              <a:spLocks noChangeShapeType="1"/>
            </p:cNvSpPr>
            <p:nvPr/>
          </p:nvSpPr>
          <p:spPr bwMode="auto">
            <a:xfrm flipV="1">
              <a:off x="1697" y="91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2" name="Line 16"/>
            <p:cNvSpPr>
              <a:spLocks noChangeShapeType="1"/>
            </p:cNvSpPr>
            <p:nvPr/>
          </p:nvSpPr>
          <p:spPr bwMode="auto">
            <a:xfrm>
              <a:off x="1697" y="120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3" name="Line 17"/>
            <p:cNvSpPr>
              <a:spLocks noChangeShapeType="1"/>
            </p:cNvSpPr>
            <p:nvPr/>
          </p:nvSpPr>
          <p:spPr bwMode="auto">
            <a:xfrm>
              <a:off x="1889" y="91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4" name="Line 18"/>
            <p:cNvSpPr>
              <a:spLocks noChangeShapeType="1"/>
            </p:cNvSpPr>
            <p:nvPr/>
          </p:nvSpPr>
          <p:spPr bwMode="auto">
            <a:xfrm>
              <a:off x="1889" y="91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5" name="Line 19"/>
            <p:cNvSpPr>
              <a:spLocks noChangeShapeType="1"/>
            </p:cNvSpPr>
            <p:nvPr/>
          </p:nvSpPr>
          <p:spPr bwMode="auto">
            <a:xfrm flipV="1">
              <a:off x="2081" y="91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6" name="Line 20"/>
            <p:cNvSpPr>
              <a:spLocks noChangeShapeType="1"/>
            </p:cNvSpPr>
            <p:nvPr/>
          </p:nvSpPr>
          <p:spPr bwMode="auto">
            <a:xfrm>
              <a:off x="2081" y="120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7" name="Line 21"/>
            <p:cNvSpPr>
              <a:spLocks noChangeShapeType="1"/>
            </p:cNvSpPr>
            <p:nvPr/>
          </p:nvSpPr>
          <p:spPr bwMode="auto">
            <a:xfrm flipH="1">
              <a:off x="1361" y="120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8" name="Line 22"/>
            <p:cNvSpPr>
              <a:spLocks noChangeShapeType="1"/>
            </p:cNvSpPr>
            <p:nvPr/>
          </p:nvSpPr>
          <p:spPr bwMode="auto">
            <a:xfrm>
              <a:off x="2225" y="91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99" name="Line 23"/>
            <p:cNvSpPr>
              <a:spLocks noChangeShapeType="1"/>
            </p:cNvSpPr>
            <p:nvPr/>
          </p:nvSpPr>
          <p:spPr bwMode="auto">
            <a:xfrm>
              <a:off x="2225" y="91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0" name="Line 24"/>
            <p:cNvSpPr>
              <a:spLocks noChangeShapeType="1"/>
            </p:cNvSpPr>
            <p:nvPr/>
          </p:nvSpPr>
          <p:spPr bwMode="auto">
            <a:xfrm flipV="1">
              <a:off x="2417" y="91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1" name="Line 25"/>
            <p:cNvSpPr>
              <a:spLocks noChangeShapeType="1"/>
            </p:cNvSpPr>
            <p:nvPr/>
          </p:nvSpPr>
          <p:spPr bwMode="auto">
            <a:xfrm flipH="1">
              <a:off x="2081" y="1202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03" name="Rectangle 27"/>
            <p:cNvSpPr>
              <a:spLocks noChangeArrowheads="1"/>
            </p:cNvSpPr>
            <p:nvPr/>
          </p:nvSpPr>
          <p:spPr bwMode="auto">
            <a:xfrm>
              <a:off x="689" y="5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50204" name="Rectangle 28"/>
            <p:cNvSpPr>
              <a:spLocks noChangeArrowheads="1"/>
            </p:cNvSpPr>
            <p:nvPr/>
          </p:nvSpPr>
          <p:spPr bwMode="auto">
            <a:xfrm>
              <a:off x="1073" y="5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</a:p>
          </p:txBody>
        </p:sp>
        <p:sp>
          <p:nvSpPr>
            <p:cNvPr id="50205" name="Rectangle 29"/>
            <p:cNvSpPr>
              <a:spLocks noChangeArrowheads="1"/>
            </p:cNvSpPr>
            <p:nvPr/>
          </p:nvSpPr>
          <p:spPr bwMode="auto">
            <a:xfrm>
              <a:off x="1457" y="5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</a:p>
          </p:txBody>
        </p:sp>
        <p:sp>
          <p:nvSpPr>
            <p:cNvPr id="50206" name="Rectangle 30"/>
            <p:cNvSpPr>
              <a:spLocks noChangeArrowheads="1"/>
            </p:cNvSpPr>
            <p:nvPr/>
          </p:nvSpPr>
          <p:spPr bwMode="auto">
            <a:xfrm>
              <a:off x="1841" y="5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</a:p>
          </p:txBody>
        </p:sp>
        <p:sp>
          <p:nvSpPr>
            <p:cNvPr id="50207" name="Rectangle 31"/>
            <p:cNvSpPr>
              <a:spLocks noChangeArrowheads="1"/>
            </p:cNvSpPr>
            <p:nvPr/>
          </p:nvSpPr>
          <p:spPr bwMode="auto">
            <a:xfrm>
              <a:off x="2177" y="5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5</a:t>
              </a:r>
            </a:p>
          </p:txBody>
        </p:sp>
        <p:sp>
          <p:nvSpPr>
            <p:cNvPr id="50208" name="Rectangle 32"/>
            <p:cNvSpPr>
              <a:spLocks noChangeArrowheads="1"/>
            </p:cNvSpPr>
            <p:nvPr/>
          </p:nvSpPr>
          <p:spPr bwMode="auto">
            <a:xfrm>
              <a:off x="113" y="90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</a:p>
          </p:txBody>
        </p:sp>
        <p:sp>
          <p:nvSpPr>
            <p:cNvPr id="50213" name="Line 37"/>
            <p:cNvSpPr>
              <a:spLocks noChangeShapeType="1"/>
            </p:cNvSpPr>
            <p:nvPr/>
          </p:nvSpPr>
          <p:spPr bwMode="auto">
            <a:xfrm>
              <a:off x="2417" y="1202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5" name="Line 39"/>
            <p:cNvSpPr>
              <a:spLocks noChangeShapeType="1"/>
            </p:cNvSpPr>
            <p:nvPr/>
          </p:nvSpPr>
          <p:spPr bwMode="auto">
            <a:xfrm>
              <a:off x="497" y="187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6" name="Line 40"/>
            <p:cNvSpPr>
              <a:spLocks noChangeShapeType="1"/>
            </p:cNvSpPr>
            <p:nvPr/>
          </p:nvSpPr>
          <p:spPr bwMode="auto">
            <a:xfrm>
              <a:off x="929" y="158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7" name="Line 41"/>
            <p:cNvSpPr>
              <a:spLocks noChangeShapeType="1"/>
            </p:cNvSpPr>
            <p:nvPr/>
          </p:nvSpPr>
          <p:spPr bwMode="auto">
            <a:xfrm>
              <a:off x="929" y="158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8" name="Line 42"/>
            <p:cNvSpPr>
              <a:spLocks noChangeShapeType="1"/>
            </p:cNvSpPr>
            <p:nvPr/>
          </p:nvSpPr>
          <p:spPr bwMode="auto">
            <a:xfrm>
              <a:off x="1313" y="158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9" name="Line 43"/>
            <p:cNvSpPr>
              <a:spLocks noChangeShapeType="1"/>
            </p:cNvSpPr>
            <p:nvPr/>
          </p:nvSpPr>
          <p:spPr bwMode="auto">
            <a:xfrm>
              <a:off x="1313" y="1874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20" name="Line 44"/>
            <p:cNvSpPr>
              <a:spLocks noChangeShapeType="1"/>
            </p:cNvSpPr>
            <p:nvPr/>
          </p:nvSpPr>
          <p:spPr bwMode="auto">
            <a:xfrm>
              <a:off x="1697" y="158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21" name="Line 45"/>
            <p:cNvSpPr>
              <a:spLocks noChangeShapeType="1"/>
            </p:cNvSpPr>
            <p:nvPr/>
          </p:nvSpPr>
          <p:spPr bwMode="auto">
            <a:xfrm>
              <a:off x="1697" y="158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22" name="Line 46"/>
            <p:cNvSpPr>
              <a:spLocks noChangeShapeType="1"/>
            </p:cNvSpPr>
            <p:nvPr/>
          </p:nvSpPr>
          <p:spPr bwMode="auto">
            <a:xfrm>
              <a:off x="2081" y="158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23" name="Line 47"/>
            <p:cNvSpPr>
              <a:spLocks noChangeShapeType="1"/>
            </p:cNvSpPr>
            <p:nvPr/>
          </p:nvSpPr>
          <p:spPr bwMode="auto">
            <a:xfrm>
              <a:off x="2081" y="187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24" name="Line 48"/>
            <p:cNvSpPr>
              <a:spLocks noChangeShapeType="1"/>
            </p:cNvSpPr>
            <p:nvPr/>
          </p:nvSpPr>
          <p:spPr bwMode="auto">
            <a:xfrm>
              <a:off x="2417" y="158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25" name="Line 49"/>
            <p:cNvSpPr>
              <a:spLocks noChangeShapeType="1"/>
            </p:cNvSpPr>
            <p:nvPr/>
          </p:nvSpPr>
          <p:spPr bwMode="auto">
            <a:xfrm>
              <a:off x="2417" y="158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38" name="Line 62"/>
            <p:cNvSpPr>
              <a:spLocks noChangeShapeType="1"/>
            </p:cNvSpPr>
            <p:nvPr/>
          </p:nvSpPr>
          <p:spPr bwMode="auto">
            <a:xfrm>
              <a:off x="2417" y="201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43" name="Line 67"/>
            <p:cNvSpPr>
              <a:spLocks noChangeShapeType="1"/>
            </p:cNvSpPr>
            <p:nvPr/>
          </p:nvSpPr>
          <p:spPr bwMode="auto">
            <a:xfrm>
              <a:off x="497" y="235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44" name="Line 68"/>
            <p:cNvSpPr>
              <a:spLocks noChangeShapeType="1"/>
            </p:cNvSpPr>
            <p:nvPr/>
          </p:nvSpPr>
          <p:spPr bwMode="auto">
            <a:xfrm>
              <a:off x="929" y="201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45" name="Line 69"/>
            <p:cNvSpPr>
              <a:spLocks noChangeShapeType="1"/>
            </p:cNvSpPr>
            <p:nvPr/>
          </p:nvSpPr>
          <p:spPr bwMode="auto">
            <a:xfrm>
              <a:off x="929" y="2018"/>
              <a:ext cx="76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46" name="Line 70"/>
            <p:cNvSpPr>
              <a:spLocks noChangeShapeType="1"/>
            </p:cNvSpPr>
            <p:nvPr/>
          </p:nvSpPr>
          <p:spPr bwMode="auto">
            <a:xfrm>
              <a:off x="1697" y="201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47" name="Line 71"/>
            <p:cNvSpPr>
              <a:spLocks noChangeShapeType="1"/>
            </p:cNvSpPr>
            <p:nvPr/>
          </p:nvSpPr>
          <p:spPr bwMode="auto">
            <a:xfrm>
              <a:off x="1697" y="2354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61" name="Line 85"/>
            <p:cNvSpPr>
              <a:spLocks noChangeShapeType="1"/>
            </p:cNvSpPr>
            <p:nvPr/>
          </p:nvSpPr>
          <p:spPr bwMode="auto">
            <a:xfrm>
              <a:off x="2417" y="201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67" name="Line 91"/>
            <p:cNvSpPr>
              <a:spLocks noChangeShapeType="1"/>
            </p:cNvSpPr>
            <p:nvPr/>
          </p:nvSpPr>
          <p:spPr bwMode="auto">
            <a:xfrm>
              <a:off x="497" y="1490"/>
              <a:ext cx="216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84" name="Line 108"/>
            <p:cNvSpPr>
              <a:spLocks noChangeShapeType="1"/>
            </p:cNvSpPr>
            <p:nvPr/>
          </p:nvSpPr>
          <p:spPr bwMode="auto">
            <a:xfrm>
              <a:off x="930" y="2882"/>
              <a:ext cx="11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85" name="Line 109"/>
            <p:cNvSpPr>
              <a:spLocks noChangeShapeType="1"/>
            </p:cNvSpPr>
            <p:nvPr/>
          </p:nvSpPr>
          <p:spPr bwMode="auto">
            <a:xfrm>
              <a:off x="2081" y="2498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86" name="Line 110"/>
            <p:cNvSpPr>
              <a:spLocks noChangeShapeType="1"/>
            </p:cNvSpPr>
            <p:nvPr/>
          </p:nvSpPr>
          <p:spPr bwMode="auto">
            <a:xfrm>
              <a:off x="2081" y="2498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87" name="Line 111"/>
            <p:cNvSpPr>
              <a:spLocks noChangeShapeType="1"/>
            </p:cNvSpPr>
            <p:nvPr/>
          </p:nvSpPr>
          <p:spPr bwMode="auto">
            <a:xfrm>
              <a:off x="2417" y="2498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92" name="Line 116"/>
            <p:cNvSpPr>
              <a:spLocks noChangeShapeType="1"/>
            </p:cNvSpPr>
            <p:nvPr/>
          </p:nvSpPr>
          <p:spPr bwMode="auto">
            <a:xfrm>
              <a:off x="2417" y="288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93" name="Rectangle 117"/>
            <p:cNvSpPr>
              <a:spLocks noChangeArrowheads="1"/>
            </p:cNvSpPr>
            <p:nvPr/>
          </p:nvSpPr>
          <p:spPr bwMode="auto">
            <a:xfrm>
              <a:off x="209" y="129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0294" name="Rectangle 118"/>
            <p:cNvSpPr>
              <a:spLocks noChangeArrowheads="1"/>
            </p:cNvSpPr>
            <p:nvPr/>
          </p:nvSpPr>
          <p:spPr bwMode="auto">
            <a:xfrm>
              <a:off x="161" y="264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Y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0295" name="Rectangle 119"/>
            <p:cNvSpPr>
              <a:spLocks noChangeArrowheads="1"/>
            </p:cNvSpPr>
            <p:nvPr/>
          </p:nvSpPr>
          <p:spPr bwMode="auto">
            <a:xfrm>
              <a:off x="113" y="1634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0296" name="Rectangle 120"/>
            <p:cNvSpPr>
              <a:spLocks noChangeArrowheads="1"/>
            </p:cNvSpPr>
            <p:nvPr/>
          </p:nvSpPr>
          <p:spPr bwMode="auto">
            <a:xfrm>
              <a:off x="113" y="2114"/>
              <a:ext cx="4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0364" name="Rectangle 188"/>
            <p:cNvSpPr>
              <a:spLocks noChangeArrowheads="1"/>
            </p:cNvSpPr>
            <p:nvPr/>
          </p:nvSpPr>
          <p:spPr bwMode="auto">
            <a:xfrm>
              <a:off x="1265" y="1202"/>
              <a:ext cx="4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0371" name="Line 195"/>
            <p:cNvSpPr>
              <a:spLocks noChangeShapeType="1"/>
            </p:cNvSpPr>
            <p:nvPr/>
          </p:nvSpPr>
          <p:spPr bwMode="auto">
            <a:xfrm>
              <a:off x="594" y="2523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372" name="Line 196"/>
            <p:cNvSpPr>
              <a:spLocks noChangeShapeType="1"/>
            </p:cNvSpPr>
            <p:nvPr/>
          </p:nvSpPr>
          <p:spPr bwMode="auto">
            <a:xfrm>
              <a:off x="930" y="2523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1300" name="Rectangle 1076"/>
          <p:cNvSpPr>
            <a:spLocks noChangeArrowheads="1"/>
          </p:cNvSpPr>
          <p:nvPr/>
        </p:nvSpPr>
        <p:spPr bwMode="auto">
          <a:xfrm>
            <a:off x="3348038" y="3662354"/>
            <a:ext cx="468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181301" name="Rectangle 1077"/>
          <p:cNvSpPr>
            <a:spLocks noChangeArrowheads="1"/>
          </p:cNvSpPr>
          <p:nvPr/>
        </p:nvSpPr>
        <p:spPr bwMode="auto">
          <a:xfrm>
            <a:off x="3348038" y="4452929"/>
            <a:ext cx="4683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181302" name="Rectangle 1078"/>
          <p:cNvSpPr>
            <a:spLocks noChangeArrowheads="1"/>
          </p:cNvSpPr>
          <p:nvPr/>
        </p:nvSpPr>
        <p:spPr bwMode="auto">
          <a:xfrm>
            <a:off x="3348038" y="5318117"/>
            <a:ext cx="4683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81303" name="Rectangle 1079"/>
          <p:cNvSpPr>
            <a:spLocks noChangeArrowheads="1"/>
          </p:cNvSpPr>
          <p:nvPr/>
        </p:nvSpPr>
        <p:spPr bwMode="auto">
          <a:xfrm>
            <a:off x="7559675" y="3735379"/>
            <a:ext cx="468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81304" name="Rectangle 1080"/>
          <p:cNvSpPr>
            <a:spLocks noChangeArrowheads="1"/>
          </p:cNvSpPr>
          <p:nvPr/>
        </p:nvSpPr>
        <p:spPr bwMode="auto">
          <a:xfrm>
            <a:off x="7559675" y="4525954"/>
            <a:ext cx="468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81305" name="Rectangle 1081"/>
          <p:cNvSpPr>
            <a:spLocks noChangeArrowheads="1"/>
          </p:cNvSpPr>
          <p:nvPr/>
        </p:nvSpPr>
        <p:spPr bwMode="auto">
          <a:xfrm>
            <a:off x="7559675" y="5391142"/>
            <a:ext cx="4683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28" name="Line 64"/>
          <p:cNvSpPr>
            <a:spLocks noChangeShapeType="1"/>
          </p:cNvSpPr>
          <p:nvPr/>
        </p:nvSpPr>
        <p:spPr bwMode="auto">
          <a:xfrm>
            <a:off x="1466655" y="3464729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9" name="Line 64"/>
          <p:cNvSpPr>
            <a:spLocks noChangeShapeType="1"/>
          </p:cNvSpPr>
          <p:nvPr/>
        </p:nvSpPr>
        <p:spPr bwMode="auto">
          <a:xfrm>
            <a:off x="2096725" y="3464729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0" name="Line 64"/>
          <p:cNvSpPr>
            <a:spLocks noChangeShapeType="1"/>
          </p:cNvSpPr>
          <p:nvPr/>
        </p:nvSpPr>
        <p:spPr bwMode="auto">
          <a:xfrm>
            <a:off x="2681790" y="3509734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1" name="Line 64"/>
          <p:cNvSpPr>
            <a:spLocks noChangeShapeType="1"/>
          </p:cNvSpPr>
          <p:nvPr/>
        </p:nvSpPr>
        <p:spPr bwMode="auto">
          <a:xfrm>
            <a:off x="3266855" y="3464969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2" name="Line 64"/>
          <p:cNvSpPr>
            <a:spLocks noChangeShapeType="1"/>
          </p:cNvSpPr>
          <p:nvPr/>
        </p:nvSpPr>
        <p:spPr bwMode="auto">
          <a:xfrm>
            <a:off x="3851920" y="3464729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3" name="Line 64"/>
          <p:cNvSpPr>
            <a:spLocks noChangeShapeType="1"/>
          </p:cNvSpPr>
          <p:nvPr/>
        </p:nvSpPr>
        <p:spPr bwMode="auto">
          <a:xfrm>
            <a:off x="6192180" y="3419724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4" name="Line 64"/>
          <p:cNvSpPr>
            <a:spLocks noChangeShapeType="1"/>
          </p:cNvSpPr>
          <p:nvPr/>
        </p:nvSpPr>
        <p:spPr bwMode="auto">
          <a:xfrm>
            <a:off x="6777245" y="3419724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5" name="Line 64"/>
          <p:cNvSpPr>
            <a:spLocks noChangeShapeType="1"/>
          </p:cNvSpPr>
          <p:nvPr/>
        </p:nvSpPr>
        <p:spPr bwMode="auto">
          <a:xfrm>
            <a:off x="7407315" y="3419964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6" name="Line 64"/>
          <p:cNvSpPr>
            <a:spLocks noChangeShapeType="1"/>
          </p:cNvSpPr>
          <p:nvPr/>
        </p:nvSpPr>
        <p:spPr bwMode="auto">
          <a:xfrm>
            <a:off x="7992380" y="3419724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7" name="Line 64"/>
          <p:cNvSpPr>
            <a:spLocks noChangeShapeType="1"/>
          </p:cNvSpPr>
          <p:nvPr/>
        </p:nvSpPr>
        <p:spPr bwMode="auto">
          <a:xfrm>
            <a:off x="8532440" y="3419724"/>
            <a:ext cx="0" cy="2160000"/>
          </a:xfrm>
          <a:prstGeom prst="line">
            <a:avLst/>
          </a:prstGeom>
          <a:noFill/>
          <a:ln w="38100">
            <a:solidFill>
              <a:srgbClr val="FFF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38" name="Group 68"/>
          <p:cNvGrpSpPr>
            <a:grpSpLocks/>
          </p:cNvGrpSpPr>
          <p:nvPr/>
        </p:nvGrpSpPr>
        <p:grpSpPr bwMode="auto">
          <a:xfrm>
            <a:off x="5286380" y="532940"/>
            <a:ext cx="3608387" cy="1824490"/>
            <a:chOff x="1015" y="607"/>
            <a:chExt cx="3503" cy="1811"/>
          </a:xfrm>
        </p:grpSpPr>
        <p:grpSp>
          <p:nvGrpSpPr>
            <p:cNvPr id="139" name="Group 69"/>
            <p:cNvGrpSpPr>
              <a:grpSpLocks/>
            </p:cNvGrpSpPr>
            <p:nvPr/>
          </p:nvGrpSpPr>
          <p:grpSpPr bwMode="auto">
            <a:xfrm>
              <a:off x="1015" y="607"/>
              <a:ext cx="3503" cy="1811"/>
              <a:chOff x="1056" y="1602"/>
              <a:chExt cx="3503" cy="1811"/>
            </a:xfrm>
          </p:grpSpPr>
          <p:sp>
            <p:nvSpPr>
              <p:cNvPr id="148" name="Line 70"/>
              <p:cNvSpPr>
                <a:spLocks noChangeShapeType="1"/>
              </p:cNvSpPr>
              <p:nvPr/>
            </p:nvSpPr>
            <p:spPr bwMode="auto">
              <a:xfrm>
                <a:off x="1056" y="1920"/>
                <a:ext cx="3503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9" name="Line 71"/>
              <p:cNvSpPr>
                <a:spLocks noChangeShapeType="1"/>
              </p:cNvSpPr>
              <p:nvPr/>
            </p:nvSpPr>
            <p:spPr bwMode="auto">
              <a:xfrm>
                <a:off x="2688" y="1698"/>
                <a:ext cx="1" cy="17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0" name="Line 72"/>
              <p:cNvSpPr>
                <a:spLocks noChangeShapeType="1"/>
              </p:cNvSpPr>
              <p:nvPr/>
            </p:nvSpPr>
            <p:spPr bwMode="auto">
              <a:xfrm>
                <a:off x="4128" y="1698"/>
                <a:ext cx="1" cy="17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1" name="Rectangle 73"/>
              <p:cNvSpPr>
                <a:spLocks noChangeArrowheads="1"/>
              </p:cNvSpPr>
              <p:nvPr/>
            </p:nvSpPr>
            <p:spPr bwMode="auto">
              <a:xfrm>
                <a:off x="1152" y="1602"/>
                <a:ext cx="3242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X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 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n+1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n+1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Y</a:t>
                </a:r>
                <a:endPara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140" name="Rectangle 74"/>
            <p:cNvSpPr>
              <a:spLocks noChangeArrowheads="1"/>
            </p:cNvSpPr>
            <p:nvPr/>
          </p:nvSpPr>
          <p:spPr bwMode="auto">
            <a:xfrm>
              <a:off x="1111" y="1029"/>
              <a:ext cx="3292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</a:t>
              </a:r>
              <a:r>
                <a:rPr lang="en-US" altLang="zh-CN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0   0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0   1    0</a:t>
              </a:r>
              <a:endPara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1" name="Rectangle 75"/>
            <p:cNvSpPr>
              <a:spLocks noChangeArrowheads="1"/>
            </p:cNvSpPr>
            <p:nvPr/>
          </p:nvSpPr>
          <p:spPr bwMode="auto">
            <a:xfrm>
              <a:off x="1111" y="1271"/>
              <a:ext cx="3261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0   0   1      1   0    0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2" name="Rectangle 76"/>
            <p:cNvSpPr>
              <a:spLocks noChangeArrowheads="1"/>
            </p:cNvSpPr>
            <p:nvPr/>
          </p:nvSpPr>
          <p:spPr bwMode="auto">
            <a:xfrm>
              <a:off x="1111" y="1552"/>
              <a:ext cx="3261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0   1   0      1   1    0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3" name="Rectangle 77"/>
            <p:cNvSpPr>
              <a:spLocks noChangeArrowheads="1"/>
            </p:cNvSpPr>
            <p:nvPr/>
          </p:nvSpPr>
          <p:spPr bwMode="auto">
            <a:xfrm>
              <a:off x="1111" y="1792"/>
              <a:ext cx="3292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0   1   1      0   0</a:t>
              </a:r>
              <a:r>
                <a:rPr lang="en-US" altLang="zh-CN" sz="20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52" name="矩形 151"/>
          <p:cNvSpPr/>
          <p:nvPr/>
        </p:nvSpPr>
        <p:spPr bwMode="auto">
          <a:xfrm>
            <a:off x="5851539" y="986944"/>
            <a:ext cx="2357454" cy="1117607"/>
          </a:xfrm>
          <a:prstGeom prst="rect">
            <a:avLst/>
          </a:prstGeom>
          <a:noFill/>
          <a:ln w="25400" cap="flat" cmpd="sng" algn="ctr">
            <a:solidFill>
              <a:srgbClr val="FFFF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grpSp>
        <p:nvGrpSpPr>
          <p:cNvPr id="154" name="Group 68"/>
          <p:cNvGrpSpPr>
            <a:grpSpLocks/>
          </p:cNvGrpSpPr>
          <p:nvPr/>
        </p:nvGrpSpPr>
        <p:grpSpPr bwMode="auto">
          <a:xfrm>
            <a:off x="928662" y="461502"/>
            <a:ext cx="3608387" cy="1848912"/>
            <a:chOff x="1015" y="607"/>
            <a:chExt cx="3503" cy="1470"/>
          </a:xfrm>
        </p:grpSpPr>
        <p:grpSp>
          <p:nvGrpSpPr>
            <p:cNvPr id="155" name="Group 69"/>
            <p:cNvGrpSpPr>
              <a:grpSpLocks/>
            </p:cNvGrpSpPr>
            <p:nvPr/>
          </p:nvGrpSpPr>
          <p:grpSpPr bwMode="auto">
            <a:xfrm>
              <a:off x="1015" y="607"/>
              <a:ext cx="3503" cy="1470"/>
              <a:chOff x="1056" y="1602"/>
              <a:chExt cx="3503" cy="1470"/>
            </a:xfrm>
          </p:grpSpPr>
          <p:sp>
            <p:nvSpPr>
              <p:cNvPr id="164" name="Line 70"/>
              <p:cNvSpPr>
                <a:spLocks noChangeShapeType="1"/>
              </p:cNvSpPr>
              <p:nvPr/>
            </p:nvSpPr>
            <p:spPr bwMode="auto">
              <a:xfrm>
                <a:off x="1056" y="1920"/>
                <a:ext cx="3503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5" name="Line 71"/>
              <p:cNvSpPr>
                <a:spLocks noChangeShapeType="1"/>
              </p:cNvSpPr>
              <p:nvPr/>
            </p:nvSpPr>
            <p:spPr bwMode="auto">
              <a:xfrm>
                <a:off x="2688" y="1698"/>
                <a:ext cx="1" cy="13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6" name="Line 72"/>
              <p:cNvSpPr>
                <a:spLocks noChangeShapeType="1"/>
              </p:cNvSpPr>
              <p:nvPr/>
            </p:nvSpPr>
            <p:spPr bwMode="auto">
              <a:xfrm>
                <a:off x="4128" y="1698"/>
                <a:ext cx="1" cy="137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67" name="Rectangle 73"/>
              <p:cNvSpPr>
                <a:spLocks noChangeArrowheads="1"/>
              </p:cNvSpPr>
              <p:nvPr/>
            </p:nvSpPr>
            <p:spPr bwMode="auto">
              <a:xfrm>
                <a:off x="1152" y="1602"/>
                <a:ext cx="3242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X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    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n+1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sz="2000" baseline="-25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r>
                  <a:rPr lang="en-US" altLang="zh-CN" sz="2000" baseline="30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n+1  </a:t>
                </a:r>
                <a:r>
                  <a:rPr lang="en-US" altLang="zh-CN" sz="200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Y</a:t>
                </a:r>
                <a:endPara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</p:grpSp>
        <p:sp>
          <p:nvSpPr>
            <p:cNvPr id="160" name="Rectangle 78"/>
            <p:cNvSpPr>
              <a:spLocks noChangeArrowheads="1"/>
            </p:cNvSpPr>
            <p:nvPr/>
          </p:nvSpPr>
          <p:spPr bwMode="auto">
            <a:xfrm>
              <a:off x="1111" y="931"/>
              <a:ext cx="3261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1   0   0      1   1    1</a:t>
              </a:r>
              <a:endPara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1" name="Rectangle 79"/>
            <p:cNvSpPr>
              <a:spLocks noChangeArrowheads="1"/>
            </p:cNvSpPr>
            <p:nvPr/>
          </p:nvSpPr>
          <p:spPr bwMode="auto">
            <a:xfrm>
              <a:off x="1111" y="1169"/>
              <a:ext cx="3261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1   0   1      0   0    0</a:t>
              </a:r>
            </a:p>
          </p:txBody>
        </p:sp>
        <p:sp>
          <p:nvSpPr>
            <p:cNvPr id="162" name="Rectangle 80"/>
            <p:cNvSpPr>
              <a:spLocks noChangeArrowheads="1"/>
            </p:cNvSpPr>
            <p:nvPr/>
          </p:nvSpPr>
          <p:spPr bwMode="auto">
            <a:xfrm>
              <a:off x="1111" y="1418"/>
              <a:ext cx="3261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1   1   0      0   1    0</a:t>
              </a:r>
              <a:endPara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3" name="Rectangle 81"/>
            <p:cNvSpPr>
              <a:spLocks noChangeArrowheads="1"/>
            </p:cNvSpPr>
            <p:nvPr/>
          </p:nvSpPr>
          <p:spPr bwMode="auto">
            <a:xfrm>
              <a:off x="1111" y="1654"/>
              <a:ext cx="3261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</a:t>
              </a:r>
              <a:r>
                <a:rPr lang="en-US" altLang="zh-CN" sz="20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1   1      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1   0    0</a:t>
              </a:r>
              <a:endPara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69" name="矩形 168"/>
          <p:cNvSpPr/>
          <p:nvPr/>
        </p:nvSpPr>
        <p:spPr bwMode="auto">
          <a:xfrm>
            <a:off x="1493821" y="961568"/>
            <a:ext cx="2357454" cy="1214446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1500166" y="592933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从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429256" y="585789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从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68" name="灯片编号占位符 1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0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8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18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8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8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8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8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50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68" grpId="0" build="p" autoUpdateAnimBg="0"/>
      <p:bldP spid="181300" grpId="0"/>
      <p:bldP spid="181301" grpId="0"/>
      <p:bldP spid="181302" grpId="0"/>
      <p:bldP spid="181303" grpId="0"/>
      <p:bldP spid="181304" grpId="0"/>
      <p:bldP spid="181305" grpId="0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70" grpId="0"/>
      <p:bldP spid="17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75" name="Rectangle 79"/>
          <p:cNvSpPr>
            <a:spLocks noChangeArrowheads="1"/>
          </p:cNvSpPr>
          <p:nvPr/>
        </p:nvSpPr>
        <p:spPr bwMode="auto">
          <a:xfrm>
            <a:off x="304800" y="862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例4: 分析下列电路</a:t>
            </a:r>
          </a:p>
        </p:txBody>
      </p:sp>
      <p:graphicFrame>
        <p:nvGraphicFramePr>
          <p:cNvPr id="55378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9187178"/>
              </p:ext>
            </p:extLst>
          </p:nvPr>
        </p:nvGraphicFramePr>
        <p:xfrm>
          <a:off x="2681790" y="5094972"/>
          <a:ext cx="10604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97" name="Equation" r:id="rId4" imgW="800280" imgH="330120" progId="Equation.3">
                  <p:embed/>
                </p:oleObj>
              </mc:Choice>
              <mc:Fallback>
                <p:oleObj name="Equation" r:id="rId4" imgW="800280" imgH="330120" progId="Equation.3">
                  <p:embed/>
                  <p:pic>
                    <p:nvPicPr>
                      <p:cNvPr id="0" name="Picture 7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790" y="5094972"/>
                        <a:ext cx="106045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79" name="Object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30814"/>
              </p:ext>
            </p:extLst>
          </p:nvPr>
        </p:nvGraphicFramePr>
        <p:xfrm>
          <a:off x="5141913" y="4934666"/>
          <a:ext cx="2413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98" name="Equation" r:id="rId6" imgW="1829160" imgH="432000" progId="Equation.3">
                  <p:embed/>
                </p:oleObj>
              </mc:Choice>
              <mc:Fallback>
                <p:oleObj name="Equation" r:id="rId6" imgW="1829160" imgH="432000" progId="Equation.3">
                  <p:embed/>
                  <p:pic>
                    <p:nvPicPr>
                      <p:cNvPr id="0" name="Picture 7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1913" y="4934666"/>
                        <a:ext cx="24130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80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712332"/>
              </p:ext>
            </p:extLst>
          </p:nvPr>
        </p:nvGraphicFramePr>
        <p:xfrm>
          <a:off x="2599591" y="6302725"/>
          <a:ext cx="15652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299" name="Equation" r:id="rId8" imgW="1181520" imgH="368280" progId="Equation.3">
                  <p:embed/>
                </p:oleObj>
              </mc:Choice>
              <mc:Fallback>
                <p:oleObj name="Equation" r:id="rId8" imgW="1181520" imgH="368280" progId="Equation.3">
                  <p:embed/>
                  <p:pic>
                    <p:nvPicPr>
                      <p:cNvPr id="0" name="Picture 7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9591" y="6302725"/>
                        <a:ext cx="15652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81" name="Object 8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037255"/>
              </p:ext>
            </p:extLst>
          </p:nvPr>
        </p:nvGraphicFramePr>
        <p:xfrm>
          <a:off x="2610316" y="5737989"/>
          <a:ext cx="12715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00" name="Equation" r:id="rId10" imgW="965520" imgH="355680" progId="Equation.3">
                  <p:embed/>
                </p:oleObj>
              </mc:Choice>
              <mc:Fallback>
                <p:oleObj name="Equation" r:id="rId10" imgW="965520" imgH="355680" progId="Equation.3">
                  <p:embed/>
                  <p:pic>
                    <p:nvPicPr>
                      <p:cNvPr id="0" name="Picture 7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0316" y="5737989"/>
                        <a:ext cx="127158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82" name="Object 8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427330"/>
              </p:ext>
            </p:extLst>
          </p:nvPr>
        </p:nvGraphicFramePr>
        <p:xfrm>
          <a:off x="5159375" y="5634863"/>
          <a:ext cx="26749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01" name="Equation" r:id="rId12" imgW="2032560" imgH="457200" progId="Equation.3">
                  <p:embed/>
                </p:oleObj>
              </mc:Choice>
              <mc:Fallback>
                <p:oleObj name="Equation" r:id="rId12" imgW="2032560" imgH="457200" progId="Equation.3">
                  <p:embed/>
                  <p:pic>
                    <p:nvPicPr>
                      <p:cNvPr id="0" name="Picture 7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5634863"/>
                        <a:ext cx="2674938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5929313" y="1408795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5624513" y="1254808"/>
            <a:ext cx="1295400" cy="2308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303" name="Line 7"/>
          <p:cNvSpPr>
            <a:spLocks noChangeShapeType="1"/>
          </p:cNvSpPr>
          <p:nvPr/>
        </p:nvSpPr>
        <p:spPr bwMode="auto">
          <a:xfrm>
            <a:off x="5624513" y="2100945"/>
            <a:ext cx="304800" cy="230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4" name="Line 8"/>
          <p:cNvSpPr>
            <a:spLocks noChangeShapeType="1"/>
          </p:cNvSpPr>
          <p:nvPr/>
        </p:nvSpPr>
        <p:spPr bwMode="auto">
          <a:xfrm flipV="1">
            <a:off x="5624513" y="2331133"/>
            <a:ext cx="304800" cy="231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7" name="Rectangle 11"/>
          <p:cNvSpPr>
            <a:spLocks noChangeArrowheads="1"/>
          </p:cNvSpPr>
          <p:nvPr/>
        </p:nvSpPr>
        <p:spPr bwMode="auto">
          <a:xfrm>
            <a:off x="6386513" y="132307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6386513" y="2785158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310" name="Line 14"/>
          <p:cNvSpPr>
            <a:spLocks noChangeShapeType="1"/>
          </p:cNvSpPr>
          <p:nvPr/>
        </p:nvSpPr>
        <p:spPr bwMode="auto">
          <a:xfrm>
            <a:off x="6386513" y="286929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1" name="Rectangle 15"/>
          <p:cNvSpPr>
            <a:spLocks noChangeArrowheads="1"/>
          </p:cNvSpPr>
          <p:nvPr/>
        </p:nvSpPr>
        <p:spPr bwMode="auto">
          <a:xfrm>
            <a:off x="2424113" y="1315133"/>
            <a:ext cx="1295400" cy="23082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312" name="Line 16"/>
          <p:cNvSpPr>
            <a:spLocks noChangeShapeType="1"/>
          </p:cNvSpPr>
          <p:nvPr/>
        </p:nvSpPr>
        <p:spPr bwMode="auto">
          <a:xfrm>
            <a:off x="2424113" y="2161270"/>
            <a:ext cx="304800" cy="231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3" name="Line 17"/>
          <p:cNvSpPr>
            <a:spLocks noChangeShapeType="1"/>
          </p:cNvSpPr>
          <p:nvPr/>
        </p:nvSpPr>
        <p:spPr bwMode="auto">
          <a:xfrm flipV="1">
            <a:off x="2424113" y="2393045"/>
            <a:ext cx="304800" cy="230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6" name="Rectangle 20"/>
          <p:cNvSpPr>
            <a:spLocks noChangeArrowheads="1"/>
          </p:cNvSpPr>
          <p:nvPr/>
        </p:nvSpPr>
        <p:spPr bwMode="auto">
          <a:xfrm>
            <a:off x="2411413" y="134847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317" name="Rectangle 21"/>
          <p:cNvSpPr>
            <a:spLocks noChangeArrowheads="1"/>
          </p:cNvSpPr>
          <p:nvPr/>
        </p:nvSpPr>
        <p:spPr bwMode="auto">
          <a:xfrm>
            <a:off x="3186113" y="132307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318" name="Rectangle 22"/>
          <p:cNvSpPr>
            <a:spLocks noChangeArrowheads="1"/>
          </p:cNvSpPr>
          <p:nvPr/>
        </p:nvSpPr>
        <p:spPr bwMode="auto">
          <a:xfrm>
            <a:off x="3186113" y="2861358"/>
            <a:ext cx="83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3186113" y="2931208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900113" y="3709083"/>
            <a:ext cx="9144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305" name="Line 9"/>
          <p:cNvSpPr>
            <a:spLocks noChangeShapeType="1"/>
          </p:cNvSpPr>
          <p:nvPr/>
        </p:nvSpPr>
        <p:spPr bwMode="auto">
          <a:xfrm flipH="1">
            <a:off x="5395913" y="2331133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4" name="Line 18"/>
          <p:cNvSpPr>
            <a:spLocks noChangeShapeType="1"/>
          </p:cNvSpPr>
          <p:nvPr/>
        </p:nvSpPr>
        <p:spPr bwMode="auto">
          <a:xfrm flipH="1">
            <a:off x="2043113" y="2400983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1" name="Line 25"/>
          <p:cNvSpPr>
            <a:spLocks noChangeShapeType="1"/>
          </p:cNvSpPr>
          <p:nvPr/>
        </p:nvSpPr>
        <p:spPr bwMode="auto">
          <a:xfrm>
            <a:off x="2043113" y="2400983"/>
            <a:ext cx="0" cy="18462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>
            <a:off x="5395913" y="2331133"/>
            <a:ext cx="0" cy="1916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46" name="Line 50"/>
          <p:cNvSpPr>
            <a:spLocks noChangeShapeType="1"/>
          </p:cNvSpPr>
          <p:nvPr/>
        </p:nvSpPr>
        <p:spPr bwMode="auto">
          <a:xfrm>
            <a:off x="1204913" y="4247245"/>
            <a:ext cx="419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5371" name="Group 75"/>
          <p:cNvGrpSpPr>
            <a:grpSpLocks/>
          </p:cNvGrpSpPr>
          <p:nvPr/>
        </p:nvGrpSpPr>
        <p:grpSpPr bwMode="auto">
          <a:xfrm>
            <a:off x="3948113" y="784908"/>
            <a:ext cx="3657600" cy="3000375"/>
            <a:chOff x="2496" y="576"/>
            <a:chExt cx="2304" cy="1872"/>
          </a:xfrm>
        </p:grpSpPr>
        <p:sp>
          <p:nvSpPr>
            <p:cNvPr id="55342" name="Line 46"/>
            <p:cNvSpPr>
              <a:spLocks noChangeShapeType="1"/>
            </p:cNvSpPr>
            <p:nvPr/>
          </p:nvSpPr>
          <p:spPr bwMode="auto">
            <a:xfrm>
              <a:off x="2544" y="576"/>
              <a:ext cx="22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3" name="Line 47"/>
            <p:cNvSpPr>
              <a:spLocks noChangeShapeType="1"/>
            </p:cNvSpPr>
            <p:nvPr/>
          </p:nvSpPr>
          <p:spPr bwMode="auto">
            <a:xfrm>
              <a:off x="2544" y="2448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4" name="Line 48"/>
            <p:cNvSpPr>
              <a:spLocks noChangeShapeType="1"/>
            </p:cNvSpPr>
            <p:nvPr/>
          </p:nvSpPr>
          <p:spPr bwMode="auto">
            <a:xfrm flipH="1">
              <a:off x="4656" y="86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5" name="Line 49"/>
            <p:cNvSpPr>
              <a:spLocks noChangeShapeType="1"/>
            </p:cNvSpPr>
            <p:nvPr/>
          </p:nvSpPr>
          <p:spPr bwMode="auto">
            <a:xfrm>
              <a:off x="4656" y="864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7" name="Oval 51"/>
            <p:cNvSpPr>
              <a:spLocks noChangeArrowheads="1"/>
            </p:cNvSpPr>
            <p:nvPr/>
          </p:nvSpPr>
          <p:spPr bwMode="auto">
            <a:xfrm>
              <a:off x="2496" y="768"/>
              <a:ext cx="96" cy="9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5322" name="Line 26"/>
          <p:cNvSpPr>
            <a:spLocks noChangeShapeType="1"/>
          </p:cNvSpPr>
          <p:nvPr/>
        </p:nvSpPr>
        <p:spPr bwMode="auto">
          <a:xfrm>
            <a:off x="3851275" y="3169333"/>
            <a:ext cx="173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1" name="Line 35"/>
          <p:cNvSpPr>
            <a:spLocks noChangeShapeType="1"/>
          </p:cNvSpPr>
          <p:nvPr/>
        </p:nvSpPr>
        <p:spPr bwMode="auto">
          <a:xfrm flipH="1">
            <a:off x="4024313" y="186282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2" name="Line 36"/>
          <p:cNvSpPr>
            <a:spLocks noChangeShapeType="1"/>
          </p:cNvSpPr>
          <p:nvPr/>
        </p:nvSpPr>
        <p:spPr bwMode="auto">
          <a:xfrm>
            <a:off x="4024313" y="1862820"/>
            <a:ext cx="0" cy="1922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7" name="Line 41"/>
          <p:cNvSpPr>
            <a:spLocks noChangeShapeType="1"/>
          </p:cNvSpPr>
          <p:nvPr/>
        </p:nvSpPr>
        <p:spPr bwMode="auto">
          <a:xfrm>
            <a:off x="6919913" y="1631045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8" name="Line 42"/>
          <p:cNvSpPr>
            <a:spLocks noChangeShapeType="1"/>
          </p:cNvSpPr>
          <p:nvPr/>
        </p:nvSpPr>
        <p:spPr bwMode="auto">
          <a:xfrm flipV="1">
            <a:off x="7148513" y="1015095"/>
            <a:ext cx="0" cy="615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9" name="Line 43"/>
          <p:cNvSpPr>
            <a:spLocks noChangeShapeType="1"/>
          </p:cNvSpPr>
          <p:nvPr/>
        </p:nvSpPr>
        <p:spPr bwMode="auto">
          <a:xfrm flipH="1">
            <a:off x="4405313" y="1015095"/>
            <a:ext cx="3200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40" name="Line 44"/>
          <p:cNvSpPr>
            <a:spLocks noChangeShapeType="1"/>
          </p:cNvSpPr>
          <p:nvPr/>
        </p:nvSpPr>
        <p:spPr bwMode="auto">
          <a:xfrm>
            <a:off x="4405313" y="1015095"/>
            <a:ext cx="0" cy="307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41" name="Line 45"/>
          <p:cNvSpPr>
            <a:spLocks noChangeShapeType="1"/>
          </p:cNvSpPr>
          <p:nvPr/>
        </p:nvSpPr>
        <p:spPr bwMode="auto">
          <a:xfrm>
            <a:off x="4405313" y="132307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48" name="Oval 52"/>
          <p:cNvSpPr>
            <a:spLocks noChangeArrowheads="1"/>
          </p:cNvSpPr>
          <p:nvPr/>
        </p:nvSpPr>
        <p:spPr bwMode="auto">
          <a:xfrm>
            <a:off x="3924300" y="3069320"/>
            <a:ext cx="152400" cy="15398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349" name="Oval 53"/>
          <p:cNvSpPr>
            <a:spLocks noChangeArrowheads="1"/>
          </p:cNvSpPr>
          <p:nvPr/>
        </p:nvSpPr>
        <p:spPr bwMode="auto">
          <a:xfrm>
            <a:off x="7072313" y="938895"/>
            <a:ext cx="152400" cy="15398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351" name="Line 55"/>
          <p:cNvSpPr>
            <a:spLocks noChangeShapeType="1"/>
          </p:cNvSpPr>
          <p:nvPr/>
        </p:nvSpPr>
        <p:spPr bwMode="auto">
          <a:xfrm>
            <a:off x="5548313" y="1631045"/>
            <a:ext cx="76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 flipH="1">
            <a:off x="1585913" y="1707245"/>
            <a:ext cx="838200" cy="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4" name="Oval 28"/>
          <p:cNvSpPr>
            <a:spLocks noChangeArrowheads="1"/>
          </p:cNvSpPr>
          <p:nvPr/>
        </p:nvSpPr>
        <p:spPr bwMode="auto">
          <a:xfrm>
            <a:off x="1890713" y="1631045"/>
            <a:ext cx="152400" cy="15398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5330" name="Oval 34"/>
          <p:cNvSpPr>
            <a:spLocks noChangeArrowheads="1"/>
          </p:cNvSpPr>
          <p:nvPr/>
        </p:nvSpPr>
        <p:spPr bwMode="auto">
          <a:xfrm>
            <a:off x="5319713" y="1554845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333" name="Line 37"/>
          <p:cNvSpPr>
            <a:spLocks noChangeShapeType="1"/>
          </p:cNvSpPr>
          <p:nvPr/>
        </p:nvSpPr>
        <p:spPr bwMode="auto">
          <a:xfrm flipH="1" flipV="1">
            <a:off x="1966913" y="1169083"/>
            <a:ext cx="12700" cy="5318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4" name="Line 38"/>
          <p:cNvSpPr>
            <a:spLocks noChangeShapeType="1"/>
          </p:cNvSpPr>
          <p:nvPr/>
        </p:nvSpPr>
        <p:spPr bwMode="auto">
          <a:xfrm>
            <a:off x="1966913" y="1169083"/>
            <a:ext cx="205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5" name="Line 39"/>
          <p:cNvSpPr>
            <a:spLocks noChangeShapeType="1"/>
          </p:cNvSpPr>
          <p:nvPr/>
        </p:nvSpPr>
        <p:spPr bwMode="auto">
          <a:xfrm>
            <a:off x="4024313" y="784908"/>
            <a:ext cx="0" cy="7699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36" name="Line 40"/>
          <p:cNvSpPr>
            <a:spLocks noChangeShapeType="1"/>
          </p:cNvSpPr>
          <p:nvPr/>
        </p:nvSpPr>
        <p:spPr bwMode="auto">
          <a:xfrm>
            <a:off x="4024313" y="155484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50" name="Rectangle 54"/>
          <p:cNvSpPr>
            <a:spLocks noChangeArrowheads="1"/>
          </p:cNvSpPr>
          <p:nvPr/>
        </p:nvSpPr>
        <p:spPr bwMode="auto">
          <a:xfrm>
            <a:off x="1204913" y="131354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352" name="Line 56"/>
          <p:cNvSpPr>
            <a:spLocks noChangeShapeType="1"/>
          </p:cNvSpPr>
          <p:nvPr/>
        </p:nvSpPr>
        <p:spPr bwMode="auto">
          <a:xfrm>
            <a:off x="5472113" y="1631045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7" name="Line 31"/>
          <p:cNvSpPr>
            <a:spLocks noChangeShapeType="1"/>
          </p:cNvSpPr>
          <p:nvPr/>
        </p:nvSpPr>
        <p:spPr bwMode="auto">
          <a:xfrm>
            <a:off x="8062913" y="101509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28" name="Rectangle 32"/>
          <p:cNvSpPr>
            <a:spLocks noChangeArrowheads="1"/>
          </p:cNvSpPr>
          <p:nvPr/>
        </p:nvSpPr>
        <p:spPr bwMode="auto">
          <a:xfrm>
            <a:off x="8139113" y="476933"/>
            <a:ext cx="3873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</a:p>
        </p:txBody>
      </p:sp>
      <p:sp>
        <p:nvSpPr>
          <p:cNvPr id="55386" name="Rectangle 90"/>
          <p:cNvSpPr>
            <a:spLocks noChangeArrowheads="1"/>
          </p:cNvSpPr>
          <p:nvPr/>
        </p:nvSpPr>
        <p:spPr bwMode="auto">
          <a:xfrm>
            <a:off x="5651500" y="134847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388" name="Oval 92"/>
          <p:cNvSpPr>
            <a:spLocks noChangeArrowheads="1"/>
          </p:cNvSpPr>
          <p:nvPr/>
        </p:nvSpPr>
        <p:spPr bwMode="auto">
          <a:xfrm>
            <a:off x="3708400" y="3069320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389" name="Oval 93"/>
          <p:cNvSpPr>
            <a:spLocks noChangeArrowheads="1"/>
          </p:cNvSpPr>
          <p:nvPr/>
        </p:nvSpPr>
        <p:spPr bwMode="auto">
          <a:xfrm>
            <a:off x="6939880" y="3069320"/>
            <a:ext cx="152400" cy="150813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390" name="Oval 94"/>
          <p:cNvSpPr>
            <a:spLocks noChangeArrowheads="1"/>
          </p:cNvSpPr>
          <p:nvPr/>
        </p:nvSpPr>
        <p:spPr bwMode="auto">
          <a:xfrm>
            <a:off x="1979613" y="4139295"/>
            <a:ext cx="152400" cy="15398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6" name="Rectangle 60"/>
          <p:cNvSpPr>
            <a:spLocks noChangeArrowheads="1"/>
          </p:cNvSpPr>
          <p:nvPr/>
        </p:nvSpPr>
        <p:spPr bwMode="auto">
          <a:xfrm>
            <a:off x="212106" y="6264802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输出方程:</a:t>
            </a:r>
          </a:p>
        </p:txBody>
      </p:sp>
      <p:sp>
        <p:nvSpPr>
          <p:cNvPr id="67" name="Rectangle 61"/>
          <p:cNvSpPr>
            <a:spLocks noChangeArrowheads="1"/>
          </p:cNvSpPr>
          <p:nvPr/>
        </p:nvSpPr>
        <p:spPr bwMode="auto">
          <a:xfrm>
            <a:off x="218611" y="4994059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激励方程:</a:t>
            </a:r>
          </a:p>
        </p:txBody>
      </p:sp>
      <p:sp>
        <p:nvSpPr>
          <p:cNvPr id="68" name="Rectangle 62"/>
          <p:cNvSpPr>
            <a:spLocks noChangeArrowheads="1"/>
          </p:cNvSpPr>
          <p:nvPr/>
        </p:nvSpPr>
        <p:spPr bwMode="auto">
          <a:xfrm>
            <a:off x="218610" y="5625799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状态方程:</a:t>
            </a:r>
          </a:p>
        </p:txBody>
      </p:sp>
      <p:sp>
        <p:nvSpPr>
          <p:cNvPr id="69" name="Rectangle 21"/>
          <p:cNvSpPr>
            <a:spLocks noChangeArrowheads="1"/>
          </p:cNvSpPr>
          <p:nvPr/>
        </p:nvSpPr>
        <p:spPr bwMode="auto">
          <a:xfrm>
            <a:off x="-63515" y="4334728"/>
            <a:ext cx="221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 方程组</a:t>
            </a:r>
          </a:p>
        </p:txBody>
      </p:sp>
      <p:grpSp>
        <p:nvGrpSpPr>
          <p:cNvPr id="75" name="组合 74"/>
          <p:cNvGrpSpPr/>
          <p:nvPr/>
        </p:nvGrpSpPr>
        <p:grpSpPr>
          <a:xfrm>
            <a:off x="7602890" y="598776"/>
            <a:ext cx="500066" cy="777041"/>
            <a:chOff x="7177088" y="3041650"/>
            <a:chExt cx="768350" cy="633439"/>
          </a:xfrm>
        </p:grpSpPr>
        <p:sp>
          <p:nvSpPr>
            <p:cNvPr id="76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4632960" y="1214422"/>
            <a:ext cx="698654" cy="762000"/>
            <a:chOff x="7154863" y="4024322"/>
            <a:chExt cx="950912" cy="762000"/>
          </a:xfrm>
        </p:grpSpPr>
        <p:sp>
          <p:nvSpPr>
            <p:cNvPr id="81" name="Arc 76"/>
            <p:cNvSpPr>
              <a:spLocks/>
            </p:cNvSpPr>
            <p:nvPr/>
          </p:nvSpPr>
          <p:spPr bwMode="auto">
            <a:xfrm>
              <a:off x="7154863" y="4024322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" name="Arc 77"/>
            <p:cNvSpPr>
              <a:spLocks/>
            </p:cNvSpPr>
            <p:nvPr/>
          </p:nvSpPr>
          <p:spPr bwMode="auto">
            <a:xfrm>
              <a:off x="7162800" y="4027497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5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5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5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53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5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5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53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5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5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53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52" name="Group 32"/>
          <p:cNvGrpSpPr>
            <a:grpSpLocks/>
          </p:cNvGrpSpPr>
          <p:nvPr/>
        </p:nvGrpSpPr>
        <p:grpSpPr bwMode="auto">
          <a:xfrm>
            <a:off x="1905000" y="2286000"/>
            <a:ext cx="5207000" cy="3733800"/>
            <a:chOff x="1200" y="1440"/>
            <a:chExt cx="3280" cy="2352"/>
          </a:xfrm>
        </p:grpSpPr>
        <p:sp>
          <p:nvSpPr>
            <p:cNvPr id="56324" name="Rectangle 4"/>
            <p:cNvSpPr>
              <a:spLocks noChangeArrowheads="1"/>
            </p:cNvSpPr>
            <p:nvPr/>
          </p:nvSpPr>
          <p:spPr bwMode="auto">
            <a:xfrm>
              <a:off x="1200" y="1440"/>
              <a:ext cx="32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X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Z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6325" name="Line 5"/>
            <p:cNvSpPr>
              <a:spLocks noChangeShapeType="1"/>
            </p:cNvSpPr>
            <p:nvPr/>
          </p:nvSpPr>
          <p:spPr bwMode="auto">
            <a:xfrm>
              <a:off x="1248" y="1824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26" name="Line 6"/>
            <p:cNvSpPr>
              <a:spLocks noChangeShapeType="1"/>
            </p:cNvSpPr>
            <p:nvPr/>
          </p:nvSpPr>
          <p:spPr bwMode="auto">
            <a:xfrm>
              <a:off x="2784" y="1488"/>
              <a:ext cx="0" cy="2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6327" name="Line 7"/>
            <p:cNvSpPr>
              <a:spLocks noChangeShapeType="1"/>
            </p:cNvSpPr>
            <p:nvPr/>
          </p:nvSpPr>
          <p:spPr bwMode="auto">
            <a:xfrm>
              <a:off x="4176" y="1440"/>
              <a:ext cx="0" cy="23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6337" name="Rectangle 17"/>
          <p:cNvSpPr>
            <a:spLocks noChangeArrowheads="1"/>
          </p:cNvSpPr>
          <p:nvPr/>
        </p:nvSpPr>
        <p:spPr bwMode="auto">
          <a:xfrm>
            <a:off x="2057400" y="2809875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0   0   0    0   0     0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338" name="Rectangle 18"/>
          <p:cNvSpPr>
            <a:spLocks noChangeArrowheads="1"/>
          </p:cNvSpPr>
          <p:nvPr/>
        </p:nvSpPr>
        <p:spPr bwMode="auto">
          <a:xfrm>
            <a:off x="2057400" y="3190875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0   0   1    1   0     0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339" name="Rectangle 19"/>
          <p:cNvSpPr>
            <a:spLocks noChangeArrowheads="1"/>
          </p:cNvSpPr>
          <p:nvPr/>
        </p:nvSpPr>
        <p:spPr bwMode="auto">
          <a:xfrm>
            <a:off x="2057400" y="3648075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0   1   0    0   0     0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340" name="Rectangle 20"/>
          <p:cNvSpPr>
            <a:spLocks noChangeArrowheads="1"/>
          </p:cNvSpPr>
          <p:nvPr/>
        </p:nvSpPr>
        <p:spPr bwMode="auto">
          <a:xfrm>
            <a:off x="2057400" y="4113213"/>
            <a:ext cx="50609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0   1   1    0   0     0</a:t>
            </a:r>
          </a:p>
        </p:txBody>
      </p:sp>
      <p:sp>
        <p:nvSpPr>
          <p:cNvPr id="56341" name="Rectangle 21"/>
          <p:cNvSpPr>
            <a:spLocks noChangeArrowheads="1"/>
          </p:cNvSpPr>
          <p:nvPr/>
        </p:nvSpPr>
        <p:spPr bwMode="auto">
          <a:xfrm>
            <a:off x="2057400" y="4486275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1   0   0    0   1     0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342" name="Rectangle 22"/>
          <p:cNvSpPr>
            <a:spLocks noChangeArrowheads="1"/>
          </p:cNvSpPr>
          <p:nvPr/>
        </p:nvSpPr>
        <p:spPr bwMode="auto">
          <a:xfrm>
            <a:off x="2057400" y="4875213"/>
            <a:ext cx="50609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1   0   1    0   1     0</a:t>
            </a:r>
          </a:p>
        </p:txBody>
      </p:sp>
      <p:sp>
        <p:nvSpPr>
          <p:cNvPr id="56343" name="Rectangle 23"/>
          <p:cNvSpPr>
            <a:spLocks noChangeArrowheads="1"/>
          </p:cNvSpPr>
          <p:nvPr/>
        </p:nvSpPr>
        <p:spPr bwMode="auto">
          <a:xfrm>
            <a:off x="2057400" y="5172075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1   1   0    0   1     1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344" name="Rectangle 24"/>
          <p:cNvSpPr>
            <a:spLocks noChangeArrowheads="1"/>
          </p:cNvSpPr>
          <p:nvPr/>
        </p:nvSpPr>
        <p:spPr bwMode="auto">
          <a:xfrm>
            <a:off x="2057400" y="5637213"/>
            <a:ext cx="50609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1   1   1    0   1     0</a:t>
            </a:r>
          </a:p>
        </p:txBody>
      </p:sp>
      <p:graphicFrame>
        <p:nvGraphicFramePr>
          <p:cNvPr id="56349" name="Object 29"/>
          <p:cNvGraphicFramePr>
            <a:graphicFrameLocks noChangeAspect="1"/>
          </p:cNvGraphicFramePr>
          <p:nvPr/>
        </p:nvGraphicFramePr>
        <p:xfrm>
          <a:off x="1524000" y="457200"/>
          <a:ext cx="12715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53" name="Equation" r:id="rId6" imgW="965520" imgH="355680" progId="Equation.3">
                  <p:embed/>
                </p:oleObj>
              </mc:Choice>
              <mc:Fallback>
                <p:oleObj name="Equation" r:id="rId6" imgW="965520" imgH="355680" progId="Equation.3">
                  <p:embed/>
                  <p:pic>
                    <p:nvPicPr>
                      <p:cNvPr id="0" name="Picture 1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57200"/>
                        <a:ext cx="127158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0" name="Object 30"/>
          <p:cNvGraphicFramePr>
            <a:graphicFrameLocks noChangeAspect="1"/>
          </p:cNvGraphicFramePr>
          <p:nvPr/>
        </p:nvGraphicFramePr>
        <p:xfrm>
          <a:off x="4191000" y="304800"/>
          <a:ext cx="26749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54" name="Equation" r:id="rId8" imgW="2032560" imgH="457200" progId="Equation.3">
                  <p:embed/>
                </p:oleObj>
              </mc:Choice>
              <mc:Fallback>
                <p:oleObj name="Equation" r:id="rId8" imgW="2032560" imgH="457200" progId="Equation.3">
                  <p:embed/>
                  <p:pic>
                    <p:nvPicPr>
                      <p:cNvPr id="0" name="Picture 1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04800"/>
                        <a:ext cx="2674938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51" name="Object 31"/>
          <p:cNvGraphicFramePr>
            <a:graphicFrameLocks noChangeAspect="1"/>
          </p:cNvGraphicFramePr>
          <p:nvPr/>
        </p:nvGraphicFramePr>
        <p:xfrm>
          <a:off x="1524000" y="1371600"/>
          <a:ext cx="15652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55" name="Equation" r:id="rId10" imgW="1181520" imgH="368280" progId="Equation.3">
                  <p:embed/>
                </p:oleObj>
              </mc:Choice>
              <mc:Fallback>
                <p:oleObj name="Equation" r:id="rId10" imgW="1181520" imgH="368280" progId="Equation.3">
                  <p:embed/>
                  <p:pic>
                    <p:nvPicPr>
                      <p:cNvPr id="0" name="Picture 1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71600"/>
                        <a:ext cx="156527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6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6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6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6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6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6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37" grpId="0" build="p" autoUpdateAnimBg="0"/>
      <p:bldP spid="56338" grpId="0" build="p" autoUpdateAnimBg="0"/>
      <p:bldP spid="56339" grpId="0" build="p" autoUpdateAnimBg="0"/>
      <p:bldP spid="56340" grpId="0" build="p" autoUpdateAnimBg="0"/>
      <p:bldP spid="56341" grpId="0" build="p" autoUpdateAnimBg="0"/>
      <p:bldP spid="56342" grpId="0" build="p" autoUpdateAnimBg="0"/>
      <p:bldP spid="56343" grpId="0" build="p" autoUpdateAnimBg="0"/>
      <p:bldP spid="56344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7105640" y="1049348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4819640" y="1049348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7029440" y="2725748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5048240" y="126842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7334240" y="126842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7258040" y="294482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366" name="Oval 22"/>
          <p:cNvSpPr>
            <a:spLocks noChangeArrowheads="1"/>
          </p:cNvSpPr>
          <p:nvPr/>
        </p:nvSpPr>
        <p:spPr bwMode="auto">
          <a:xfrm>
            <a:off x="4819640" y="2725748"/>
            <a:ext cx="1066800" cy="10953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5048240" y="294482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7400" name="Group 56"/>
          <p:cNvGrpSpPr>
            <a:grpSpLocks/>
          </p:cNvGrpSpPr>
          <p:nvPr/>
        </p:nvGrpSpPr>
        <p:grpSpPr bwMode="auto">
          <a:xfrm>
            <a:off x="3214681" y="239725"/>
            <a:ext cx="2112969" cy="1482725"/>
            <a:chOff x="813" y="384"/>
            <a:chExt cx="1331" cy="934"/>
          </a:xfrm>
        </p:grpSpPr>
        <p:sp>
          <p:nvSpPr>
            <p:cNvPr id="57364" name="Rectangle 20"/>
            <p:cNvSpPr>
              <a:spLocks noChangeArrowheads="1"/>
            </p:cNvSpPr>
            <p:nvPr/>
          </p:nvSpPr>
          <p:spPr bwMode="auto">
            <a:xfrm>
              <a:off x="813" y="953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X/Z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7355" name="Arc 11"/>
            <p:cNvSpPr>
              <a:spLocks/>
            </p:cNvSpPr>
            <p:nvPr/>
          </p:nvSpPr>
          <p:spPr bwMode="auto">
            <a:xfrm>
              <a:off x="1488" y="674"/>
              <a:ext cx="656" cy="57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794 w 42022"/>
                <a:gd name="T1" fmla="*/ 43185 h 43185"/>
                <a:gd name="T2" fmla="*/ 42022 w 42022"/>
                <a:gd name="T3" fmla="*/ 14565 h 43185"/>
                <a:gd name="T4" fmla="*/ 21600 w 42022"/>
                <a:gd name="T5" fmla="*/ 21600 h 43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22" h="43185" fill="none" extrusionOk="0">
                  <a:moveTo>
                    <a:pt x="20794" y="43184"/>
                  </a:moveTo>
                  <a:cubicBezTo>
                    <a:pt x="9186" y="42751"/>
                    <a:pt x="0" y="3321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817" y="-1"/>
                    <a:pt x="39019" y="5849"/>
                    <a:pt x="42022" y="14564"/>
                  </a:cubicBezTo>
                </a:path>
                <a:path w="42022" h="43185" stroke="0" extrusionOk="0">
                  <a:moveTo>
                    <a:pt x="20794" y="43184"/>
                  </a:moveTo>
                  <a:cubicBezTo>
                    <a:pt x="9186" y="42751"/>
                    <a:pt x="0" y="3321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817" y="-1"/>
                    <a:pt x="39019" y="5849"/>
                    <a:pt x="42022" y="1456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4" name="Rectangle 30"/>
            <p:cNvSpPr>
              <a:spLocks noChangeArrowheads="1"/>
            </p:cNvSpPr>
            <p:nvPr/>
          </p:nvSpPr>
          <p:spPr bwMode="auto">
            <a:xfrm>
              <a:off x="1056" y="38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57408" name="Group 64"/>
          <p:cNvGrpSpPr>
            <a:grpSpLocks/>
          </p:cNvGrpSpPr>
          <p:nvPr/>
        </p:nvGrpSpPr>
        <p:grpSpPr bwMode="auto">
          <a:xfrm>
            <a:off x="5505440" y="-103177"/>
            <a:ext cx="1773238" cy="1238250"/>
            <a:chOff x="2256" y="144"/>
            <a:chExt cx="1117" cy="780"/>
          </a:xfrm>
        </p:grpSpPr>
        <p:sp>
          <p:nvSpPr>
            <p:cNvPr id="57356" name="Arc 12"/>
            <p:cNvSpPr>
              <a:spLocks/>
            </p:cNvSpPr>
            <p:nvPr/>
          </p:nvSpPr>
          <p:spPr bwMode="auto">
            <a:xfrm>
              <a:off x="2256" y="480"/>
              <a:ext cx="1117" cy="444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3122"/>
                <a:gd name="T1" fmla="*/ 19769 h 22252"/>
                <a:gd name="T2" fmla="*/ 43112 w 43122"/>
                <a:gd name="T3" fmla="*/ 22252 h 22252"/>
                <a:gd name="T4" fmla="*/ 21522 w 43122"/>
                <a:gd name="T5" fmla="*/ 21600 h 22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22" h="22252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451" y="0"/>
                    <a:pt x="43122" y="9670"/>
                    <a:pt x="43122" y="21600"/>
                  </a:cubicBezTo>
                  <a:cubicBezTo>
                    <a:pt x="43122" y="21817"/>
                    <a:pt x="43118" y="22034"/>
                    <a:pt x="43112" y="22252"/>
                  </a:cubicBezTo>
                </a:path>
                <a:path w="43122" h="22252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451" y="0"/>
                    <a:pt x="43122" y="9670"/>
                    <a:pt x="43122" y="21600"/>
                  </a:cubicBezTo>
                  <a:cubicBezTo>
                    <a:pt x="43122" y="21817"/>
                    <a:pt x="43118" y="22034"/>
                    <a:pt x="43112" y="22252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5" name="Rectangle 31"/>
            <p:cNvSpPr>
              <a:spLocks noChangeArrowheads="1"/>
            </p:cNvSpPr>
            <p:nvPr/>
          </p:nvSpPr>
          <p:spPr bwMode="auto">
            <a:xfrm>
              <a:off x="2552" y="14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57410" name="Group 66"/>
          <p:cNvGrpSpPr>
            <a:grpSpLocks/>
          </p:cNvGrpSpPr>
          <p:nvPr/>
        </p:nvGrpSpPr>
        <p:grpSpPr bwMode="auto">
          <a:xfrm>
            <a:off x="7486640" y="-26977"/>
            <a:ext cx="1630363" cy="1365250"/>
            <a:chOff x="3504" y="192"/>
            <a:chExt cx="1027" cy="860"/>
          </a:xfrm>
        </p:grpSpPr>
        <p:sp>
          <p:nvSpPr>
            <p:cNvPr id="57353" name="Arc 9"/>
            <p:cNvSpPr>
              <a:spLocks/>
            </p:cNvSpPr>
            <p:nvPr/>
          </p:nvSpPr>
          <p:spPr bwMode="auto">
            <a:xfrm>
              <a:off x="3504" y="480"/>
              <a:ext cx="675" cy="57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12 w 43200"/>
                <a:gd name="T1" fmla="*/ 30260 h 42651"/>
                <a:gd name="T2" fmla="*/ 26439 w 43200"/>
                <a:gd name="T3" fmla="*/ 42651 h 42651"/>
                <a:gd name="T4" fmla="*/ 21600 w 43200"/>
                <a:gd name="T5" fmla="*/ 21600 h 4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2651" fill="none" extrusionOk="0">
                  <a:moveTo>
                    <a:pt x="1812" y="30259"/>
                  </a:moveTo>
                  <a:cubicBezTo>
                    <a:pt x="616" y="27529"/>
                    <a:pt x="0" y="245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665"/>
                    <a:pt x="36248" y="40396"/>
                    <a:pt x="26438" y="42650"/>
                  </a:cubicBezTo>
                </a:path>
                <a:path w="43200" h="42651" stroke="0" extrusionOk="0">
                  <a:moveTo>
                    <a:pt x="1812" y="30259"/>
                  </a:moveTo>
                  <a:cubicBezTo>
                    <a:pt x="616" y="27529"/>
                    <a:pt x="0" y="245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665"/>
                    <a:pt x="36248" y="40396"/>
                    <a:pt x="26438" y="4265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6" name="Rectangle 32"/>
            <p:cNvSpPr>
              <a:spLocks noChangeArrowheads="1"/>
            </p:cNvSpPr>
            <p:nvPr/>
          </p:nvSpPr>
          <p:spPr bwMode="auto">
            <a:xfrm>
              <a:off x="4031" y="19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grpSp>
        <p:nvGrpSpPr>
          <p:cNvPr id="57409" name="Group 65"/>
          <p:cNvGrpSpPr>
            <a:grpSpLocks/>
          </p:cNvGrpSpPr>
          <p:nvPr/>
        </p:nvGrpSpPr>
        <p:grpSpPr bwMode="auto">
          <a:xfrm>
            <a:off x="7639040" y="1963748"/>
            <a:ext cx="793750" cy="1103313"/>
            <a:chOff x="3600" y="1446"/>
            <a:chExt cx="500" cy="695"/>
          </a:xfrm>
        </p:grpSpPr>
        <p:sp>
          <p:nvSpPr>
            <p:cNvPr id="57370" name="Arc 26"/>
            <p:cNvSpPr>
              <a:spLocks/>
            </p:cNvSpPr>
            <p:nvPr/>
          </p:nvSpPr>
          <p:spPr bwMode="auto">
            <a:xfrm flipH="1">
              <a:off x="3792" y="1446"/>
              <a:ext cx="288" cy="69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237 w 25178"/>
                <a:gd name="T1" fmla="*/ 42937 h 42937"/>
                <a:gd name="T2" fmla="*/ 25178 w 25178"/>
                <a:gd name="T3" fmla="*/ 298 h 42937"/>
                <a:gd name="T4" fmla="*/ 21600 w 25178"/>
                <a:gd name="T5" fmla="*/ 21600 h 4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78" h="42937" fill="none" extrusionOk="0">
                  <a:moveTo>
                    <a:pt x="18237" y="42936"/>
                  </a:moveTo>
                  <a:cubicBezTo>
                    <a:pt x="7735" y="41281"/>
                    <a:pt x="0" y="3223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98" y="-1"/>
                    <a:pt x="23995" y="99"/>
                    <a:pt x="25177" y="298"/>
                  </a:cubicBezTo>
                </a:path>
                <a:path w="25178" h="42937" stroke="0" extrusionOk="0">
                  <a:moveTo>
                    <a:pt x="18237" y="42936"/>
                  </a:moveTo>
                  <a:cubicBezTo>
                    <a:pt x="7735" y="41281"/>
                    <a:pt x="0" y="3223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98" y="-1"/>
                    <a:pt x="23995" y="99"/>
                    <a:pt x="25177" y="29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8" name="Rectangle 34"/>
            <p:cNvSpPr>
              <a:spLocks noChangeArrowheads="1"/>
            </p:cNvSpPr>
            <p:nvPr/>
          </p:nvSpPr>
          <p:spPr bwMode="auto">
            <a:xfrm>
              <a:off x="3600" y="161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57405" name="Group 61"/>
          <p:cNvGrpSpPr>
            <a:grpSpLocks/>
          </p:cNvGrpSpPr>
          <p:nvPr/>
        </p:nvGrpSpPr>
        <p:grpSpPr bwMode="auto">
          <a:xfrm>
            <a:off x="5734040" y="1878023"/>
            <a:ext cx="1338263" cy="1541463"/>
            <a:chOff x="2400" y="1408"/>
            <a:chExt cx="843" cy="971"/>
          </a:xfrm>
        </p:grpSpPr>
        <p:sp>
          <p:nvSpPr>
            <p:cNvPr id="57372" name="Arc 28"/>
            <p:cNvSpPr>
              <a:spLocks/>
            </p:cNvSpPr>
            <p:nvPr/>
          </p:nvSpPr>
          <p:spPr bwMode="auto">
            <a:xfrm>
              <a:off x="2402" y="1408"/>
              <a:ext cx="841" cy="971"/>
            </a:xfrm>
            <a:custGeom>
              <a:avLst/>
              <a:gdLst>
                <a:gd name="G0" fmla="+- 21600 0 0"/>
                <a:gd name="G1" fmla="+- 7406 0 0"/>
                <a:gd name="G2" fmla="+- 21600 0 0"/>
                <a:gd name="T0" fmla="*/ 33711 w 33711"/>
                <a:gd name="T1" fmla="*/ 25291 h 29006"/>
                <a:gd name="T2" fmla="*/ 1309 w 33711"/>
                <a:gd name="T3" fmla="*/ 0 h 29006"/>
                <a:gd name="T4" fmla="*/ 21600 w 33711"/>
                <a:gd name="T5" fmla="*/ 7406 h 29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711" h="29006" fill="none" extrusionOk="0">
                  <a:moveTo>
                    <a:pt x="33711" y="25291"/>
                  </a:moveTo>
                  <a:cubicBezTo>
                    <a:pt x="30136" y="27712"/>
                    <a:pt x="25917" y="29005"/>
                    <a:pt x="21600" y="29006"/>
                  </a:cubicBezTo>
                  <a:cubicBezTo>
                    <a:pt x="9670" y="29006"/>
                    <a:pt x="0" y="19335"/>
                    <a:pt x="0" y="7406"/>
                  </a:cubicBezTo>
                  <a:cubicBezTo>
                    <a:pt x="-1" y="4879"/>
                    <a:pt x="443" y="2373"/>
                    <a:pt x="1309" y="0"/>
                  </a:cubicBezTo>
                </a:path>
                <a:path w="33711" h="29006" stroke="0" extrusionOk="0">
                  <a:moveTo>
                    <a:pt x="33711" y="25291"/>
                  </a:moveTo>
                  <a:cubicBezTo>
                    <a:pt x="30136" y="27712"/>
                    <a:pt x="25917" y="29005"/>
                    <a:pt x="21600" y="29006"/>
                  </a:cubicBezTo>
                  <a:cubicBezTo>
                    <a:pt x="9670" y="29006"/>
                    <a:pt x="0" y="19335"/>
                    <a:pt x="0" y="7406"/>
                  </a:cubicBezTo>
                  <a:cubicBezTo>
                    <a:pt x="-1" y="4879"/>
                    <a:pt x="443" y="2373"/>
                    <a:pt x="1309" y="0"/>
                  </a:cubicBezTo>
                  <a:lnTo>
                    <a:pt x="21600" y="7406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80" name="Rectangle 36"/>
            <p:cNvSpPr>
              <a:spLocks noChangeArrowheads="1"/>
            </p:cNvSpPr>
            <p:nvPr/>
          </p:nvSpPr>
          <p:spPr bwMode="auto">
            <a:xfrm>
              <a:off x="2400" y="158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57412" name="Group 68"/>
          <p:cNvGrpSpPr>
            <a:grpSpLocks/>
          </p:cNvGrpSpPr>
          <p:nvPr/>
        </p:nvGrpSpPr>
        <p:grpSpPr bwMode="auto">
          <a:xfrm>
            <a:off x="6572240" y="1889136"/>
            <a:ext cx="793750" cy="1138237"/>
            <a:chOff x="2928" y="1399"/>
            <a:chExt cx="500" cy="717"/>
          </a:xfrm>
        </p:grpSpPr>
        <p:sp>
          <p:nvSpPr>
            <p:cNvPr id="57351" name="Arc 7"/>
            <p:cNvSpPr>
              <a:spLocks/>
            </p:cNvSpPr>
            <p:nvPr/>
          </p:nvSpPr>
          <p:spPr bwMode="auto">
            <a:xfrm>
              <a:off x="2929" y="1399"/>
              <a:ext cx="402" cy="71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237 w 25178"/>
                <a:gd name="T1" fmla="*/ 42937 h 42937"/>
                <a:gd name="T2" fmla="*/ 25178 w 25178"/>
                <a:gd name="T3" fmla="*/ 298 h 42937"/>
                <a:gd name="T4" fmla="*/ 21600 w 25178"/>
                <a:gd name="T5" fmla="*/ 21600 h 4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78" h="42937" fill="none" extrusionOk="0">
                  <a:moveTo>
                    <a:pt x="18237" y="42936"/>
                  </a:moveTo>
                  <a:cubicBezTo>
                    <a:pt x="7735" y="41281"/>
                    <a:pt x="0" y="3223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98" y="-1"/>
                    <a:pt x="23995" y="99"/>
                    <a:pt x="25177" y="298"/>
                  </a:cubicBezTo>
                </a:path>
                <a:path w="25178" h="42937" stroke="0" extrusionOk="0">
                  <a:moveTo>
                    <a:pt x="18237" y="42936"/>
                  </a:moveTo>
                  <a:cubicBezTo>
                    <a:pt x="7735" y="41281"/>
                    <a:pt x="0" y="3223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98" y="-1"/>
                    <a:pt x="23995" y="99"/>
                    <a:pt x="25177" y="29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1" name="Rectangle 67"/>
            <p:cNvSpPr>
              <a:spLocks noChangeArrowheads="1"/>
            </p:cNvSpPr>
            <p:nvPr/>
          </p:nvSpPr>
          <p:spPr bwMode="auto">
            <a:xfrm>
              <a:off x="2928" y="153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57414" name="Group 70"/>
          <p:cNvGrpSpPr>
            <a:grpSpLocks/>
          </p:cNvGrpSpPr>
          <p:nvPr/>
        </p:nvGrpSpPr>
        <p:grpSpPr bwMode="auto">
          <a:xfrm>
            <a:off x="3143240" y="1893898"/>
            <a:ext cx="1900238" cy="1493838"/>
            <a:chOff x="768" y="1402"/>
            <a:chExt cx="1197" cy="941"/>
          </a:xfrm>
        </p:grpSpPr>
        <p:sp>
          <p:nvSpPr>
            <p:cNvPr id="57360" name="Arc 16"/>
            <p:cNvSpPr>
              <a:spLocks/>
            </p:cNvSpPr>
            <p:nvPr/>
          </p:nvSpPr>
          <p:spPr bwMode="auto">
            <a:xfrm>
              <a:off x="1251" y="1402"/>
              <a:ext cx="714" cy="941"/>
            </a:xfrm>
            <a:custGeom>
              <a:avLst/>
              <a:gdLst>
                <a:gd name="G0" fmla="+- 21600 0 0"/>
                <a:gd name="G1" fmla="+- 21430 0 0"/>
                <a:gd name="G2" fmla="+- 21600 0 0"/>
                <a:gd name="T0" fmla="*/ 16615 w 21600"/>
                <a:gd name="T1" fmla="*/ 42447 h 42447"/>
                <a:gd name="T2" fmla="*/ 18895 w 21600"/>
                <a:gd name="T3" fmla="*/ 0 h 42447"/>
                <a:gd name="T4" fmla="*/ 21600 w 21600"/>
                <a:gd name="T5" fmla="*/ 21430 h 4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447" fill="none" extrusionOk="0">
                  <a:moveTo>
                    <a:pt x="16615" y="42446"/>
                  </a:moveTo>
                  <a:cubicBezTo>
                    <a:pt x="6876" y="40136"/>
                    <a:pt x="0" y="31439"/>
                    <a:pt x="0" y="21430"/>
                  </a:cubicBezTo>
                  <a:cubicBezTo>
                    <a:pt x="-1" y="10546"/>
                    <a:pt x="8097" y="1362"/>
                    <a:pt x="18895" y="0"/>
                  </a:cubicBezTo>
                </a:path>
                <a:path w="21600" h="42447" stroke="0" extrusionOk="0">
                  <a:moveTo>
                    <a:pt x="16615" y="42446"/>
                  </a:moveTo>
                  <a:cubicBezTo>
                    <a:pt x="6876" y="40136"/>
                    <a:pt x="0" y="31439"/>
                    <a:pt x="0" y="21430"/>
                  </a:cubicBezTo>
                  <a:cubicBezTo>
                    <a:pt x="-1" y="10546"/>
                    <a:pt x="8097" y="1362"/>
                    <a:pt x="18895" y="0"/>
                  </a:cubicBezTo>
                  <a:lnTo>
                    <a:pt x="21600" y="2143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3" name="Rectangle 69"/>
            <p:cNvSpPr>
              <a:spLocks noChangeArrowheads="1"/>
            </p:cNvSpPr>
            <p:nvPr/>
          </p:nvSpPr>
          <p:spPr bwMode="auto">
            <a:xfrm>
              <a:off x="768" y="1469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57416" name="Group 72"/>
          <p:cNvGrpSpPr>
            <a:grpSpLocks/>
          </p:cNvGrpSpPr>
          <p:nvPr/>
        </p:nvGrpSpPr>
        <p:grpSpPr bwMode="auto">
          <a:xfrm>
            <a:off x="5509658" y="1506548"/>
            <a:ext cx="2994025" cy="3422650"/>
            <a:chOff x="2290" y="1158"/>
            <a:chExt cx="1886" cy="2156"/>
          </a:xfrm>
        </p:grpSpPr>
        <p:sp>
          <p:nvSpPr>
            <p:cNvPr id="57358" name="Arc 14"/>
            <p:cNvSpPr>
              <a:spLocks/>
            </p:cNvSpPr>
            <p:nvPr/>
          </p:nvSpPr>
          <p:spPr bwMode="auto">
            <a:xfrm>
              <a:off x="2290" y="1158"/>
              <a:ext cx="1886" cy="2156"/>
            </a:xfrm>
            <a:custGeom>
              <a:avLst/>
              <a:gdLst>
                <a:gd name="G0" fmla="+- 19060 0 0"/>
                <a:gd name="G1" fmla="+- 14020 0 0"/>
                <a:gd name="G2" fmla="+- 21600 0 0"/>
                <a:gd name="T0" fmla="*/ 35492 w 40660"/>
                <a:gd name="T1" fmla="*/ 0 h 35620"/>
                <a:gd name="T2" fmla="*/ 0 w 40660"/>
                <a:gd name="T3" fmla="*/ 24182 h 35620"/>
                <a:gd name="T4" fmla="*/ 19060 w 40660"/>
                <a:gd name="T5" fmla="*/ 14020 h 35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660" h="35620" fill="none" extrusionOk="0">
                  <a:moveTo>
                    <a:pt x="35491" y="0"/>
                  </a:moveTo>
                  <a:cubicBezTo>
                    <a:pt x="38827" y="3909"/>
                    <a:pt x="40660" y="8880"/>
                    <a:pt x="40660" y="14020"/>
                  </a:cubicBezTo>
                  <a:cubicBezTo>
                    <a:pt x="40660" y="25949"/>
                    <a:pt x="30989" y="35620"/>
                    <a:pt x="19060" y="35620"/>
                  </a:cubicBezTo>
                  <a:cubicBezTo>
                    <a:pt x="11081" y="35620"/>
                    <a:pt x="3753" y="31222"/>
                    <a:pt x="-1" y="24182"/>
                  </a:cubicBezTo>
                </a:path>
                <a:path w="40660" h="35620" stroke="0" extrusionOk="0">
                  <a:moveTo>
                    <a:pt x="35491" y="0"/>
                  </a:moveTo>
                  <a:cubicBezTo>
                    <a:pt x="38827" y="3909"/>
                    <a:pt x="40660" y="8880"/>
                    <a:pt x="40660" y="14020"/>
                  </a:cubicBezTo>
                  <a:cubicBezTo>
                    <a:pt x="40660" y="25949"/>
                    <a:pt x="30989" y="35620"/>
                    <a:pt x="19060" y="35620"/>
                  </a:cubicBezTo>
                  <a:cubicBezTo>
                    <a:pt x="11081" y="35620"/>
                    <a:pt x="3753" y="31222"/>
                    <a:pt x="-1" y="24182"/>
                  </a:cubicBezTo>
                  <a:lnTo>
                    <a:pt x="19060" y="1402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5" name="Rectangle 71"/>
            <p:cNvSpPr>
              <a:spLocks noChangeArrowheads="1"/>
            </p:cNvSpPr>
            <p:nvPr/>
          </p:nvSpPr>
          <p:spPr bwMode="auto">
            <a:xfrm>
              <a:off x="2976" y="283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sp>
        <p:nvSpPr>
          <p:cNvPr id="57393" name="Rectangle 49"/>
          <p:cNvSpPr>
            <a:spLocks noChangeArrowheads="1"/>
          </p:cNvSpPr>
          <p:nvPr/>
        </p:nvSpPr>
        <p:spPr bwMode="auto">
          <a:xfrm>
            <a:off x="142876" y="357166"/>
            <a:ext cx="278605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可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重叠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串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行序列检测器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(Sequence </a:t>
            </a:r>
          </a:p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Detector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4572000" y="5000636"/>
            <a:ext cx="4572000" cy="1311275"/>
            <a:chOff x="228600" y="4419110"/>
            <a:chExt cx="4572000" cy="1311275"/>
          </a:xfrm>
        </p:grpSpPr>
        <p:sp>
          <p:nvSpPr>
            <p:cNvPr id="57417" name="Rectangle 73"/>
            <p:cNvSpPr>
              <a:spLocks noChangeArrowheads="1"/>
            </p:cNvSpPr>
            <p:nvPr/>
          </p:nvSpPr>
          <p:spPr bwMode="auto">
            <a:xfrm>
              <a:off x="228600" y="4419110"/>
              <a:ext cx="4572000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X=100101011101000101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Z=000001010001000001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46" name="Line 1039"/>
            <p:cNvSpPr>
              <a:spLocks noChangeShapeType="1"/>
            </p:cNvSpPr>
            <p:nvPr/>
          </p:nvSpPr>
          <p:spPr bwMode="auto">
            <a:xfrm>
              <a:off x="1428728" y="4961765"/>
              <a:ext cx="43180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039"/>
            <p:cNvSpPr>
              <a:spLocks noChangeShapeType="1"/>
            </p:cNvSpPr>
            <p:nvPr/>
          </p:nvSpPr>
          <p:spPr bwMode="auto">
            <a:xfrm>
              <a:off x="1785918" y="5051775"/>
              <a:ext cx="43180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039"/>
            <p:cNvSpPr>
              <a:spLocks noChangeShapeType="1"/>
            </p:cNvSpPr>
            <p:nvPr/>
          </p:nvSpPr>
          <p:spPr bwMode="auto">
            <a:xfrm>
              <a:off x="2643174" y="5051775"/>
              <a:ext cx="43180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039"/>
            <p:cNvSpPr>
              <a:spLocks noChangeShapeType="1"/>
            </p:cNvSpPr>
            <p:nvPr/>
          </p:nvSpPr>
          <p:spPr bwMode="auto">
            <a:xfrm>
              <a:off x="3854448" y="5051775"/>
              <a:ext cx="431800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36</a:t>
            </a:fld>
            <a:endParaRPr lang="en-US" altLang="zh-CN"/>
          </a:p>
        </p:txBody>
      </p:sp>
      <p:grpSp>
        <p:nvGrpSpPr>
          <p:cNvPr id="59" name="组合 58"/>
          <p:cNvGrpSpPr/>
          <p:nvPr/>
        </p:nvGrpSpPr>
        <p:grpSpPr>
          <a:xfrm>
            <a:off x="0" y="2971280"/>
            <a:ext cx="4643438" cy="3886744"/>
            <a:chOff x="-3429056" y="285728"/>
            <a:chExt cx="4643438" cy="3886744"/>
          </a:xfrm>
        </p:grpSpPr>
        <p:grpSp>
          <p:nvGrpSpPr>
            <p:cNvPr id="42" name="Group 32"/>
            <p:cNvGrpSpPr>
              <a:grpSpLocks/>
            </p:cNvGrpSpPr>
            <p:nvPr/>
          </p:nvGrpSpPr>
          <p:grpSpPr bwMode="auto">
            <a:xfrm>
              <a:off x="-3429056" y="285728"/>
              <a:ext cx="4643438" cy="3786188"/>
              <a:chOff x="1200" y="1440"/>
              <a:chExt cx="2925" cy="2385"/>
            </a:xfrm>
          </p:grpSpPr>
          <p:sp>
            <p:nvSpPr>
              <p:cNvPr id="43" name="Rectangle 4"/>
              <p:cNvSpPr>
                <a:spLocks noChangeArrowheads="1"/>
              </p:cNvSpPr>
              <p:nvPr/>
            </p:nvSpPr>
            <p:spPr bwMode="auto">
              <a:xfrm>
                <a:off x="1200" y="1440"/>
                <a:ext cx="282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X</a:t>
                </a:r>
                <a:r>
                  <a:rPr lang="en-US" altLang="zh-CN" baseline="300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  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r>
                  <a:rPr lang="en-US" altLang="zh-CN" baseline="30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  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r>
                  <a:rPr lang="en-US" altLang="zh-CN" baseline="30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  </a:t>
                </a:r>
                <a:r>
                  <a:rPr lang="en-US" altLang="zh-CN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2</a:t>
                </a:r>
                <a:r>
                  <a:rPr lang="en-US" altLang="zh-CN" baseline="300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n+1 </a:t>
                </a:r>
                <a:r>
                  <a:rPr lang="en-US" altLang="zh-CN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Q</a:t>
                </a:r>
                <a:r>
                  <a:rPr lang="en-US" altLang="zh-CN" baseline="-25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1</a:t>
                </a:r>
                <a:r>
                  <a:rPr lang="en-US" altLang="zh-CN" baseline="30000" dirty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n+1 </a:t>
                </a:r>
                <a:r>
                  <a:rPr lang="en-US" altLang="zh-CN" baseline="300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 </a:t>
                </a:r>
                <a:r>
                  <a:rPr lang="en-US" altLang="zh-CN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Z</a:t>
                </a:r>
                <a:endPara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endParaRPr>
              </a:p>
            </p:txBody>
          </p:sp>
          <p:sp>
            <p:nvSpPr>
              <p:cNvPr id="44" name="Line 5"/>
              <p:cNvSpPr>
                <a:spLocks noChangeShapeType="1"/>
              </p:cNvSpPr>
              <p:nvPr/>
            </p:nvSpPr>
            <p:spPr bwMode="auto">
              <a:xfrm>
                <a:off x="1248" y="1824"/>
                <a:ext cx="287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5" name="Line 6"/>
              <p:cNvSpPr>
                <a:spLocks noChangeShapeType="1"/>
              </p:cNvSpPr>
              <p:nvPr/>
            </p:nvSpPr>
            <p:spPr bwMode="auto">
              <a:xfrm>
                <a:off x="2505" y="1569"/>
                <a:ext cx="0" cy="22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" name="Line 7"/>
              <p:cNvSpPr>
                <a:spLocks noChangeShapeType="1"/>
              </p:cNvSpPr>
              <p:nvPr/>
            </p:nvSpPr>
            <p:spPr bwMode="auto">
              <a:xfrm>
                <a:off x="4035" y="1440"/>
                <a:ext cx="0" cy="23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1" name="Rectangle 17"/>
            <p:cNvSpPr>
              <a:spLocks noChangeArrowheads="1"/>
            </p:cNvSpPr>
            <p:nvPr/>
          </p:nvSpPr>
          <p:spPr bwMode="auto">
            <a:xfrm>
              <a:off x="-3276656" y="809603"/>
              <a:ext cx="42883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0  0   0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2" name="Rectangle 18"/>
            <p:cNvSpPr>
              <a:spLocks noChangeArrowheads="1"/>
            </p:cNvSpPr>
            <p:nvPr/>
          </p:nvSpPr>
          <p:spPr bwMode="auto">
            <a:xfrm>
              <a:off x="-3276656" y="1190603"/>
              <a:ext cx="42883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1   1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3" name="Rectangle 19"/>
            <p:cNvSpPr>
              <a:spLocks noChangeArrowheads="1"/>
            </p:cNvSpPr>
            <p:nvPr/>
          </p:nvSpPr>
          <p:spPr bwMode="auto">
            <a:xfrm>
              <a:off x="-3276656" y="1647803"/>
              <a:ext cx="42883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0   0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4" name="Rectangle 20"/>
            <p:cNvSpPr>
              <a:spLocks noChangeArrowheads="1"/>
            </p:cNvSpPr>
            <p:nvPr/>
          </p:nvSpPr>
          <p:spPr bwMode="auto">
            <a:xfrm>
              <a:off x="-3276656" y="2112941"/>
              <a:ext cx="4288353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1   0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5" name="Rectangle 21"/>
            <p:cNvSpPr>
              <a:spLocks noChangeArrowheads="1"/>
            </p:cNvSpPr>
            <p:nvPr/>
          </p:nvSpPr>
          <p:spPr bwMode="auto">
            <a:xfrm>
              <a:off x="-3276656" y="2486003"/>
              <a:ext cx="42883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0   0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6" name="Rectangle 22"/>
            <p:cNvSpPr>
              <a:spLocks noChangeArrowheads="1"/>
            </p:cNvSpPr>
            <p:nvPr/>
          </p:nvSpPr>
          <p:spPr bwMode="auto">
            <a:xfrm>
              <a:off x="-3276656" y="2874941"/>
              <a:ext cx="4288353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1   0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7" name="Rectangle 23"/>
            <p:cNvSpPr>
              <a:spLocks noChangeArrowheads="1"/>
            </p:cNvSpPr>
            <p:nvPr/>
          </p:nvSpPr>
          <p:spPr bwMode="auto">
            <a:xfrm>
              <a:off x="-3276656" y="3171803"/>
              <a:ext cx="4288353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0   1  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8" name="Rectangle 24"/>
            <p:cNvSpPr>
              <a:spLocks noChangeArrowheads="1"/>
            </p:cNvSpPr>
            <p:nvPr/>
          </p:nvSpPr>
          <p:spPr bwMode="auto">
            <a:xfrm>
              <a:off x="-3276656" y="3636941"/>
              <a:ext cx="4288353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  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7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4648200" y="1577625"/>
            <a:ext cx="12954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>
            <a:off x="4648200" y="2415825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4" name="Line 6"/>
          <p:cNvSpPr>
            <a:spLocks noChangeShapeType="1"/>
          </p:cNvSpPr>
          <p:nvPr/>
        </p:nvSpPr>
        <p:spPr bwMode="auto">
          <a:xfrm flipV="1">
            <a:off x="4648200" y="2644425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4648200" y="1644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5486400" y="16538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>
            <a:off x="5486400" y="31016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378" name="Oval 10"/>
          <p:cNvSpPr>
            <a:spLocks noChangeArrowheads="1"/>
          </p:cNvSpPr>
          <p:nvPr/>
        </p:nvSpPr>
        <p:spPr bwMode="auto">
          <a:xfrm>
            <a:off x="4495800" y="2568225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8379" name="Rectangle 11"/>
          <p:cNvSpPr>
            <a:spLocks noChangeArrowheads="1"/>
          </p:cNvSpPr>
          <p:nvPr/>
        </p:nvSpPr>
        <p:spPr bwMode="auto">
          <a:xfrm>
            <a:off x="4648200" y="3168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5562600" y="3177825"/>
            <a:ext cx="2286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 flipH="1">
            <a:off x="4191000" y="2615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4191000" y="2615850"/>
            <a:ext cx="1588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4" name="Rectangle 16"/>
          <p:cNvSpPr>
            <a:spLocks noChangeArrowheads="1"/>
          </p:cNvSpPr>
          <p:nvPr/>
        </p:nvSpPr>
        <p:spPr bwMode="auto">
          <a:xfrm>
            <a:off x="3810000" y="46637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 flipH="1">
            <a:off x="1905000" y="815625"/>
            <a:ext cx="9906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 flipH="1">
            <a:off x="2362200" y="1349025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9" name="Line 31"/>
          <p:cNvSpPr>
            <a:spLocks noChangeShapeType="1"/>
          </p:cNvSpPr>
          <p:nvPr/>
        </p:nvSpPr>
        <p:spPr bwMode="auto">
          <a:xfrm>
            <a:off x="3429000" y="1120425"/>
            <a:ext cx="34290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5943600" y="1958625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 flipV="1">
            <a:off x="6477000" y="1425225"/>
            <a:ext cx="1588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2" name="Line 34"/>
          <p:cNvSpPr>
            <a:spLocks noChangeShapeType="1"/>
          </p:cNvSpPr>
          <p:nvPr/>
        </p:nvSpPr>
        <p:spPr bwMode="auto">
          <a:xfrm>
            <a:off x="6477000" y="1425225"/>
            <a:ext cx="3810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6" name="Line 38"/>
          <p:cNvSpPr>
            <a:spLocks noChangeShapeType="1"/>
          </p:cNvSpPr>
          <p:nvPr/>
        </p:nvSpPr>
        <p:spPr bwMode="auto">
          <a:xfrm>
            <a:off x="3886200" y="1806225"/>
            <a:ext cx="1588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83" name="Oval 15"/>
          <p:cNvSpPr>
            <a:spLocks noChangeArrowheads="1"/>
          </p:cNvSpPr>
          <p:nvPr/>
        </p:nvSpPr>
        <p:spPr bwMode="auto">
          <a:xfrm>
            <a:off x="2286000" y="2455513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404" name="Line 36"/>
          <p:cNvSpPr>
            <a:spLocks noChangeShapeType="1"/>
          </p:cNvSpPr>
          <p:nvPr/>
        </p:nvSpPr>
        <p:spPr bwMode="auto">
          <a:xfrm>
            <a:off x="3429000" y="2339625"/>
            <a:ext cx="4572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5" name="Line 37"/>
          <p:cNvSpPr>
            <a:spLocks noChangeShapeType="1"/>
          </p:cNvSpPr>
          <p:nvPr/>
        </p:nvSpPr>
        <p:spPr bwMode="auto">
          <a:xfrm flipV="1">
            <a:off x="3886200" y="1882425"/>
            <a:ext cx="1588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7" name="Line 39"/>
          <p:cNvSpPr>
            <a:spLocks noChangeShapeType="1"/>
          </p:cNvSpPr>
          <p:nvPr/>
        </p:nvSpPr>
        <p:spPr bwMode="auto">
          <a:xfrm>
            <a:off x="3886200" y="1882425"/>
            <a:ext cx="7620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8" name="Line 40"/>
          <p:cNvSpPr>
            <a:spLocks noChangeShapeType="1"/>
          </p:cNvSpPr>
          <p:nvPr/>
        </p:nvSpPr>
        <p:spPr bwMode="auto">
          <a:xfrm flipH="1">
            <a:off x="1905000" y="2111025"/>
            <a:ext cx="9906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09" name="Line 41"/>
          <p:cNvSpPr>
            <a:spLocks noChangeShapeType="1"/>
          </p:cNvSpPr>
          <p:nvPr/>
        </p:nvSpPr>
        <p:spPr bwMode="auto">
          <a:xfrm flipH="1">
            <a:off x="2362200" y="2568225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5" name="Oval 47"/>
          <p:cNvSpPr>
            <a:spLocks noChangeArrowheads="1"/>
          </p:cNvSpPr>
          <p:nvPr/>
        </p:nvSpPr>
        <p:spPr bwMode="auto">
          <a:xfrm>
            <a:off x="1828800" y="2034825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386" name="Oval 18"/>
          <p:cNvSpPr>
            <a:spLocks noChangeArrowheads="1"/>
          </p:cNvSpPr>
          <p:nvPr/>
        </p:nvSpPr>
        <p:spPr bwMode="auto">
          <a:xfrm>
            <a:off x="3429000" y="3438175"/>
            <a:ext cx="152400" cy="1603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>
            <a:off x="3581400" y="3522313"/>
            <a:ext cx="10668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>
            <a:off x="2362200" y="1349025"/>
            <a:ext cx="1588" cy="3316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>
            <a:off x="1905000" y="815625"/>
            <a:ext cx="1588" cy="38496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0" name="Line 42"/>
          <p:cNvSpPr>
            <a:spLocks noChangeShapeType="1"/>
          </p:cNvSpPr>
          <p:nvPr/>
        </p:nvSpPr>
        <p:spPr bwMode="auto">
          <a:xfrm flipH="1">
            <a:off x="1905000" y="3293713"/>
            <a:ext cx="9144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1" name="Line 43"/>
          <p:cNvSpPr>
            <a:spLocks noChangeShapeType="1"/>
          </p:cNvSpPr>
          <p:nvPr/>
        </p:nvSpPr>
        <p:spPr bwMode="auto">
          <a:xfrm flipH="1">
            <a:off x="2362200" y="3674713"/>
            <a:ext cx="4572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2" name="Rectangle 44"/>
          <p:cNvSpPr>
            <a:spLocks noChangeArrowheads="1"/>
          </p:cNvSpPr>
          <p:nvPr/>
        </p:nvSpPr>
        <p:spPr bwMode="auto">
          <a:xfrm>
            <a:off x="1600200" y="46256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413" name="Rectangle 45"/>
          <p:cNvSpPr>
            <a:spLocks noChangeArrowheads="1"/>
          </p:cNvSpPr>
          <p:nvPr/>
        </p:nvSpPr>
        <p:spPr bwMode="auto">
          <a:xfrm>
            <a:off x="2286000" y="4625625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414" name="Oval 46"/>
          <p:cNvSpPr>
            <a:spLocks noChangeArrowheads="1"/>
          </p:cNvSpPr>
          <p:nvPr/>
        </p:nvSpPr>
        <p:spPr bwMode="auto">
          <a:xfrm>
            <a:off x="2286000" y="3590575"/>
            <a:ext cx="152400" cy="16033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416" name="Oval 48"/>
          <p:cNvSpPr>
            <a:spLocks noChangeArrowheads="1"/>
          </p:cNvSpPr>
          <p:nvPr/>
        </p:nvSpPr>
        <p:spPr bwMode="auto">
          <a:xfrm>
            <a:off x="1828800" y="3209575"/>
            <a:ext cx="152400" cy="16033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8403" name="Line 35"/>
          <p:cNvSpPr>
            <a:spLocks noChangeShapeType="1"/>
          </p:cNvSpPr>
          <p:nvPr/>
        </p:nvSpPr>
        <p:spPr bwMode="auto">
          <a:xfrm>
            <a:off x="7391400" y="1196625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7" name="Rectangle 49"/>
          <p:cNvSpPr>
            <a:spLocks noChangeArrowheads="1"/>
          </p:cNvSpPr>
          <p:nvPr/>
        </p:nvSpPr>
        <p:spPr bwMode="auto">
          <a:xfrm>
            <a:off x="7924800" y="806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432" name="Rectangle 64"/>
          <p:cNvSpPr>
            <a:spLocks noChangeArrowheads="1"/>
          </p:cNvSpPr>
          <p:nvPr/>
        </p:nvSpPr>
        <p:spPr bwMode="auto">
          <a:xfrm>
            <a:off x="228600" y="53625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例5: 试分析下列电路</a:t>
            </a:r>
          </a:p>
        </p:txBody>
      </p:sp>
      <p:graphicFrame>
        <p:nvGraphicFramePr>
          <p:cNvPr id="58435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2938507"/>
              </p:ext>
            </p:extLst>
          </p:nvPr>
        </p:nvGraphicFramePr>
        <p:xfrm>
          <a:off x="4436172" y="5814265"/>
          <a:ext cx="13509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8" name="Equation" r:id="rId4" imgW="1016280" imgH="330120" progId="Equation.3">
                  <p:embed/>
                </p:oleObj>
              </mc:Choice>
              <mc:Fallback>
                <p:oleObj name="Equation" r:id="rId4" imgW="1016280" imgH="330120" progId="Equation.3">
                  <p:embed/>
                  <p:pic>
                    <p:nvPicPr>
                      <p:cNvPr id="0" name="Picture 6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6172" y="5814265"/>
                        <a:ext cx="1350963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36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19852"/>
              </p:ext>
            </p:extLst>
          </p:nvPr>
        </p:nvGraphicFramePr>
        <p:xfrm>
          <a:off x="6757615" y="5769260"/>
          <a:ext cx="177482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9" name="Equation" r:id="rId6" imgW="1346400" imgH="368280" progId="Equation.3">
                  <p:embed/>
                </p:oleObj>
              </mc:Choice>
              <mc:Fallback>
                <p:oleObj name="Equation" r:id="rId6" imgW="1346400" imgH="368280" progId="Equation.3">
                  <p:embed/>
                  <p:pic>
                    <p:nvPicPr>
                      <p:cNvPr id="0" name="Picture 6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615" y="5769260"/>
                        <a:ext cx="1774825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43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915163"/>
              </p:ext>
            </p:extLst>
          </p:nvPr>
        </p:nvGraphicFramePr>
        <p:xfrm>
          <a:off x="4419807" y="5290960"/>
          <a:ext cx="23574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90" name="Equation" r:id="rId8" imgW="1791000" imgH="330120" progId="Equation.3">
                  <p:embed/>
                </p:oleObj>
              </mc:Choice>
              <mc:Fallback>
                <p:oleObj name="Equation" r:id="rId8" imgW="1791000" imgH="330120" progId="Equation.3">
                  <p:embed/>
                  <p:pic>
                    <p:nvPicPr>
                      <p:cNvPr id="0" name="Picture 6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807" y="5290960"/>
                        <a:ext cx="2357438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441" name="Oval 73"/>
          <p:cNvSpPr>
            <a:spLocks noChangeArrowheads="1"/>
          </p:cNvSpPr>
          <p:nvPr/>
        </p:nvSpPr>
        <p:spPr bwMode="auto">
          <a:xfrm>
            <a:off x="5940425" y="3325463"/>
            <a:ext cx="152400" cy="150812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" name="Rectangle 60"/>
          <p:cNvSpPr>
            <a:spLocks noChangeArrowheads="1"/>
          </p:cNvSpPr>
          <p:nvPr/>
        </p:nvSpPr>
        <p:spPr bwMode="auto">
          <a:xfrm>
            <a:off x="2263308" y="5229200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输出方程:</a:t>
            </a:r>
          </a:p>
        </p:txBody>
      </p:sp>
      <p:sp>
        <p:nvSpPr>
          <p:cNvPr id="56" name="Rectangle 61"/>
          <p:cNvSpPr>
            <a:spLocks noChangeArrowheads="1"/>
          </p:cNvSpPr>
          <p:nvPr/>
        </p:nvSpPr>
        <p:spPr bwMode="auto">
          <a:xfrm>
            <a:off x="2276745" y="5741095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激励方程:</a:t>
            </a:r>
          </a:p>
        </p:txBody>
      </p:sp>
      <p:sp>
        <p:nvSpPr>
          <p:cNvPr id="57" name="Rectangle 62"/>
          <p:cNvSpPr>
            <a:spLocks noChangeArrowheads="1"/>
          </p:cNvSpPr>
          <p:nvPr/>
        </p:nvSpPr>
        <p:spPr bwMode="auto">
          <a:xfrm>
            <a:off x="2276745" y="6354325"/>
            <a:ext cx="18004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状态方程:</a:t>
            </a:r>
          </a:p>
        </p:txBody>
      </p:sp>
      <p:sp>
        <p:nvSpPr>
          <p:cNvPr id="58" name="Rectangle 21"/>
          <p:cNvSpPr>
            <a:spLocks noChangeArrowheads="1"/>
          </p:cNvSpPr>
          <p:nvPr/>
        </p:nvSpPr>
        <p:spPr bwMode="auto">
          <a:xfrm>
            <a:off x="-108520" y="5184195"/>
            <a:ext cx="26652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 方程组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207115"/>
              </p:ext>
            </p:extLst>
          </p:nvPr>
        </p:nvGraphicFramePr>
        <p:xfrm>
          <a:off x="4400177" y="6309320"/>
          <a:ext cx="41322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91" name="Equation" r:id="rId10" imgW="3150360" imgH="393840" progId="Equation.3">
                  <p:embed/>
                </p:oleObj>
              </mc:Choice>
              <mc:Fallback>
                <p:oleObj name="Equation" r:id="rId10" imgW="3150360" imgH="393840" progId="Equation.3">
                  <p:embed/>
                  <p:pic>
                    <p:nvPicPr>
                      <p:cNvPr id="0" name="Picture 6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177" y="6309320"/>
                        <a:ext cx="4132263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" name="组合 59"/>
          <p:cNvGrpSpPr/>
          <p:nvPr/>
        </p:nvGrpSpPr>
        <p:grpSpPr>
          <a:xfrm>
            <a:off x="2714612" y="3143248"/>
            <a:ext cx="698654" cy="762000"/>
            <a:chOff x="7154863" y="4024322"/>
            <a:chExt cx="950912" cy="762000"/>
          </a:xfrm>
        </p:grpSpPr>
        <p:sp>
          <p:nvSpPr>
            <p:cNvPr id="61" name="Arc 76"/>
            <p:cNvSpPr>
              <a:spLocks/>
            </p:cNvSpPr>
            <p:nvPr/>
          </p:nvSpPr>
          <p:spPr bwMode="auto">
            <a:xfrm>
              <a:off x="7154863" y="4024322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Arc 77"/>
            <p:cNvSpPr>
              <a:spLocks/>
            </p:cNvSpPr>
            <p:nvPr/>
          </p:nvSpPr>
          <p:spPr bwMode="auto">
            <a:xfrm>
              <a:off x="7162800" y="4027497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2928926" y="1857364"/>
            <a:ext cx="500066" cy="777041"/>
            <a:chOff x="7177088" y="3041650"/>
            <a:chExt cx="768350" cy="633439"/>
          </a:xfrm>
        </p:grpSpPr>
        <p:sp>
          <p:nvSpPr>
            <p:cNvPr id="70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Line 95"/>
            <p:cNvSpPr>
              <a:spLocks noChangeShapeType="1"/>
            </p:cNvSpPr>
            <p:nvPr/>
          </p:nvSpPr>
          <p:spPr bwMode="auto">
            <a:xfrm flipH="1">
              <a:off x="7177088" y="3673501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858016" y="857232"/>
            <a:ext cx="519109" cy="762000"/>
            <a:chOff x="7086600" y="4024322"/>
            <a:chExt cx="1019175" cy="762000"/>
          </a:xfrm>
        </p:grpSpPr>
        <p:sp>
          <p:nvSpPr>
            <p:cNvPr id="75" name="Arc 76"/>
            <p:cNvSpPr>
              <a:spLocks/>
            </p:cNvSpPr>
            <p:nvPr/>
          </p:nvSpPr>
          <p:spPr bwMode="auto">
            <a:xfrm>
              <a:off x="7154863" y="4024322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6" name="Arc 77"/>
            <p:cNvSpPr>
              <a:spLocks/>
            </p:cNvSpPr>
            <p:nvPr/>
          </p:nvSpPr>
          <p:spPr bwMode="auto">
            <a:xfrm>
              <a:off x="7162800" y="4027497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Arc 80"/>
            <p:cNvSpPr>
              <a:spLocks/>
            </p:cNvSpPr>
            <p:nvPr/>
          </p:nvSpPr>
          <p:spPr bwMode="auto">
            <a:xfrm>
              <a:off x="7086600" y="4103697"/>
              <a:ext cx="152400" cy="609600"/>
            </a:xfrm>
            <a:custGeom>
              <a:avLst/>
              <a:gdLst>
                <a:gd name="G0" fmla="+- 2335 0 0"/>
                <a:gd name="G1" fmla="+- 21600 0 0"/>
                <a:gd name="G2" fmla="+- 21600 0 0"/>
                <a:gd name="T0" fmla="*/ 2335 w 23935"/>
                <a:gd name="T1" fmla="*/ 0 h 43200"/>
                <a:gd name="T2" fmla="*/ 0 w 23935"/>
                <a:gd name="T3" fmla="*/ 43073 h 43200"/>
                <a:gd name="T4" fmla="*/ 2335 w 2393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35" h="43200" fill="none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</a:path>
                <a:path w="23935" h="43200" stroke="0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  <a:lnTo>
                    <a:pt x="233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909883" y="642918"/>
            <a:ext cx="519109" cy="1000132"/>
            <a:chOff x="7086600" y="4024322"/>
            <a:chExt cx="1019175" cy="762000"/>
          </a:xfrm>
        </p:grpSpPr>
        <p:sp>
          <p:nvSpPr>
            <p:cNvPr id="82" name="Arc 76"/>
            <p:cNvSpPr>
              <a:spLocks/>
            </p:cNvSpPr>
            <p:nvPr/>
          </p:nvSpPr>
          <p:spPr bwMode="auto">
            <a:xfrm>
              <a:off x="7154863" y="4024322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3" name="Arc 77"/>
            <p:cNvSpPr>
              <a:spLocks/>
            </p:cNvSpPr>
            <p:nvPr/>
          </p:nvSpPr>
          <p:spPr bwMode="auto">
            <a:xfrm>
              <a:off x="7162800" y="4027497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4" name="Arc 80"/>
            <p:cNvSpPr>
              <a:spLocks/>
            </p:cNvSpPr>
            <p:nvPr/>
          </p:nvSpPr>
          <p:spPr bwMode="auto">
            <a:xfrm>
              <a:off x="7086600" y="4103697"/>
              <a:ext cx="152400" cy="609600"/>
            </a:xfrm>
            <a:custGeom>
              <a:avLst/>
              <a:gdLst>
                <a:gd name="G0" fmla="+- 2335 0 0"/>
                <a:gd name="G1" fmla="+- 21600 0 0"/>
                <a:gd name="G2" fmla="+- 21600 0 0"/>
                <a:gd name="T0" fmla="*/ 2335 w 23935"/>
                <a:gd name="T1" fmla="*/ 0 h 43200"/>
                <a:gd name="T2" fmla="*/ 0 w 23935"/>
                <a:gd name="T3" fmla="*/ 43073 h 43200"/>
                <a:gd name="T4" fmla="*/ 2335 w 2393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35" h="43200" fill="none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</a:path>
                <a:path w="23935" h="43200" stroke="0" extrusionOk="0">
                  <a:moveTo>
                    <a:pt x="2334" y="0"/>
                  </a:moveTo>
                  <a:cubicBezTo>
                    <a:pt x="14264" y="0"/>
                    <a:pt x="23935" y="9670"/>
                    <a:pt x="23935" y="21600"/>
                  </a:cubicBezTo>
                  <a:cubicBezTo>
                    <a:pt x="23935" y="33529"/>
                    <a:pt x="14264" y="43200"/>
                    <a:pt x="2335" y="43200"/>
                  </a:cubicBezTo>
                  <a:cubicBezTo>
                    <a:pt x="1554" y="43200"/>
                    <a:pt x="775" y="43157"/>
                    <a:pt x="-1" y="43073"/>
                  </a:cubicBezTo>
                  <a:lnTo>
                    <a:pt x="2335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66" name="灯片编号占位符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37</a:t>
            </a:fld>
            <a:endParaRPr lang="en-US" altLang="zh-CN"/>
          </a:p>
        </p:txBody>
      </p:sp>
      <p:graphicFrame>
        <p:nvGraphicFramePr>
          <p:cNvPr id="58972" name="Object 604"/>
          <p:cNvGraphicFramePr>
            <a:graphicFrameLocks noChangeAspect="1"/>
          </p:cNvGraphicFramePr>
          <p:nvPr/>
        </p:nvGraphicFramePr>
        <p:xfrm>
          <a:off x="5818606" y="4143380"/>
          <a:ext cx="3325426" cy="666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92" name="Equation" r:id="rId12" imgW="1447172" imgH="291973" progId="Equation.DSMT4">
                  <p:embed/>
                </p:oleObj>
              </mc:Choice>
              <mc:Fallback>
                <p:oleObj name="Equation" r:id="rId12" imgW="1447172" imgH="291973" progId="Equation.DSMT4">
                  <p:embed/>
                  <p:pic>
                    <p:nvPicPr>
                      <p:cNvPr id="0" name="Picture 6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606" y="4143380"/>
                        <a:ext cx="3325426" cy="66675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矩形 67"/>
          <p:cNvSpPr/>
          <p:nvPr/>
        </p:nvSpPr>
        <p:spPr>
          <a:xfrm>
            <a:off x="6000760" y="364331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JK</a:t>
            </a:r>
            <a:r>
              <a:rPr lang="zh-CN" altLang="en-US" sz="2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触发器特征方程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84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8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8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84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5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20" name="Group 28"/>
          <p:cNvGrpSpPr>
            <a:grpSpLocks/>
          </p:cNvGrpSpPr>
          <p:nvPr/>
        </p:nvGrpSpPr>
        <p:grpSpPr bwMode="auto">
          <a:xfrm>
            <a:off x="1676400" y="2330472"/>
            <a:ext cx="4648200" cy="4200525"/>
            <a:chOff x="1056" y="960"/>
            <a:chExt cx="2928" cy="2646"/>
          </a:xfrm>
        </p:grpSpPr>
        <p:sp>
          <p:nvSpPr>
            <p:cNvPr id="59398" name="Rectangle 6"/>
            <p:cNvSpPr>
              <a:spLocks noChangeArrowheads="1"/>
            </p:cNvSpPr>
            <p:nvPr/>
          </p:nvSpPr>
          <p:spPr bwMode="auto">
            <a:xfrm>
              <a:off x="1104" y="960"/>
              <a:ext cx="27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Q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Y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9399" name="Line 7"/>
            <p:cNvSpPr>
              <a:spLocks noChangeShapeType="1"/>
            </p:cNvSpPr>
            <p:nvPr/>
          </p:nvSpPr>
          <p:spPr bwMode="auto">
            <a:xfrm>
              <a:off x="1056" y="1398"/>
              <a:ext cx="29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0" name="Line 8"/>
            <p:cNvSpPr>
              <a:spLocks noChangeShapeType="1"/>
            </p:cNvSpPr>
            <p:nvPr/>
          </p:nvSpPr>
          <p:spPr bwMode="auto">
            <a:xfrm>
              <a:off x="2688" y="1110"/>
              <a:ext cx="0" cy="24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9401" name="Line 9"/>
            <p:cNvSpPr>
              <a:spLocks noChangeShapeType="1"/>
            </p:cNvSpPr>
            <p:nvPr/>
          </p:nvSpPr>
          <p:spPr bwMode="auto">
            <a:xfrm>
              <a:off x="3504" y="1110"/>
              <a:ext cx="0" cy="24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1828800" y="3025797"/>
            <a:ext cx="4451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0   0   0     0     0</a:t>
            </a: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1828800" y="3521097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0   0   1     0     1</a:t>
            </a: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1828800" y="3938610"/>
            <a:ext cx="4451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0   1   0     0     1</a:t>
            </a:r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1828800" y="4311672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0   1   1     1     0</a:t>
            </a:r>
          </a:p>
        </p:txBody>
      </p:sp>
      <p:sp>
        <p:nvSpPr>
          <p:cNvPr id="59412" name="Rectangle 20"/>
          <p:cNvSpPr>
            <a:spLocks noChangeArrowheads="1"/>
          </p:cNvSpPr>
          <p:nvPr/>
        </p:nvSpPr>
        <p:spPr bwMode="auto">
          <a:xfrm>
            <a:off x="1828800" y="4768872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1   0   0     0     1</a:t>
            </a:r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1828800" y="5226072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1   0   1     1     0</a:t>
            </a:r>
          </a:p>
        </p:txBody>
      </p:sp>
      <p:sp>
        <p:nvSpPr>
          <p:cNvPr id="59414" name="Rectangle 22"/>
          <p:cNvSpPr>
            <a:spLocks noChangeArrowheads="1"/>
          </p:cNvSpPr>
          <p:nvPr/>
        </p:nvSpPr>
        <p:spPr bwMode="auto">
          <a:xfrm>
            <a:off x="1828800" y="5692797"/>
            <a:ext cx="4451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1   1   0     1     0</a:t>
            </a:r>
          </a:p>
        </p:txBody>
      </p:sp>
      <p:sp>
        <p:nvSpPr>
          <p:cNvPr id="59415" name="Rectangle 23"/>
          <p:cNvSpPr>
            <a:spLocks noChangeArrowheads="1"/>
          </p:cNvSpPr>
          <p:nvPr/>
        </p:nvSpPr>
        <p:spPr bwMode="auto">
          <a:xfrm>
            <a:off x="1828800" y="6064272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1   1   1     1     1</a:t>
            </a:r>
          </a:p>
        </p:txBody>
      </p:sp>
      <p:graphicFrame>
        <p:nvGraphicFramePr>
          <p:cNvPr id="59418" name="Object 26"/>
          <p:cNvGraphicFramePr>
            <a:graphicFrameLocks noChangeAspect="1"/>
          </p:cNvGraphicFramePr>
          <p:nvPr/>
        </p:nvGraphicFramePr>
        <p:xfrm>
          <a:off x="609600" y="457200"/>
          <a:ext cx="41322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79" name="Equation" r:id="rId6" imgW="3150360" imgH="393840" progId="Equation.3">
                  <p:embed/>
                </p:oleObj>
              </mc:Choice>
              <mc:Fallback>
                <p:oleObj name="Equation" r:id="rId6" imgW="3150360" imgH="393840" progId="Equation.3">
                  <p:embed/>
                  <p:pic>
                    <p:nvPicPr>
                      <p:cNvPr id="0" name="Picture 1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"/>
                        <a:ext cx="4132263" cy="52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9" name="Object 27"/>
          <p:cNvGraphicFramePr>
            <a:graphicFrameLocks noChangeAspect="1"/>
          </p:cNvGraphicFramePr>
          <p:nvPr/>
        </p:nvGraphicFramePr>
        <p:xfrm>
          <a:off x="5486400" y="533400"/>
          <a:ext cx="23574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480" name="Equation" r:id="rId8" imgW="1791000" imgH="330120" progId="Equation.3">
                  <p:embed/>
                </p:oleObj>
              </mc:Choice>
              <mc:Fallback>
                <p:oleObj name="Equation" r:id="rId8" imgW="1791000" imgH="330120" progId="Equation.3">
                  <p:embed/>
                  <p:pic>
                    <p:nvPicPr>
                      <p:cNvPr id="0" name="Picture 1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33400"/>
                        <a:ext cx="2357438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38</a:t>
            </a:fld>
            <a:endParaRPr lang="en-US" altLang="zh-CN"/>
          </a:p>
        </p:txBody>
      </p:sp>
      <p:grpSp>
        <p:nvGrpSpPr>
          <p:cNvPr id="18" name="组合 17"/>
          <p:cNvGrpSpPr/>
          <p:nvPr/>
        </p:nvGrpSpPr>
        <p:grpSpPr>
          <a:xfrm>
            <a:off x="857224" y="1428736"/>
            <a:ext cx="2928862" cy="928695"/>
            <a:chOff x="642974" y="1643050"/>
            <a:chExt cx="2928862" cy="928695"/>
          </a:xfrm>
        </p:grpSpPr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642974" y="1643050"/>
              <a:ext cx="1214414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高位</a:t>
              </a:r>
              <a:endPara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357422" y="1643050"/>
              <a:ext cx="1214414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低位</a:t>
              </a:r>
              <a:endPara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cxnSp>
          <p:nvCxnSpPr>
            <p:cNvPr id="21" name="直接箭头连接符 20"/>
            <p:cNvCxnSpPr/>
            <p:nvPr/>
          </p:nvCxnSpPr>
          <p:spPr bwMode="auto">
            <a:xfrm rot="16200000" flipH="1">
              <a:off x="1357354" y="2285992"/>
              <a:ext cx="357190" cy="21431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箭头连接符 21"/>
            <p:cNvCxnSpPr>
              <a:stCxn id="20" idx="2"/>
            </p:cNvCxnSpPr>
            <p:nvPr/>
          </p:nvCxnSpPr>
          <p:spPr bwMode="auto">
            <a:xfrm rot="5400000">
              <a:off x="2664993" y="2272108"/>
              <a:ext cx="349256" cy="25001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9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9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9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9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8" grpId="0" build="p" autoUpdateAnimBg="0"/>
      <p:bldP spid="59409" grpId="0" build="p" autoUpdateAnimBg="0"/>
      <p:bldP spid="59410" grpId="0" build="p" autoUpdateAnimBg="0"/>
      <p:bldP spid="59411" grpId="0" build="p" autoUpdateAnimBg="0"/>
      <p:bldP spid="59412" grpId="0" build="p" autoUpdateAnimBg="0"/>
      <p:bldP spid="59413" grpId="0" build="p" autoUpdateAnimBg="0"/>
      <p:bldP spid="59414" grpId="0" build="p" autoUpdateAnimBg="0"/>
      <p:bldP spid="5941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64" name="Group 48"/>
          <p:cNvGrpSpPr>
            <a:grpSpLocks/>
          </p:cNvGrpSpPr>
          <p:nvPr/>
        </p:nvGrpSpPr>
        <p:grpSpPr bwMode="auto">
          <a:xfrm>
            <a:off x="1371600" y="2133600"/>
            <a:ext cx="3124200" cy="1066800"/>
            <a:chOff x="864" y="1344"/>
            <a:chExt cx="1968" cy="672"/>
          </a:xfrm>
        </p:grpSpPr>
        <p:sp>
          <p:nvSpPr>
            <p:cNvPr id="60420" name="Oval 4"/>
            <p:cNvSpPr>
              <a:spLocks noChangeArrowheads="1"/>
            </p:cNvSpPr>
            <p:nvPr/>
          </p:nvSpPr>
          <p:spPr bwMode="auto">
            <a:xfrm>
              <a:off x="2160" y="1344"/>
              <a:ext cx="672" cy="6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21" name="Oval 5"/>
            <p:cNvSpPr>
              <a:spLocks noChangeArrowheads="1"/>
            </p:cNvSpPr>
            <p:nvPr/>
          </p:nvSpPr>
          <p:spPr bwMode="auto">
            <a:xfrm>
              <a:off x="864" y="1392"/>
              <a:ext cx="672" cy="6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0" name="Rectangle 14"/>
            <p:cNvSpPr>
              <a:spLocks noChangeArrowheads="1"/>
            </p:cNvSpPr>
            <p:nvPr/>
          </p:nvSpPr>
          <p:spPr bwMode="auto">
            <a:xfrm>
              <a:off x="1104" y="15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  <p:sp>
          <p:nvSpPr>
            <p:cNvPr id="60431" name="Rectangle 15"/>
            <p:cNvSpPr>
              <a:spLocks noChangeArrowheads="1"/>
            </p:cNvSpPr>
            <p:nvPr/>
          </p:nvSpPr>
          <p:spPr bwMode="auto">
            <a:xfrm>
              <a:off x="2400" y="148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60467" name="Group 51"/>
          <p:cNvGrpSpPr>
            <a:grpSpLocks/>
          </p:cNvGrpSpPr>
          <p:nvPr/>
        </p:nvGrpSpPr>
        <p:grpSpPr bwMode="auto">
          <a:xfrm>
            <a:off x="4343400" y="838200"/>
            <a:ext cx="1758950" cy="2058988"/>
            <a:chOff x="2736" y="528"/>
            <a:chExt cx="1108" cy="1297"/>
          </a:xfrm>
        </p:grpSpPr>
        <p:sp>
          <p:nvSpPr>
            <p:cNvPr id="60435" name="Rectangle 19"/>
            <p:cNvSpPr>
              <a:spLocks noChangeArrowheads="1"/>
            </p:cNvSpPr>
            <p:nvPr/>
          </p:nvSpPr>
          <p:spPr bwMode="auto">
            <a:xfrm>
              <a:off x="3216" y="52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01/0</a:t>
              </a:r>
            </a:p>
          </p:txBody>
        </p:sp>
        <p:sp>
          <p:nvSpPr>
            <p:cNvPr id="60424" name="Arc 8"/>
            <p:cNvSpPr>
              <a:spLocks/>
            </p:cNvSpPr>
            <p:nvPr/>
          </p:nvSpPr>
          <p:spPr bwMode="auto">
            <a:xfrm>
              <a:off x="2736" y="1249"/>
              <a:ext cx="672" cy="576"/>
            </a:xfrm>
            <a:custGeom>
              <a:avLst/>
              <a:gdLst>
                <a:gd name="G0" fmla="+- 19115 0 0"/>
                <a:gd name="G1" fmla="+- 21600 0 0"/>
                <a:gd name="G2" fmla="+- 21600 0 0"/>
                <a:gd name="T0" fmla="*/ 0 w 40715"/>
                <a:gd name="T1" fmla="*/ 11541 h 43200"/>
                <a:gd name="T2" fmla="*/ 5994 w 40715"/>
                <a:gd name="T3" fmla="*/ 38758 h 43200"/>
                <a:gd name="T4" fmla="*/ 19115 w 4071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715" h="43200" fill="none" extrusionOk="0">
                  <a:moveTo>
                    <a:pt x="0" y="11541"/>
                  </a:moveTo>
                  <a:cubicBezTo>
                    <a:pt x="3735" y="4443"/>
                    <a:pt x="11094" y="-1"/>
                    <a:pt x="19115" y="0"/>
                  </a:cubicBezTo>
                  <a:cubicBezTo>
                    <a:pt x="31044" y="0"/>
                    <a:pt x="40715" y="9670"/>
                    <a:pt x="40715" y="21600"/>
                  </a:cubicBezTo>
                  <a:cubicBezTo>
                    <a:pt x="40715" y="33529"/>
                    <a:pt x="31044" y="43200"/>
                    <a:pt x="19115" y="43200"/>
                  </a:cubicBezTo>
                  <a:cubicBezTo>
                    <a:pt x="14372" y="43200"/>
                    <a:pt x="9761" y="41639"/>
                    <a:pt x="5993" y="38758"/>
                  </a:cubicBezTo>
                </a:path>
                <a:path w="40715" h="43200" stroke="0" extrusionOk="0">
                  <a:moveTo>
                    <a:pt x="0" y="11541"/>
                  </a:moveTo>
                  <a:cubicBezTo>
                    <a:pt x="3735" y="4443"/>
                    <a:pt x="11094" y="-1"/>
                    <a:pt x="19115" y="0"/>
                  </a:cubicBezTo>
                  <a:cubicBezTo>
                    <a:pt x="31044" y="0"/>
                    <a:pt x="40715" y="9670"/>
                    <a:pt x="40715" y="21600"/>
                  </a:cubicBezTo>
                  <a:cubicBezTo>
                    <a:pt x="40715" y="33529"/>
                    <a:pt x="31044" y="43200"/>
                    <a:pt x="19115" y="43200"/>
                  </a:cubicBezTo>
                  <a:cubicBezTo>
                    <a:pt x="14372" y="43200"/>
                    <a:pt x="9761" y="41639"/>
                    <a:pt x="5993" y="38758"/>
                  </a:cubicBezTo>
                  <a:lnTo>
                    <a:pt x="19115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436" name="Rectangle 20"/>
            <p:cNvSpPr>
              <a:spLocks noChangeArrowheads="1"/>
            </p:cNvSpPr>
            <p:nvPr/>
          </p:nvSpPr>
          <p:spPr bwMode="auto">
            <a:xfrm>
              <a:off x="3216" y="76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10/0</a:t>
              </a:r>
            </a:p>
          </p:txBody>
        </p:sp>
        <p:sp>
          <p:nvSpPr>
            <p:cNvPr id="60437" name="Rectangle 21"/>
            <p:cNvSpPr>
              <a:spLocks noChangeArrowheads="1"/>
            </p:cNvSpPr>
            <p:nvPr/>
          </p:nvSpPr>
          <p:spPr bwMode="auto">
            <a:xfrm>
              <a:off x="3216" y="100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11/1</a:t>
              </a:r>
            </a:p>
          </p:txBody>
        </p:sp>
      </p:grpSp>
      <p:sp>
        <p:nvSpPr>
          <p:cNvPr id="60449" name="Rectangle 33"/>
          <p:cNvSpPr>
            <a:spLocks noChangeArrowheads="1"/>
          </p:cNvSpPr>
          <p:nvPr/>
        </p:nvSpPr>
        <p:spPr bwMode="auto">
          <a:xfrm>
            <a:off x="0" y="4800600"/>
            <a:ext cx="319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60452" name="Rectangle 36"/>
          <p:cNvSpPr>
            <a:spLocks noChangeArrowheads="1"/>
          </p:cNvSpPr>
          <p:nvPr/>
        </p:nvSpPr>
        <p:spPr bwMode="auto">
          <a:xfrm>
            <a:off x="152400" y="45450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</a:t>
            </a:r>
          </a:p>
        </p:txBody>
      </p:sp>
      <p:sp>
        <p:nvSpPr>
          <p:cNvPr id="60455" name="Rectangle 39"/>
          <p:cNvSpPr>
            <a:spLocks noChangeArrowheads="1"/>
          </p:cNvSpPr>
          <p:nvPr/>
        </p:nvSpPr>
        <p:spPr bwMode="auto">
          <a:xfrm>
            <a:off x="5791200" y="914400"/>
            <a:ext cx="3352800" cy="245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</a:t>
            </a: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0      0   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0      0</a:t>
            </a: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0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</a:t>
            </a:r>
            <a:r>
              <a:rPr lang="zh-CN" alt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0      0      </a:t>
            </a: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1      0        1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0      1   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0      0</a:t>
            </a: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1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0      1      1      1        0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1      0      </a:t>
            </a:r>
            <a:r>
              <a:rPr lang="zh-CN" altLang="en-US" sz="14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0      0</a:t>
            </a: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1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1      0      1      1        0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</a:t>
            </a:r>
            <a:r>
              <a:rPr lang="zh-CN" altLang="en-US" sz="1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1      1      </a:t>
            </a: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0      1        0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1      1      1      1        1</a:t>
            </a:r>
          </a:p>
        </p:txBody>
      </p:sp>
      <p:sp>
        <p:nvSpPr>
          <p:cNvPr id="60456" name="Rectangle 40"/>
          <p:cNvSpPr>
            <a:spLocks noChangeArrowheads="1"/>
          </p:cNvSpPr>
          <p:nvPr/>
        </p:nvSpPr>
        <p:spPr bwMode="auto">
          <a:xfrm>
            <a:off x="6629400" y="685800"/>
            <a:ext cx="2365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1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      </a:t>
            </a:r>
            <a:r>
              <a:rPr lang="en-US" altLang="zh-CN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altLang="zh-CN" sz="1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 </a:t>
            </a:r>
            <a:r>
              <a:rPr lang="en-US" altLang="zh-CN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altLang="zh-CN" sz="1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1400" baseline="300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  <a:r>
              <a:rPr lang="en-US" altLang="zh-CN" sz="140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</a:t>
            </a:r>
            <a:r>
              <a:rPr lang="en-US" altLang="zh-CN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altLang="zh-CN" sz="1400" baseline="30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n+1       </a:t>
            </a:r>
            <a:r>
              <a:rPr lang="en-US" altLang="zh-CN" sz="1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endParaRPr lang="zh-CN" altLang="en-US" sz="1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0457" name="Line 41"/>
          <p:cNvSpPr>
            <a:spLocks noChangeShapeType="1"/>
          </p:cNvSpPr>
          <p:nvPr/>
        </p:nvSpPr>
        <p:spPr bwMode="auto">
          <a:xfrm>
            <a:off x="6705600" y="990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458" name="Line 42"/>
          <p:cNvSpPr>
            <a:spLocks noChangeShapeType="1"/>
          </p:cNvSpPr>
          <p:nvPr/>
        </p:nvSpPr>
        <p:spPr bwMode="auto">
          <a:xfrm>
            <a:off x="8001000" y="762000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0465" name="Group 49"/>
          <p:cNvGrpSpPr>
            <a:grpSpLocks/>
          </p:cNvGrpSpPr>
          <p:nvPr/>
        </p:nvGrpSpPr>
        <p:grpSpPr bwMode="auto">
          <a:xfrm>
            <a:off x="381000" y="838200"/>
            <a:ext cx="1143000" cy="2209800"/>
            <a:chOff x="240" y="528"/>
            <a:chExt cx="720" cy="1392"/>
          </a:xfrm>
        </p:grpSpPr>
        <p:sp>
          <p:nvSpPr>
            <p:cNvPr id="60432" name="Rectangle 16"/>
            <p:cNvSpPr>
              <a:spLocks noChangeArrowheads="1"/>
            </p:cNvSpPr>
            <p:nvPr/>
          </p:nvSpPr>
          <p:spPr bwMode="auto">
            <a:xfrm>
              <a:off x="240" y="52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  <p:sp>
          <p:nvSpPr>
            <p:cNvPr id="60433" name="Rectangle 17"/>
            <p:cNvSpPr>
              <a:spLocks noChangeArrowheads="1"/>
            </p:cNvSpPr>
            <p:nvPr/>
          </p:nvSpPr>
          <p:spPr bwMode="auto">
            <a:xfrm>
              <a:off x="240" y="768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/1</a:t>
              </a:r>
            </a:p>
          </p:txBody>
        </p:sp>
        <p:sp>
          <p:nvSpPr>
            <p:cNvPr id="60434" name="Rectangle 18"/>
            <p:cNvSpPr>
              <a:spLocks noChangeArrowheads="1"/>
            </p:cNvSpPr>
            <p:nvPr/>
          </p:nvSpPr>
          <p:spPr bwMode="auto">
            <a:xfrm>
              <a:off x="240" y="100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/1</a:t>
              </a:r>
            </a:p>
          </p:txBody>
        </p:sp>
        <p:sp>
          <p:nvSpPr>
            <p:cNvPr id="60460" name="Arc 44"/>
            <p:cNvSpPr>
              <a:spLocks/>
            </p:cNvSpPr>
            <p:nvPr/>
          </p:nvSpPr>
          <p:spPr bwMode="auto">
            <a:xfrm flipH="1">
              <a:off x="288" y="1344"/>
              <a:ext cx="672" cy="576"/>
            </a:xfrm>
            <a:custGeom>
              <a:avLst/>
              <a:gdLst>
                <a:gd name="G0" fmla="+- 19115 0 0"/>
                <a:gd name="G1" fmla="+- 21600 0 0"/>
                <a:gd name="G2" fmla="+- 21600 0 0"/>
                <a:gd name="T0" fmla="*/ 0 w 40715"/>
                <a:gd name="T1" fmla="*/ 11541 h 43200"/>
                <a:gd name="T2" fmla="*/ 5994 w 40715"/>
                <a:gd name="T3" fmla="*/ 38758 h 43200"/>
                <a:gd name="T4" fmla="*/ 19115 w 4071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715" h="43200" fill="none" extrusionOk="0">
                  <a:moveTo>
                    <a:pt x="0" y="11541"/>
                  </a:moveTo>
                  <a:cubicBezTo>
                    <a:pt x="3735" y="4443"/>
                    <a:pt x="11094" y="-1"/>
                    <a:pt x="19115" y="0"/>
                  </a:cubicBezTo>
                  <a:cubicBezTo>
                    <a:pt x="31044" y="0"/>
                    <a:pt x="40715" y="9670"/>
                    <a:pt x="40715" y="21600"/>
                  </a:cubicBezTo>
                  <a:cubicBezTo>
                    <a:pt x="40715" y="33529"/>
                    <a:pt x="31044" y="43200"/>
                    <a:pt x="19115" y="43200"/>
                  </a:cubicBezTo>
                  <a:cubicBezTo>
                    <a:pt x="14372" y="43200"/>
                    <a:pt x="9761" y="41639"/>
                    <a:pt x="5993" y="38758"/>
                  </a:cubicBezTo>
                </a:path>
                <a:path w="40715" h="43200" stroke="0" extrusionOk="0">
                  <a:moveTo>
                    <a:pt x="0" y="11541"/>
                  </a:moveTo>
                  <a:cubicBezTo>
                    <a:pt x="3735" y="4443"/>
                    <a:pt x="11094" y="-1"/>
                    <a:pt x="19115" y="0"/>
                  </a:cubicBezTo>
                  <a:cubicBezTo>
                    <a:pt x="31044" y="0"/>
                    <a:pt x="40715" y="9670"/>
                    <a:pt x="40715" y="21600"/>
                  </a:cubicBezTo>
                  <a:cubicBezTo>
                    <a:pt x="40715" y="33529"/>
                    <a:pt x="31044" y="43200"/>
                    <a:pt x="19115" y="43200"/>
                  </a:cubicBezTo>
                  <a:cubicBezTo>
                    <a:pt x="14372" y="43200"/>
                    <a:pt x="9761" y="41639"/>
                    <a:pt x="5993" y="38758"/>
                  </a:cubicBezTo>
                  <a:lnTo>
                    <a:pt x="19115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0466" name="Group 50"/>
          <p:cNvGrpSpPr>
            <a:grpSpLocks/>
          </p:cNvGrpSpPr>
          <p:nvPr/>
        </p:nvGrpSpPr>
        <p:grpSpPr bwMode="auto">
          <a:xfrm>
            <a:off x="2133600" y="1600200"/>
            <a:ext cx="1600200" cy="609600"/>
            <a:chOff x="1344" y="1008"/>
            <a:chExt cx="1008" cy="384"/>
          </a:xfrm>
        </p:grpSpPr>
        <p:sp>
          <p:nvSpPr>
            <p:cNvPr id="60438" name="Rectangle 22"/>
            <p:cNvSpPr>
              <a:spLocks noChangeArrowheads="1"/>
            </p:cNvSpPr>
            <p:nvPr/>
          </p:nvSpPr>
          <p:spPr bwMode="auto">
            <a:xfrm>
              <a:off x="1536" y="100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  <p:sp>
          <p:nvSpPr>
            <p:cNvPr id="60461" name="Line 45"/>
            <p:cNvSpPr>
              <a:spLocks noChangeShapeType="1"/>
            </p:cNvSpPr>
            <p:nvPr/>
          </p:nvSpPr>
          <p:spPr bwMode="auto">
            <a:xfrm>
              <a:off x="1344" y="1392"/>
              <a:ext cx="100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468" name="Group 52"/>
          <p:cNvGrpSpPr>
            <a:grpSpLocks/>
          </p:cNvGrpSpPr>
          <p:nvPr/>
        </p:nvGrpSpPr>
        <p:grpSpPr bwMode="auto">
          <a:xfrm>
            <a:off x="2133600" y="3124200"/>
            <a:ext cx="1752600" cy="579438"/>
            <a:chOff x="1344" y="1968"/>
            <a:chExt cx="1104" cy="365"/>
          </a:xfrm>
        </p:grpSpPr>
        <p:sp>
          <p:nvSpPr>
            <p:cNvPr id="60439" name="Rectangle 23"/>
            <p:cNvSpPr>
              <a:spLocks noChangeArrowheads="1"/>
            </p:cNvSpPr>
            <p:nvPr/>
          </p:nvSpPr>
          <p:spPr bwMode="auto">
            <a:xfrm>
              <a:off x="1584" y="196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/1</a:t>
              </a:r>
            </a:p>
          </p:txBody>
        </p:sp>
        <p:sp>
          <p:nvSpPr>
            <p:cNvPr id="60463" name="Line 47"/>
            <p:cNvSpPr>
              <a:spLocks noChangeShapeType="1"/>
            </p:cNvSpPr>
            <p:nvPr/>
          </p:nvSpPr>
          <p:spPr bwMode="auto">
            <a:xfrm flipH="1">
              <a:off x="1344" y="1968"/>
              <a:ext cx="110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471" name="Group 55"/>
          <p:cNvGrpSpPr>
            <a:grpSpLocks/>
          </p:cNvGrpSpPr>
          <p:nvPr/>
        </p:nvGrpSpPr>
        <p:grpSpPr bwMode="auto">
          <a:xfrm>
            <a:off x="0" y="4572000"/>
            <a:ext cx="9404351" cy="1227138"/>
            <a:chOff x="0" y="2880"/>
            <a:chExt cx="5924" cy="773"/>
          </a:xfrm>
        </p:grpSpPr>
        <p:sp>
          <p:nvSpPr>
            <p:cNvPr id="60453" name="Rectangle 37"/>
            <p:cNvSpPr>
              <a:spLocks noChangeArrowheads="1"/>
            </p:cNvSpPr>
            <p:nvPr/>
          </p:nvSpPr>
          <p:spPr bwMode="auto">
            <a:xfrm>
              <a:off x="0" y="3288"/>
              <a:ext cx="5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为01011100 ，考察电路输出和状态响应序列。</a:t>
              </a:r>
            </a:p>
          </p:txBody>
        </p:sp>
        <p:sp>
          <p:nvSpPr>
            <p:cNvPr id="60469" name="Rectangle 53"/>
            <p:cNvSpPr>
              <a:spLocks noChangeArrowheads="1"/>
            </p:cNvSpPr>
            <p:nvPr/>
          </p:nvSpPr>
          <p:spPr bwMode="auto">
            <a:xfrm>
              <a:off x="423" y="2880"/>
              <a:ext cx="550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设电路初始状态为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，输入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为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00110110；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33" name="Line 1039"/>
          <p:cNvSpPr>
            <a:spLocks noChangeShapeType="1"/>
          </p:cNvSpPr>
          <p:nvPr/>
        </p:nvSpPr>
        <p:spPr bwMode="auto">
          <a:xfrm>
            <a:off x="7643834" y="1500174"/>
            <a:ext cx="720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039"/>
          <p:cNvSpPr>
            <a:spLocks noChangeShapeType="1"/>
          </p:cNvSpPr>
          <p:nvPr/>
        </p:nvSpPr>
        <p:spPr bwMode="auto">
          <a:xfrm>
            <a:off x="7643834" y="3000372"/>
            <a:ext cx="720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39</a:t>
            </a:fld>
            <a:endParaRPr lang="en-US" altLang="zh-CN"/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2714612" y="214290"/>
            <a:ext cx="1277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X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X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/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Y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04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60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44463"/>
            <a:ext cx="8915400" cy="1431925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6.1 同步时序电路的基本概念</a:t>
            </a:r>
            <a:br>
              <a:rPr lang="zh-CN" altLang="en-US">
                <a:latin typeface="黑体" pitchFamily="49" charset="-122"/>
                <a:ea typeface="黑体" pitchFamily="49" charset="-122"/>
              </a:rPr>
            </a:br>
            <a:r>
              <a:rPr lang="zh-CN" altLang="en-US">
                <a:latin typeface="黑体" pitchFamily="49" charset="-122"/>
                <a:ea typeface="黑体" pitchFamily="49" charset="-122"/>
              </a:rPr>
              <a:t>6.1.1 时序电路的定义和结构</a:t>
            </a:r>
          </a:p>
        </p:txBody>
      </p:sp>
      <p:grpSp>
        <p:nvGrpSpPr>
          <p:cNvPr id="28681" name="Group 1033"/>
          <p:cNvGrpSpPr>
            <a:grpSpLocks/>
          </p:cNvGrpSpPr>
          <p:nvPr/>
        </p:nvGrpSpPr>
        <p:grpSpPr bwMode="auto">
          <a:xfrm>
            <a:off x="-107950" y="1905000"/>
            <a:ext cx="9436100" cy="1951038"/>
            <a:chOff x="-68" y="1200"/>
            <a:chExt cx="5944" cy="1229"/>
          </a:xfrm>
        </p:grpSpPr>
        <p:sp>
          <p:nvSpPr>
            <p:cNvPr id="28676" name="Rectangle 1028"/>
            <p:cNvSpPr>
              <a:spLocks noChangeArrowheads="1"/>
            </p:cNvSpPr>
            <p:nvPr/>
          </p:nvSpPr>
          <p:spPr bwMode="auto">
            <a:xfrm>
              <a:off x="-68" y="1200"/>
              <a:ext cx="58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特点：任一时刻的输出既与即刻输入有关(若有输入</a:t>
              </a:r>
            </a:p>
          </p:txBody>
        </p:sp>
        <p:sp>
          <p:nvSpPr>
            <p:cNvPr id="28677" name="Rectangle 1029"/>
            <p:cNvSpPr>
              <a:spLocks noChangeArrowheads="1"/>
            </p:cNvSpPr>
            <p:nvPr/>
          </p:nvSpPr>
          <p:spPr bwMode="auto">
            <a:xfrm>
              <a:off x="0" y="1632"/>
              <a:ext cx="58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)，还与电路当时的状态有关(和以前的输入有关)。</a:t>
              </a:r>
            </a:p>
          </p:txBody>
        </p:sp>
        <p:sp>
          <p:nvSpPr>
            <p:cNvPr id="28678" name="Rectangle 1030"/>
            <p:cNvSpPr>
              <a:spLocks noChangeArrowheads="1"/>
            </p:cNvSpPr>
            <p:nvPr/>
          </p:nvSpPr>
          <p:spPr bwMode="auto">
            <a:xfrm>
              <a:off x="0" y="2064"/>
              <a:ext cx="26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即电路具有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记忆能力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sp>
        <p:nvSpPr>
          <p:cNvPr id="28679" name="Rectangle 1031"/>
          <p:cNvSpPr>
            <a:spLocks noChangeArrowheads="1"/>
          </p:cNvSpPr>
          <p:nvPr/>
        </p:nvSpPr>
        <p:spPr bwMode="auto">
          <a:xfrm>
            <a:off x="0" y="4038600"/>
            <a:ext cx="83920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结构：一定有存储元件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触发器或延时电路)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33" name="Group 93"/>
          <p:cNvGrpSpPr>
            <a:grpSpLocks/>
          </p:cNvGrpSpPr>
          <p:nvPr/>
        </p:nvGrpSpPr>
        <p:grpSpPr bwMode="auto">
          <a:xfrm>
            <a:off x="-19049" y="2743200"/>
            <a:ext cx="3600451" cy="2322513"/>
            <a:chOff x="-12" y="1728"/>
            <a:chExt cx="2268" cy="1463"/>
          </a:xfrm>
        </p:grpSpPr>
        <p:sp>
          <p:nvSpPr>
            <p:cNvPr id="61445" name="Rectangle 5"/>
            <p:cNvSpPr>
              <a:spLocks noChangeArrowheads="1"/>
            </p:cNvSpPr>
            <p:nvPr/>
          </p:nvSpPr>
          <p:spPr bwMode="auto">
            <a:xfrm>
              <a:off x="-12" y="1728"/>
              <a:ext cx="18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(被加数)输入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446" name="Rectangle 6"/>
            <p:cNvSpPr>
              <a:spLocks noChangeArrowheads="1"/>
            </p:cNvSpPr>
            <p:nvPr/>
          </p:nvSpPr>
          <p:spPr bwMode="auto">
            <a:xfrm>
              <a:off x="-12" y="2064"/>
              <a:ext cx="18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加数)  输入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447" name="Rectangle 7"/>
            <p:cNvSpPr>
              <a:spLocks noChangeArrowheads="1"/>
            </p:cNvSpPr>
            <p:nvPr/>
          </p:nvSpPr>
          <p:spPr bwMode="auto">
            <a:xfrm>
              <a:off x="-9" y="2496"/>
              <a:ext cx="226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产生的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进位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)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endParaRPr lang="zh-CN" altLang="en-US" baseline="30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448" name="Rectangle 8"/>
            <p:cNvSpPr>
              <a:spLocks noChangeArrowheads="1"/>
            </p:cNvSpPr>
            <p:nvPr/>
          </p:nvSpPr>
          <p:spPr bwMode="auto">
            <a:xfrm>
              <a:off x="94" y="2826"/>
              <a:ext cx="16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和数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) 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Y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1535" name="Group 95"/>
          <p:cNvGrpSpPr>
            <a:grpSpLocks/>
          </p:cNvGrpSpPr>
          <p:nvPr/>
        </p:nvGrpSpPr>
        <p:grpSpPr bwMode="auto">
          <a:xfrm>
            <a:off x="4281500" y="2743200"/>
            <a:ext cx="455613" cy="2332038"/>
            <a:chOff x="2496" y="1728"/>
            <a:chExt cx="287" cy="1469"/>
          </a:xfrm>
        </p:grpSpPr>
        <p:sp>
          <p:nvSpPr>
            <p:cNvPr id="61475" name="Rectangle 35"/>
            <p:cNvSpPr>
              <a:spLocks noChangeArrowheads="1"/>
            </p:cNvSpPr>
            <p:nvPr/>
          </p:nvSpPr>
          <p:spPr bwMode="auto">
            <a:xfrm>
              <a:off x="2496" y="1728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476" name="Rectangle 36"/>
            <p:cNvSpPr>
              <a:spLocks noChangeArrowheads="1"/>
            </p:cNvSpPr>
            <p:nvPr/>
          </p:nvSpPr>
          <p:spPr bwMode="auto">
            <a:xfrm>
              <a:off x="2496" y="2112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477" name="Rectangle 37"/>
            <p:cNvSpPr>
              <a:spLocks noChangeArrowheads="1"/>
            </p:cNvSpPr>
            <p:nvPr/>
          </p:nvSpPr>
          <p:spPr bwMode="auto">
            <a:xfrm>
              <a:off x="2496" y="2496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478" name="Rectangle 38"/>
            <p:cNvSpPr>
              <a:spLocks noChangeArrowheads="1"/>
            </p:cNvSpPr>
            <p:nvPr/>
          </p:nvSpPr>
          <p:spPr bwMode="auto">
            <a:xfrm>
              <a:off x="2496" y="2832"/>
              <a:ext cx="2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1534" name="Group 94"/>
          <p:cNvGrpSpPr>
            <a:grpSpLocks/>
          </p:cNvGrpSpPr>
          <p:nvPr/>
        </p:nvGrpSpPr>
        <p:grpSpPr bwMode="auto">
          <a:xfrm>
            <a:off x="3671900" y="2705100"/>
            <a:ext cx="457200" cy="2332038"/>
            <a:chOff x="2112" y="1704"/>
            <a:chExt cx="288" cy="1469"/>
          </a:xfrm>
        </p:grpSpPr>
        <p:sp>
          <p:nvSpPr>
            <p:cNvPr id="61479" name="Rectangle 39"/>
            <p:cNvSpPr>
              <a:spLocks noChangeArrowheads="1"/>
            </p:cNvSpPr>
            <p:nvPr/>
          </p:nvSpPr>
          <p:spPr bwMode="auto">
            <a:xfrm>
              <a:off x="2112" y="1704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480" name="Rectangle 40"/>
            <p:cNvSpPr>
              <a:spLocks noChangeArrowheads="1"/>
            </p:cNvSpPr>
            <p:nvPr/>
          </p:nvSpPr>
          <p:spPr bwMode="auto">
            <a:xfrm>
              <a:off x="2112" y="2088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481" name="Rectangle 41"/>
            <p:cNvSpPr>
              <a:spLocks noChangeArrowheads="1"/>
            </p:cNvSpPr>
            <p:nvPr/>
          </p:nvSpPr>
          <p:spPr bwMode="auto">
            <a:xfrm>
              <a:off x="2112" y="2472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482" name="Rectangle 42"/>
            <p:cNvSpPr>
              <a:spLocks noChangeArrowheads="1"/>
            </p:cNvSpPr>
            <p:nvPr/>
          </p:nvSpPr>
          <p:spPr bwMode="auto">
            <a:xfrm>
              <a:off x="2112" y="2808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1548" name="Group 108"/>
          <p:cNvGrpSpPr>
            <a:grpSpLocks/>
          </p:cNvGrpSpPr>
          <p:nvPr/>
        </p:nvGrpSpPr>
        <p:grpSpPr bwMode="auto">
          <a:xfrm>
            <a:off x="0" y="5410200"/>
            <a:ext cx="9531350" cy="1150938"/>
            <a:chOff x="0" y="3408"/>
            <a:chExt cx="6004" cy="725"/>
          </a:xfrm>
        </p:grpSpPr>
        <p:sp>
          <p:nvSpPr>
            <p:cNvPr id="61490" name="Rectangle 50"/>
            <p:cNvSpPr>
              <a:spLocks noChangeArrowheads="1"/>
            </p:cNvSpPr>
            <p:nvPr/>
          </p:nvSpPr>
          <p:spPr bwMode="auto">
            <a:xfrm>
              <a:off x="158" y="3408"/>
              <a:ext cx="55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电路实现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串行加法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端起始状态设为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/>
                  <a:ea typeface="黑体" pitchFamily="49" charset="-122"/>
                </a:rPr>
                <a:t>“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0 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/>
                  <a:ea typeface="黑体" pitchFamily="49" charset="-122"/>
                </a:rPr>
                <a:t>”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相</a:t>
              </a:r>
            </a:p>
          </p:txBody>
        </p:sp>
        <p:sp>
          <p:nvSpPr>
            <p:cNvPr id="61491" name="Rectangle 51"/>
            <p:cNvSpPr>
              <a:spLocks noChangeArrowheads="1"/>
            </p:cNvSpPr>
            <p:nvPr/>
          </p:nvSpPr>
          <p:spPr bwMode="auto">
            <a:xfrm>
              <a:off x="0" y="3768"/>
              <a:ext cx="60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加后产生的进位由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端保存，再参加下一位的相加。 </a:t>
              </a:r>
            </a:p>
          </p:txBody>
        </p:sp>
      </p:grpSp>
      <p:grpSp>
        <p:nvGrpSpPr>
          <p:cNvPr id="61532" name="Group 92"/>
          <p:cNvGrpSpPr>
            <a:grpSpLocks/>
          </p:cNvGrpSpPr>
          <p:nvPr/>
        </p:nvGrpSpPr>
        <p:grpSpPr bwMode="auto">
          <a:xfrm>
            <a:off x="457200" y="2157415"/>
            <a:ext cx="8345490" cy="598488"/>
            <a:chOff x="288" y="1359"/>
            <a:chExt cx="5257" cy="377"/>
          </a:xfrm>
        </p:grpSpPr>
        <p:sp>
          <p:nvSpPr>
            <p:cNvPr id="61444" name="Rectangle 4"/>
            <p:cNvSpPr>
              <a:spLocks noChangeArrowheads="1"/>
            </p:cNvSpPr>
            <p:nvPr/>
          </p:nvSpPr>
          <p:spPr bwMode="auto">
            <a:xfrm>
              <a:off x="288" y="1359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时钟节拍</a:t>
              </a:r>
            </a:p>
          </p:txBody>
        </p:sp>
        <p:sp>
          <p:nvSpPr>
            <p:cNvPr id="61492" name="Rectangle 52"/>
            <p:cNvSpPr>
              <a:spLocks noChangeArrowheads="1"/>
            </p:cNvSpPr>
            <p:nvPr/>
          </p:nvSpPr>
          <p:spPr bwMode="auto">
            <a:xfrm>
              <a:off x="2327" y="1368"/>
              <a:ext cx="321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  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2  3  4   5   6  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7  8</a:t>
              </a:r>
            </a:p>
          </p:txBody>
        </p:sp>
      </p:grpSp>
      <p:sp>
        <p:nvSpPr>
          <p:cNvPr id="61515" name="Oval 75"/>
          <p:cNvSpPr>
            <a:spLocks noChangeArrowheads="1"/>
          </p:cNvSpPr>
          <p:nvPr/>
        </p:nvSpPr>
        <p:spPr bwMode="auto">
          <a:xfrm>
            <a:off x="5029200" y="685800"/>
            <a:ext cx="1066800" cy="10128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516" name="Oval 76"/>
          <p:cNvSpPr>
            <a:spLocks noChangeArrowheads="1"/>
          </p:cNvSpPr>
          <p:nvPr/>
        </p:nvSpPr>
        <p:spPr bwMode="auto">
          <a:xfrm>
            <a:off x="2971800" y="762000"/>
            <a:ext cx="1066800" cy="990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517" name="Rectangle 77"/>
          <p:cNvSpPr>
            <a:spLocks noChangeArrowheads="1"/>
          </p:cNvSpPr>
          <p:nvPr/>
        </p:nvSpPr>
        <p:spPr bwMode="auto">
          <a:xfrm>
            <a:off x="3352800" y="990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</a:p>
        </p:txBody>
      </p:sp>
      <p:sp>
        <p:nvSpPr>
          <p:cNvPr id="61518" name="Rectangle 78"/>
          <p:cNvSpPr>
            <a:spLocks noChangeArrowheads="1"/>
          </p:cNvSpPr>
          <p:nvPr/>
        </p:nvSpPr>
        <p:spPr bwMode="auto">
          <a:xfrm>
            <a:off x="5410200" y="914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61519" name="Rectangle 79"/>
          <p:cNvSpPr>
            <a:spLocks noChangeArrowheads="1"/>
          </p:cNvSpPr>
          <p:nvPr/>
        </p:nvSpPr>
        <p:spPr bwMode="auto">
          <a:xfrm>
            <a:off x="990600" y="4572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00/0</a:t>
            </a:r>
          </a:p>
        </p:txBody>
      </p:sp>
      <p:sp>
        <p:nvSpPr>
          <p:cNvPr id="61520" name="Rectangle 80"/>
          <p:cNvSpPr>
            <a:spLocks noChangeArrowheads="1"/>
          </p:cNvSpPr>
          <p:nvPr/>
        </p:nvSpPr>
        <p:spPr bwMode="auto">
          <a:xfrm>
            <a:off x="990600" y="838200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01/1</a:t>
            </a:r>
          </a:p>
        </p:txBody>
      </p:sp>
      <p:sp>
        <p:nvSpPr>
          <p:cNvPr id="61521" name="Rectangle 81"/>
          <p:cNvSpPr>
            <a:spLocks noChangeArrowheads="1"/>
          </p:cNvSpPr>
          <p:nvPr/>
        </p:nvSpPr>
        <p:spPr bwMode="auto">
          <a:xfrm>
            <a:off x="990600" y="12192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10/1</a:t>
            </a:r>
          </a:p>
        </p:txBody>
      </p:sp>
      <p:sp>
        <p:nvSpPr>
          <p:cNvPr id="61522" name="Rectangle 82"/>
          <p:cNvSpPr>
            <a:spLocks noChangeArrowheads="1"/>
          </p:cNvSpPr>
          <p:nvPr/>
        </p:nvSpPr>
        <p:spPr bwMode="auto">
          <a:xfrm>
            <a:off x="7086600" y="2286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01/0</a:t>
            </a:r>
          </a:p>
        </p:txBody>
      </p:sp>
      <p:sp>
        <p:nvSpPr>
          <p:cNvPr id="61523" name="Arc 83"/>
          <p:cNvSpPr>
            <a:spLocks/>
          </p:cNvSpPr>
          <p:nvPr/>
        </p:nvSpPr>
        <p:spPr bwMode="auto">
          <a:xfrm>
            <a:off x="5943600" y="534988"/>
            <a:ext cx="1066800" cy="914400"/>
          </a:xfrm>
          <a:custGeom>
            <a:avLst/>
            <a:gdLst>
              <a:gd name="G0" fmla="+- 19115 0 0"/>
              <a:gd name="G1" fmla="+- 21600 0 0"/>
              <a:gd name="G2" fmla="+- 21600 0 0"/>
              <a:gd name="T0" fmla="*/ 0 w 40715"/>
              <a:gd name="T1" fmla="*/ 11541 h 43200"/>
              <a:gd name="T2" fmla="*/ 5994 w 40715"/>
              <a:gd name="T3" fmla="*/ 38758 h 43200"/>
              <a:gd name="T4" fmla="*/ 19115 w 4071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715" h="43200" fill="none" extrusionOk="0">
                <a:moveTo>
                  <a:pt x="0" y="11541"/>
                </a:moveTo>
                <a:cubicBezTo>
                  <a:pt x="3735" y="4443"/>
                  <a:pt x="11094" y="-1"/>
                  <a:pt x="19115" y="0"/>
                </a:cubicBezTo>
                <a:cubicBezTo>
                  <a:pt x="31044" y="0"/>
                  <a:pt x="40715" y="9670"/>
                  <a:pt x="40715" y="21600"/>
                </a:cubicBezTo>
                <a:cubicBezTo>
                  <a:pt x="40715" y="33529"/>
                  <a:pt x="31044" y="43200"/>
                  <a:pt x="19115" y="43200"/>
                </a:cubicBezTo>
                <a:cubicBezTo>
                  <a:pt x="14372" y="43200"/>
                  <a:pt x="9761" y="41639"/>
                  <a:pt x="5993" y="38758"/>
                </a:cubicBezTo>
              </a:path>
              <a:path w="40715" h="43200" stroke="0" extrusionOk="0">
                <a:moveTo>
                  <a:pt x="0" y="11541"/>
                </a:moveTo>
                <a:cubicBezTo>
                  <a:pt x="3735" y="4443"/>
                  <a:pt x="11094" y="-1"/>
                  <a:pt x="19115" y="0"/>
                </a:cubicBezTo>
                <a:cubicBezTo>
                  <a:pt x="31044" y="0"/>
                  <a:pt x="40715" y="9670"/>
                  <a:pt x="40715" y="21600"/>
                </a:cubicBezTo>
                <a:cubicBezTo>
                  <a:pt x="40715" y="33529"/>
                  <a:pt x="31044" y="43200"/>
                  <a:pt x="19115" y="43200"/>
                </a:cubicBezTo>
                <a:cubicBezTo>
                  <a:pt x="14372" y="43200"/>
                  <a:pt x="9761" y="41639"/>
                  <a:pt x="5993" y="38758"/>
                </a:cubicBezTo>
                <a:lnTo>
                  <a:pt x="19115" y="2160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524" name="Rectangle 84"/>
          <p:cNvSpPr>
            <a:spLocks noChangeArrowheads="1"/>
          </p:cNvSpPr>
          <p:nvPr/>
        </p:nvSpPr>
        <p:spPr bwMode="auto">
          <a:xfrm>
            <a:off x="7086600" y="6096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10/0</a:t>
            </a:r>
          </a:p>
        </p:txBody>
      </p:sp>
      <p:sp>
        <p:nvSpPr>
          <p:cNvPr id="61525" name="Rectangle 85"/>
          <p:cNvSpPr>
            <a:spLocks noChangeArrowheads="1"/>
          </p:cNvSpPr>
          <p:nvPr/>
        </p:nvSpPr>
        <p:spPr bwMode="auto">
          <a:xfrm>
            <a:off x="7086600" y="9906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11/1</a:t>
            </a:r>
          </a:p>
        </p:txBody>
      </p:sp>
      <p:sp>
        <p:nvSpPr>
          <p:cNvPr id="61526" name="Rectangle 86"/>
          <p:cNvSpPr>
            <a:spLocks noChangeArrowheads="1"/>
          </p:cNvSpPr>
          <p:nvPr/>
        </p:nvSpPr>
        <p:spPr bwMode="auto">
          <a:xfrm>
            <a:off x="4038600" y="1524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11/0</a:t>
            </a:r>
          </a:p>
        </p:txBody>
      </p:sp>
      <p:sp>
        <p:nvSpPr>
          <p:cNvPr id="61527" name="Rectangle 87"/>
          <p:cNvSpPr>
            <a:spLocks noChangeArrowheads="1"/>
          </p:cNvSpPr>
          <p:nvPr/>
        </p:nvSpPr>
        <p:spPr bwMode="auto">
          <a:xfrm>
            <a:off x="4038600" y="10668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00/1</a:t>
            </a:r>
          </a:p>
        </p:txBody>
      </p:sp>
      <p:sp>
        <p:nvSpPr>
          <p:cNvPr id="61528" name="Arc 88"/>
          <p:cNvSpPr>
            <a:spLocks/>
          </p:cNvSpPr>
          <p:nvPr/>
        </p:nvSpPr>
        <p:spPr bwMode="auto">
          <a:xfrm flipH="1">
            <a:off x="2057400" y="685800"/>
            <a:ext cx="1066800" cy="914400"/>
          </a:xfrm>
          <a:custGeom>
            <a:avLst/>
            <a:gdLst>
              <a:gd name="G0" fmla="+- 19115 0 0"/>
              <a:gd name="G1" fmla="+- 21600 0 0"/>
              <a:gd name="G2" fmla="+- 21600 0 0"/>
              <a:gd name="T0" fmla="*/ 0 w 40715"/>
              <a:gd name="T1" fmla="*/ 11541 h 43200"/>
              <a:gd name="T2" fmla="*/ 5994 w 40715"/>
              <a:gd name="T3" fmla="*/ 38758 h 43200"/>
              <a:gd name="T4" fmla="*/ 19115 w 4071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715" h="43200" fill="none" extrusionOk="0">
                <a:moveTo>
                  <a:pt x="0" y="11541"/>
                </a:moveTo>
                <a:cubicBezTo>
                  <a:pt x="3735" y="4443"/>
                  <a:pt x="11094" y="-1"/>
                  <a:pt x="19115" y="0"/>
                </a:cubicBezTo>
                <a:cubicBezTo>
                  <a:pt x="31044" y="0"/>
                  <a:pt x="40715" y="9670"/>
                  <a:pt x="40715" y="21600"/>
                </a:cubicBezTo>
                <a:cubicBezTo>
                  <a:pt x="40715" y="33529"/>
                  <a:pt x="31044" y="43200"/>
                  <a:pt x="19115" y="43200"/>
                </a:cubicBezTo>
                <a:cubicBezTo>
                  <a:pt x="14372" y="43200"/>
                  <a:pt x="9761" y="41639"/>
                  <a:pt x="5993" y="38758"/>
                </a:cubicBezTo>
              </a:path>
              <a:path w="40715" h="43200" stroke="0" extrusionOk="0">
                <a:moveTo>
                  <a:pt x="0" y="11541"/>
                </a:moveTo>
                <a:cubicBezTo>
                  <a:pt x="3735" y="4443"/>
                  <a:pt x="11094" y="-1"/>
                  <a:pt x="19115" y="0"/>
                </a:cubicBezTo>
                <a:cubicBezTo>
                  <a:pt x="31044" y="0"/>
                  <a:pt x="40715" y="9670"/>
                  <a:pt x="40715" y="21600"/>
                </a:cubicBezTo>
                <a:cubicBezTo>
                  <a:pt x="40715" y="33529"/>
                  <a:pt x="31044" y="43200"/>
                  <a:pt x="19115" y="43200"/>
                </a:cubicBezTo>
                <a:cubicBezTo>
                  <a:pt x="14372" y="43200"/>
                  <a:pt x="9761" y="41639"/>
                  <a:pt x="5993" y="38758"/>
                </a:cubicBezTo>
                <a:lnTo>
                  <a:pt x="19115" y="2160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529" name="Line 89"/>
          <p:cNvSpPr>
            <a:spLocks noChangeShapeType="1"/>
          </p:cNvSpPr>
          <p:nvPr/>
        </p:nvSpPr>
        <p:spPr bwMode="auto">
          <a:xfrm>
            <a:off x="3733800" y="762000"/>
            <a:ext cx="16002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30" name="Line 90"/>
          <p:cNvSpPr>
            <a:spLocks noChangeShapeType="1"/>
          </p:cNvSpPr>
          <p:nvPr/>
        </p:nvSpPr>
        <p:spPr bwMode="auto">
          <a:xfrm flipH="1">
            <a:off x="3733800" y="1676400"/>
            <a:ext cx="1752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1537" name="Group 97"/>
          <p:cNvGrpSpPr>
            <a:grpSpLocks/>
          </p:cNvGrpSpPr>
          <p:nvPr/>
        </p:nvGrpSpPr>
        <p:grpSpPr bwMode="auto">
          <a:xfrm>
            <a:off x="4967300" y="2705100"/>
            <a:ext cx="387350" cy="2370138"/>
            <a:chOff x="2928" y="1704"/>
            <a:chExt cx="244" cy="1493"/>
          </a:xfrm>
        </p:grpSpPr>
        <p:sp>
          <p:nvSpPr>
            <p:cNvPr id="61471" name="Rectangle 31"/>
            <p:cNvSpPr>
              <a:spLocks noChangeArrowheads="1"/>
            </p:cNvSpPr>
            <p:nvPr/>
          </p:nvSpPr>
          <p:spPr bwMode="auto">
            <a:xfrm>
              <a:off x="2928" y="170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472" name="Rectangle 32"/>
            <p:cNvSpPr>
              <a:spLocks noChangeArrowheads="1"/>
            </p:cNvSpPr>
            <p:nvPr/>
          </p:nvSpPr>
          <p:spPr bwMode="auto">
            <a:xfrm>
              <a:off x="2928" y="208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473" name="Rectangle 33"/>
            <p:cNvSpPr>
              <a:spLocks noChangeArrowheads="1"/>
            </p:cNvSpPr>
            <p:nvPr/>
          </p:nvSpPr>
          <p:spPr bwMode="auto">
            <a:xfrm>
              <a:off x="2928" y="24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536" name="Rectangle 96"/>
            <p:cNvSpPr>
              <a:spLocks noChangeArrowheads="1"/>
            </p:cNvSpPr>
            <p:nvPr/>
          </p:nvSpPr>
          <p:spPr bwMode="auto">
            <a:xfrm>
              <a:off x="2928" y="28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1539" name="Group 99"/>
          <p:cNvGrpSpPr>
            <a:grpSpLocks/>
          </p:cNvGrpSpPr>
          <p:nvPr/>
        </p:nvGrpSpPr>
        <p:grpSpPr bwMode="auto">
          <a:xfrm>
            <a:off x="5653100" y="2705101"/>
            <a:ext cx="390525" cy="2374901"/>
            <a:chOff x="3360" y="1704"/>
            <a:chExt cx="246" cy="1496"/>
          </a:xfrm>
        </p:grpSpPr>
        <p:sp>
          <p:nvSpPr>
            <p:cNvPr id="61467" name="Rectangle 27"/>
            <p:cNvSpPr>
              <a:spLocks noChangeArrowheads="1"/>
            </p:cNvSpPr>
            <p:nvPr/>
          </p:nvSpPr>
          <p:spPr bwMode="auto">
            <a:xfrm>
              <a:off x="3360" y="170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468" name="Rectangle 28"/>
            <p:cNvSpPr>
              <a:spLocks noChangeArrowheads="1"/>
            </p:cNvSpPr>
            <p:nvPr/>
          </p:nvSpPr>
          <p:spPr bwMode="auto">
            <a:xfrm>
              <a:off x="3360" y="208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469" name="Rectangle 29"/>
            <p:cNvSpPr>
              <a:spLocks noChangeArrowheads="1"/>
            </p:cNvSpPr>
            <p:nvPr/>
          </p:nvSpPr>
          <p:spPr bwMode="auto">
            <a:xfrm>
              <a:off x="3360" y="24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538" name="Rectangle 98"/>
            <p:cNvSpPr>
              <a:spLocks noChangeArrowheads="1"/>
            </p:cNvSpPr>
            <p:nvPr/>
          </p:nvSpPr>
          <p:spPr bwMode="auto">
            <a:xfrm>
              <a:off x="3360" y="2832"/>
              <a:ext cx="24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1541" name="Group 101"/>
          <p:cNvGrpSpPr>
            <a:grpSpLocks/>
          </p:cNvGrpSpPr>
          <p:nvPr/>
        </p:nvGrpSpPr>
        <p:grpSpPr bwMode="auto">
          <a:xfrm>
            <a:off x="6338900" y="2705100"/>
            <a:ext cx="387350" cy="2370138"/>
            <a:chOff x="3792" y="1704"/>
            <a:chExt cx="244" cy="1493"/>
          </a:xfrm>
        </p:grpSpPr>
        <p:sp>
          <p:nvSpPr>
            <p:cNvPr id="61463" name="Rectangle 23"/>
            <p:cNvSpPr>
              <a:spLocks noChangeArrowheads="1"/>
            </p:cNvSpPr>
            <p:nvPr/>
          </p:nvSpPr>
          <p:spPr bwMode="auto">
            <a:xfrm>
              <a:off x="3792" y="170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464" name="Rectangle 24"/>
            <p:cNvSpPr>
              <a:spLocks noChangeArrowheads="1"/>
            </p:cNvSpPr>
            <p:nvPr/>
          </p:nvSpPr>
          <p:spPr bwMode="auto">
            <a:xfrm>
              <a:off x="3792" y="208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465" name="Rectangle 25"/>
            <p:cNvSpPr>
              <a:spLocks noChangeArrowheads="1"/>
            </p:cNvSpPr>
            <p:nvPr/>
          </p:nvSpPr>
          <p:spPr bwMode="auto">
            <a:xfrm>
              <a:off x="3792" y="24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540" name="Rectangle 100"/>
            <p:cNvSpPr>
              <a:spLocks noChangeArrowheads="1"/>
            </p:cNvSpPr>
            <p:nvPr/>
          </p:nvSpPr>
          <p:spPr bwMode="auto">
            <a:xfrm>
              <a:off x="3792" y="28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1543" name="Group 103"/>
          <p:cNvGrpSpPr>
            <a:grpSpLocks/>
          </p:cNvGrpSpPr>
          <p:nvPr/>
        </p:nvGrpSpPr>
        <p:grpSpPr bwMode="auto">
          <a:xfrm>
            <a:off x="7100900" y="2705100"/>
            <a:ext cx="387350" cy="2370138"/>
            <a:chOff x="4272" y="1704"/>
            <a:chExt cx="244" cy="1493"/>
          </a:xfrm>
        </p:grpSpPr>
        <p:sp>
          <p:nvSpPr>
            <p:cNvPr id="61459" name="Rectangle 19"/>
            <p:cNvSpPr>
              <a:spLocks noChangeArrowheads="1"/>
            </p:cNvSpPr>
            <p:nvPr/>
          </p:nvSpPr>
          <p:spPr bwMode="auto">
            <a:xfrm>
              <a:off x="4272" y="170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460" name="Rectangle 20"/>
            <p:cNvSpPr>
              <a:spLocks noChangeArrowheads="1"/>
            </p:cNvSpPr>
            <p:nvPr/>
          </p:nvSpPr>
          <p:spPr bwMode="auto">
            <a:xfrm>
              <a:off x="4272" y="208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461" name="Rectangle 21"/>
            <p:cNvSpPr>
              <a:spLocks noChangeArrowheads="1"/>
            </p:cNvSpPr>
            <p:nvPr/>
          </p:nvSpPr>
          <p:spPr bwMode="auto">
            <a:xfrm>
              <a:off x="4272" y="24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542" name="Rectangle 102"/>
            <p:cNvSpPr>
              <a:spLocks noChangeArrowheads="1"/>
            </p:cNvSpPr>
            <p:nvPr/>
          </p:nvSpPr>
          <p:spPr bwMode="auto">
            <a:xfrm>
              <a:off x="4272" y="28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1545" name="Group 105"/>
          <p:cNvGrpSpPr>
            <a:grpSpLocks/>
          </p:cNvGrpSpPr>
          <p:nvPr/>
        </p:nvGrpSpPr>
        <p:grpSpPr bwMode="auto">
          <a:xfrm>
            <a:off x="7710500" y="2705100"/>
            <a:ext cx="463550" cy="2370138"/>
            <a:chOff x="4656" y="1704"/>
            <a:chExt cx="292" cy="1493"/>
          </a:xfrm>
        </p:grpSpPr>
        <p:sp>
          <p:nvSpPr>
            <p:cNvPr id="61455" name="Rectangle 15"/>
            <p:cNvSpPr>
              <a:spLocks noChangeArrowheads="1"/>
            </p:cNvSpPr>
            <p:nvPr/>
          </p:nvSpPr>
          <p:spPr bwMode="auto">
            <a:xfrm>
              <a:off x="4656" y="170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456" name="Rectangle 16"/>
            <p:cNvSpPr>
              <a:spLocks noChangeArrowheads="1"/>
            </p:cNvSpPr>
            <p:nvPr/>
          </p:nvSpPr>
          <p:spPr bwMode="auto">
            <a:xfrm>
              <a:off x="4704" y="208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457" name="Rectangle 17"/>
            <p:cNvSpPr>
              <a:spLocks noChangeArrowheads="1"/>
            </p:cNvSpPr>
            <p:nvPr/>
          </p:nvSpPr>
          <p:spPr bwMode="auto">
            <a:xfrm>
              <a:off x="4704" y="24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544" name="Rectangle 104"/>
            <p:cNvSpPr>
              <a:spLocks noChangeArrowheads="1"/>
            </p:cNvSpPr>
            <p:nvPr/>
          </p:nvSpPr>
          <p:spPr bwMode="auto">
            <a:xfrm>
              <a:off x="4704" y="28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1547" name="Group 107"/>
          <p:cNvGrpSpPr>
            <a:grpSpLocks/>
          </p:cNvGrpSpPr>
          <p:nvPr/>
        </p:nvGrpSpPr>
        <p:grpSpPr bwMode="auto">
          <a:xfrm>
            <a:off x="8320100" y="2705100"/>
            <a:ext cx="387350" cy="2370138"/>
            <a:chOff x="5040" y="1704"/>
            <a:chExt cx="244" cy="1493"/>
          </a:xfrm>
        </p:grpSpPr>
        <p:sp>
          <p:nvSpPr>
            <p:cNvPr id="61451" name="Rectangle 11"/>
            <p:cNvSpPr>
              <a:spLocks noChangeArrowheads="1"/>
            </p:cNvSpPr>
            <p:nvPr/>
          </p:nvSpPr>
          <p:spPr bwMode="auto">
            <a:xfrm>
              <a:off x="5040" y="170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452" name="Rectangle 12"/>
            <p:cNvSpPr>
              <a:spLocks noChangeArrowheads="1"/>
            </p:cNvSpPr>
            <p:nvPr/>
          </p:nvSpPr>
          <p:spPr bwMode="auto">
            <a:xfrm>
              <a:off x="5040" y="208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453" name="Rectangle 13"/>
            <p:cNvSpPr>
              <a:spLocks noChangeArrowheads="1"/>
            </p:cNvSpPr>
            <p:nvPr/>
          </p:nvSpPr>
          <p:spPr bwMode="auto">
            <a:xfrm>
              <a:off x="5040" y="24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1546" name="Rectangle 106"/>
            <p:cNvSpPr>
              <a:spLocks noChangeArrowheads="1"/>
            </p:cNvSpPr>
            <p:nvPr/>
          </p:nvSpPr>
          <p:spPr bwMode="auto">
            <a:xfrm>
              <a:off x="5040" y="28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69" name="Rectangle 41"/>
          <p:cNvSpPr>
            <a:spLocks noChangeArrowheads="1"/>
          </p:cNvSpPr>
          <p:nvPr/>
        </p:nvSpPr>
        <p:spPr bwMode="auto">
          <a:xfrm>
            <a:off x="3176845" y="3929682"/>
            <a:ext cx="45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0" name="Line 1039"/>
          <p:cNvSpPr>
            <a:spLocks noChangeShapeType="1"/>
          </p:cNvSpPr>
          <p:nvPr/>
        </p:nvSpPr>
        <p:spPr bwMode="auto">
          <a:xfrm>
            <a:off x="6352575" y="4448708"/>
            <a:ext cx="360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1039"/>
          <p:cNvSpPr>
            <a:spLocks noChangeShapeType="1"/>
          </p:cNvSpPr>
          <p:nvPr/>
        </p:nvSpPr>
        <p:spPr bwMode="auto">
          <a:xfrm>
            <a:off x="7137325" y="3834045"/>
            <a:ext cx="360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1039"/>
          <p:cNvSpPr>
            <a:spLocks noChangeShapeType="1"/>
          </p:cNvSpPr>
          <p:nvPr/>
        </p:nvSpPr>
        <p:spPr bwMode="auto">
          <a:xfrm>
            <a:off x="7137285" y="3203975"/>
            <a:ext cx="360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1039"/>
          <p:cNvSpPr>
            <a:spLocks noChangeShapeType="1"/>
          </p:cNvSpPr>
          <p:nvPr/>
        </p:nvSpPr>
        <p:spPr bwMode="auto">
          <a:xfrm>
            <a:off x="7137325" y="4464115"/>
            <a:ext cx="360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1039"/>
          <p:cNvSpPr>
            <a:spLocks noChangeShapeType="1"/>
          </p:cNvSpPr>
          <p:nvPr/>
        </p:nvSpPr>
        <p:spPr bwMode="auto">
          <a:xfrm>
            <a:off x="7137325" y="5004175"/>
            <a:ext cx="3600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灯片编号占位符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40</a:t>
            </a:fld>
            <a:endParaRPr lang="en-US" altLang="zh-CN"/>
          </a:p>
        </p:txBody>
      </p:sp>
      <p:sp>
        <p:nvSpPr>
          <p:cNvPr id="76" name="Rectangle 16"/>
          <p:cNvSpPr>
            <a:spLocks noChangeArrowheads="1"/>
          </p:cNvSpPr>
          <p:nvPr/>
        </p:nvSpPr>
        <p:spPr bwMode="auto">
          <a:xfrm>
            <a:off x="2285984" y="0"/>
            <a:ext cx="12779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X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X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/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2" charset="-122"/>
                <a:ea typeface="黑体" pitchFamily="2" charset="-122"/>
              </a:rPr>
              <a:t>Y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1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1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1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 animBg="1"/>
      <p:bldP spid="71" grpId="0" animBg="1"/>
      <p:bldP spid="72" grpId="0" animBg="1"/>
      <p:bldP spid="73" grpId="0" animBg="1"/>
      <p:bldP spid="7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610600" cy="762000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6.3 同步时序电路的设计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8915400" cy="5715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304800" y="1143000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设计步骤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1981200"/>
            <a:ext cx="46987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 分析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要求，作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状态图</a:t>
            </a: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0" y="289560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状态化简</a:t>
            </a:r>
          </a:p>
        </p:txBody>
      </p:sp>
      <p:sp>
        <p:nvSpPr>
          <p:cNvPr id="62471" name="Rectangle 7"/>
          <p:cNvSpPr>
            <a:spLocks noChangeArrowheads="1"/>
          </p:cNvSpPr>
          <p:nvPr/>
        </p:nvSpPr>
        <p:spPr bwMode="auto">
          <a:xfrm>
            <a:off x="0" y="3886200"/>
            <a:ext cx="71609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(3) 选触发器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类型，确定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触发器的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个数</a:t>
            </a:r>
          </a:p>
        </p:txBody>
      </p:sp>
      <p:sp>
        <p:nvSpPr>
          <p:cNvPr id="62472" name="Rectangle 8"/>
          <p:cNvSpPr>
            <a:spLocks noChangeArrowheads="1"/>
          </p:cNvSpPr>
          <p:nvPr/>
        </p:nvSpPr>
        <p:spPr bwMode="auto">
          <a:xfrm>
            <a:off x="0" y="49530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(4) 状态分配(状态编码)</a:t>
            </a:r>
          </a:p>
        </p:txBody>
      </p:sp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0" y="5867400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(5) 作状态转换真值表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2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build="p" autoUpdateAnimBg="0"/>
      <p:bldP spid="62469" grpId="0" build="p" autoUpdateAnimBg="0"/>
      <p:bldP spid="62470" grpId="0" build="p" autoUpdateAnimBg="0"/>
      <p:bldP spid="62471" grpId="0" build="p" autoUpdateAnimBg="0"/>
      <p:bldP spid="62472" grpId="0" build="p" autoUpdateAnimBg="0"/>
      <p:bldP spid="62473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381000" y="7239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533400"/>
            <a:ext cx="75713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(6) 求出状态方程、激励方程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、输出方程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144780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(7) 检查电路能否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自启动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0" y="243840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(8) 电路图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3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3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 build="p" autoUpdateAnimBg="0"/>
      <p:bldP spid="63495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762000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6.3.1 形成原始状态图和状态表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915400" cy="5562600"/>
          </a:xfrm>
        </p:spPr>
        <p:txBody>
          <a:bodyPr/>
          <a:lstStyle/>
          <a:p>
            <a:pPr>
              <a:buFontTx/>
              <a:buNone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endParaRPr lang="zh-CN" altLang="en-US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pPr>
              <a:buFontTx/>
              <a:buNone/>
            </a:pPr>
            <a:endParaRPr lang="en-US" altLang="zh-CN">
              <a:latin typeface="黑体" pitchFamily="49" charset="-122"/>
              <a:ea typeface="黑体" pitchFamily="49" charset="-122"/>
            </a:endParaRPr>
          </a:p>
          <a:p>
            <a:endParaRPr lang="en-US" altLang="zh-CN"/>
          </a:p>
        </p:txBody>
      </p:sp>
      <p:grpSp>
        <p:nvGrpSpPr>
          <p:cNvPr id="64520" name="Group 8"/>
          <p:cNvGrpSpPr>
            <a:grpSpLocks/>
          </p:cNvGrpSpPr>
          <p:nvPr/>
        </p:nvGrpSpPr>
        <p:grpSpPr bwMode="auto">
          <a:xfrm>
            <a:off x="0" y="1371600"/>
            <a:ext cx="9150350" cy="1265238"/>
            <a:chOff x="0" y="864"/>
            <a:chExt cx="5764" cy="797"/>
          </a:xfrm>
        </p:grpSpPr>
        <p:sp>
          <p:nvSpPr>
            <p:cNvPr id="64516" name="Rectangle 4"/>
            <p:cNvSpPr>
              <a:spLocks noChangeArrowheads="1"/>
            </p:cNvSpPr>
            <p:nvPr/>
          </p:nvSpPr>
          <p:spPr bwMode="auto">
            <a:xfrm>
              <a:off x="144" y="864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例1 试作101串行序列检测器的状态图和状态表。</a:t>
              </a:r>
            </a:p>
          </p:txBody>
        </p:sp>
        <p:sp>
          <p:nvSpPr>
            <p:cNvPr id="64517" name="Rectangle 5"/>
            <p:cNvSpPr>
              <a:spLocks noChangeArrowheads="1"/>
            </p:cNvSpPr>
            <p:nvPr/>
          </p:nvSpPr>
          <p:spPr bwMode="auto">
            <a:xfrm>
              <a:off x="0" y="1296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(可重叠)</a:t>
              </a:r>
            </a:p>
          </p:txBody>
        </p:sp>
      </p:grp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381000" y="3200400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 : 00110101111010100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381000" y="4114800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 : 00000101000010100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35" name="Line 1039"/>
          <p:cNvSpPr>
            <a:spLocks noChangeShapeType="1"/>
          </p:cNvSpPr>
          <p:nvPr/>
        </p:nvSpPr>
        <p:spPr bwMode="auto">
          <a:xfrm>
            <a:off x="1979613" y="3789363"/>
            <a:ext cx="4318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36" name="Line 1040"/>
          <p:cNvSpPr>
            <a:spLocks noChangeShapeType="1"/>
          </p:cNvSpPr>
          <p:nvPr/>
        </p:nvSpPr>
        <p:spPr bwMode="auto">
          <a:xfrm>
            <a:off x="3419475" y="3789363"/>
            <a:ext cx="4318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37" name="Line 1041"/>
          <p:cNvSpPr>
            <a:spLocks noChangeShapeType="1"/>
          </p:cNvSpPr>
          <p:nvPr/>
        </p:nvSpPr>
        <p:spPr bwMode="auto">
          <a:xfrm>
            <a:off x="3851275" y="3860800"/>
            <a:ext cx="4318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39" name="Line 1043"/>
          <p:cNvSpPr>
            <a:spLocks noChangeShapeType="1"/>
          </p:cNvSpPr>
          <p:nvPr/>
        </p:nvSpPr>
        <p:spPr bwMode="auto">
          <a:xfrm>
            <a:off x="2411413" y="3860800"/>
            <a:ext cx="4318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45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 build="p" autoUpdateAnimBg="0"/>
      <p:bldP spid="64519" grpId="0" build="p" autoUpdateAnimBg="0"/>
      <p:bldP spid="133135" grpId="0" animBg="1"/>
      <p:bldP spid="133136" grpId="0" animBg="1"/>
      <p:bldP spid="133137" grpId="0" animBg="1"/>
      <p:bldP spid="13313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79" name="Group 43"/>
          <p:cNvGrpSpPr>
            <a:grpSpLocks/>
          </p:cNvGrpSpPr>
          <p:nvPr/>
        </p:nvGrpSpPr>
        <p:grpSpPr bwMode="auto">
          <a:xfrm>
            <a:off x="4032250" y="4146550"/>
            <a:ext cx="3352800" cy="2438400"/>
            <a:chOff x="1296" y="2208"/>
            <a:chExt cx="2112" cy="1536"/>
          </a:xfrm>
        </p:grpSpPr>
        <p:sp>
          <p:nvSpPr>
            <p:cNvPr id="65540" name="Oval 4"/>
            <p:cNvSpPr>
              <a:spLocks noChangeArrowheads="1"/>
            </p:cNvSpPr>
            <p:nvPr/>
          </p:nvSpPr>
          <p:spPr bwMode="auto">
            <a:xfrm>
              <a:off x="2736" y="2208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1" name="Oval 5"/>
            <p:cNvSpPr>
              <a:spLocks noChangeArrowheads="1"/>
            </p:cNvSpPr>
            <p:nvPr/>
          </p:nvSpPr>
          <p:spPr bwMode="auto">
            <a:xfrm>
              <a:off x="1296" y="2208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42" name="Oval 6"/>
            <p:cNvSpPr>
              <a:spLocks noChangeArrowheads="1"/>
            </p:cNvSpPr>
            <p:nvPr/>
          </p:nvSpPr>
          <p:spPr bwMode="auto">
            <a:xfrm>
              <a:off x="1968" y="3072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0" name="Rectangle 14"/>
            <p:cNvSpPr>
              <a:spLocks noChangeArrowheads="1"/>
            </p:cNvSpPr>
            <p:nvPr/>
          </p:nvSpPr>
          <p:spPr bwMode="auto">
            <a:xfrm>
              <a:off x="1440" y="23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5551" name="Rectangle 15"/>
            <p:cNvSpPr>
              <a:spLocks noChangeArrowheads="1"/>
            </p:cNvSpPr>
            <p:nvPr/>
          </p:nvSpPr>
          <p:spPr bwMode="auto">
            <a:xfrm>
              <a:off x="2880" y="23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5552" name="Rectangle 16"/>
            <p:cNvSpPr>
              <a:spLocks noChangeArrowheads="1"/>
            </p:cNvSpPr>
            <p:nvPr/>
          </p:nvSpPr>
          <p:spPr bwMode="auto">
            <a:xfrm>
              <a:off x="2112" y="321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5581" name="Group 45"/>
          <p:cNvGrpSpPr>
            <a:grpSpLocks/>
          </p:cNvGrpSpPr>
          <p:nvPr/>
        </p:nvGrpSpPr>
        <p:grpSpPr bwMode="auto">
          <a:xfrm>
            <a:off x="4735513" y="2997200"/>
            <a:ext cx="1773237" cy="1252538"/>
            <a:chOff x="1720" y="1482"/>
            <a:chExt cx="1117" cy="789"/>
          </a:xfrm>
        </p:grpSpPr>
        <p:sp>
          <p:nvSpPr>
            <p:cNvPr id="65547" name="Arc 11"/>
            <p:cNvSpPr>
              <a:spLocks/>
            </p:cNvSpPr>
            <p:nvPr/>
          </p:nvSpPr>
          <p:spPr bwMode="auto">
            <a:xfrm>
              <a:off x="1720" y="1827"/>
              <a:ext cx="1117" cy="444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3122"/>
                <a:gd name="T1" fmla="*/ 19769 h 22234"/>
                <a:gd name="T2" fmla="*/ 43113 w 43122"/>
                <a:gd name="T3" fmla="*/ 22234 h 22234"/>
                <a:gd name="T4" fmla="*/ 21522 w 43122"/>
                <a:gd name="T5" fmla="*/ 21600 h 2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22" h="22234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451" y="0"/>
                    <a:pt x="43122" y="9670"/>
                    <a:pt x="43122" y="21600"/>
                  </a:cubicBezTo>
                  <a:cubicBezTo>
                    <a:pt x="43122" y="21811"/>
                    <a:pt x="43118" y="22022"/>
                    <a:pt x="43112" y="22233"/>
                  </a:cubicBezTo>
                </a:path>
                <a:path w="43122" h="22234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451" y="0"/>
                    <a:pt x="43122" y="9670"/>
                    <a:pt x="43122" y="21600"/>
                  </a:cubicBezTo>
                  <a:cubicBezTo>
                    <a:pt x="43122" y="21811"/>
                    <a:pt x="43118" y="22022"/>
                    <a:pt x="43112" y="22233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8" name="Rectangle 22"/>
            <p:cNvSpPr>
              <a:spLocks noChangeArrowheads="1"/>
            </p:cNvSpPr>
            <p:nvPr/>
          </p:nvSpPr>
          <p:spPr bwMode="auto">
            <a:xfrm>
              <a:off x="1968" y="148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65583" name="Group 47"/>
          <p:cNvGrpSpPr>
            <a:grpSpLocks/>
          </p:cNvGrpSpPr>
          <p:nvPr/>
        </p:nvGrpSpPr>
        <p:grpSpPr bwMode="auto">
          <a:xfrm>
            <a:off x="6731000" y="2997200"/>
            <a:ext cx="1325563" cy="1452563"/>
            <a:chOff x="2977" y="1482"/>
            <a:chExt cx="835" cy="915"/>
          </a:xfrm>
        </p:grpSpPr>
        <p:sp>
          <p:nvSpPr>
            <p:cNvPr id="65544" name="Arc 8"/>
            <p:cNvSpPr>
              <a:spLocks/>
            </p:cNvSpPr>
            <p:nvPr/>
          </p:nvSpPr>
          <p:spPr bwMode="auto">
            <a:xfrm>
              <a:off x="2977" y="1825"/>
              <a:ext cx="675" cy="57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12 w 43200"/>
                <a:gd name="T1" fmla="*/ 30260 h 42644"/>
                <a:gd name="T2" fmla="*/ 26471 w 43200"/>
                <a:gd name="T3" fmla="*/ 42644 h 42644"/>
                <a:gd name="T4" fmla="*/ 21600 w 43200"/>
                <a:gd name="T5" fmla="*/ 21600 h 42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2644" fill="none" extrusionOk="0">
                  <a:moveTo>
                    <a:pt x="1812" y="30259"/>
                  </a:moveTo>
                  <a:cubicBezTo>
                    <a:pt x="616" y="27529"/>
                    <a:pt x="0" y="245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652"/>
                    <a:pt x="36264" y="40376"/>
                    <a:pt x="26470" y="42643"/>
                  </a:cubicBezTo>
                </a:path>
                <a:path w="43200" h="42644" stroke="0" extrusionOk="0">
                  <a:moveTo>
                    <a:pt x="1812" y="30259"/>
                  </a:moveTo>
                  <a:cubicBezTo>
                    <a:pt x="616" y="27529"/>
                    <a:pt x="0" y="245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652"/>
                    <a:pt x="36264" y="40376"/>
                    <a:pt x="26470" y="42643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9" name="Rectangle 23"/>
            <p:cNvSpPr>
              <a:spLocks noChangeArrowheads="1"/>
            </p:cNvSpPr>
            <p:nvPr/>
          </p:nvSpPr>
          <p:spPr bwMode="auto">
            <a:xfrm>
              <a:off x="3312" y="148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grpSp>
        <p:nvGrpSpPr>
          <p:cNvPr id="65582" name="Group 46"/>
          <p:cNvGrpSpPr>
            <a:grpSpLocks/>
          </p:cNvGrpSpPr>
          <p:nvPr/>
        </p:nvGrpSpPr>
        <p:grpSpPr bwMode="auto">
          <a:xfrm>
            <a:off x="6216650" y="5226050"/>
            <a:ext cx="1855788" cy="1368425"/>
            <a:chOff x="2647" y="2833"/>
            <a:chExt cx="1169" cy="864"/>
          </a:xfrm>
        </p:grpSpPr>
        <p:sp>
          <p:nvSpPr>
            <p:cNvPr id="65549" name="Arc 13"/>
            <p:cNvSpPr>
              <a:spLocks/>
            </p:cNvSpPr>
            <p:nvPr/>
          </p:nvSpPr>
          <p:spPr bwMode="auto">
            <a:xfrm>
              <a:off x="2647" y="2833"/>
              <a:ext cx="666" cy="864"/>
            </a:xfrm>
            <a:custGeom>
              <a:avLst/>
              <a:gdLst>
                <a:gd name="G0" fmla="+- 18433 0 0"/>
                <a:gd name="G1" fmla="+- 18702 0 0"/>
                <a:gd name="G2" fmla="+- 21600 0 0"/>
                <a:gd name="T0" fmla="*/ 29241 w 40033"/>
                <a:gd name="T1" fmla="*/ 0 h 40302"/>
                <a:gd name="T2" fmla="*/ 0 w 40033"/>
                <a:gd name="T3" fmla="*/ 29963 h 40302"/>
                <a:gd name="T4" fmla="*/ 18433 w 40033"/>
                <a:gd name="T5" fmla="*/ 18702 h 40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033" h="40302" fill="none" extrusionOk="0">
                  <a:moveTo>
                    <a:pt x="29240" y="0"/>
                  </a:moveTo>
                  <a:cubicBezTo>
                    <a:pt x="35919" y="3859"/>
                    <a:pt x="40033" y="10988"/>
                    <a:pt x="40033" y="18702"/>
                  </a:cubicBezTo>
                  <a:cubicBezTo>
                    <a:pt x="40033" y="30631"/>
                    <a:pt x="30362" y="40302"/>
                    <a:pt x="18433" y="40302"/>
                  </a:cubicBezTo>
                  <a:cubicBezTo>
                    <a:pt x="10907" y="40302"/>
                    <a:pt x="3923" y="36384"/>
                    <a:pt x="0" y="29962"/>
                  </a:cubicBezTo>
                </a:path>
                <a:path w="40033" h="40302" stroke="0" extrusionOk="0">
                  <a:moveTo>
                    <a:pt x="29240" y="0"/>
                  </a:moveTo>
                  <a:cubicBezTo>
                    <a:pt x="35919" y="3859"/>
                    <a:pt x="40033" y="10988"/>
                    <a:pt x="40033" y="18702"/>
                  </a:cubicBezTo>
                  <a:cubicBezTo>
                    <a:pt x="40033" y="30631"/>
                    <a:pt x="30362" y="40302"/>
                    <a:pt x="18433" y="40302"/>
                  </a:cubicBezTo>
                  <a:cubicBezTo>
                    <a:pt x="10907" y="40302"/>
                    <a:pt x="3923" y="36384"/>
                    <a:pt x="0" y="29962"/>
                  </a:cubicBezTo>
                  <a:lnTo>
                    <a:pt x="18433" y="18702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0" name="Rectangle 24"/>
            <p:cNvSpPr>
              <a:spLocks noChangeArrowheads="1"/>
            </p:cNvSpPr>
            <p:nvPr/>
          </p:nvSpPr>
          <p:spPr bwMode="auto">
            <a:xfrm>
              <a:off x="3312" y="3162"/>
              <a:ext cx="504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65585" name="Group 49"/>
          <p:cNvGrpSpPr>
            <a:grpSpLocks/>
          </p:cNvGrpSpPr>
          <p:nvPr/>
        </p:nvGrpSpPr>
        <p:grpSpPr bwMode="auto">
          <a:xfrm>
            <a:off x="5437188" y="4532313"/>
            <a:ext cx="920750" cy="989012"/>
            <a:chOff x="2162" y="2449"/>
            <a:chExt cx="580" cy="623"/>
          </a:xfrm>
        </p:grpSpPr>
        <p:sp>
          <p:nvSpPr>
            <p:cNvPr id="65555" name="Arc 19"/>
            <p:cNvSpPr>
              <a:spLocks/>
            </p:cNvSpPr>
            <p:nvPr/>
          </p:nvSpPr>
          <p:spPr bwMode="auto">
            <a:xfrm>
              <a:off x="2162" y="2449"/>
              <a:ext cx="580" cy="62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8732 w 32241"/>
                <a:gd name="T1" fmla="*/ 38949 h 38949"/>
                <a:gd name="T2" fmla="*/ 32241 w 32241"/>
                <a:gd name="T3" fmla="*/ 2803 h 38949"/>
                <a:gd name="T4" fmla="*/ 21600 w 32241"/>
                <a:gd name="T5" fmla="*/ 21600 h 389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241" h="38949" fill="none" extrusionOk="0">
                  <a:moveTo>
                    <a:pt x="8732" y="38948"/>
                  </a:moveTo>
                  <a:cubicBezTo>
                    <a:pt x="3239" y="34874"/>
                    <a:pt x="0" y="284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329" y="-1"/>
                    <a:pt x="28995" y="965"/>
                    <a:pt x="32241" y="2802"/>
                  </a:cubicBezTo>
                </a:path>
                <a:path w="32241" h="38949" stroke="0" extrusionOk="0">
                  <a:moveTo>
                    <a:pt x="8732" y="38948"/>
                  </a:moveTo>
                  <a:cubicBezTo>
                    <a:pt x="3239" y="34874"/>
                    <a:pt x="0" y="2843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5329" y="-1"/>
                    <a:pt x="28995" y="965"/>
                    <a:pt x="32241" y="2802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1" name="Rectangle 25"/>
            <p:cNvSpPr>
              <a:spLocks noChangeArrowheads="1"/>
            </p:cNvSpPr>
            <p:nvPr/>
          </p:nvSpPr>
          <p:spPr bwMode="auto">
            <a:xfrm>
              <a:off x="2208" y="268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/1</a:t>
              </a:r>
            </a:p>
          </p:txBody>
        </p:sp>
      </p:grpSp>
      <p:grpSp>
        <p:nvGrpSpPr>
          <p:cNvPr id="65584" name="Group 48"/>
          <p:cNvGrpSpPr>
            <a:grpSpLocks/>
          </p:cNvGrpSpPr>
          <p:nvPr/>
        </p:nvGrpSpPr>
        <p:grpSpPr bwMode="auto">
          <a:xfrm>
            <a:off x="3224213" y="5213350"/>
            <a:ext cx="1935162" cy="1014413"/>
            <a:chOff x="768" y="2878"/>
            <a:chExt cx="1219" cy="639"/>
          </a:xfrm>
        </p:grpSpPr>
        <p:sp>
          <p:nvSpPr>
            <p:cNvPr id="65543" name="Arc 7"/>
            <p:cNvSpPr>
              <a:spLocks/>
            </p:cNvSpPr>
            <p:nvPr/>
          </p:nvSpPr>
          <p:spPr bwMode="auto">
            <a:xfrm>
              <a:off x="1249" y="2878"/>
              <a:ext cx="738" cy="639"/>
            </a:xfrm>
            <a:custGeom>
              <a:avLst/>
              <a:gdLst>
                <a:gd name="G0" fmla="+- 21600 0 0"/>
                <a:gd name="G1" fmla="+- 21255 0 0"/>
                <a:gd name="G2" fmla="+- 21600 0 0"/>
                <a:gd name="T0" fmla="*/ 41021 w 41021"/>
                <a:gd name="T1" fmla="*/ 30709 h 42855"/>
                <a:gd name="T2" fmla="*/ 17756 w 41021"/>
                <a:gd name="T3" fmla="*/ 0 h 42855"/>
                <a:gd name="T4" fmla="*/ 21600 w 41021"/>
                <a:gd name="T5" fmla="*/ 21255 h 42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021" h="42855" fill="none" extrusionOk="0">
                  <a:moveTo>
                    <a:pt x="41021" y="30709"/>
                  </a:moveTo>
                  <a:cubicBezTo>
                    <a:pt x="37404" y="38139"/>
                    <a:pt x="29864" y="42854"/>
                    <a:pt x="21600" y="42855"/>
                  </a:cubicBezTo>
                  <a:cubicBezTo>
                    <a:pt x="9670" y="42855"/>
                    <a:pt x="0" y="33184"/>
                    <a:pt x="0" y="21255"/>
                  </a:cubicBezTo>
                  <a:cubicBezTo>
                    <a:pt x="-1" y="10808"/>
                    <a:pt x="7476" y="1858"/>
                    <a:pt x="17755" y="-1"/>
                  </a:cubicBezTo>
                </a:path>
                <a:path w="41021" h="42855" stroke="0" extrusionOk="0">
                  <a:moveTo>
                    <a:pt x="41021" y="30709"/>
                  </a:moveTo>
                  <a:cubicBezTo>
                    <a:pt x="37404" y="38139"/>
                    <a:pt x="29864" y="42854"/>
                    <a:pt x="21600" y="42855"/>
                  </a:cubicBezTo>
                  <a:cubicBezTo>
                    <a:pt x="9670" y="42855"/>
                    <a:pt x="0" y="33184"/>
                    <a:pt x="0" y="21255"/>
                  </a:cubicBezTo>
                  <a:cubicBezTo>
                    <a:pt x="-1" y="10808"/>
                    <a:pt x="7476" y="1858"/>
                    <a:pt x="17755" y="-1"/>
                  </a:cubicBezTo>
                  <a:lnTo>
                    <a:pt x="21600" y="21255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2" name="Rectangle 26"/>
            <p:cNvSpPr>
              <a:spLocks noChangeArrowheads="1"/>
            </p:cNvSpPr>
            <p:nvPr/>
          </p:nvSpPr>
          <p:spPr bwMode="auto">
            <a:xfrm>
              <a:off x="768" y="297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65580" name="Group 44"/>
          <p:cNvGrpSpPr>
            <a:grpSpLocks/>
          </p:cNvGrpSpPr>
          <p:nvPr/>
        </p:nvGrpSpPr>
        <p:grpSpPr bwMode="auto">
          <a:xfrm>
            <a:off x="2843213" y="3454400"/>
            <a:ext cx="1682750" cy="1158875"/>
            <a:chOff x="528" y="1770"/>
            <a:chExt cx="1060" cy="730"/>
          </a:xfrm>
        </p:grpSpPr>
        <p:sp>
          <p:nvSpPr>
            <p:cNvPr id="65546" name="Arc 10"/>
            <p:cNvSpPr>
              <a:spLocks/>
            </p:cNvSpPr>
            <p:nvPr/>
          </p:nvSpPr>
          <p:spPr bwMode="auto">
            <a:xfrm>
              <a:off x="913" y="1921"/>
              <a:ext cx="675" cy="57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5233 w 43200"/>
                <a:gd name="T1" fmla="*/ 42892 h 43200"/>
                <a:gd name="T2" fmla="*/ 43200 w 43200"/>
                <a:gd name="T3" fmla="*/ 2160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5233" y="42892"/>
                  </a:moveTo>
                  <a:cubicBezTo>
                    <a:pt x="24032" y="43097"/>
                    <a:pt x="2281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43200" stroke="0" extrusionOk="0">
                  <a:moveTo>
                    <a:pt x="25233" y="42892"/>
                  </a:moveTo>
                  <a:cubicBezTo>
                    <a:pt x="24032" y="43097"/>
                    <a:pt x="22817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7" name="Rectangle 21"/>
            <p:cNvSpPr>
              <a:spLocks noChangeArrowheads="1"/>
            </p:cNvSpPr>
            <p:nvPr/>
          </p:nvSpPr>
          <p:spPr bwMode="auto">
            <a:xfrm>
              <a:off x="528" y="177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sp>
        <p:nvSpPr>
          <p:cNvPr id="65576" name="Rectangle 40"/>
          <p:cNvSpPr>
            <a:spLocks noChangeArrowheads="1"/>
          </p:cNvSpPr>
          <p:nvPr/>
        </p:nvSpPr>
        <p:spPr bwMode="auto">
          <a:xfrm>
            <a:off x="179388" y="44450"/>
            <a:ext cx="4691062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 : 00110101111010100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 : 00000101000010100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4229" name="Rectangle 1109"/>
          <p:cNvSpPr>
            <a:spLocks noChangeArrowheads="1"/>
          </p:cNvSpPr>
          <p:nvPr/>
        </p:nvSpPr>
        <p:spPr bwMode="auto">
          <a:xfrm>
            <a:off x="179388" y="1484313"/>
            <a:ext cx="8713787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设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为初始状态，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为输入了有效字符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所处状态，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为输入了有效字符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所处状态，则作状态图如下</a:t>
            </a:r>
            <a:r>
              <a:rPr lang="zh-CN" altLang="en-US">
                <a:effectLst/>
              </a:rPr>
              <a:t>：</a:t>
            </a: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5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5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5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5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4114800" y="685800"/>
            <a:ext cx="5029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次态 / 输出</a:t>
            </a:r>
          </a:p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X=0     X=1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4114800" y="9906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现态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4114800" y="457200"/>
            <a:ext cx="4572000" cy="441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4114800" y="1981200"/>
            <a:ext cx="457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5257800" y="457200"/>
            <a:ext cx="0" cy="441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69" name="Line 9"/>
          <p:cNvSpPr>
            <a:spLocks noChangeShapeType="1"/>
          </p:cNvSpPr>
          <p:nvPr/>
        </p:nvSpPr>
        <p:spPr bwMode="auto">
          <a:xfrm>
            <a:off x="5257800" y="12954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70" name="Line 10"/>
          <p:cNvSpPr>
            <a:spLocks noChangeShapeType="1"/>
          </p:cNvSpPr>
          <p:nvPr/>
        </p:nvSpPr>
        <p:spPr bwMode="auto">
          <a:xfrm>
            <a:off x="7010400" y="1295400"/>
            <a:ext cx="0" cy="3581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4267200" y="3848100"/>
            <a:ext cx="3804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         </a:t>
            </a:r>
            <a:r>
              <a:rPr lang="en-US" altLang="zh-CN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d/d    d/d</a:t>
            </a:r>
            <a:endParaRPr lang="zh-CN" altLang="en-US" dirty="0">
              <a:solidFill>
                <a:srgbClr val="FFC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4267200" y="3238500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   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    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574" name="Rectangle 14"/>
          <p:cNvSpPr>
            <a:spLocks noChangeArrowheads="1"/>
          </p:cNvSpPr>
          <p:nvPr/>
        </p:nvSpPr>
        <p:spPr bwMode="auto">
          <a:xfrm>
            <a:off x="4267200" y="2628900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    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4267200" y="2019300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    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576" name="Rectangle 16"/>
          <p:cNvSpPr>
            <a:spLocks noChangeArrowheads="1"/>
          </p:cNvSpPr>
          <p:nvPr/>
        </p:nvSpPr>
        <p:spPr bwMode="auto">
          <a:xfrm>
            <a:off x="511175" y="5013325"/>
            <a:ext cx="838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设：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=00   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=01   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=10   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577" name="Oval 17"/>
          <p:cNvSpPr>
            <a:spLocks noChangeArrowheads="1"/>
          </p:cNvSpPr>
          <p:nvPr/>
        </p:nvSpPr>
        <p:spPr bwMode="auto">
          <a:xfrm>
            <a:off x="1295400" y="1219200"/>
            <a:ext cx="914400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578" name="Oval 18"/>
          <p:cNvSpPr>
            <a:spLocks noChangeArrowheads="1"/>
          </p:cNvSpPr>
          <p:nvPr/>
        </p:nvSpPr>
        <p:spPr bwMode="auto">
          <a:xfrm>
            <a:off x="2133600" y="2514600"/>
            <a:ext cx="914400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579" name="Oval 19"/>
          <p:cNvSpPr>
            <a:spLocks noChangeArrowheads="1"/>
          </p:cNvSpPr>
          <p:nvPr/>
        </p:nvSpPr>
        <p:spPr bwMode="auto">
          <a:xfrm>
            <a:off x="304800" y="2590800"/>
            <a:ext cx="914400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580" name="Arc 20"/>
          <p:cNvSpPr>
            <a:spLocks/>
          </p:cNvSpPr>
          <p:nvPr/>
        </p:nvSpPr>
        <p:spPr bwMode="auto">
          <a:xfrm>
            <a:off x="1220788" y="763588"/>
            <a:ext cx="762000" cy="685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6342 w 43200"/>
              <a:gd name="T1" fmla="*/ 36889 h 36889"/>
              <a:gd name="T2" fmla="*/ 43039 w 43200"/>
              <a:gd name="T3" fmla="*/ 24231 h 36889"/>
              <a:gd name="T4" fmla="*/ 21600 w 43200"/>
              <a:gd name="T5" fmla="*/ 21600 h 36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6889" fill="none" extrusionOk="0">
                <a:moveTo>
                  <a:pt x="6342" y="36888"/>
                </a:moveTo>
                <a:cubicBezTo>
                  <a:pt x="2281" y="32836"/>
                  <a:pt x="0" y="2733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479"/>
                  <a:pt x="43146" y="23358"/>
                  <a:pt x="43039" y="24231"/>
                </a:cubicBezTo>
              </a:path>
              <a:path w="43200" h="36889" stroke="0" extrusionOk="0">
                <a:moveTo>
                  <a:pt x="6342" y="36888"/>
                </a:moveTo>
                <a:cubicBezTo>
                  <a:pt x="2281" y="32836"/>
                  <a:pt x="0" y="2733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479"/>
                  <a:pt x="43146" y="23358"/>
                  <a:pt x="43039" y="2423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582" name="Arc 22"/>
          <p:cNvSpPr>
            <a:spLocks/>
          </p:cNvSpPr>
          <p:nvPr/>
        </p:nvSpPr>
        <p:spPr bwMode="auto">
          <a:xfrm>
            <a:off x="2214563" y="1295400"/>
            <a:ext cx="884237" cy="1193800"/>
          </a:xfrm>
          <a:custGeom>
            <a:avLst/>
            <a:gdLst>
              <a:gd name="G0" fmla="+- 16058 0 0"/>
              <a:gd name="G1" fmla="+- 21600 0 0"/>
              <a:gd name="G2" fmla="+- 21600 0 0"/>
              <a:gd name="T0" fmla="*/ 0 w 37658"/>
              <a:gd name="T1" fmla="*/ 7154 h 41524"/>
              <a:gd name="T2" fmla="*/ 24399 w 37658"/>
              <a:gd name="T3" fmla="*/ 41524 h 41524"/>
              <a:gd name="T4" fmla="*/ 16058 w 37658"/>
              <a:gd name="T5" fmla="*/ 21600 h 4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658" h="41524" fill="none" extrusionOk="0">
                <a:moveTo>
                  <a:pt x="-1" y="7153"/>
                </a:moveTo>
                <a:cubicBezTo>
                  <a:pt x="4096" y="2600"/>
                  <a:pt x="9933" y="-1"/>
                  <a:pt x="16058" y="0"/>
                </a:cubicBezTo>
                <a:cubicBezTo>
                  <a:pt x="27987" y="0"/>
                  <a:pt x="37658" y="9670"/>
                  <a:pt x="37658" y="21600"/>
                </a:cubicBezTo>
                <a:cubicBezTo>
                  <a:pt x="37658" y="30306"/>
                  <a:pt x="32430" y="38162"/>
                  <a:pt x="24399" y="41524"/>
                </a:cubicBezTo>
              </a:path>
              <a:path w="37658" h="41524" stroke="0" extrusionOk="0">
                <a:moveTo>
                  <a:pt x="-1" y="7153"/>
                </a:moveTo>
                <a:cubicBezTo>
                  <a:pt x="4096" y="2600"/>
                  <a:pt x="9933" y="-1"/>
                  <a:pt x="16058" y="0"/>
                </a:cubicBezTo>
                <a:cubicBezTo>
                  <a:pt x="27987" y="0"/>
                  <a:pt x="37658" y="9670"/>
                  <a:pt x="37658" y="21600"/>
                </a:cubicBezTo>
                <a:cubicBezTo>
                  <a:pt x="37658" y="30306"/>
                  <a:pt x="32430" y="38162"/>
                  <a:pt x="24399" y="41524"/>
                </a:cubicBezTo>
                <a:lnTo>
                  <a:pt x="16058" y="2160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584" name="Arc 24"/>
          <p:cNvSpPr>
            <a:spLocks/>
          </p:cNvSpPr>
          <p:nvPr/>
        </p:nvSpPr>
        <p:spPr bwMode="auto">
          <a:xfrm>
            <a:off x="2454275" y="2967038"/>
            <a:ext cx="758825" cy="728662"/>
          </a:xfrm>
          <a:custGeom>
            <a:avLst/>
            <a:gdLst>
              <a:gd name="G0" fmla="+- 21336 0 0"/>
              <a:gd name="G1" fmla="+- 17494 0 0"/>
              <a:gd name="G2" fmla="+- 21600 0 0"/>
              <a:gd name="T0" fmla="*/ 34006 w 42936"/>
              <a:gd name="T1" fmla="*/ 0 h 39094"/>
              <a:gd name="T2" fmla="*/ 0 w 42936"/>
              <a:gd name="T3" fmla="*/ 20860 h 39094"/>
              <a:gd name="T4" fmla="*/ 21336 w 42936"/>
              <a:gd name="T5" fmla="*/ 17494 h 39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936" h="39094" fill="none" extrusionOk="0">
                <a:moveTo>
                  <a:pt x="34005" y="0"/>
                </a:moveTo>
                <a:cubicBezTo>
                  <a:pt x="39615" y="4062"/>
                  <a:pt x="42936" y="10568"/>
                  <a:pt x="42936" y="17494"/>
                </a:cubicBezTo>
                <a:cubicBezTo>
                  <a:pt x="42936" y="29423"/>
                  <a:pt x="33265" y="39094"/>
                  <a:pt x="21336" y="39094"/>
                </a:cubicBezTo>
                <a:cubicBezTo>
                  <a:pt x="10706" y="39094"/>
                  <a:pt x="1656" y="31360"/>
                  <a:pt x="-1" y="20860"/>
                </a:cubicBezTo>
              </a:path>
              <a:path w="42936" h="39094" stroke="0" extrusionOk="0">
                <a:moveTo>
                  <a:pt x="34005" y="0"/>
                </a:moveTo>
                <a:cubicBezTo>
                  <a:pt x="39615" y="4062"/>
                  <a:pt x="42936" y="10568"/>
                  <a:pt x="42936" y="17494"/>
                </a:cubicBezTo>
                <a:cubicBezTo>
                  <a:pt x="42936" y="29423"/>
                  <a:pt x="33265" y="39094"/>
                  <a:pt x="21336" y="39094"/>
                </a:cubicBezTo>
                <a:cubicBezTo>
                  <a:pt x="10706" y="39094"/>
                  <a:pt x="1656" y="31360"/>
                  <a:pt x="-1" y="20860"/>
                </a:cubicBezTo>
                <a:lnTo>
                  <a:pt x="21336" y="17494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586" name="Arc 26"/>
          <p:cNvSpPr>
            <a:spLocks/>
          </p:cNvSpPr>
          <p:nvPr/>
        </p:nvSpPr>
        <p:spPr bwMode="auto">
          <a:xfrm>
            <a:off x="1071563" y="3281363"/>
            <a:ext cx="1290637" cy="458787"/>
          </a:xfrm>
          <a:custGeom>
            <a:avLst/>
            <a:gdLst>
              <a:gd name="G0" fmla="+- 21479 0 0"/>
              <a:gd name="G1" fmla="+- 2054 0 0"/>
              <a:gd name="G2" fmla="+- 21600 0 0"/>
              <a:gd name="T0" fmla="*/ 42981 w 43079"/>
              <a:gd name="T1" fmla="*/ 0 h 23654"/>
              <a:gd name="T2" fmla="*/ 0 w 43079"/>
              <a:gd name="T3" fmla="*/ 4340 h 23654"/>
              <a:gd name="T4" fmla="*/ 21479 w 43079"/>
              <a:gd name="T5" fmla="*/ 2054 h 23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079" h="23654" fill="none" extrusionOk="0">
                <a:moveTo>
                  <a:pt x="42981" y="-1"/>
                </a:moveTo>
                <a:cubicBezTo>
                  <a:pt x="43046" y="682"/>
                  <a:pt x="43079" y="1368"/>
                  <a:pt x="43079" y="2054"/>
                </a:cubicBezTo>
                <a:cubicBezTo>
                  <a:pt x="43079" y="13983"/>
                  <a:pt x="33408" y="23654"/>
                  <a:pt x="21479" y="23654"/>
                </a:cubicBezTo>
                <a:cubicBezTo>
                  <a:pt x="10434" y="23654"/>
                  <a:pt x="1169" y="15322"/>
                  <a:pt x="0" y="4339"/>
                </a:cubicBezTo>
              </a:path>
              <a:path w="43079" h="23654" stroke="0" extrusionOk="0">
                <a:moveTo>
                  <a:pt x="42981" y="-1"/>
                </a:moveTo>
                <a:cubicBezTo>
                  <a:pt x="43046" y="682"/>
                  <a:pt x="43079" y="1368"/>
                  <a:pt x="43079" y="2054"/>
                </a:cubicBezTo>
                <a:cubicBezTo>
                  <a:pt x="43079" y="13983"/>
                  <a:pt x="33408" y="23654"/>
                  <a:pt x="21479" y="23654"/>
                </a:cubicBezTo>
                <a:cubicBezTo>
                  <a:pt x="10434" y="23654"/>
                  <a:pt x="1169" y="15322"/>
                  <a:pt x="0" y="4339"/>
                </a:cubicBezTo>
                <a:lnTo>
                  <a:pt x="21479" y="2054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588" name="Arc 28"/>
          <p:cNvSpPr>
            <a:spLocks/>
          </p:cNvSpPr>
          <p:nvPr/>
        </p:nvSpPr>
        <p:spPr bwMode="auto">
          <a:xfrm>
            <a:off x="1066800" y="2287588"/>
            <a:ext cx="1143000" cy="455612"/>
          </a:xfrm>
          <a:custGeom>
            <a:avLst/>
            <a:gdLst>
              <a:gd name="G0" fmla="+- 21590 0 0"/>
              <a:gd name="G1" fmla="+- 21600 0 0"/>
              <a:gd name="G2" fmla="+- 21600 0 0"/>
              <a:gd name="T0" fmla="*/ 0 w 42846"/>
              <a:gd name="T1" fmla="*/ 20939 h 21600"/>
              <a:gd name="T2" fmla="*/ 42846 w 42846"/>
              <a:gd name="T3" fmla="*/ 17761 h 21600"/>
              <a:gd name="T4" fmla="*/ 21590 w 4284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846" h="21600" fill="none" extrusionOk="0">
                <a:moveTo>
                  <a:pt x="0" y="20939"/>
                </a:moveTo>
                <a:cubicBezTo>
                  <a:pt x="357" y="9272"/>
                  <a:pt x="9918" y="-1"/>
                  <a:pt x="21590" y="0"/>
                </a:cubicBezTo>
                <a:cubicBezTo>
                  <a:pt x="32038" y="0"/>
                  <a:pt x="40989" y="7478"/>
                  <a:pt x="42846" y="17760"/>
                </a:cubicBezTo>
              </a:path>
              <a:path w="42846" h="21600" stroke="0" extrusionOk="0">
                <a:moveTo>
                  <a:pt x="0" y="20939"/>
                </a:moveTo>
                <a:cubicBezTo>
                  <a:pt x="357" y="9272"/>
                  <a:pt x="9918" y="-1"/>
                  <a:pt x="21590" y="0"/>
                </a:cubicBezTo>
                <a:cubicBezTo>
                  <a:pt x="32038" y="0"/>
                  <a:pt x="40989" y="7478"/>
                  <a:pt x="42846" y="17760"/>
                </a:cubicBezTo>
                <a:lnTo>
                  <a:pt x="21590" y="2160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590" name="Arc 30"/>
          <p:cNvSpPr>
            <a:spLocks/>
          </p:cNvSpPr>
          <p:nvPr/>
        </p:nvSpPr>
        <p:spPr bwMode="auto">
          <a:xfrm>
            <a:off x="381000" y="1447800"/>
            <a:ext cx="884238" cy="122396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6342 w 35470"/>
              <a:gd name="T1" fmla="*/ 36889 h 36889"/>
              <a:gd name="T2" fmla="*/ 35470 w 35470"/>
              <a:gd name="T3" fmla="*/ 5042 h 36889"/>
              <a:gd name="T4" fmla="*/ 21600 w 35470"/>
              <a:gd name="T5" fmla="*/ 21600 h 36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470" h="36889" fill="none" extrusionOk="0">
                <a:moveTo>
                  <a:pt x="6342" y="36888"/>
                </a:moveTo>
                <a:cubicBezTo>
                  <a:pt x="2281" y="32836"/>
                  <a:pt x="0" y="2733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671" y="-1"/>
                  <a:pt x="31582" y="1784"/>
                  <a:pt x="35470" y="5041"/>
                </a:cubicBezTo>
              </a:path>
              <a:path w="35470" h="36889" stroke="0" extrusionOk="0">
                <a:moveTo>
                  <a:pt x="6342" y="36888"/>
                </a:moveTo>
                <a:cubicBezTo>
                  <a:pt x="2281" y="32836"/>
                  <a:pt x="0" y="2733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671" y="-1"/>
                  <a:pt x="31582" y="1784"/>
                  <a:pt x="35470" y="504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6592" name="Rectangle 32"/>
          <p:cNvSpPr>
            <a:spLocks noChangeArrowheads="1"/>
          </p:cNvSpPr>
          <p:nvPr/>
        </p:nvSpPr>
        <p:spPr bwMode="auto">
          <a:xfrm>
            <a:off x="1447800" y="13335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593" name="Rectangle 33"/>
          <p:cNvSpPr>
            <a:spLocks noChangeArrowheads="1"/>
          </p:cNvSpPr>
          <p:nvPr/>
        </p:nvSpPr>
        <p:spPr bwMode="auto">
          <a:xfrm>
            <a:off x="2286000" y="26289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594" name="Rectangle 34"/>
          <p:cNvSpPr>
            <a:spLocks noChangeArrowheads="1"/>
          </p:cNvSpPr>
          <p:nvPr/>
        </p:nvSpPr>
        <p:spPr bwMode="auto">
          <a:xfrm>
            <a:off x="457200" y="27051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595" name="Rectangle 35"/>
          <p:cNvSpPr>
            <a:spLocks noChangeArrowheads="1"/>
          </p:cNvSpPr>
          <p:nvPr/>
        </p:nvSpPr>
        <p:spPr bwMode="auto">
          <a:xfrm>
            <a:off x="685800" y="3429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596" name="Rectangle 36"/>
          <p:cNvSpPr>
            <a:spLocks noChangeArrowheads="1"/>
          </p:cNvSpPr>
          <p:nvPr/>
        </p:nvSpPr>
        <p:spPr bwMode="auto">
          <a:xfrm>
            <a:off x="2743200" y="9525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597" name="Rectangle 37"/>
          <p:cNvSpPr>
            <a:spLocks noChangeArrowheads="1"/>
          </p:cNvSpPr>
          <p:nvPr/>
        </p:nvSpPr>
        <p:spPr bwMode="auto">
          <a:xfrm>
            <a:off x="1219200" y="36195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598" name="Rectangle 38"/>
          <p:cNvSpPr>
            <a:spLocks noChangeArrowheads="1"/>
          </p:cNvSpPr>
          <p:nvPr/>
        </p:nvSpPr>
        <p:spPr bwMode="auto">
          <a:xfrm>
            <a:off x="2971800" y="33909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599" name="Rectangle 39"/>
          <p:cNvSpPr>
            <a:spLocks noChangeArrowheads="1"/>
          </p:cNvSpPr>
          <p:nvPr/>
        </p:nvSpPr>
        <p:spPr bwMode="auto">
          <a:xfrm>
            <a:off x="1219200" y="22479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6600" name="Rectangle 40"/>
          <p:cNvSpPr>
            <a:spLocks noChangeArrowheads="1"/>
          </p:cNvSpPr>
          <p:nvPr/>
        </p:nvSpPr>
        <p:spPr bwMode="auto">
          <a:xfrm>
            <a:off x="381000" y="16383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5190" name="Rectangle 1046"/>
          <p:cNvSpPr>
            <a:spLocks noChangeArrowheads="1"/>
          </p:cNvSpPr>
          <p:nvPr/>
        </p:nvSpPr>
        <p:spPr bwMode="auto">
          <a:xfrm>
            <a:off x="179388" y="5661025"/>
            <a:ext cx="896461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因为表示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需要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使用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位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二进制数，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可表示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个状态。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多余一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个状态，用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=11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表示。</a:t>
            </a:r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5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5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72" grpId="0" build="p" autoUpdateAnimBg="0"/>
      <p:bldP spid="66573" grpId="0" build="p" autoUpdateAnimBg="0"/>
      <p:bldP spid="66574" grpId="0" build="p" autoUpdateAnimBg="0"/>
      <p:bldP spid="66575" grpId="0" build="p" autoUpdateAnimBg="0"/>
      <p:bldP spid="66576" grpId="0" build="p" autoUpdateAnimBg="0"/>
      <p:bldP spid="135190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39" name="Group 55"/>
          <p:cNvGrpSpPr>
            <a:grpSpLocks/>
          </p:cNvGrpSpPr>
          <p:nvPr/>
        </p:nvGrpSpPr>
        <p:grpSpPr bwMode="auto">
          <a:xfrm>
            <a:off x="304800" y="1482725"/>
            <a:ext cx="6248400" cy="4038600"/>
            <a:chOff x="192" y="934"/>
            <a:chExt cx="3936" cy="2544"/>
          </a:xfrm>
        </p:grpSpPr>
        <p:sp>
          <p:nvSpPr>
            <p:cNvPr id="67588" name="Rectangle 4"/>
            <p:cNvSpPr>
              <a:spLocks noChangeArrowheads="1"/>
            </p:cNvSpPr>
            <p:nvPr/>
          </p:nvSpPr>
          <p:spPr bwMode="auto">
            <a:xfrm>
              <a:off x="192" y="934"/>
              <a:ext cx="39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 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n+1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Y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7589" name="Line 5"/>
            <p:cNvSpPr>
              <a:spLocks noChangeShapeType="1"/>
            </p:cNvSpPr>
            <p:nvPr/>
          </p:nvSpPr>
          <p:spPr bwMode="auto">
            <a:xfrm>
              <a:off x="336" y="1270"/>
              <a:ext cx="32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0" name="Line 6"/>
            <p:cNvSpPr>
              <a:spLocks noChangeShapeType="1"/>
            </p:cNvSpPr>
            <p:nvPr/>
          </p:nvSpPr>
          <p:spPr bwMode="auto">
            <a:xfrm>
              <a:off x="1824" y="1030"/>
              <a:ext cx="1" cy="24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7591" name="Line 7"/>
            <p:cNvSpPr>
              <a:spLocks noChangeShapeType="1"/>
            </p:cNvSpPr>
            <p:nvPr/>
          </p:nvSpPr>
          <p:spPr bwMode="auto">
            <a:xfrm>
              <a:off x="3216" y="934"/>
              <a:ext cx="1" cy="24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7618" name="Rectangle 34"/>
          <p:cNvSpPr>
            <a:spLocks noChangeArrowheads="1"/>
          </p:cNvSpPr>
          <p:nvPr/>
        </p:nvSpPr>
        <p:spPr bwMode="auto">
          <a:xfrm>
            <a:off x="6019800" y="1773238"/>
            <a:ext cx="2743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 次态 / 输出</a:t>
            </a:r>
          </a:p>
          <a:p>
            <a:pPr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  X=0     X=1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619" name="Rectangle 35"/>
          <p:cNvSpPr>
            <a:spLocks noChangeArrowheads="1"/>
          </p:cNvSpPr>
          <p:nvPr/>
        </p:nvSpPr>
        <p:spPr bwMode="auto">
          <a:xfrm>
            <a:off x="6096000" y="1925638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现态</a:t>
            </a:r>
          </a:p>
        </p:txBody>
      </p:sp>
      <p:sp>
        <p:nvSpPr>
          <p:cNvPr id="67620" name="Rectangle 36"/>
          <p:cNvSpPr>
            <a:spLocks noChangeArrowheads="1"/>
          </p:cNvSpPr>
          <p:nvPr/>
        </p:nvSpPr>
        <p:spPr bwMode="auto">
          <a:xfrm>
            <a:off x="6172200" y="2587625"/>
            <a:ext cx="2406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   </a:t>
            </a:r>
            <a:r>
              <a:rPr lang="en-US" altLang="zh-CN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z="2000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    S</a:t>
            </a:r>
            <a:r>
              <a:rPr lang="en-US" altLang="zh-CN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621" name="Rectangle 37"/>
          <p:cNvSpPr>
            <a:spLocks noChangeArrowheads="1"/>
          </p:cNvSpPr>
          <p:nvPr/>
        </p:nvSpPr>
        <p:spPr bwMode="auto">
          <a:xfrm>
            <a:off x="6172200" y="3044825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   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   S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622" name="Rectangle 38"/>
          <p:cNvSpPr>
            <a:spLocks noChangeArrowheads="1"/>
          </p:cNvSpPr>
          <p:nvPr/>
        </p:nvSpPr>
        <p:spPr bwMode="auto">
          <a:xfrm>
            <a:off x="6172200" y="3502025"/>
            <a:ext cx="2362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      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   S</a:t>
            </a:r>
            <a:r>
              <a:rPr lang="en-US" altLang="zh-CN" sz="20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/1</a:t>
            </a:r>
            <a:endParaRPr lang="zh-CN" altLang="en-US" sz="2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623" name="Rectangle 39"/>
          <p:cNvSpPr>
            <a:spLocks noChangeArrowheads="1"/>
          </p:cNvSpPr>
          <p:nvPr/>
        </p:nvSpPr>
        <p:spPr bwMode="auto">
          <a:xfrm>
            <a:off x="6212587" y="3959225"/>
            <a:ext cx="235994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sz="20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        </a:t>
            </a:r>
            <a:r>
              <a:rPr lang="en-US" altLang="zh-CN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d/d    </a:t>
            </a:r>
            <a:r>
              <a:rPr lang="en-US" altLang="zh-CN" sz="2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2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/d</a:t>
            </a:r>
            <a:endParaRPr lang="zh-CN" altLang="en-US" sz="2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624" name="Rectangle 40"/>
          <p:cNvSpPr>
            <a:spLocks noChangeArrowheads="1"/>
          </p:cNvSpPr>
          <p:nvPr/>
        </p:nvSpPr>
        <p:spPr bwMode="auto">
          <a:xfrm>
            <a:off x="6096000" y="1773238"/>
            <a:ext cx="27432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7625" name="Line 41"/>
          <p:cNvSpPr>
            <a:spLocks noChangeShapeType="1"/>
          </p:cNvSpPr>
          <p:nvPr/>
        </p:nvSpPr>
        <p:spPr bwMode="auto">
          <a:xfrm>
            <a:off x="6858000" y="223043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26" name="Line 42"/>
          <p:cNvSpPr>
            <a:spLocks noChangeShapeType="1"/>
          </p:cNvSpPr>
          <p:nvPr/>
        </p:nvSpPr>
        <p:spPr bwMode="auto">
          <a:xfrm>
            <a:off x="6858000" y="1773238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27" name="Line 43"/>
          <p:cNvSpPr>
            <a:spLocks noChangeShapeType="1"/>
          </p:cNvSpPr>
          <p:nvPr/>
        </p:nvSpPr>
        <p:spPr bwMode="auto">
          <a:xfrm>
            <a:off x="6096000" y="2611438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28" name="Line 44"/>
          <p:cNvSpPr>
            <a:spLocks noChangeShapeType="1"/>
          </p:cNvSpPr>
          <p:nvPr/>
        </p:nvSpPr>
        <p:spPr bwMode="auto">
          <a:xfrm>
            <a:off x="7772400" y="2230438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629" name="Rectangle 45"/>
          <p:cNvSpPr>
            <a:spLocks noChangeArrowheads="1"/>
          </p:cNvSpPr>
          <p:nvPr/>
        </p:nvSpPr>
        <p:spPr bwMode="auto">
          <a:xfrm>
            <a:off x="533400" y="2016125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0  0    0    0    0    0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630" name="Rectangle 46"/>
          <p:cNvSpPr>
            <a:spLocks noChangeArrowheads="1"/>
          </p:cNvSpPr>
          <p:nvPr/>
        </p:nvSpPr>
        <p:spPr bwMode="auto">
          <a:xfrm>
            <a:off x="533400" y="23876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0  0    1    1    0    0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631" name="Rectangle 47"/>
          <p:cNvSpPr>
            <a:spLocks noChangeArrowheads="1"/>
          </p:cNvSpPr>
          <p:nvPr/>
        </p:nvSpPr>
        <p:spPr bwMode="auto">
          <a:xfrm>
            <a:off x="533400" y="2854325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0  1    0    0    0    0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632" name="Rectangle 48"/>
          <p:cNvSpPr>
            <a:spLocks noChangeArrowheads="1"/>
          </p:cNvSpPr>
          <p:nvPr/>
        </p:nvSpPr>
        <p:spPr bwMode="auto">
          <a:xfrm>
            <a:off x="533400" y="32258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1    d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633" name="Rectangle 49"/>
          <p:cNvSpPr>
            <a:spLocks noChangeArrowheads="1"/>
          </p:cNvSpPr>
          <p:nvPr/>
        </p:nvSpPr>
        <p:spPr bwMode="auto">
          <a:xfrm>
            <a:off x="533400" y="3616325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1  0    0    0    1    0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634" name="Rectangle 50"/>
          <p:cNvSpPr>
            <a:spLocks noChangeArrowheads="1"/>
          </p:cNvSpPr>
          <p:nvPr/>
        </p:nvSpPr>
        <p:spPr bwMode="auto">
          <a:xfrm>
            <a:off x="533400" y="4035425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1  0    1    0    1    0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635" name="Rectangle 51"/>
          <p:cNvSpPr>
            <a:spLocks noChangeArrowheads="1"/>
          </p:cNvSpPr>
          <p:nvPr/>
        </p:nvSpPr>
        <p:spPr bwMode="auto">
          <a:xfrm>
            <a:off x="533400" y="4495800"/>
            <a:ext cx="50609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1  1    0    0    1    1</a:t>
            </a:r>
          </a:p>
        </p:txBody>
      </p:sp>
      <p:sp>
        <p:nvSpPr>
          <p:cNvPr id="67636" name="Rectangle 52"/>
          <p:cNvSpPr>
            <a:spLocks noChangeArrowheads="1"/>
          </p:cNvSpPr>
          <p:nvPr/>
        </p:nvSpPr>
        <p:spPr bwMode="auto">
          <a:xfrm>
            <a:off x="533400" y="4949825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1    d    </a:t>
            </a:r>
            <a:r>
              <a:rPr lang="en-US" altLang="zh-CN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7638" name="Rectangle 54"/>
          <p:cNvSpPr>
            <a:spLocks noChangeArrowheads="1"/>
          </p:cNvSpPr>
          <p:nvPr/>
        </p:nvSpPr>
        <p:spPr bwMode="auto">
          <a:xfrm>
            <a:off x="457200" y="457200"/>
            <a:ext cx="6610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设：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=00   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=01   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=10   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76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7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7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7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7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9" grpId="0" build="p" autoUpdateAnimBg="0"/>
      <p:bldP spid="67630" grpId="0" build="p" autoUpdateAnimBg="0"/>
      <p:bldP spid="67631" grpId="0" build="p" autoUpdateAnimBg="0"/>
      <p:bldP spid="67632" grpId="0" build="p" autoUpdateAnimBg="0"/>
      <p:bldP spid="67633" grpId="0" build="p" autoUpdateAnimBg="0"/>
      <p:bldP spid="67634" grpId="0" build="p" autoUpdateAnimBg="0"/>
      <p:bldP spid="67635" grpId="0" build="p" autoUpdateAnimBg="0"/>
      <p:bldP spid="67636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Oval 4"/>
          <p:cNvSpPr>
            <a:spLocks noChangeArrowheads="1"/>
          </p:cNvSpPr>
          <p:nvPr/>
        </p:nvSpPr>
        <p:spPr bwMode="auto">
          <a:xfrm>
            <a:off x="7421177" y="1381125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5135177" y="1381125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7344977" y="3057525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5363777" y="1600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7649777" y="1600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</a:t>
            </a:r>
            <a:endParaRPr lang="zh-CN" altLang="en-US" baseline="-25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7573577" y="3276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endParaRPr lang="zh-CN" altLang="en-US" baseline="-25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366" name="Oval 22"/>
          <p:cNvSpPr>
            <a:spLocks noChangeArrowheads="1"/>
          </p:cNvSpPr>
          <p:nvPr/>
        </p:nvSpPr>
        <p:spPr bwMode="auto">
          <a:xfrm>
            <a:off x="5135177" y="3057525"/>
            <a:ext cx="1066800" cy="109537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7367" name="Rectangle 23"/>
          <p:cNvSpPr>
            <a:spLocks noChangeArrowheads="1"/>
          </p:cNvSpPr>
          <p:nvPr/>
        </p:nvSpPr>
        <p:spPr bwMode="auto">
          <a:xfrm>
            <a:off x="5363777" y="3276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</a:t>
            </a:r>
            <a:endParaRPr lang="zh-CN" altLang="en-US" baseline="-25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57400" name="Group 56"/>
          <p:cNvGrpSpPr>
            <a:grpSpLocks/>
          </p:cNvGrpSpPr>
          <p:nvPr/>
        </p:nvGrpSpPr>
        <p:grpSpPr bwMode="auto">
          <a:xfrm>
            <a:off x="4138227" y="142876"/>
            <a:ext cx="1504950" cy="1808165"/>
            <a:chOff x="1196" y="114"/>
            <a:chExt cx="948" cy="1139"/>
          </a:xfrm>
        </p:grpSpPr>
        <p:sp>
          <p:nvSpPr>
            <p:cNvPr id="57364" name="Rectangle 20"/>
            <p:cNvSpPr>
              <a:spLocks noChangeArrowheads="1"/>
            </p:cNvSpPr>
            <p:nvPr/>
          </p:nvSpPr>
          <p:spPr bwMode="auto">
            <a:xfrm>
              <a:off x="1196" y="11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X/Z</a:t>
              </a:r>
              <a:endPara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57355" name="Arc 11"/>
            <p:cNvSpPr>
              <a:spLocks/>
            </p:cNvSpPr>
            <p:nvPr/>
          </p:nvSpPr>
          <p:spPr bwMode="auto">
            <a:xfrm>
              <a:off x="1488" y="674"/>
              <a:ext cx="656" cy="57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0794 w 42022"/>
                <a:gd name="T1" fmla="*/ 43185 h 43185"/>
                <a:gd name="T2" fmla="*/ 42022 w 42022"/>
                <a:gd name="T3" fmla="*/ 14565 h 43185"/>
                <a:gd name="T4" fmla="*/ 21600 w 42022"/>
                <a:gd name="T5" fmla="*/ 21600 h 43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022" h="43185" fill="none" extrusionOk="0">
                  <a:moveTo>
                    <a:pt x="20794" y="43184"/>
                  </a:moveTo>
                  <a:cubicBezTo>
                    <a:pt x="9186" y="42751"/>
                    <a:pt x="0" y="3321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817" y="-1"/>
                    <a:pt x="39019" y="5849"/>
                    <a:pt x="42022" y="14564"/>
                  </a:cubicBezTo>
                </a:path>
                <a:path w="42022" h="43185" stroke="0" extrusionOk="0">
                  <a:moveTo>
                    <a:pt x="20794" y="43184"/>
                  </a:moveTo>
                  <a:cubicBezTo>
                    <a:pt x="9186" y="42751"/>
                    <a:pt x="0" y="33215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817" y="-1"/>
                    <a:pt x="39019" y="5849"/>
                    <a:pt x="42022" y="1456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7374" name="Rectangle 30"/>
            <p:cNvSpPr>
              <a:spLocks noChangeArrowheads="1"/>
            </p:cNvSpPr>
            <p:nvPr/>
          </p:nvSpPr>
          <p:spPr bwMode="auto">
            <a:xfrm>
              <a:off x="1196" y="38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57408" name="Group 64"/>
          <p:cNvGrpSpPr>
            <a:grpSpLocks/>
          </p:cNvGrpSpPr>
          <p:nvPr/>
        </p:nvGrpSpPr>
        <p:grpSpPr bwMode="auto">
          <a:xfrm>
            <a:off x="5820977" y="228600"/>
            <a:ext cx="1773238" cy="1238250"/>
            <a:chOff x="2256" y="144"/>
            <a:chExt cx="1117" cy="780"/>
          </a:xfrm>
        </p:grpSpPr>
        <p:sp>
          <p:nvSpPr>
            <p:cNvPr id="57356" name="Arc 12"/>
            <p:cNvSpPr>
              <a:spLocks/>
            </p:cNvSpPr>
            <p:nvPr/>
          </p:nvSpPr>
          <p:spPr bwMode="auto">
            <a:xfrm>
              <a:off x="2256" y="480"/>
              <a:ext cx="1117" cy="444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3122"/>
                <a:gd name="T1" fmla="*/ 19769 h 22252"/>
                <a:gd name="T2" fmla="*/ 43112 w 43122"/>
                <a:gd name="T3" fmla="*/ 22252 h 22252"/>
                <a:gd name="T4" fmla="*/ 21522 w 43122"/>
                <a:gd name="T5" fmla="*/ 21600 h 22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22" h="22252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451" y="0"/>
                    <a:pt x="43122" y="9670"/>
                    <a:pt x="43122" y="21600"/>
                  </a:cubicBezTo>
                  <a:cubicBezTo>
                    <a:pt x="43122" y="21817"/>
                    <a:pt x="43118" y="22034"/>
                    <a:pt x="43112" y="22252"/>
                  </a:cubicBezTo>
                </a:path>
                <a:path w="43122" h="22252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451" y="0"/>
                    <a:pt x="43122" y="9670"/>
                    <a:pt x="43122" y="21600"/>
                  </a:cubicBezTo>
                  <a:cubicBezTo>
                    <a:pt x="43122" y="21817"/>
                    <a:pt x="43118" y="22034"/>
                    <a:pt x="43112" y="22252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7375" name="Rectangle 31"/>
            <p:cNvSpPr>
              <a:spLocks noChangeArrowheads="1"/>
            </p:cNvSpPr>
            <p:nvPr/>
          </p:nvSpPr>
          <p:spPr bwMode="auto">
            <a:xfrm>
              <a:off x="2552" y="14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57410" name="Group 66"/>
          <p:cNvGrpSpPr>
            <a:grpSpLocks/>
          </p:cNvGrpSpPr>
          <p:nvPr/>
        </p:nvGrpSpPr>
        <p:grpSpPr bwMode="auto">
          <a:xfrm>
            <a:off x="7802177" y="193676"/>
            <a:ext cx="1071563" cy="1476376"/>
            <a:chOff x="3504" y="122"/>
            <a:chExt cx="675" cy="930"/>
          </a:xfrm>
        </p:grpSpPr>
        <p:sp>
          <p:nvSpPr>
            <p:cNvPr id="57353" name="Arc 9"/>
            <p:cNvSpPr>
              <a:spLocks/>
            </p:cNvSpPr>
            <p:nvPr/>
          </p:nvSpPr>
          <p:spPr bwMode="auto">
            <a:xfrm>
              <a:off x="3504" y="480"/>
              <a:ext cx="675" cy="57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12 w 43200"/>
                <a:gd name="T1" fmla="*/ 30260 h 42651"/>
                <a:gd name="T2" fmla="*/ 26439 w 43200"/>
                <a:gd name="T3" fmla="*/ 42651 h 42651"/>
                <a:gd name="T4" fmla="*/ 21600 w 43200"/>
                <a:gd name="T5" fmla="*/ 21600 h 4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2651" fill="none" extrusionOk="0">
                  <a:moveTo>
                    <a:pt x="1812" y="30259"/>
                  </a:moveTo>
                  <a:cubicBezTo>
                    <a:pt x="616" y="27529"/>
                    <a:pt x="0" y="245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665"/>
                    <a:pt x="36248" y="40396"/>
                    <a:pt x="26438" y="42650"/>
                  </a:cubicBezTo>
                </a:path>
                <a:path w="43200" h="42651" stroke="0" extrusionOk="0">
                  <a:moveTo>
                    <a:pt x="1812" y="30259"/>
                  </a:moveTo>
                  <a:cubicBezTo>
                    <a:pt x="616" y="27529"/>
                    <a:pt x="0" y="245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1665"/>
                    <a:pt x="36248" y="40396"/>
                    <a:pt x="26438" y="4265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7376" name="Rectangle 32"/>
            <p:cNvSpPr>
              <a:spLocks noChangeArrowheads="1"/>
            </p:cNvSpPr>
            <p:nvPr/>
          </p:nvSpPr>
          <p:spPr bwMode="auto">
            <a:xfrm>
              <a:off x="3595" y="12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grpSp>
        <p:nvGrpSpPr>
          <p:cNvPr id="57409" name="Group 65"/>
          <p:cNvGrpSpPr>
            <a:grpSpLocks/>
          </p:cNvGrpSpPr>
          <p:nvPr/>
        </p:nvGrpSpPr>
        <p:grpSpPr bwMode="auto">
          <a:xfrm>
            <a:off x="7954577" y="2295525"/>
            <a:ext cx="793750" cy="1103313"/>
            <a:chOff x="3600" y="1446"/>
            <a:chExt cx="500" cy="695"/>
          </a:xfrm>
        </p:grpSpPr>
        <p:sp>
          <p:nvSpPr>
            <p:cNvPr id="57370" name="Arc 26"/>
            <p:cNvSpPr>
              <a:spLocks/>
            </p:cNvSpPr>
            <p:nvPr/>
          </p:nvSpPr>
          <p:spPr bwMode="auto">
            <a:xfrm flipH="1">
              <a:off x="3792" y="1446"/>
              <a:ext cx="288" cy="69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237 w 25178"/>
                <a:gd name="T1" fmla="*/ 42937 h 42937"/>
                <a:gd name="T2" fmla="*/ 25178 w 25178"/>
                <a:gd name="T3" fmla="*/ 298 h 42937"/>
                <a:gd name="T4" fmla="*/ 21600 w 25178"/>
                <a:gd name="T5" fmla="*/ 21600 h 4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78" h="42937" fill="none" extrusionOk="0">
                  <a:moveTo>
                    <a:pt x="18237" y="42936"/>
                  </a:moveTo>
                  <a:cubicBezTo>
                    <a:pt x="7735" y="41281"/>
                    <a:pt x="0" y="3223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98" y="-1"/>
                    <a:pt x="23995" y="99"/>
                    <a:pt x="25177" y="298"/>
                  </a:cubicBezTo>
                </a:path>
                <a:path w="25178" h="42937" stroke="0" extrusionOk="0">
                  <a:moveTo>
                    <a:pt x="18237" y="42936"/>
                  </a:moveTo>
                  <a:cubicBezTo>
                    <a:pt x="7735" y="41281"/>
                    <a:pt x="0" y="3223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98" y="-1"/>
                    <a:pt x="23995" y="99"/>
                    <a:pt x="25177" y="29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7378" name="Rectangle 34"/>
            <p:cNvSpPr>
              <a:spLocks noChangeArrowheads="1"/>
            </p:cNvSpPr>
            <p:nvPr/>
          </p:nvSpPr>
          <p:spPr bwMode="auto">
            <a:xfrm>
              <a:off x="3600" y="161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57405" name="Group 61"/>
          <p:cNvGrpSpPr>
            <a:grpSpLocks/>
          </p:cNvGrpSpPr>
          <p:nvPr/>
        </p:nvGrpSpPr>
        <p:grpSpPr bwMode="auto">
          <a:xfrm>
            <a:off x="6049577" y="2209800"/>
            <a:ext cx="1338263" cy="1541463"/>
            <a:chOff x="2400" y="1408"/>
            <a:chExt cx="843" cy="971"/>
          </a:xfrm>
        </p:grpSpPr>
        <p:sp>
          <p:nvSpPr>
            <p:cNvPr id="57372" name="Arc 28"/>
            <p:cNvSpPr>
              <a:spLocks/>
            </p:cNvSpPr>
            <p:nvPr/>
          </p:nvSpPr>
          <p:spPr bwMode="auto">
            <a:xfrm>
              <a:off x="2402" y="1408"/>
              <a:ext cx="841" cy="971"/>
            </a:xfrm>
            <a:custGeom>
              <a:avLst/>
              <a:gdLst>
                <a:gd name="G0" fmla="+- 21600 0 0"/>
                <a:gd name="G1" fmla="+- 7406 0 0"/>
                <a:gd name="G2" fmla="+- 21600 0 0"/>
                <a:gd name="T0" fmla="*/ 33711 w 33711"/>
                <a:gd name="T1" fmla="*/ 25291 h 29006"/>
                <a:gd name="T2" fmla="*/ 1309 w 33711"/>
                <a:gd name="T3" fmla="*/ 0 h 29006"/>
                <a:gd name="T4" fmla="*/ 21600 w 33711"/>
                <a:gd name="T5" fmla="*/ 7406 h 290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711" h="29006" fill="none" extrusionOk="0">
                  <a:moveTo>
                    <a:pt x="33711" y="25291"/>
                  </a:moveTo>
                  <a:cubicBezTo>
                    <a:pt x="30136" y="27712"/>
                    <a:pt x="25917" y="29005"/>
                    <a:pt x="21600" y="29006"/>
                  </a:cubicBezTo>
                  <a:cubicBezTo>
                    <a:pt x="9670" y="29006"/>
                    <a:pt x="0" y="19335"/>
                    <a:pt x="0" y="7406"/>
                  </a:cubicBezTo>
                  <a:cubicBezTo>
                    <a:pt x="-1" y="4879"/>
                    <a:pt x="443" y="2373"/>
                    <a:pt x="1309" y="0"/>
                  </a:cubicBezTo>
                </a:path>
                <a:path w="33711" h="29006" stroke="0" extrusionOk="0">
                  <a:moveTo>
                    <a:pt x="33711" y="25291"/>
                  </a:moveTo>
                  <a:cubicBezTo>
                    <a:pt x="30136" y="27712"/>
                    <a:pt x="25917" y="29005"/>
                    <a:pt x="21600" y="29006"/>
                  </a:cubicBezTo>
                  <a:cubicBezTo>
                    <a:pt x="9670" y="29006"/>
                    <a:pt x="0" y="19335"/>
                    <a:pt x="0" y="7406"/>
                  </a:cubicBezTo>
                  <a:cubicBezTo>
                    <a:pt x="-1" y="4879"/>
                    <a:pt x="443" y="2373"/>
                    <a:pt x="1309" y="0"/>
                  </a:cubicBezTo>
                  <a:lnTo>
                    <a:pt x="21600" y="7406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7380" name="Rectangle 36"/>
            <p:cNvSpPr>
              <a:spLocks noChangeArrowheads="1"/>
            </p:cNvSpPr>
            <p:nvPr/>
          </p:nvSpPr>
          <p:spPr bwMode="auto">
            <a:xfrm>
              <a:off x="2400" y="158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57412" name="Group 68"/>
          <p:cNvGrpSpPr>
            <a:grpSpLocks/>
          </p:cNvGrpSpPr>
          <p:nvPr/>
        </p:nvGrpSpPr>
        <p:grpSpPr bwMode="auto">
          <a:xfrm>
            <a:off x="6887777" y="2220913"/>
            <a:ext cx="793750" cy="1138237"/>
            <a:chOff x="2928" y="1399"/>
            <a:chExt cx="500" cy="717"/>
          </a:xfrm>
        </p:grpSpPr>
        <p:sp>
          <p:nvSpPr>
            <p:cNvPr id="57351" name="Arc 7"/>
            <p:cNvSpPr>
              <a:spLocks/>
            </p:cNvSpPr>
            <p:nvPr/>
          </p:nvSpPr>
          <p:spPr bwMode="auto">
            <a:xfrm>
              <a:off x="2929" y="1399"/>
              <a:ext cx="402" cy="71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237 w 25178"/>
                <a:gd name="T1" fmla="*/ 42937 h 42937"/>
                <a:gd name="T2" fmla="*/ 25178 w 25178"/>
                <a:gd name="T3" fmla="*/ 298 h 42937"/>
                <a:gd name="T4" fmla="*/ 21600 w 25178"/>
                <a:gd name="T5" fmla="*/ 21600 h 429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178" h="42937" fill="none" extrusionOk="0">
                  <a:moveTo>
                    <a:pt x="18237" y="42936"/>
                  </a:moveTo>
                  <a:cubicBezTo>
                    <a:pt x="7735" y="41281"/>
                    <a:pt x="0" y="3223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98" y="-1"/>
                    <a:pt x="23995" y="99"/>
                    <a:pt x="25177" y="298"/>
                  </a:cubicBezTo>
                </a:path>
                <a:path w="25178" h="42937" stroke="0" extrusionOk="0">
                  <a:moveTo>
                    <a:pt x="18237" y="42936"/>
                  </a:moveTo>
                  <a:cubicBezTo>
                    <a:pt x="7735" y="41281"/>
                    <a:pt x="0" y="32231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798" y="-1"/>
                    <a:pt x="23995" y="99"/>
                    <a:pt x="25177" y="298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7411" name="Rectangle 67"/>
            <p:cNvSpPr>
              <a:spLocks noChangeArrowheads="1"/>
            </p:cNvSpPr>
            <p:nvPr/>
          </p:nvSpPr>
          <p:spPr bwMode="auto">
            <a:xfrm>
              <a:off x="2928" y="153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57414" name="Group 70"/>
          <p:cNvGrpSpPr>
            <a:grpSpLocks/>
          </p:cNvGrpSpPr>
          <p:nvPr/>
        </p:nvGrpSpPr>
        <p:grpSpPr bwMode="auto">
          <a:xfrm>
            <a:off x="4211252" y="2225675"/>
            <a:ext cx="1147763" cy="1493838"/>
            <a:chOff x="1242" y="1402"/>
            <a:chExt cx="723" cy="941"/>
          </a:xfrm>
        </p:grpSpPr>
        <p:sp>
          <p:nvSpPr>
            <p:cNvPr id="57360" name="Arc 16"/>
            <p:cNvSpPr>
              <a:spLocks/>
            </p:cNvSpPr>
            <p:nvPr/>
          </p:nvSpPr>
          <p:spPr bwMode="auto">
            <a:xfrm>
              <a:off x="1251" y="1402"/>
              <a:ext cx="714" cy="941"/>
            </a:xfrm>
            <a:custGeom>
              <a:avLst/>
              <a:gdLst>
                <a:gd name="G0" fmla="+- 21600 0 0"/>
                <a:gd name="G1" fmla="+- 21430 0 0"/>
                <a:gd name="G2" fmla="+- 21600 0 0"/>
                <a:gd name="T0" fmla="*/ 16615 w 21600"/>
                <a:gd name="T1" fmla="*/ 42447 h 42447"/>
                <a:gd name="T2" fmla="*/ 18895 w 21600"/>
                <a:gd name="T3" fmla="*/ 0 h 42447"/>
                <a:gd name="T4" fmla="*/ 21600 w 21600"/>
                <a:gd name="T5" fmla="*/ 21430 h 4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447" fill="none" extrusionOk="0">
                  <a:moveTo>
                    <a:pt x="16615" y="42446"/>
                  </a:moveTo>
                  <a:cubicBezTo>
                    <a:pt x="6876" y="40136"/>
                    <a:pt x="0" y="31439"/>
                    <a:pt x="0" y="21430"/>
                  </a:cubicBezTo>
                  <a:cubicBezTo>
                    <a:pt x="-1" y="10546"/>
                    <a:pt x="8097" y="1362"/>
                    <a:pt x="18895" y="0"/>
                  </a:cubicBezTo>
                </a:path>
                <a:path w="21600" h="42447" stroke="0" extrusionOk="0">
                  <a:moveTo>
                    <a:pt x="16615" y="42446"/>
                  </a:moveTo>
                  <a:cubicBezTo>
                    <a:pt x="6876" y="40136"/>
                    <a:pt x="0" y="31439"/>
                    <a:pt x="0" y="21430"/>
                  </a:cubicBezTo>
                  <a:cubicBezTo>
                    <a:pt x="-1" y="10546"/>
                    <a:pt x="8097" y="1362"/>
                    <a:pt x="18895" y="0"/>
                  </a:cubicBezTo>
                  <a:lnTo>
                    <a:pt x="21600" y="2143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7413" name="Rectangle 69"/>
            <p:cNvSpPr>
              <a:spLocks noChangeArrowheads="1"/>
            </p:cNvSpPr>
            <p:nvPr/>
          </p:nvSpPr>
          <p:spPr bwMode="auto">
            <a:xfrm>
              <a:off x="1242" y="168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57416" name="Group 72"/>
          <p:cNvGrpSpPr>
            <a:grpSpLocks/>
          </p:cNvGrpSpPr>
          <p:nvPr/>
        </p:nvGrpSpPr>
        <p:grpSpPr bwMode="auto">
          <a:xfrm>
            <a:off x="5825195" y="1838325"/>
            <a:ext cx="2994025" cy="3422650"/>
            <a:chOff x="2290" y="1158"/>
            <a:chExt cx="1886" cy="2156"/>
          </a:xfrm>
        </p:grpSpPr>
        <p:sp>
          <p:nvSpPr>
            <p:cNvPr id="57358" name="Arc 14"/>
            <p:cNvSpPr>
              <a:spLocks/>
            </p:cNvSpPr>
            <p:nvPr/>
          </p:nvSpPr>
          <p:spPr bwMode="auto">
            <a:xfrm>
              <a:off x="2290" y="1158"/>
              <a:ext cx="1886" cy="2156"/>
            </a:xfrm>
            <a:custGeom>
              <a:avLst/>
              <a:gdLst>
                <a:gd name="G0" fmla="+- 19060 0 0"/>
                <a:gd name="G1" fmla="+- 14020 0 0"/>
                <a:gd name="G2" fmla="+- 21600 0 0"/>
                <a:gd name="T0" fmla="*/ 35492 w 40660"/>
                <a:gd name="T1" fmla="*/ 0 h 35620"/>
                <a:gd name="T2" fmla="*/ 0 w 40660"/>
                <a:gd name="T3" fmla="*/ 24182 h 35620"/>
                <a:gd name="T4" fmla="*/ 19060 w 40660"/>
                <a:gd name="T5" fmla="*/ 14020 h 35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660" h="35620" fill="none" extrusionOk="0">
                  <a:moveTo>
                    <a:pt x="35491" y="0"/>
                  </a:moveTo>
                  <a:cubicBezTo>
                    <a:pt x="38827" y="3909"/>
                    <a:pt x="40660" y="8880"/>
                    <a:pt x="40660" y="14020"/>
                  </a:cubicBezTo>
                  <a:cubicBezTo>
                    <a:pt x="40660" y="25949"/>
                    <a:pt x="30989" y="35620"/>
                    <a:pt x="19060" y="35620"/>
                  </a:cubicBezTo>
                  <a:cubicBezTo>
                    <a:pt x="11081" y="35620"/>
                    <a:pt x="3753" y="31222"/>
                    <a:pt x="-1" y="24182"/>
                  </a:cubicBezTo>
                </a:path>
                <a:path w="40660" h="35620" stroke="0" extrusionOk="0">
                  <a:moveTo>
                    <a:pt x="35491" y="0"/>
                  </a:moveTo>
                  <a:cubicBezTo>
                    <a:pt x="38827" y="3909"/>
                    <a:pt x="40660" y="8880"/>
                    <a:pt x="40660" y="14020"/>
                  </a:cubicBezTo>
                  <a:cubicBezTo>
                    <a:pt x="40660" y="25949"/>
                    <a:pt x="30989" y="35620"/>
                    <a:pt x="19060" y="35620"/>
                  </a:cubicBezTo>
                  <a:cubicBezTo>
                    <a:pt x="11081" y="35620"/>
                    <a:pt x="3753" y="31222"/>
                    <a:pt x="-1" y="24182"/>
                  </a:cubicBezTo>
                  <a:lnTo>
                    <a:pt x="19060" y="1402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7415" name="Rectangle 71"/>
            <p:cNvSpPr>
              <a:spLocks noChangeArrowheads="1"/>
            </p:cNvSpPr>
            <p:nvPr/>
          </p:nvSpPr>
          <p:spPr bwMode="auto">
            <a:xfrm>
              <a:off x="2918" y="283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sp>
        <p:nvSpPr>
          <p:cNvPr id="57393" name="Rectangle 49"/>
          <p:cNvSpPr>
            <a:spLocks noChangeArrowheads="1"/>
          </p:cNvSpPr>
          <p:nvPr/>
        </p:nvSpPr>
        <p:spPr bwMode="auto">
          <a:xfrm>
            <a:off x="130830" y="6219600"/>
            <a:ext cx="916669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可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重叠</a:t>
            </a:r>
            <a:r>
              <a:rPr lang="en-US" altLang="zh-CN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</a:t>
            </a:r>
            <a:r>
              <a:rPr lang="zh-CN" alt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串行序列检测器</a:t>
            </a:r>
            <a:r>
              <a:rPr lang="en-US" altLang="zh-CN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(Sequence Detector</a:t>
            </a:r>
            <a:r>
              <a: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1" name="Rectangle 79"/>
          <p:cNvSpPr>
            <a:spLocks noChangeArrowheads="1"/>
          </p:cNvSpPr>
          <p:nvPr/>
        </p:nvSpPr>
        <p:spPr bwMode="auto">
          <a:xfrm>
            <a:off x="26495" y="53625"/>
            <a:ext cx="42883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对比“分析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电路例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4” 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2" name="Oval 17"/>
          <p:cNvSpPr>
            <a:spLocks noChangeArrowheads="1"/>
          </p:cNvSpPr>
          <p:nvPr/>
        </p:nvSpPr>
        <p:spPr bwMode="auto">
          <a:xfrm>
            <a:off x="1291760" y="1875030"/>
            <a:ext cx="914400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3" name="Oval 18"/>
          <p:cNvSpPr>
            <a:spLocks noChangeArrowheads="1"/>
          </p:cNvSpPr>
          <p:nvPr/>
        </p:nvSpPr>
        <p:spPr bwMode="auto">
          <a:xfrm>
            <a:off x="2129960" y="3170430"/>
            <a:ext cx="914400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4" name="Oval 19"/>
          <p:cNvSpPr>
            <a:spLocks noChangeArrowheads="1"/>
          </p:cNvSpPr>
          <p:nvPr/>
        </p:nvSpPr>
        <p:spPr bwMode="auto">
          <a:xfrm>
            <a:off x="301160" y="3246630"/>
            <a:ext cx="914400" cy="838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5" name="Arc 20"/>
          <p:cNvSpPr>
            <a:spLocks/>
          </p:cNvSpPr>
          <p:nvPr/>
        </p:nvSpPr>
        <p:spPr bwMode="auto">
          <a:xfrm>
            <a:off x="1217148" y="1419418"/>
            <a:ext cx="762000" cy="685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6342 w 43200"/>
              <a:gd name="T1" fmla="*/ 36889 h 36889"/>
              <a:gd name="T2" fmla="*/ 43039 w 43200"/>
              <a:gd name="T3" fmla="*/ 24231 h 36889"/>
              <a:gd name="T4" fmla="*/ 21600 w 43200"/>
              <a:gd name="T5" fmla="*/ 21600 h 36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36889" fill="none" extrusionOk="0">
                <a:moveTo>
                  <a:pt x="6342" y="36888"/>
                </a:moveTo>
                <a:cubicBezTo>
                  <a:pt x="2281" y="32836"/>
                  <a:pt x="0" y="2733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479"/>
                  <a:pt x="43146" y="23358"/>
                  <a:pt x="43039" y="24231"/>
                </a:cubicBezTo>
              </a:path>
              <a:path w="43200" h="36889" stroke="0" extrusionOk="0">
                <a:moveTo>
                  <a:pt x="6342" y="36888"/>
                </a:moveTo>
                <a:cubicBezTo>
                  <a:pt x="2281" y="32836"/>
                  <a:pt x="0" y="2733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2479"/>
                  <a:pt x="43146" y="23358"/>
                  <a:pt x="43039" y="2423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0" name="Arc 22"/>
          <p:cNvSpPr>
            <a:spLocks/>
          </p:cNvSpPr>
          <p:nvPr/>
        </p:nvSpPr>
        <p:spPr bwMode="auto">
          <a:xfrm>
            <a:off x="2210923" y="1951230"/>
            <a:ext cx="884237" cy="1193800"/>
          </a:xfrm>
          <a:custGeom>
            <a:avLst/>
            <a:gdLst>
              <a:gd name="G0" fmla="+- 16058 0 0"/>
              <a:gd name="G1" fmla="+- 21600 0 0"/>
              <a:gd name="G2" fmla="+- 21600 0 0"/>
              <a:gd name="T0" fmla="*/ 0 w 37658"/>
              <a:gd name="T1" fmla="*/ 7154 h 41524"/>
              <a:gd name="T2" fmla="*/ 24399 w 37658"/>
              <a:gd name="T3" fmla="*/ 41524 h 41524"/>
              <a:gd name="T4" fmla="*/ 16058 w 37658"/>
              <a:gd name="T5" fmla="*/ 21600 h 415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658" h="41524" fill="none" extrusionOk="0">
                <a:moveTo>
                  <a:pt x="-1" y="7153"/>
                </a:moveTo>
                <a:cubicBezTo>
                  <a:pt x="4096" y="2600"/>
                  <a:pt x="9933" y="-1"/>
                  <a:pt x="16058" y="0"/>
                </a:cubicBezTo>
                <a:cubicBezTo>
                  <a:pt x="27987" y="0"/>
                  <a:pt x="37658" y="9670"/>
                  <a:pt x="37658" y="21600"/>
                </a:cubicBezTo>
                <a:cubicBezTo>
                  <a:pt x="37658" y="30306"/>
                  <a:pt x="32430" y="38162"/>
                  <a:pt x="24399" y="41524"/>
                </a:cubicBezTo>
              </a:path>
              <a:path w="37658" h="41524" stroke="0" extrusionOk="0">
                <a:moveTo>
                  <a:pt x="-1" y="7153"/>
                </a:moveTo>
                <a:cubicBezTo>
                  <a:pt x="4096" y="2600"/>
                  <a:pt x="9933" y="-1"/>
                  <a:pt x="16058" y="0"/>
                </a:cubicBezTo>
                <a:cubicBezTo>
                  <a:pt x="27987" y="0"/>
                  <a:pt x="37658" y="9670"/>
                  <a:pt x="37658" y="21600"/>
                </a:cubicBezTo>
                <a:cubicBezTo>
                  <a:pt x="37658" y="30306"/>
                  <a:pt x="32430" y="38162"/>
                  <a:pt x="24399" y="41524"/>
                </a:cubicBezTo>
                <a:lnTo>
                  <a:pt x="16058" y="2160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1" name="Arc 24"/>
          <p:cNvSpPr>
            <a:spLocks/>
          </p:cNvSpPr>
          <p:nvPr/>
        </p:nvSpPr>
        <p:spPr bwMode="auto">
          <a:xfrm>
            <a:off x="2450635" y="3622868"/>
            <a:ext cx="758825" cy="728662"/>
          </a:xfrm>
          <a:custGeom>
            <a:avLst/>
            <a:gdLst>
              <a:gd name="G0" fmla="+- 21336 0 0"/>
              <a:gd name="G1" fmla="+- 17494 0 0"/>
              <a:gd name="G2" fmla="+- 21600 0 0"/>
              <a:gd name="T0" fmla="*/ 34006 w 42936"/>
              <a:gd name="T1" fmla="*/ 0 h 39094"/>
              <a:gd name="T2" fmla="*/ 0 w 42936"/>
              <a:gd name="T3" fmla="*/ 20860 h 39094"/>
              <a:gd name="T4" fmla="*/ 21336 w 42936"/>
              <a:gd name="T5" fmla="*/ 17494 h 39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936" h="39094" fill="none" extrusionOk="0">
                <a:moveTo>
                  <a:pt x="34005" y="0"/>
                </a:moveTo>
                <a:cubicBezTo>
                  <a:pt x="39615" y="4062"/>
                  <a:pt x="42936" y="10568"/>
                  <a:pt x="42936" y="17494"/>
                </a:cubicBezTo>
                <a:cubicBezTo>
                  <a:pt x="42936" y="29423"/>
                  <a:pt x="33265" y="39094"/>
                  <a:pt x="21336" y="39094"/>
                </a:cubicBezTo>
                <a:cubicBezTo>
                  <a:pt x="10706" y="39094"/>
                  <a:pt x="1656" y="31360"/>
                  <a:pt x="-1" y="20860"/>
                </a:cubicBezTo>
              </a:path>
              <a:path w="42936" h="39094" stroke="0" extrusionOk="0">
                <a:moveTo>
                  <a:pt x="34005" y="0"/>
                </a:moveTo>
                <a:cubicBezTo>
                  <a:pt x="39615" y="4062"/>
                  <a:pt x="42936" y="10568"/>
                  <a:pt x="42936" y="17494"/>
                </a:cubicBezTo>
                <a:cubicBezTo>
                  <a:pt x="42936" y="29423"/>
                  <a:pt x="33265" y="39094"/>
                  <a:pt x="21336" y="39094"/>
                </a:cubicBezTo>
                <a:cubicBezTo>
                  <a:pt x="10706" y="39094"/>
                  <a:pt x="1656" y="31360"/>
                  <a:pt x="-1" y="20860"/>
                </a:cubicBezTo>
                <a:lnTo>
                  <a:pt x="21336" y="17494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" name="Arc 26"/>
          <p:cNvSpPr>
            <a:spLocks/>
          </p:cNvSpPr>
          <p:nvPr/>
        </p:nvSpPr>
        <p:spPr bwMode="auto">
          <a:xfrm>
            <a:off x="1067923" y="3937193"/>
            <a:ext cx="1290637" cy="458787"/>
          </a:xfrm>
          <a:custGeom>
            <a:avLst/>
            <a:gdLst>
              <a:gd name="G0" fmla="+- 21479 0 0"/>
              <a:gd name="G1" fmla="+- 2054 0 0"/>
              <a:gd name="G2" fmla="+- 21600 0 0"/>
              <a:gd name="T0" fmla="*/ 42981 w 43079"/>
              <a:gd name="T1" fmla="*/ 0 h 23654"/>
              <a:gd name="T2" fmla="*/ 0 w 43079"/>
              <a:gd name="T3" fmla="*/ 4340 h 23654"/>
              <a:gd name="T4" fmla="*/ 21479 w 43079"/>
              <a:gd name="T5" fmla="*/ 2054 h 23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079" h="23654" fill="none" extrusionOk="0">
                <a:moveTo>
                  <a:pt x="42981" y="-1"/>
                </a:moveTo>
                <a:cubicBezTo>
                  <a:pt x="43046" y="682"/>
                  <a:pt x="43079" y="1368"/>
                  <a:pt x="43079" y="2054"/>
                </a:cubicBezTo>
                <a:cubicBezTo>
                  <a:pt x="43079" y="13983"/>
                  <a:pt x="33408" y="23654"/>
                  <a:pt x="21479" y="23654"/>
                </a:cubicBezTo>
                <a:cubicBezTo>
                  <a:pt x="10434" y="23654"/>
                  <a:pt x="1169" y="15322"/>
                  <a:pt x="0" y="4339"/>
                </a:cubicBezTo>
              </a:path>
              <a:path w="43079" h="23654" stroke="0" extrusionOk="0">
                <a:moveTo>
                  <a:pt x="42981" y="-1"/>
                </a:moveTo>
                <a:cubicBezTo>
                  <a:pt x="43046" y="682"/>
                  <a:pt x="43079" y="1368"/>
                  <a:pt x="43079" y="2054"/>
                </a:cubicBezTo>
                <a:cubicBezTo>
                  <a:pt x="43079" y="13983"/>
                  <a:pt x="33408" y="23654"/>
                  <a:pt x="21479" y="23654"/>
                </a:cubicBezTo>
                <a:cubicBezTo>
                  <a:pt x="10434" y="23654"/>
                  <a:pt x="1169" y="15322"/>
                  <a:pt x="0" y="4339"/>
                </a:cubicBezTo>
                <a:lnTo>
                  <a:pt x="21479" y="2054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3" name="Arc 28"/>
          <p:cNvSpPr>
            <a:spLocks/>
          </p:cNvSpPr>
          <p:nvPr/>
        </p:nvSpPr>
        <p:spPr bwMode="auto">
          <a:xfrm>
            <a:off x="1063160" y="2943418"/>
            <a:ext cx="1143000" cy="455612"/>
          </a:xfrm>
          <a:custGeom>
            <a:avLst/>
            <a:gdLst>
              <a:gd name="G0" fmla="+- 21590 0 0"/>
              <a:gd name="G1" fmla="+- 21600 0 0"/>
              <a:gd name="G2" fmla="+- 21600 0 0"/>
              <a:gd name="T0" fmla="*/ 0 w 42846"/>
              <a:gd name="T1" fmla="*/ 20939 h 21600"/>
              <a:gd name="T2" fmla="*/ 42846 w 42846"/>
              <a:gd name="T3" fmla="*/ 17761 h 21600"/>
              <a:gd name="T4" fmla="*/ 21590 w 42846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846" h="21600" fill="none" extrusionOk="0">
                <a:moveTo>
                  <a:pt x="0" y="20939"/>
                </a:moveTo>
                <a:cubicBezTo>
                  <a:pt x="357" y="9272"/>
                  <a:pt x="9918" y="-1"/>
                  <a:pt x="21590" y="0"/>
                </a:cubicBezTo>
                <a:cubicBezTo>
                  <a:pt x="32038" y="0"/>
                  <a:pt x="40989" y="7478"/>
                  <a:pt x="42846" y="17760"/>
                </a:cubicBezTo>
              </a:path>
              <a:path w="42846" h="21600" stroke="0" extrusionOk="0">
                <a:moveTo>
                  <a:pt x="0" y="20939"/>
                </a:moveTo>
                <a:cubicBezTo>
                  <a:pt x="357" y="9272"/>
                  <a:pt x="9918" y="-1"/>
                  <a:pt x="21590" y="0"/>
                </a:cubicBezTo>
                <a:cubicBezTo>
                  <a:pt x="32038" y="0"/>
                  <a:pt x="40989" y="7478"/>
                  <a:pt x="42846" y="17760"/>
                </a:cubicBezTo>
                <a:lnTo>
                  <a:pt x="21590" y="2160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4" name="Arc 30"/>
          <p:cNvSpPr>
            <a:spLocks/>
          </p:cNvSpPr>
          <p:nvPr/>
        </p:nvSpPr>
        <p:spPr bwMode="auto">
          <a:xfrm>
            <a:off x="377360" y="2103630"/>
            <a:ext cx="884238" cy="122396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6342 w 35470"/>
              <a:gd name="T1" fmla="*/ 36889 h 36889"/>
              <a:gd name="T2" fmla="*/ 35470 w 35470"/>
              <a:gd name="T3" fmla="*/ 5042 h 36889"/>
              <a:gd name="T4" fmla="*/ 21600 w 35470"/>
              <a:gd name="T5" fmla="*/ 21600 h 36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470" h="36889" fill="none" extrusionOk="0">
                <a:moveTo>
                  <a:pt x="6342" y="36888"/>
                </a:moveTo>
                <a:cubicBezTo>
                  <a:pt x="2281" y="32836"/>
                  <a:pt x="0" y="2733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671" y="-1"/>
                  <a:pt x="31582" y="1784"/>
                  <a:pt x="35470" y="5041"/>
                </a:cubicBezTo>
              </a:path>
              <a:path w="35470" h="36889" stroke="0" extrusionOk="0">
                <a:moveTo>
                  <a:pt x="6342" y="36888"/>
                </a:moveTo>
                <a:cubicBezTo>
                  <a:pt x="2281" y="32836"/>
                  <a:pt x="0" y="27336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6671" y="-1"/>
                  <a:pt x="31582" y="1784"/>
                  <a:pt x="35470" y="504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5" name="Rectangle 32"/>
          <p:cNvSpPr>
            <a:spLocks noChangeArrowheads="1"/>
          </p:cNvSpPr>
          <p:nvPr/>
        </p:nvSpPr>
        <p:spPr bwMode="auto">
          <a:xfrm>
            <a:off x="1444160" y="198933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6" name="Rectangle 33"/>
          <p:cNvSpPr>
            <a:spLocks noChangeArrowheads="1"/>
          </p:cNvSpPr>
          <p:nvPr/>
        </p:nvSpPr>
        <p:spPr bwMode="auto">
          <a:xfrm>
            <a:off x="2282360" y="328473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" name="Rectangle 34"/>
          <p:cNvSpPr>
            <a:spLocks noChangeArrowheads="1"/>
          </p:cNvSpPr>
          <p:nvPr/>
        </p:nvSpPr>
        <p:spPr bwMode="auto">
          <a:xfrm>
            <a:off x="453560" y="336093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" name="Rectangle 35"/>
          <p:cNvSpPr>
            <a:spLocks noChangeArrowheads="1"/>
          </p:cNvSpPr>
          <p:nvPr/>
        </p:nvSpPr>
        <p:spPr bwMode="auto">
          <a:xfrm>
            <a:off x="682160" y="99873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9" name="Rectangle 36"/>
          <p:cNvSpPr>
            <a:spLocks noChangeArrowheads="1"/>
          </p:cNvSpPr>
          <p:nvPr/>
        </p:nvSpPr>
        <p:spPr bwMode="auto">
          <a:xfrm>
            <a:off x="2739560" y="160833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0" name="Rectangle 37"/>
          <p:cNvSpPr>
            <a:spLocks noChangeArrowheads="1"/>
          </p:cNvSpPr>
          <p:nvPr/>
        </p:nvSpPr>
        <p:spPr bwMode="auto">
          <a:xfrm>
            <a:off x="1215560" y="427533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" name="Rectangle 38"/>
          <p:cNvSpPr>
            <a:spLocks noChangeArrowheads="1"/>
          </p:cNvSpPr>
          <p:nvPr/>
        </p:nvSpPr>
        <p:spPr bwMode="auto">
          <a:xfrm>
            <a:off x="2968160" y="404673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2" name="Rectangle 39"/>
          <p:cNvSpPr>
            <a:spLocks noChangeArrowheads="1"/>
          </p:cNvSpPr>
          <p:nvPr/>
        </p:nvSpPr>
        <p:spPr bwMode="auto">
          <a:xfrm>
            <a:off x="1215560" y="290373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3" name="Rectangle 40"/>
          <p:cNvSpPr>
            <a:spLocks noChangeArrowheads="1"/>
          </p:cNvSpPr>
          <p:nvPr/>
        </p:nvSpPr>
        <p:spPr bwMode="auto">
          <a:xfrm>
            <a:off x="377360" y="229413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4" name="灯片编号占位符 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>
                <a:solidFill>
                  <a:srgbClr val="FFFFFF"/>
                </a:solidFill>
              </a:rPr>
              <a:pPr/>
              <a:t>47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564197"/>
      </p:ext>
    </p:extLst>
  </p:cSld>
  <p:clrMapOvr>
    <a:masterClrMapping/>
  </p:clrMapOvr>
  <p:transition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304800" y="228600"/>
            <a:ext cx="892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例2 ：试作用于检测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串行输入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的8421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BCD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码的状态</a:t>
            </a:r>
          </a:p>
        </p:txBody>
      </p:sp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0" y="9906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图和状态表。输入顺序是先高位后低位，当出现非</a:t>
            </a:r>
          </a:p>
        </p:txBody>
      </p:sp>
      <p:sp>
        <p:nvSpPr>
          <p:cNvPr id="68615" name="Rectangle 7"/>
          <p:cNvSpPr>
            <a:spLocks noChangeArrowheads="1"/>
          </p:cNvSpPr>
          <p:nvPr/>
        </p:nvSpPr>
        <p:spPr bwMode="auto">
          <a:xfrm>
            <a:off x="0" y="1828800"/>
            <a:ext cx="88024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法数字1010～1111时,输出为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，否则输出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0" y="2590800"/>
            <a:ext cx="81868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”。</a:t>
            </a:r>
            <a:r>
              <a:rPr lang="zh-CN" alt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每</a:t>
            </a:r>
            <a:r>
              <a:rPr lang="zh-CN" alt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一组数输入完后均返回起始状态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37269" name="Rectangle 1077"/>
          <p:cNvSpPr>
            <a:spLocks noChangeArrowheads="1"/>
          </p:cNvSpPr>
          <p:nvPr/>
        </p:nvSpPr>
        <p:spPr bwMode="auto">
          <a:xfrm>
            <a:off x="725958" y="4014355"/>
            <a:ext cx="14157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？？？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1077"/>
          <p:cNvSpPr>
            <a:spLocks noChangeArrowheads="1"/>
          </p:cNvSpPr>
          <p:nvPr/>
        </p:nvSpPr>
        <p:spPr bwMode="auto">
          <a:xfrm>
            <a:off x="571472" y="6072206"/>
            <a:ext cx="59298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参照：组合逻辑电路的设计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Line 45"/>
          <p:cNvSpPr>
            <a:spLocks noChangeShapeType="1"/>
          </p:cNvSpPr>
          <p:nvPr/>
        </p:nvSpPr>
        <p:spPr bwMode="auto">
          <a:xfrm flipH="1">
            <a:off x="2051720" y="3175575"/>
            <a:ext cx="1890210" cy="113116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1077"/>
          <p:cNvSpPr>
            <a:spLocks noChangeArrowheads="1"/>
          </p:cNvSpPr>
          <p:nvPr/>
        </p:nvSpPr>
        <p:spPr bwMode="auto">
          <a:xfrm>
            <a:off x="2707138" y="4014065"/>
            <a:ext cx="3262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8421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BCD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码不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重叠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48</a:t>
            </a:fld>
            <a:endParaRPr lang="en-US" altLang="zh-CN"/>
          </a:p>
        </p:txBody>
      </p:sp>
      <p:sp>
        <p:nvSpPr>
          <p:cNvPr id="12" name="Rectangle 1077"/>
          <p:cNvSpPr>
            <a:spLocks noChangeArrowheads="1"/>
          </p:cNvSpPr>
          <p:nvPr/>
        </p:nvSpPr>
        <p:spPr bwMode="auto">
          <a:xfrm>
            <a:off x="500034" y="4857760"/>
            <a:ext cx="654538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如果是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并行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的8421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BCD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码检测，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可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采用什么电路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实现 ？？？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7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45" name="Group 113"/>
          <p:cNvGrpSpPr>
            <a:grpSpLocks/>
          </p:cNvGrpSpPr>
          <p:nvPr/>
        </p:nvGrpSpPr>
        <p:grpSpPr bwMode="auto">
          <a:xfrm>
            <a:off x="2627313" y="729567"/>
            <a:ext cx="2266950" cy="1647825"/>
            <a:chOff x="1514" y="378"/>
            <a:chExt cx="1428" cy="1038"/>
          </a:xfrm>
        </p:grpSpPr>
        <p:sp>
          <p:nvSpPr>
            <p:cNvPr id="69636" name="Oval 4"/>
            <p:cNvSpPr>
              <a:spLocks noChangeArrowheads="1"/>
            </p:cNvSpPr>
            <p:nvPr/>
          </p:nvSpPr>
          <p:spPr bwMode="auto">
            <a:xfrm>
              <a:off x="2570" y="384"/>
              <a:ext cx="372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7" name="Rectangle 5"/>
            <p:cNvSpPr>
              <a:spLocks noChangeArrowheads="1"/>
            </p:cNvSpPr>
            <p:nvPr/>
          </p:nvSpPr>
          <p:spPr bwMode="auto">
            <a:xfrm>
              <a:off x="2620" y="37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9638" name="Oval 6"/>
            <p:cNvSpPr>
              <a:spLocks noChangeArrowheads="1"/>
            </p:cNvSpPr>
            <p:nvPr/>
          </p:nvSpPr>
          <p:spPr bwMode="auto">
            <a:xfrm>
              <a:off x="1514" y="984"/>
              <a:ext cx="372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39" name="Rectangle 7"/>
            <p:cNvSpPr>
              <a:spLocks noChangeArrowheads="1"/>
            </p:cNvSpPr>
            <p:nvPr/>
          </p:nvSpPr>
          <p:spPr bwMode="auto">
            <a:xfrm>
              <a:off x="1564" y="97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9666" name="Line 34"/>
            <p:cNvSpPr>
              <a:spLocks noChangeShapeType="1"/>
            </p:cNvSpPr>
            <p:nvPr/>
          </p:nvSpPr>
          <p:spPr bwMode="auto">
            <a:xfrm flipH="1">
              <a:off x="1907" y="672"/>
              <a:ext cx="590" cy="389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91" name="Rectangle 59"/>
            <p:cNvSpPr>
              <a:spLocks noChangeArrowheads="1"/>
            </p:cNvSpPr>
            <p:nvPr/>
          </p:nvSpPr>
          <p:spPr bwMode="auto">
            <a:xfrm>
              <a:off x="1872" y="47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69754" name="Group 122"/>
          <p:cNvGrpSpPr>
            <a:grpSpLocks/>
          </p:cNvGrpSpPr>
          <p:nvPr/>
        </p:nvGrpSpPr>
        <p:grpSpPr bwMode="auto">
          <a:xfrm>
            <a:off x="928688" y="3282267"/>
            <a:ext cx="793750" cy="1533525"/>
            <a:chOff x="444" y="1986"/>
            <a:chExt cx="500" cy="966"/>
          </a:xfrm>
        </p:grpSpPr>
        <p:sp>
          <p:nvSpPr>
            <p:cNvPr id="69650" name="Oval 18"/>
            <p:cNvSpPr>
              <a:spLocks noChangeArrowheads="1"/>
            </p:cNvSpPr>
            <p:nvPr/>
          </p:nvSpPr>
          <p:spPr bwMode="auto">
            <a:xfrm>
              <a:off x="532" y="2520"/>
              <a:ext cx="394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1" name="Rectangle 19"/>
            <p:cNvSpPr>
              <a:spLocks noChangeArrowheads="1"/>
            </p:cNvSpPr>
            <p:nvPr/>
          </p:nvSpPr>
          <p:spPr bwMode="auto">
            <a:xfrm>
              <a:off x="590" y="25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H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9672" name="Line 40"/>
            <p:cNvSpPr>
              <a:spLocks noChangeShapeType="1"/>
            </p:cNvSpPr>
            <p:nvPr/>
          </p:nvSpPr>
          <p:spPr bwMode="auto">
            <a:xfrm flipH="1">
              <a:off x="785" y="1992"/>
              <a:ext cx="141" cy="57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93" name="Rectangle 61"/>
            <p:cNvSpPr>
              <a:spLocks noChangeArrowheads="1"/>
            </p:cNvSpPr>
            <p:nvPr/>
          </p:nvSpPr>
          <p:spPr bwMode="auto">
            <a:xfrm>
              <a:off x="444" y="198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69762" name="Group 130"/>
          <p:cNvGrpSpPr>
            <a:grpSpLocks/>
          </p:cNvGrpSpPr>
          <p:nvPr/>
        </p:nvGrpSpPr>
        <p:grpSpPr bwMode="auto">
          <a:xfrm>
            <a:off x="611188" y="1081992"/>
            <a:ext cx="7940675" cy="4572000"/>
            <a:chOff x="244" y="600"/>
            <a:chExt cx="5002" cy="2880"/>
          </a:xfrm>
        </p:grpSpPr>
        <p:sp>
          <p:nvSpPr>
            <p:cNvPr id="69680" name="Line 48"/>
            <p:cNvSpPr>
              <a:spLocks noChangeShapeType="1"/>
            </p:cNvSpPr>
            <p:nvPr/>
          </p:nvSpPr>
          <p:spPr bwMode="auto">
            <a:xfrm>
              <a:off x="724" y="2952"/>
              <a:ext cx="0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81" name="Line 49"/>
            <p:cNvSpPr>
              <a:spLocks noChangeShapeType="1"/>
            </p:cNvSpPr>
            <p:nvPr/>
          </p:nvSpPr>
          <p:spPr bwMode="auto">
            <a:xfrm>
              <a:off x="724" y="3480"/>
              <a:ext cx="4513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89" name="Line 57"/>
            <p:cNvSpPr>
              <a:spLocks noChangeShapeType="1"/>
            </p:cNvSpPr>
            <p:nvPr/>
          </p:nvSpPr>
          <p:spPr bwMode="auto">
            <a:xfrm flipV="1">
              <a:off x="5237" y="600"/>
              <a:ext cx="0" cy="28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90" name="Line 58"/>
            <p:cNvSpPr>
              <a:spLocks noChangeShapeType="1"/>
            </p:cNvSpPr>
            <p:nvPr/>
          </p:nvSpPr>
          <p:spPr bwMode="auto">
            <a:xfrm flipH="1">
              <a:off x="2932" y="600"/>
              <a:ext cx="231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94" name="Rectangle 62"/>
            <p:cNvSpPr>
              <a:spLocks noChangeArrowheads="1"/>
            </p:cNvSpPr>
            <p:nvPr/>
          </p:nvSpPr>
          <p:spPr bwMode="auto">
            <a:xfrm>
              <a:off x="244" y="285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69695" name="Rectangle 63"/>
            <p:cNvSpPr>
              <a:spLocks noChangeArrowheads="1"/>
            </p:cNvSpPr>
            <p:nvPr/>
          </p:nvSpPr>
          <p:spPr bwMode="auto">
            <a:xfrm>
              <a:off x="244" y="3048"/>
              <a:ext cx="52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grpSp>
        <p:nvGrpSpPr>
          <p:cNvPr id="69763" name="Group 131"/>
          <p:cNvGrpSpPr>
            <a:grpSpLocks/>
          </p:cNvGrpSpPr>
          <p:nvPr/>
        </p:nvGrpSpPr>
        <p:grpSpPr bwMode="auto">
          <a:xfrm>
            <a:off x="1525588" y="4663392"/>
            <a:ext cx="793750" cy="990600"/>
            <a:chOff x="820" y="2856"/>
            <a:chExt cx="500" cy="624"/>
          </a:xfrm>
        </p:grpSpPr>
        <p:sp>
          <p:nvSpPr>
            <p:cNvPr id="69682" name="Line 50"/>
            <p:cNvSpPr>
              <a:spLocks noChangeShapeType="1"/>
            </p:cNvSpPr>
            <p:nvPr/>
          </p:nvSpPr>
          <p:spPr bwMode="auto">
            <a:xfrm>
              <a:off x="1311" y="2952"/>
              <a:ext cx="0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96" name="Rectangle 64"/>
            <p:cNvSpPr>
              <a:spLocks noChangeArrowheads="1"/>
            </p:cNvSpPr>
            <p:nvPr/>
          </p:nvSpPr>
          <p:spPr bwMode="auto">
            <a:xfrm>
              <a:off x="820" y="285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69697" name="Rectangle 65"/>
            <p:cNvSpPr>
              <a:spLocks noChangeArrowheads="1"/>
            </p:cNvSpPr>
            <p:nvPr/>
          </p:nvSpPr>
          <p:spPr bwMode="auto">
            <a:xfrm>
              <a:off x="820" y="309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grpSp>
        <p:nvGrpSpPr>
          <p:cNvPr id="69764" name="Group 132"/>
          <p:cNvGrpSpPr>
            <a:grpSpLocks/>
          </p:cNvGrpSpPr>
          <p:nvPr/>
        </p:nvGrpSpPr>
        <p:grpSpPr bwMode="auto">
          <a:xfrm>
            <a:off x="2509838" y="4701492"/>
            <a:ext cx="909637" cy="960438"/>
            <a:chOff x="1440" y="2880"/>
            <a:chExt cx="573" cy="605"/>
          </a:xfrm>
        </p:grpSpPr>
        <p:sp>
          <p:nvSpPr>
            <p:cNvPr id="69683" name="Line 51"/>
            <p:cNvSpPr>
              <a:spLocks noChangeShapeType="1"/>
            </p:cNvSpPr>
            <p:nvPr/>
          </p:nvSpPr>
          <p:spPr bwMode="auto">
            <a:xfrm>
              <a:off x="1932" y="2928"/>
              <a:ext cx="0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98" name="Rectangle 66"/>
            <p:cNvSpPr>
              <a:spLocks noChangeArrowheads="1"/>
            </p:cNvSpPr>
            <p:nvPr/>
          </p:nvSpPr>
          <p:spPr bwMode="auto">
            <a:xfrm>
              <a:off x="1444" y="2880"/>
              <a:ext cx="56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69699" name="Rectangle 67"/>
            <p:cNvSpPr>
              <a:spLocks noChangeArrowheads="1"/>
            </p:cNvSpPr>
            <p:nvPr/>
          </p:nvSpPr>
          <p:spPr bwMode="auto">
            <a:xfrm>
              <a:off x="1440" y="3120"/>
              <a:ext cx="56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grpSp>
        <p:nvGrpSpPr>
          <p:cNvPr id="69765" name="Group 133"/>
          <p:cNvGrpSpPr>
            <a:grpSpLocks/>
          </p:cNvGrpSpPr>
          <p:nvPr/>
        </p:nvGrpSpPr>
        <p:grpSpPr bwMode="auto">
          <a:xfrm>
            <a:off x="3448050" y="4739592"/>
            <a:ext cx="973138" cy="922338"/>
            <a:chOff x="2031" y="2904"/>
            <a:chExt cx="613" cy="581"/>
          </a:xfrm>
        </p:grpSpPr>
        <p:sp>
          <p:nvSpPr>
            <p:cNvPr id="69684" name="Line 52"/>
            <p:cNvSpPr>
              <a:spLocks noChangeShapeType="1"/>
            </p:cNvSpPr>
            <p:nvPr/>
          </p:nvSpPr>
          <p:spPr bwMode="auto">
            <a:xfrm>
              <a:off x="2522" y="2952"/>
              <a:ext cx="0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00" name="Rectangle 68"/>
            <p:cNvSpPr>
              <a:spLocks noChangeArrowheads="1"/>
            </p:cNvSpPr>
            <p:nvPr/>
          </p:nvSpPr>
          <p:spPr bwMode="auto">
            <a:xfrm>
              <a:off x="2031" y="2904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69701" name="Rectangle 69"/>
            <p:cNvSpPr>
              <a:spLocks noChangeArrowheads="1"/>
            </p:cNvSpPr>
            <p:nvPr/>
          </p:nvSpPr>
          <p:spPr bwMode="auto">
            <a:xfrm>
              <a:off x="2031" y="312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grpSp>
        <p:nvGrpSpPr>
          <p:cNvPr id="69766" name="Group 134"/>
          <p:cNvGrpSpPr>
            <a:grpSpLocks/>
          </p:cNvGrpSpPr>
          <p:nvPr/>
        </p:nvGrpSpPr>
        <p:grpSpPr bwMode="auto">
          <a:xfrm>
            <a:off x="4495800" y="4701492"/>
            <a:ext cx="793750" cy="960438"/>
            <a:chOff x="2691" y="2880"/>
            <a:chExt cx="500" cy="605"/>
          </a:xfrm>
        </p:grpSpPr>
        <p:sp>
          <p:nvSpPr>
            <p:cNvPr id="69685" name="Line 53"/>
            <p:cNvSpPr>
              <a:spLocks noChangeShapeType="1"/>
            </p:cNvSpPr>
            <p:nvPr/>
          </p:nvSpPr>
          <p:spPr bwMode="auto">
            <a:xfrm>
              <a:off x="3182" y="2952"/>
              <a:ext cx="0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02" name="Rectangle 70"/>
            <p:cNvSpPr>
              <a:spLocks noChangeArrowheads="1"/>
            </p:cNvSpPr>
            <p:nvPr/>
          </p:nvSpPr>
          <p:spPr bwMode="auto">
            <a:xfrm>
              <a:off x="2691" y="288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69703" name="Rectangle 71"/>
            <p:cNvSpPr>
              <a:spLocks noChangeArrowheads="1"/>
            </p:cNvSpPr>
            <p:nvPr/>
          </p:nvSpPr>
          <p:spPr bwMode="auto">
            <a:xfrm>
              <a:off x="2691" y="312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grpSp>
        <p:nvGrpSpPr>
          <p:cNvPr id="69767" name="Group 135"/>
          <p:cNvGrpSpPr>
            <a:grpSpLocks/>
          </p:cNvGrpSpPr>
          <p:nvPr/>
        </p:nvGrpSpPr>
        <p:grpSpPr bwMode="auto">
          <a:xfrm>
            <a:off x="5481638" y="4701492"/>
            <a:ext cx="793750" cy="960438"/>
            <a:chOff x="3312" y="2880"/>
            <a:chExt cx="500" cy="605"/>
          </a:xfrm>
        </p:grpSpPr>
        <p:sp>
          <p:nvSpPr>
            <p:cNvPr id="69686" name="Line 54"/>
            <p:cNvSpPr>
              <a:spLocks noChangeShapeType="1"/>
            </p:cNvSpPr>
            <p:nvPr/>
          </p:nvSpPr>
          <p:spPr bwMode="auto">
            <a:xfrm>
              <a:off x="3759" y="2952"/>
              <a:ext cx="0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04" name="Rectangle 72"/>
            <p:cNvSpPr>
              <a:spLocks noChangeArrowheads="1"/>
            </p:cNvSpPr>
            <p:nvPr/>
          </p:nvSpPr>
          <p:spPr bwMode="auto">
            <a:xfrm>
              <a:off x="3312" y="288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69705" name="Rectangle 73"/>
            <p:cNvSpPr>
              <a:spLocks noChangeArrowheads="1"/>
            </p:cNvSpPr>
            <p:nvPr/>
          </p:nvSpPr>
          <p:spPr bwMode="auto">
            <a:xfrm>
              <a:off x="3312" y="312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69768" name="Group 136"/>
          <p:cNvGrpSpPr>
            <a:grpSpLocks/>
          </p:cNvGrpSpPr>
          <p:nvPr/>
        </p:nvGrpSpPr>
        <p:grpSpPr bwMode="auto">
          <a:xfrm>
            <a:off x="6337300" y="4739592"/>
            <a:ext cx="903288" cy="922338"/>
            <a:chOff x="3851" y="2904"/>
            <a:chExt cx="569" cy="581"/>
          </a:xfrm>
        </p:grpSpPr>
        <p:sp>
          <p:nvSpPr>
            <p:cNvPr id="69687" name="Line 55"/>
            <p:cNvSpPr>
              <a:spLocks noChangeShapeType="1"/>
            </p:cNvSpPr>
            <p:nvPr/>
          </p:nvSpPr>
          <p:spPr bwMode="auto">
            <a:xfrm>
              <a:off x="4342" y="2952"/>
              <a:ext cx="0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06" name="Rectangle 74"/>
            <p:cNvSpPr>
              <a:spLocks noChangeArrowheads="1"/>
            </p:cNvSpPr>
            <p:nvPr/>
          </p:nvSpPr>
          <p:spPr bwMode="auto">
            <a:xfrm>
              <a:off x="3851" y="2904"/>
              <a:ext cx="56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69707" name="Rectangle 75"/>
            <p:cNvSpPr>
              <a:spLocks noChangeArrowheads="1"/>
            </p:cNvSpPr>
            <p:nvPr/>
          </p:nvSpPr>
          <p:spPr bwMode="auto">
            <a:xfrm>
              <a:off x="3851" y="312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69769" name="Group 137"/>
          <p:cNvGrpSpPr>
            <a:grpSpLocks/>
          </p:cNvGrpSpPr>
          <p:nvPr/>
        </p:nvGrpSpPr>
        <p:grpSpPr bwMode="auto">
          <a:xfrm>
            <a:off x="7310438" y="4701492"/>
            <a:ext cx="793750" cy="960438"/>
            <a:chOff x="4464" y="2880"/>
            <a:chExt cx="500" cy="605"/>
          </a:xfrm>
        </p:grpSpPr>
        <p:sp>
          <p:nvSpPr>
            <p:cNvPr id="69688" name="Line 56"/>
            <p:cNvSpPr>
              <a:spLocks noChangeShapeType="1"/>
            </p:cNvSpPr>
            <p:nvPr/>
          </p:nvSpPr>
          <p:spPr bwMode="auto">
            <a:xfrm>
              <a:off x="4902" y="2952"/>
              <a:ext cx="0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08" name="Rectangle 76"/>
            <p:cNvSpPr>
              <a:spLocks noChangeArrowheads="1"/>
            </p:cNvSpPr>
            <p:nvPr/>
          </p:nvSpPr>
          <p:spPr bwMode="auto">
            <a:xfrm>
              <a:off x="4464" y="288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  <p:sp>
          <p:nvSpPr>
            <p:cNvPr id="69709" name="Rectangle 77"/>
            <p:cNvSpPr>
              <a:spLocks noChangeArrowheads="1"/>
            </p:cNvSpPr>
            <p:nvPr/>
          </p:nvSpPr>
          <p:spPr bwMode="auto">
            <a:xfrm>
              <a:off x="4464" y="312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69751" name="Group 119"/>
          <p:cNvGrpSpPr>
            <a:grpSpLocks/>
          </p:cNvGrpSpPr>
          <p:nvPr/>
        </p:nvGrpSpPr>
        <p:grpSpPr bwMode="auto">
          <a:xfrm>
            <a:off x="3224213" y="1986867"/>
            <a:ext cx="917575" cy="1298575"/>
            <a:chOff x="1890" y="1170"/>
            <a:chExt cx="578" cy="818"/>
          </a:xfrm>
        </p:grpSpPr>
        <p:sp>
          <p:nvSpPr>
            <p:cNvPr id="69669" name="Line 37"/>
            <p:cNvSpPr>
              <a:spLocks noChangeShapeType="1"/>
            </p:cNvSpPr>
            <p:nvPr/>
          </p:nvSpPr>
          <p:spPr bwMode="auto">
            <a:xfrm>
              <a:off x="1890" y="1320"/>
              <a:ext cx="306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44" name="Oval 12"/>
            <p:cNvSpPr>
              <a:spLocks noChangeArrowheads="1"/>
            </p:cNvSpPr>
            <p:nvPr/>
          </p:nvSpPr>
          <p:spPr bwMode="auto">
            <a:xfrm>
              <a:off x="2068" y="1608"/>
              <a:ext cx="394" cy="38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5" name="Rectangle 13"/>
            <p:cNvSpPr>
              <a:spLocks noChangeArrowheads="1"/>
            </p:cNvSpPr>
            <p:nvPr/>
          </p:nvSpPr>
          <p:spPr bwMode="auto">
            <a:xfrm>
              <a:off x="2126" y="160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9710" name="Rectangle 78"/>
            <p:cNvSpPr>
              <a:spLocks noChangeArrowheads="1"/>
            </p:cNvSpPr>
            <p:nvPr/>
          </p:nvSpPr>
          <p:spPr bwMode="auto">
            <a:xfrm>
              <a:off x="1968" y="117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grpSp>
        <p:nvGrpSpPr>
          <p:cNvPr id="69755" name="Group 123"/>
          <p:cNvGrpSpPr>
            <a:grpSpLocks/>
          </p:cNvGrpSpPr>
          <p:nvPr/>
        </p:nvGrpSpPr>
        <p:grpSpPr bwMode="auto">
          <a:xfrm>
            <a:off x="2058988" y="3206067"/>
            <a:ext cx="863600" cy="1609725"/>
            <a:chOff x="1156" y="1938"/>
            <a:chExt cx="544" cy="1014"/>
          </a:xfrm>
        </p:grpSpPr>
        <p:sp>
          <p:nvSpPr>
            <p:cNvPr id="69652" name="Oval 20"/>
            <p:cNvSpPr>
              <a:spLocks noChangeArrowheads="1"/>
            </p:cNvSpPr>
            <p:nvPr/>
          </p:nvSpPr>
          <p:spPr bwMode="auto">
            <a:xfrm>
              <a:off x="1156" y="2520"/>
              <a:ext cx="394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3" name="Rectangle 21"/>
            <p:cNvSpPr>
              <a:spLocks noChangeArrowheads="1"/>
            </p:cNvSpPr>
            <p:nvPr/>
          </p:nvSpPr>
          <p:spPr bwMode="auto">
            <a:xfrm>
              <a:off x="1214" y="25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I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9673" name="Line 41"/>
            <p:cNvSpPr>
              <a:spLocks noChangeShapeType="1"/>
            </p:cNvSpPr>
            <p:nvPr/>
          </p:nvSpPr>
          <p:spPr bwMode="auto">
            <a:xfrm>
              <a:off x="1209" y="1992"/>
              <a:ext cx="129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11" name="Rectangle 79"/>
            <p:cNvSpPr>
              <a:spLocks noChangeArrowheads="1"/>
            </p:cNvSpPr>
            <p:nvPr/>
          </p:nvSpPr>
          <p:spPr bwMode="auto">
            <a:xfrm>
              <a:off x="1200" y="193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grpSp>
        <p:nvGrpSpPr>
          <p:cNvPr id="69756" name="Group 124"/>
          <p:cNvGrpSpPr>
            <a:grpSpLocks/>
          </p:cNvGrpSpPr>
          <p:nvPr/>
        </p:nvGrpSpPr>
        <p:grpSpPr bwMode="auto">
          <a:xfrm>
            <a:off x="2820988" y="3215592"/>
            <a:ext cx="793750" cy="1600200"/>
            <a:chOff x="1636" y="1944"/>
            <a:chExt cx="500" cy="1008"/>
          </a:xfrm>
        </p:grpSpPr>
        <p:sp>
          <p:nvSpPr>
            <p:cNvPr id="69654" name="Oval 22"/>
            <p:cNvSpPr>
              <a:spLocks noChangeArrowheads="1"/>
            </p:cNvSpPr>
            <p:nvPr/>
          </p:nvSpPr>
          <p:spPr bwMode="auto">
            <a:xfrm>
              <a:off x="1732" y="2520"/>
              <a:ext cx="394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5" name="Rectangle 23"/>
            <p:cNvSpPr>
              <a:spLocks noChangeArrowheads="1"/>
            </p:cNvSpPr>
            <p:nvPr/>
          </p:nvSpPr>
          <p:spPr bwMode="auto">
            <a:xfrm>
              <a:off x="1790" y="25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9674" name="Line 42"/>
            <p:cNvSpPr>
              <a:spLocks noChangeShapeType="1"/>
            </p:cNvSpPr>
            <p:nvPr/>
          </p:nvSpPr>
          <p:spPr bwMode="auto">
            <a:xfrm flipH="1">
              <a:off x="1987" y="1944"/>
              <a:ext cx="140" cy="57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12" name="Rectangle 80"/>
            <p:cNvSpPr>
              <a:spLocks noChangeArrowheads="1"/>
            </p:cNvSpPr>
            <p:nvPr/>
          </p:nvSpPr>
          <p:spPr bwMode="auto">
            <a:xfrm>
              <a:off x="1636" y="194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69757" name="Group 125"/>
          <p:cNvGrpSpPr>
            <a:grpSpLocks/>
          </p:cNvGrpSpPr>
          <p:nvPr/>
        </p:nvGrpSpPr>
        <p:grpSpPr bwMode="auto">
          <a:xfrm>
            <a:off x="3963988" y="3206067"/>
            <a:ext cx="863600" cy="1609725"/>
            <a:chOff x="2356" y="1938"/>
            <a:chExt cx="544" cy="1014"/>
          </a:xfrm>
        </p:grpSpPr>
        <p:sp>
          <p:nvSpPr>
            <p:cNvPr id="69656" name="Oval 24"/>
            <p:cNvSpPr>
              <a:spLocks noChangeArrowheads="1"/>
            </p:cNvSpPr>
            <p:nvPr/>
          </p:nvSpPr>
          <p:spPr bwMode="auto">
            <a:xfrm>
              <a:off x="2356" y="2520"/>
              <a:ext cx="394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7" name="Rectangle 25"/>
            <p:cNvSpPr>
              <a:spLocks noChangeArrowheads="1"/>
            </p:cNvSpPr>
            <p:nvPr/>
          </p:nvSpPr>
          <p:spPr bwMode="auto">
            <a:xfrm>
              <a:off x="2414" y="25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K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9675" name="Line 43"/>
            <p:cNvSpPr>
              <a:spLocks noChangeShapeType="1"/>
            </p:cNvSpPr>
            <p:nvPr/>
          </p:nvSpPr>
          <p:spPr bwMode="auto">
            <a:xfrm>
              <a:off x="2409" y="1944"/>
              <a:ext cx="142" cy="57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13" name="Rectangle 81"/>
            <p:cNvSpPr>
              <a:spLocks noChangeArrowheads="1"/>
            </p:cNvSpPr>
            <p:nvPr/>
          </p:nvSpPr>
          <p:spPr bwMode="auto">
            <a:xfrm>
              <a:off x="2400" y="193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grpSp>
        <p:nvGrpSpPr>
          <p:cNvPr id="69749" name="Group 117"/>
          <p:cNvGrpSpPr>
            <a:grpSpLocks/>
          </p:cNvGrpSpPr>
          <p:nvPr/>
        </p:nvGrpSpPr>
        <p:grpSpPr bwMode="auto">
          <a:xfrm>
            <a:off x="1601788" y="1843992"/>
            <a:ext cx="1014412" cy="1466850"/>
            <a:chOff x="868" y="1080"/>
            <a:chExt cx="639" cy="924"/>
          </a:xfrm>
        </p:grpSpPr>
        <p:sp>
          <p:nvSpPr>
            <p:cNvPr id="69642" name="Oval 10"/>
            <p:cNvSpPr>
              <a:spLocks noChangeArrowheads="1"/>
            </p:cNvSpPr>
            <p:nvPr/>
          </p:nvSpPr>
          <p:spPr bwMode="auto">
            <a:xfrm>
              <a:off x="868" y="1560"/>
              <a:ext cx="394" cy="4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3" name="Rectangle 11"/>
            <p:cNvSpPr>
              <a:spLocks noChangeArrowheads="1"/>
            </p:cNvSpPr>
            <p:nvPr/>
          </p:nvSpPr>
          <p:spPr bwMode="auto">
            <a:xfrm>
              <a:off x="926" y="155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9668" name="Line 36"/>
            <p:cNvSpPr>
              <a:spLocks noChangeShapeType="1"/>
            </p:cNvSpPr>
            <p:nvPr/>
          </p:nvSpPr>
          <p:spPr bwMode="auto">
            <a:xfrm flipH="1">
              <a:off x="1200" y="1248"/>
              <a:ext cx="307" cy="33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692" name="Rectangle 60"/>
            <p:cNvSpPr>
              <a:spLocks noChangeArrowheads="1"/>
            </p:cNvSpPr>
            <p:nvPr/>
          </p:nvSpPr>
          <p:spPr bwMode="auto">
            <a:xfrm>
              <a:off x="964" y="108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69746" name="Group 114"/>
          <p:cNvGrpSpPr>
            <a:grpSpLocks/>
          </p:cNvGrpSpPr>
          <p:nvPr/>
        </p:nvGrpSpPr>
        <p:grpSpPr bwMode="auto">
          <a:xfrm>
            <a:off x="4722813" y="1196292"/>
            <a:ext cx="2228850" cy="1143000"/>
            <a:chOff x="2834" y="696"/>
            <a:chExt cx="1404" cy="720"/>
          </a:xfrm>
        </p:grpSpPr>
        <p:sp>
          <p:nvSpPr>
            <p:cNvPr id="69640" name="Oval 8"/>
            <p:cNvSpPr>
              <a:spLocks noChangeArrowheads="1"/>
            </p:cNvSpPr>
            <p:nvPr/>
          </p:nvSpPr>
          <p:spPr bwMode="auto">
            <a:xfrm>
              <a:off x="3844" y="984"/>
              <a:ext cx="394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1" name="Rectangle 9"/>
            <p:cNvSpPr>
              <a:spLocks noChangeArrowheads="1"/>
            </p:cNvSpPr>
            <p:nvPr/>
          </p:nvSpPr>
          <p:spPr bwMode="auto">
            <a:xfrm>
              <a:off x="3902" y="97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9667" name="Line 35"/>
            <p:cNvSpPr>
              <a:spLocks noChangeShapeType="1"/>
            </p:cNvSpPr>
            <p:nvPr/>
          </p:nvSpPr>
          <p:spPr bwMode="auto">
            <a:xfrm>
              <a:off x="3018" y="696"/>
              <a:ext cx="788" cy="499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14" name="Rectangle 82"/>
            <p:cNvSpPr>
              <a:spLocks noChangeArrowheads="1"/>
            </p:cNvSpPr>
            <p:nvPr/>
          </p:nvSpPr>
          <p:spPr bwMode="auto">
            <a:xfrm>
              <a:off x="2834" y="73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69753" name="Group 121"/>
          <p:cNvGrpSpPr>
            <a:grpSpLocks/>
          </p:cNvGrpSpPr>
          <p:nvPr/>
        </p:nvGrpSpPr>
        <p:grpSpPr bwMode="auto">
          <a:xfrm>
            <a:off x="7005638" y="1758267"/>
            <a:ext cx="860425" cy="1533525"/>
            <a:chOff x="4272" y="1026"/>
            <a:chExt cx="542" cy="966"/>
          </a:xfrm>
        </p:grpSpPr>
        <p:sp>
          <p:nvSpPr>
            <p:cNvPr id="69648" name="Oval 16"/>
            <p:cNvSpPr>
              <a:spLocks noChangeArrowheads="1"/>
            </p:cNvSpPr>
            <p:nvPr/>
          </p:nvSpPr>
          <p:spPr bwMode="auto">
            <a:xfrm>
              <a:off x="4420" y="1560"/>
              <a:ext cx="394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9" name="Rectangle 17"/>
            <p:cNvSpPr>
              <a:spLocks noChangeArrowheads="1"/>
            </p:cNvSpPr>
            <p:nvPr/>
          </p:nvSpPr>
          <p:spPr bwMode="auto">
            <a:xfrm>
              <a:off x="4478" y="155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G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9671" name="Line 39"/>
            <p:cNvSpPr>
              <a:spLocks noChangeShapeType="1"/>
            </p:cNvSpPr>
            <p:nvPr/>
          </p:nvSpPr>
          <p:spPr bwMode="auto">
            <a:xfrm>
              <a:off x="4281" y="1272"/>
              <a:ext cx="263" cy="28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15" name="Rectangle 83"/>
            <p:cNvSpPr>
              <a:spLocks noChangeArrowheads="1"/>
            </p:cNvSpPr>
            <p:nvPr/>
          </p:nvSpPr>
          <p:spPr bwMode="auto">
            <a:xfrm>
              <a:off x="4272" y="102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grpSp>
        <p:nvGrpSpPr>
          <p:cNvPr id="69761" name="Group 129"/>
          <p:cNvGrpSpPr>
            <a:grpSpLocks/>
          </p:cNvGrpSpPr>
          <p:nvPr/>
        </p:nvGrpSpPr>
        <p:grpSpPr bwMode="auto">
          <a:xfrm>
            <a:off x="7697788" y="3206067"/>
            <a:ext cx="863600" cy="1609725"/>
            <a:chOff x="4708" y="1938"/>
            <a:chExt cx="544" cy="1014"/>
          </a:xfrm>
        </p:grpSpPr>
        <p:sp>
          <p:nvSpPr>
            <p:cNvPr id="69664" name="Oval 32"/>
            <p:cNvSpPr>
              <a:spLocks noChangeArrowheads="1"/>
            </p:cNvSpPr>
            <p:nvPr/>
          </p:nvSpPr>
          <p:spPr bwMode="auto">
            <a:xfrm>
              <a:off x="4708" y="2520"/>
              <a:ext cx="394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5" name="Rectangle 33"/>
            <p:cNvSpPr>
              <a:spLocks noChangeArrowheads="1"/>
            </p:cNvSpPr>
            <p:nvPr/>
          </p:nvSpPr>
          <p:spPr bwMode="auto">
            <a:xfrm>
              <a:off x="4766" y="25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P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9679" name="Line 47"/>
            <p:cNvSpPr>
              <a:spLocks noChangeShapeType="1"/>
            </p:cNvSpPr>
            <p:nvPr/>
          </p:nvSpPr>
          <p:spPr bwMode="auto">
            <a:xfrm>
              <a:off x="4761" y="1944"/>
              <a:ext cx="141" cy="57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16" name="Rectangle 84"/>
            <p:cNvSpPr>
              <a:spLocks noChangeArrowheads="1"/>
            </p:cNvSpPr>
            <p:nvPr/>
          </p:nvSpPr>
          <p:spPr bwMode="auto">
            <a:xfrm>
              <a:off x="4752" y="193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</p:grpSp>
      <p:grpSp>
        <p:nvGrpSpPr>
          <p:cNvPr id="69752" name="Group 120"/>
          <p:cNvGrpSpPr>
            <a:grpSpLocks/>
          </p:cNvGrpSpPr>
          <p:nvPr/>
        </p:nvGrpSpPr>
        <p:grpSpPr bwMode="auto">
          <a:xfrm>
            <a:off x="5411788" y="1996392"/>
            <a:ext cx="946150" cy="1295400"/>
            <a:chOff x="3268" y="1176"/>
            <a:chExt cx="596" cy="816"/>
          </a:xfrm>
        </p:grpSpPr>
        <p:sp>
          <p:nvSpPr>
            <p:cNvPr id="69646" name="Oval 14"/>
            <p:cNvSpPr>
              <a:spLocks noChangeArrowheads="1"/>
            </p:cNvSpPr>
            <p:nvPr/>
          </p:nvSpPr>
          <p:spPr bwMode="auto">
            <a:xfrm>
              <a:off x="3268" y="1560"/>
              <a:ext cx="394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3326" y="155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9670" name="Line 38"/>
            <p:cNvSpPr>
              <a:spLocks noChangeShapeType="1"/>
            </p:cNvSpPr>
            <p:nvPr/>
          </p:nvSpPr>
          <p:spPr bwMode="auto">
            <a:xfrm flipH="1">
              <a:off x="3648" y="1296"/>
              <a:ext cx="202" cy="38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17" name="Rectangle 85"/>
            <p:cNvSpPr>
              <a:spLocks noChangeArrowheads="1"/>
            </p:cNvSpPr>
            <p:nvPr/>
          </p:nvSpPr>
          <p:spPr bwMode="auto">
            <a:xfrm>
              <a:off x="3364" y="117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69758" name="Group 126"/>
          <p:cNvGrpSpPr>
            <a:grpSpLocks/>
          </p:cNvGrpSpPr>
          <p:nvPr/>
        </p:nvGrpSpPr>
        <p:grpSpPr bwMode="auto">
          <a:xfrm>
            <a:off x="4802188" y="3215592"/>
            <a:ext cx="793750" cy="1600200"/>
            <a:chOff x="2884" y="1944"/>
            <a:chExt cx="500" cy="1008"/>
          </a:xfrm>
        </p:grpSpPr>
        <p:sp>
          <p:nvSpPr>
            <p:cNvPr id="69658" name="Oval 26"/>
            <p:cNvSpPr>
              <a:spLocks noChangeArrowheads="1"/>
            </p:cNvSpPr>
            <p:nvPr/>
          </p:nvSpPr>
          <p:spPr bwMode="auto">
            <a:xfrm>
              <a:off x="2980" y="2520"/>
              <a:ext cx="394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9" name="Rectangle 27"/>
            <p:cNvSpPr>
              <a:spLocks noChangeArrowheads="1"/>
            </p:cNvSpPr>
            <p:nvPr/>
          </p:nvSpPr>
          <p:spPr bwMode="auto">
            <a:xfrm>
              <a:off x="3038" y="25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L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9676" name="Line 44"/>
            <p:cNvSpPr>
              <a:spLocks noChangeShapeType="1"/>
            </p:cNvSpPr>
            <p:nvPr/>
          </p:nvSpPr>
          <p:spPr bwMode="auto">
            <a:xfrm flipH="1">
              <a:off x="3246" y="1992"/>
              <a:ext cx="129" cy="52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18" name="Rectangle 86"/>
            <p:cNvSpPr>
              <a:spLocks noChangeArrowheads="1"/>
            </p:cNvSpPr>
            <p:nvPr/>
          </p:nvSpPr>
          <p:spPr bwMode="auto">
            <a:xfrm>
              <a:off x="2884" y="194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69759" name="Group 127"/>
          <p:cNvGrpSpPr>
            <a:grpSpLocks/>
          </p:cNvGrpSpPr>
          <p:nvPr/>
        </p:nvGrpSpPr>
        <p:grpSpPr bwMode="auto">
          <a:xfrm>
            <a:off x="5862638" y="3101292"/>
            <a:ext cx="793750" cy="1714500"/>
            <a:chOff x="3552" y="1872"/>
            <a:chExt cx="500" cy="1080"/>
          </a:xfrm>
        </p:grpSpPr>
        <p:sp>
          <p:nvSpPr>
            <p:cNvPr id="69660" name="Oval 28"/>
            <p:cNvSpPr>
              <a:spLocks noChangeArrowheads="1"/>
            </p:cNvSpPr>
            <p:nvPr/>
          </p:nvSpPr>
          <p:spPr bwMode="auto">
            <a:xfrm>
              <a:off x="3556" y="2520"/>
              <a:ext cx="394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1" name="Rectangle 29"/>
            <p:cNvSpPr>
              <a:spLocks noChangeArrowheads="1"/>
            </p:cNvSpPr>
            <p:nvPr/>
          </p:nvSpPr>
          <p:spPr bwMode="auto">
            <a:xfrm>
              <a:off x="3614" y="25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M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9677" name="Line 45"/>
            <p:cNvSpPr>
              <a:spLocks noChangeShapeType="1"/>
            </p:cNvSpPr>
            <p:nvPr/>
          </p:nvSpPr>
          <p:spPr bwMode="auto">
            <a:xfrm>
              <a:off x="3605" y="1944"/>
              <a:ext cx="140" cy="57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19" name="Rectangle 87"/>
            <p:cNvSpPr>
              <a:spLocks noChangeArrowheads="1"/>
            </p:cNvSpPr>
            <p:nvPr/>
          </p:nvSpPr>
          <p:spPr bwMode="auto">
            <a:xfrm>
              <a:off x="3552" y="187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69760" name="Group 128"/>
          <p:cNvGrpSpPr>
            <a:grpSpLocks/>
          </p:cNvGrpSpPr>
          <p:nvPr/>
        </p:nvGrpSpPr>
        <p:grpSpPr bwMode="auto">
          <a:xfrm>
            <a:off x="6572250" y="3063192"/>
            <a:ext cx="973138" cy="1752600"/>
            <a:chOff x="3999" y="1848"/>
            <a:chExt cx="613" cy="1104"/>
          </a:xfrm>
        </p:grpSpPr>
        <p:sp>
          <p:nvSpPr>
            <p:cNvPr id="69662" name="Oval 30"/>
            <p:cNvSpPr>
              <a:spLocks noChangeArrowheads="1"/>
            </p:cNvSpPr>
            <p:nvPr/>
          </p:nvSpPr>
          <p:spPr bwMode="auto">
            <a:xfrm>
              <a:off x="4132" y="2520"/>
              <a:ext cx="394" cy="43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63" name="Rectangle 31"/>
            <p:cNvSpPr>
              <a:spLocks noChangeArrowheads="1"/>
            </p:cNvSpPr>
            <p:nvPr/>
          </p:nvSpPr>
          <p:spPr bwMode="auto">
            <a:xfrm>
              <a:off x="4190" y="25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N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9678" name="Line 46"/>
            <p:cNvSpPr>
              <a:spLocks noChangeShapeType="1"/>
            </p:cNvSpPr>
            <p:nvPr/>
          </p:nvSpPr>
          <p:spPr bwMode="auto">
            <a:xfrm flipH="1">
              <a:off x="4294" y="1944"/>
              <a:ext cx="152" cy="62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9720" name="Rectangle 88"/>
            <p:cNvSpPr>
              <a:spLocks noChangeArrowheads="1"/>
            </p:cNvSpPr>
            <p:nvPr/>
          </p:nvSpPr>
          <p:spPr bwMode="auto">
            <a:xfrm>
              <a:off x="3999" y="1848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sp>
        <p:nvSpPr>
          <p:cNvPr id="69770" name="Rectangle 138"/>
          <p:cNvSpPr>
            <a:spLocks noChangeArrowheads="1"/>
          </p:cNvSpPr>
          <p:nvPr/>
        </p:nvSpPr>
        <p:spPr bwMode="auto">
          <a:xfrm>
            <a:off x="161510" y="-36385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状态图</a:t>
            </a:r>
          </a:p>
        </p:txBody>
      </p:sp>
      <p:sp>
        <p:nvSpPr>
          <p:cNvPr id="138297" name="Rectangle 1081"/>
          <p:cNvSpPr>
            <a:spLocks noChangeArrowheads="1"/>
          </p:cNvSpPr>
          <p:nvPr/>
        </p:nvSpPr>
        <p:spPr bwMode="auto">
          <a:xfrm>
            <a:off x="468313" y="5782580"/>
            <a:ext cx="84248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以上红色边框包围的树状结构称为：二叉树结构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Binary-Tree or B-Tree</a:t>
            </a:r>
          </a:p>
        </p:txBody>
      </p:sp>
      <p:sp>
        <p:nvSpPr>
          <p:cNvPr id="138298" name="Rectangle 1082"/>
          <p:cNvSpPr>
            <a:spLocks noChangeArrowheads="1"/>
          </p:cNvSpPr>
          <p:nvPr/>
        </p:nvSpPr>
        <p:spPr bwMode="auto">
          <a:xfrm>
            <a:off x="900113" y="729567"/>
            <a:ext cx="7559675" cy="410368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灯片编号占位符 1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9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9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9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9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9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9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9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9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97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9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9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9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9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9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9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9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9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9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9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9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9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9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9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9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9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9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9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13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1382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97" grpId="0"/>
      <p:bldP spid="13829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810000" y="2362200"/>
            <a:ext cx="28956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810000" y="457200"/>
            <a:ext cx="2895600" cy="137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702" name="AutoShape 6"/>
          <p:cNvSpPr>
            <a:spLocks noChangeArrowheads="1"/>
          </p:cNvSpPr>
          <p:nvPr/>
        </p:nvSpPr>
        <p:spPr bwMode="auto">
          <a:xfrm>
            <a:off x="2133600" y="533400"/>
            <a:ext cx="1752600" cy="485775"/>
          </a:xfrm>
          <a:prstGeom prst="rightArrow">
            <a:avLst>
              <a:gd name="adj1" fmla="val 50000"/>
              <a:gd name="adj2" fmla="val 9019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>
            <a:off x="3048000" y="2895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 flipV="1">
            <a:off x="3048000" y="1600200"/>
            <a:ext cx="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H="1">
            <a:off x="2514600" y="3276600"/>
            <a:ext cx="1295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V="1">
            <a:off x="2514600" y="1295400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2514600" y="12954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3048000" y="1752600"/>
            <a:ext cx="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3048000" y="1600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3276600" y="16002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V="1">
            <a:off x="3352800" y="10668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V="1">
            <a:off x="3276600" y="1524000"/>
            <a:ext cx="533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3352800" y="1066800"/>
            <a:ext cx="533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7" name="AutoShape 21"/>
          <p:cNvSpPr>
            <a:spLocks noChangeArrowheads="1"/>
          </p:cNvSpPr>
          <p:nvPr/>
        </p:nvSpPr>
        <p:spPr bwMode="auto">
          <a:xfrm>
            <a:off x="6705600" y="533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6705600" y="15240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19" name="Line 23"/>
          <p:cNvSpPr>
            <a:spLocks noChangeShapeType="1"/>
          </p:cNvSpPr>
          <p:nvPr/>
        </p:nvSpPr>
        <p:spPr bwMode="auto">
          <a:xfrm>
            <a:off x="6705600" y="12192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7391400" y="1524000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>
            <a:off x="7696200" y="12192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2" name="Line 26"/>
          <p:cNvSpPr>
            <a:spLocks noChangeShapeType="1"/>
          </p:cNvSpPr>
          <p:nvPr/>
        </p:nvSpPr>
        <p:spPr bwMode="auto">
          <a:xfrm flipH="1">
            <a:off x="7162800" y="2743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 flipV="1">
            <a:off x="7162800" y="25146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4" name="Line 28"/>
          <p:cNvSpPr>
            <a:spLocks noChangeShapeType="1"/>
          </p:cNvSpPr>
          <p:nvPr/>
        </p:nvSpPr>
        <p:spPr bwMode="auto">
          <a:xfrm flipH="1">
            <a:off x="7162800" y="30480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>
            <a:off x="7162800" y="3048000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6" name="Line 30"/>
          <p:cNvSpPr>
            <a:spLocks noChangeShapeType="1"/>
          </p:cNvSpPr>
          <p:nvPr/>
        </p:nvSpPr>
        <p:spPr bwMode="auto">
          <a:xfrm flipH="1">
            <a:off x="6705600" y="2514600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7" name="Line 31"/>
          <p:cNvSpPr>
            <a:spLocks noChangeShapeType="1"/>
          </p:cNvSpPr>
          <p:nvPr/>
        </p:nvSpPr>
        <p:spPr bwMode="auto">
          <a:xfrm flipH="1" flipV="1">
            <a:off x="6705600" y="2971800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4343400" y="838200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组合电路</a:t>
            </a: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4343400" y="2819400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存储元件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1143000" y="371475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7620000" y="447675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6781800" y="3190875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2514600" y="3190875"/>
            <a:ext cx="113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742" name="Rectangle 46"/>
          <p:cNvSpPr>
            <a:spLocks noChangeArrowheads="1"/>
          </p:cNvSpPr>
          <p:nvPr/>
        </p:nvSpPr>
        <p:spPr bwMode="auto">
          <a:xfrm>
            <a:off x="457200" y="4191000"/>
            <a:ext cx="2552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当前时刻</a:t>
            </a:r>
          </a:p>
        </p:txBody>
      </p:sp>
      <p:sp>
        <p:nvSpPr>
          <p:cNvPr id="29743" name="Rectangle 47"/>
          <p:cNvSpPr>
            <a:spLocks noChangeArrowheads="1"/>
          </p:cNvSpPr>
          <p:nvPr/>
        </p:nvSpPr>
        <p:spPr bwMode="auto">
          <a:xfrm>
            <a:off x="4343400" y="4191000"/>
            <a:ext cx="3568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当前的输入</a:t>
            </a:r>
          </a:p>
        </p:txBody>
      </p:sp>
      <p:sp>
        <p:nvSpPr>
          <p:cNvPr id="29744" name="Rectangle 48"/>
          <p:cNvSpPr>
            <a:spLocks noChangeArrowheads="1"/>
          </p:cNvSpPr>
          <p:nvPr/>
        </p:nvSpPr>
        <p:spPr bwMode="auto">
          <a:xfrm>
            <a:off x="457200" y="5029200"/>
            <a:ext cx="3568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当前的输出</a:t>
            </a:r>
          </a:p>
        </p:txBody>
      </p:sp>
      <p:sp>
        <p:nvSpPr>
          <p:cNvPr id="29745" name="Rectangle 49"/>
          <p:cNvSpPr>
            <a:spLocks noChangeArrowheads="1"/>
          </p:cNvSpPr>
          <p:nvPr/>
        </p:nvSpPr>
        <p:spPr bwMode="auto">
          <a:xfrm>
            <a:off x="4343400" y="5029200"/>
            <a:ext cx="3568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当前的状态</a:t>
            </a:r>
          </a:p>
        </p:txBody>
      </p:sp>
      <p:sp>
        <p:nvSpPr>
          <p:cNvPr id="29746" name="Rectangle 50"/>
          <p:cNvSpPr>
            <a:spLocks noChangeArrowheads="1"/>
          </p:cNvSpPr>
          <p:nvPr/>
        </p:nvSpPr>
        <p:spPr bwMode="auto">
          <a:xfrm>
            <a:off x="381000" y="5791200"/>
            <a:ext cx="4381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Z(t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当前的激励输入</a:t>
            </a: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97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2" grpId="0" build="p" autoUpdateAnimBg="0"/>
      <p:bldP spid="29743" grpId="0" build="p" autoUpdateAnimBg="0"/>
      <p:bldP spid="29744" grpId="0" build="p" autoUpdateAnimBg="0"/>
      <p:bldP spid="29745" grpId="0" build="p" autoUpdateAnimBg="0"/>
      <p:bldP spid="29746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04800" y="1104900"/>
            <a:ext cx="810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现态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X=0   X=1 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现态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X=0     X=1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1752600" y="381000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次态 / 输出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6019800" y="457200"/>
            <a:ext cx="243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次态 / 输出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304800" y="304800"/>
            <a:ext cx="8839200" cy="6324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0664" name="Line 8"/>
          <p:cNvSpPr>
            <a:spLocks noChangeShapeType="1"/>
          </p:cNvSpPr>
          <p:nvPr/>
        </p:nvSpPr>
        <p:spPr bwMode="auto">
          <a:xfrm>
            <a:off x="304800" y="1752600"/>
            <a:ext cx="883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66" name="Line 10"/>
          <p:cNvSpPr>
            <a:spLocks noChangeShapeType="1"/>
          </p:cNvSpPr>
          <p:nvPr/>
        </p:nvSpPr>
        <p:spPr bwMode="auto">
          <a:xfrm>
            <a:off x="1524000" y="304800"/>
            <a:ext cx="0" cy="632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4343400" y="304800"/>
            <a:ext cx="0" cy="632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5715000" y="304800"/>
            <a:ext cx="0" cy="6324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>
            <a:off x="1524000" y="1066800"/>
            <a:ext cx="281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>
            <a:off x="5715000" y="106680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>
            <a:off x="2819400" y="1066800"/>
            <a:ext cx="0" cy="556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>
            <a:off x="7315200" y="1066800"/>
            <a:ext cx="0" cy="548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673" name="Rectangle 17"/>
          <p:cNvSpPr>
            <a:spLocks noChangeArrowheads="1"/>
          </p:cNvSpPr>
          <p:nvPr/>
        </p:nvSpPr>
        <p:spPr bwMode="auto">
          <a:xfrm>
            <a:off x="533400" y="59817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H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0674" name="Rectangle 18"/>
          <p:cNvSpPr>
            <a:spLocks noChangeArrowheads="1"/>
          </p:cNvSpPr>
          <p:nvPr/>
        </p:nvSpPr>
        <p:spPr bwMode="auto">
          <a:xfrm>
            <a:off x="4876800" y="55245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P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A/1     A/1</a:t>
            </a:r>
          </a:p>
        </p:txBody>
      </p:sp>
      <p:sp>
        <p:nvSpPr>
          <p:cNvPr id="70675" name="Rectangle 19"/>
          <p:cNvSpPr>
            <a:spLocks noChangeArrowheads="1"/>
          </p:cNvSpPr>
          <p:nvPr/>
        </p:nvSpPr>
        <p:spPr bwMode="auto">
          <a:xfrm>
            <a:off x="4876800" y="49149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A/1     A/1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533400" y="49149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      L/0   M/0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4800600" y="43053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A/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A/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533400" y="43053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      J/0   K/0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4842030" y="37719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L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A/0     A/0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0680" name="Rectangle 24"/>
          <p:cNvSpPr>
            <a:spLocks noChangeArrowheads="1"/>
          </p:cNvSpPr>
          <p:nvPr/>
        </p:nvSpPr>
        <p:spPr bwMode="auto">
          <a:xfrm>
            <a:off x="533400" y="36957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      H/0   I/0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0681" name="Rectangle 25"/>
          <p:cNvSpPr>
            <a:spLocks noChangeArrowheads="1"/>
          </p:cNvSpPr>
          <p:nvPr/>
        </p:nvSpPr>
        <p:spPr bwMode="auto">
          <a:xfrm>
            <a:off x="4800600" y="31623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A/0     A/0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533400" y="31623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      F/0   G/0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4797025" y="26289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A/0     A/0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533400" y="26289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      D/0   E/0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4803880" y="19431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A/0     A/0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0686" name="Rectangle 30"/>
          <p:cNvSpPr>
            <a:spLocks noChangeArrowheads="1"/>
          </p:cNvSpPr>
          <p:nvPr/>
        </p:nvSpPr>
        <p:spPr bwMode="auto">
          <a:xfrm>
            <a:off x="533400" y="19431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      B/0   C/0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0687" name="Rectangle 31"/>
          <p:cNvSpPr>
            <a:spLocks noChangeArrowheads="1"/>
          </p:cNvSpPr>
          <p:nvPr/>
        </p:nvSpPr>
        <p:spPr bwMode="auto">
          <a:xfrm>
            <a:off x="533400" y="54483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G      N/0   P/0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50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0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0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0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0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0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0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0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0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0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3" grpId="0" build="p" autoUpdateAnimBg="0"/>
      <p:bldP spid="70674" grpId="0" build="p" autoUpdateAnimBg="0"/>
      <p:bldP spid="70675" grpId="0" build="p" autoUpdateAnimBg="0"/>
      <p:bldP spid="70676" grpId="0" build="p" autoUpdateAnimBg="0"/>
      <p:bldP spid="70677" grpId="0" build="p" autoUpdateAnimBg="0"/>
      <p:bldP spid="70678" grpId="0" build="p" autoUpdateAnimBg="0"/>
      <p:bldP spid="70679" grpId="0" build="p" autoUpdateAnimBg="0"/>
      <p:bldP spid="70680" grpId="0" build="p" autoUpdateAnimBg="0"/>
      <p:bldP spid="70681" grpId="0" build="p" autoUpdateAnimBg="0"/>
      <p:bldP spid="70682" grpId="0" build="p" autoUpdateAnimBg="0"/>
      <p:bldP spid="70683" grpId="0" build="p" autoUpdateAnimBg="0"/>
      <p:bldP spid="70684" grpId="0" build="p" autoUpdateAnimBg="0"/>
      <p:bldP spid="70685" grpId="0" build="p" autoUpdateAnimBg="0"/>
      <p:bldP spid="70686" grpId="0" build="p" autoUpdateAnimBg="0"/>
      <p:bldP spid="70687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2057400" y="27336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000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3581400" y="27336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001</a:t>
            </a:r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4953000" y="27336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010</a:t>
            </a:r>
          </a:p>
        </p:txBody>
      </p:sp>
      <p:sp>
        <p:nvSpPr>
          <p:cNvPr id="71687" name="Rectangle 7"/>
          <p:cNvSpPr>
            <a:spLocks noChangeArrowheads="1"/>
          </p:cNvSpPr>
          <p:nvPr/>
        </p:nvSpPr>
        <p:spPr bwMode="auto">
          <a:xfrm>
            <a:off x="6324600" y="27336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011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6248400" y="47148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100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4800600" y="47910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101</a:t>
            </a:r>
          </a:p>
        </p:txBody>
      </p:sp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3581400" y="47910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110</a:t>
            </a:r>
          </a:p>
        </p:txBody>
      </p: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2133600" y="47910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111</a:t>
            </a:r>
          </a:p>
        </p:txBody>
      </p:sp>
      <p:grpSp>
        <p:nvGrpSpPr>
          <p:cNvPr id="71744" name="Group 64"/>
          <p:cNvGrpSpPr>
            <a:grpSpLocks/>
          </p:cNvGrpSpPr>
          <p:nvPr/>
        </p:nvGrpSpPr>
        <p:grpSpPr bwMode="auto">
          <a:xfrm>
            <a:off x="2895600" y="2276475"/>
            <a:ext cx="793750" cy="579438"/>
            <a:chOff x="1824" y="1434"/>
            <a:chExt cx="500" cy="365"/>
          </a:xfrm>
        </p:grpSpPr>
        <p:sp>
          <p:nvSpPr>
            <p:cNvPr id="71692" name="Line 12"/>
            <p:cNvSpPr>
              <a:spLocks noChangeShapeType="1"/>
            </p:cNvSpPr>
            <p:nvPr/>
          </p:nvSpPr>
          <p:spPr bwMode="auto">
            <a:xfrm>
              <a:off x="1824" y="1776"/>
              <a:ext cx="48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08" name="Rectangle 28"/>
            <p:cNvSpPr>
              <a:spLocks noChangeArrowheads="1"/>
            </p:cNvSpPr>
            <p:nvPr/>
          </p:nvSpPr>
          <p:spPr bwMode="auto">
            <a:xfrm>
              <a:off x="1824" y="143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71745" name="Group 65"/>
          <p:cNvGrpSpPr>
            <a:grpSpLocks/>
          </p:cNvGrpSpPr>
          <p:nvPr/>
        </p:nvGrpSpPr>
        <p:grpSpPr bwMode="auto">
          <a:xfrm>
            <a:off x="4343400" y="2276475"/>
            <a:ext cx="793750" cy="579438"/>
            <a:chOff x="2736" y="1434"/>
            <a:chExt cx="500" cy="365"/>
          </a:xfrm>
        </p:grpSpPr>
        <p:sp>
          <p:nvSpPr>
            <p:cNvPr id="71693" name="Line 13"/>
            <p:cNvSpPr>
              <a:spLocks noChangeShapeType="1"/>
            </p:cNvSpPr>
            <p:nvPr/>
          </p:nvSpPr>
          <p:spPr bwMode="auto">
            <a:xfrm>
              <a:off x="2784" y="1776"/>
              <a:ext cx="38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09" name="Rectangle 29"/>
            <p:cNvSpPr>
              <a:spLocks noChangeArrowheads="1"/>
            </p:cNvSpPr>
            <p:nvPr/>
          </p:nvSpPr>
          <p:spPr bwMode="auto">
            <a:xfrm>
              <a:off x="2736" y="143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71746" name="Group 66"/>
          <p:cNvGrpSpPr>
            <a:grpSpLocks/>
          </p:cNvGrpSpPr>
          <p:nvPr/>
        </p:nvGrpSpPr>
        <p:grpSpPr bwMode="auto">
          <a:xfrm>
            <a:off x="5715000" y="2276475"/>
            <a:ext cx="793750" cy="579438"/>
            <a:chOff x="3600" y="1434"/>
            <a:chExt cx="500" cy="365"/>
          </a:xfrm>
        </p:grpSpPr>
        <p:sp>
          <p:nvSpPr>
            <p:cNvPr id="71694" name="Line 14"/>
            <p:cNvSpPr>
              <a:spLocks noChangeShapeType="1"/>
            </p:cNvSpPr>
            <p:nvPr/>
          </p:nvSpPr>
          <p:spPr bwMode="auto">
            <a:xfrm>
              <a:off x="3648" y="1776"/>
              <a:ext cx="38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0" name="Rectangle 30"/>
            <p:cNvSpPr>
              <a:spLocks noChangeArrowheads="1"/>
            </p:cNvSpPr>
            <p:nvPr/>
          </p:nvSpPr>
          <p:spPr bwMode="auto">
            <a:xfrm>
              <a:off x="3600" y="143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71747" name="Group 67"/>
          <p:cNvGrpSpPr>
            <a:grpSpLocks/>
          </p:cNvGrpSpPr>
          <p:nvPr/>
        </p:nvGrpSpPr>
        <p:grpSpPr bwMode="auto">
          <a:xfrm>
            <a:off x="7086600" y="3352800"/>
            <a:ext cx="793750" cy="1524000"/>
            <a:chOff x="4464" y="2112"/>
            <a:chExt cx="500" cy="960"/>
          </a:xfrm>
        </p:grpSpPr>
        <p:sp>
          <p:nvSpPr>
            <p:cNvPr id="71695" name="Line 15"/>
            <p:cNvSpPr>
              <a:spLocks noChangeShapeType="1"/>
            </p:cNvSpPr>
            <p:nvPr/>
          </p:nvSpPr>
          <p:spPr bwMode="auto">
            <a:xfrm>
              <a:off x="4512" y="2112"/>
              <a:ext cx="0" cy="96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1" name="Rectangle 31"/>
            <p:cNvSpPr>
              <a:spLocks noChangeArrowheads="1"/>
            </p:cNvSpPr>
            <p:nvPr/>
          </p:nvSpPr>
          <p:spPr bwMode="auto">
            <a:xfrm>
              <a:off x="4464" y="229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71748" name="Group 68"/>
          <p:cNvGrpSpPr>
            <a:grpSpLocks/>
          </p:cNvGrpSpPr>
          <p:nvPr/>
        </p:nvGrpSpPr>
        <p:grpSpPr bwMode="auto">
          <a:xfrm>
            <a:off x="5562600" y="5172075"/>
            <a:ext cx="869950" cy="579438"/>
            <a:chOff x="3504" y="3258"/>
            <a:chExt cx="548" cy="365"/>
          </a:xfrm>
        </p:grpSpPr>
        <p:sp>
          <p:nvSpPr>
            <p:cNvPr id="71696" name="Line 16"/>
            <p:cNvSpPr>
              <a:spLocks noChangeShapeType="1"/>
            </p:cNvSpPr>
            <p:nvPr/>
          </p:nvSpPr>
          <p:spPr bwMode="auto">
            <a:xfrm flipH="1">
              <a:off x="3504" y="3312"/>
              <a:ext cx="52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2" name="Rectangle 32"/>
            <p:cNvSpPr>
              <a:spLocks noChangeArrowheads="1"/>
            </p:cNvSpPr>
            <p:nvPr/>
          </p:nvSpPr>
          <p:spPr bwMode="auto">
            <a:xfrm>
              <a:off x="3552" y="325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71749" name="Group 69"/>
          <p:cNvGrpSpPr>
            <a:grpSpLocks/>
          </p:cNvGrpSpPr>
          <p:nvPr/>
        </p:nvGrpSpPr>
        <p:grpSpPr bwMode="auto">
          <a:xfrm>
            <a:off x="4267200" y="5172075"/>
            <a:ext cx="793750" cy="579438"/>
            <a:chOff x="2688" y="3258"/>
            <a:chExt cx="500" cy="365"/>
          </a:xfrm>
        </p:grpSpPr>
        <p:sp>
          <p:nvSpPr>
            <p:cNvPr id="71697" name="Line 17"/>
            <p:cNvSpPr>
              <a:spLocks noChangeShapeType="1"/>
            </p:cNvSpPr>
            <p:nvPr/>
          </p:nvSpPr>
          <p:spPr bwMode="auto">
            <a:xfrm flipH="1">
              <a:off x="2736" y="3312"/>
              <a:ext cx="384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3" name="Rectangle 33"/>
            <p:cNvSpPr>
              <a:spLocks noChangeArrowheads="1"/>
            </p:cNvSpPr>
            <p:nvPr/>
          </p:nvSpPr>
          <p:spPr bwMode="auto">
            <a:xfrm>
              <a:off x="2688" y="325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71750" name="Group 70"/>
          <p:cNvGrpSpPr>
            <a:grpSpLocks/>
          </p:cNvGrpSpPr>
          <p:nvPr/>
        </p:nvGrpSpPr>
        <p:grpSpPr bwMode="auto">
          <a:xfrm>
            <a:off x="2971800" y="5172075"/>
            <a:ext cx="793750" cy="579438"/>
            <a:chOff x="1872" y="3258"/>
            <a:chExt cx="500" cy="365"/>
          </a:xfrm>
        </p:grpSpPr>
        <p:sp>
          <p:nvSpPr>
            <p:cNvPr id="71698" name="Line 18"/>
            <p:cNvSpPr>
              <a:spLocks noChangeShapeType="1"/>
            </p:cNvSpPr>
            <p:nvPr/>
          </p:nvSpPr>
          <p:spPr bwMode="auto">
            <a:xfrm flipH="1">
              <a:off x="1872" y="3312"/>
              <a:ext cx="480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4" name="Rectangle 34"/>
            <p:cNvSpPr>
              <a:spLocks noChangeArrowheads="1"/>
            </p:cNvSpPr>
            <p:nvPr/>
          </p:nvSpPr>
          <p:spPr bwMode="auto">
            <a:xfrm>
              <a:off x="1872" y="325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71751" name="Group 71"/>
          <p:cNvGrpSpPr>
            <a:grpSpLocks/>
          </p:cNvGrpSpPr>
          <p:nvPr/>
        </p:nvGrpSpPr>
        <p:grpSpPr bwMode="auto">
          <a:xfrm>
            <a:off x="1447800" y="3276600"/>
            <a:ext cx="755650" cy="1752600"/>
            <a:chOff x="912" y="2064"/>
            <a:chExt cx="476" cy="1104"/>
          </a:xfrm>
        </p:grpSpPr>
        <p:sp>
          <p:nvSpPr>
            <p:cNvPr id="71699" name="Line 19"/>
            <p:cNvSpPr>
              <a:spLocks noChangeShapeType="1"/>
            </p:cNvSpPr>
            <p:nvPr/>
          </p:nvSpPr>
          <p:spPr bwMode="auto">
            <a:xfrm flipV="1">
              <a:off x="1344" y="2064"/>
              <a:ext cx="0" cy="110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5" name="Rectangle 35"/>
            <p:cNvSpPr>
              <a:spLocks noChangeArrowheads="1"/>
            </p:cNvSpPr>
            <p:nvPr/>
          </p:nvSpPr>
          <p:spPr bwMode="auto">
            <a:xfrm>
              <a:off x="912" y="2448"/>
              <a:ext cx="4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  <a:r>
                <a:rPr lang="zh-CN" alt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/</a:t>
              </a:r>
              <a:r>
                <a:rPr lang="zh-CN" altLang="en-US" sz="280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1</a:t>
              </a:r>
            </a:p>
          </p:txBody>
        </p:sp>
      </p:grpSp>
      <p:grpSp>
        <p:nvGrpSpPr>
          <p:cNvPr id="71759" name="Group 79"/>
          <p:cNvGrpSpPr>
            <a:grpSpLocks/>
          </p:cNvGrpSpPr>
          <p:nvPr/>
        </p:nvGrpSpPr>
        <p:grpSpPr bwMode="auto">
          <a:xfrm>
            <a:off x="2971800" y="3114675"/>
            <a:ext cx="793750" cy="579438"/>
            <a:chOff x="1872" y="1962"/>
            <a:chExt cx="500" cy="365"/>
          </a:xfrm>
        </p:grpSpPr>
        <p:sp>
          <p:nvSpPr>
            <p:cNvPr id="71707" name="Line 27"/>
            <p:cNvSpPr>
              <a:spLocks noChangeShapeType="1"/>
            </p:cNvSpPr>
            <p:nvPr/>
          </p:nvSpPr>
          <p:spPr bwMode="auto">
            <a:xfrm flipH="1">
              <a:off x="1872" y="2016"/>
              <a:ext cx="432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6" name="Rectangle 36"/>
            <p:cNvSpPr>
              <a:spLocks noChangeArrowheads="1"/>
            </p:cNvSpPr>
            <p:nvPr/>
          </p:nvSpPr>
          <p:spPr bwMode="auto">
            <a:xfrm>
              <a:off x="1872" y="196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71758" name="Group 78"/>
          <p:cNvGrpSpPr>
            <a:grpSpLocks/>
          </p:cNvGrpSpPr>
          <p:nvPr/>
        </p:nvGrpSpPr>
        <p:grpSpPr bwMode="auto">
          <a:xfrm>
            <a:off x="4343400" y="3190875"/>
            <a:ext cx="793750" cy="579438"/>
            <a:chOff x="2736" y="2010"/>
            <a:chExt cx="500" cy="365"/>
          </a:xfrm>
        </p:grpSpPr>
        <p:sp>
          <p:nvSpPr>
            <p:cNvPr id="71706" name="Line 26"/>
            <p:cNvSpPr>
              <a:spLocks noChangeShapeType="1"/>
            </p:cNvSpPr>
            <p:nvPr/>
          </p:nvSpPr>
          <p:spPr bwMode="auto">
            <a:xfrm flipH="1">
              <a:off x="2736" y="2064"/>
              <a:ext cx="432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7" name="Rectangle 37"/>
            <p:cNvSpPr>
              <a:spLocks noChangeArrowheads="1"/>
            </p:cNvSpPr>
            <p:nvPr/>
          </p:nvSpPr>
          <p:spPr bwMode="auto">
            <a:xfrm>
              <a:off x="2736" y="201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71757" name="Group 77"/>
          <p:cNvGrpSpPr>
            <a:grpSpLocks/>
          </p:cNvGrpSpPr>
          <p:nvPr/>
        </p:nvGrpSpPr>
        <p:grpSpPr bwMode="auto">
          <a:xfrm>
            <a:off x="5638800" y="3190875"/>
            <a:ext cx="793750" cy="579438"/>
            <a:chOff x="3552" y="2010"/>
            <a:chExt cx="500" cy="365"/>
          </a:xfrm>
        </p:grpSpPr>
        <p:sp>
          <p:nvSpPr>
            <p:cNvPr id="71705" name="Line 25"/>
            <p:cNvSpPr>
              <a:spLocks noChangeShapeType="1"/>
            </p:cNvSpPr>
            <p:nvPr/>
          </p:nvSpPr>
          <p:spPr bwMode="auto">
            <a:xfrm flipH="1">
              <a:off x="3600" y="2064"/>
              <a:ext cx="384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8" name="Rectangle 38"/>
            <p:cNvSpPr>
              <a:spLocks noChangeArrowheads="1"/>
            </p:cNvSpPr>
            <p:nvPr/>
          </p:nvSpPr>
          <p:spPr bwMode="auto">
            <a:xfrm>
              <a:off x="3552" y="201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71756" name="Group 76"/>
          <p:cNvGrpSpPr>
            <a:grpSpLocks/>
          </p:cNvGrpSpPr>
          <p:nvPr/>
        </p:nvGrpSpPr>
        <p:grpSpPr bwMode="auto">
          <a:xfrm>
            <a:off x="6400800" y="3276600"/>
            <a:ext cx="793750" cy="1447800"/>
            <a:chOff x="4032" y="2064"/>
            <a:chExt cx="500" cy="912"/>
          </a:xfrm>
        </p:grpSpPr>
        <p:sp>
          <p:nvSpPr>
            <p:cNvPr id="71704" name="Line 24"/>
            <p:cNvSpPr>
              <a:spLocks noChangeShapeType="1"/>
            </p:cNvSpPr>
            <p:nvPr/>
          </p:nvSpPr>
          <p:spPr bwMode="auto">
            <a:xfrm flipV="1">
              <a:off x="4080" y="2064"/>
              <a:ext cx="0" cy="912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19" name="Rectangle 39"/>
            <p:cNvSpPr>
              <a:spLocks noChangeArrowheads="1"/>
            </p:cNvSpPr>
            <p:nvPr/>
          </p:nvSpPr>
          <p:spPr bwMode="auto">
            <a:xfrm>
              <a:off x="4032" y="234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</a:t>
              </a:r>
              <a:r>
                <a:rPr lang="zh-CN" alt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</p:grpSp>
      <p:grpSp>
        <p:nvGrpSpPr>
          <p:cNvPr id="71755" name="Group 75"/>
          <p:cNvGrpSpPr>
            <a:grpSpLocks/>
          </p:cNvGrpSpPr>
          <p:nvPr/>
        </p:nvGrpSpPr>
        <p:grpSpPr bwMode="auto">
          <a:xfrm>
            <a:off x="5486400" y="4257675"/>
            <a:ext cx="869950" cy="579438"/>
            <a:chOff x="3456" y="2682"/>
            <a:chExt cx="548" cy="365"/>
          </a:xfrm>
        </p:grpSpPr>
        <p:sp>
          <p:nvSpPr>
            <p:cNvPr id="71703" name="Line 23"/>
            <p:cNvSpPr>
              <a:spLocks noChangeShapeType="1"/>
            </p:cNvSpPr>
            <p:nvPr/>
          </p:nvSpPr>
          <p:spPr bwMode="auto">
            <a:xfrm>
              <a:off x="3456" y="3024"/>
              <a:ext cx="528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20" name="Rectangle 40"/>
            <p:cNvSpPr>
              <a:spLocks noChangeArrowheads="1"/>
            </p:cNvSpPr>
            <p:nvPr/>
          </p:nvSpPr>
          <p:spPr bwMode="auto">
            <a:xfrm>
              <a:off x="3504" y="268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71754" name="Group 74"/>
          <p:cNvGrpSpPr>
            <a:grpSpLocks/>
          </p:cNvGrpSpPr>
          <p:nvPr/>
        </p:nvGrpSpPr>
        <p:grpSpPr bwMode="auto">
          <a:xfrm>
            <a:off x="4191000" y="4257675"/>
            <a:ext cx="793750" cy="579438"/>
            <a:chOff x="2640" y="2682"/>
            <a:chExt cx="500" cy="365"/>
          </a:xfrm>
        </p:grpSpPr>
        <p:sp>
          <p:nvSpPr>
            <p:cNvPr id="71702" name="Line 22"/>
            <p:cNvSpPr>
              <a:spLocks noChangeShapeType="1"/>
            </p:cNvSpPr>
            <p:nvPr/>
          </p:nvSpPr>
          <p:spPr bwMode="auto">
            <a:xfrm>
              <a:off x="2640" y="3024"/>
              <a:ext cx="480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21" name="Rectangle 41"/>
            <p:cNvSpPr>
              <a:spLocks noChangeArrowheads="1"/>
            </p:cNvSpPr>
            <p:nvPr/>
          </p:nvSpPr>
          <p:spPr bwMode="auto">
            <a:xfrm>
              <a:off x="2640" y="268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71753" name="Group 73"/>
          <p:cNvGrpSpPr>
            <a:grpSpLocks/>
          </p:cNvGrpSpPr>
          <p:nvPr/>
        </p:nvGrpSpPr>
        <p:grpSpPr bwMode="auto">
          <a:xfrm>
            <a:off x="2971800" y="4181475"/>
            <a:ext cx="793750" cy="619125"/>
            <a:chOff x="1872" y="2634"/>
            <a:chExt cx="500" cy="390"/>
          </a:xfrm>
        </p:grpSpPr>
        <p:sp>
          <p:nvSpPr>
            <p:cNvPr id="71701" name="Line 21"/>
            <p:cNvSpPr>
              <a:spLocks noChangeShapeType="1"/>
            </p:cNvSpPr>
            <p:nvPr/>
          </p:nvSpPr>
          <p:spPr bwMode="auto">
            <a:xfrm>
              <a:off x="1920" y="3024"/>
              <a:ext cx="432" cy="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22" name="Rectangle 42"/>
            <p:cNvSpPr>
              <a:spLocks noChangeArrowheads="1"/>
            </p:cNvSpPr>
            <p:nvPr/>
          </p:nvSpPr>
          <p:spPr bwMode="auto">
            <a:xfrm>
              <a:off x="1872" y="263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</a:t>
              </a:r>
            </a:p>
          </p:txBody>
        </p:sp>
      </p:grpSp>
      <p:grpSp>
        <p:nvGrpSpPr>
          <p:cNvPr id="71752" name="Group 72"/>
          <p:cNvGrpSpPr>
            <a:grpSpLocks/>
          </p:cNvGrpSpPr>
          <p:nvPr/>
        </p:nvGrpSpPr>
        <p:grpSpPr bwMode="auto">
          <a:xfrm>
            <a:off x="2209800" y="3352800"/>
            <a:ext cx="793750" cy="1524000"/>
            <a:chOff x="1392" y="2112"/>
            <a:chExt cx="500" cy="960"/>
          </a:xfrm>
        </p:grpSpPr>
        <p:sp>
          <p:nvSpPr>
            <p:cNvPr id="71700" name="Line 20"/>
            <p:cNvSpPr>
              <a:spLocks noChangeShapeType="1"/>
            </p:cNvSpPr>
            <p:nvPr/>
          </p:nvSpPr>
          <p:spPr bwMode="auto">
            <a:xfrm>
              <a:off x="1824" y="2112"/>
              <a:ext cx="0" cy="960"/>
            </a:xfrm>
            <a:prstGeom prst="line">
              <a:avLst/>
            </a:prstGeom>
            <a:noFill/>
            <a:ln w="19050">
              <a:solidFill>
                <a:srgbClr val="00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723" name="Rectangle 43"/>
            <p:cNvSpPr>
              <a:spLocks noChangeArrowheads="1"/>
            </p:cNvSpPr>
            <p:nvPr/>
          </p:nvSpPr>
          <p:spPr bwMode="auto">
            <a:xfrm>
              <a:off x="1392" y="234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sp>
        <p:nvSpPr>
          <p:cNvPr id="71740" name="Rectangle 60"/>
          <p:cNvSpPr>
            <a:spLocks noChangeArrowheads="1"/>
          </p:cNvSpPr>
          <p:nvPr/>
        </p:nvSpPr>
        <p:spPr bwMode="auto">
          <a:xfrm>
            <a:off x="831850" y="304800"/>
            <a:ext cx="831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例3：试设计三位二进制加/减法(可逆)计数器</a:t>
            </a:r>
          </a:p>
        </p:txBody>
      </p:sp>
      <p:sp>
        <p:nvSpPr>
          <p:cNvPr id="71741" name="Rectangle 61"/>
          <p:cNvSpPr>
            <a:spLocks noChangeArrowheads="1"/>
          </p:cNvSpPr>
          <p:nvPr/>
        </p:nvSpPr>
        <p:spPr bwMode="auto">
          <a:xfrm>
            <a:off x="0" y="11430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的状态图和状态表。若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X=0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作减法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X=1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作加法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51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1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17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914400" y="952500"/>
            <a:ext cx="2660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4419600" y="419100"/>
            <a:ext cx="2863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endParaRPr lang="zh-CN" altLang="en-US" baseline="30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4343400" y="1143000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X=0   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X=1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762000" y="381000"/>
            <a:ext cx="7315200" cy="5181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2712" name="Line 8"/>
          <p:cNvSpPr>
            <a:spLocks noChangeShapeType="1"/>
          </p:cNvSpPr>
          <p:nvPr/>
        </p:nvSpPr>
        <p:spPr bwMode="auto">
          <a:xfrm>
            <a:off x="762000" y="1676400"/>
            <a:ext cx="73152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3" name="Line 9"/>
          <p:cNvSpPr>
            <a:spLocks noChangeShapeType="1"/>
          </p:cNvSpPr>
          <p:nvPr/>
        </p:nvSpPr>
        <p:spPr bwMode="auto">
          <a:xfrm>
            <a:off x="3962400" y="381000"/>
            <a:ext cx="0" cy="518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4" name="Line 10"/>
          <p:cNvSpPr>
            <a:spLocks noChangeShapeType="1"/>
          </p:cNvSpPr>
          <p:nvPr/>
        </p:nvSpPr>
        <p:spPr bwMode="auto">
          <a:xfrm>
            <a:off x="3962400" y="1066800"/>
            <a:ext cx="41148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6" name="Line 12"/>
          <p:cNvSpPr>
            <a:spLocks noChangeShapeType="1"/>
          </p:cNvSpPr>
          <p:nvPr/>
        </p:nvSpPr>
        <p:spPr bwMode="auto">
          <a:xfrm>
            <a:off x="6019800" y="1066800"/>
            <a:ext cx="0" cy="449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9" name="Rectangle 15"/>
          <p:cNvSpPr>
            <a:spLocks noChangeArrowheads="1"/>
          </p:cNvSpPr>
          <p:nvPr/>
        </p:nvSpPr>
        <p:spPr bwMode="auto">
          <a:xfrm>
            <a:off x="914400" y="17907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0    0      111/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 001/0</a:t>
            </a:r>
          </a:p>
        </p:txBody>
      </p:sp>
      <p:sp>
        <p:nvSpPr>
          <p:cNvPr id="72720" name="Rectangle 16"/>
          <p:cNvSpPr>
            <a:spLocks noChangeArrowheads="1"/>
          </p:cNvSpPr>
          <p:nvPr/>
        </p:nvSpPr>
        <p:spPr bwMode="auto">
          <a:xfrm>
            <a:off x="914400" y="22479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0    1      000/0     010/0</a:t>
            </a:r>
          </a:p>
        </p:txBody>
      </p:sp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914400" y="27051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1    0      001/0     011/0</a:t>
            </a:r>
          </a:p>
        </p:txBody>
      </p: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914400" y="31242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    1    1      010/0     100/0</a:t>
            </a:r>
          </a:p>
        </p:txBody>
      </p:sp>
      <p:sp>
        <p:nvSpPr>
          <p:cNvPr id="72723" name="Rectangle 19"/>
          <p:cNvSpPr>
            <a:spLocks noChangeArrowheads="1"/>
          </p:cNvSpPr>
          <p:nvPr/>
        </p:nvSpPr>
        <p:spPr bwMode="auto">
          <a:xfrm>
            <a:off x="914400" y="35814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0    0      011/0     101/0</a:t>
            </a:r>
          </a:p>
        </p:txBody>
      </p:sp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914400" y="40767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0    1      100/0     110/0</a:t>
            </a:r>
          </a:p>
        </p:txBody>
      </p:sp>
      <p:sp>
        <p:nvSpPr>
          <p:cNvPr id="72725" name="Rectangle 21"/>
          <p:cNvSpPr>
            <a:spLocks noChangeArrowheads="1"/>
          </p:cNvSpPr>
          <p:nvPr/>
        </p:nvSpPr>
        <p:spPr bwMode="auto">
          <a:xfrm>
            <a:off x="914400" y="45339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1    0      101/0     111/0</a:t>
            </a:r>
          </a:p>
        </p:txBody>
      </p:sp>
      <p:sp>
        <p:nvSpPr>
          <p:cNvPr id="72726" name="Rectangle 22"/>
          <p:cNvSpPr>
            <a:spLocks noChangeArrowheads="1"/>
          </p:cNvSpPr>
          <p:nvPr/>
        </p:nvSpPr>
        <p:spPr bwMode="auto">
          <a:xfrm>
            <a:off x="914400" y="49911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   1    1      110/0     000/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52</a:t>
            </a:fld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1928794" y="5929330"/>
            <a:ext cx="53578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若</a:t>
            </a:r>
            <a:r>
              <a:rPr lang="en-US" altLang="zh-CN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X=0</a:t>
            </a:r>
            <a:r>
              <a:rPr lang="zh-CN" alt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作减法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；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X=1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作加法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2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2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9" grpId="0" build="p" autoUpdateAnimBg="0"/>
      <p:bldP spid="72720" grpId="0" build="p" autoUpdateAnimBg="0"/>
      <p:bldP spid="72721" grpId="0" build="p" autoUpdateAnimBg="0"/>
      <p:bldP spid="72722" grpId="0" build="p" autoUpdateAnimBg="0"/>
      <p:bldP spid="72723" grpId="0" build="p" autoUpdateAnimBg="0"/>
      <p:bldP spid="72724" grpId="0" build="p" autoUpdateAnimBg="0"/>
      <p:bldP spid="72725" grpId="0" build="p" autoUpdateAnimBg="0"/>
      <p:bldP spid="72726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-180975" y="304800"/>
            <a:ext cx="9386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例4：设某同步时序电路输入为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输出为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Y,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在同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-25940" y="914400"/>
            <a:ext cx="92801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一时间内，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、X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不能同时为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约束条件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)，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只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0" y="1524000"/>
            <a:ext cx="90059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有当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输入了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3个或3个以上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然后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再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输入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0" y="2133600"/>
            <a:ext cx="92127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一个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“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时，电路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输出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Y=1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并返回初始状态。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否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739" name="Rectangle 11"/>
          <p:cNvSpPr>
            <a:spLocks noChangeArrowheads="1"/>
          </p:cNvSpPr>
          <p:nvPr/>
        </p:nvSpPr>
        <p:spPr bwMode="auto">
          <a:xfrm>
            <a:off x="0" y="2819400"/>
            <a:ext cx="9074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则无论电路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处在那个状态，只要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“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”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均为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740" name="Rectangle 12"/>
          <p:cNvSpPr>
            <a:spLocks noChangeArrowheads="1"/>
          </p:cNvSpPr>
          <p:nvPr/>
        </p:nvSpPr>
        <p:spPr bwMode="auto">
          <a:xfrm>
            <a:off x="0" y="3429000"/>
            <a:ext cx="818685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，并返回初始状态。设初始状态为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。</a:t>
            </a:r>
          </a:p>
        </p:txBody>
      </p:sp>
      <p:sp>
        <p:nvSpPr>
          <p:cNvPr id="142348" name="Rectangle 1036"/>
          <p:cNvSpPr>
            <a:spLocks noChangeArrowheads="1"/>
          </p:cNvSpPr>
          <p:nvPr/>
        </p:nvSpPr>
        <p:spPr bwMode="auto">
          <a:xfrm>
            <a:off x="-18510" y="4296657"/>
            <a:ext cx="37449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设初始状态为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</a:p>
        </p:txBody>
      </p:sp>
      <p:sp>
        <p:nvSpPr>
          <p:cNvPr id="142349" name="Rectangle 1037"/>
          <p:cNvSpPr>
            <a:spLocks noChangeArrowheads="1"/>
          </p:cNvSpPr>
          <p:nvPr/>
        </p:nvSpPr>
        <p:spPr bwMode="auto">
          <a:xfrm>
            <a:off x="-18510" y="4937125"/>
            <a:ext cx="70230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输入了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个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，电路的状态为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</a:p>
        </p:txBody>
      </p:sp>
      <p:sp>
        <p:nvSpPr>
          <p:cNvPr id="142350" name="Rectangle 1038"/>
          <p:cNvSpPr>
            <a:spLocks noChangeArrowheads="1"/>
          </p:cNvSpPr>
          <p:nvPr/>
        </p:nvSpPr>
        <p:spPr bwMode="auto">
          <a:xfrm>
            <a:off x="-40190" y="5586413"/>
            <a:ext cx="70230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输入了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个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，电路的状态为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</a:p>
        </p:txBody>
      </p:sp>
      <p:sp>
        <p:nvSpPr>
          <p:cNvPr id="142351" name="Rectangle 1039"/>
          <p:cNvSpPr>
            <a:spLocks noChangeArrowheads="1"/>
          </p:cNvSpPr>
          <p:nvPr/>
        </p:nvSpPr>
        <p:spPr bwMode="auto">
          <a:xfrm>
            <a:off x="-63515" y="6165850"/>
            <a:ext cx="928010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当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输入了3个或3个以上的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，电路的状态为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53</a:t>
            </a:fld>
            <a:endParaRPr lang="en-US" altLang="zh-CN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23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8" grpId="0"/>
      <p:bldP spid="142349" grpId="0"/>
      <p:bldP spid="142350" grpId="0"/>
      <p:bldP spid="14235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Oval 4"/>
          <p:cNvSpPr>
            <a:spLocks noChangeArrowheads="1"/>
          </p:cNvSpPr>
          <p:nvPr/>
        </p:nvSpPr>
        <p:spPr bwMode="auto">
          <a:xfrm>
            <a:off x="5334000" y="2133600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3048000" y="2133600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58" name="Oval 6"/>
          <p:cNvSpPr>
            <a:spLocks noChangeArrowheads="1"/>
          </p:cNvSpPr>
          <p:nvPr/>
        </p:nvSpPr>
        <p:spPr bwMode="auto">
          <a:xfrm>
            <a:off x="5257800" y="4191000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3429000" y="2362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5715000" y="2362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5562600" y="4419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4764" name="Oval 12"/>
          <p:cNvSpPr>
            <a:spLocks noChangeArrowheads="1"/>
          </p:cNvSpPr>
          <p:nvPr/>
        </p:nvSpPr>
        <p:spPr bwMode="auto">
          <a:xfrm>
            <a:off x="3048000" y="4191000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3429000" y="4419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74809" name="Group 57"/>
          <p:cNvGrpSpPr>
            <a:grpSpLocks/>
          </p:cNvGrpSpPr>
          <p:nvPr/>
        </p:nvGrpSpPr>
        <p:grpSpPr bwMode="auto">
          <a:xfrm>
            <a:off x="3721100" y="904875"/>
            <a:ext cx="1771650" cy="1308100"/>
            <a:chOff x="2344" y="570"/>
            <a:chExt cx="1116" cy="824"/>
          </a:xfrm>
        </p:grpSpPr>
        <p:sp>
          <p:nvSpPr>
            <p:cNvPr id="74759" name="Arc 7"/>
            <p:cNvSpPr>
              <a:spLocks/>
            </p:cNvSpPr>
            <p:nvPr/>
          </p:nvSpPr>
          <p:spPr bwMode="auto">
            <a:xfrm>
              <a:off x="2344" y="963"/>
              <a:ext cx="1116" cy="431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3101"/>
                <a:gd name="T1" fmla="*/ 19769 h 21600"/>
                <a:gd name="T2" fmla="*/ 43101 w 43101"/>
                <a:gd name="T3" fmla="*/ 20651 h 21600"/>
                <a:gd name="T4" fmla="*/ 21522 w 4310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01" h="21600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082" y="0"/>
                    <a:pt x="42593" y="9101"/>
                    <a:pt x="43101" y="20650"/>
                  </a:cubicBezTo>
                </a:path>
                <a:path w="43101" h="21600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082" y="0"/>
                    <a:pt x="42593" y="9101"/>
                    <a:pt x="43101" y="20650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69" name="Rectangle 17"/>
            <p:cNvSpPr>
              <a:spLocks noChangeArrowheads="1"/>
            </p:cNvSpPr>
            <p:nvPr/>
          </p:nvSpPr>
          <p:spPr bwMode="auto">
            <a:xfrm>
              <a:off x="2544" y="570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74812" name="Group 60"/>
          <p:cNvGrpSpPr>
            <a:grpSpLocks/>
          </p:cNvGrpSpPr>
          <p:nvPr/>
        </p:nvGrpSpPr>
        <p:grpSpPr bwMode="auto">
          <a:xfrm>
            <a:off x="6324600" y="2819400"/>
            <a:ext cx="1682750" cy="1771650"/>
            <a:chOff x="3984" y="1776"/>
            <a:chExt cx="1060" cy="1116"/>
          </a:xfrm>
        </p:grpSpPr>
        <p:sp>
          <p:nvSpPr>
            <p:cNvPr id="74766" name="Arc 14"/>
            <p:cNvSpPr>
              <a:spLocks/>
            </p:cNvSpPr>
            <p:nvPr/>
          </p:nvSpPr>
          <p:spPr bwMode="auto">
            <a:xfrm rot="5400000">
              <a:off x="3642" y="2118"/>
              <a:ext cx="1116" cy="431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3101"/>
                <a:gd name="T1" fmla="*/ 19769 h 21600"/>
                <a:gd name="T2" fmla="*/ 43101 w 43101"/>
                <a:gd name="T3" fmla="*/ 20651 h 21600"/>
                <a:gd name="T4" fmla="*/ 21522 w 4310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01" h="21600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082" y="0"/>
                    <a:pt x="42593" y="9101"/>
                    <a:pt x="43101" y="20650"/>
                  </a:cubicBezTo>
                </a:path>
                <a:path w="43101" h="21600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082" y="0"/>
                    <a:pt x="42593" y="9101"/>
                    <a:pt x="43101" y="20650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4" name="Rectangle 22"/>
            <p:cNvSpPr>
              <a:spLocks noChangeArrowheads="1"/>
            </p:cNvSpPr>
            <p:nvPr/>
          </p:nvSpPr>
          <p:spPr bwMode="auto">
            <a:xfrm>
              <a:off x="4416" y="1866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74815" name="Group 63"/>
          <p:cNvGrpSpPr>
            <a:grpSpLocks/>
          </p:cNvGrpSpPr>
          <p:nvPr/>
        </p:nvGrpSpPr>
        <p:grpSpPr bwMode="auto">
          <a:xfrm>
            <a:off x="3810000" y="5181600"/>
            <a:ext cx="1771650" cy="1255713"/>
            <a:chOff x="2400" y="3264"/>
            <a:chExt cx="1116" cy="791"/>
          </a:xfrm>
        </p:grpSpPr>
        <p:sp>
          <p:nvSpPr>
            <p:cNvPr id="74768" name="Arc 16"/>
            <p:cNvSpPr>
              <a:spLocks/>
            </p:cNvSpPr>
            <p:nvPr/>
          </p:nvSpPr>
          <p:spPr bwMode="auto">
            <a:xfrm flipV="1">
              <a:off x="2400" y="3264"/>
              <a:ext cx="1116" cy="431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3101"/>
                <a:gd name="T1" fmla="*/ 19769 h 21600"/>
                <a:gd name="T2" fmla="*/ 43101 w 43101"/>
                <a:gd name="T3" fmla="*/ 20651 h 21600"/>
                <a:gd name="T4" fmla="*/ 21522 w 4310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01" h="21600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082" y="0"/>
                    <a:pt x="42593" y="9101"/>
                    <a:pt x="43101" y="20650"/>
                  </a:cubicBezTo>
                </a:path>
                <a:path w="43101" h="21600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082" y="0"/>
                    <a:pt x="42593" y="9101"/>
                    <a:pt x="43101" y="20650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1" name="Rectangle 19"/>
            <p:cNvSpPr>
              <a:spLocks noChangeArrowheads="1"/>
            </p:cNvSpPr>
            <p:nvPr/>
          </p:nvSpPr>
          <p:spPr bwMode="auto">
            <a:xfrm>
              <a:off x="2736" y="3690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</p:grpSp>
      <p:grpSp>
        <p:nvGrpSpPr>
          <p:cNvPr id="74817" name="Group 65"/>
          <p:cNvGrpSpPr>
            <a:grpSpLocks/>
          </p:cNvGrpSpPr>
          <p:nvPr/>
        </p:nvGrpSpPr>
        <p:grpSpPr bwMode="auto">
          <a:xfrm>
            <a:off x="1524000" y="2743200"/>
            <a:ext cx="1598613" cy="1771650"/>
            <a:chOff x="960" y="1728"/>
            <a:chExt cx="1007" cy="1116"/>
          </a:xfrm>
        </p:grpSpPr>
        <p:sp>
          <p:nvSpPr>
            <p:cNvPr id="74767" name="Arc 15"/>
            <p:cNvSpPr>
              <a:spLocks/>
            </p:cNvSpPr>
            <p:nvPr/>
          </p:nvSpPr>
          <p:spPr bwMode="auto">
            <a:xfrm rot="-5400000">
              <a:off x="1194" y="2070"/>
              <a:ext cx="1116" cy="431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3101"/>
                <a:gd name="T1" fmla="*/ 19769 h 21600"/>
                <a:gd name="T2" fmla="*/ 43101 w 43101"/>
                <a:gd name="T3" fmla="*/ 20651 h 21600"/>
                <a:gd name="T4" fmla="*/ 21522 w 4310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01" h="21600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082" y="0"/>
                    <a:pt x="42593" y="9101"/>
                    <a:pt x="43101" y="20650"/>
                  </a:cubicBezTo>
                </a:path>
                <a:path w="43101" h="21600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082" y="0"/>
                    <a:pt x="42593" y="9101"/>
                    <a:pt x="43101" y="20650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72" name="Rectangle 20"/>
            <p:cNvSpPr>
              <a:spLocks noChangeArrowheads="1"/>
            </p:cNvSpPr>
            <p:nvPr/>
          </p:nvSpPr>
          <p:spPr bwMode="auto">
            <a:xfrm>
              <a:off x="960" y="205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</a:p>
          </p:txBody>
        </p:sp>
      </p:grpSp>
      <p:grpSp>
        <p:nvGrpSpPr>
          <p:cNvPr id="74810" name="Group 58"/>
          <p:cNvGrpSpPr>
            <a:grpSpLocks/>
          </p:cNvGrpSpPr>
          <p:nvPr/>
        </p:nvGrpSpPr>
        <p:grpSpPr bwMode="auto">
          <a:xfrm>
            <a:off x="5945188" y="904875"/>
            <a:ext cx="1071562" cy="1541463"/>
            <a:chOff x="3745" y="570"/>
            <a:chExt cx="675" cy="971"/>
          </a:xfrm>
        </p:grpSpPr>
        <p:sp>
          <p:nvSpPr>
            <p:cNvPr id="74775" name="Rectangle 23"/>
            <p:cNvSpPr>
              <a:spLocks noChangeArrowheads="1"/>
            </p:cNvSpPr>
            <p:nvPr/>
          </p:nvSpPr>
          <p:spPr bwMode="auto">
            <a:xfrm>
              <a:off x="3792" y="570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00/0</a:t>
              </a:r>
            </a:p>
          </p:txBody>
        </p:sp>
        <p:sp>
          <p:nvSpPr>
            <p:cNvPr id="74780" name="Arc 28"/>
            <p:cNvSpPr>
              <a:spLocks/>
            </p:cNvSpPr>
            <p:nvPr/>
          </p:nvSpPr>
          <p:spPr bwMode="auto">
            <a:xfrm>
              <a:off x="3745" y="961"/>
              <a:ext cx="675" cy="5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1812 w 43200"/>
                <a:gd name="T1" fmla="*/ 30260 h 43200"/>
                <a:gd name="T2" fmla="*/ 17318 w 43200"/>
                <a:gd name="T3" fmla="*/ 4277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1812" y="30259"/>
                  </a:moveTo>
                  <a:cubicBezTo>
                    <a:pt x="616" y="27529"/>
                    <a:pt x="0" y="245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0161" y="43200"/>
                    <a:pt x="18727" y="43056"/>
                    <a:pt x="17317" y="42771"/>
                  </a:cubicBezTo>
                </a:path>
                <a:path w="43200" h="43200" stroke="0" extrusionOk="0">
                  <a:moveTo>
                    <a:pt x="1812" y="30259"/>
                  </a:moveTo>
                  <a:cubicBezTo>
                    <a:pt x="616" y="27529"/>
                    <a:pt x="0" y="24580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20161" y="43200"/>
                    <a:pt x="18727" y="43056"/>
                    <a:pt x="17317" y="4277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4813" name="Group 61"/>
          <p:cNvGrpSpPr>
            <a:grpSpLocks/>
          </p:cNvGrpSpPr>
          <p:nvPr/>
        </p:nvGrpSpPr>
        <p:grpSpPr bwMode="auto">
          <a:xfrm>
            <a:off x="6169025" y="4725988"/>
            <a:ext cx="2066925" cy="920750"/>
            <a:chOff x="3886" y="2977"/>
            <a:chExt cx="1302" cy="580"/>
          </a:xfrm>
        </p:grpSpPr>
        <p:sp>
          <p:nvSpPr>
            <p:cNvPr id="74770" name="Rectangle 18"/>
            <p:cNvSpPr>
              <a:spLocks noChangeArrowheads="1"/>
            </p:cNvSpPr>
            <p:nvPr/>
          </p:nvSpPr>
          <p:spPr bwMode="auto">
            <a:xfrm>
              <a:off x="4560" y="301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00/0</a:t>
              </a:r>
            </a:p>
          </p:txBody>
        </p:sp>
        <p:sp>
          <p:nvSpPr>
            <p:cNvPr id="74782" name="Arc 30"/>
            <p:cNvSpPr>
              <a:spLocks/>
            </p:cNvSpPr>
            <p:nvPr/>
          </p:nvSpPr>
          <p:spPr bwMode="auto">
            <a:xfrm>
              <a:off x="3886" y="2977"/>
              <a:ext cx="675" cy="58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6566 w 43200"/>
                <a:gd name="T1" fmla="*/ 6091 h 43200"/>
                <a:gd name="T2" fmla="*/ 10 w 43200"/>
                <a:gd name="T3" fmla="*/ 20930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6565" y="6090"/>
                  </a:moveTo>
                  <a:cubicBezTo>
                    <a:pt x="10595" y="2184"/>
                    <a:pt x="15987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376"/>
                    <a:pt x="3" y="21153"/>
                    <a:pt x="10" y="20930"/>
                  </a:cubicBezTo>
                </a:path>
                <a:path w="43200" h="43200" stroke="0" extrusionOk="0">
                  <a:moveTo>
                    <a:pt x="6565" y="6090"/>
                  </a:moveTo>
                  <a:cubicBezTo>
                    <a:pt x="10595" y="2184"/>
                    <a:pt x="15987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-1" y="21376"/>
                    <a:pt x="3" y="21153"/>
                    <a:pt x="10" y="2093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4811" name="Group 59"/>
          <p:cNvGrpSpPr>
            <a:grpSpLocks/>
          </p:cNvGrpSpPr>
          <p:nvPr/>
        </p:nvGrpSpPr>
        <p:grpSpPr bwMode="auto">
          <a:xfrm>
            <a:off x="3886200" y="2581275"/>
            <a:ext cx="1771650" cy="847725"/>
            <a:chOff x="2448" y="1626"/>
            <a:chExt cx="1116" cy="534"/>
          </a:xfrm>
        </p:grpSpPr>
        <p:sp>
          <p:nvSpPr>
            <p:cNvPr id="74788" name="Arc 36"/>
            <p:cNvSpPr>
              <a:spLocks/>
            </p:cNvSpPr>
            <p:nvPr/>
          </p:nvSpPr>
          <p:spPr bwMode="auto">
            <a:xfrm flipV="1">
              <a:off x="2448" y="1968"/>
              <a:ext cx="1116" cy="192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3101"/>
                <a:gd name="T1" fmla="*/ 19769 h 21600"/>
                <a:gd name="T2" fmla="*/ 43101 w 43101"/>
                <a:gd name="T3" fmla="*/ 20651 h 21600"/>
                <a:gd name="T4" fmla="*/ 21522 w 4310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01" h="21600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082" y="0"/>
                    <a:pt x="42593" y="9101"/>
                    <a:pt x="43101" y="20650"/>
                  </a:cubicBezTo>
                </a:path>
                <a:path w="43101" h="21600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3082" y="0"/>
                    <a:pt x="42593" y="9101"/>
                    <a:pt x="43101" y="20650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0" name="Rectangle 38"/>
            <p:cNvSpPr>
              <a:spLocks noChangeArrowheads="1"/>
            </p:cNvSpPr>
            <p:nvPr/>
          </p:nvSpPr>
          <p:spPr bwMode="auto">
            <a:xfrm>
              <a:off x="2640" y="1626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</p:grpSp>
      <p:grpSp>
        <p:nvGrpSpPr>
          <p:cNvPr id="74814" name="Group 62"/>
          <p:cNvGrpSpPr>
            <a:grpSpLocks/>
          </p:cNvGrpSpPr>
          <p:nvPr/>
        </p:nvGrpSpPr>
        <p:grpSpPr bwMode="auto">
          <a:xfrm>
            <a:off x="3505200" y="3200400"/>
            <a:ext cx="1987550" cy="1447800"/>
            <a:chOff x="2208" y="2016"/>
            <a:chExt cx="1252" cy="912"/>
          </a:xfrm>
        </p:grpSpPr>
        <p:sp>
          <p:nvSpPr>
            <p:cNvPr id="74791" name="Line 39"/>
            <p:cNvSpPr>
              <a:spLocks noChangeShapeType="1"/>
            </p:cNvSpPr>
            <p:nvPr/>
          </p:nvSpPr>
          <p:spPr bwMode="auto">
            <a:xfrm flipH="1" flipV="1">
              <a:off x="2208" y="2016"/>
              <a:ext cx="1104" cy="912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4793" name="Rectangle 41"/>
            <p:cNvSpPr>
              <a:spLocks noChangeArrowheads="1"/>
            </p:cNvSpPr>
            <p:nvPr/>
          </p:nvSpPr>
          <p:spPr bwMode="auto">
            <a:xfrm>
              <a:off x="2832" y="229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</p:grpSp>
      <p:grpSp>
        <p:nvGrpSpPr>
          <p:cNvPr id="74816" name="Group 64"/>
          <p:cNvGrpSpPr>
            <a:grpSpLocks/>
          </p:cNvGrpSpPr>
          <p:nvPr/>
        </p:nvGrpSpPr>
        <p:grpSpPr bwMode="auto">
          <a:xfrm>
            <a:off x="1524000" y="4724400"/>
            <a:ext cx="2055813" cy="1103313"/>
            <a:chOff x="960" y="2976"/>
            <a:chExt cx="1295" cy="695"/>
          </a:xfrm>
        </p:grpSpPr>
        <p:sp>
          <p:nvSpPr>
            <p:cNvPr id="74776" name="Rectangle 24"/>
            <p:cNvSpPr>
              <a:spLocks noChangeArrowheads="1"/>
            </p:cNvSpPr>
            <p:nvPr/>
          </p:nvSpPr>
          <p:spPr bwMode="auto">
            <a:xfrm>
              <a:off x="960" y="301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00/0</a:t>
              </a:r>
            </a:p>
          </p:txBody>
        </p:sp>
        <p:sp>
          <p:nvSpPr>
            <p:cNvPr id="74784" name="Arc 32"/>
            <p:cNvSpPr>
              <a:spLocks/>
            </p:cNvSpPr>
            <p:nvPr/>
          </p:nvSpPr>
          <p:spPr bwMode="auto">
            <a:xfrm>
              <a:off x="1584" y="2976"/>
              <a:ext cx="671" cy="62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42952 w 42952"/>
                <a:gd name="T1" fmla="*/ 24865 h 43200"/>
                <a:gd name="T2" fmla="*/ 23067 w 42952"/>
                <a:gd name="T3" fmla="*/ 50 h 43200"/>
                <a:gd name="T4" fmla="*/ 21600 w 4295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952" h="43200" fill="none" extrusionOk="0">
                  <a:moveTo>
                    <a:pt x="42951" y="24864"/>
                  </a:moveTo>
                  <a:cubicBezTo>
                    <a:pt x="41339" y="35410"/>
                    <a:pt x="322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089" y="-1"/>
                    <a:pt x="22578" y="16"/>
                    <a:pt x="23067" y="49"/>
                  </a:cubicBezTo>
                </a:path>
                <a:path w="42952" h="43200" stroke="0" extrusionOk="0">
                  <a:moveTo>
                    <a:pt x="42951" y="24864"/>
                  </a:moveTo>
                  <a:cubicBezTo>
                    <a:pt x="41339" y="35410"/>
                    <a:pt x="3226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089" y="-1"/>
                    <a:pt x="22578" y="16"/>
                    <a:pt x="23067" y="4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4" name="Rectangle 42"/>
            <p:cNvSpPr>
              <a:spLocks noChangeArrowheads="1"/>
            </p:cNvSpPr>
            <p:nvPr/>
          </p:nvSpPr>
          <p:spPr bwMode="auto">
            <a:xfrm>
              <a:off x="960" y="3306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10/0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524000" y="1219200"/>
            <a:ext cx="1984375" cy="1365250"/>
            <a:chOff x="1524000" y="1219200"/>
            <a:chExt cx="1984375" cy="1365250"/>
          </a:xfrm>
        </p:grpSpPr>
        <p:sp>
          <p:nvSpPr>
            <p:cNvPr id="74773" name="Rectangle 21"/>
            <p:cNvSpPr>
              <a:spLocks noChangeArrowheads="1"/>
            </p:cNvSpPr>
            <p:nvPr/>
          </p:nvSpPr>
          <p:spPr bwMode="auto">
            <a:xfrm>
              <a:off x="1524000" y="1219200"/>
              <a:ext cx="106680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00/0</a:t>
              </a:r>
            </a:p>
          </p:txBody>
        </p:sp>
        <p:sp>
          <p:nvSpPr>
            <p:cNvPr id="74786" name="Arc 34"/>
            <p:cNvSpPr>
              <a:spLocks/>
            </p:cNvSpPr>
            <p:nvPr/>
          </p:nvSpPr>
          <p:spPr bwMode="auto">
            <a:xfrm>
              <a:off x="2438400" y="1600200"/>
              <a:ext cx="1069975" cy="98425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2825 w 43200"/>
                <a:gd name="T1" fmla="*/ 43165 h 43200"/>
                <a:gd name="T2" fmla="*/ 43011 w 43200"/>
                <a:gd name="T3" fmla="*/ 2445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2825" y="43165"/>
                  </a:moveTo>
                  <a:cubicBezTo>
                    <a:pt x="22417" y="43188"/>
                    <a:pt x="2200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553"/>
                    <a:pt x="43136" y="23505"/>
                    <a:pt x="43011" y="24451"/>
                  </a:cubicBezTo>
                </a:path>
                <a:path w="43200" h="43200" stroke="0" extrusionOk="0">
                  <a:moveTo>
                    <a:pt x="22825" y="43165"/>
                  </a:moveTo>
                  <a:cubicBezTo>
                    <a:pt x="22417" y="43188"/>
                    <a:pt x="2200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553"/>
                    <a:pt x="43136" y="23505"/>
                    <a:pt x="43011" y="2445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9" name="Rectangle 37"/>
            <p:cNvSpPr>
              <a:spLocks noChangeArrowheads="1"/>
            </p:cNvSpPr>
            <p:nvPr/>
          </p:nvSpPr>
          <p:spPr bwMode="auto">
            <a:xfrm>
              <a:off x="1524000" y="1666875"/>
              <a:ext cx="9969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</a:t>
              </a: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</a:p>
          </p:txBody>
        </p:sp>
      </p:grpSp>
      <p:sp>
        <p:nvSpPr>
          <p:cNvPr id="74795" name="Rectangle 43"/>
          <p:cNvSpPr>
            <a:spLocks noChangeArrowheads="1"/>
          </p:cNvSpPr>
          <p:nvPr/>
        </p:nvSpPr>
        <p:spPr bwMode="auto">
          <a:xfrm>
            <a:off x="2362200" y="371475"/>
            <a:ext cx="16882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/ Y</a:t>
            </a: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54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4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4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4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4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4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4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4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4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2743200" y="2562225"/>
            <a:ext cx="186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次态 / 输出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228600" y="2590800"/>
            <a:ext cx="6629400" cy="4038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>
            <a:off x="990600" y="2590800"/>
            <a:ext cx="0" cy="403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>
            <a:off x="228600" y="3810000"/>
            <a:ext cx="6629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>
            <a:off x="2514600" y="3048000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4038600" y="3048000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8" name="Line 12"/>
          <p:cNvSpPr>
            <a:spLocks noChangeShapeType="1"/>
          </p:cNvSpPr>
          <p:nvPr/>
        </p:nvSpPr>
        <p:spPr bwMode="auto">
          <a:xfrm>
            <a:off x="5486400" y="3048000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>
            <a:off x="990600" y="3048000"/>
            <a:ext cx="5867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457200" y="5943600"/>
            <a:ext cx="597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     D/0       A/1       D/0      d/d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791" name="Rectangle 15"/>
          <p:cNvSpPr>
            <a:spLocks noChangeArrowheads="1"/>
          </p:cNvSpPr>
          <p:nvPr/>
        </p:nvSpPr>
        <p:spPr bwMode="auto">
          <a:xfrm>
            <a:off x="228600" y="5257800"/>
            <a:ext cx="617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     C/0       A/0       D/0      d/d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792" name="Rectangle 16"/>
          <p:cNvSpPr>
            <a:spLocks noChangeArrowheads="1"/>
          </p:cNvSpPr>
          <p:nvPr/>
        </p:nvSpPr>
        <p:spPr bwMode="auto">
          <a:xfrm>
            <a:off x="457200" y="4648200"/>
            <a:ext cx="597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     B/0       A/0       C/0      d/d</a:t>
            </a:r>
          </a:p>
        </p:txBody>
      </p:sp>
      <p:sp>
        <p:nvSpPr>
          <p:cNvPr id="75793" name="Rectangle 17"/>
          <p:cNvSpPr>
            <a:spLocks noChangeArrowheads="1"/>
          </p:cNvSpPr>
          <p:nvPr/>
        </p:nvSpPr>
        <p:spPr bwMode="auto">
          <a:xfrm>
            <a:off x="304800" y="4010025"/>
            <a:ext cx="612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       A/0       </a:t>
            </a:r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      d/d</a:t>
            </a:r>
          </a:p>
        </p:txBody>
      </p:sp>
      <p:sp>
        <p:nvSpPr>
          <p:cNvPr id="75794" name="Rectangle 18"/>
          <p:cNvSpPr>
            <a:spLocks noChangeArrowheads="1"/>
          </p:cNvSpPr>
          <p:nvPr/>
        </p:nvSpPr>
        <p:spPr bwMode="auto">
          <a:xfrm>
            <a:off x="228600" y="3095625"/>
            <a:ext cx="648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现态 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 X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=01   X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24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en-US" altLang="zh-CN" sz="2400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=11</a:t>
            </a:r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795" name="Oval 19"/>
          <p:cNvSpPr>
            <a:spLocks noChangeArrowheads="1"/>
          </p:cNvSpPr>
          <p:nvPr/>
        </p:nvSpPr>
        <p:spPr bwMode="auto">
          <a:xfrm>
            <a:off x="5334000" y="5334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5796" name="Oval 20"/>
          <p:cNvSpPr>
            <a:spLocks noChangeArrowheads="1"/>
          </p:cNvSpPr>
          <p:nvPr/>
        </p:nvSpPr>
        <p:spPr bwMode="auto">
          <a:xfrm>
            <a:off x="7239000" y="5334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5797" name="Oval 21"/>
          <p:cNvSpPr>
            <a:spLocks noChangeArrowheads="1"/>
          </p:cNvSpPr>
          <p:nvPr/>
        </p:nvSpPr>
        <p:spPr bwMode="auto">
          <a:xfrm>
            <a:off x="7086600" y="18288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5798" name="Oval 22"/>
          <p:cNvSpPr>
            <a:spLocks noChangeArrowheads="1"/>
          </p:cNvSpPr>
          <p:nvPr/>
        </p:nvSpPr>
        <p:spPr bwMode="auto">
          <a:xfrm>
            <a:off x="5334000" y="1828800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5799" name="Arc 23"/>
          <p:cNvSpPr>
            <a:spLocks/>
          </p:cNvSpPr>
          <p:nvPr/>
        </p:nvSpPr>
        <p:spPr bwMode="auto">
          <a:xfrm>
            <a:off x="4878388" y="382588"/>
            <a:ext cx="536575" cy="5334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1736 w 43200"/>
              <a:gd name="T1" fmla="*/ 40674 h 43200"/>
              <a:gd name="T2" fmla="*/ 43177 w 43200"/>
              <a:gd name="T3" fmla="*/ 22597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1736" y="40674"/>
                </a:moveTo>
                <a:cubicBezTo>
                  <a:pt x="28614" y="42332"/>
                  <a:pt x="2513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932"/>
                  <a:pt x="43192" y="22264"/>
                  <a:pt x="43176" y="22596"/>
                </a:cubicBezTo>
              </a:path>
              <a:path w="43200" h="43200" stroke="0" extrusionOk="0">
                <a:moveTo>
                  <a:pt x="31736" y="40674"/>
                </a:moveTo>
                <a:cubicBezTo>
                  <a:pt x="28614" y="42332"/>
                  <a:pt x="25134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932"/>
                  <a:pt x="43192" y="22264"/>
                  <a:pt x="43176" y="22596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5801" name="Arc 25"/>
          <p:cNvSpPr>
            <a:spLocks/>
          </p:cNvSpPr>
          <p:nvPr/>
        </p:nvSpPr>
        <p:spPr bwMode="auto">
          <a:xfrm>
            <a:off x="7772400" y="382588"/>
            <a:ext cx="531813" cy="533400"/>
          </a:xfrm>
          <a:custGeom>
            <a:avLst/>
            <a:gdLst>
              <a:gd name="G0" fmla="+- 21231 0 0"/>
              <a:gd name="G1" fmla="+- 21600 0 0"/>
              <a:gd name="G2" fmla="+- 21600 0 0"/>
              <a:gd name="T0" fmla="*/ 0 w 42831"/>
              <a:gd name="T1" fmla="*/ 17623 h 43200"/>
              <a:gd name="T2" fmla="*/ 9924 w 42831"/>
              <a:gd name="T3" fmla="*/ 40004 h 43200"/>
              <a:gd name="T4" fmla="*/ 21231 w 42831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831" h="43200" fill="none" extrusionOk="0">
                <a:moveTo>
                  <a:pt x="0" y="17623"/>
                </a:moveTo>
                <a:cubicBezTo>
                  <a:pt x="1914" y="7405"/>
                  <a:pt x="10835" y="-1"/>
                  <a:pt x="21231" y="0"/>
                </a:cubicBezTo>
                <a:cubicBezTo>
                  <a:pt x="33160" y="0"/>
                  <a:pt x="42831" y="9670"/>
                  <a:pt x="42831" y="21600"/>
                </a:cubicBezTo>
                <a:cubicBezTo>
                  <a:pt x="42831" y="33529"/>
                  <a:pt x="33160" y="43200"/>
                  <a:pt x="21231" y="43200"/>
                </a:cubicBezTo>
                <a:cubicBezTo>
                  <a:pt x="17239" y="43200"/>
                  <a:pt x="13325" y="42093"/>
                  <a:pt x="9923" y="40004"/>
                </a:cubicBezTo>
              </a:path>
              <a:path w="42831" h="43200" stroke="0" extrusionOk="0">
                <a:moveTo>
                  <a:pt x="0" y="17623"/>
                </a:moveTo>
                <a:cubicBezTo>
                  <a:pt x="1914" y="7405"/>
                  <a:pt x="10835" y="-1"/>
                  <a:pt x="21231" y="0"/>
                </a:cubicBezTo>
                <a:cubicBezTo>
                  <a:pt x="33160" y="0"/>
                  <a:pt x="42831" y="9670"/>
                  <a:pt x="42831" y="21600"/>
                </a:cubicBezTo>
                <a:cubicBezTo>
                  <a:pt x="42831" y="33529"/>
                  <a:pt x="33160" y="43200"/>
                  <a:pt x="21231" y="43200"/>
                </a:cubicBezTo>
                <a:cubicBezTo>
                  <a:pt x="17239" y="43200"/>
                  <a:pt x="13325" y="42093"/>
                  <a:pt x="9923" y="40004"/>
                </a:cubicBezTo>
                <a:lnTo>
                  <a:pt x="21231" y="2160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5805" name="Arc 29"/>
          <p:cNvSpPr>
            <a:spLocks/>
          </p:cNvSpPr>
          <p:nvPr/>
        </p:nvSpPr>
        <p:spPr bwMode="auto">
          <a:xfrm>
            <a:off x="7680325" y="1908175"/>
            <a:ext cx="525463" cy="533400"/>
          </a:xfrm>
          <a:custGeom>
            <a:avLst/>
            <a:gdLst>
              <a:gd name="G0" fmla="+- 20764 0 0"/>
              <a:gd name="G1" fmla="+- 21600 0 0"/>
              <a:gd name="G2" fmla="+- 21600 0 0"/>
              <a:gd name="T0" fmla="*/ 1465 w 42364"/>
              <a:gd name="T1" fmla="*/ 11900 h 43200"/>
              <a:gd name="T2" fmla="*/ 0 w 42364"/>
              <a:gd name="T3" fmla="*/ 27552 h 43200"/>
              <a:gd name="T4" fmla="*/ 20764 w 42364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2364" h="43200" fill="none" extrusionOk="0">
                <a:moveTo>
                  <a:pt x="1464" y="11899"/>
                </a:moveTo>
                <a:cubicBezTo>
                  <a:pt x="5131" y="4604"/>
                  <a:pt x="12598" y="-1"/>
                  <a:pt x="20764" y="0"/>
                </a:cubicBezTo>
                <a:cubicBezTo>
                  <a:pt x="32693" y="0"/>
                  <a:pt x="42364" y="9670"/>
                  <a:pt x="42364" y="21600"/>
                </a:cubicBezTo>
                <a:cubicBezTo>
                  <a:pt x="42364" y="33529"/>
                  <a:pt x="32693" y="43200"/>
                  <a:pt x="20764" y="43200"/>
                </a:cubicBezTo>
                <a:cubicBezTo>
                  <a:pt x="11126" y="43200"/>
                  <a:pt x="2655" y="36815"/>
                  <a:pt x="0" y="27551"/>
                </a:cubicBezTo>
              </a:path>
              <a:path w="42364" h="43200" stroke="0" extrusionOk="0">
                <a:moveTo>
                  <a:pt x="1464" y="11899"/>
                </a:moveTo>
                <a:cubicBezTo>
                  <a:pt x="5131" y="4604"/>
                  <a:pt x="12598" y="-1"/>
                  <a:pt x="20764" y="0"/>
                </a:cubicBezTo>
                <a:cubicBezTo>
                  <a:pt x="32693" y="0"/>
                  <a:pt x="42364" y="9670"/>
                  <a:pt x="42364" y="21600"/>
                </a:cubicBezTo>
                <a:cubicBezTo>
                  <a:pt x="42364" y="33529"/>
                  <a:pt x="32693" y="43200"/>
                  <a:pt x="20764" y="43200"/>
                </a:cubicBezTo>
                <a:cubicBezTo>
                  <a:pt x="11126" y="43200"/>
                  <a:pt x="2655" y="36815"/>
                  <a:pt x="0" y="27551"/>
                </a:cubicBezTo>
                <a:lnTo>
                  <a:pt x="20764" y="2160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5807" name="Arc 31"/>
          <p:cNvSpPr>
            <a:spLocks/>
          </p:cNvSpPr>
          <p:nvPr/>
        </p:nvSpPr>
        <p:spPr bwMode="auto">
          <a:xfrm>
            <a:off x="4803775" y="1755775"/>
            <a:ext cx="536575" cy="5334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7336 w 43200"/>
              <a:gd name="T1" fmla="*/ 36397 h 43200"/>
              <a:gd name="T2" fmla="*/ 43177 w 43200"/>
              <a:gd name="T3" fmla="*/ 22597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37335" y="36396"/>
                </a:moveTo>
                <a:cubicBezTo>
                  <a:pt x="33253" y="40738"/>
                  <a:pt x="27559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932"/>
                  <a:pt x="43192" y="22264"/>
                  <a:pt x="43176" y="22596"/>
                </a:cubicBezTo>
              </a:path>
              <a:path w="43200" h="43200" stroke="0" extrusionOk="0">
                <a:moveTo>
                  <a:pt x="37335" y="36396"/>
                </a:moveTo>
                <a:cubicBezTo>
                  <a:pt x="33253" y="40738"/>
                  <a:pt x="27559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932"/>
                  <a:pt x="43192" y="22264"/>
                  <a:pt x="43176" y="22596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rgbClr val="FFFF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75816" name="Line 40"/>
          <p:cNvSpPr>
            <a:spLocks noChangeShapeType="1"/>
          </p:cNvSpPr>
          <p:nvPr/>
        </p:nvSpPr>
        <p:spPr bwMode="auto">
          <a:xfrm flipH="1" flipV="1">
            <a:off x="5715000" y="1143000"/>
            <a:ext cx="1371600" cy="990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19" name="Line 43"/>
          <p:cNvSpPr>
            <a:spLocks noChangeShapeType="1"/>
          </p:cNvSpPr>
          <p:nvPr/>
        </p:nvSpPr>
        <p:spPr bwMode="auto">
          <a:xfrm>
            <a:off x="5715000" y="533400"/>
            <a:ext cx="17526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20" name="Line 44"/>
          <p:cNvSpPr>
            <a:spLocks noChangeShapeType="1"/>
          </p:cNvSpPr>
          <p:nvPr/>
        </p:nvSpPr>
        <p:spPr bwMode="auto">
          <a:xfrm flipH="1">
            <a:off x="5867400" y="1066800"/>
            <a:ext cx="14478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21" name="Line 45"/>
          <p:cNvSpPr>
            <a:spLocks noChangeShapeType="1"/>
          </p:cNvSpPr>
          <p:nvPr/>
        </p:nvSpPr>
        <p:spPr bwMode="auto">
          <a:xfrm>
            <a:off x="7620000" y="1143000"/>
            <a:ext cx="0" cy="7620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22" name="Rectangle 46"/>
          <p:cNvSpPr>
            <a:spLocks noChangeArrowheads="1"/>
          </p:cNvSpPr>
          <p:nvPr/>
        </p:nvSpPr>
        <p:spPr bwMode="auto">
          <a:xfrm>
            <a:off x="5410200" y="5810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823" name="Rectangle 47"/>
          <p:cNvSpPr>
            <a:spLocks noChangeArrowheads="1"/>
          </p:cNvSpPr>
          <p:nvPr/>
        </p:nvSpPr>
        <p:spPr bwMode="auto">
          <a:xfrm>
            <a:off x="7315200" y="5810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 sz="24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824" name="Rectangle 48"/>
          <p:cNvSpPr>
            <a:spLocks noChangeArrowheads="1"/>
          </p:cNvSpPr>
          <p:nvPr/>
        </p:nvSpPr>
        <p:spPr bwMode="auto">
          <a:xfrm>
            <a:off x="7162800" y="1876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825" name="Rectangle 49"/>
          <p:cNvSpPr>
            <a:spLocks noChangeArrowheads="1"/>
          </p:cNvSpPr>
          <p:nvPr/>
        </p:nvSpPr>
        <p:spPr bwMode="auto">
          <a:xfrm>
            <a:off x="5410200" y="1876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826" name="Rectangle 50"/>
          <p:cNvSpPr>
            <a:spLocks noChangeArrowheads="1"/>
          </p:cNvSpPr>
          <p:nvPr/>
        </p:nvSpPr>
        <p:spPr bwMode="auto">
          <a:xfrm>
            <a:off x="4038600" y="276225"/>
            <a:ext cx="80021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</a:p>
          <a:p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01/0</a:t>
            </a:r>
          </a:p>
        </p:txBody>
      </p:sp>
      <p:sp>
        <p:nvSpPr>
          <p:cNvPr id="75827" name="Rectangle 51"/>
          <p:cNvSpPr>
            <a:spLocks noChangeArrowheads="1"/>
          </p:cNvSpPr>
          <p:nvPr/>
        </p:nvSpPr>
        <p:spPr bwMode="auto">
          <a:xfrm>
            <a:off x="6248400" y="123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828" name="Rectangle 52"/>
          <p:cNvSpPr>
            <a:spLocks noChangeArrowheads="1"/>
          </p:cNvSpPr>
          <p:nvPr/>
        </p:nvSpPr>
        <p:spPr bwMode="auto">
          <a:xfrm>
            <a:off x="8266113" y="2000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00/0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829" name="Rectangle 53"/>
          <p:cNvSpPr>
            <a:spLocks noChangeArrowheads="1"/>
          </p:cNvSpPr>
          <p:nvPr/>
        </p:nvSpPr>
        <p:spPr bwMode="auto">
          <a:xfrm>
            <a:off x="6172200" y="6572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01/0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830" name="Rectangle 54"/>
          <p:cNvSpPr>
            <a:spLocks noChangeArrowheads="1"/>
          </p:cNvSpPr>
          <p:nvPr/>
        </p:nvSpPr>
        <p:spPr bwMode="auto">
          <a:xfrm>
            <a:off x="7543800" y="11144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10/0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831" name="Rectangle 55"/>
          <p:cNvSpPr>
            <a:spLocks noChangeArrowheads="1"/>
          </p:cNvSpPr>
          <p:nvPr/>
        </p:nvSpPr>
        <p:spPr bwMode="auto">
          <a:xfrm>
            <a:off x="8266113" y="18002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00/0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832" name="Rectangle 56"/>
          <p:cNvSpPr>
            <a:spLocks noChangeArrowheads="1"/>
          </p:cNvSpPr>
          <p:nvPr/>
        </p:nvSpPr>
        <p:spPr bwMode="auto">
          <a:xfrm>
            <a:off x="6400800" y="12668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01/0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833" name="Rectangle 57"/>
          <p:cNvSpPr>
            <a:spLocks noChangeArrowheads="1"/>
          </p:cNvSpPr>
          <p:nvPr/>
        </p:nvSpPr>
        <p:spPr bwMode="auto">
          <a:xfrm>
            <a:off x="6019800" y="19526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10/0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835" name="Rectangle 59"/>
          <p:cNvSpPr>
            <a:spLocks noChangeArrowheads="1"/>
          </p:cNvSpPr>
          <p:nvPr/>
        </p:nvSpPr>
        <p:spPr bwMode="auto">
          <a:xfrm>
            <a:off x="3962400" y="1571625"/>
            <a:ext cx="793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00/0</a:t>
            </a:r>
          </a:p>
          <a:p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10/0</a:t>
            </a:r>
          </a:p>
        </p:txBody>
      </p:sp>
      <p:sp>
        <p:nvSpPr>
          <p:cNvPr id="75836" name="Rectangle 60"/>
          <p:cNvSpPr>
            <a:spLocks noChangeArrowheads="1"/>
          </p:cNvSpPr>
          <p:nvPr/>
        </p:nvSpPr>
        <p:spPr bwMode="auto">
          <a:xfrm>
            <a:off x="4648200" y="11906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01/1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5837" name="Line 61"/>
          <p:cNvSpPr>
            <a:spLocks noChangeShapeType="1"/>
          </p:cNvSpPr>
          <p:nvPr/>
        </p:nvSpPr>
        <p:spPr bwMode="auto">
          <a:xfrm flipH="1">
            <a:off x="5867400" y="2362200"/>
            <a:ext cx="1295400" cy="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38" name="Line 62"/>
          <p:cNvSpPr>
            <a:spLocks noChangeShapeType="1"/>
          </p:cNvSpPr>
          <p:nvPr/>
        </p:nvSpPr>
        <p:spPr bwMode="auto">
          <a:xfrm flipV="1">
            <a:off x="5486400" y="1066800"/>
            <a:ext cx="0" cy="7620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46" name="Oval 1086"/>
          <p:cNvSpPr>
            <a:spLocks noChangeArrowheads="1"/>
          </p:cNvSpPr>
          <p:nvPr/>
        </p:nvSpPr>
        <p:spPr bwMode="auto">
          <a:xfrm>
            <a:off x="5364163" y="2636838"/>
            <a:ext cx="1511300" cy="3887787"/>
          </a:xfrm>
          <a:prstGeom prst="ellips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4449" name="Rectangle 1089"/>
          <p:cNvSpPr>
            <a:spLocks noChangeArrowheads="1"/>
          </p:cNvSpPr>
          <p:nvPr/>
        </p:nvSpPr>
        <p:spPr bwMode="auto">
          <a:xfrm>
            <a:off x="6948488" y="4005263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约束条件</a:t>
            </a: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55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44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0" grpId="0" build="p" autoUpdateAnimBg="0"/>
      <p:bldP spid="75791" grpId="0" build="p" autoUpdateAnimBg="0"/>
      <p:bldP spid="75792" grpId="0" build="p" autoUpdateAnimBg="0"/>
      <p:bldP spid="75793" grpId="0" build="p" autoUpdateAnimBg="0"/>
      <p:bldP spid="144446" grpId="0" animBg="1"/>
      <p:bldP spid="14444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-185800" y="762000"/>
            <a:ext cx="9258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存在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任意项(约束项)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的状态表称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不完全确定状态</a:t>
            </a:r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0" y="1371600"/>
            <a:ext cx="749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表，它所描述的电路叫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不完全确定电路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pSp>
        <p:nvGrpSpPr>
          <p:cNvPr id="76810" name="Group 10"/>
          <p:cNvGrpSpPr>
            <a:grpSpLocks/>
          </p:cNvGrpSpPr>
          <p:nvPr/>
        </p:nvGrpSpPr>
        <p:grpSpPr bwMode="auto">
          <a:xfrm>
            <a:off x="-36513" y="2060575"/>
            <a:ext cx="9498013" cy="1189038"/>
            <a:chOff x="0" y="1296"/>
            <a:chExt cx="7343" cy="749"/>
          </a:xfrm>
        </p:grpSpPr>
        <p:sp>
          <p:nvSpPr>
            <p:cNvPr id="76806" name="Rectangle 6"/>
            <p:cNvSpPr>
              <a:spLocks noChangeArrowheads="1"/>
            </p:cNvSpPr>
            <p:nvPr/>
          </p:nvSpPr>
          <p:spPr bwMode="auto">
            <a:xfrm>
              <a:off x="288" y="1296"/>
              <a:ext cx="705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若状态表中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次态和输出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都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有确定的状态和输出，</a:t>
              </a:r>
            </a:p>
          </p:txBody>
        </p:sp>
        <p:sp>
          <p:nvSpPr>
            <p:cNvPr id="76807" name="Rectangle 7"/>
            <p:cNvSpPr>
              <a:spLocks noChangeArrowheads="1"/>
            </p:cNvSpPr>
            <p:nvPr/>
          </p:nvSpPr>
          <p:spPr bwMode="auto">
            <a:xfrm>
              <a:off x="0" y="1680"/>
              <a:ext cx="359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则称为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完全确定状态表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56</a:t>
            </a:fld>
            <a:endParaRPr lang="en-US" altLang="zh-CN"/>
          </a:p>
        </p:txBody>
      </p:sp>
    </p:spTree>
  </p:cSld>
  <p:clrMapOvr>
    <a:masterClrMapping/>
  </p:clrMapOvr>
  <p:transition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610600" cy="762000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6.3.2 状态化简</a:t>
            </a:r>
          </a:p>
        </p:txBody>
      </p:sp>
      <p:sp>
        <p:nvSpPr>
          <p:cNvPr id="77841" name="Rectangle 17"/>
          <p:cNvSpPr>
            <a:spLocks noChangeArrowheads="1"/>
          </p:cNvSpPr>
          <p:nvPr/>
        </p:nvSpPr>
        <p:spPr bwMode="auto">
          <a:xfrm>
            <a:off x="533400" y="1371600"/>
            <a:ext cx="607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化简目的: (1)使触发器个数最少</a:t>
            </a:r>
          </a:p>
        </p:txBody>
      </p:sp>
      <p:sp>
        <p:nvSpPr>
          <p:cNvPr id="77842" name="Rectangle 18"/>
          <p:cNvSpPr>
            <a:spLocks noChangeArrowheads="1"/>
          </p:cNvSpPr>
          <p:nvPr/>
        </p:nvSpPr>
        <p:spPr bwMode="auto">
          <a:xfrm>
            <a:off x="2590800" y="213360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(2)简化激励方程</a:t>
            </a:r>
          </a:p>
        </p:txBody>
      </p:sp>
      <p:grpSp>
        <p:nvGrpSpPr>
          <p:cNvPr id="77848" name="Group 24"/>
          <p:cNvGrpSpPr>
            <a:grpSpLocks/>
          </p:cNvGrpSpPr>
          <p:nvPr/>
        </p:nvGrpSpPr>
        <p:grpSpPr bwMode="auto">
          <a:xfrm>
            <a:off x="0" y="3200400"/>
            <a:ext cx="9144000" cy="2103438"/>
            <a:chOff x="0" y="2016"/>
            <a:chExt cx="5760" cy="1325"/>
          </a:xfrm>
        </p:grpSpPr>
        <p:sp>
          <p:nvSpPr>
            <p:cNvPr id="77843" name="Rectangle 19"/>
            <p:cNvSpPr>
              <a:spLocks noChangeArrowheads="1"/>
            </p:cNvSpPr>
            <p:nvPr/>
          </p:nvSpPr>
          <p:spPr bwMode="auto">
            <a:xfrm>
              <a:off x="268" y="2016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所谓状态化简即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省略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等效状态。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等效状态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最简单</a:t>
              </a:r>
            </a:p>
          </p:txBody>
        </p:sp>
        <p:sp>
          <p:nvSpPr>
            <p:cNvPr id="77844" name="Rectangle 20"/>
            <p:cNvSpPr>
              <a:spLocks noChangeArrowheads="1"/>
            </p:cNvSpPr>
            <p:nvPr/>
          </p:nvSpPr>
          <p:spPr bwMode="auto">
            <a:xfrm>
              <a:off x="0" y="2496"/>
              <a:ext cx="547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的判别方法是：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输入相同,输出相同，到达的次</a:t>
              </a:r>
            </a:p>
          </p:txBody>
        </p:sp>
        <p:sp>
          <p:nvSpPr>
            <p:cNvPr id="77845" name="Rectangle 21"/>
            <p:cNvSpPr>
              <a:spLocks noChangeArrowheads="1"/>
            </p:cNvSpPr>
            <p:nvPr/>
          </p:nvSpPr>
          <p:spPr bwMode="auto">
            <a:xfrm>
              <a:off x="0" y="2976"/>
              <a:ext cx="151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态也相同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sp>
        <p:nvSpPr>
          <p:cNvPr id="77846" name="Rectangle 22"/>
          <p:cNvSpPr>
            <a:spLocks noChangeArrowheads="1"/>
          </p:cNvSpPr>
          <p:nvPr/>
        </p:nvSpPr>
        <p:spPr bwMode="auto">
          <a:xfrm>
            <a:off x="381000" y="5715000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 ：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57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7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7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7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8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1" grpId="0" build="p" autoUpdateAnimBg="0"/>
      <p:bldP spid="77842" grpId="0" build="p" autoUpdateAnimBg="0"/>
      <p:bldP spid="77846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Oval 1028"/>
          <p:cNvSpPr>
            <a:spLocks noChangeArrowheads="1"/>
          </p:cNvSpPr>
          <p:nvPr/>
        </p:nvSpPr>
        <p:spPr bwMode="auto">
          <a:xfrm>
            <a:off x="4800600" y="381000"/>
            <a:ext cx="914400" cy="914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1493" name="Rectangle 1029"/>
          <p:cNvSpPr>
            <a:spLocks noChangeArrowheads="1"/>
          </p:cNvSpPr>
          <p:nvPr/>
        </p:nvSpPr>
        <p:spPr bwMode="auto">
          <a:xfrm>
            <a:off x="5029200" y="457200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1494" name="Oval 1030"/>
          <p:cNvSpPr>
            <a:spLocks noChangeArrowheads="1"/>
          </p:cNvSpPr>
          <p:nvPr/>
        </p:nvSpPr>
        <p:spPr bwMode="auto">
          <a:xfrm>
            <a:off x="3505200" y="2133600"/>
            <a:ext cx="990600" cy="990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1495" name="Rectangle 1031"/>
          <p:cNvSpPr>
            <a:spLocks noChangeArrowheads="1"/>
          </p:cNvSpPr>
          <p:nvPr/>
        </p:nvSpPr>
        <p:spPr bwMode="auto">
          <a:xfrm>
            <a:off x="2743200" y="447675"/>
            <a:ext cx="5261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1496" name="Rectangle 1032"/>
          <p:cNvSpPr>
            <a:spLocks noChangeArrowheads="1"/>
          </p:cNvSpPr>
          <p:nvPr/>
        </p:nvSpPr>
        <p:spPr bwMode="auto">
          <a:xfrm>
            <a:off x="3810000" y="227647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1497" name="Line 1033"/>
          <p:cNvSpPr>
            <a:spLocks noChangeShapeType="1"/>
          </p:cNvSpPr>
          <p:nvPr/>
        </p:nvSpPr>
        <p:spPr bwMode="auto">
          <a:xfrm>
            <a:off x="3200400" y="1219200"/>
            <a:ext cx="533400" cy="990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1498" name="Line 1034"/>
          <p:cNvSpPr>
            <a:spLocks noChangeShapeType="1"/>
          </p:cNvSpPr>
          <p:nvPr/>
        </p:nvSpPr>
        <p:spPr bwMode="auto">
          <a:xfrm flipH="1">
            <a:off x="4343400" y="1295400"/>
            <a:ext cx="914400" cy="914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1499" name="Rectangle 1035"/>
          <p:cNvSpPr>
            <a:spLocks noChangeArrowheads="1"/>
          </p:cNvSpPr>
          <p:nvPr/>
        </p:nvSpPr>
        <p:spPr bwMode="auto">
          <a:xfrm>
            <a:off x="2667000" y="14382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191500" name="Rectangle 1036"/>
          <p:cNvSpPr>
            <a:spLocks noChangeArrowheads="1"/>
          </p:cNvSpPr>
          <p:nvPr/>
        </p:nvSpPr>
        <p:spPr bwMode="auto">
          <a:xfrm>
            <a:off x="4876800" y="15144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191501" name="Rectangle 1037"/>
          <p:cNvSpPr>
            <a:spLocks noChangeArrowheads="1"/>
          </p:cNvSpPr>
          <p:nvPr/>
        </p:nvSpPr>
        <p:spPr bwMode="auto">
          <a:xfrm>
            <a:off x="3352800" y="11334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91502" name="Rectangle 1038"/>
          <p:cNvSpPr>
            <a:spLocks noChangeArrowheads="1"/>
          </p:cNvSpPr>
          <p:nvPr/>
        </p:nvSpPr>
        <p:spPr bwMode="auto">
          <a:xfrm>
            <a:off x="4267200" y="11334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91503" name="Oval 1039"/>
          <p:cNvSpPr>
            <a:spLocks noChangeArrowheads="1"/>
          </p:cNvSpPr>
          <p:nvPr/>
        </p:nvSpPr>
        <p:spPr bwMode="auto">
          <a:xfrm>
            <a:off x="2438400" y="304800"/>
            <a:ext cx="990600" cy="990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1504" name="Rectangle 1040"/>
          <p:cNvSpPr>
            <a:spLocks noChangeArrowheads="1"/>
          </p:cNvSpPr>
          <p:nvPr/>
        </p:nvSpPr>
        <p:spPr bwMode="auto">
          <a:xfrm>
            <a:off x="0" y="38100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1、完全确定状态表的简化</a:t>
            </a:r>
          </a:p>
        </p:txBody>
      </p:sp>
      <p:grpSp>
        <p:nvGrpSpPr>
          <p:cNvPr id="191510" name="Group 1046"/>
          <p:cNvGrpSpPr>
            <a:grpSpLocks/>
          </p:cNvGrpSpPr>
          <p:nvPr/>
        </p:nvGrpSpPr>
        <p:grpSpPr bwMode="auto">
          <a:xfrm>
            <a:off x="0" y="4495800"/>
            <a:ext cx="9144000" cy="1874838"/>
            <a:chOff x="0" y="2832"/>
            <a:chExt cx="5760" cy="1181"/>
          </a:xfrm>
        </p:grpSpPr>
        <p:sp>
          <p:nvSpPr>
            <p:cNvPr id="191505" name="Rectangle 1041"/>
            <p:cNvSpPr>
              <a:spLocks noChangeArrowheads="1"/>
            </p:cNvSpPr>
            <p:nvPr/>
          </p:nvSpPr>
          <p:spPr bwMode="auto">
            <a:xfrm>
              <a:off x="100" y="2832"/>
              <a:ext cx="56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* 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等效状态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： 设状态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是完全确定状态表中</a:t>
              </a:r>
            </a:p>
          </p:txBody>
        </p:sp>
        <p:sp>
          <p:nvSpPr>
            <p:cNvPr id="191506" name="Rectangle 1042"/>
            <p:cNvSpPr>
              <a:spLocks noChangeArrowheads="1"/>
            </p:cNvSpPr>
            <p:nvPr/>
          </p:nvSpPr>
          <p:spPr bwMode="auto">
            <a:xfrm>
              <a:off x="0" y="321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的两个状态，如果对于所有可能的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输入序列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，分别</a:t>
              </a:r>
            </a:p>
          </p:txBody>
        </p:sp>
        <p:sp>
          <p:nvSpPr>
            <p:cNvPr id="191507" name="Rectangle 1043"/>
            <p:cNvSpPr>
              <a:spLocks noChangeArrowheads="1"/>
            </p:cNvSpPr>
            <p:nvPr/>
          </p:nvSpPr>
          <p:spPr bwMode="auto">
            <a:xfrm>
              <a:off x="0" y="3648"/>
              <a:ext cx="56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从状态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出发，所得到的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输出和次态序列完全</a:t>
              </a:r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58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915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04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65" name="Group 17"/>
          <p:cNvGrpSpPr>
            <a:grpSpLocks/>
          </p:cNvGrpSpPr>
          <p:nvPr/>
        </p:nvGrpSpPr>
        <p:grpSpPr bwMode="auto">
          <a:xfrm>
            <a:off x="0" y="4648200"/>
            <a:ext cx="9144000" cy="1303338"/>
            <a:chOff x="0" y="2928"/>
            <a:chExt cx="5760" cy="821"/>
          </a:xfrm>
        </p:grpSpPr>
        <p:sp>
          <p:nvSpPr>
            <p:cNvPr id="78855" name="Rectangle 7"/>
            <p:cNvSpPr>
              <a:spLocks noChangeArrowheads="1"/>
            </p:cNvSpPr>
            <p:nvPr/>
          </p:nvSpPr>
          <p:spPr bwMode="auto">
            <a:xfrm>
              <a:off x="0" y="3384"/>
              <a:ext cx="5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)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)，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则有等效类(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)。</a:t>
              </a:r>
            </a:p>
          </p:txBody>
        </p:sp>
        <p:sp>
          <p:nvSpPr>
            <p:cNvPr id="78856" name="Rectangle 8"/>
            <p:cNvSpPr>
              <a:spLocks noChangeArrowheads="1"/>
            </p:cNvSpPr>
            <p:nvPr/>
          </p:nvSpPr>
          <p:spPr bwMode="auto">
            <a:xfrm>
              <a:off x="268" y="292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* 彼此等效的状态的集合，称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等效类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。例如若有</a:t>
              </a:r>
            </a:p>
          </p:txBody>
        </p:sp>
      </p:grpSp>
      <p:sp>
        <p:nvSpPr>
          <p:cNvPr id="78858" name="Rectangle 10"/>
          <p:cNvSpPr>
            <a:spLocks noChangeArrowheads="1"/>
          </p:cNvSpPr>
          <p:nvPr/>
        </p:nvSpPr>
        <p:spPr bwMode="auto">
          <a:xfrm>
            <a:off x="0" y="152400"/>
            <a:ext cx="9048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相同，则状态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是等效的。记为：(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)，或</a:t>
            </a:r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0" y="838200"/>
            <a:ext cx="7766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者说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是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等效对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。等效状态可以合并。</a:t>
            </a:r>
          </a:p>
        </p:txBody>
      </p:sp>
      <p:grpSp>
        <p:nvGrpSpPr>
          <p:cNvPr id="78864" name="Group 16"/>
          <p:cNvGrpSpPr>
            <a:grpSpLocks/>
          </p:cNvGrpSpPr>
          <p:nvPr/>
        </p:nvGrpSpPr>
        <p:grpSpPr bwMode="auto">
          <a:xfrm>
            <a:off x="0" y="1981200"/>
            <a:ext cx="9144000" cy="2065338"/>
            <a:chOff x="0" y="1248"/>
            <a:chExt cx="5760" cy="1301"/>
          </a:xfrm>
        </p:grpSpPr>
        <p:sp>
          <p:nvSpPr>
            <p:cNvPr id="78852" name="Rectangle 4"/>
            <p:cNvSpPr>
              <a:spLocks noChangeArrowheads="1"/>
            </p:cNvSpPr>
            <p:nvPr/>
          </p:nvSpPr>
          <p:spPr bwMode="auto">
            <a:xfrm>
              <a:off x="0" y="2184"/>
              <a:ext cx="45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为:(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)，(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)    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)</a:t>
              </a:r>
            </a:p>
          </p:txBody>
        </p:sp>
        <p:sp>
          <p:nvSpPr>
            <p:cNvPr id="78853" name="Line 5"/>
            <p:cNvSpPr>
              <a:spLocks noChangeShapeType="1"/>
            </p:cNvSpPr>
            <p:nvPr/>
          </p:nvSpPr>
          <p:spPr bwMode="auto">
            <a:xfrm>
              <a:off x="2544" y="2400"/>
              <a:ext cx="528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0" name="Rectangle 12"/>
            <p:cNvSpPr>
              <a:spLocks noChangeArrowheads="1"/>
            </p:cNvSpPr>
            <p:nvPr/>
          </p:nvSpPr>
          <p:spPr bwMode="auto">
            <a:xfrm>
              <a:off x="100" y="1248"/>
              <a:ext cx="56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* 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等效状态的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传递性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。若状态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是等效的，</a:t>
              </a:r>
            </a:p>
          </p:txBody>
        </p:sp>
        <p:sp>
          <p:nvSpPr>
            <p:cNvPr id="78861" name="Rectangle 13"/>
            <p:cNvSpPr>
              <a:spLocks noChangeArrowheads="1"/>
            </p:cNvSpPr>
            <p:nvPr/>
          </p:nvSpPr>
          <p:spPr bwMode="auto">
            <a:xfrm>
              <a:off x="0" y="1680"/>
              <a:ext cx="5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状态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是等效的,则状态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也是等效的.记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59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304800" y="381000"/>
            <a:ext cx="810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时序逻辑电路一般用以下三个方程进行描述: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04800" y="1371600"/>
            <a:ext cx="65437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输出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方程：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)=F[X(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)，Q(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)]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04800" y="2286000"/>
            <a:ext cx="654377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激励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方程：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Z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)=G[X(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)，Q(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)]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304800" y="3124200"/>
            <a:ext cx="68162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状态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方程：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n+1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)=H[Z(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)，Q(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)]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381000" y="4191000"/>
            <a:ext cx="607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例： 试分析下列时序逻辑电路。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autoUpdateAnimBg="0"/>
      <p:bldP spid="30726" grpId="0" build="p" autoUpdateAnimBg="0"/>
      <p:bldP spid="30727" grpId="0" build="p" autoUpdateAnimBg="0"/>
      <p:bldP spid="30728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81000" y="1905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* 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最大等效类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。若一个等效类不是任何其它等效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8382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类的子集，则此等效类称为最大等效类。即使是一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0" y="14478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个状态，只要它不包含在别的等效类中，它也是最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205740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大等效类。</a:t>
            </a:r>
          </a:p>
        </p:txBody>
      </p:sp>
      <p:grpSp>
        <p:nvGrpSpPr>
          <p:cNvPr id="79887" name="Group 15"/>
          <p:cNvGrpSpPr>
            <a:grpSpLocks/>
          </p:cNvGrpSpPr>
          <p:nvPr/>
        </p:nvGrpSpPr>
        <p:grpSpPr bwMode="auto">
          <a:xfrm>
            <a:off x="0" y="2895600"/>
            <a:ext cx="9144000" cy="2027238"/>
            <a:chOff x="0" y="1824"/>
            <a:chExt cx="5760" cy="1277"/>
          </a:xfrm>
        </p:grpSpPr>
        <p:sp>
          <p:nvSpPr>
            <p:cNvPr id="79880" name="Rectangle 8"/>
            <p:cNvSpPr>
              <a:spLocks noChangeArrowheads="1"/>
            </p:cNvSpPr>
            <p:nvPr/>
          </p:nvSpPr>
          <p:spPr bwMode="auto">
            <a:xfrm>
              <a:off x="268" y="1824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状态化简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就是从原始状态表中找出最大等效类的</a:t>
              </a:r>
            </a:p>
          </p:txBody>
        </p:sp>
        <p:sp>
          <p:nvSpPr>
            <p:cNvPr id="79881" name="Rectangle 9"/>
            <p:cNvSpPr>
              <a:spLocks noChangeArrowheads="1"/>
            </p:cNvSpPr>
            <p:nvPr/>
          </p:nvSpPr>
          <p:spPr bwMode="auto">
            <a:xfrm>
              <a:off x="0" y="2304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集合，然后用一个新符号表示最大等效类，从而得</a:t>
              </a:r>
            </a:p>
          </p:txBody>
        </p:sp>
        <p:sp>
          <p:nvSpPr>
            <p:cNvPr id="79882" name="Rectangle 10"/>
            <p:cNvSpPr>
              <a:spLocks noChangeArrowheads="1"/>
            </p:cNvSpPr>
            <p:nvPr/>
          </p:nvSpPr>
          <p:spPr bwMode="auto">
            <a:xfrm>
              <a:off x="0" y="2736"/>
              <a:ext cx="21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到最小化状态表。</a:t>
              </a:r>
            </a:p>
          </p:txBody>
        </p:sp>
      </p:grpSp>
      <p:grpSp>
        <p:nvGrpSpPr>
          <p:cNvPr id="79888" name="Group 16"/>
          <p:cNvGrpSpPr>
            <a:grpSpLocks/>
          </p:cNvGrpSpPr>
          <p:nvPr/>
        </p:nvGrpSpPr>
        <p:grpSpPr bwMode="auto">
          <a:xfrm>
            <a:off x="0" y="5029200"/>
            <a:ext cx="9391650" cy="1189038"/>
            <a:chOff x="0" y="3168"/>
            <a:chExt cx="5916" cy="749"/>
          </a:xfrm>
        </p:grpSpPr>
        <p:sp>
          <p:nvSpPr>
            <p:cNvPr id="79883" name="Rectangle 11"/>
            <p:cNvSpPr>
              <a:spLocks noChangeArrowheads="1"/>
            </p:cNvSpPr>
            <p:nvPr/>
          </p:nvSpPr>
          <p:spPr bwMode="auto">
            <a:xfrm>
              <a:off x="0" y="3168"/>
              <a:ext cx="59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如果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i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是完全确定原始状态表中的两个现态，</a:t>
              </a:r>
            </a:p>
          </p:txBody>
        </p:sp>
        <p:sp>
          <p:nvSpPr>
            <p:cNvPr id="79884" name="Rectangle 12"/>
            <p:cNvSpPr>
              <a:spLocks noChangeArrowheads="1"/>
            </p:cNvSpPr>
            <p:nvPr/>
          </p:nvSpPr>
          <p:spPr bwMode="auto">
            <a:xfrm>
              <a:off x="0" y="3552"/>
              <a:ext cx="36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则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i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 dirty="0" err="1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等效的条件可归纳为：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60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381000" y="3429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在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的各种取值组合下: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457200" y="1295400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第一，它们的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输出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完全相同。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457200" y="23622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第二，它们的次态满足下列条件之一：</a:t>
            </a: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457200" y="34290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 次态相同；</a:t>
            </a: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533400" y="4419600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次态交错(循环)；</a:t>
            </a:r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533400" y="52578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(3) 次态保持原状态不变；</a:t>
            </a: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533400" y="60198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(4) 次态对等效。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61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 build="p" autoUpdateAnimBg="0"/>
      <p:bldP spid="80902" grpId="0" build="p" autoUpdateAnimBg="0"/>
      <p:bldP spid="80903" grpId="0" build="p" autoUpdateAnimBg="0"/>
      <p:bldP spid="80904" grpId="0" build="p" autoUpdateAnimBg="0"/>
      <p:bldP spid="80907" grpId="0" build="p" autoUpdateAnimBg="0"/>
      <p:bldP spid="80908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6" name="Oval 1028"/>
          <p:cNvSpPr>
            <a:spLocks noChangeArrowheads="1"/>
          </p:cNvSpPr>
          <p:nvPr/>
        </p:nvSpPr>
        <p:spPr bwMode="auto">
          <a:xfrm>
            <a:off x="2819400" y="466725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2517" name="Rectangle 1029"/>
          <p:cNvSpPr>
            <a:spLocks noChangeArrowheads="1"/>
          </p:cNvSpPr>
          <p:nvPr/>
        </p:nvSpPr>
        <p:spPr bwMode="auto">
          <a:xfrm>
            <a:off x="3124200" y="6858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2518" name="Oval 1030"/>
          <p:cNvSpPr>
            <a:spLocks noChangeArrowheads="1"/>
          </p:cNvSpPr>
          <p:nvPr/>
        </p:nvSpPr>
        <p:spPr bwMode="auto">
          <a:xfrm>
            <a:off x="457200" y="466725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2519" name="Rectangle 1031"/>
          <p:cNvSpPr>
            <a:spLocks noChangeArrowheads="1"/>
          </p:cNvSpPr>
          <p:nvPr/>
        </p:nvSpPr>
        <p:spPr bwMode="auto">
          <a:xfrm>
            <a:off x="762000" y="6858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i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2520" name="Oval 1032"/>
          <p:cNvSpPr>
            <a:spLocks noChangeArrowheads="1"/>
          </p:cNvSpPr>
          <p:nvPr/>
        </p:nvSpPr>
        <p:spPr bwMode="auto">
          <a:xfrm>
            <a:off x="1524000" y="2295525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92521" name="Rectangle 1033"/>
          <p:cNvSpPr>
            <a:spLocks noChangeArrowheads="1"/>
          </p:cNvSpPr>
          <p:nvPr/>
        </p:nvSpPr>
        <p:spPr bwMode="auto">
          <a:xfrm>
            <a:off x="1828800" y="25146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2523" name="Line 1035"/>
          <p:cNvSpPr>
            <a:spLocks noChangeShapeType="1"/>
          </p:cNvSpPr>
          <p:nvPr/>
        </p:nvSpPr>
        <p:spPr bwMode="auto">
          <a:xfrm>
            <a:off x="1219200" y="1457325"/>
            <a:ext cx="533400" cy="990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2524" name="Rectangle 1036"/>
          <p:cNvSpPr>
            <a:spLocks noChangeArrowheads="1"/>
          </p:cNvSpPr>
          <p:nvPr/>
        </p:nvSpPr>
        <p:spPr bwMode="auto">
          <a:xfrm>
            <a:off x="685800" y="16764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192525" name="Rectangle 1037"/>
          <p:cNvSpPr>
            <a:spLocks noChangeArrowheads="1"/>
          </p:cNvSpPr>
          <p:nvPr/>
        </p:nvSpPr>
        <p:spPr bwMode="auto">
          <a:xfrm>
            <a:off x="1371600" y="1371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92527" name="Line 1039"/>
          <p:cNvSpPr>
            <a:spLocks noChangeShapeType="1"/>
          </p:cNvSpPr>
          <p:nvPr/>
        </p:nvSpPr>
        <p:spPr bwMode="auto">
          <a:xfrm flipH="1">
            <a:off x="2362200" y="1533525"/>
            <a:ext cx="914400" cy="914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2528" name="Rectangle 1040"/>
          <p:cNvSpPr>
            <a:spLocks noChangeArrowheads="1"/>
          </p:cNvSpPr>
          <p:nvPr/>
        </p:nvSpPr>
        <p:spPr bwMode="auto">
          <a:xfrm>
            <a:off x="2895600" y="1752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192529" name="Rectangle 1041"/>
          <p:cNvSpPr>
            <a:spLocks noChangeArrowheads="1"/>
          </p:cNvSpPr>
          <p:nvPr/>
        </p:nvSpPr>
        <p:spPr bwMode="auto">
          <a:xfrm>
            <a:off x="2286000" y="13716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0/0</a:t>
            </a:r>
          </a:p>
        </p:txBody>
      </p:sp>
      <p:sp>
        <p:nvSpPr>
          <p:cNvPr id="192530" name="Rectangle 1042"/>
          <p:cNvSpPr>
            <a:spLocks noChangeArrowheads="1"/>
          </p:cNvSpPr>
          <p:nvPr/>
        </p:nvSpPr>
        <p:spPr bwMode="auto">
          <a:xfrm>
            <a:off x="1219200" y="3767138"/>
            <a:ext cx="24416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1.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次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态相同</a:t>
            </a:r>
          </a:p>
        </p:txBody>
      </p:sp>
      <p:sp>
        <p:nvSpPr>
          <p:cNvPr id="192531" name="Rectangle 1043"/>
          <p:cNvSpPr>
            <a:spLocks noChangeArrowheads="1"/>
          </p:cNvSpPr>
          <p:nvPr/>
        </p:nvSpPr>
        <p:spPr bwMode="auto">
          <a:xfrm>
            <a:off x="304800" y="1409700"/>
            <a:ext cx="18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92548" name="Group 1060"/>
          <p:cNvGrpSpPr>
            <a:grpSpLocks/>
          </p:cNvGrpSpPr>
          <p:nvPr/>
        </p:nvGrpSpPr>
        <p:grpSpPr bwMode="auto">
          <a:xfrm>
            <a:off x="4724402" y="396862"/>
            <a:ext cx="3978276" cy="3937001"/>
            <a:chOff x="2976" y="240"/>
            <a:chExt cx="2506" cy="2480"/>
          </a:xfrm>
        </p:grpSpPr>
        <p:sp>
          <p:nvSpPr>
            <p:cNvPr id="192535" name="Oval 1047"/>
            <p:cNvSpPr>
              <a:spLocks noChangeArrowheads="1"/>
            </p:cNvSpPr>
            <p:nvPr/>
          </p:nvSpPr>
          <p:spPr bwMode="auto">
            <a:xfrm>
              <a:off x="4464" y="1248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36" name="Rectangle 1048"/>
            <p:cNvSpPr>
              <a:spLocks noChangeArrowheads="1"/>
            </p:cNvSpPr>
            <p:nvPr/>
          </p:nvSpPr>
          <p:spPr bwMode="auto">
            <a:xfrm>
              <a:off x="4656" y="138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2537" name="Oval 1049"/>
            <p:cNvSpPr>
              <a:spLocks noChangeArrowheads="1"/>
            </p:cNvSpPr>
            <p:nvPr/>
          </p:nvSpPr>
          <p:spPr bwMode="auto">
            <a:xfrm>
              <a:off x="2976" y="1248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38" name="Rectangle 1050"/>
            <p:cNvSpPr>
              <a:spLocks noChangeArrowheads="1"/>
            </p:cNvSpPr>
            <p:nvPr/>
          </p:nvSpPr>
          <p:spPr bwMode="auto">
            <a:xfrm>
              <a:off x="3168" y="138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i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2539" name="Arc 1051"/>
            <p:cNvSpPr>
              <a:spLocks/>
            </p:cNvSpPr>
            <p:nvPr/>
          </p:nvSpPr>
          <p:spPr bwMode="auto">
            <a:xfrm>
              <a:off x="3504" y="913"/>
              <a:ext cx="1108" cy="431"/>
            </a:xfrm>
            <a:custGeom>
              <a:avLst/>
              <a:gdLst>
                <a:gd name="G0" fmla="+- 21522 0 0"/>
                <a:gd name="G1" fmla="+- 21600 0 0"/>
                <a:gd name="G2" fmla="+- 21600 0 0"/>
                <a:gd name="T0" fmla="*/ 0 w 42792"/>
                <a:gd name="T1" fmla="*/ 19769 h 21600"/>
                <a:gd name="T2" fmla="*/ 42792 w 42792"/>
                <a:gd name="T3" fmla="*/ 17841 h 21600"/>
                <a:gd name="T4" fmla="*/ 21522 w 4279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792" h="21600" fill="none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2001" y="0"/>
                    <a:pt x="40968" y="7521"/>
                    <a:pt x="42792" y="17840"/>
                  </a:cubicBezTo>
                </a:path>
                <a:path w="42792" h="21600" stroke="0" extrusionOk="0">
                  <a:moveTo>
                    <a:pt x="-1" y="19768"/>
                  </a:moveTo>
                  <a:cubicBezTo>
                    <a:pt x="950" y="8589"/>
                    <a:pt x="10302" y="-1"/>
                    <a:pt x="21522" y="0"/>
                  </a:cubicBezTo>
                  <a:cubicBezTo>
                    <a:pt x="32001" y="0"/>
                    <a:pt x="40968" y="7521"/>
                    <a:pt x="42792" y="17840"/>
                  </a:cubicBezTo>
                  <a:lnTo>
                    <a:pt x="21522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41" name="Rectangle 1053"/>
            <p:cNvSpPr>
              <a:spLocks noChangeArrowheads="1"/>
            </p:cNvSpPr>
            <p:nvPr/>
          </p:nvSpPr>
          <p:spPr bwMode="auto">
            <a:xfrm>
              <a:off x="3840" y="576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0/1</a:t>
              </a:r>
            </a:p>
          </p:txBody>
        </p:sp>
        <p:sp>
          <p:nvSpPr>
            <p:cNvPr id="192542" name="Rectangle 1054"/>
            <p:cNvSpPr>
              <a:spLocks noChangeArrowheads="1"/>
            </p:cNvSpPr>
            <p:nvPr/>
          </p:nvSpPr>
          <p:spPr bwMode="auto">
            <a:xfrm>
              <a:off x="3840" y="24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  <p:sp>
          <p:nvSpPr>
            <p:cNvPr id="192543" name="Rectangle 1055"/>
            <p:cNvSpPr>
              <a:spLocks noChangeArrowheads="1"/>
            </p:cNvSpPr>
            <p:nvPr/>
          </p:nvSpPr>
          <p:spPr bwMode="auto">
            <a:xfrm>
              <a:off x="3888" y="157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  <p:sp>
          <p:nvSpPr>
            <p:cNvPr id="192544" name="Arc 1056"/>
            <p:cNvSpPr>
              <a:spLocks/>
            </p:cNvSpPr>
            <p:nvPr/>
          </p:nvSpPr>
          <p:spPr bwMode="auto">
            <a:xfrm flipV="1">
              <a:off x="3532" y="1861"/>
              <a:ext cx="1118" cy="431"/>
            </a:xfrm>
            <a:custGeom>
              <a:avLst/>
              <a:gdLst>
                <a:gd name="G0" fmla="+- 21599 0 0"/>
                <a:gd name="G1" fmla="+- 21600 0 0"/>
                <a:gd name="G2" fmla="+- 21600 0 0"/>
                <a:gd name="T0" fmla="*/ 0 w 43178"/>
                <a:gd name="T1" fmla="*/ 21349 h 21600"/>
                <a:gd name="T2" fmla="*/ 43178 w 43178"/>
                <a:gd name="T3" fmla="*/ 20651 h 21600"/>
                <a:gd name="T4" fmla="*/ 21599 w 4317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78" h="21600" fill="none" extrusionOk="0">
                  <a:moveTo>
                    <a:pt x="0" y="21349"/>
                  </a:moveTo>
                  <a:cubicBezTo>
                    <a:pt x="137" y="9518"/>
                    <a:pt x="9767" y="-1"/>
                    <a:pt x="21599" y="0"/>
                  </a:cubicBezTo>
                  <a:cubicBezTo>
                    <a:pt x="33159" y="0"/>
                    <a:pt x="42670" y="9101"/>
                    <a:pt x="43178" y="20650"/>
                  </a:cubicBezTo>
                </a:path>
                <a:path w="43178" h="21600" stroke="0" extrusionOk="0">
                  <a:moveTo>
                    <a:pt x="0" y="21349"/>
                  </a:moveTo>
                  <a:cubicBezTo>
                    <a:pt x="137" y="9518"/>
                    <a:pt x="9767" y="-1"/>
                    <a:pt x="21599" y="0"/>
                  </a:cubicBezTo>
                  <a:cubicBezTo>
                    <a:pt x="33159" y="0"/>
                    <a:pt x="42670" y="9101"/>
                    <a:pt x="43178" y="20650"/>
                  </a:cubicBezTo>
                  <a:lnTo>
                    <a:pt x="21599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46" name="Rectangle 1058"/>
            <p:cNvSpPr>
              <a:spLocks noChangeArrowheads="1"/>
            </p:cNvSpPr>
            <p:nvPr/>
          </p:nvSpPr>
          <p:spPr bwMode="auto">
            <a:xfrm>
              <a:off x="3888" y="1920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0/1</a:t>
              </a:r>
            </a:p>
          </p:txBody>
        </p:sp>
        <p:sp>
          <p:nvSpPr>
            <p:cNvPr id="192547" name="Rectangle 1059"/>
            <p:cNvSpPr>
              <a:spLocks noChangeArrowheads="1"/>
            </p:cNvSpPr>
            <p:nvPr/>
          </p:nvSpPr>
          <p:spPr bwMode="auto">
            <a:xfrm>
              <a:off x="3168" y="2352"/>
              <a:ext cx="231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2. 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次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态交错(循环)</a:t>
              </a: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62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2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Oval 4"/>
          <p:cNvSpPr>
            <a:spLocks noChangeArrowheads="1"/>
          </p:cNvSpPr>
          <p:nvPr/>
        </p:nvSpPr>
        <p:spPr bwMode="auto">
          <a:xfrm>
            <a:off x="3200400" y="352425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3505200" y="5715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950" name="Oval 6"/>
          <p:cNvSpPr>
            <a:spLocks noChangeArrowheads="1"/>
          </p:cNvSpPr>
          <p:nvPr/>
        </p:nvSpPr>
        <p:spPr bwMode="auto">
          <a:xfrm>
            <a:off x="838200" y="352425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1143000" y="5715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i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952" name="Oval 8"/>
          <p:cNvSpPr>
            <a:spLocks noChangeArrowheads="1"/>
          </p:cNvSpPr>
          <p:nvPr/>
        </p:nvSpPr>
        <p:spPr bwMode="auto">
          <a:xfrm>
            <a:off x="3200400" y="2257425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3505200" y="24765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l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954" name="Oval 10"/>
          <p:cNvSpPr>
            <a:spLocks noChangeArrowheads="1"/>
          </p:cNvSpPr>
          <p:nvPr/>
        </p:nvSpPr>
        <p:spPr bwMode="auto">
          <a:xfrm>
            <a:off x="838200" y="2257425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2955" name="Rectangle 11"/>
          <p:cNvSpPr>
            <a:spLocks noChangeArrowheads="1"/>
          </p:cNvSpPr>
          <p:nvPr/>
        </p:nvSpPr>
        <p:spPr bwMode="auto">
          <a:xfrm>
            <a:off x="1143000" y="24765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956" name="Oval 12"/>
          <p:cNvSpPr>
            <a:spLocks noChangeArrowheads="1"/>
          </p:cNvSpPr>
          <p:nvPr/>
        </p:nvSpPr>
        <p:spPr bwMode="auto">
          <a:xfrm>
            <a:off x="1828800" y="3933825"/>
            <a:ext cx="1066800" cy="1066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2133600" y="41529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>
            <a:off x="1447800" y="3324225"/>
            <a:ext cx="381000" cy="914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64" name="Rectangle 20"/>
          <p:cNvSpPr>
            <a:spLocks noChangeArrowheads="1"/>
          </p:cNvSpPr>
          <p:nvPr/>
        </p:nvSpPr>
        <p:spPr bwMode="auto">
          <a:xfrm>
            <a:off x="762000" y="3629025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0/1</a:t>
            </a:r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1600200" y="33147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82961" name="Line 17"/>
          <p:cNvSpPr>
            <a:spLocks noChangeShapeType="1"/>
          </p:cNvSpPr>
          <p:nvPr/>
        </p:nvSpPr>
        <p:spPr bwMode="auto">
          <a:xfrm flipH="1">
            <a:off x="2895600" y="3324225"/>
            <a:ext cx="685800" cy="9144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3200400" y="36195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0/1</a:t>
            </a:r>
          </a:p>
        </p:txBody>
      </p: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2514600" y="3324225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82958" name="Line 14"/>
          <p:cNvSpPr>
            <a:spLocks noChangeShapeType="1"/>
          </p:cNvSpPr>
          <p:nvPr/>
        </p:nvSpPr>
        <p:spPr bwMode="auto">
          <a:xfrm>
            <a:off x="1219200" y="1419225"/>
            <a:ext cx="0" cy="838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62" name="Rectangle 18"/>
          <p:cNvSpPr>
            <a:spLocks noChangeArrowheads="1"/>
          </p:cNvSpPr>
          <p:nvPr/>
        </p:nvSpPr>
        <p:spPr bwMode="auto">
          <a:xfrm>
            <a:off x="381000" y="15621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0/1</a:t>
            </a:r>
          </a:p>
        </p:txBody>
      </p:sp>
      <p:sp>
        <p:nvSpPr>
          <p:cNvPr id="82968" name="Rectangle 24"/>
          <p:cNvSpPr>
            <a:spLocks noChangeArrowheads="1"/>
          </p:cNvSpPr>
          <p:nvPr/>
        </p:nvSpPr>
        <p:spPr bwMode="auto">
          <a:xfrm>
            <a:off x="1219200" y="1571625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82960" name="Line 16"/>
          <p:cNvSpPr>
            <a:spLocks noChangeShapeType="1"/>
          </p:cNvSpPr>
          <p:nvPr/>
        </p:nvSpPr>
        <p:spPr bwMode="auto">
          <a:xfrm>
            <a:off x="3886200" y="1419225"/>
            <a:ext cx="0" cy="838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3124200" y="14859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0/1</a:t>
            </a:r>
          </a:p>
        </p:txBody>
      </p:sp>
      <p:sp>
        <p:nvSpPr>
          <p:cNvPr id="82969" name="Rectangle 25"/>
          <p:cNvSpPr>
            <a:spLocks noChangeArrowheads="1"/>
          </p:cNvSpPr>
          <p:nvPr/>
        </p:nvSpPr>
        <p:spPr bwMode="auto">
          <a:xfrm>
            <a:off x="3886200" y="1524000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1/0</a:t>
            </a:r>
          </a:p>
        </p:txBody>
      </p:sp>
      <p:sp>
        <p:nvSpPr>
          <p:cNvPr id="82982" name="Rectangle 38"/>
          <p:cNvSpPr>
            <a:spLocks noChangeArrowheads="1"/>
          </p:cNvSpPr>
          <p:nvPr/>
        </p:nvSpPr>
        <p:spPr bwMode="auto">
          <a:xfrm>
            <a:off x="971600" y="5153025"/>
            <a:ext cx="3067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3. 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次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态对等效</a:t>
            </a:r>
          </a:p>
        </p:txBody>
      </p:sp>
      <p:grpSp>
        <p:nvGrpSpPr>
          <p:cNvPr id="82993" name="Group 49"/>
          <p:cNvGrpSpPr>
            <a:grpSpLocks/>
          </p:cNvGrpSpPr>
          <p:nvPr/>
        </p:nvGrpSpPr>
        <p:grpSpPr bwMode="auto">
          <a:xfrm>
            <a:off x="4932363" y="1362075"/>
            <a:ext cx="3733800" cy="4362452"/>
            <a:chOff x="3107" y="858"/>
            <a:chExt cx="2352" cy="2748"/>
          </a:xfrm>
        </p:grpSpPr>
        <p:sp>
          <p:nvSpPr>
            <p:cNvPr id="82970" name="Oval 26"/>
            <p:cNvSpPr>
              <a:spLocks noChangeArrowheads="1"/>
            </p:cNvSpPr>
            <p:nvPr/>
          </p:nvSpPr>
          <p:spPr bwMode="auto">
            <a:xfrm>
              <a:off x="4752" y="1872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1" name="Rectangle 27"/>
            <p:cNvSpPr>
              <a:spLocks noChangeArrowheads="1"/>
            </p:cNvSpPr>
            <p:nvPr/>
          </p:nvSpPr>
          <p:spPr bwMode="auto">
            <a:xfrm>
              <a:off x="4944" y="201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2972" name="Oval 28"/>
            <p:cNvSpPr>
              <a:spLocks noChangeArrowheads="1"/>
            </p:cNvSpPr>
            <p:nvPr/>
          </p:nvSpPr>
          <p:spPr bwMode="auto">
            <a:xfrm>
              <a:off x="3456" y="1920"/>
              <a:ext cx="672" cy="6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3" name="Rectangle 29"/>
            <p:cNvSpPr>
              <a:spLocks noChangeArrowheads="1"/>
            </p:cNvSpPr>
            <p:nvPr/>
          </p:nvSpPr>
          <p:spPr bwMode="auto">
            <a:xfrm>
              <a:off x="3648" y="205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i</a:t>
              </a:r>
              <a:endPara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2974" name="Arc 30"/>
            <p:cNvSpPr>
              <a:spLocks/>
            </p:cNvSpPr>
            <p:nvPr/>
          </p:nvSpPr>
          <p:spPr bwMode="auto">
            <a:xfrm>
              <a:off x="3120" y="1584"/>
              <a:ext cx="674" cy="62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2825 w 43200"/>
                <a:gd name="T1" fmla="*/ 43165 h 43200"/>
                <a:gd name="T2" fmla="*/ 43011 w 43200"/>
                <a:gd name="T3" fmla="*/ 24451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2825" y="43165"/>
                  </a:moveTo>
                  <a:cubicBezTo>
                    <a:pt x="22417" y="43188"/>
                    <a:pt x="2200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553"/>
                    <a:pt x="43136" y="23505"/>
                    <a:pt x="43011" y="24451"/>
                  </a:cubicBezTo>
                </a:path>
                <a:path w="43200" h="43200" stroke="0" extrusionOk="0">
                  <a:moveTo>
                    <a:pt x="22825" y="43165"/>
                  </a:moveTo>
                  <a:cubicBezTo>
                    <a:pt x="22417" y="43188"/>
                    <a:pt x="2200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553"/>
                    <a:pt x="43136" y="23505"/>
                    <a:pt x="43011" y="2445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8" name="Rectangle 34"/>
            <p:cNvSpPr>
              <a:spLocks noChangeArrowheads="1"/>
            </p:cNvSpPr>
            <p:nvPr/>
          </p:nvSpPr>
          <p:spPr bwMode="auto">
            <a:xfrm>
              <a:off x="3312" y="119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  <p:sp>
          <p:nvSpPr>
            <p:cNvPr id="82980" name="Rectangle 36"/>
            <p:cNvSpPr>
              <a:spLocks noChangeArrowheads="1"/>
            </p:cNvSpPr>
            <p:nvPr/>
          </p:nvSpPr>
          <p:spPr bwMode="auto">
            <a:xfrm>
              <a:off x="3312" y="95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82976" name="Arc 32"/>
            <p:cNvSpPr>
              <a:spLocks/>
            </p:cNvSpPr>
            <p:nvPr/>
          </p:nvSpPr>
          <p:spPr bwMode="auto">
            <a:xfrm>
              <a:off x="4418" y="1442"/>
              <a:ext cx="674" cy="62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2825 w 43200"/>
                <a:gd name="T1" fmla="*/ 43165 h 43200"/>
                <a:gd name="T2" fmla="*/ 41833 w 43200"/>
                <a:gd name="T3" fmla="*/ 29162 h 43200"/>
                <a:gd name="T4" fmla="*/ 21600 w 4320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43200" fill="none" extrusionOk="0">
                  <a:moveTo>
                    <a:pt x="22825" y="43165"/>
                  </a:moveTo>
                  <a:cubicBezTo>
                    <a:pt x="22417" y="43188"/>
                    <a:pt x="2200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182"/>
                    <a:pt x="42737" y="26743"/>
                    <a:pt x="41833" y="29162"/>
                  </a:cubicBezTo>
                </a:path>
                <a:path w="43200" h="43200" stroke="0" extrusionOk="0">
                  <a:moveTo>
                    <a:pt x="22825" y="43165"/>
                  </a:moveTo>
                  <a:cubicBezTo>
                    <a:pt x="22417" y="43188"/>
                    <a:pt x="22008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4182"/>
                    <a:pt x="42737" y="26743"/>
                    <a:pt x="41833" y="29162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6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979" name="Rectangle 35"/>
            <p:cNvSpPr>
              <a:spLocks noChangeArrowheads="1"/>
            </p:cNvSpPr>
            <p:nvPr/>
          </p:nvSpPr>
          <p:spPr bwMode="auto">
            <a:xfrm>
              <a:off x="4560" y="109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1/0</a:t>
              </a:r>
            </a:p>
          </p:txBody>
        </p:sp>
        <p:sp>
          <p:nvSpPr>
            <p:cNvPr id="82981" name="Rectangle 37"/>
            <p:cNvSpPr>
              <a:spLocks noChangeArrowheads="1"/>
            </p:cNvSpPr>
            <p:nvPr/>
          </p:nvSpPr>
          <p:spPr bwMode="auto">
            <a:xfrm>
              <a:off x="4560" y="85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0/0</a:t>
              </a:r>
            </a:p>
          </p:txBody>
        </p:sp>
        <p:sp>
          <p:nvSpPr>
            <p:cNvPr id="82983" name="Rectangle 39"/>
            <p:cNvSpPr>
              <a:spLocks noChangeArrowheads="1"/>
            </p:cNvSpPr>
            <p:nvPr/>
          </p:nvSpPr>
          <p:spPr bwMode="auto">
            <a:xfrm>
              <a:off x="3107" y="3238"/>
              <a:ext cx="235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4. 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保持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原状态不变</a:t>
              </a:r>
            </a:p>
          </p:txBody>
        </p:sp>
      </p:grp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63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9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80" name="Rectangle 12"/>
          <p:cNvSpPr>
            <a:spLocks noChangeArrowheads="1"/>
          </p:cNvSpPr>
          <p:nvPr/>
        </p:nvSpPr>
        <p:spPr bwMode="auto">
          <a:xfrm>
            <a:off x="609600" y="228600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观察法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状态化简</a:t>
            </a:r>
          </a:p>
        </p:txBody>
      </p:sp>
      <p:grpSp>
        <p:nvGrpSpPr>
          <p:cNvPr id="83990" name="Group 22"/>
          <p:cNvGrpSpPr>
            <a:grpSpLocks/>
          </p:cNvGrpSpPr>
          <p:nvPr/>
        </p:nvGrpSpPr>
        <p:grpSpPr bwMode="auto">
          <a:xfrm>
            <a:off x="1143000" y="1030288"/>
            <a:ext cx="5181600" cy="3541712"/>
            <a:chOff x="720" y="649"/>
            <a:chExt cx="3264" cy="2231"/>
          </a:xfrm>
        </p:grpSpPr>
        <p:sp>
          <p:nvSpPr>
            <p:cNvPr id="83972" name="Rectangle 4"/>
            <p:cNvSpPr>
              <a:spLocks noChangeArrowheads="1"/>
            </p:cNvSpPr>
            <p:nvPr/>
          </p:nvSpPr>
          <p:spPr bwMode="auto">
            <a:xfrm>
              <a:off x="2037" y="649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次态/输出</a:t>
              </a:r>
            </a:p>
          </p:txBody>
        </p:sp>
        <p:sp>
          <p:nvSpPr>
            <p:cNvPr id="83973" name="Rectangle 5"/>
            <p:cNvSpPr>
              <a:spLocks noChangeArrowheads="1"/>
            </p:cNvSpPr>
            <p:nvPr/>
          </p:nvSpPr>
          <p:spPr bwMode="auto">
            <a:xfrm>
              <a:off x="830" y="1076"/>
              <a:ext cx="28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现态 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X=0      X=1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3974" name="Rectangle 6"/>
            <p:cNvSpPr>
              <a:spLocks noChangeArrowheads="1"/>
            </p:cNvSpPr>
            <p:nvPr/>
          </p:nvSpPr>
          <p:spPr bwMode="auto">
            <a:xfrm>
              <a:off x="720" y="672"/>
              <a:ext cx="3264" cy="22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975" name="Line 7"/>
            <p:cNvSpPr>
              <a:spLocks noChangeShapeType="1"/>
            </p:cNvSpPr>
            <p:nvPr/>
          </p:nvSpPr>
          <p:spPr bwMode="auto">
            <a:xfrm>
              <a:off x="720" y="1453"/>
              <a:ext cx="32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6" name="Line 8"/>
            <p:cNvSpPr>
              <a:spLocks noChangeShapeType="1"/>
            </p:cNvSpPr>
            <p:nvPr/>
          </p:nvSpPr>
          <p:spPr bwMode="auto">
            <a:xfrm>
              <a:off x="1598" y="672"/>
              <a:ext cx="0" cy="22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7" name="Line 9"/>
            <p:cNvSpPr>
              <a:spLocks noChangeShapeType="1"/>
            </p:cNvSpPr>
            <p:nvPr/>
          </p:nvSpPr>
          <p:spPr bwMode="auto">
            <a:xfrm>
              <a:off x="1598" y="1080"/>
              <a:ext cx="23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78" name="Line 10"/>
            <p:cNvSpPr>
              <a:spLocks noChangeShapeType="1"/>
            </p:cNvSpPr>
            <p:nvPr/>
          </p:nvSpPr>
          <p:spPr bwMode="auto">
            <a:xfrm>
              <a:off x="2688" y="1104"/>
              <a:ext cx="0" cy="177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1" name="Rectangle 13"/>
            <p:cNvSpPr>
              <a:spLocks noChangeArrowheads="1"/>
            </p:cNvSpPr>
            <p:nvPr/>
          </p:nvSpPr>
          <p:spPr bwMode="auto">
            <a:xfrm>
              <a:off x="1056" y="2496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   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3982" name="Rectangle 14"/>
            <p:cNvSpPr>
              <a:spLocks noChangeArrowheads="1"/>
            </p:cNvSpPr>
            <p:nvPr/>
          </p:nvSpPr>
          <p:spPr bwMode="auto">
            <a:xfrm>
              <a:off x="1056" y="2112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   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/1</a:t>
              </a:r>
            </a:p>
          </p:txBody>
        </p:sp>
        <p:sp>
          <p:nvSpPr>
            <p:cNvPr id="83983" name="Rectangle 15"/>
            <p:cNvSpPr>
              <a:spLocks noChangeArrowheads="1"/>
            </p:cNvSpPr>
            <p:nvPr/>
          </p:nvSpPr>
          <p:spPr bwMode="auto">
            <a:xfrm>
              <a:off x="1056" y="1776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</a:t>
              </a:r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      C/0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3984" name="Rectangle 16"/>
            <p:cNvSpPr>
              <a:spLocks noChangeArrowheads="1"/>
            </p:cNvSpPr>
            <p:nvPr/>
          </p:nvSpPr>
          <p:spPr bwMode="auto">
            <a:xfrm>
              <a:off x="1056" y="1440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</a:t>
              </a:r>
              <a:r>
                <a:rPr lang="en-US" altLang="zh-CN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/0      B/0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83991" name="Group 23"/>
          <p:cNvGrpSpPr>
            <a:grpSpLocks/>
          </p:cNvGrpSpPr>
          <p:nvPr/>
        </p:nvGrpSpPr>
        <p:grpSpPr bwMode="auto">
          <a:xfrm>
            <a:off x="0" y="4800600"/>
            <a:ext cx="9144000" cy="1189038"/>
            <a:chOff x="0" y="3024"/>
            <a:chExt cx="5760" cy="749"/>
          </a:xfrm>
        </p:grpSpPr>
        <p:sp>
          <p:nvSpPr>
            <p:cNvPr id="83987" name="Rectangle 19"/>
            <p:cNvSpPr>
              <a:spLocks noChangeArrowheads="1"/>
            </p:cNvSpPr>
            <p:nvPr/>
          </p:nvSpPr>
          <p:spPr bwMode="auto">
            <a:xfrm>
              <a:off x="268" y="3024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满足输出都相同的现态只有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A，B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C，D。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但可见</a:t>
              </a:r>
            </a:p>
          </p:txBody>
        </p:sp>
        <p:sp>
          <p:nvSpPr>
            <p:cNvPr id="83988" name="Rectangle 20"/>
            <p:cNvSpPr>
              <a:spLocks noChangeArrowheads="1"/>
            </p:cNvSpPr>
            <p:nvPr/>
          </p:nvSpPr>
          <p:spPr bwMode="auto">
            <a:xfrm>
              <a:off x="0" y="340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仅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C，D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是等效的。故上表的最大等效类集合为：</a:t>
              </a:r>
            </a:p>
          </p:txBody>
        </p:sp>
      </p:grpSp>
      <p:sp>
        <p:nvSpPr>
          <p:cNvPr id="83992" name="Rectangle 24"/>
          <p:cNvSpPr>
            <a:spLocks noChangeArrowheads="1"/>
          </p:cNvSpPr>
          <p:nvPr/>
        </p:nvSpPr>
        <p:spPr bwMode="auto">
          <a:xfrm>
            <a:off x="381000" y="60198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｛(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A),(B),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(C,D)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｝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64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3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92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052" name="Group 60"/>
          <p:cNvGrpSpPr>
            <a:grpSpLocks/>
          </p:cNvGrpSpPr>
          <p:nvPr/>
        </p:nvGrpSpPr>
        <p:grpSpPr bwMode="auto">
          <a:xfrm>
            <a:off x="350838" y="2286000"/>
            <a:ext cx="8488362" cy="3810000"/>
            <a:chOff x="221" y="1440"/>
            <a:chExt cx="5347" cy="2400"/>
          </a:xfrm>
        </p:grpSpPr>
        <p:sp>
          <p:nvSpPr>
            <p:cNvPr id="85024" name="Rectangle 32"/>
            <p:cNvSpPr>
              <a:spLocks noChangeArrowheads="1"/>
            </p:cNvSpPr>
            <p:nvPr/>
          </p:nvSpPr>
          <p:spPr bwMode="auto">
            <a:xfrm>
              <a:off x="3826" y="1471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次态/输出</a:t>
              </a:r>
            </a:p>
          </p:txBody>
        </p:sp>
        <p:sp>
          <p:nvSpPr>
            <p:cNvPr id="85025" name="Rectangle 33"/>
            <p:cNvSpPr>
              <a:spLocks noChangeArrowheads="1"/>
            </p:cNvSpPr>
            <p:nvPr/>
          </p:nvSpPr>
          <p:spPr bwMode="auto">
            <a:xfrm>
              <a:off x="2688" y="1968"/>
              <a:ext cx="28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现态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X=0    X=1 </a:t>
              </a:r>
            </a:p>
          </p:txBody>
        </p:sp>
        <p:sp>
          <p:nvSpPr>
            <p:cNvPr id="85026" name="Rectangle 34"/>
            <p:cNvSpPr>
              <a:spLocks noChangeArrowheads="1"/>
            </p:cNvSpPr>
            <p:nvPr/>
          </p:nvSpPr>
          <p:spPr bwMode="auto">
            <a:xfrm>
              <a:off x="2976" y="1440"/>
              <a:ext cx="2592" cy="216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27" name="Line 35"/>
            <p:cNvSpPr>
              <a:spLocks noChangeShapeType="1"/>
            </p:cNvSpPr>
            <p:nvPr/>
          </p:nvSpPr>
          <p:spPr bwMode="auto">
            <a:xfrm>
              <a:off x="3696" y="1440"/>
              <a:ext cx="0" cy="2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8" name="Line 36"/>
            <p:cNvSpPr>
              <a:spLocks noChangeShapeType="1"/>
            </p:cNvSpPr>
            <p:nvPr/>
          </p:nvSpPr>
          <p:spPr bwMode="auto">
            <a:xfrm>
              <a:off x="2976" y="2352"/>
              <a:ext cx="25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9" name="Line 37"/>
            <p:cNvSpPr>
              <a:spLocks noChangeShapeType="1"/>
            </p:cNvSpPr>
            <p:nvPr/>
          </p:nvSpPr>
          <p:spPr bwMode="auto">
            <a:xfrm>
              <a:off x="3696" y="1872"/>
              <a:ext cx="1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0" name="Line 38"/>
            <p:cNvSpPr>
              <a:spLocks noChangeShapeType="1"/>
            </p:cNvSpPr>
            <p:nvPr/>
          </p:nvSpPr>
          <p:spPr bwMode="auto">
            <a:xfrm>
              <a:off x="4608" y="1872"/>
              <a:ext cx="0" cy="1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1" name="Rectangle 39"/>
            <p:cNvSpPr>
              <a:spLocks noChangeArrowheads="1"/>
            </p:cNvSpPr>
            <p:nvPr/>
          </p:nvSpPr>
          <p:spPr bwMode="auto">
            <a:xfrm>
              <a:off x="2784" y="3192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a/0    c/1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5032" name="Rectangle 40"/>
            <p:cNvSpPr>
              <a:spLocks noChangeArrowheads="1"/>
            </p:cNvSpPr>
            <p:nvPr/>
          </p:nvSpPr>
          <p:spPr bwMode="auto">
            <a:xfrm>
              <a:off x="2784" y="2760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b     a/0    c/0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5033" name="Rectangle 41"/>
            <p:cNvSpPr>
              <a:spLocks noChangeArrowheads="1"/>
            </p:cNvSpPr>
            <p:nvPr/>
          </p:nvSpPr>
          <p:spPr bwMode="auto">
            <a:xfrm>
              <a:off x="2784" y="2376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a     a/0    b/0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5034" name="Line 42"/>
            <p:cNvSpPr>
              <a:spLocks noChangeShapeType="1"/>
            </p:cNvSpPr>
            <p:nvPr/>
          </p:nvSpPr>
          <p:spPr bwMode="auto">
            <a:xfrm>
              <a:off x="2573" y="2160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5" name="Rectangle 43"/>
            <p:cNvSpPr>
              <a:spLocks noChangeArrowheads="1"/>
            </p:cNvSpPr>
            <p:nvPr/>
          </p:nvSpPr>
          <p:spPr bwMode="auto">
            <a:xfrm>
              <a:off x="1195" y="1489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次态/输出</a:t>
              </a:r>
            </a:p>
          </p:txBody>
        </p:sp>
        <p:sp>
          <p:nvSpPr>
            <p:cNvPr id="85036" name="Rectangle 44"/>
            <p:cNvSpPr>
              <a:spLocks noChangeArrowheads="1"/>
            </p:cNvSpPr>
            <p:nvPr/>
          </p:nvSpPr>
          <p:spPr bwMode="auto">
            <a:xfrm>
              <a:off x="258" y="1916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现态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X=0   X=1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5037" name="Rectangle 45"/>
            <p:cNvSpPr>
              <a:spLocks noChangeArrowheads="1"/>
            </p:cNvSpPr>
            <p:nvPr/>
          </p:nvSpPr>
          <p:spPr bwMode="auto">
            <a:xfrm>
              <a:off x="221" y="1440"/>
              <a:ext cx="2256" cy="24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8" name="Line 46"/>
            <p:cNvSpPr>
              <a:spLocks noChangeShapeType="1"/>
            </p:cNvSpPr>
            <p:nvPr/>
          </p:nvSpPr>
          <p:spPr bwMode="auto">
            <a:xfrm>
              <a:off x="221" y="2293"/>
              <a:ext cx="2256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9" name="Line 47"/>
            <p:cNvSpPr>
              <a:spLocks noChangeShapeType="1"/>
            </p:cNvSpPr>
            <p:nvPr/>
          </p:nvSpPr>
          <p:spPr bwMode="auto">
            <a:xfrm>
              <a:off x="845" y="1440"/>
              <a:ext cx="1" cy="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0" name="Line 48"/>
            <p:cNvSpPr>
              <a:spLocks noChangeShapeType="1"/>
            </p:cNvSpPr>
            <p:nvPr/>
          </p:nvSpPr>
          <p:spPr bwMode="auto">
            <a:xfrm>
              <a:off x="845" y="1920"/>
              <a:ext cx="163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1" name="Line 49"/>
            <p:cNvSpPr>
              <a:spLocks noChangeShapeType="1"/>
            </p:cNvSpPr>
            <p:nvPr/>
          </p:nvSpPr>
          <p:spPr bwMode="auto">
            <a:xfrm>
              <a:off x="1723" y="1920"/>
              <a:ext cx="1" cy="19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2" name="Rectangle 50"/>
            <p:cNvSpPr>
              <a:spLocks noChangeArrowheads="1"/>
            </p:cNvSpPr>
            <p:nvPr/>
          </p:nvSpPr>
          <p:spPr bwMode="auto">
            <a:xfrm>
              <a:off x="432" y="3336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A/0   D/1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5043" name="Rectangle 51"/>
            <p:cNvSpPr>
              <a:spLocks noChangeArrowheads="1"/>
            </p:cNvSpPr>
            <p:nvPr/>
          </p:nvSpPr>
          <p:spPr bwMode="auto">
            <a:xfrm>
              <a:off x="432" y="2952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A/0   D/1</a:t>
              </a:r>
            </a:p>
          </p:txBody>
        </p:sp>
        <p:sp>
          <p:nvSpPr>
            <p:cNvPr id="85044" name="Rectangle 52"/>
            <p:cNvSpPr>
              <a:spLocks noChangeArrowheads="1"/>
            </p:cNvSpPr>
            <p:nvPr/>
          </p:nvSpPr>
          <p:spPr bwMode="auto">
            <a:xfrm>
              <a:off x="432" y="2616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    A/0   C/0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5045" name="Rectangle 53"/>
            <p:cNvSpPr>
              <a:spLocks noChangeArrowheads="1"/>
            </p:cNvSpPr>
            <p:nvPr/>
          </p:nvSpPr>
          <p:spPr bwMode="auto">
            <a:xfrm>
              <a:off x="432" y="2280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    A/0   B/0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5047" name="Rectangle 55"/>
          <p:cNvSpPr>
            <a:spLocks noChangeArrowheads="1"/>
          </p:cNvSpPr>
          <p:nvPr/>
        </p:nvSpPr>
        <p:spPr bwMode="auto">
          <a:xfrm>
            <a:off x="381000" y="266700"/>
            <a:ext cx="831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若将(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A)，(B)，(C，D)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分别用符号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 ， b ，c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5048" name="Rectangle 56"/>
          <p:cNvSpPr>
            <a:spLocks noChangeArrowheads="1"/>
          </p:cNvSpPr>
          <p:nvPr/>
        </p:nvSpPr>
        <p:spPr bwMode="auto">
          <a:xfrm>
            <a:off x="0" y="9525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表示并代入原始状态表中，则得最小化状态表。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65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5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304799" y="304800"/>
            <a:ext cx="791260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隐含表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法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(Implication Chart Method)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ea typeface="黑体" pitchFamily="49" charset="-122"/>
            </a:endParaRPr>
          </a:p>
        </p:txBody>
      </p:sp>
      <p:grpSp>
        <p:nvGrpSpPr>
          <p:cNvPr id="86029" name="Group 13"/>
          <p:cNvGrpSpPr>
            <a:grpSpLocks/>
          </p:cNvGrpSpPr>
          <p:nvPr/>
        </p:nvGrpSpPr>
        <p:grpSpPr bwMode="auto">
          <a:xfrm>
            <a:off x="-71470" y="1066800"/>
            <a:ext cx="9175750" cy="1951038"/>
            <a:chOff x="0" y="672"/>
            <a:chExt cx="5780" cy="1229"/>
          </a:xfrm>
        </p:grpSpPr>
        <p:sp>
          <p:nvSpPr>
            <p:cNvPr id="86021" name="Rectangle 5"/>
            <p:cNvSpPr>
              <a:spLocks noChangeArrowheads="1"/>
            </p:cNvSpPr>
            <p:nvPr/>
          </p:nvSpPr>
          <p:spPr bwMode="auto">
            <a:xfrm>
              <a:off x="288" y="672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基本思想是：先对原始状态表中的所有状态两两</a:t>
              </a:r>
            </a:p>
          </p:txBody>
        </p:sp>
        <p:sp>
          <p:nvSpPr>
            <p:cNvPr id="86022" name="Rectangle 6"/>
            <p:cNvSpPr>
              <a:spLocks noChangeArrowheads="1"/>
            </p:cNvSpPr>
            <p:nvPr/>
          </p:nvSpPr>
          <p:spPr bwMode="auto">
            <a:xfrm>
              <a:off x="0" y="1104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比较，找出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等效状态对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，然后利用等效状态的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传递</a:t>
              </a:r>
            </a:p>
          </p:txBody>
        </p:sp>
        <p:sp>
          <p:nvSpPr>
            <p:cNvPr id="86023" name="Rectangle 7"/>
            <p:cNvSpPr>
              <a:spLocks noChangeArrowheads="1"/>
            </p:cNvSpPr>
            <p:nvPr/>
          </p:nvSpPr>
          <p:spPr bwMode="auto">
            <a:xfrm>
              <a:off x="0" y="1536"/>
              <a:ext cx="3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性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得到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等效类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最大等效类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grpSp>
        <p:nvGrpSpPr>
          <p:cNvPr id="86030" name="Group 14"/>
          <p:cNvGrpSpPr>
            <a:grpSpLocks/>
          </p:cNvGrpSpPr>
          <p:nvPr/>
        </p:nvGrpSpPr>
        <p:grpSpPr bwMode="auto">
          <a:xfrm>
            <a:off x="-71470" y="3140075"/>
            <a:ext cx="9236075" cy="1173163"/>
            <a:chOff x="0" y="1978"/>
            <a:chExt cx="5818" cy="739"/>
          </a:xfrm>
        </p:grpSpPr>
        <p:sp>
          <p:nvSpPr>
            <p:cNvPr id="86024" name="Rectangle 8"/>
            <p:cNvSpPr>
              <a:spLocks noChangeArrowheads="1"/>
            </p:cNvSpPr>
            <p:nvPr/>
          </p:nvSpPr>
          <p:spPr bwMode="auto">
            <a:xfrm>
              <a:off x="70" y="1978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最后将最大等效类中的状态合并，得到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最小化状</a:t>
              </a:r>
            </a:p>
          </p:txBody>
        </p:sp>
        <p:sp>
          <p:nvSpPr>
            <p:cNvPr id="86025" name="Rectangle 9"/>
            <p:cNvSpPr>
              <a:spLocks noChangeArrowheads="1"/>
            </p:cNvSpPr>
            <p:nvPr/>
          </p:nvSpPr>
          <p:spPr bwMode="auto">
            <a:xfrm>
              <a:off x="0" y="2352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态表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0" y="4800600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例：化简下列状态表。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66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6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6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3657600" y="523875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次态 / 输出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990600" y="1171575"/>
            <a:ext cx="6324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现态     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X=0      X=1</a:t>
            </a: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990600" y="457200"/>
            <a:ext cx="5562600" cy="464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87049" name="Line 9"/>
          <p:cNvSpPr>
            <a:spLocks noChangeShapeType="1"/>
          </p:cNvSpPr>
          <p:nvPr/>
        </p:nvSpPr>
        <p:spPr bwMode="auto">
          <a:xfrm>
            <a:off x="2819400" y="1143000"/>
            <a:ext cx="3733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>
            <a:off x="990600" y="1676400"/>
            <a:ext cx="5562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3" name="Line 13"/>
          <p:cNvSpPr>
            <a:spLocks noChangeShapeType="1"/>
          </p:cNvSpPr>
          <p:nvPr/>
        </p:nvSpPr>
        <p:spPr bwMode="auto">
          <a:xfrm>
            <a:off x="2819400" y="457200"/>
            <a:ext cx="0" cy="464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4" name="Line 14"/>
          <p:cNvSpPr>
            <a:spLocks noChangeShapeType="1"/>
          </p:cNvSpPr>
          <p:nvPr/>
        </p:nvSpPr>
        <p:spPr bwMode="auto">
          <a:xfrm>
            <a:off x="4800600" y="1143000"/>
            <a:ext cx="0" cy="396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1524000" y="1638300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        C/0      B/1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1524000" y="2095500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        F/0      A/1</a:t>
            </a:r>
          </a:p>
        </p:txBody>
      </p:sp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1524000" y="2590800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        D/0      G/0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1524000" y="3048000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        D/1      E/0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1524000" y="3505200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        C/0      E/1</a:t>
            </a:r>
          </a:p>
        </p:txBody>
      </p:sp>
      <p:sp>
        <p:nvSpPr>
          <p:cNvPr id="87060" name="Rectangle 20"/>
          <p:cNvSpPr>
            <a:spLocks noChangeArrowheads="1"/>
          </p:cNvSpPr>
          <p:nvPr/>
        </p:nvSpPr>
        <p:spPr bwMode="auto">
          <a:xfrm>
            <a:off x="1524000" y="4000500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        D/0      G/0</a:t>
            </a:r>
          </a:p>
        </p:txBody>
      </p:sp>
      <p:sp>
        <p:nvSpPr>
          <p:cNvPr id="87061" name="Rectangle 21"/>
          <p:cNvSpPr>
            <a:spLocks noChangeArrowheads="1"/>
          </p:cNvSpPr>
          <p:nvPr/>
        </p:nvSpPr>
        <p:spPr bwMode="auto">
          <a:xfrm>
            <a:off x="1524000" y="4419600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G        C/1      D/0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67</a:t>
            </a:fld>
            <a:endParaRPr lang="en-US" altLang="zh-CN"/>
          </a:p>
        </p:txBody>
      </p:sp>
    </p:spTree>
  </p:cSld>
  <p:clrMapOvr>
    <a:masterClrMapping/>
  </p:clrMapOvr>
  <p:transition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98" name="Group 34"/>
          <p:cNvGrpSpPr>
            <a:grpSpLocks/>
          </p:cNvGrpSpPr>
          <p:nvPr/>
        </p:nvGrpSpPr>
        <p:grpSpPr bwMode="auto">
          <a:xfrm>
            <a:off x="2133600" y="1066800"/>
            <a:ext cx="5943600" cy="5037138"/>
            <a:chOff x="1344" y="672"/>
            <a:chExt cx="3744" cy="3173"/>
          </a:xfrm>
        </p:grpSpPr>
        <p:sp>
          <p:nvSpPr>
            <p:cNvPr id="88068" name="Line 4"/>
            <p:cNvSpPr>
              <a:spLocks noChangeShapeType="1"/>
            </p:cNvSpPr>
            <p:nvPr/>
          </p:nvSpPr>
          <p:spPr bwMode="auto">
            <a:xfrm>
              <a:off x="1680" y="672"/>
              <a:ext cx="0" cy="28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69" name="Line 5"/>
            <p:cNvSpPr>
              <a:spLocks noChangeShapeType="1"/>
            </p:cNvSpPr>
            <p:nvPr/>
          </p:nvSpPr>
          <p:spPr bwMode="auto">
            <a:xfrm>
              <a:off x="1680" y="3504"/>
              <a:ext cx="3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0" name="Line 6"/>
            <p:cNvSpPr>
              <a:spLocks noChangeShapeType="1"/>
            </p:cNvSpPr>
            <p:nvPr/>
          </p:nvSpPr>
          <p:spPr bwMode="auto">
            <a:xfrm>
              <a:off x="1680" y="67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1" name="Line 7"/>
            <p:cNvSpPr>
              <a:spLocks noChangeShapeType="1"/>
            </p:cNvSpPr>
            <p:nvPr/>
          </p:nvSpPr>
          <p:spPr bwMode="auto">
            <a:xfrm>
              <a:off x="2160" y="672"/>
              <a:ext cx="0" cy="28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2" name="Line 8"/>
            <p:cNvSpPr>
              <a:spLocks noChangeShapeType="1"/>
            </p:cNvSpPr>
            <p:nvPr/>
          </p:nvSpPr>
          <p:spPr bwMode="auto">
            <a:xfrm>
              <a:off x="1680" y="1104"/>
              <a:ext cx="10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3" name="Line 9"/>
            <p:cNvSpPr>
              <a:spLocks noChangeShapeType="1"/>
            </p:cNvSpPr>
            <p:nvPr/>
          </p:nvSpPr>
          <p:spPr bwMode="auto">
            <a:xfrm>
              <a:off x="2688" y="1104"/>
              <a:ext cx="0" cy="2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4" name="Line 10"/>
            <p:cNvSpPr>
              <a:spLocks noChangeShapeType="1"/>
            </p:cNvSpPr>
            <p:nvPr/>
          </p:nvSpPr>
          <p:spPr bwMode="auto">
            <a:xfrm>
              <a:off x="1680" y="1536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5" name="Line 11"/>
            <p:cNvSpPr>
              <a:spLocks noChangeShapeType="1"/>
            </p:cNvSpPr>
            <p:nvPr/>
          </p:nvSpPr>
          <p:spPr bwMode="auto">
            <a:xfrm>
              <a:off x="3312" y="1536"/>
              <a:ext cx="0" cy="19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6" name="Line 12"/>
            <p:cNvSpPr>
              <a:spLocks noChangeShapeType="1"/>
            </p:cNvSpPr>
            <p:nvPr/>
          </p:nvSpPr>
          <p:spPr bwMode="auto">
            <a:xfrm>
              <a:off x="1680" y="2016"/>
              <a:ext cx="22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7" name="Line 13"/>
            <p:cNvSpPr>
              <a:spLocks noChangeShapeType="1"/>
            </p:cNvSpPr>
            <p:nvPr/>
          </p:nvSpPr>
          <p:spPr bwMode="auto">
            <a:xfrm>
              <a:off x="3888" y="2016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8" name="Line 14"/>
            <p:cNvSpPr>
              <a:spLocks noChangeShapeType="1"/>
            </p:cNvSpPr>
            <p:nvPr/>
          </p:nvSpPr>
          <p:spPr bwMode="auto">
            <a:xfrm>
              <a:off x="1680" y="2448"/>
              <a:ext cx="27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79" name="Line 15"/>
            <p:cNvSpPr>
              <a:spLocks noChangeShapeType="1"/>
            </p:cNvSpPr>
            <p:nvPr/>
          </p:nvSpPr>
          <p:spPr bwMode="auto">
            <a:xfrm>
              <a:off x="4464" y="2448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0" name="Line 16"/>
            <p:cNvSpPr>
              <a:spLocks noChangeShapeType="1"/>
            </p:cNvSpPr>
            <p:nvPr/>
          </p:nvSpPr>
          <p:spPr bwMode="auto">
            <a:xfrm>
              <a:off x="1680" y="2976"/>
              <a:ext cx="3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1" name="Line 17"/>
            <p:cNvSpPr>
              <a:spLocks noChangeShapeType="1"/>
            </p:cNvSpPr>
            <p:nvPr/>
          </p:nvSpPr>
          <p:spPr bwMode="auto">
            <a:xfrm>
              <a:off x="5088" y="297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8082" name="Rectangle 18"/>
            <p:cNvSpPr>
              <a:spLocks noChangeArrowheads="1"/>
            </p:cNvSpPr>
            <p:nvPr/>
          </p:nvSpPr>
          <p:spPr bwMode="auto">
            <a:xfrm>
              <a:off x="1776" y="34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8083" name="Rectangle 19"/>
            <p:cNvSpPr>
              <a:spLocks noChangeArrowheads="1"/>
            </p:cNvSpPr>
            <p:nvPr/>
          </p:nvSpPr>
          <p:spPr bwMode="auto">
            <a:xfrm>
              <a:off x="2256" y="34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8084" name="Rectangle 20"/>
            <p:cNvSpPr>
              <a:spLocks noChangeArrowheads="1"/>
            </p:cNvSpPr>
            <p:nvPr/>
          </p:nvSpPr>
          <p:spPr bwMode="auto">
            <a:xfrm>
              <a:off x="2832" y="34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8085" name="Rectangle 21"/>
            <p:cNvSpPr>
              <a:spLocks noChangeArrowheads="1"/>
            </p:cNvSpPr>
            <p:nvPr/>
          </p:nvSpPr>
          <p:spPr bwMode="auto">
            <a:xfrm>
              <a:off x="3456" y="34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8086" name="Rectangle 22"/>
            <p:cNvSpPr>
              <a:spLocks noChangeArrowheads="1"/>
            </p:cNvSpPr>
            <p:nvPr/>
          </p:nvSpPr>
          <p:spPr bwMode="auto">
            <a:xfrm>
              <a:off x="4032" y="34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8087" name="Rectangle 23"/>
            <p:cNvSpPr>
              <a:spLocks noChangeArrowheads="1"/>
            </p:cNvSpPr>
            <p:nvPr/>
          </p:nvSpPr>
          <p:spPr bwMode="auto">
            <a:xfrm>
              <a:off x="4608" y="34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8088" name="Rectangle 24"/>
            <p:cNvSpPr>
              <a:spLocks noChangeArrowheads="1"/>
            </p:cNvSpPr>
            <p:nvPr/>
          </p:nvSpPr>
          <p:spPr bwMode="auto">
            <a:xfrm>
              <a:off x="1392" y="6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8089" name="Rectangle 25"/>
            <p:cNvSpPr>
              <a:spLocks noChangeArrowheads="1"/>
            </p:cNvSpPr>
            <p:nvPr/>
          </p:nvSpPr>
          <p:spPr bwMode="auto">
            <a:xfrm>
              <a:off x="1392" y="115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8090" name="Rectangle 26"/>
            <p:cNvSpPr>
              <a:spLocks noChangeArrowheads="1"/>
            </p:cNvSpPr>
            <p:nvPr/>
          </p:nvSpPr>
          <p:spPr bwMode="auto">
            <a:xfrm>
              <a:off x="1392" y="158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8091" name="Rectangle 27"/>
            <p:cNvSpPr>
              <a:spLocks noChangeArrowheads="1"/>
            </p:cNvSpPr>
            <p:nvPr/>
          </p:nvSpPr>
          <p:spPr bwMode="auto">
            <a:xfrm>
              <a:off x="1392" y="204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8092" name="Rectangle 28"/>
            <p:cNvSpPr>
              <a:spLocks noChangeArrowheads="1"/>
            </p:cNvSpPr>
            <p:nvPr/>
          </p:nvSpPr>
          <p:spPr bwMode="auto">
            <a:xfrm>
              <a:off x="1392" y="252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8093" name="Rectangle 29"/>
            <p:cNvSpPr>
              <a:spLocks noChangeArrowheads="1"/>
            </p:cNvSpPr>
            <p:nvPr/>
          </p:nvSpPr>
          <p:spPr bwMode="auto">
            <a:xfrm>
              <a:off x="1344" y="30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G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88095" name="Rectangle 31"/>
          <p:cNvSpPr>
            <a:spLocks noChangeArrowheads="1"/>
          </p:cNvSpPr>
          <p:nvPr/>
        </p:nvSpPr>
        <p:spPr bwMode="auto">
          <a:xfrm>
            <a:off x="1785918" y="21429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 作隐含表</a:t>
            </a: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68</a:t>
            </a:fld>
            <a:endParaRPr lang="en-US" altLang="zh-CN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00298" y="6072206"/>
            <a:ext cx="59298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水平方向：去掉最后一个状态 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G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00039" y="142852"/>
            <a:ext cx="681597" cy="6460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wordArtVertRtl" wrap="none" tIns="0" bIns="0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垂直方向：去掉第一个状态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80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193675"/>
            <a:ext cx="26225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顺序比较</a:t>
            </a:r>
          </a:p>
        </p:txBody>
      </p:sp>
      <p:grpSp>
        <p:nvGrpSpPr>
          <p:cNvPr id="89102" name="Group 14"/>
          <p:cNvGrpSpPr>
            <a:grpSpLocks/>
          </p:cNvGrpSpPr>
          <p:nvPr/>
        </p:nvGrpSpPr>
        <p:grpSpPr bwMode="auto">
          <a:xfrm>
            <a:off x="0" y="914400"/>
            <a:ext cx="8921750" cy="1265238"/>
            <a:chOff x="0" y="576"/>
            <a:chExt cx="5620" cy="797"/>
          </a:xfrm>
        </p:grpSpPr>
        <p:sp>
          <p:nvSpPr>
            <p:cNvPr id="89093" name="Rectangle 5"/>
            <p:cNvSpPr>
              <a:spLocks noChangeArrowheads="1"/>
            </p:cNvSpPr>
            <p:nvPr/>
          </p:nvSpPr>
          <p:spPr bwMode="auto">
            <a:xfrm>
              <a:off x="0" y="576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先将水平方向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与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纵向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的所有状态一一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比较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，再将</a:t>
              </a:r>
            </a:p>
          </p:txBody>
        </p:sp>
        <p:sp>
          <p:nvSpPr>
            <p:cNvPr id="89094" name="Rectangle 6"/>
            <p:cNvSpPr>
              <a:spLocks noChangeArrowheads="1"/>
            </p:cNvSpPr>
            <p:nvPr/>
          </p:nvSpPr>
          <p:spPr bwMode="auto">
            <a:xfrm>
              <a:off x="0" y="1008"/>
              <a:ext cx="45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水平方向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与纵向一一比较，依此类推。</a:t>
              </a:r>
            </a:p>
          </p:txBody>
        </p:sp>
      </p:grp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0" y="2362200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比较的结果有3种情况：</a:t>
            </a:r>
          </a:p>
        </p:txBody>
      </p: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0" y="3276600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* 状态对等效(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在方格内填√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0" y="4191000"/>
            <a:ext cx="58737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* 状态对不等效(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在方格内填×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0" y="51054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* 状态对是否等效需要进一步检查(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填入次态对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69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9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90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9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5" grpId="0" build="p" autoUpdateAnimBg="0"/>
      <p:bldP spid="89096" grpId="0" build="p" autoUpdateAnimBg="0"/>
      <p:bldP spid="89097" grpId="0" build="p" autoUpdateAnimBg="0"/>
      <p:bldP spid="89099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4876800" y="609600"/>
            <a:ext cx="1524000" cy="2286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4876800" y="14478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 flipV="1">
            <a:off x="4876800" y="1676400"/>
            <a:ext cx="3048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6400800" y="9906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6400800" y="2438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 flipH="1">
            <a:off x="2895600" y="1676400"/>
            <a:ext cx="1828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 flipH="1">
            <a:off x="4495800" y="9906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4876800" y="676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J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5867400" y="676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5867400" y="21240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5334000" y="6858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4724400" y="16002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61" name="Line 17"/>
          <p:cNvSpPr>
            <a:spLocks noChangeShapeType="1"/>
          </p:cNvSpPr>
          <p:nvPr/>
        </p:nvSpPr>
        <p:spPr bwMode="auto">
          <a:xfrm>
            <a:off x="5943600" y="2209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4876800" y="22002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K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2209800" y="1362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 flipH="1">
            <a:off x="2514600" y="8382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2" name="Line 28"/>
          <p:cNvSpPr>
            <a:spLocks noChangeShapeType="1"/>
          </p:cNvSpPr>
          <p:nvPr/>
        </p:nvSpPr>
        <p:spPr bwMode="auto">
          <a:xfrm flipH="1">
            <a:off x="3429000" y="1219200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3" name="Line 29"/>
          <p:cNvSpPr>
            <a:spLocks noChangeShapeType="1"/>
          </p:cNvSpPr>
          <p:nvPr/>
        </p:nvSpPr>
        <p:spPr bwMode="auto">
          <a:xfrm>
            <a:off x="3429000" y="12192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4" name="Line 30"/>
          <p:cNvSpPr>
            <a:spLocks noChangeShapeType="1"/>
          </p:cNvSpPr>
          <p:nvPr/>
        </p:nvSpPr>
        <p:spPr bwMode="auto">
          <a:xfrm>
            <a:off x="3429000" y="3352800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5" name="Line 31"/>
          <p:cNvSpPr>
            <a:spLocks noChangeShapeType="1"/>
          </p:cNvSpPr>
          <p:nvPr/>
        </p:nvSpPr>
        <p:spPr bwMode="auto">
          <a:xfrm flipV="1">
            <a:off x="6705600" y="24384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7" name="Line 33"/>
          <p:cNvSpPr>
            <a:spLocks noChangeShapeType="1"/>
          </p:cNvSpPr>
          <p:nvPr/>
        </p:nvSpPr>
        <p:spPr bwMode="auto">
          <a:xfrm flipV="1">
            <a:off x="3429000" y="304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8" name="Line 34"/>
          <p:cNvSpPr>
            <a:spLocks noChangeShapeType="1"/>
          </p:cNvSpPr>
          <p:nvPr/>
        </p:nvSpPr>
        <p:spPr bwMode="auto">
          <a:xfrm>
            <a:off x="3429000" y="304800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79" name="Line 35"/>
          <p:cNvSpPr>
            <a:spLocks noChangeShapeType="1"/>
          </p:cNvSpPr>
          <p:nvPr/>
        </p:nvSpPr>
        <p:spPr bwMode="auto">
          <a:xfrm>
            <a:off x="6858000" y="304800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80" name="Line 36"/>
          <p:cNvSpPr>
            <a:spLocks noChangeShapeType="1"/>
          </p:cNvSpPr>
          <p:nvPr/>
        </p:nvSpPr>
        <p:spPr bwMode="auto">
          <a:xfrm>
            <a:off x="6858000" y="6096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81" name="Line 37"/>
          <p:cNvSpPr>
            <a:spLocks noChangeShapeType="1"/>
          </p:cNvSpPr>
          <p:nvPr/>
        </p:nvSpPr>
        <p:spPr bwMode="auto">
          <a:xfrm>
            <a:off x="7772400" y="7620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782" name="Rectangle 38"/>
          <p:cNvSpPr>
            <a:spLocks noChangeArrowheads="1"/>
          </p:cNvSpPr>
          <p:nvPr/>
        </p:nvSpPr>
        <p:spPr bwMode="auto">
          <a:xfrm>
            <a:off x="2133600" y="523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783" name="Rectangle 39"/>
          <p:cNvSpPr>
            <a:spLocks noChangeArrowheads="1"/>
          </p:cNvSpPr>
          <p:nvPr/>
        </p:nvSpPr>
        <p:spPr bwMode="auto">
          <a:xfrm>
            <a:off x="8305800" y="371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Y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786" name="Oval 42"/>
          <p:cNvSpPr>
            <a:spLocks noChangeArrowheads="1"/>
          </p:cNvSpPr>
          <p:nvPr/>
        </p:nvSpPr>
        <p:spPr bwMode="auto">
          <a:xfrm>
            <a:off x="3352800" y="762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96" name="Line 52"/>
          <p:cNvSpPr>
            <a:spLocks noChangeShapeType="1"/>
          </p:cNvSpPr>
          <p:nvPr/>
        </p:nvSpPr>
        <p:spPr bwMode="auto">
          <a:xfrm flipH="1">
            <a:off x="4495800" y="25146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7" name="Rectangle 53"/>
          <p:cNvSpPr>
            <a:spLocks noChangeArrowheads="1"/>
          </p:cNvSpPr>
          <p:nvPr/>
        </p:nvSpPr>
        <p:spPr bwMode="auto">
          <a:xfrm>
            <a:off x="4114800" y="2171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</a:p>
        </p:txBody>
      </p:sp>
      <p:grpSp>
        <p:nvGrpSpPr>
          <p:cNvPr id="31807" name="Group 63"/>
          <p:cNvGrpSpPr>
            <a:grpSpLocks/>
          </p:cNvGrpSpPr>
          <p:nvPr/>
        </p:nvGrpSpPr>
        <p:grpSpPr bwMode="auto">
          <a:xfrm>
            <a:off x="381000" y="4230710"/>
            <a:ext cx="3124200" cy="579438"/>
            <a:chOff x="240" y="2256"/>
            <a:chExt cx="1968" cy="365"/>
          </a:xfrm>
        </p:grpSpPr>
        <p:graphicFrame>
          <p:nvGraphicFramePr>
            <p:cNvPr id="31800" name="Object 56"/>
            <p:cNvGraphicFramePr>
              <a:graphicFrameLocks noChangeAspect="1"/>
            </p:cNvGraphicFramePr>
            <p:nvPr/>
          </p:nvGraphicFramePr>
          <p:xfrm>
            <a:off x="1440" y="2304"/>
            <a:ext cx="76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87" name="Equation" r:id="rId5" imgW="914760" imgH="355680" progId="Equation.3">
                    <p:embed/>
                  </p:oleObj>
                </mc:Choice>
                <mc:Fallback>
                  <p:oleObj name="Equation" r:id="rId5" imgW="914760" imgH="355680" progId="Equation.3">
                    <p:embed/>
                    <p:pic>
                      <p:nvPicPr>
                        <p:cNvPr id="0" name="Picture 6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304"/>
                          <a:ext cx="768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4" name="Rectangle 60"/>
            <p:cNvSpPr>
              <a:spLocks noChangeArrowheads="1"/>
            </p:cNvSpPr>
            <p:nvPr/>
          </p:nvSpPr>
          <p:spPr bwMode="auto">
            <a:xfrm>
              <a:off x="240" y="2256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输出方程:</a:t>
              </a:r>
            </a:p>
          </p:txBody>
        </p:sp>
      </p:grpSp>
      <p:grpSp>
        <p:nvGrpSpPr>
          <p:cNvPr id="31808" name="Group 64"/>
          <p:cNvGrpSpPr>
            <a:grpSpLocks/>
          </p:cNvGrpSpPr>
          <p:nvPr/>
        </p:nvGrpSpPr>
        <p:grpSpPr bwMode="auto">
          <a:xfrm>
            <a:off x="381000" y="5200673"/>
            <a:ext cx="4376738" cy="606425"/>
            <a:chOff x="240" y="2784"/>
            <a:chExt cx="2757" cy="382"/>
          </a:xfrm>
        </p:grpSpPr>
        <p:graphicFrame>
          <p:nvGraphicFramePr>
            <p:cNvPr id="31801" name="Object 57"/>
            <p:cNvGraphicFramePr>
              <a:graphicFrameLocks noChangeAspect="1"/>
            </p:cNvGraphicFramePr>
            <p:nvPr/>
          </p:nvGraphicFramePr>
          <p:xfrm>
            <a:off x="1440" y="2832"/>
            <a:ext cx="81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88" name="Equation" r:id="rId7" imgW="978120" imgH="393840" progId="Equation.3">
                    <p:embed/>
                  </p:oleObj>
                </mc:Choice>
                <mc:Fallback>
                  <p:oleObj name="Equation" r:id="rId7" imgW="978120" imgH="393840" progId="Equation.3">
                    <p:embed/>
                    <p:pic>
                      <p:nvPicPr>
                        <p:cNvPr id="0" name="Picture 6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832"/>
                          <a:ext cx="819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02" name="Object 58"/>
            <p:cNvGraphicFramePr>
              <a:graphicFrameLocks noChangeAspect="1"/>
            </p:cNvGraphicFramePr>
            <p:nvPr/>
          </p:nvGraphicFramePr>
          <p:xfrm>
            <a:off x="2496" y="2880"/>
            <a:ext cx="501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89" name="Equation" r:id="rId9" imgW="596880" imgH="254160" progId="Equation.3">
                    <p:embed/>
                  </p:oleObj>
                </mc:Choice>
                <mc:Fallback>
                  <p:oleObj name="Equation" r:id="rId9" imgW="596880" imgH="254160" progId="Equation.3">
                    <p:embed/>
                    <p:pic>
                      <p:nvPicPr>
                        <p:cNvPr id="0" name="Picture 6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880"/>
                          <a:ext cx="501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5" name="Rectangle 61"/>
            <p:cNvSpPr>
              <a:spLocks noChangeArrowheads="1"/>
            </p:cNvSpPr>
            <p:nvPr/>
          </p:nvSpPr>
          <p:spPr bwMode="auto">
            <a:xfrm>
              <a:off x="240" y="2784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激励方程:</a:t>
              </a:r>
            </a:p>
          </p:txBody>
        </p:sp>
      </p:grpSp>
      <p:grpSp>
        <p:nvGrpSpPr>
          <p:cNvPr id="31809" name="Group 65"/>
          <p:cNvGrpSpPr>
            <a:grpSpLocks/>
          </p:cNvGrpSpPr>
          <p:nvPr/>
        </p:nvGrpSpPr>
        <p:grpSpPr bwMode="auto">
          <a:xfrm>
            <a:off x="381000" y="6135710"/>
            <a:ext cx="5614988" cy="579438"/>
            <a:chOff x="240" y="3456"/>
            <a:chExt cx="3537" cy="365"/>
          </a:xfrm>
        </p:grpSpPr>
        <p:graphicFrame>
          <p:nvGraphicFramePr>
            <p:cNvPr id="31803" name="Object 59"/>
            <p:cNvGraphicFramePr>
              <a:graphicFrameLocks noChangeAspect="1"/>
            </p:cNvGraphicFramePr>
            <p:nvPr/>
          </p:nvGraphicFramePr>
          <p:xfrm>
            <a:off x="1440" y="3456"/>
            <a:ext cx="233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0" name="Equation" r:id="rId11" imgW="2832840" imgH="393840" progId="Equation.3">
                    <p:embed/>
                  </p:oleObj>
                </mc:Choice>
                <mc:Fallback>
                  <p:oleObj name="Equation" r:id="rId11" imgW="2832840" imgH="393840" progId="Equation.3">
                    <p:embed/>
                    <p:pic>
                      <p:nvPicPr>
                        <p:cNvPr id="0" name="Picture 6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456"/>
                          <a:ext cx="2337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06" name="Rectangle 62"/>
            <p:cNvSpPr>
              <a:spLocks noChangeArrowheads="1"/>
            </p:cNvSpPr>
            <p:nvPr/>
          </p:nvSpPr>
          <p:spPr bwMode="auto">
            <a:xfrm>
              <a:off x="240" y="3456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状态方程:</a:t>
              </a:r>
            </a:p>
          </p:txBody>
        </p:sp>
      </p:grpSp>
      <p:sp>
        <p:nvSpPr>
          <p:cNvPr id="31810" name="Oval 66"/>
          <p:cNvSpPr>
            <a:spLocks noChangeArrowheads="1"/>
          </p:cNvSpPr>
          <p:nvPr/>
        </p:nvSpPr>
        <p:spPr bwMode="auto">
          <a:xfrm>
            <a:off x="4427538" y="1268413"/>
            <a:ext cx="973137" cy="828675"/>
          </a:xfrm>
          <a:prstGeom prst="ellipse">
            <a:avLst/>
          </a:prstGeom>
          <a:noFill/>
          <a:ln w="38100">
            <a:solidFill>
              <a:srgbClr val="FFFF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811" name="Line 67"/>
          <p:cNvSpPr>
            <a:spLocks noChangeShapeType="1"/>
          </p:cNvSpPr>
          <p:nvPr/>
        </p:nvSpPr>
        <p:spPr bwMode="auto">
          <a:xfrm flipH="1" flipV="1">
            <a:off x="5364163" y="1773238"/>
            <a:ext cx="1657350" cy="287337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812" name="Rectangle 68"/>
          <p:cNvSpPr>
            <a:spLocks noChangeArrowheads="1"/>
          </p:cNvSpPr>
          <p:nvPr/>
        </p:nvSpPr>
        <p:spPr bwMode="auto">
          <a:xfrm>
            <a:off x="7092950" y="1628775"/>
            <a:ext cx="18732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时钟下降边沿触发</a:t>
            </a:r>
            <a:endParaRPr lang="en-US" altLang="zh-CN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4000496" y="714356"/>
            <a:ext cx="500066" cy="630238"/>
            <a:chOff x="7177088" y="3041650"/>
            <a:chExt cx="768350" cy="630238"/>
          </a:xfrm>
        </p:grpSpPr>
        <p:sp>
          <p:nvSpPr>
            <p:cNvPr id="50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Line 95"/>
            <p:cNvSpPr>
              <a:spLocks noChangeShapeType="1"/>
            </p:cNvSpPr>
            <p:nvPr/>
          </p:nvSpPr>
          <p:spPr bwMode="auto">
            <a:xfrm flipH="1">
              <a:off x="7177088" y="36512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286644" y="428604"/>
            <a:ext cx="500066" cy="630238"/>
            <a:chOff x="7177088" y="3041650"/>
            <a:chExt cx="768350" cy="630238"/>
          </a:xfrm>
        </p:grpSpPr>
        <p:sp>
          <p:nvSpPr>
            <p:cNvPr id="55" name="Arc 92"/>
            <p:cNvSpPr>
              <a:spLocks/>
            </p:cNvSpPr>
            <p:nvPr/>
          </p:nvSpPr>
          <p:spPr bwMode="auto">
            <a:xfrm>
              <a:off x="7558088" y="3041650"/>
              <a:ext cx="387350" cy="6286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6" name="Line 94"/>
            <p:cNvSpPr>
              <a:spLocks noChangeShapeType="1"/>
            </p:cNvSpPr>
            <p:nvPr/>
          </p:nvSpPr>
          <p:spPr bwMode="auto">
            <a:xfrm flipH="1">
              <a:off x="7177088" y="30416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7" name="Line 95"/>
            <p:cNvSpPr>
              <a:spLocks noChangeShapeType="1"/>
            </p:cNvSpPr>
            <p:nvPr/>
          </p:nvSpPr>
          <p:spPr bwMode="auto">
            <a:xfrm flipH="1">
              <a:off x="7177088" y="36512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8" name="Line 96"/>
            <p:cNvSpPr>
              <a:spLocks noChangeShapeType="1"/>
            </p:cNvSpPr>
            <p:nvPr/>
          </p:nvSpPr>
          <p:spPr bwMode="auto">
            <a:xfrm>
              <a:off x="7177088" y="3041650"/>
              <a:ext cx="1588" cy="6302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28596" y="3500438"/>
            <a:ext cx="7327131" cy="656213"/>
            <a:chOff x="428596" y="3500438"/>
            <a:chExt cx="7327131" cy="656213"/>
          </a:xfrm>
        </p:grpSpPr>
        <p:graphicFrame>
          <p:nvGraphicFramePr>
            <p:cNvPr id="33371" name="Object 603"/>
            <p:cNvGraphicFramePr>
              <a:graphicFrameLocks noChangeAspect="1"/>
            </p:cNvGraphicFramePr>
            <p:nvPr/>
          </p:nvGraphicFramePr>
          <p:xfrm>
            <a:off x="4572000" y="3500438"/>
            <a:ext cx="3183727" cy="638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91" name="Equation" r:id="rId13" imgW="1333500" imgH="279400" progId="Equation.DSMT4">
                    <p:embed/>
                  </p:oleObj>
                </mc:Choice>
                <mc:Fallback>
                  <p:oleObj name="Equation" r:id="rId13" imgW="1333500" imgH="279400" progId="Equation.DSMT4">
                    <p:embed/>
                    <p:pic>
                      <p:nvPicPr>
                        <p:cNvPr id="0" name="Picture 6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0" y="3500438"/>
                          <a:ext cx="3183727" cy="638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矩形 58"/>
            <p:cNvSpPr/>
            <p:nvPr/>
          </p:nvSpPr>
          <p:spPr>
            <a:xfrm>
              <a:off x="428596" y="3571876"/>
              <a:ext cx="428835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JK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触发器的特征方程：</a:t>
              </a:r>
              <a:endParaRPr lang="zh-CN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18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1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8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1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10" grpId="0" animBg="1"/>
      <p:bldP spid="31811" grpId="0" animBg="1"/>
      <p:bldP spid="318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Line 4"/>
          <p:cNvSpPr>
            <a:spLocks noChangeShapeType="1"/>
          </p:cNvSpPr>
          <p:nvPr/>
        </p:nvSpPr>
        <p:spPr bwMode="auto">
          <a:xfrm>
            <a:off x="533400" y="228600"/>
            <a:ext cx="0" cy="563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17" name="Line 5"/>
          <p:cNvSpPr>
            <a:spLocks noChangeShapeType="1"/>
          </p:cNvSpPr>
          <p:nvPr/>
        </p:nvSpPr>
        <p:spPr bwMode="auto">
          <a:xfrm>
            <a:off x="533400" y="58674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18" name="Line 6"/>
          <p:cNvSpPr>
            <a:spLocks noChangeShapeType="1"/>
          </p:cNvSpPr>
          <p:nvPr/>
        </p:nvSpPr>
        <p:spPr bwMode="auto">
          <a:xfrm>
            <a:off x="533400" y="228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1600200" y="228600"/>
            <a:ext cx="0" cy="563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533400" y="11430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>
            <a:off x="2819400" y="11430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2" name="Line 10"/>
          <p:cNvSpPr>
            <a:spLocks noChangeShapeType="1"/>
          </p:cNvSpPr>
          <p:nvPr/>
        </p:nvSpPr>
        <p:spPr bwMode="auto">
          <a:xfrm>
            <a:off x="533400" y="20574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>
            <a:off x="4114800" y="2057400"/>
            <a:ext cx="0" cy="381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533400" y="30480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5" name="Line 13"/>
          <p:cNvSpPr>
            <a:spLocks noChangeShapeType="1"/>
          </p:cNvSpPr>
          <p:nvPr/>
        </p:nvSpPr>
        <p:spPr bwMode="auto">
          <a:xfrm>
            <a:off x="5334000" y="30480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6" name="Line 14"/>
          <p:cNvSpPr>
            <a:spLocks noChangeShapeType="1"/>
          </p:cNvSpPr>
          <p:nvPr/>
        </p:nvSpPr>
        <p:spPr bwMode="auto">
          <a:xfrm>
            <a:off x="533400" y="40386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>
            <a:off x="6477000" y="4038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8" name="Line 16"/>
          <p:cNvSpPr>
            <a:spLocks noChangeShapeType="1"/>
          </p:cNvSpPr>
          <p:nvPr/>
        </p:nvSpPr>
        <p:spPr bwMode="auto">
          <a:xfrm>
            <a:off x="533400" y="495300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>
            <a:off x="7620000" y="4953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0130" name="Rectangle 18"/>
          <p:cNvSpPr>
            <a:spLocks noChangeArrowheads="1"/>
          </p:cNvSpPr>
          <p:nvPr/>
        </p:nvSpPr>
        <p:spPr bwMode="auto">
          <a:xfrm>
            <a:off x="762000" y="5829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131" name="Rectangle 19"/>
          <p:cNvSpPr>
            <a:spLocks noChangeArrowheads="1"/>
          </p:cNvSpPr>
          <p:nvPr/>
        </p:nvSpPr>
        <p:spPr bwMode="auto">
          <a:xfrm>
            <a:off x="1905000" y="5829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3200400" y="5829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133" name="Rectangle 21"/>
          <p:cNvSpPr>
            <a:spLocks noChangeArrowheads="1"/>
          </p:cNvSpPr>
          <p:nvPr/>
        </p:nvSpPr>
        <p:spPr bwMode="auto">
          <a:xfrm>
            <a:off x="4495800" y="5829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134" name="Rectangle 22"/>
          <p:cNvSpPr>
            <a:spLocks noChangeArrowheads="1"/>
          </p:cNvSpPr>
          <p:nvPr/>
        </p:nvSpPr>
        <p:spPr bwMode="auto">
          <a:xfrm>
            <a:off x="5715000" y="5829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135" name="Rectangle 23"/>
          <p:cNvSpPr>
            <a:spLocks noChangeArrowheads="1"/>
          </p:cNvSpPr>
          <p:nvPr/>
        </p:nvSpPr>
        <p:spPr bwMode="auto">
          <a:xfrm>
            <a:off x="6858000" y="5829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136" name="Rectangle 24"/>
          <p:cNvSpPr>
            <a:spLocks noChangeArrowheads="1"/>
          </p:cNvSpPr>
          <p:nvPr/>
        </p:nvSpPr>
        <p:spPr bwMode="auto">
          <a:xfrm>
            <a:off x="152400" y="381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137" name="Rectangle 25"/>
          <p:cNvSpPr>
            <a:spLocks noChangeArrowheads="1"/>
          </p:cNvSpPr>
          <p:nvPr/>
        </p:nvSpPr>
        <p:spPr bwMode="auto">
          <a:xfrm>
            <a:off x="152400" y="1371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138" name="Rectangle 26"/>
          <p:cNvSpPr>
            <a:spLocks noChangeArrowheads="1"/>
          </p:cNvSpPr>
          <p:nvPr/>
        </p:nvSpPr>
        <p:spPr bwMode="auto">
          <a:xfrm>
            <a:off x="152400" y="2286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139" name="Rectangle 27"/>
          <p:cNvSpPr>
            <a:spLocks noChangeArrowheads="1"/>
          </p:cNvSpPr>
          <p:nvPr/>
        </p:nvSpPr>
        <p:spPr bwMode="auto">
          <a:xfrm>
            <a:off x="152400" y="3200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140" name="Rectangle 28"/>
          <p:cNvSpPr>
            <a:spLocks noChangeArrowheads="1"/>
          </p:cNvSpPr>
          <p:nvPr/>
        </p:nvSpPr>
        <p:spPr bwMode="auto">
          <a:xfrm>
            <a:off x="152400" y="4191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141" name="Rectangle 29"/>
          <p:cNvSpPr>
            <a:spLocks noChangeArrowheads="1"/>
          </p:cNvSpPr>
          <p:nvPr/>
        </p:nvSpPr>
        <p:spPr bwMode="auto">
          <a:xfrm>
            <a:off x="152400" y="5029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G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142" name="Rectangle 30"/>
          <p:cNvSpPr>
            <a:spLocks noChangeArrowheads="1"/>
          </p:cNvSpPr>
          <p:nvPr/>
        </p:nvSpPr>
        <p:spPr bwMode="auto">
          <a:xfrm>
            <a:off x="685800" y="371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CF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0143" name="Rectangle 31"/>
          <p:cNvSpPr>
            <a:spLocks noChangeArrowheads="1"/>
          </p:cNvSpPr>
          <p:nvPr/>
        </p:nvSpPr>
        <p:spPr bwMode="auto">
          <a:xfrm>
            <a:off x="685800" y="31908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BE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90166" name="Group 54"/>
          <p:cNvGrpSpPr>
            <a:grpSpLocks/>
          </p:cNvGrpSpPr>
          <p:nvPr/>
        </p:nvGrpSpPr>
        <p:grpSpPr bwMode="auto">
          <a:xfrm>
            <a:off x="1828800" y="3038475"/>
            <a:ext cx="590550" cy="960438"/>
            <a:chOff x="1920" y="1914"/>
            <a:chExt cx="372" cy="605"/>
          </a:xfrm>
        </p:grpSpPr>
        <p:sp>
          <p:nvSpPr>
            <p:cNvPr id="90144" name="Rectangle 32"/>
            <p:cNvSpPr>
              <a:spLocks noChangeArrowheads="1"/>
            </p:cNvSpPr>
            <p:nvPr/>
          </p:nvSpPr>
          <p:spPr bwMode="auto">
            <a:xfrm>
              <a:off x="1920" y="191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AE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0145" name="Rectangle 33"/>
            <p:cNvSpPr>
              <a:spLocks noChangeArrowheads="1"/>
            </p:cNvSpPr>
            <p:nvPr/>
          </p:nvSpPr>
          <p:spPr bwMode="auto">
            <a:xfrm>
              <a:off x="1920" y="215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CF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0148" name="Rectangle 36"/>
          <p:cNvSpPr>
            <a:spLocks noChangeArrowheads="1"/>
          </p:cNvSpPr>
          <p:nvPr/>
        </p:nvSpPr>
        <p:spPr bwMode="auto">
          <a:xfrm>
            <a:off x="762000" y="131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49" name="Rectangle 37"/>
          <p:cNvSpPr>
            <a:spLocks noChangeArrowheads="1"/>
          </p:cNvSpPr>
          <p:nvPr/>
        </p:nvSpPr>
        <p:spPr bwMode="auto">
          <a:xfrm>
            <a:off x="762000" y="22336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50" name="Rectangle 38"/>
          <p:cNvSpPr>
            <a:spLocks noChangeArrowheads="1"/>
          </p:cNvSpPr>
          <p:nvPr/>
        </p:nvSpPr>
        <p:spPr bwMode="auto">
          <a:xfrm>
            <a:off x="762000" y="42148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51" name="Rectangle 39"/>
          <p:cNvSpPr>
            <a:spLocks noChangeArrowheads="1"/>
          </p:cNvSpPr>
          <p:nvPr/>
        </p:nvSpPr>
        <p:spPr bwMode="auto">
          <a:xfrm>
            <a:off x="762000" y="512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52" name="Rectangle 40"/>
          <p:cNvSpPr>
            <a:spLocks noChangeArrowheads="1"/>
          </p:cNvSpPr>
          <p:nvPr/>
        </p:nvSpPr>
        <p:spPr bwMode="auto">
          <a:xfrm>
            <a:off x="1905000" y="131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53" name="Rectangle 41"/>
          <p:cNvSpPr>
            <a:spLocks noChangeArrowheads="1"/>
          </p:cNvSpPr>
          <p:nvPr/>
        </p:nvSpPr>
        <p:spPr bwMode="auto">
          <a:xfrm>
            <a:off x="1981200" y="22336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54" name="Rectangle 42"/>
          <p:cNvSpPr>
            <a:spLocks noChangeArrowheads="1"/>
          </p:cNvSpPr>
          <p:nvPr/>
        </p:nvSpPr>
        <p:spPr bwMode="auto">
          <a:xfrm>
            <a:off x="1905000" y="42148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55" name="Rectangle 43"/>
          <p:cNvSpPr>
            <a:spLocks noChangeArrowheads="1"/>
          </p:cNvSpPr>
          <p:nvPr/>
        </p:nvSpPr>
        <p:spPr bwMode="auto">
          <a:xfrm>
            <a:off x="1905000" y="512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56" name="Rectangle 44"/>
          <p:cNvSpPr>
            <a:spLocks noChangeArrowheads="1"/>
          </p:cNvSpPr>
          <p:nvPr/>
        </p:nvSpPr>
        <p:spPr bwMode="auto">
          <a:xfrm>
            <a:off x="3200400" y="23098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57" name="Rectangle 45"/>
          <p:cNvSpPr>
            <a:spLocks noChangeArrowheads="1"/>
          </p:cNvSpPr>
          <p:nvPr/>
        </p:nvSpPr>
        <p:spPr bwMode="auto">
          <a:xfrm>
            <a:off x="3200400" y="3224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58" name="Rectangle 46"/>
          <p:cNvSpPr>
            <a:spLocks noChangeArrowheads="1"/>
          </p:cNvSpPr>
          <p:nvPr/>
        </p:nvSpPr>
        <p:spPr bwMode="auto">
          <a:xfrm>
            <a:off x="3124200" y="512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59" name="Rectangle 47"/>
          <p:cNvSpPr>
            <a:spLocks noChangeArrowheads="1"/>
          </p:cNvSpPr>
          <p:nvPr/>
        </p:nvSpPr>
        <p:spPr bwMode="auto">
          <a:xfrm>
            <a:off x="4419600" y="33004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64" name="Rectangle 52"/>
          <p:cNvSpPr>
            <a:spLocks noChangeArrowheads="1"/>
          </p:cNvSpPr>
          <p:nvPr/>
        </p:nvSpPr>
        <p:spPr bwMode="auto">
          <a:xfrm>
            <a:off x="3124200" y="42148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√</a:t>
            </a:r>
          </a:p>
        </p:txBody>
      </p:sp>
      <p:sp>
        <p:nvSpPr>
          <p:cNvPr id="90168" name="Rectangle 56"/>
          <p:cNvSpPr>
            <a:spLocks noChangeArrowheads="1"/>
          </p:cNvSpPr>
          <p:nvPr/>
        </p:nvSpPr>
        <p:spPr bwMode="auto">
          <a:xfrm>
            <a:off x="5029200" y="431800"/>
            <a:ext cx="6921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现态</a:t>
            </a:r>
          </a:p>
          <a:p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</a:p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B</a:t>
            </a:r>
          </a:p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C</a:t>
            </a:r>
          </a:p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D</a:t>
            </a:r>
          </a:p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E</a:t>
            </a:r>
          </a:p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F</a:t>
            </a:r>
          </a:p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G</a:t>
            </a:r>
          </a:p>
        </p:txBody>
      </p:sp>
      <p:sp>
        <p:nvSpPr>
          <p:cNvPr id="90169" name="Rectangle 57"/>
          <p:cNvSpPr>
            <a:spLocks noChangeArrowheads="1"/>
          </p:cNvSpPr>
          <p:nvPr/>
        </p:nvSpPr>
        <p:spPr bwMode="auto">
          <a:xfrm>
            <a:off x="5715000" y="409575"/>
            <a:ext cx="2089150" cy="280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X=0        X=1</a:t>
            </a:r>
          </a:p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C/0        B/1</a:t>
            </a:r>
          </a:p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F/0        A/1</a:t>
            </a:r>
          </a:p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D/0        G/0</a:t>
            </a:r>
          </a:p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D/1        E/0</a:t>
            </a:r>
          </a:p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C/0        E/1</a:t>
            </a:r>
          </a:p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D/0        G/0</a:t>
            </a:r>
          </a:p>
          <a:p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C/1        D/0</a:t>
            </a:r>
          </a:p>
          <a:p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90170" name="Rectangle 58"/>
          <p:cNvSpPr>
            <a:spLocks noChangeArrowheads="1"/>
          </p:cNvSpPr>
          <p:nvPr/>
        </p:nvSpPr>
        <p:spPr bwMode="auto">
          <a:xfrm>
            <a:off x="5943600" y="128588"/>
            <a:ext cx="158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次态 / 输出</a:t>
            </a:r>
          </a:p>
        </p:txBody>
      </p:sp>
      <p:sp>
        <p:nvSpPr>
          <p:cNvPr id="90171" name="Rectangle 59"/>
          <p:cNvSpPr>
            <a:spLocks noChangeArrowheads="1"/>
          </p:cNvSpPr>
          <p:nvPr/>
        </p:nvSpPr>
        <p:spPr bwMode="auto">
          <a:xfrm>
            <a:off x="5029200" y="152400"/>
            <a:ext cx="30480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0173" name="Line 61"/>
          <p:cNvSpPr>
            <a:spLocks noChangeShapeType="1"/>
          </p:cNvSpPr>
          <p:nvPr/>
        </p:nvSpPr>
        <p:spPr bwMode="auto">
          <a:xfrm>
            <a:off x="5638800" y="1524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74" name="Line 62"/>
          <p:cNvSpPr>
            <a:spLocks noChangeShapeType="1"/>
          </p:cNvSpPr>
          <p:nvPr/>
        </p:nvSpPr>
        <p:spPr bwMode="auto">
          <a:xfrm>
            <a:off x="5029200" y="7620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75" name="Line 63"/>
          <p:cNvSpPr>
            <a:spLocks noChangeShapeType="1"/>
          </p:cNvSpPr>
          <p:nvPr/>
        </p:nvSpPr>
        <p:spPr bwMode="auto">
          <a:xfrm>
            <a:off x="5638800" y="4572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76" name="Line 64"/>
          <p:cNvSpPr>
            <a:spLocks noChangeShapeType="1"/>
          </p:cNvSpPr>
          <p:nvPr/>
        </p:nvSpPr>
        <p:spPr bwMode="auto">
          <a:xfrm>
            <a:off x="6705600" y="4572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177" name="Rectangle 65"/>
          <p:cNvSpPr>
            <a:spLocks noChangeArrowheads="1"/>
          </p:cNvSpPr>
          <p:nvPr/>
        </p:nvSpPr>
        <p:spPr bwMode="auto">
          <a:xfrm>
            <a:off x="6781800" y="512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78" name="Rectangle 66"/>
          <p:cNvSpPr>
            <a:spLocks noChangeArrowheads="1"/>
          </p:cNvSpPr>
          <p:nvPr/>
        </p:nvSpPr>
        <p:spPr bwMode="auto">
          <a:xfrm>
            <a:off x="5638800" y="512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90179" name="Rectangle 67"/>
          <p:cNvSpPr>
            <a:spLocks noChangeArrowheads="1"/>
          </p:cNvSpPr>
          <p:nvPr/>
        </p:nvSpPr>
        <p:spPr bwMode="auto">
          <a:xfrm>
            <a:off x="5638800" y="42148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grpSp>
        <p:nvGrpSpPr>
          <p:cNvPr id="90183" name="Group 71"/>
          <p:cNvGrpSpPr>
            <a:grpSpLocks/>
          </p:cNvGrpSpPr>
          <p:nvPr/>
        </p:nvGrpSpPr>
        <p:grpSpPr bwMode="auto">
          <a:xfrm>
            <a:off x="4114800" y="4867275"/>
            <a:ext cx="1123950" cy="960438"/>
            <a:chOff x="2592" y="3066"/>
            <a:chExt cx="708" cy="605"/>
          </a:xfrm>
        </p:grpSpPr>
        <p:sp>
          <p:nvSpPr>
            <p:cNvPr id="90180" name="Rectangle 68"/>
            <p:cNvSpPr>
              <a:spLocks noChangeArrowheads="1"/>
            </p:cNvSpPr>
            <p:nvPr/>
          </p:nvSpPr>
          <p:spPr bwMode="auto">
            <a:xfrm>
              <a:off x="2928" y="330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DE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0181" name="Rectangle 69"/>
            <p:cNvSpPr>
              <a:spLocks noChangeArrowheads="1"/>
            </p:cNvSpPr>
            <p:nvPr/>
          </p:nvSpPr>
          <p:spPr bwMode="auto">
            <a:xfrm>
              <a:off x="2592" y="306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CD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0182" name="Rectangle 70"/>
          <p:cNvSpPr>
            <a:spLocks noChangeArrowheads="1"/>
          </p:cNvSpPr>
          <p:nvPr/>
        </p:nvSpPr>
        <p:spPr bwMode="auto">
          <a:xfrm>
            <a:off x="4419600" y="42148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61" name="灯片编号占位符 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70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0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0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0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0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0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0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0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0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0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0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0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0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0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0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0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42" grpId="0" build="p" autoUpdateAnimBg="0"/>
      <p:bldP spid="90143" grpId="0" build="p" autoUpdateAnimBg="0"/>
      <p:bldP spid="90148" grpId="0" build="p" autoUpdateAnimBg="0"/>
      <p:bldP spid="90149" grpId="0" build="p" autoUpdateAnimBg="0"/>
      <p:bldP spid="90150" grpId="0" build="p" autoUpdateAnimBg="0"/>
      <p:bldP spid="90151" grpId="0" build="p" autoUpdateAnimBg="0"/>
      <p:bldP spid="90152" grpId="0" build="p" autoUpdateAnimBg="0"/>
      <p:bldP spid="90153" grpId="0" build="p" autoUpdateAnimBg="0"/>
      <p:bldP spid="90154" grpId="0" build="p" autoUpdateAnimBg="0"/>
      <p:bldP spid="90155" grpId="0" build="p" autoUpdateAnimBg="0"/>
      <p:bldP spid="90156" grpId="0" build="p" autoUpdateAnimBg="0"/>
      <p:bldP spid="90157" grpId="0" build="p" autoUpdateAnimBg="0"/>
      <p:bldP spid="90158" grpId="0" build="p" autoUpdateAnimBg="0"/>
      <p:bldP spid="90159" grpId="0" build="p" autoUpdateAnimBg="0"/>
      <p:bldP spid="90164" grpId="0" build="p" autoUpdateAnimBg="0"/>
      <p:bldP spid="90177" grpId="0" build="p" autoUpdateAnimBg="0"/>
      <p:bldP spid="90178" grpId="0" build="p" autoUpdateAnimBg="0"/>
      <p:bldP spid="90179" grpId="0" build="p" autoUpdateAnimBg="0"/>
      <p:bldP spid="90182" grpId="0" build="p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22860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(3) 关联比较</a:t>
            </a:r>
          </a:p>
        </p:txBody>
      </p:sp>
      <p:grpSp>
        <p:nvGrpSpPr>
          <p:cNvPr id="91151" name="Group 15"/>
          <p:cNvGrpSpPr>
            <a:grpSpLocks/>
          </p:cNvGrpSpPr>
          <p:nvPr/>
        </p:nvGrpSpPr>
        <p:grpSpPr bwMode="auto">
          <a:xfrm>
            <a:off x="34925" y="836613"/>
            <a:ext cx="9144000" cy="2332037"/>
            <a:chOff x="0" y="528"/>
            <a:chExt cx="5760" cy="1469"/>
          </a:xfrm>
        </p:grpSpPr>
        <p:sp>
          <p:nvSpPr>
            <p:cNvPr id="91141" name="Rectangle 5"/>
            <p:cNvSpPr>
              <a:spLocks noChangeArrowheads="1"/>
            </p:cNvSpPr>
            <p:nvPr/>
          </p:nvSpPr>
          <p:spPr bwMode="auto">
            <a:xfrm>
              <a:off x="268" y="52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关联比较是要确定隐含表中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待检查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的那些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次态对</a:t>
              </a:r>
            </a:p>
          </p:txBody>
        </p:sp>
        <p:sp>
          <p:nvSpPr>
            <p:cNvPr id="91142" name="Rectangle 6"/>
            <p:cNvSpPr>
              <a:spLocks noChangeArrowheads="1"/>
            </p:cNvSpPr>
            <p:nvPr/>
          </p:nvSpPr>
          <p:spPr bwMode="auto">
            <a:xfrm>
              <a:off x="0" y="912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是否等效。如果隐含表中某方格内有一个次态对不</a:t>
              </a:r>
            </a:p>
          </p:txBody>
        </p:sp>
        <p:sp>
          <p:nvSpPr>
            <p:cNvPr id="91143" name="Rectangle 7"/>
            <p:cNvSpPr>
              <a:spLocks noChangeArrowheads="1"/>
            </p:cNvSpPr>
            <p:nvPr/>
          </p:nvSpPr>
          <p:spPr bwMode="auto">
            <a:xfrm>
              <a:off x="0" y="1248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等效，则该方格对应的两个状态就不等效。于是在</a:t>
              </a:r>
            </a:p>
          </p:txBody>
        </p:sp>
        <p:sp>
          <p:nvSpPr>
            <p:cNvPr id="91144" name="Rectangle 8"/>
            <p:cNvSpPr>
              <a:spLocks noChangeArrowheads="1"/>
            </p:cNvSpPr>
            <p:nvPr/>
          </p:nvSpPr>
          <p:spPr bwMode="auto">
            <a:xfrm>
              <a:off x="0" y="1632"/>
              <a:ext cx="31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相应方格中增加标志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/ 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grpSp>
        <p:nvGrpSpPr>
          <p:cNvPr id="91152" name="Group 16"/>
          <p:cNvGrpSpPr>
            <a:grpSpLocks/>
          </p:cNvGrpSpPr>
          <p:nvPr/>
        </p:nvGrpSpPr>
        <p:grpSpPr bwMode="auto">
          <a:xfrm>
            <a:off x="0" y="3505199"/>
            <a:ext cx="9212263" cy="2413000"/>
            <a:chOff x="0" y="2208"/>
            <a:chExt cx="5803" cy="1520"/>
          </a:xfrm>
        </p:grpSpPr>
        <p:sp>
          <p:nvSpPr>
            <p:cNvPr id="91145" name="Rectangle 9"/>
            <p:cNvSpPr>
              <a:spLocks noChangeArrowheads="1"/>
            </p:cNvSpPr>
            <p:nvPr/>
          </p:nvSpPr>
          <p:spPr bwMode="auto">
            <a:xfrm>
              <a:off x="140" y="2208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若方格内的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次态对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均为等效状态对，则该方格对</a:t>
              </a:r>
            </a:p>
          </p:txBody>
        </p:sp>
        <p:sp>
          <p:nvSpPr>
            <p:cNvPr id="91146" name="Rectangle 10"/>
            <p:cNvSpPr>
              <a:spLocks noChangeArrowheads="1"/>
            </p:cNvSpPr>
            <p:nvPr/>
          </p:nvSpPr>
          <p:spPr bwMode="auto">
            <a:xfrm>
              <a:off x="0" y="2592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应的状态为等效状态。该方格不增加任何标志。</a:t>
              </a:r>
            </a:p>
          </p:txBody>
        </p:sp>
        <p:sp>
          <p:nvSpPr>
            <p:cNvPr id="91147" name="Rectangle 11"/>
            <p:cNvSpPr>
              <a:spLocks noChangeArrowheads="1"/>
            </p:cNvSpPr>
            <p:nvPr/>
          </p:nvSpPr>
          <p:spPr bwMode="auto">
            <a:xfrm>
              <a:off x="0" y="2976"/>
              <a:ext cx="58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例如：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AB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对应的方格中次态为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CF，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而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CF 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有 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√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1148" name="Rectangle 12"/>
            <p:cNvSpPr>
              <a:spLocks noChangeArrowheads="1"/>
            </p:cNvSpPr>
            <p:nvPr/>
          </p:nvSpPr>
          <p:spPr bwMode="auto">
            <a:xfrm>
              <a:off x="0" y="3360"/>
              <a:ext cx="395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表明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CF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等效，故判定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AB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等效。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71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1949450" y="5365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6" name="Line 6"/>
          <p:cNvSpPr>
            <a:spLocks noChangeShapeType="1"/>
          </p:cNvSpPr>
          <p:nvPr/>
        </p:nvSpPr>
        <p:spPr bwMode="auto">
          <a:xfrm>
            <a:off x="3244850" y="5365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7" name="Line 7"/>
          <p:cNvSpPr>
            <a:spLocks noChangeShapeType="1"/>
          </p:cNvSpPr>
          <p:nvPr/>
        </p:nvSpPr>
        <p:spPr bwMode="auto">
          <a:xfrm>
            <a:off x="2940050" y="841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 flipH="1">
            <a:off x="1568450" y="1222375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9" name="Line 9"/>
          <p:cNvSpPr>
            <a:spLocks noChangeShapeType="1"/>
          </p:cNvSpPr>
          <p:nvPr/>
        </p:nvSpPr>
        <p:spPr bwMode="auto">
          <a:xfrm flipV="1">
            <a:off x="1568450" y="8413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70" name="Rectangle 10"/>
          <p:cNvSpPr>
            <a:spLocks noChangeArrowheads="1"/>
          </p:cNvSpPr>
          <p:nvPr/>
        </p:nvSpPr>
        <p:spPr bwMode="auto">
          <a:xfrm>
            <a:off x="1187450" y="260350"/>
            <a:ext cx="3910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AE    BE      CF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√</a:t>
            </a:r>
            <a:endParaRPr lang="zh-CN" altLang="en-US" sz="28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92198" name="Group 38"/>
          <p:cNvGrpSpPr>
            <a:grpSpLocks/>
          </p:cNvGrpSpPr>
          <p:nvPr/>
        </p:nvGrpSpPr>
        <p:grpSpPr bwMode="auto">
          <a:xfrm>
            <a:off x="133350" y="3432175"/>
            <a:ext cx="2876550" cy="1189038"/>
            <a:chOff x="288" y="2304"/>
            <a:chExt cx="1812" cy="749"/>
          </a:xfrm>
        </p:grpSpPr>
        <p:sp>
          <p:nvSpPr>
            <p:cNvPr id="92172" name="Line 12"/>
            <p:cNvSpPr>
              <a:spLocks noChangeShapeType="1"/>
            </p:cNvSpPr>
            <p:nvPr/>
          </p:nvSpPr>
          <p:spPr bwMode="auto">
            <a:xfrm>
              <a:off x="864" y="255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3" name="Line 13"/>
            <p:cNvSpPr>
              <a:spLocks noChangeShapeType="1"/>
            </p:cNvSpPr>
            <p:nvPr/>
          </p:nvSpPr>
          <p:spPr bwMode="auto">
            <a:xfrm>
              <a:off x="528" y="274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4" name="Line 14"/>
            <p:cNvSpPr>
              <a:spLocks noChangeShapeType="1"/>
            </p:cNvSpPr>
            <p:nvPr/>
          </p:nvSpPr>
          <p:spPr bwMode="auto">
            <a:xfrm>
              <a:off x="528" y="293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288" y="2304"/>
              <a:ext cx="17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DG      CD ×</a:t>
              </a:r>
            </a:p>
          </p:txBody>
        </p:sp>
        <p:sp>
          <p:nvSpPr>
            <p:cNvPr id="92176" name="Rectangle 16"/>
            <p:cNvSpPr>
              <a:spLocks noChangeArrowheads="1"/>
            </p:cNvSpPr>
            <p:nvPr/>
          </p:nvSpPr>
          <p:spPr bwMode="auto">
            <a:xfrm>
              <a:off x="1344" y="2688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DE ×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2177" name="Rectangle 17"/>
          <p:cNvSpPr>
            <a:spLocks noChangeArrowheads="1"/>
          </p:cNvSpPr>
          <p:nvPr/>
        </p:nvSpPr>
        <p:spPr bwMode="auto">
          <a:xfrm>
            <a:off x="52388" y="2286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再看：</a:t>
            </a:r>
          </a:p>
        </p:txBody>
      </p:sp>
      <p:grpSp>
        <p:nvGrpSpPr>
          <p:cNvPr id="92196" name="Group 36"/>
          <p:cNvGrpSpPr>
            <a:grpSpLocks/>
          </p:cNvGrpSpPr>
          <p:nvPr/>
        </p:nvGrpSpPr>
        <p:grpSpPr bwMode="auto">
          <a:xfrm>
            <a:off x="-468313" y="1412875"/>
            <a:ext cx="5441951" cy="1757363"/>
            <a:chOff x="0" y="1032"/>
            <a:chExt cx="3428" cy="1135"/>
          </a:xfrm>
        </p:grpSpPr>
        <p:sp>
          <p:nvSpPr>
            <p:cNvPr id="92178" name="Rectangle 18"/>
            <p:cNvSpPr>
              <a:spLocks noChangeArrowheads="1"/>
            </p:cNvSpPr>
            <p:nvPr/>
          </p:nvSpPr>
          <p:spPr bwMode="auto">
            <a:xfrm>
              <a:off x="240" y="1032"/>
              <a:ext cx="3188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已知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C,F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等效,而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B,E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又与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A,E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2179" name="Rectangle 19"/>
            <p:cNvSpPr>
              <a:spLocks noChangeArrowheads="1"/>
            </p:cNvSpPr>
            <p:nvPr/>
          </p:nvSpPr>
          <p:spPr bwMode="auto">
            <a:xfrm>
              <a:off x="0" y="1416"/>
              <a:ext cx="3316" cy="7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构成循环,故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A,E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是等效对,</a:t>
              </a:r>
            </a:p>
            <a:p>
              <a:pPr>
                <a:spcBef>
                  <a:spcPct val="20000"/>
                </a:spcBef>
              </a:pP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BE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也是等效对.</a:t>
              </a:r>
            </a:p>
          </p:txBody>
        </p:sp>
      </p:grpSp>
      <p:grpSp>
        <p:nvGrpSpPr>
          <p:cNvPr id="92199" name="Group 39"/>
          <p:cNvGrpSpPr>
            <a:grpSpLocks/>
          </p:cNvGrpSpPr>
          <p:nvPr/>
        </p:nvGrpSpPr>
        <p:grpSpPr bwMode="auto">
          <a:xfrm>
            <a:off x="-49675" y="4868862"/>
            <a:ext cx="9347200" cy="1727199"/>
            <a:chOff x="0" y="3120"/>
            <a:chExt cx="5888" cy="1088"/>
          </a:xfrm>
        </p:grpSpPr>
        <p:sp>
          <p:nvSpPr>
            <p:cNvPr id="92192" name="Rectangle 32"/>
            <p:cNvSpPr>
              <a:spLocks noChangeArrowheads="1"/>
            </p:cNvSpPr>
            <p:nvPr/>
          </p:nvSpPr>
          <p:spPr bwMode="auto">
            <a:xfrm>
              <a:off x="296" y="3120"/>
              <a:ext cx="55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状态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C、D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D、E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对应的方格都已标有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×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故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2193" name="Rectangle 33"/>
            <p:cNvSpPr>
              <a:spLocks noChangeArrowheads="1"/>
            </p:cNvSpPr>
            <p:nvPr/>
          </p:nvSpPr>
          <p:spPr bwMode="auto">
            <a:xfrm>
              <a:off x="0" y="3504"/>
              <a:ext cx="58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D、G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不等效。只要有一个方向有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×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标记该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状态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2194" name="Rectangle 34"/>
            <p:cNvSpPr>
              <a:spLocks noChangeArrowheads="1"/>
            </p:cNvSpPr>
            <p:nvPr/>
          </p:nvSpPr>
          <p:spPr bwMode="auto">
            <a:xfrm>
              <a:off x="0" y="3840"/>
              <a:ext cx="541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对就不等效了。在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C、D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D、E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间标记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/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sp>
        <p:nvSpPr>
          <p:cNvPr id="161895" name="Line 1127"/>
          <p:cNvSpPr>
            <a:spLocks noChangeShapeType="1"/>
          </p:cNvSpPr>
          <p:nvPr/>
        </p:nvSpPr>
        <p:spPr bwMode="auto">
          <a:xfrm>
            <a:off x="5422900" y="1125538"/>
            <a:ext cx="0" cy="29035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96" name="Line 1128"/>
          <p:cNvSpPr>
            <a:spLocks noChangeShapeType="1"/>
          </p:cNvSpPr>
          <p:nvPr/>
        </p:nvSpPr>
        <p:spPr bwMode="auto">
          <a:xfrm>
            <a:off x="5422900" y="4027488"/>
            <a:ext cx="36766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97" name="Line 1129"/>
          <p:cNvSpPr>
            <a:spLocks noChangeShapeType="1"/>
          </p:cNvSpPr>
          <p:nvPr/>
        </p:nvSpPr>
        <p:spPr bwMode="auto">
          <a:xfrm>
            <a:off x="5422900" y="1125538"/>
            <a:ext cx="546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98" name="Line 1130"/>
          <p:cNvSpPr>
            <a:spLocks noChangeShapeType="1"/>
          </p:cNvSpPr>
          <p:nvPr/>
        </p:nvSpPr>
        <p:spPr bwMode="auto">
          <a:xfrm>
            <a:off x="5969000" y="1125538"/>
            <a:ext cx="0" cy="29035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899" name="Line 1131"/>
          <p:cNvSpPr>
            <a:spLocks noChangeShapeType="1"/>
          </p:cNvSpPr>
          <p:nvPr/>
        </p:nvSpPr>
        <p:spPr bwMode="auto">
          <a:xfrm>
            <a:off x="5422900" y="1597025"/>
            <a:ext cx="11731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0" name="Line 1132"/>
          <p:cNvSpPr>
            <a:spLocks noChangeShapeType="1"/>
          </p:cNvSpPr>
          <p:nvPr/>
        </p:nvSpPr>
        <p:spPr bwMode="auto">
          <a:xfrm>
            <a:off x="6596063" y="1597025"/>
            <a:ext cx="0" cy="2432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1" name="Line 1133"/>
          <p:cNvSpPr>
            <a:spLocks noChangeShapeType="1"/>
          </p:cNvSpPr>
          <p:nvPr/>
        </p:nvSpPr>
        <p:spPr bwMode="auto">
          <a:xfrm>
            <a:off x="5422900" y="2066925"/>
            <a:ext cx="18383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2" name="Line 1134"/>
          <p:cNvSpPr>
            <a:spLocks noChangeShapeType="1"/>
          </p:cNvSpPr>
          <p:nvPr/>
        </p:nvSpPr>
        <p:spPr bwMode="auto">
          <a:xfrm>
            <a:off x="7261225" y="2066925"/>
            <a:ext cx="0" cy="19621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3" name="Line 1135"/>
          <p:cNvSpPr>
            <a:spLocks noChangeShapeType="1"/>
          </p:cNvSpPr>
          <p:nvPr/>
        </p:nvSpPr>
        <p:spPr bwMode="auto">
          <a:xfrm>
            <a:off x="5422900" y="2576513"/>
            <a:ext cx="2463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4" name="Line 1136"/>
          <p:cNvSpPr>
            <a:spLocks noChangeShapeType="1"/>
          </p:cNvSpPr>
          <p:nvPr/>
        </p:nvSpPr>
        <p:spPr bwMode="auto">
          <a:xfrm>
            <a:off x="7886700" y="2576513"/>
            <a:ext cx="0" cy="14525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5" name="Line 1137"/>
          <p:cNvSpPr>
            <a:spLocks noChangeShapeType="1"/>
          </p:cNvSpPr>
          <p:nvPr/>
        </p:nvSpPr>
        <p:spPr bwMode="auto">
          <a:xfrm>
            <a:off x="5422900" y="3087688"/>
            <a:ext cx="3049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6" name="Line 1138"/>
          <p:cNvSpPr>
            <a:spLocks noChangeShapeType="1"/>
          </p:cNvSpPr>
          <p:nvPr/>
        </p:nvSpPr>
        <p:spPr bwMode="auto">
          <a:xfrm>
            <a:off x="8472488" y="3087688"/>
            <a:ext cx="0" cy="941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7" name="Line 1139"/>
          <p:cNvSpPr>
            <a:spLocks noChangeShapeType="1"/>
          </p:cNvSpPr>
          <p:nvPr/>
        </p:nvSpPr>
        <p:spPr bwMode="auto">
          <a:xfrm>
            <a:off x="5422900" y="3557588"/>
            <a:ext cx="36385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8" name="Line 1140"/>
          <p:cNvSpPr>
            <a:spLocks noChangeShapeType="1"/>
          </p:cNvSpPr>
          <p:nvPr/>
        </p:nvSpPr>
        <p:spPr bwMode="auto">
          <a:xfrm>
            <a:off x="9061450" y="3557588"/>
            <a:ext cx="0" cy="4714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1909" name="Rectangle 1141"/>
          <p:cNvSpPr>
            <a:spLocks noChangeArrowheads="1"/>
          </p:cNvSpPr>
          <p:nvPr/>
        </p:nvSpPr>
        <p:spPr bwMode="auto">
          <a:xfrm>
            <a:off x="5537200" y="40052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10" name="Rectangle 1142"/>
          <p:cNvSpPr>
            <a:spLocks noChangeArrowheads="1"/>
          </p:cNvSpPr>
          <p:nvPr/>
        </p:nvSpPr>
        <p:spPr bwMode="auto">
          <a:xfrm>
            <a:off x="6124575" y="40052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11" name="Rectangle 1143"/>
          <p:cNvSpPr>
            <a:spLocks noChangeArrowheads="1"/>
          </p:cNvSpPr>
          <p:nvPr/>
        </p:nvSpPr>
        <p:spPr bwMode="auto">
          <a:xfrm>
            <a:off x="6792913" y="40052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12" name="Rectangle 1144"/>
          <p:cNvSpPr>
            <a:spLocks noChangeArrowheads="1"/>
          </p:cNvSpPr>
          <p:nvPr/>
        </p:nvSpPr>
        <p:spPr bwMode="auto">
          <a:xfrm>
            <a:off x="7458075" y="40052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13" name="Rectangle 1145"/>
          <p:cNvSpPr>
            <a:spLocks noChangeArrowheads="1"/>
          </p:cNvSpPr>
          <p:nvPr/>
        </p:nvSpPr>
        <p:spPr bwMode="auto">
          <a:xfrm>
            <a:off x="8081963" y="40052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14" name="Rectangle 1146"/>
          <p:cNvSpPr>
            <a:spLocks noChangeArrowheads="1"/>
          </p:cNvSpPr>
          <p:nvPr/>
        </p:nvSpPr>
        <p:spPr bwMode="auto">
          <a:xfrm>
            <a:off x="8669338" y="40052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15" name="Rectangle 1147"/>
          <p:cNvSpPr>
            <a:spLocks noChangeArrowheads="1"/>
          </p:cNvSpPr>
          <p:nvPr/>
        </p:nvSpPr>
        <p:spPr bwMode="auto">
          <a:xfrm>
            <a:off x="5076825" y="1052513"/>
            <a:ext cx="4016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16" name="Rectangle 1148"/>
          <p:cNvSpPr>
            <a:spLocks noChangeArrowheads="1"/>
          </p:cNvSpPr>
          <p:nvPr/>
        </p:nvSpPr>
        <p:spPr bwMode="auto">
          <a:xfrm>
            <a:off x="5076825" y="14843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17" name="Rectangle 1149"/>
          <p:cNvSpPr>
            <a:spLocks noChangeArrowheads="1"/>
          </p:cNvSpPr>
          <p:nvPr/>
        </p:nvSpPr>
        <p:spPr bwMode="auto">
          <a:xfrm>
            <a:off x="5076825" y="20605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18" name="Rectangle 1150"/>
          <p:cNvSpPr>
            <a:spLocks noChangeArrowheads="1"/>
          </p:cNvSpPr>
          <p:nvPr/>
        </p:nvSpPr>
        <p:spPr bwMode="auto">
          <a:xfrm>
            <a:off x="5076825" y="24923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19" name="Rectangle 1151"/>
          <p:cNvSpPr>
            <a:spLocks noChangeArrowheads="1"/>
          </p:cNvSpPr>
          <p:nvPr/>
        </p:nvSpPr>
        <p:spPr bwMode="auto">
          <a:xfrm>
            <a:off x="5076825" y="30686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20" name="Rectangle 1152"/>
          <p:cNvSpPr>
            <a:spLocks noChangeArrowheads="1"/>
          </p:cNvSpPr>
          <p:nvPr/>
        </p:nvSpPr>
        <p:spPr bwMode="auto">
          <a:xfrm>
            <a:off x="5048250" y="3500438"/>
            <a:ext cx="3873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G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21" name="Rectangle 1153"/>
          <p:cNvSpPr>
            <a:spLocks noChangeArrowheads="1"/>
          </p:cNvSpPr>
          <p:nvPr/>
        </p:nvSpPr>
        <p:spPr bwMode="auto">
          <a:xfrm>
            <a:off x="5527675" y="112553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CF</a:t>
            </a: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22" name="Rectangle 1154"/>
          <p:cNvSpPr>
            <a:spLocks noChangeArrowheads="1"/>
          </p:cNvSpPr>
          <p:nvPr/>
        </p:nvSpPr>
        <p:spPr bwMode="auto">
          <a:xfrm>
            <a:off x="5502275" y="26209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BE</a:t>
            </a: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23" name="Rectangle 1155"/>
          <p:cNvSpPr>
            <a:spLocks noChangeArrowheads="1"/>
          </p:cNvSpPr>
          <p:nvPr/>
        </p:nvSpPr>
        <p:spPr bwMode="auto">
          <a:xfrm>
            <a:off x="5961063" y="249396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AE</a:t>
            </a: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24" name="Rectangle 1156"/>
          <p:cNvSpPr>
            <a:spLocks noChangeArrowheads="1"/>
          </p:cNvSpPr>
          <p:nvPr/>
        </p:nvSpPr>
        <p:spPr bwMode="auto">
          <a:xfrm>
            <a:off x="6251575" y="2682875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CF</a:t>
            </a: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25" name="Rectangle 1157"/>
          <p:cNvSpPr>
            <a:spLocks noChangeArrowheads="1"/>
          </p:cNvSpPr>
          <p:nvPr/>
        </p:nvSpPr>
        <p:spPr bwMode="auto">
          <a:xfrm>
            <a:off x="5435600" y="15573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26" name="Rectangle 1158"/>
          <p:cNvSpPr>
            <a:spLocks noChangeArrowheads="1"/>
          </p:cNvSpPr>
          <p:nvPr/>
        </p:nvSpPr>
        <p:spPr bwMode="auto">
          <a:xfrm>
            <a:off x="5435600" y="20605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27" name="Rectangle 1159"/>
          <p:cNvSpPr>
            <a:spLocks noChangeArrowheads="1"/>
          </p:cNvSpPr>
          <p:nvPr/>
        </p:nvSpPr>
        <p:spPr bwMode="auto">
          <a:xfrm>
            <a:off x="5435600" y="30559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28" name="Rectangle 1160"/>
          <p:cNvSpPr>
            <a:spLocks noChangeArrowheads="1"/>
          </p:cNvSpPr>
          <p:nvPr/>
        </p:nvSpPr>
        <p:spPr bwMode="auto">
          <a:xfrm>
            <a:off x="5421313" y="3500438"/>
            <a:ext cx="590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29" name="Rectangle 1161"/>
          <p:cNvSpPr>
            <a:spLocks noChangeArrowheads="1"/>
          </p:cNvSpPr>
          <p:nvPr/>
        </p:nvSpPr>
        <p:spPr bwMode="auto">
          <a:xfrm>
            <a:off x="6011863" y="15573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30" name="Rectangle 1162"/>
          <p:cNvSpPr>
            <a:spLocks noChangeArrowheads="1"/>
          </p:cNvSpPr>
          <p:nvPr/>
        </p:nvSpPr>
        <p:spPr bwMode="auto">
          <a:xfrm>
            <a:off x="6011863" y="19891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31" name="Rectangle 1163"/>
          <p:cNvSpPr>
            <a:spLocks noChangeArrowheads="1"/>
          </p:cNvSpPr>
          <p:nvPr/>
        </p:nvSpPr>
        <p:spPr bwMode="auto">
          <a:xfrm>
            <a:off x="6011863" y="30559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32" name="Rectangle 1164"/>
          <p:cNvSpPr>
            <a:spLocks noChangeArrowheads="1"/>
          </p:cNvSpPr>
          <p:nvPr/>
        </p:nvSpPr>
        <p:spPr bwMode="auto">
          <a:xfrm>
            <a:off x="6084888" y="3500438"/>
            <a:ext cx="590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33" name="Rectangle 1165"/>
          <p:cNvSpPr>
            <a:spLocks noChangeArrowheads="1"/>
          </p:cNvSpPr>
          <p:nvPr/>
        </p:nvSpPr>
        <p:spPr bwMode="auto">
          <a:xfrm>
            <a:off x="6732588" y="2057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34" name="Rectangle 1166"/>
          <p:cNvSpPr>
            <a:spLocks noChangeArrowheads="1"/>
          </p:cNvSpPr>
          <p:nvPr/>
        </p:nvSpPr>
        <p:spPr bwMode="auto">
          <a:xfrm>
            <a:off x="6659563" y="2492375"/>
            <a:ext cx="590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35" name="Rectangle 1167"/>
          <p:cNvSpPr>
            <a:spLocks noChangeArrowheads="1"/>
          </p:cNvSpPr>
          <p:nvPr/>
        </p:nvSpPr>
        <p:spPr bwMode="auto">
          <a:xfrm>
            <a:off x="6659563" y="3500438"/>
            <a:ext cx="590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36" name="Rectangle 1168"/>
          <p:cNvSpPr>
            <a:spLocks noChangeArrowheads="1"/>
          </p:cNvSpPr>
          <p:nvPr/>
        </p:nvSpPr>
        <p:spPr bwMode="auto">
          <a:xfrm>
            <a:off x="7308850" y="24923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37" name="Rectangle 1169"/>
          <p:cNvSpPr>
            <a:spLocks noChangeArrowheads="1"/>
          </p:cNvSpPr>
          <p:nvPr/>
        </p:nvSpPr>
        <p:spPr bwMode="auto">
          <a:xfrm>
            <a:off x="6732588" y="2997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√</a:t>
            </a:r>
          </a:p>
        </p:txBody>
      </p:sp>
      <p:sp>
        <p:nvSpPr>
          <p:cNvPr id="161938" name="Rectangle 1170"/>
          <p:cNvSpPr>
            <a:spLocks noChangeArrowheads="1"/>
          </p:cNvSpPr>
          <p:nvPr/>
        </p:nvSpPr>
        <p:spPr bwMode="auto">
          <a:xfrm>
            <a:off x="8459788" y="3500438"/>
            <a:ext cx="5905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39" name="Rectangle 1171"/>
          <p:cNvSpPr>
            <a:spLocks noChangeArrowheads="1"/>
          </p:cNvSpPr>
          <p:nvPr/>
        </p:nvSpPr>
        <p:spPr bwMode="auto">
          <a:xfrm>
            <a:off x="7956550" y="3500438"/>
            <a:ext cx="5921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40" name="Rectangle 1172"/>
          <p:cNvSpPr>
            <a:spLocks noChangeArrowheads="1"/>
          </p:cNvSpPr>
          <p:nvPr/>
        </p:nvSpPr>
        <p:spPr bwMode="auto">
          <a:xfrm>
            <a:off x="7956550" y="3067050"/>
            <a:ext cx="5905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41" name="Rectangle 1173"/>
          <p:cNvSpPr>
            <a:spLocks noChangeArrowheads="1"/>
          </p:cNvSpPr>
          <p:nvPr/>
        </p:nvSpPr>
        <p:spPr bwMode="auto">
          <a:xfrm>
            <a:off x="7534275" y="36179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DE</a:t>
            </a: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42" name="Rectangle 1174"/>
          <p:cNvSpPr>
            <a:spLocks noChangeArrowheads="1"/>
          </p:cNvSpPr>
          <p:nvPr/>
        </p:nvSpPr>
        <p:spPr bwMode="auto">
          <a:xfrm>
            <a:off x="7178675" y="3494088"/>
            <a:ext cx="54133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CD</a:t>
            </a:r>
            <a:endParaRPr lang="zh-CN" altLang="en-US" sz="28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1943" name="Rectangle 1175"/>
          <p:cNvSpPr>
            <a:spLocks noChangeArrowheads="1"/>
          </p:cNvSpPr>
          <p:nvPr/>
        </p:nvSpPr>
        <p:spPr bwMode="auto">
          <a:xfrm>
            <a:off x="7380288" y="2997200"/>
            <a:ext cx="5905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61944" name="Line 1176"/>
          <p:cNvSpPr>
            <a:spLocks noChangeShapeType="1"/>
          </p:cNvSpPr>
          <p:nvPr/>
        </p:nvSpPr>
        <p:spPr bwMode="auto">
          <a:xfrm flipH="1">
            <a:off x="7354888" y="3678238"/>
            <a:ext cx="430212" cy="312737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灯片编号占位符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72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2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2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Line 2"/>
          <p:cNvSpPr>
            <a:spLocks noChangeShapeType="1"/>
          </p:cNvSpPr>
          <p:nvPr/>
        </p:nvSpPr>
        <p:spPr bwMode="auto">
          <a:xfrm>
            <a:off x="914400" y="228600"/>
            <a:ext cx="0" cy="563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691" name="Line 3"/>
          <p:cNvSpPr>
            <a:spLocks noChangeShapeType="1"/>
          </p:cNvSpPr>
          <p:nvPr/>
        </p:nvSpPr>
        <p:spPr bwMode="auto">
          <a:xfrm>
            <a:off x="914400" y="5867400"/>
            <a:ext cx="716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692" name="Line 4"/>
          <p:cNvSpPr>
            <a:spLocks noChangeShapeType="1"/>
          </p:cNvSpPr>
          <p:nvPr/>
        </p:nvSpPr>
        <p:spPr bwMode="auto">
          <a:xfrm>
            <a:off x="914400" y="228600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693" name="Line 5"/>
          <p:cNvSpPr>
            <a:spLocks noChangeShapeType="1"/>
          </p:cNvSpPr>
          <p:nvPr/>
        </p:nvSpPr>
        <p:spPr bwMode="auto">
          <a:xfrm>
            <a:off x="1981200" y="228600"/>
            <a:ext cx="0" cy="563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694" name="Line 6"/>
          <p:cNvSpPr>
            <a:spLocks noChangeShapeType="1"/>
          </p:cNvSpPr>
          <p:nvPr/>
        </p:nvSpPr>
        <p:spPr bwMode="auto">
          <a:xfrm>
            <a:off x="914400" y="114300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695" name="Line 7"/>
          <p:cNvSpPr>
            <a:spLocks noChangeShapeType="1"/>
          </p:cNvSpPr>
          <p:nvPr/>
        </p:nvSpPr>
        <p:spPr bwMode="auto">
          <a:xfrm>
            <a:off x="3200400" y="11430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696" name="Line 8"/>
          <p:cNvSpPr>
            <a:spLocks noChangeShapeType="1"/>
          </p:cNvSpPr>
          <p:nvPr/>
        </p:nvSpPr>
        <p:spPr bwMode="auto">
          <a:xfrm>
            <a:off x="914400" y="2057400"/>
            <a:ext cx="358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697" name="Line 9"/>
          <p:cNvSpPr>
            <a:spLocks noChangeShapeType="1"/>
          </p:cNvSpPr>
          <p:nvPr/>
        </p:nvSpPr>
        <p:spPr bwMode="auto">
          <a:xfrm>
            <a:off x="4495800" y="2057400"/>
            <a:ext cx="0" cy="381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698" name="Line 10"/>
          <p:cNvSpPr>
            <a:spLocks noChangeShapeType="1"/>
          </p:cNvSpPr>
          <p:nvPr/>
        </p:nvSpPr>
        <p:spPr bwMode="auto">
          <a:xfrm>
            <a:off x="914400" y="30480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699" name="Line 11"/>
          <p:cNvSpPr>
            <a:spLocks noChangeShapeType="1"/>
          </p:cNvSpPr>
          <p:nvPr/>
        </p:nvSpPr>
        <p:spPr bwMode="auto">
          <a:xfrm>
            <a:off x="5715000" y="30480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700" name="Line 12"/>
          <p:cNvSpPr>
            <a:spLocks noChangeShapeType="1"/>
          </p:cNvSpPr>
          <p:nvPr/>
        </p:nvSpPr>
        <p:spPr bwMode="auto">
          <a:xfrm>
            <a:off x="914400" y="4038600"/>
            <a:ext cx="594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701" name="Line 13"/>
          <p:cNvSpPr>
            <a:spLocks noChangeShapeType="1"/>
          </p:cNvSpPr>
          <p:nvPr/>
        </p:nvSpPr>
        <p:spPr bwMode="auto">
          <a:xfrm>
            <a:off x="6858000" y="40386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702" name="Line 14"/>
          <p:cNvSpPr>
            <a:spLocks noChangeShapeType="1"/>
          </p:cNvSpPr>
          <p:nvPr/>
        </p:nvSpPr>
        <p:spPr bwMode="auto">
          <a:xfrm>
            <a:off x="914400" y="4953000"/>
            <a:ext cx="708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703" name="Line 15"/>
          <p:cNvSpPr>
            <a:spLocks noChangeShapeType="1"/>
          </p:cNvSpPr>
          <p:nvPr/>
        </p:nvSpPr>
        <p:spPr bwMode="auto">
          <a:xfrm>
            <a:off x="8001000" y="49530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0704" name="Rectangle 16"/>
          <p:cNvSpPr>
            <a:spLocks noChangeArrowheads="1"/>
          </p:cNvSpPr>
          <p:nvPr/>
        </p:nvSpPr>
        <p:spPr bwMode="auto">
          <a:xfrm>
            <a:off x="1143000" y="5829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05" name="Rectangle 17"/>
          <p:cNvSpPr>
            <a:spLocks noChangeArrowheads="1"/>
          </p:cNvSpPr>
          <p:nvPr/>
        </p:nvSpPr>
        <p:spPr bwMode="auto">
          <a:xfrm>
            <a:off x="2286000" y="5829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06" name="Rectangle 18"/>
          <p:cNvSpPr>
            <a:spLocks noChangeArrowheads="1"/>
          </p:cNvSpPr>
          <p:nvPr/>
        </p:nvSpPr>
        <p:spPr bwMode="auto">
          <a:xfrm>
            <a:off x="3581400" y="5829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07" name="Rectangle 19"/>
          <p:cNvSpPr>
            <a:spLocks noChangeArrowheads="1"/>
          </p:cNvSpPr>
          <p:nvPr/>
        </p:nvSpPr>
        <p:spPr bwMode="auto">
          <a:xfrm>
            <a:off x="4876800" y="5829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08" name="Rectangle 20"/>
          <p:cNvSpPr>
            <a:spLocks noChangeArrowheads="1"/>
          </p:cNvSpPr>
          <p:nvPr/>
        </p:nvSpPr>
        <p:spPr bwMode="auto">
          <a:xfrm>
            <a:off x="6096000" y="5829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09" name="Rectangle 21"/>
          <p:cNvSpPr>
            <a:spLocks noChangeArrowheads="1"/>
          </p:cNvSpPr>
          <p:nvPr/>
        </p:nvSpPr>
        <p:spPr bwMode="auto">
          <a:xfrm>
            <a:off x="7239000" y="5829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10" name="Rectangle 22"/>
          <p:cNvSpPr>
            <a:spLocks noChangeArrowheads="1"/>
          </p:cNvSpPr>
          <p:nvPr/>
        </p:nvSpPr>
        <p:spPr bwMode="auto">
          <a:xfrm>
            <a:off x="381000" y="342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11" name="Rectangle 23"/>
          <p:cNvSpPr>
            <a:spLocks noChangeArrowheads="1"/>
          </p:cNvSpPr>
          <p:nvPr/>
        </p:nvSpPr>
        <p:spPr bwMode="auto">
          <a:xfrm>
            <a:off x="381000" y="13335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12" name="Rectangle 24"/>
          <p:cNvSpPr>
            <a:spLocks noChangeArrowheads="1"/>
          </p:cNvSpPr>
          <p:nvPr/>
        </p:nvSpPr>
        <p:spPr bwMode="auto">
          <a:xfrm>
            <a:off x="381000" y="2171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13" name="Rectangle 25"/>
          <p:cNvSpPr>
            <a:spLocks noChangeArrowheads="1"/>
          </p:cNvSpPr>
          <p:nvPr/>
        </p:nvSpPr>
        <p:spPr bwMode="auto">
          <a:xfrm>
            <a:off x="457200" y="3162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14" name="Rectangle 26"/>
          <p:cNvSpPr>
            <a:spLocks noChangeArrowheads="1"/>
          </p:cNvSpPr>
          <p:nvPr/>
        </p:nvSpPr>
        <p:spPr bwMode="auto">
          <a:xfrm>
            <a:off x="457200" y="4152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15" name="Rectangle 27"/>
          <p:cNvSpPr>
            <a:spLocks noChangeArrowheads="1"/>
          </p:cNvSpPr>
          <p:nvPr/>
        </p:nvSpPr>
        <p:spPr bwMode="auto">
          <a:xfrm>
            <a:off x="381000" y="5067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G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16" name="Rectangle 28"/>
          <p:cNvSpPr>
            <a:spLocks noChangeArrowheads="1"/>
          </p:cNvSpPr>
          <p:nvPr/>
        </p:nvSpPr>
        <p:spPr bwMode="auto">
          <a:xfrm>
            <a:off x="1066800" y="371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CF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17" name="Rectangle 29"/>
          <p:cNvSpPr>
            <a:spLocks noChangeArrowheads="1"/>
          </p:cNvSpPr>
          <p:nvPr/>
        </p:nvSpPr>
        <p:spPr bwMode="auto">
          <a:xfrm>
            <a:off x="1066800" y="31908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BE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18" name="Rectangle 30"/>
          <p:cNvSpPr>
            <a:spLocks noChangeArrowheads="1"/>
          </p:cNvSpPr>
          <p:nvPr/>
        </p:nvSpPr>
        <p:spPr bwMode="auto">
          <a:xfrm>
            <a:off x="2209800" y="3038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AE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19" name="Rectangle 31"/>
          <p:cNvSpPr>
            <a:spLocks noChangeArrowheads="1"/>
          </p:cNvSpPr>
          <p:nvPr/>
        </p:nvSpPr>
        <p:spPr bwMode="auto">
          <a:xfrm>
            <a:off x="2209800" y="34194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CF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20" name="Rectangle 32"/>
          <p:cNvSpPr>
            <a:spLocks noChangeArrowheads="1"/>
          </p:cNvSpPr>
          <p:nvPr/>
        </p:nvSpPr>
        <p:spPr bwMode="auto">
          <a:xfrm>
            <a:off x="1143000" y="131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21" name="Rectangle 33"/>
          <p:cNvSpPr>
            <a:spLocks noChangeArrowheads="1"/>
          </p:cNvSpPr>
          <p:nvPr/>
        </p:nvSpPr>
        <p:spPr bwMode="auto">
          <a:xfrm>
            <a:off x="1143000" y="22336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22" name="Rectangle 34"/>
          <p:cNvSpPr>
            <a:spLocks noChangeArrowheads="1"/>
          </p:cNvSpPr>
          <p:nvPr/>
        </p:nvSpPr>
        <p:spPr bwMode="auto">
          <a:xfrm>
            <a:off x="1143000" y="42148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23" name="Rectangle 35"/>
          <p:cNvSpPr>
            <a:spLocks noChangeArrowheads="1"/>
          </p:cNvSpPr>
          <p:nvPr/>
        </p:nvSpPr>
        <p:spPr bwMode="auto">
          <a:xfrm>
            <a:off x="1143000" y="512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24" name="Rectangle 36"/>
          <p:cNvSpPr>
            <a:spLocks noChangeArrowheads="1"/>
          </p:cNvSpPr>
          <p:nvPr/>
        </p:nvSpPr>
        <p:spPr bwMode="auto">
          <a:xfrm>
            <a:off x="2286000" y="131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25" name="Rectangle 37"/>
          <p:cNvSpPr>
            <a:spLocks noChangeArrowheads="1"/>
          </p:cNvSpPr>
          <p:nvPr/>
        </p:nvSpPr>
        <p:spPr bwMode="auto">
          <a:xfrm>
            <a:off x="2362200" y="22336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26" name="Rectangle 38"/>
          <p:cNvSpPr>
            <a:spLocks noChangeArrowheads="1"/>
          </p:cNvSpPr>
          <p:nvPr/>
        </p:nvSpPr>
        <p:spPr bwMode="auto">
          <a:xfrm>
            <a:off x="2286000" y="42148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27" name="Rectangle 39"/>
          <p:cNvSpPr>
            <a:spLocks noChangeArrowheads="1"/>
          </p:cNvSpPr>
          <p:nvPr/>
        </p:nvSpPr>
        <p:spPr bwMode="auto">
          <a:xfrm>
            <a:off x="2286000" y="512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28" name="Rectangle 40"/>
          <p:cNvSpPr>
            <a:spLocks noChangeArrowheads="1"/>
          </p:cNvSpPr>
          <p:nvPr/>
        </p:nvSpPr>
        <p:spPr bwMode="auto">
          <a:xfrm>
            <a:off x="3581400" y="23098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29" name="Rectangle 41"/>
          <p:cNvSpPr>
            <a:spLocks noChangeArrowheads="1"/>
          </p:cNvSpPr>
          <p:nvPr/>
        </p:nvSpPr>
        <p:spPr bwMode="auto">
          <a:xfrm>
            <a:off x="3581400" y="3224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30" name="Rectangle 42"/>
          <p:cNvSpPr>
            <a:spLocks noChangeArrowheads="1"/>
          </p:cNvSpPr>
          <p:nvPr/>
        </p:nvSpPr>
        <p:spPr bwMode="auto">
          <a:xfrm>
            <a:off x="3505200" y="512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31" name="Rectangle 43"/>
          <p:cNvSpPr>
            <a:spLocks noChangeArrowheads="1"/>
          </p:cNvSpPr>
          <p:nvPr/>
        </p:nvSpPr>
        <p:spPr bwMode="auto">
          <a:xfrm>
            <a:off x="4800600" y="33004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32" name="Rectangle 44"/>
          <p:cNvSpPr>
            <a:spLocks noChangeArrowheads="1"/>
          </p:cNvSpPr>
          <p:nvPr/>
        </p:nvSpPr>
        <p:spPr bwMode="auto">
          <a:xfrm>
            <a:off x="3505200" y="42148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√</a:t>
            </a:r>
          </a:p>
        </p:txBody>
      </p:sp>
      <p:sp>
        <p:nvSpPr>
          <p:cNvPr id="370733" name="Rectangle 45"/>
          <p:cNvSpPr>
            <a:spLocks noChangeArrowheads="1"/>
          </p:cNvSpPr>
          <p:nvPr/>
        </p:nvSpPr>
        <p:spPr bwMode="auto">
          <a:xfrm>
            <a:off x="7162800" y="512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34" name="Rectangle 46"/>
          <p:cNvSpPr>
            <a:spLocks noChangeArrowheads="1"/>
          </p:cNvSpPr>
          <p:nvPr/>
        </p:nvSpPr>
        <p:spPr bwMode="auto">
          <a:xfrm>
            <a:off x="6019800" y="51292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35" name="Rectangle 47"/>
          <p:cNvSpPr>
            <a:spLocks noChangeArrowheads="1"/>
          </p:cNvSpPr>
          <p:nvPr/>
        </p:nvSpPr>
        <p:spPr bwMode="auto">
          <a:xfrm>
            <a:off x="6019800" y="42148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36" name="Rectangle 48"/>
          <p:cNvSpPr>
            <a:spLocks noChangeArrowheads="1"/>
          </p:cNvSpPr>
          <p:nvPr/>
        </p:nvSpPr>
        <p:spPr bwMode="auto">
          <a:xfrm>
            <a:off x="5029200" y="5248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DE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37" name="Rectangle 49"/>
          <p:cNvSpPr>
            <a:spLocks noChangeArrowheads="1"/>
          </p:cNvSpPr>
          <p:nvPr/>
        </p:nvSpPr>
        <p:spPr bwMode="auto">
          <a:xfrm>
            <a:off x="4495800" y="4867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CD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38" name="Rectangle 50"/>
          <p:cNvSpPr>
            <a:spLocks noChangeArrowheads="1"/>
          </p:cNvSpPr>
          <p:nvPr/>
        </p:nvSpPr>
        <p:spPr bwMode="auto">
          <a:xfrm>
            <a:off x="4800600" y="42148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39" name="Line 51"/>
          <p:cNvSpPr>
            <a:spLocks noChangeShapeType="1"/>
          </p:cNvSpPr>
          <p:nvPr/>
        </p:nvSpPr>
        <p:spPr bwMode="auto">
          <a:xfrm flipH="1">
            <a:off x="4648200" y="5105400"/>
            <a:ext cx="838200" cy="609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灯片编号占位符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73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39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684213" y="260350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由隐含表可得以下4个等效状态对: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609600" y="914400"/>
            <a:ext cx="7499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A，B) ， (A，E) ， (B，E) ， (C，F)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0" y="1676400"/>
            <a:ext cx="7499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(4)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确定最大等效类，作最小化状态表。</a:t>
            </a:r>
          </a:p>
        </p:txBody>
      </p:sp>
      <p:grpSp>
        <p:nvGrpSpPr>
          <p:cNvPr id="93199" name="Group 15"/>
          <p:cNvGrpSpPr>
            <a:grpSpLocks/>
          </p:cNvGrpSpPr>
          <p:nvPr/>
        </p:nvGrpSpPr>
        <p:grpSpPr bwMode="auto">
          <a:xfrm>
            <a:off x="0" y="2362200"/>
            <a:ext cx="9124950" cy="3322638"/>
            <a:chOff x="0" y="1488"/>
            <a:chExt cx="5748" cy="2093"/>
          </a:xfrm>
        </p:grpSpPr>
        <p:sp>
          <p:nvSpPr>
            <p:cNvPr id="93191" name="Rectangle 7"/>
            <p:cNvSpPr>
              <a:spLocks noChangeArrowheads="1"/>
            </p:cNvSpPr>
            <p:nvPr/>
          </p:nvSpPr>
          <p:spPr bwMode="auto">
            <a:xfrm>
              <a:off x="480" y="1488"/>
              <a:ext cx="52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根据等效关系的传递性，等效状态对(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A，B)，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3192" name="Rectangle 8"/>
            <p:cNvSpPr>
              <a:spLocks noChangeArrowheads="1"/>
            </p:cNvSpPr>
            <p:nvPr/>
          </p:nvSpPr>
          <p:spPr bwMode="auto">
            <a:xfrm>
              <a:off x="0" y="1920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(B，E)，(A，E)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构成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最大等效类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A，B，E) 。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而</a:t>
              </a:r>
            </a:p>
          </p:txBody>
        </p:sp>
        <p:sp>
          <p:nvSpPr>
            <p:cNvPr id="93193" name="Rectangle 9"/>
            <p:cNvSpPr>
              <a:spLocks noChangeArrowheads="1"/>
            </p:cNvSpPr>
            <p:nvPr/>
          </p:nvSpPr>
          <p:spPr bwMode="auto">
            <a:xfrm>
              <a:off x="0" y="2352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C，F)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也是最大等效类。由于状态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G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不同任何其</a:t>
              </a:r>
            </a:p>
          </p:txBody>
        </p:sp>
        <p:sp>
          <p:nvSpPr>
            <p:cNvPr id="93194" name="Rectangle 10"/>
            <p:cNvSpPr>
              <a:spLocks noChangeArrowheads="1"/>
            </p:cNvSpPr>
            <p:nvPr/>
          </p:nvSpPr>
          <p:spPr bwMode="auto">
            <a:xfrm>
              <a:off x="0" y="273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它状态等效，所以它们也是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最大等效类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。这样最大</a:t>
              </a:r>
            </a:p>
          </p:txBody>
        </p:sp>
        <p:sp>
          <p:nvSpPr>
            <p:cNvPr id="93195" name="Rectangle 11"/>
            <p:cNvSpPr>
              <a:spLocks noChangeArrowheads="1"/>
            </p:cNvSpPr>
            <p:nvPr/>
          </p:nvSpPr>
          <p:spPr bwMode="auto">
            <a:xfrm>
              <a:off x="0" y="3216"/>
              <a:ext cx="21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等效类的集合为：</a:t>
              </a:r>
            </a:p>
          </p:txBody>
        </p:sp>
      </p:grpSp>
      <p:sp>
        <p:nvSpPr>
          <p:cNvPr id="93196" name="Rectangle 12"/>
          <p:cNvSpPr>
            <a:spLocks noChangeArrowheads="1"/>
          </p:cNvSpPr>
          <p:nvPr/>
        </p:nvSpPr>
        <p:spPr bwMode="auto">
          <a:xfrm>
            <a:off x="0" y="586740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｛(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A，B，E)，(C，F)，(D)，(G)｝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74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31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3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build="p" autoUpdateAnimBg="0"/>
      <p:bldP spid="93190" grpId="0" build="p" autoUpdateAnimBg="0"/>
      <p:bldP spid="93196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457200" y="152400"/>
            <a:ext cx="831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将最大等效类 (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A，B，E)，(C，F)，(D)，(G)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4221" name="Rectangle 13"/>
          <p:cNvSpPr>
            <a:spLocks noChangeArrowheads="1"/>
          </p:cNvSpPr>
          <p:nvPr/>
        </p:nvSpPr>
        <p:spPr bwMode="auto">
          <a:xfrm>
            <a:off x="0" y="647700"/>
            <a:ext cx="953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分别用新符号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a、b、c、d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表示，并代入原状态表中。</a:t>
            </a:r>
          </a:p>
        </p:txBody>
      </p:sp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0" y="1257300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则得以下简化表：</a:t>
            </a:r>
          </a:p>
        </p:txBody>
      </p:sp>
      <p:grpSp>
        <p:nvGrpSpPr>
          <p:cNvPr id="94240" name="Group 32"/>
          <p:cNvGrpSpPr>
            <a:grpSpLocks/>
          </p:cNvGrpSpPr>
          <p:nvPr/>
        </p:nvGrpSpPr>
        <p:grpSpPr bwMode="auto">
          <a:xfrm>
            <a:off x="381000" y="1981200"/>
            <a:ext cx="8305800" cy="4648200"/>
            <a:chOff x="240" y="1248"/>
            <a:chExt cx="5232" cy="2928"/>
          </a:xfrm>
        </p:grpSpPr>
        <p:sp>
          <p:nvSpPr>
            <p:cNvPr id="94212" name="Rectangle 4"/>
            <p:cNvSpPr>
              <a:spLocks noChangeArrowheads="1"/>
            </p:cNvSpPr>
            <p:nvPr/>
          </p:nvSpPr>
          <p:spPr bwMode="auto">
            <a:xfrm>
              <a:off x="1632" y="1770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次态 / 输出</a:t>
              </a:r>
            </a:p>
          </p:txBody>
        </p:sp>
        <p:sp>
          <p:nvSpPr>
            <p:cNvPr id="94213" name="Rectangle 5"/>
            <p:cNvSpPr>
              <a:spLocks noChangeArrowheads="1"/>
            </p:cNvSpPr>
            <p:nvPr/>
          </p:nvSpPr>
          <p:spPr bwMode="auto">
            <a:xfrm>
              <a:off x="240" y="2130"/>
              <a:ext cx="311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现态 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X=0     X=1</a:t>
              </a:r>
            </a:p>
          </p:txBody>
        </p:sp>
        <p:sp>
          <p:nvSpPr>
            <p:cNvPr id="94214" name="Rectangle 6"/>
            <p:cNvSpPr>
              <a:spLocks noChangeArrowheads="1"/>
            </p:cNvSpPr>
            <p:nvPr/>
          </p:nvSpPr>
          <p:spPr bwMode="auto">
            <a:xfrm>
              <a:off x="336" y="1728"/>
              <a:ext cx="2976" cy="244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15" name="Line 7"/>
            <p:cNvSpPr>
              <a:spLocks noChangeShapeType="1"/>
            </p:cNvSpPr>
            <p:nvPr/>
          </p:nvSpPr>
          <p:spPr bwMode="auto">
            <a:xfrm>
              <a:off x="1344" y="1728"/>
              <a:ext cx="1" cy="24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6" name="Line 8"/>
            <p:cNvSpPr>
              <a:spLocks noChangeShapeType="1"/>
            </p:cNvSpPr>
            <p:nvPr/>
          </p:nvSpPr>
          <p:spPr bwMode="auto">
            <a:xfrm>
              <a:off x="336" y="2448"/>
              <a:ext cx="297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7" name="Line 9"/>
            <p:cNvSpPr>
              <a:spLocks noChangeShapeType="1"/>
            </p:cNvSpPr>
            <p:nvPr/>
          </p:nvSpPr>
          <p:spPr bwMode="auto">
            <a:xfrm>
              <a:off x="1344" y="2112"/>
              <a:ext cx="196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18" name="Line 10"/>
            <p:cNvSpPr>
              <a:spLocks noChangeShapeType="1"/>
            </p:cNvSpPr>
            <p:nvPr/>
          </p:nvSpPr>
          <p:spPr bwMode="auto">
            <a:xfrm>
              <a:off x="2304" y="2112"/>
              <a:ext cx="1" cy="20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3" name="Rectangle 15"/>
            <p:cNvSpPr>
              <a:spLocks noChangeArrowheads="1"/>
            </p:cNvSpPr>
            <p:nvPr/>
          </p:nvSpPr>
          <p:spPr bwMode="auto">
            <a:xfrm>
              <a:off x="576" y="3744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      b/1     c/0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4224" name="Rectangle 16"/>
            <p:cNvSpPr>
              <a:spLocks noChangeArrowheads="1"/>
            </p:cNvSpPr>
            <p:nvPr/>
          </p:nvSpPr>
          <p:spPr bwMode="auto">
            <a:xfrm>
              <a:off x="624" y="3312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      c/1     a/0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4225" name="Rectangle 17"/>
            <p:cNvSpPr>
              <a:spLocks noChangeArrowheads="1"/>
            </p:cNvSpPr>
            <p:nvPr/>
          </p:nvSpPr>
          <p:spPr bwMode="auto">
            <a:xfrm>
              <a:off x="624" y="2928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      c/0     d/0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4226" name="Rectangle 18"/>
            <p:cNvSpPr>
              <a:spLocks noChangeArrowheads="1"/>
            </p:cNvSpPr>
            <p:nvPr/>
          </p:nvSpPr>
          <p:spPr bwMode="auto">
            <a:xfrm>
              <a:off x="624" y="2496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      b/0     a/1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4227" name="Rectangle 19"/>
            <p:cNvSpPr>
              <a:spLocks noChangeArrowheads="1"/>
            </p:cNvSpPr>
            <p:nvPr/>
          </p:nvSpPr>
          <p:spPr bwMode="auto">
            <a:xfrm>
              <a:off x="3552" y="1904"/>
              <a:ext cx="302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000" dirty="0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</a:p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B</a:t>
              </a:r>
            </a:p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C</a:t>
              </a:r>
            </a:p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</a:t>
              </a:r>
            </a:p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E</a:t>
              </a:r>
            </a:p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F</a:t>
              </a:r>
            </a:p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G</a:t>
              </a:r>
            </a:p>
          </p:txBody>
        </p:sp>
        <p:sp>
          <p:nvSpPr>
            <p:cNvPr id="94228" name="Rectangle 20"/>
            <p:cNvSpPr>
              <a:spLocks noChangeArrowheads="1"/>
            </p:cNvSpPr>
            <p:nvPr/>
          </p:nvSpPr>
          <p:spPr bwMode="auto">
            <a:xfrm>
              <a:off x="3984" y="1890"/>
              <a:ext cx="1316" cy="1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X=0        X=1</a:t>
              </a:r>
            </a:p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C/0        B/1</a:t>
              </a:r>
            </a:p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F/0        A/1</a:t>
              </a:r>
            </a:p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D/0        G/0</a:t>
              </a:r>
            </a:p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D/1        E/0</a:t>
              </a:r>
            </a:p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C/0        E/1</a:t>
              </a:r>
            </a:p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D/0        G/0</a:t>
              </a:r>
            </a:p>
            <a:p>
              <a:r>
                <a:rPr lang="en-US" altLang="zh-CN" sz="2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C/1        D/0</a:t>
              </a:r>
            </a:p>
            <a:p>
              <a:r>
                <a:rPr lang="zh-CN" altLang="en-US" sz="1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</a:p>
          </p:txBody>
        </p:sp>
        <p:sp>
          <p:nvSpPr>
            <p:cNvPr id="94229" name="Rectangle 21"/>
            <p:cNvSpPr>
              <a:spLocks noChangeArrowheads="1"/>
            </p:cNvSpPr>
            <p:nvPr/>
          </p:nvSpPr>
          <p:spPr bwMode="auto">
            <a:xfrm>
              <a:off x="4128" y="1713"/>
              <a:ext cx="9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次态 / 输出</a:t>
              </a:r>
            </a:p>
          </p:txBody>
        </p:sp>
        <p:sp>
          <p:nvSpPr>
            <p:cNvPr id="94230" name="Rectangle 22"/>
            <p:cNvSpPr>
              <a:spLocks noChangeArrowheads="1"/>
            </p:cNvSpPr>
            <p:nvPr/>
          </p:nvSpPr>
          <p:spPr bwMode="auto">
            <a:xfrm>
              <a:off x="3552" y="1728"/>
              <a:ext cx="1920" cy="17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1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>
              <a:off x="3552" y="2112"/>
              <a:ext cx="192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>
              <a:off x="3936" y="1920"/>
              <a:ext cx="153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>
              <a:off x="4608" y="1920"/>
              <a:ext cx="1" cy="1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7" name="Rectangle 29"/>
            <p:cNvSpPr>
              <a:spLocks noChangeArrowheads="1"/>
            </p:cNvSpPr>
            <p:nvPr/>
          </p:nvSpPr>
          <p:spPr bwMode="auto">
            <a:xfrm>
              <a:off x="1392" y="1248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简化表</a:t>
              </a:r>
            </a:p>
          </p:txBody>
        </p:sp>
        <p:sp>
          <p:nvSpPr>
            <p:cNvPr id="94238" name="Rectangle 30"/>
            <p:cNvSpPr>
              <a:spLocks noChangeArrowheads="1"/>
            </p:cNvSpPr>
            <p:nvPr/>
          </p:nvSpPr>
          <p:spPr bwMode="auto">
            <a:xfrm>
              <a:off x="3552" y="182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dirty="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现态</a:t>
              </a:r>
            </a:p>
          </p:txBody>
        </p:sp>
        <p:sp>
          <p:nvSpPr>
            <p:cNvPr id="94239" name="Rectangle 31"/>
            <p:cNvSpPr>
              <a:spLocks noChangeArrowheads="1"/>
            </p:cNvSpPr>
            <p:nvPr/>
          </p:nvSpPr>
          <p:spPr bwMode="auto">
            <a:xfrm>
              <a:off x="3840" y="129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原始状态表</a:t>
              </a:r>
            </a:p>
          </p:txBody>
        </p:sp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75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0" y="190500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2、不完全确定状态表的化简</a:t>
            </a:r>
          </a:p>
        </p:txBody>
      </p:sp>
      <p:grpSp>
        <p:nvGrpSpPr>
          <p:cNvPr id="95252" name="Group 20"/>
          <p:cNvGrpSpPr>
            <a:grpSpLocks/>
          </p:cNvGrpSpPr>
          <p:nvPr/>
        </p:nvGrpSpPr>
        <p:grpSpPr bwMode="auto">
          <a:xfrm>
            <a:off x="0" y="5486400"/>
            <a:ext cx="9023350" cy="1189038"/>
            <a:chOff x="0" y="3456"/>
            <a:chExt cx="5684" cy="749"/>
          </a:xfrm>
        </p:grpSpPr>
        <p:sp>
          <p:nvSpPr>
            <p:cNvPr id="95237" name="Rectangle 5"/>
            <p:cNvSpPr>
              <a:spLocks noChangeArrowheads="1"/>
            </p:cNvSpPr>
            <p:nvPr/>
          </p:nvSpPr>
          <p:spPr bwMode="auto">
            <a:xfrm>
              <a:off x="0" y="3840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二个)输出为任意值(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d)。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5238" name="Rectangle 6"/>
            <p:cNvSpPr>
              <a:spLocks noChangeArrowheads="1"/>
            </p:cNvSpPr>
            <p:nvPr/>
          </p:nvSpPr>
          <p:spPr bwMode="auto">
            <a:xfrm>
              <a:off x="192" y="3456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第一 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它们的输出完全相同，或者其中的一个(或</a:t>
              </a:r>
            </a:p>
          </p:txBody>
        </p:sp>
      </p:grpSp>
      <p:grpSp>
        <p:nvGrpSpPr>
          <p:cNvPr id="95251" name="Group 19"/>
          <p:cNvGrpSpPr>
            <a:grpSpLocks/>
          </p:cNvGrpSpPr>
          <p:nvPr/>
        </p:nvGrpSpPr>
        <p:grpSpPr bwMode="auto">
          <a:xfrm>
            <a:off x="0" y="4191000"/>
            <a:ext cx="8959850" cy="1189038"/>
            <a:chOff x="0" y="2640"/>
            <a:chExt cx="5644" cy="749"/>
          </a:xfrm>
        </p:grpSpPr>
        <p:sp>
          <p:nvSpPr>
            <p:cNvPr id="95239" name="Rectangle 7"/>
            <p:cNvSpPr>
              <a:spLocks noChangeArrowheads="1"/>
            </p:cNvSpPr>
            <p:nvPr/>
          </p:nvSpPr>
          <p:spPr bwMode="auto">
            <a:xfrm>
              <a:off x="0" y="3024"/>
              <a:ext cx="48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i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相容的条件为在输入的各种取值下：</a:t>
              </a:r>
            </a:p>
          </p:txBody>
        </p:sp>
        <p:sp>
          <p:nvSpPr>
            <p:cNvPr id="95240" name="Rectangle 8"/>
            <p:cNvSpPr>
              <a:spLocks noChangeArrowheads="1"/>
            </p:cNvSpPr>
            <p:nvPr/>
          </p:nvSpPr>
          <p:spPr bwMode="auto">
            <a:xfrm>
              <a:off x="240" y="2640"/>
              <a:ext cx="54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若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i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j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是不完全确定状态表中的两个现态，则</a:t>
              </a:r>
              <a:endPara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95250" name="Group 18"/>
          <p:cNvGrpSpPr>
            <a:grpSpLocks/>
          </p:cNvGrpSpPr>
          <p:nvPr/>
        </p:nvGrpSpPr>
        <p:grpSpPr bwMode="auto">
          <a:xfrm>
            <a:off x="0" y="838200"/>
            <a:ext cx="9348788" cy="3246438"/>
            <a:chOff x="0" y="528"/>
            <a:chExt cx="5889" cy="2045"/>
          </a:xfrm>
        </p:grpSpPr>
        <p:sp>
          <p:nvSpPr>
            <p:cNvPr id="95242" name="Rectangle 10"/>
            <p:cNvSpPr>
              <a:spLocks noChangeArrowheads="1"/>
            </p:cNvSpPr>
            <p:nvPr/>
          </p:nvSpPr>
          <p:spPr bwMode="auto">
            <a:xfrm>
              <a:off x="0" y="1872"/>
              <a:ext cx="5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说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是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相容对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，记为(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)，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相容状态可以合</a:t>
              </a:r>
            </a:p>
          </p:txBody>
        </p:sp>
        <p:sp>
          <p:nvSpPr>
            <p:cNvPr id="95243" name="Rectangle 11"/>
            <p:cNvSpPr>
              <a:spLocks noChangeArrowheads="1"/>
            </p:cNvSpPr>
            <p:nvPr/>
          </p:nvSpPr>
          <p:spPr bwMode="auto">
            <a:xfrm>
              <a:off x="0" y="1536"/>
              <a:ext cx="57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那些位外)是完全相同的，则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是相容的。或者</a:t>
              </a:r>
            </a:p>
          </p:txBody>
        </p:sp>
        <p:sp>
          <p:nvSpPr>
            <p:cNvPr id="95244" name="Rectangle 12"/>
            <p:cNvSpPr>
              <a:spLocks noChangeArrowheads="1"/>
            </p:cNvSpPr>
            <p:nvPr/>
          </p:nvSpPr>
          <p:spPr bwMode="auto">
            <a:xfrm>
              <a:off x="0" y="1200"/>
              <a:ext cx="588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出发，所得到的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输出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响应序列和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次态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(除不确定的</a:t>
              </a:r>
            </a:p>
          </p:txBody>
        </p:sp>
        <p:sp>
          <p:nvSpPr>
            <p:cNvPr id="95245" name="Rectangle 13"/>
            <p:cNvSpPr>
              <a:spLocks noChangeArrowheads="1"/>
            </p:cNvSpPr>
            <p:nvPr/>
          </p:nvSpPr>
          <p:spPr bwMode="auto">
            <a:xfrm>
              <a:off x="0" y="864"/>
              <a:ext cx="57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状态，如果对于所有的有效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输入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序列，分别从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</a:p>
          </p:txBody>
        </p:sp>
        <p:sp>
          <p:nvSpPr>
            <p:cNvPr id="95246" name="Rectangle 14"/>
            <p:cNvSpPr>
              <a:spLocks noChangeArrowheads="1"/>
            </p:cNvSpPr>
            <p:nvPr/>
          </p:nvSpPr>
          <p:spPr bwMode="auto">
            <a:xfrm>
              <a:off x="0" y="528"/>
              <a:ext cx="58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相容状态。设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是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不完全确定状态表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中的两个</a:t>
              </a:r>
            </a:p>
          </p:txBody>
        </p:sp>
        <p:sp>
          <p:nvSpPr>
            <p:cNvPr id="95249" name="Rectangle 17"/>
            <p:cNvSpPr>
              <a:spLocks noChangeArrowheads="1"/>
            </p:cNvSpPr>
            <p:nvPr/>
          </p:nvSpPr>
          <p:spPr bwMode="auto">
            <a:xfrm>
              <a:off x="0" y="220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并。</a:t>
              </a: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76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152400" y="304800"/>
            <a:ext cx="6956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第二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它们的次态满足下列条件之一: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3716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 次态相同；</a:t>
            </a:r>
          </a:p>
        </p:txBody>
      </p:sp>
      <p:sp>
        <p:nvSpPr>
          <p:cNvPr id="96262" name="Rectangle 6"/>
          <p:cNvSpPr>
            <a:spLocks noChangeArrowheads="1"/>
          </p:cNvSpPr>
          <p:nvPr/>
        </p:nvSpPr>
        <p:spPr bwMode="auto">
          <a:xfrm>
            <a:off x="0" y="2205038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次态交错；</a:t>
            </a:r>
          </a:p>
        </p:txBody>
      </p:sp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3068638"/>
            <a:ext cx="506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(3) 次态保持原状态不变；</a:t>
            </a:r>
          </a:p>
        </p:txBody>
      </p:sp>
      <p:sp>
        <p:nvSpPr>
          <p:cNvPr id="96264" name="Rectangle 8"/>
          <p:cNvSpPr>
            <a:spLocks noChangeArrowheads="1"/>
          </p:cNvSpPr>
          <p:nvPr/>
        </p:nvSpPr>
        <p:spPr bwMode="auto">
          <a:xfrm>
            <a:off x="0" y="3886200"/>
            <a:ext cx="83883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(4) 其中一个(或两个)为任意值；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等效状态对没有此条件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</a:p>
        </p:txBody>
      </p:sp>
      <p:sp>
        <p:nvSpPr>
          <p:cNvPr id="96265" name="Rectangle 9"/>
          <p:cNvSpPr>
            <a:spLocks noChangeArrowheads="1"/>
          </p:cNvSpPr>
          <p:nvPr/>
        </p:nvSpPr>
        <p:spPr bwMode="auto">
          <a:xfrm>
            <a:off x="0" y="5157788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(5) 次态对相容。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77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6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6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96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96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96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1" grpId="0" build="p" autoUpdateAnimBg="0"/>
      <p:bldP spid="96262" grpId="0" build="p" autoUpdateAnimBg="0"/>
      <p:bldP spid="96263" grpId="0" build="p" autoUpdateAnimBg="0"/>
      <p:bldP spid="96264" grpId="0" build="p" autoUpdateAnimBg="0"/>
      <p:bldP spid="96265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228600" y="228600"/>
            <a:ext cx="9183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相容状态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无传递性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。若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相容，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相容，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0" y="838200"/>
            <a:ext cx="41084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但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不一定相容。</a:t>
            </a:r>
          </a:p>
        </p:txBody>
      </p:sp>
      <p:grpSp>
        <p:nvGrpSpPr>
          <p:cNvPr id="97292" name="Group 12"/>
          <p:cNvGrpSpPr>
            <a:grpSpLocks/>
          </p:cNvGrpSpPr>
          <p:nvPr/>
        </p:nvGrpSpPr>
        <p:grpSpPr bwMode="auto">
          <a:xfrm>
            <a:off x="0" y="1905000"/>
            <a:ext cx="9023350" cy="1341438"/>
            <a:chOff x="0" y="1200"/>
            <a:chExt cx="5684" cy="845"/>
          </a:xfrm>
        </p:grpSpPr>
        <p:sp>
          <p:nvSpPr>
            <p:cNvPr id="97286" name="Rectangle 6"/>
            <p:cNvSpPr>
              <a:spLocks noChangeArrowheads="1"/>
            </p:cNvSpPr>
            <p:nvPr/>
          </p:nvSpPr>
          <p:spPr bwMode="auto">
            <a:xfrm>
              <a:off x="192" y="1200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相容类：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所有状态之间都是两两相容的状态的集</a:t>
              </a:r>
            </a:p>
          </p:txBody>
        </p:sp>
        <p:sp>
          <p:nvSpPr>
            <p:cNvPr id="97287" name="Rectangle 7"/>
            <p:cNvSpPr>
              <a:spLocks noChangeArrowheads="1"/>
            </p:cNvSpPr>
            <p:nvPr/>
          </p:nvSpPr>
          <p:spPr bwMode="auto">
            <a:xfrm>
              <a:off x="0" y="1680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合称为相容类。</a:t>
              </a:r>
            </a:p>
          </p:txBody>
        </p:sp>
      </p:grpSp>
      <p:grpSp>
        <p:nvGrpSpPr>
          <p:cNvPr id="97293" name="Group 13"/>
          <p:cNvGrpSpPr>
            <a:grpSpLocks/>
          </p:cNvGrpSpPr>
          <p:nvPr/>
        </p:nvGrpSpPr>
        <p:grpSpPr bwMode="auto">
          <a:xfrm>
            <a:off x="0" y="3644900"/>
            <a:ext cx="8972550" cy="1265238"/>
            <a:chOff x="0" y="2304"/>
            <a:chExt cx="5652" cy="797"/>
          </a:xfrm>
        </p:grpSpPr>
        <p:sp>
          <p:nvSpPr>
            <p:cNvPr id="97288" name="Rectangle 8"/>
            <p:cNvSpPr>
              <a:spLocks noChangeArrowheads="1"/>
            </p:cNvSpPr>
            <p:nvPr/>
          </p:nvSpPr>
          <p:spPr bwMode="auto">
            <a:xfrm>
              <a:off x="288" y="2304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最大相容类</a:t>
              </a:r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: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若一个相容类不是任何其它相容类</a:t>
              </a:r>
            </a:p>
          </p:txBody>
        </p:sp>
        <p:sp>
          <p:nvSpPr>
            <p:cNvPr id="97289" name="Rectangle 9"/>
            <p:cNvSpPr>
              <a:spLocks noChangeArrowheads="1"/>
            </p:cNvSpPr>
            <p:nvPr/>
          </p:nvSpPr>
          <p:spPr bwMode="auto">
            <a:xfrm>
              <a:off x="0" y="2736"/>
              <a:ext cx="44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的子集，则称该相容类为最大相容类。</a:t>
              </a: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78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7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7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5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525" y="1479201"/>
            <a:ext cx="4455495" cy="495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图片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010" y="1951575"/>
            <a:ext cx="4238052" cy="4005445"/>
          </a:xfrm>
          <a:prstGeom prst="rect">
            <a:avLst/>
          </a:prstGeom>
          <a:noFill/>
        </p:spPr>
      </p:pic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79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357158" y="357166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例：求相容状态对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48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55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762000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6.1.2 时序电路的分类</a:t>
            </a:r>
            <a:r>
              <a:rPr lang="en-US" altLang="zh-CN" sz="3600">
                <a:latin typeface="Times New Roman" pitchFamily="18" charset="0"/>
                <a:ea typeface="黑体" pitchFamily="49" charset="-122"/>
              </a:rPr>
              <a:t>sequential logic</a:t>
            </a:r>
          </a:p>
        </p:txBody>
      </p:sp>
      <p:sp>
        <p:nvSpPr>
          <p:cNvPr id="32810" name="Rectangle 42"/>
          <p:cNvSpPr>
            <a:spLocks noChangeArrowheads="1"/>
          </p:cNvSpPr>
          <p:nvPr/>
        </p:nvSpPr>
        <p:spPr bwMode="auto">
          <a:xfrm>
            <a:off x="0" y="1052513"/>
            <a:ext cx="3232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1、同步异步之分</a:t>
            </a:r>
          </a:p>
        </p:txBody>
      </p:sp>
      <p:grpSp>
        <p:nvGrpSpPr>
          <p:cNvPr id="32815" name="Group 47"/>
          <p:cNvGrpSpPr>
            <a:grpSpLocks/>
          </p:cNvGrpSpPr>
          <p:nvPr/>
        </p:nvGrpSpPr>
        <p:grpSpPr bwMode="auto">
          <a:xfrm>
            <a:off x="0" y="1676400"/>
            <a:ext cx="8940800" cy="1189038"/>
            <a:chOff x="0" y="1056"/>
            <a:chExt cx="5632" cy="749"/>
          </a:xfrm>
        </p:grpSpPr>
        <p:sp>
          <p:nvSpPr>
            <p:cNvPr id="32811" name="Rectangle 43"/>
            <p:cNvSpPr>
              <a:spLocks noChangeArrowheads="1"/>
            </p:cNvSpPr>
            <p:nvPr/>
          </p:nvSpPr>
          <p:spPr bwMode="auto">
            <a:xfrm>
              <a:off x="140" y="1056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若时钟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同时加到每一个存储元件上为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同步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，否</a:t>
              </a:r>
            </a:p>
          </p:txBody>
        </p:sp>
        <p:sp>
          <p:nvSpPr>
            <p:cNvPr id="32812" name="Rectangle 44"/>
            <p:cNvSpPr>
              <a:spLocks noChangeArrowheads="1"/>
            </p:cNvSpPr>
            <p:nvPr/>
          </p:nvSpPr>
          <p:spPr bwMode="auto">
            <a:xfrm>
              <a:off x="0" y="1440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则为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异步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grpSp>
        <p:nvGrpSpPr>
          <p:cNvPr id="32818" name="Group 50"/>
          <p:cNvGrpSpPr>
            <a:grpSpLocks/>
          </p:cNvGrpSpPr>
          <p:nvPr/>
        </p:nvGrpSpPr>
        <p:grpSpPr bwMode="auto">
          <a:xfrm>
            <a:off x="611188" y="3284538"/>
            <a:ext cx="8156575" cy="3051175"/>
            <a:chOff x="385" y="2069"/>
            <a:chExt cx="5138" cy="1922"/>
          </a:xfrm>
        </p:grpSpPr>
        <p:sp>
          <p:nvSpPr>
            <p:cNvPr id="32772" name="Rectangle 4"/>
            <p:cNvSpPr>
              <a:spLocks noChangeArrowheads="1"/>
            </p:cNvSpPr>
            <p:nvPr/>
          </p:nvSpPr>
          <p:spPr bwMode="auto">
            <a:xfrm>
              <a:off x="1815" y="2187"/>
              <a:ext cx="614" cy="9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73" name="Line 5"/>
            <p:cNvSpPr>
              <a:spLocks noChangeShapeType="1"/>
            </p:cNvSpPr>
            <p:nvPr/>
          </p:nvSpPr>
          <p:spPr bwMode="auto">
            <a:xfrm>
              <a:off x="1815" y="2551"/>
              <a:ext cx="236" cy="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4" name="Line 6"/>
            <p:cNvSpPr>
              <a:spLocks noChangeShapeType="1"/>
            </p:cNvSpPr>
            <p:nvPr/>
          </p:nvSpPr>
          <p:spPr bwMode="auto">
            <a:xfrm flipV="1">
              <a:off x="1815" y="2648"/>
              <a:ext cx="236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5" name="Line 7"/>
            <p:cNvSpPr>
              <a:spLocks noChangeShapeType="1"/>
            </p:cNvSpPr>
            <p:nvPr/>
          </p:nvSpPr>
          <p:spPr bwMode="auto">
            <a:xfrm flipH="1">
              <a:off x="1383" y="2645"/>
              <a:ext cx="4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6" name="Rectangle 8"/>
            <p:cNvSpPr>
              <a:spLocks noChangeArrowheads="1"/>
            </p:cNvSpPr>
            <p:nvPr/>
          </p:nvSpPr>
          <p:spPr bwMode="auto">
            <a:xfrm>
              <a:off x="2151" y="216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777" name="Rectangle 9"/>
            <p:cNvSpPr>
              <a:spLocks noChangeArrowheads="1"/>
            </p:cNvSpPr>
            <p:nvPr/>
          </p:nvSpPr>
          <p:spPr bwMode="auto">
            <a:xfrm>
              <a:off x="2151" y="274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778" name="Rectangle 10"/>
            <p:cNvSpPr>
              <a:spLocks noChangeArrowheads="1"/>
            </p:cNvSpPr>
            <p:nvPr/>
          </p:nvSpPr>
          <p:spPr bwMode="auto">
            <a:xfrm>
              <a:off x="1767" y="216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779" name="Rectangle 11"/>
            <p:cNvSpPr>
              <a:spLocks noChangeArrowheads="1"/>
            </p:cNvSpPr>
            <p:nvPr/>
          </p:nvSpPr>
          <p:spPr bwMode="auto">
            <a:xfrm>
              <a:off x="3111" y="2187"/>
              <a:ext cx="614" cy="9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0" name="Line 12"/>
            <p:cNvSpPr>
              <a:spLocks noChangeShapeType="1"/>
            </p:cNvSpPr>
            <p:nvPr/>
          </p:nvSpPr>
          <p:spPr bwMode="auto">
            <a:xfrm>
              <a:off x="3111" y="2551"/>
              <a:ext cx="236" cy="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1" name="Line 13"/>
            <p:cNvSpPr>
              <a:spLocks noChangeShapeType="1"/>
            </p:cNvSpPr>
            <p:nvPr/>
          </p:nvSpPr>
          <p:spPr bwMode="auto">
            <a:xfrm flipV="1">
              <a:off x="3111" y="2648"/>
              <a:ext cx="236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2" name="Line 14"/>
            <p:cNvSpPr>
              <a:spLocks noChangeShapeType="1"/>
            </p:cNvSpPr>
            <p:nvPr/>
          </p:nvSpPr>
          <p:spPr bwMode="auto">
            <a:xfrm flipH="1">
              <a:off x="2679" y="2645"/>
              <a:ext cx="4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3" name="Rectangle 15"/>
            <p:cNvSpPr>
              <a:spLocks noChangeArrowheads="1"/>
            </p:cNvSpPr>
            <p:nvPr/>
          </p:nvSpPr>
          <p:spPr bwMode="auto">
            <a:xfrm>
              <a:off x="3447" y="216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784" name="Rectangle 16"/>
            <p:cNvSpPr>
              <a:spLocks noChangeArrowheads="1"/>
            </p:cNvSpPr>
            <p:nvPr/>
          </p:nvSpPr>
          <p:spPr bwMode="auto">
            <a:xfrm>
              <a:off x="3399" y="278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785" name="Rectangle 17"/>
            <p:cNvSpPr>
              <a:spLocks noChangeArrowheads="1"/>
            </p:cNvSpPr>
            <p:nvPr/>
          </p:nvSpPr>
          <p:spPr bwMode="auto">
            <a:xfrm>
              <a:off x="3111" y="216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786" name="Rectangle 18"/>
            <p:cNvSpPr>
              <a:spLocks noChangeArrowheads="1"/>
            </p:cNvSpPr>
            <p:nvPr/>
          </p:nvSpPr>
          <p:spPr bwMode="auto">
            <a:xfrm>
              <a:off x="4407" y="2187"/>
              <a:ext cx="614" cy="98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87" name="Line 19"/>
            <p:cNvSpPr>
              <a:spLocks noChangeShapeType="1"/>
            </p:cNvSpPr>
            <p:nvPr/>
          </p:nvSpPr>
          <p:spPr bwMode="auto">
            <a:xfrm>
              <a:off x="4407" y="2551"/>
              <a:ext cx="236" cy="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8" name="Line 20"/>
            <p:cNvSpPr>
              <a:spLocks noChangeShapeType="1"/>
            </p:cNvSpPr>
            <p:nvPr/>
          </p:nvSpPr>
          <p:spPr bwMode="auto">
            <a:xfrm flipV="1">
              <a:off x="4407" y="2648"/>
              <a:ext cx="236" cy="1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9" name="Line 21"/>
            <p:cNvSpPr>
              <a:spLocks noChangeShapeType="1"/>
            </p:cNvSpPr>
            <p:nvPr/>
          </p:nvSpPr>
          <p:spPr bwMode="auto">
            <a:xfrm flipH="1">
              <a:off x="3975" y="2645"/>
              <a:ext cx="42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0" name="Rectangle 22"/>
            <p:cNvSpPr>
              <a:spLocks noChangeArrowheads="1"/>
            </p:cNvSpPr>
            <p:nvPr/>
          </p:nvSpPr>
          <p:spPr bwMode="auto">
            <a:xfrm>
              <a:off x="4743" y="216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791" name="Rectangle 23"/>
            <p:cNvSpPr>
              <a:spLocks noChangeArrowheads="1"/>
            </p:cNvSpPr>
            <p:nvPr/>
          </p:nvSpPr>
          <p:spPr bwMode="auto">
            <a:xfrm>
              <a:off x="4695" y="274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Q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792" name="Rectangle 24"/>
            <p:cNvSpPr>
              <a:spLocks noChangeArrowheads="1"/>
            </p:cNvSpPr>
            <p:nvPr/>
          </p:nvSpPr>
          <p:spPr bwMode="auto">
            <a:xfrm>
              <a:off x="4407" y="216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793" name="Line 25"/>
            <p:cNvSpPr>
              <a:spLocks noChangeShapeType="1"/>
            </p:cNvSpPr>
            <p:nvPr/>
          </p:nvSpPr>
          <p:spPr bwMode="auto">
            <a:xfrm>
              <a:off x="3975" y="2645"/>
              <a:ext cx="1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4" name="Line 26"/>
            <p:cNvSpPr>
              <a:spLocks noChangeShapeType="1"/>
            </p:cNvSpPr>
            <p:nvPr/>
          </p:nvSpPr>
          <p:spPr bwMode="auto">
            <a:xfrm>
              <a:off x="2679" y="2645"/>
              <a:ext cx="1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5" name="Line 27"/>
            <p:cNvSpPr>
              <a:spLocks noChangeShapeType="1"/>
            </p:cNvSpPr>
            <p:nvPr/>
          </p:nvSpPr>
          <p:spPr bwMode="auto">
            <a:xfrm>
              <a:off x="1383" y="2645"/>
              <a:ext cx="1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>
              <a:off x="951" y="3413"/>
              <a:ext cx="302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>
              <a:off x="2439" y="2357"/>
              <a:ext cx="66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>
              <a:off x="3735" y="2357"/>
              <a:ext cx="66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>
              <a:off x="5031" y="2357"/>
              <a:ext cx="33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H="1">
              <a:off x="1431" y="2357"/>
              <a:ext cx="37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801" name="Rectangle 33"/>
            <p:cNvSpPr>
              <a:spLocks noChangeArrowheads="1"/>
            </p:cNvSpPr>
            <p:nvPr/>
          </p:nvSpPr>
          <p:spPr bwMode="auto">
            <a:xfrm>
              <a:off x="567" y="322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CP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802" name="Rectangle 34"/>
            <p:cNvSpPr>
              <a:spLocks noChangeArrowheads="1"/>
            </p:cNvSpPr>
            <p:nvPr/>
          </p:nvSpPr>
          <p:spPr bwMode="auto">
            <a:xfrm>
              <a:off x="1095" y="206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>
              <a:off x="2199" y="2789"/>
              <a:ext cx="14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>
              <a:off x="3447" y="2837"/>
              <a:ext cx="1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Line 38"/>
            <p:cNvSpPr>
              <a:spLocks noChangeShapeType="1"/>
            </p:cNvSpPr>
            <p:nvPr/>
          </p:nvSpPr>
          <p:spPr bwMode="auto">
            <a:xfrm>
              <a:off x="4743" y="2789"/>
              <a:ext cx="1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Rectangle 39"/>
            <p:cNvSpPr>
              <a:spLocks noChangeArrowheads="1"/>
            </p:cNvSpPr>
            <p:nvPr/>
          </p:nvSpPr>
          <p:spPr bwMode="auto">
            <a:xfrm>
              <a:off x="1719" y="3657"/>
              <a:ext cx="24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</a:t>
              </a:r>
            </a:p>
          </p:txBody>
        </p:sp>
        <p:sp>
          <p:nvSpPr>
            <p:cNvPr id="32814" name="Rectangle 46"/>
            <p:cNvSpPr>
              <a:spLocks noChangeArrowheads="1"/>
            </p:cNvSpPr>
            <p:nvPr/>
          </p:nvSpPr>
          <p:spPr bwMode="auto">
            <a:xfrm>
              <a:off x="385" y="3647"/>
              <a:ext cx="5138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同步时序逻辑电路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itchFamily="18" charset="0"/>
                  <a:ea typeface="黑体" pitchFamily="49" charset="-122"/>
                </a:rPr>
                <a:t>synchronous sequential logic</a:t>
              </a:r>
            </a:p>
          </p:txBody>
        </p: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45" name="Oval 25"/>
          <p:cNvSpPr>
            <a:spLocks noChangeArrowheads="1"/>
          </p:cNvSpPr>
          <p:nvPr/>
        </p:nvSpPr>
        <p:spPr bwMode="auto">
          <a:xfrm>
            <a:off x="4183256" y="533435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6" name="Oval 25"/>
          <p:cNvSpPr>
            <a:spLocks noChangeArrowheads="1"/>
          </p:cNvSpPr>
          <p:nvPr/>
        </p:nvSpPr>
        <p:spPr bwMode="auto">
          <a:xfrm>
            <a:off x="2123728" y="5354672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2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10" grpId="0" build="p" autoUpdateAnimBg="0"/>
      <p:bldP spid="45" grpId="0" animBg="1"/>
      <p:bldP spid="4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Line 2"/>
          <p:cNvSpPr>
            <a:spLocks noChangeShapeType="1"/>
          </p:cNvSpPr>
          <p:nvPr/>
        </p:nvSpPr>
        <p:spPr bwMode="auto">
          <a:xfrm>
            <a:off x="649905" y="683695"/>
            <a:ext cx="0" cy="563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691" name="Line 3"/>
          <p:cNvSpPr>
            <a:spLocks noChangeShapeType="1"/>
          </p:cNvSpPr>
          <p:nvPr/>
        </p:nvSpPr>
        <p:spPr bwMode="auto">
          <a:xfrm>
            <a:off x="649905" y="6322495"/>
            <a:ext cx="708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692" name="Line 4"/>
          <p:cNvSpPr>
            <a:spLocks noChangeShapeType="1"/>
          </p:cNvSpPr>
          <p:nvPr/>
        </p:nvSpPr>
        <p:spPr bwMode="auto">
          <a:xfrm>
            <a:off x="649905" y="683695"/>
            <a:ext cx="1066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693" name="Line 5"/>
          <p:cNvSpPr>
            <a:spLocks noChangeShapeType="1"/>
          </p:cNvSpPr>
          <p:nvPr/>
        </p:nvSpPr>
        <p:spPr bwMode="auto">
          <a:xfrm>
            <a:off x="1716705" y="683695"/>
            <a:ext cx="0" cy="563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694" name="Line 6"/>
          <p:cNvSpPr>
            <a:spLocks noChangeShapeType="1"/>
          </p:cNvSpPr>
          <p:nvPr/>
        </p:nvSpPr>
        <p:spPr bwMode="auto">
          <a:xfrm>
            <a:off x="649905" y="1598095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695" name="Line 7"/>
          <p:cNvSpPr>
            <a:spLocks noChangeShapeType="1"/>
          </p:cNvSpPr>
          <p:nvPr/>
        </p:nvSpPr>
        <p:spPr bwMode="auto">
          <a:xfrm>
            <a:off x="2935905" y="1598095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696" name="Line 8"/>
          <p:cNvSpPr>
            <a:spLocks noChangeShapeType="1"/>
          </p:cNvSpPr>
          <p:nvPr/>
        </p:nvSpPr>
        <p:spPr bwMode="auto">
          <a:xfrm>
            <a:off x="649905" y="2512495"/>
            <a:ext cx="358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697" name="Line 9"/>
          <p:cNvSpPr>
            <a:spLocks noChangeShapeType="1"/>
          </p:cNvSpPr>
          <p:nvPr/>
        </p:nvSpPr>
        <p:spPr bwMode="auto">
          <a:xfrm>
            <a:off x="4231305" y="2512495"/>
            <a:ext cx="0" cy="381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698" name="Line 10"/>
          <p:cNvSpPr>
            <a:spLocks noChangeShapeType="1"/>
          </p:cNvSpPr>
          <p:nvPr/>
        </p:nvSpPr>
        <p:spPr bwMode="auto">
          <a:xfrm>
            <a:off x="649905" y="3503095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699" name="Line 11"/>
          <p:cNvSpPr>
            <a:spLocks noChangeShapeType="1"/>
          </p:cNvSpPr>
          <p:nvPr/>
        </p:nvSpPr>
        <p:spPr bwMode="auto">
          <a:xfrm>
            <a:off x="5450505" y="3503095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700" name="Line 12"/>
          <p:cNvSpPr>
            <a:spLocks noChangeShapeType="1"/>
          </p:cNvSpPr>
          <p:nvPr/>
        </p:nvSpPr>
        <p:spPr bwMode="auto">
          <a:xfrm>
            <a:off x="649905" y="4493695"/>
            <a:ext cx="594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701" name="Line 13"/>
          <p:cNvSpPr>
            <a:spLocks noChangeShapeType="1"/>
          </p:cNvSpPr>
          <p:nvPr/>
        </p:nvSpPr>
        <p:spPr bwMode="auto">
          <a:xfrm>
            <a:off x="6593505" y="4493695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702" name="Line 14"/>
          <p:cNvSpPr>
            <a:spLocks noChangeShapeType="1"/>
          </p:cNvSpPr>
          <p:nvPr/>
        </p:nvSpPr>
        <p:spPr bwMode="auto">
          <a:xfrm>
            <a:off x="649905" y="5408095"/>
            <a:ext cx="708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703" name="Line 15"/>
          <p:cNvSpPr>
            <a:spLocks noChangeShapeType="1"/>
          </p:cNvSpPr>
          <p:nvPr/>
        </p:nvSpPr>
        <p:spPr bwMode="auto">
          <a:xfrm>
            <a:off x="7736505" y="5408095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0704" name="Rectangle 16"/>
          <p:cNvSpPr>
            <a:spLocks noChangeArrowheads="1"/>
          </p:cNvSpPr>
          <p:nvPr/>
        </p:nvSpPr>
        <p:spPr bwMode="auto">
          <a:xfrm>
            <a:off x="878505" y="628439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05" name="Rectangle 17"/>
          <p:cNvSpPr>
            <a:spLocks noChangeArrowheads="1"/>
          </p:cNvSpPr>
          <p:nvPr/>
        </p:nvSpPr>
        <p:spPr bwMode="auto">
          <a:xfrm>
            <a:off x="2021505" y="628439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06" name="Rectangle 18"/>
          <p:cNvSpPr>
            <a:spLocks noChangeArrowheads="1"/>
          </p:cNvSpPr>
          <p:nvPr/>
        </p:nvSpPr>
        <p:spPr bwMode="auto">
          <a:xfrm>
            <a:off x="3316905" y="628439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07" name="Rectangle 19"/>
          <p:cNvSpPr>
            <a:spLocks noChangeArrowheads="1"/>
          </p:cNvSpPr>
          <p:nvPr/>
        </p:nvSpPr>
        <p:spPr bwMode="auto">
          <a:xfrm>
            <a:off x="4612305" y="628439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08" name="Rectangle 20"/>
          <p:cNvSpPr>
            <a:spLocks noChangeArrowheads="1"/>
          </p:cNvSpPr>
          <p:nvPr/>
        </p:nvSpPr>
        <p:spPr bwMode="auto">
          <a:xfrm>
            <a:off x="5831505" y="628439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09" name="Rectangle 21"/>
          <p:cNvSpPr>
            <a:spLocks noChangeArrowheads="1"/>
          </p:cNvSpPr>
          <p:nvPr/>
        </p:nvSpPr>
        <p:spPr bwMode="auto">
          <a:xfrm>
            <a:off x="6974505" y="628439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10" name="Rectangle 22"/>
          <p:cNvSpPr>
            <a:spLocks noChangeArrowheads="1"/>
          </p:cNvSpPr>
          <p:nvPr/>
        </p:nvSpPr>
        <p:spPr bwMode="auto">
          <a:xfrm>
            <a:off x="116505" y="79799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11" name="Rectangle 23"/>
          <p:cNvSpPr>
            <a:spLocks noChangeArrowheads="1"/>
          </p:cNvSpPr>
          <p:nvPr/>
        </p:nvSpPr>
        <p:spPr bwMode="auto">
          <a:xfrm>
            <a:off x="116505" y="178859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12" name="Rectangle 24"/>
          <p:cNvSpPr>
            <a:spLocks noChangeArrowheads="1"/>
          </p:cNvSpPr>
          <p:nvPr/>
        </p:nvSpPr>
        <p:spPr bwMode="auto">
          <a:xfrm>
            <a:off x="116505" y="262679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13" name="Rectangle 25"/>
          <p:cNvSpPr>
            <a:spLocks noChangeArrowheads="1"/>
          </p:cNvSpPr>
          <p:nvPr/>
        </p:nvSpPr>
        <p:spPr bwMode="auto">
          <a:xfrm>
            <a:off x="192705" y="361739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14" name="Rectangle 26"/>
          <p:cNvSpPr>
            <a:spLocks noChangeArrowheads="1"/>
          </p:cNvSpPr>
          <p:nvPr/>
        </p:nvSpPr>
        <p:spPr bwMode="auto">
          <a:xfrm>
            <a:off x="192705" y="460799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15" name="Rectangle 27"/>
          <p:cNvSpPr>
            <a:spLocks noChangeArrowheads="1"/>
          </p:cNvSpPr>
          <p:nvPr/>
        </p:nvSpPr>
        <p:spPr bwMode="auto">
          <a:xfrm>
            <a:off x="116505" y="552239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G</a:t>
            </a:r>
            <a:endParaRPr lang="zh-CN" alt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16" name="Rectangle 28"/>
          <p:cNvSpPr>
            <a:spLocks noChangeArrowheads="1"/>
          </p:cNvSpPr>
          <p:nvPr/>
        </p:nvSpPr>
        <p:spPr bwMode="auto">
          <a:xfrm>
            <a:off x="802305" y="826570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DE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20" name="Rectangle 32"/>
          <p:cNvSpPr>
            <a:spLocks noChangeArrowheads="1"/>
          </p:cNvSpPr>
          <p:nvPr/>
        </p:nvSpPr>
        <p:spPr bwMode="auto">
          <a:xfrm>
            <a:off x="878505" y="17743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21" name="Rectangle 33"/>
          <p:cNvSpPr>
            <a:spLocks noChangeArrowheads="1"/>
          </p:cNvSpPr>
          <p:nvPr/>
        </p:nvSpPr>
        <p:spPr bwMode="auto">
          <a:xfrm>
            <a:off x="878505" y="26887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22" name="Rectangle 34"/>
          <p:cNvSpPr>
            <a:spLocks noChangeArrowheads="1"/>
          </p:cNvSpPr>
          <p:nvPr/>
        </p:nvSpPr>
        <p:spPr bwMode="auto">
          <a:xfrm>
            <a:off x="878505" y="46699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23" name="Rectangle 35"/>
          <p:cNvSpPr>
            <a:spLocks noChangeArrowheads="1"/>
          </p:cNvSpPr>
          <p:nvPr/>
        </p:nvSpPr>
        <p:spPr bwMode="auto">
          <a:xfrm>
            <a:off x="878505" y="55843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24" name="Rectangle 36"/>
          <p:cNvSpPr>
            <a:spLocks noChangeArrowheads="1"/>
          </p:cNvSpPr>
          <p:nvPr/>
        </p:nvSpPr>
        <p:spPr bwMode="auto">
          <a:xfrm>
            <a:off x="2021505" y="1774308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EF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25" name="Rectangle 37"/>
          <p:cNvSpPr>
            <a:spLocks noChangeArrowheads="1"/>
          </p:cNvSpPr>
          <p:nvPr/>
        </p:nvSpPr>
        <p:spPr bwMode="auto">
          <a:xfrm>
            <a:off x="2012250" y="26887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26" name="Rectangle 38"/>
          <p:cNvSpPr>
            <a:spLocks noChangeArrowheads="1"/>
          </p:cNvSpPr>
          <p:nvPr/>
        </p:nvSpPr>
        <p:spPr bwMode="auto">
          <a:xfrm>
            <a:off x="2021505" y="46699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27" name="Rectangle 39"/>
          <p:cNvSpPr>
            <a:spLocks noChangeArrowheads="1"/>
          </p:cNvSpPr>
          <p:nvPr/>
        </p:nvSpPr>
        <p:spPr bwMode="auto">
          <a:xfrm>
            <a:off x="2021505" y="5584308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EG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0728" name="Rectangle 40"/>
          <p:cNvSpPr>
            <a:spLocks noChangeArrowheads="1"/>
          </p:cNvSpPr>
          <p:nvPr/>
        </p:nvSpPr>
        <p:spPr bwMode="auto">
          <a:xfrm>
            <a:off x="3316905" y="27649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29" name="Rectangle 41"/>
          <p:cNvSpPr>
            <a:spLocks noChangeArrowheads="1"/>
          </p:cNvSpPr>
          <p:nvPr/>
        </p:nvSpPr>
        <p:spPr bwMode="auto">
          <a:xfrm>
            <a:off x="3316905" y="36793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30" name="Rectangle 42"/>
          <p:cNvSpPr>
            <a:spLocks noChangeArrowheads="1"/>
          </p:cNvSpPr>
          <p:nvPr/>
        </p:nvSpPr>
        <p:spPr bwMode="auto">
          <a:xfrm>
            <a:off x="3316905" y="46699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31" name="Rectangle 43"/>
          <p:cNvSpPr>
            <a:spLocks noChangeArrowheads="1"/>
          </p:cNvSpPr>
          <p:nvPr/>
        </p:nvSpPr>
        <p:spPr bwMode="auto">
          <a:xfrm>
            <a:off x="4536105" y="5594285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33" name="Rectangle 45"/>
          <p:cNvSpPr>
            <a:spLocks noChangeArrowheads="1"/>
          </p:cNvSpPr>
          <p:nvPr/>
        </p:nvSpPr>
        <p:spPr bwMode="auto">
          <a:xfrm>
            <a:off x="6898305" y="55843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34" name="Rectangle 46"/>
          <p:cNvSpPr>
            <a:spLocks noChangeArrowheads="1"/>
          </p:cNvSpPr>
          <p:nvPr/>
        </p:nvSpPr>
        <p:spPr bwMode="auto">
          <a:xfrm>
            <a:off x="5755305" y="55843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370738" name="Rectangle 50"/>
          <p:cNvSpPr>
            <a:spLocks noChangeArrowheads="1"/>
          </p:cNvSpPr>
          <p:nvPr/>
        </p:nvSpPr>
        <p:spPr bwMode="auto">
          <a:xfrm>
            <a:off x="4536105" y="46699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54" name="Rectangle 33"/>
          <p:cNvSpPr>
            <a:spLocks noChangeArrowheads="1"/>
          </p:cNvSpPr>
          <p:nvPr/>
        </p:nvSpPr>
        <p:spPr bwMode="auto">
          <a:xfrm>
            <a:off x="842120" y="370970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55" name="Rectangle 37"/>
          <p:cNvSpPr>
            <a:spLocks noChangeArrowheads="1"/>
          </p:cNvSpPr>
          <p:nvPr/>
        </p:nvSpPr>
        <p:spPr bwMode="auto">
          <a:xfrm>
            <a:off x="2012250" y="37547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56" name="Rectangle 39"/>
          <p:cNvSpPr>
            <a:spLocks noChangeArrowheads="1"/>
          </p:cNvSpPr>
          <p:nvPr/>
        </p:nvSpPr>
        <p:spPr bwMode="auto">
          <a:xfrm>
            <a:off x="3262420" y="5594285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FG</a:t>
            </a:r>
            <a:endParaRPr lang="zh-CN" altLang="en-US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7" name="Rectangle 44"/>
          <p:cNvSpPr>
            <a:spLocks noChangeArrowheads="1"/>
          </p:cNvSpPr>
          <p:nvPr/>
        </p:nvSpPr>
        <p:spPr bwMode="auto">
          <a:xfrm>
            <a:off x="4482040" y="3659070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√</a:t>
            </a:r>
          </a:p>
        </p:txBody>
      </p:sp>
      <p:sp>
        <p:nvSpPr>
          <p:cNvPr id="58" name="Rectangle 44"/>
          <p:cNvSpPr>
            <a:spLocks noChangeArrowheads="1"/>
          </p:cNvSpPr>
          <p:nvPr/>
        </p:nvSpPr>
        <p:spPr bwMode="auto">
          <a:xfrm>
            <a:off x="5652170" y="466990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√</a:t>
            </a:r>
          </a:p>
        </p:txBody>
      </p:sp>
      <p:pic>
        <p:nvPicPr>
          <p:cNvPr id="50" name="图片 4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1055" y="81515"/>
            <a:ext cx="4005445" cy="3268754"/>
          </a:xfrm>
          <a:prstGeom prst="rect">
            <a:avLst/>
          </a:prstGeom>
          <a:noFill/>
        </p:spPr>
      </p:pic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342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0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0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0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0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7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7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7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7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7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7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7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7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70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70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70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70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70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0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16" grpId="0"/>
      <p:bldP spid="370720" grpId="0"/>
      <p:bldP spid="370721" grpId="0"/>
      <p:bldP spid="370722" grpId="0"/>
      <p:bldP spid="370723" grpId="0"/>
      <p:bldP spid="370724" grpId="0"/>
      <p:bldP spid="370725" grpId="0"/>
      <p:bldP spid="370726" grpId="0"/>
      <p:bldP spid="370727" grpId="0"/>
      <p:bldP spid="370728" grpId="0"/>
      <p:bldP spid="370729" grpId="0"/>
      <p:bldP spid="370730" grpId="0"/>
      <p:bldP spid="370731" grpId="0"/>
      <p:bldP spid="370733" grpId="0"/>
      <p:bldP spid="370734" grpId="0"/>
      <p:bldP spid="370738" grpId="0"/>
      <p:bldP spid="54" grpId="0"/>
      <p:bldP spid="55" grpId="0"/>
      <p:bldP spid="56" grpId="0"/>
      <p:bldP spid="57" grpId="0"/>
      <p:bldP spid="5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990" y="262490"/>
            <a:ext cx="4590509" cy="4023766"/>
          </a:xfrm>
          <a:prstGeom prst="rect">
            <a:avLst/>
          </a:prstGeom>
          <a:noFill/>
        </p:spPr>
      </p:pic>
      <p:grpSp>
        <p:nvGrpSpPr>
          <p:cNvPr id="51" name="Group 25"/>
          <p:cNvGrpSpPr>
            <a:grpSpLocks/>
          </p:cNvGrpSpPr>
          <p:nvPr/>
        </p:nvGrpSpPr>
        <p:grpSpPr bwMode="auto">
          <a:xfrm>
            <a:off x="1905400" y="4914165"/>
            <a:ext cx="2441575" cy="584201"/>
            <a:chOff x="912" y="714"/>
            <a:chExt cx="1538" cy="368"/>
          </a:xfrm>
        </p:grpSpPr>
        <p:sp>
          <p:nvSpPr>
            <p:cNvPr id="53" name="Line 4"/>
            <p:cNvSpPr>
              <a:spLocks noChangeShapeType="1"/>
            </p:cNvSpPr>
            <p:nvPr/>
          </p:nvSpPr>
          <p:spPr bwMode="auto">
            <a:xfrm>
              <a:off x="1344" y="9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9" name="Rectangle 17"/>
            <p:cNvSpPr>
              <a:spLocks noChangeArrowheads="1"/>
            </p:cNvSpPr>
            <p:nvPr/>
          </p:nvSpPr>
          <p:spPr bwMode="auto">
            <a:xfrm>
              <a:off x="912" y="714"/>
              <a:ext cx="153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AB     DE√</a:t>
              </a:r>
              <a:endPara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0" name="Group 28"/>
          <p:cNvGrpSpPr>
            <a:grpSpLocks/>
          </p:cNvGrpSpPr>
          <p:nvPr/>
        </p:nvGrpSpPr>
        <p:grpSpPr bwMode="auto">
          <a:xfrm>
            <a:off x="1892675" y="5860612"/>
            <a:ext cx="2441575" cy="1077914"/>
            <a:chOff x="864" y="1477"/>
            <a:chExt cx="1538" cy="679"/>
          </a:xfrm>
        </p:grpSpPr>
        <p:sp>
          <p:nvSpPr>
            <p:cNvPr id="61" name="Line 8"/>
            <p:cNvSpPr>
              <a:spLocks noChangeShapeType="1"/>
            </p:cNvSpPr>
            <p:nvPr/>
          </p:nvSpPr>
          <p:spPr bwMode="auto">
            <a:xfrm>
              <a:off x="1417" y="170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2" name="Rectangle 20"/>
            <p:cNvSpPr>
              <a:spLocks noChangeArrowheads="1"/>
            </p:cNvSpPr>
            <p:nvPr/>
          </p:nvSpPr>
          <p:spPr bwMode="auto">
            <a:xfrm>
              <a:off x="864" y="1477"/>
              <a:ext cx="1538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BG     EG×</a:t>
              </a:r>
              <a:endPara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  <a:p>
              <a:endPara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67" name="Group 27"/>
          <p:cNvGrpSpPr>
            <a:grpSpLocks/>
          </p:cNvGrpSpPr>
          <p:nvPr/>
        </p:nvGrpSpPr>
        <p:grpSpPr bwMode="auto">
          <a:xfrm>
            <a:off x="1903980" y="5409221"/>
            <a:ext cx="2441575" cy="584200"/>
            <a:chOff x="3168" y="666"/>
            <a:chExt cx="1538" cy="368"/>
          </a:xfrm>
        </p:grpSpPr>
        <p:sp>
          <p:nvSpPr>
            <p:cNvPr id="68" name="Line 5"/>
            <p:cNvSpPr>
              <a:spLocks noChangeShapeType="1"/>
            </p:cNvSpPr>
            <p:nvPr/>
          </p:nvSpPr>
          <p:spPr bwMode="auto">
            <a:xfrm>
              <a:off x="3648" y="9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2" name="Rectangle 26"/>
            <p:cNvSpPr>
              <a:spLocks noChangeArrowheads="1"/>
            </p:cNvSpPr>
            <p:nvPr/>
          </p:nvSpPr>
          <p:spPr bwMode="auto">
            <a:xfrm>
              <a:off x="3168" y="666"/>
              <a:ext cx="153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BC     </a:t>
              </a: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EF√</a:t>
              </a:r>
              <a:endPara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73" name="Rectangle 36"/>
          <p:cNvSpPr>
            <a:spLocks noChangeArrowheads="1"/>
          </p:cNvSpPr>
          <p:nvPr/>
        </p:nvSpPr>
        <p:spPr bwMode="auto">
          <a:xfrm>
            <a:off x="-63515" y="5338296"/>
            <a:ext cx="15751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关联比较</a:t>
            </a:r>
            <a:r>
              <a:rPr lang="zh-CN" alt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结果:</a:t>
            </a:r>
            <a:endParaRPr lang="zh-CN" altLang="en-U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94" name="Group 28"/>
          <p:cNvGrpSpPr>
            <a:grpSpLocks/>
          </p:cNvGrpSpPr>
          <p:nvPr/>
        </p:nvGrpSpPr>
        <p:grpSpPr bwMode="auto">
          <a:xfrm>
            <a:off x="1876709" y="6331015"/>
            <a:ext cx="2441576" cy="1077914"/>
            <a:chOff x="864" y="1504"/>
            <a:chExt cx="1538" cy="679"/>
          </a:xfrm>
        </p:grpSpPr>
        <p:sp>
          <p:nvSpPr>
            <p:cNvPr id="95" name="Line 8"/>
            <p:cNvSpPr>
              <a:spLocks noChangeShapeType="1"/>
            </p:cNvSpPr>
            <p:nvPr/>
          </p:nvSpPr>
          <p:spPr bwMode="auto">
            <a:xfrm>
              <a:off x="1417" y="170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6" name="Rectangle 20"/>
            <p:cNvSpPr>
              <a:spLocks noChangeArrowheads="1"/>
            </p:cNvSpPr>
            <p:nvPr/>
          </p:nvSpPr>
          <p:spPr bwMode="auto">
            <a:xfrm>
              <a:off x="864" y="1504"/>
              <a:ext cx="1538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  <a:r>
                <a:rPr lang="en-US" altLang="zh-CN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G     FG×</a:t>
              </a:r>
              <a:endPara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  <a:p>
              <a:endPara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7" name="Line 51"/>
          <p:cNvSpPr>
            <a:spLocks noChangeShapeType="1"/>
          </p:cNvSpPr>
          <p:nvPr/>
        </p:nvSpPr>
        <p:spPr bwMode="auto">
          <a:xfrm flipH="1">
            <a:off x="5683070" y="3277689"/>
            <a:ext cx="419100" cy="483840"/>
          </a:xfrm>
          <a:prstGeom prst="line">
            <a:avLst/>
          </a:prstGeom>
          <a:noFill/>
          <a:ln w="635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8" name="Line 51"/>
          <p:cNvSpPr>
            <a:spLocks noChangeShapeType="1"/>
          </p:cNvSpPr>
          <p:nvPr/>
        </p:nvSpPr>
        <p:spPr bwMode="auto">
          <a:xfrm flipH="1">
            <a:off x="6448155" y="3277689"/>
            <a:ext cx="419100" cy="483840"/>
          </a:xfrm>
          <a:prstGeom prst="line">
            <a:avLst/>
          </a:prstGeom>
          <a:noFill/>
          <a:ln w="635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9" name="Rectangle 4"/>
          <p:cNvSpPr>
            <a:spLocks noChangeArrowheads="1"/>
          </p:cNvSpPr>
          <p:nvPr/>
        </p:nvSpPr>
        <p:spPr bwMode="auto">
          <a:xfrm>
            <a:off x="5063016" y="4454311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所有的相容状态对：</a:t>
            </a:r>
          </a:p>
        </p:txBody>
      </p:sp>
      <p:sp>
        <p:nvSpPr>
          <p:cNvPr id="102" name="Rectangle 6"/>
          <p:cNvSpPr>
            <a:spLocks noChangeArrowheads="1"/>
          </p:cNvSpPr>
          <p:nvPr/>
        </p:nvSpPr>
        <p:spPr bwMode="auto">
          <a:xfrm>
            <a:off x="4989331" y="5039376"/>
            <a:ext cx="3467616" cy="117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A，B</a:t>
            </a:r>
            <a:r>
              <a:rPr lang="en-US" altLang="zh-CN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)，(B，C)，</a:t>
            </a:r>
          </a:p>
          <a:p>
            <a:pPr>
              <a:spcBef>
                <a:spcPct val="20000"/>
              </a:spcBef>
            </a:pPr>
            <a:r>
              <a:rPr lang="en-US" altLang="zh-CN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(D，E)，(E，F)</a:t>
            </a:r>
            <a:endParaRPr lang="en-US" altLang="zh-CN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515" y="98630"/>
            <a:ext cx="4365485" cy="495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50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/>
      <p:bldP spid="10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5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1" y="1857364"/>
            <a:ext cx="4455495" cy="495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-108520" y="1088740"/>
            <a:ext cx="94122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同判断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状态相容的规则第(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“次态对相容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”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的区别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28600" y="-6080"/>
            <a:ext cx="91836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相容状态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无传递性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。若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相容，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相容，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603520"/>
            <a:ext cx="41084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但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不一定相容。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82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060831" y="4429132"/>
            <a:ext cx="4083169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A，B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),(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B，C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相容，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推不出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(A，C)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相容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</a:t>
            </a:r>
            <a:endParaRPr lang="en-US" altLang="zh-CN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00628" y="2571744"/>
            <a:ext cx="3877985" cy="11757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A，B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次态对相容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,</a:t>
            </a:r>
          </a:p>
          <a:p>
            <a:pPr>
              <a:spcBef>
                <a:spcPct val="20000"/>
              </a:spcBef>
            </a:pP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B，C</a:t>
            </a:r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次态对相容。</a:t>
            </a:r>
            <a:endParaRPr lang="en-US" altLang="zh-CN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748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Rectangle 1028"/>
          <p:cNvSpPr>
            <a:spLocks noChangeArrowheads="1"/>
          </p:cNvSpPr>
          <p:nvPr/>
        </p:nvSpPr>
        <p:spPr bwMode="auto">
          <a:xfrm>
            <a:off x="-153525" y="609600"/>
            <a:ext cx="9417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为了从相容状态对中找出最大相容类，引入了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状态</a:t>
            </a:r>
          </a:p>
        </p:txBody>
      </p:sp>
      <p:sp>
        <p:nvSpPr>
          <p:cNvPr id="194565" name="Rectangle 1029"/>
          <p:cNvSpPr>
            <a:spLocks noChangeArrowheads="1"/>
          </p:cNvSpPr>
          <p:nvPr/>
        </p:nvSpPr>
        <p:spPr bwMode="auto">
          <a:xfrm>
            <a:off x="19050" y="13716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合并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图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。它将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状态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以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“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  <a:ea typeface="黑体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的形式均匀的绘在圆周</a:t>
            </a:r>
          </a:p>
        </p:txBody>
      </p:sp>
      <p:sp>
        <p:nvSpPr>
          <p:cNvPr id="194566" name="Rectangle 1030"/>
          <p:cNvSpPr>
            <a:spLocks noChangeArrowheads="1"/>
          </p:cNvSpPr>
          <p:nvPr/>
        </p:nvSpPr>
        <p:spPr bwMode="auto">
          <a:xfrm>
            <a:off x="0" y="20574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上，然后把所有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相容对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都用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线段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连接起来，而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所有</a:t>
            </a:r>
          </a:p>
        </p:txBody>
      </p:sp>
      <p:sp>
        <p:nvSpPr>
          <p:cNvPr id="194567" name="Rectangle 1031"/>
          <p:cNvSpPr>
            <a:spLocks noChangeArrowheads="1"/>
          </p:cNvSpPr>
          <p:nvPr/>
        </p:nvSpPr>
        <p:spPr bwMode="auto">
          <a:xfrm>
            <a:off x="0" y="2743200"/>
            <a:ext cx="953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点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之间都有连线的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多边型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就构成了一个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最大相容类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94568" name="Rectangle 1032"/>
          <p:cNvSpPr>
            <a:spLocks noChangeArrowheads="1"/>
          </p:cNvSpPr>
          <p:nvPr/>
        </p:nvSpPr>
        <p:spPr bwMode="auto">
          <a:xfrm>
            <a:off x="0" y="3429000"/>
            <a:ext cx="932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如下图所示的包含了3个、4个和5个的最大相容类。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83</a:t>
            </a:fld>
            <a:endParaRPr lang="en-US" altLang="zh-CN"/>
          </a:p>
        </p:txBody>
      </p:sp>
    </p:spTree>
  </p:cSld>
  <p:clrMapOvr>
    <a:masterClrMapping/>
  </p:clrMapOvr>
  <p:transition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10" name="Oval 6"/>
          <p:cNvSpPr>
            <a:spLocks noChangeArrowheads="1"/>
          </p:cNvSpPr>
          <p:nvPr/>
        </p:nvSpPr>
        <p:spPr bwMode="auto">
          <a:xfrm>
            <a:off x="1066800" y="695325"/>
            <a:ext cx="2438400" cy="2286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 flipH="1">
            <a:off x="1066800" y="695325"/>
            <a:ext cx="1219200" cy="1219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12" name="Line 8"/>
          <p:cNvSpPr>
            <a:spLocks noChangeShapeType="1"/>
          </p:cNvSpPr>
          <p:nvPr/>
        </p:nvSpPr>
        <p:spPr bwMode="auto">
          <a:xfrm>
            <a:off x="2286000" y="695325"/>
            <a:ext cx="1219200" cy="12192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1066800" y="1914525"/>
            <a:ext cx="24384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8330" name="Rectangle 26"/>
          <p:cNvSpPr>
            <a:spLocks noChangeArrowheads="1"/>
          </p:cNvSpPr>
          <p:nvPr/>
        </p:nvSpPr>
        <p:spPr bwMode="auto">
          <a:xfrm>
            <a:off x="2057400" y="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8332" name="Rectangle 28"/>
          <p:cNvSpPr>
            <a:spLocks noChangeArrowheads="1"/>
          </p:cNvSpPr>
          <p:nvPr/>
        </p:nvSpPr>
        <p:spPr bwMode="auto">
          <a:xfrm>
            <a:off x="3505200" y="16383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8333" name="Rectangle 29"/>
          <p:cNvSpPr>
            <a:spLocks noChangeArrowheads="1"/>
          </p:cNvSpPr>
          <p:nvPr/>
        </p:nvSpPr>
        <p:spPr bwMode="auto">
          <a:xfrm>
            <a:off x="533400" y="14859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S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8342" name="Rectangle 38"/>
          <p:cNvSpPr>
            <a:spLocks noChangeArrowheads="1"/>
          </p:cNvSpPr>
          <p:nvPr/>
        </p:nvSpPr>
        <p:spPr bwMode="auto">
          <a:xfrm>
            <a:off x="1981200" y="3095625"/>
            <a:ext cx="6969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a)</a:t>
            </a:r>
            <a:endParaRPr lang="en-US" altLang="zh-CN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8351" name="Oval 47"/>
          <p:cNvSpPr>
            <a:spLocks noChangeArrowheads="1"/>
          </p:cNvSpPr>
          <p:nvPr/>
        </p:nvSpPr>
        <p:spPr bwMode="auto">
          <a:xfrm>
            <a:off x="990600" y="1828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52" name="Oval 48"/>
          <p:cNvSpPr>
            <a:spLocks noChangeArrowheads="1"/>
          </p:cNvSpPr>
          <p:nvPr/>
        </p:nvSpPr>
        <p:spPr bwMode="auto">
          <a:xfrm>
            <a:off x="2209800" y="6096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98353" name="Oval 49"/>
          <p:cNvSpPr>
            <a:spLocks noChangeArrowheads="1"/>
          </p:cNvSpPr>
          <p:nvPr/>
        </p:nvSpPr>
        <p:spPr bwMode="auto">
          <a:xfrm>
            <a:off x="3429000" y="18288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98365" name="Group 61"/>
          <p:cNvGrpSpPr>
            <a:grpSpLocks/>
          </p:cNvGrpSpPr>
          <p:nvPr/>
        </p:nvGrpSpPr>
        <p:grpSpPr bwMode="auto">
          <a:xfrm>
            <a:off x="5029200" y="-71462"/>
            <a:ext cx="3492500" cy="3779838"/>
            <a:chOff x="3168" y="144"/>
            <a:chExt cx="2200" cy="2381"/>
          </a:xfrm>
        </p:grpSpPr>
        <p:sp>
          <p:nvSpPr>
            <p:cNvPr id="98336" name="Rectangle 32"/>
            <p:cNvSpPr>
              <a:spLocks noChangeArrowheads="1"/>
            </p:cNvSpPr>
            <p:nvPr/>
          </p:nvSpPr>
          <p:spPr bwMode="auto">
            <a:xfrm>
              <a:off x="3168" y="100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8308" name="Oval 4"/>
            <p:cNvSpPr>
              <a:spLocks noChangeArrowheads="1"/>
            </p:cNvSpPr>
            <p:nvPr/>
          </p:nvSpPr>
          <p:spPr bwMode="auto">
            <a:xfrm>
              <a:off x="3504" y="574"/>
              <a:ext cx="1536" cy="132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4" name="Line 10"/>
            <p:cNvSpPr>
              <a:spLocks noChangeShapeType="1"/>
            </p:cNvSpPr>
            <p:nvPr/>
          </p:nvSpPr>
          <p:spPr bwMode="auto">
            <a:xfrm flipH="1">
              <a:off x="3504" y="519"/>
              <a:ext cx="768" cy="705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15" name="Line 11"/>
            <p:cNvSpPr>
              <a:spLocks noChangeShapeType="1"/>
            </p:cNvSpPr>
            <p:nvPr/>
          </p:nvSpPr>
          <p:spPr bwMode="auto">
            <a:xfrm>
              <a:off x="4272" y="519"/>
              <a:ext cx="768" cy="705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16" name="Line 12"/>
            <p:cNvSpPr>
              <a:spLocks noChangeShapeType="1"/>
            </p:cNvSpPr>
            <p:nvPr/>
          </p:nvSpPr>
          <p:spPr bwMode="auto">
            <a:xfrm>
              <a:off x="3504" y="1239"/>
              <a:ext cx="768" cy="705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17" name="Line 13"/>
            <p:cNvSpPr>
              <a:spLocks noChangeShapeType="1"/>
            </p:cNvSpPr>
            <p:nvPr/>
          </p:nvSpPr>
          <p:spPr bwMode="auto">
            <a:xfrm flipV="1">
              <a:off x="4224" y="1200"/>
              <a:ext cx="816" cy="69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18" name="Line 14"/>
            <p:cNvSpPr>
              <a:spLocks noChangeShapeType="1"/>
            </p:cNvSpPr>
            <p:nvPr/>
          </p:nvSpPr>
          <p:spPr bwMode="auto">
            <a:xfrm>
              <a:off x="3504" y="1200"/>
              <a:ext cx="1536" cy="1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19" name="Line 15"/>
            <p:cNvSpPr>
              <a:spLocks noChangeShapeType="1"/>
            </p:cNvSpPr>
            <p:nvPr/>
          </p:nvSpPr>
          <p:spPr bwMode="auto">
            <a:xfrm>
              <a:off x="4272" y="528"/>
              <a:ext cx="1" cy="1368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31" name="Rectangle 27"/>
            <p:cNvSpPr>
              <a:spLocks noChangeArrowheads="1"/>
            </p:cNvSpPr>
            <p:nvPr/>
          </p:nvSpPr>
          <p:spPr bwMode="auto">
            <a:xfrm>
              <a:off x="4080" y="14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8334" name="Rectangle 30"/>
            <p:cNvSpPr>
              <a:spLocks noChangeArrowheads="1"/>
            </p:cNvSpPr>
            <p:nvPr/>
          </p:nvSpPr>
          <p:spPr bwMode="auto">
            <a:xfrm>
              <a:off x="5040" y="100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8335" name="Rectangle 31"/>
            <p:cNvSpPr>
              <a:spLocks noChangeArrowheads="1"/>
            </p:cNvSpPr>
            <p:nvPr/>
          </p:nvSpPr>
          <p:spPr bwMode="auto">
            <a:xfrm>
              <a:off x="4080" y="187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8343" name="Rectangle 39"/>
            <p:cNvSpPr>
              <a:spLocks noChangeArrowheads="1"/>
            </p:cNvSpPr>
            <p:nvPr/>
          </p:nvSpPr>
          <p:spPr bwMode="auto">
            <a:xfrm>
              <a:off x="4128" y="216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b)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8354" name="Oval 50"/>
            <p:cNvSpPr>
              <a:spLocks noChangeArrowheads="1"/>
            </p:cNvSpPr>
            <p:nvPr/>
          </p:nvSpPr>
          <p:spPr bwMode="auto">
            <a:xfrm>
              <a:off x="3456" y="115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5" name="Oval 51"/>
            <p:cNvSpPr>
              <a:spLocks noChangeArrowheads="1"/>
            </p:cNvSpPr>
            <p:nvPr/>
          </p:nvSpPr>
          <p:spPr bwMode="auto">
            <a:xfrm>
              <a:off x="4224" y="52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6" name="Oval 52"/>
            <p:cNvSpPr>
              <a:spLocks noChangeArrowheads="1"/>
            </p:cNvSpPr>
            <p:nvPr/>
          </p:nvSpPr>
          <p:spPr bwMode="auto">
            <a:xfrm>
              <a:off x="4224" y="182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7" name="Oval 53"/>
            <p:cNvSpPr>
              <a:spLocks noChangeArrowheads="1"/>
            </p:cNvSpPr>
            <p:nvPr/>
          </p:nvSpPr>
          <p:spPr bwMode="auto">
            <a:xfrm>
              <a:off x="4992" y="1152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8366" name="Group 62"/>
          <p:cNvGrpSpPr>
            <a:grpSpLocks/>
          </p:cNvGrpSpPr>
          <p:nvPr/>
        </p:nvGrpSpPr>
        <p:grpSpPr bwMode="auto">
          <a:xfrm>
            <a:off x="2794012" y="2714620"/>
            <a:ext cx="3492500" cy="3513137"/>
            <a:chOff x="1728" y="1920"/>
            <a:chExt cx="2200" cy="2213"/>
          </a:xfrm>
        </p:grpSpPr>
        <p:sp>
          <p:nvSpPr>
            <p:cNvPr id="98309" name="Oval 5"/>
            <p:cNvSpPr>
              <a:spLocks noChangeArrowheads="1"/>
            </p:cNvSpPr>
            <p:nvPr/>
          </p:nvSpPr>
          <p:spPr bwMode="auto">
            <a:xfrm>
              <a:off x="2064" y="2305"/>
              <a:ext cx="1607" cy="151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20" name="Line 16"/>
            <p:cNvSpPr>
              <a:spLocks noChangeShapeType="1"/>
            </p:cNvSpPr>
            <p:nvPr/>
          </p:nvSpPr>
          <p:spPr bwMode="auto">
            <a:xfrm flipH="1">
              <a:off x="2112" y="2328"/>
              <a:ext cx="768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21" name="Line 17"/>
            <p:cNvSpPr>
              <a:spLocks noChangeShapeType="1"/>
            </p:cNvSpPr>
            <p:nvPr/>
          </p:nvSpPr>
          <p:spPr bwMode="auto">
            <a:xfrm>
              <a:off x="2832" y="2328"/>
              <a:ext cx="768" cy="48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22" name="Line 18"/>
            <p:cNvSpPr>
              <a:spLocks noChangeShapeType="1"/>
            </p:cNvSpPr>
            <p:nvPr/>
          </p:nvSpPr>
          <p:spPr bwMode="auto">
            <a:xfrm>
              <a:off x="2160" y="2760"/>
              <a:ext cx="100" cy="80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23" name="Line 19"/>
            <p:cNvSpPr>
              <a:spLocks noChangeShapeType="1"/>
            </p:cNvSpPr>
            <p:nvPr/>
          </p:nvSpPr>
          <p:spPr bwMode="auto">
            <a:xfrm flipH="1">
              <a:off x="3408" y="2712"/>
              <a:ext cx="192" cy="864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24" name="Line 20"/>
            <p:cNvSpPr>
              <a:spLocks noChangeShapeType="1"/>
            </p:cNvSpPr>
            <p:nvPr/>
          </p:nvSpPr>
          <p:spPr bwMode="auto">
            <a:xfrm>
              <a:off x="2256" y="3576"/>
              <a:ext cx="1203" cy="1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25" name="Line 21"/>
            <p:cNvSpPr>
              <a:spLocks noChangeShapeType="1"/>
            </p:cNvSpPr>
            <p:nvPr/>
          </p:nvSpPr>
          <p:spPr bwMode="auto">
            <a:xfrm>
              <a:off x="2112" y="2760"/>
              <a:ext cx="1504" cy="1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26" name="Line 22"/>
            <p:cNvSpPr>
              <a:spLocks noChangeShapeType="1"/>
            </p:cNvSpPr>
            <p:nvPr/>
          </p:nvSpPr>
          <p:spPr bwMode="auto">
            <a:xfrm flipH="1">
              <a:off x="2256" y="2317"/>
              <a:ext cx="602" cy="1259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27" name="Line 23"/>
            <p:cNvSpPr>
              <a:spLocks noChangeShapeType="1"/>
            </p:cNvSpPr>
            <p:nvPr/>
          </p:nvSpPr>
          <p:spPr bwMode="auto">
            <a:xfrm>
              <a:off x="2832" y="2328"/>
              <a:ext cx="602" cy="1259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28" name="Line 24"/>
            <p:cNvSpPr>
              <a:spLocks noChangeShapeType="1"/>
            </p:cNvSpPr>
            <p:nvPr/>
          </p:nvSpPr>
          <p:spPr bwMode="auto">
            <a:xfrm flipH="1">
              <a:off x="2256" y="2760"/>
              <a:ext cx="1344" cy="81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29" name="Line 25"/>
            <p:cNvSpPr>
              <a:spLocks noChangeShapeType="1"/>
            </p:cNvSpPr>
            <p:nvPr/>
          </p:nvSpPr>
          <p:spPr bwMode="auto">
            <a:xfrm>
              <a:off x="2112" y="2770"/>
              <a:ext cx="1356" cy="806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8337" name="Rectangle 33"/>
            <p:cNvSpPr>
              <a:spLocks noChangeArrowheads="1"/>
            </p:cNvSpPr>
            <p:nvPr/>
          </p:nvSpPr>
          <p:spPr bwMode="auto">
            <a:xfrm>
              <a:off x="3600" y="2448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8338" name="Rectangle 34"/>
            <p:cNvSpPr>
              <a:spLocks noChangeArrowheads="1"/>
            </p:cNvSpPr>
            <p:nvPr/>
          </p:nvSpPr>
          <p:spPr bwMode="auto">
            <a:xfrm>
              <a:off x="3456" y="345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3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8339" name="Rectangle 35"/>
            <p:cNvSpPr>
              <a:spLocks noChangeArrowheads="1"/>
            </p:cNvSpPr>
            <p:nvPr/>
          </p:nvSpPr>
          <p:spPr bwMode="auto">
            <a:xfrm>
              <a:off x="1968" y="343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8340" name="Rectangle 36"/>
            <p:cNvSpPr>
              <a:spLocks noChangeArrowheads="1"/>
            </p:cNvSpPr>
            <p:nvPr/>
          </p:nvSpPr>
          <p:spPr bwMode="auto">
            <a:xfrm>
              <a:off x="1728" y="2472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5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8341" name="Rectangle 37"/>
            <p:cNvSpPr>
              <a:spLocks noChangeArrowheads="1"/>
            </p:cNvSpPr>
            <p:nvPr/>
          </p:nvSpPr>
          <p:spPr bwMode="auto">
            <a:xfrm>
              <a:off x="2736" y="1920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S</a:t>
              </a:r>
              <a:r>
                <a:rPr lang="en-US" altLang="zh-CN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8344" name="Rectangle 40"/>
            <p:cNvSpPr>
              <a:spLocks noChangeArrowheads="1"/>
            </p:cNvSpPr>
            <p:nvPr/>
          </p:nvSpPr>
          <p:spPr bwMode="auto">
            <a:xfrm>
              <a:off x="2592" y="3768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c)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8358" name="Oval 54"/>
            <p:cNvSpPr>
              <a:spLocks noChangeArrowheads="1"/>
            </p:cNvSpPr>
            <p:nvPr/>
          </p:nvSpPr>
          <p:spPr bwMode="auto">
            <a:xfrm>
              <a:off x="2784" y="225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9" name="Oval 55"/>
            <p:cNvSpPr>
              <a:spLocks noChangeArrowheads="1"/>
            </p:cNvSpPr>
            <p:nvPr/>
          </p:nvSpPr>
          <p:spPr bwMode="auto">
            <a:xfrm>
              <a:off x="2112" y="2736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60" name="Oval 56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61" name="Oval 57"/>
            <p:cNvSpPr>
              <a:spLocks noChangeArrowheads="1"/>
            </p:cNvSpPr>
            <p:nvPr/>
          </p:nvSpPr>
          <p:spPr bwMode="auto">
            <a:xfrm>
              <a:off x="3408" y="350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62" name="Oval 58"/>
            <p:cNvSpPr>
              <a:spLocks noChangeArrowheads="1"/>
            </p:cNvSpPr>
            <p:nvPr/>
          </p:nvSpPr>
          <p:spPr bwMode="auto">
            <a:xfrm>
              <a:off x="2208" y="3504"/>
              <a:ext cx="96" cy="9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84</a:t>
            </a:fld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928662" y="6215082"/>
            <a:ext cx="707236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包含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3个、4个和5个状态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的最大相容类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8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8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-36513" y="142852"/>
            <a:ext cx="1692276" cy="564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最大相容类实际上构成的是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完全图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complete graph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。</a:t>
            </a:r>
          </a:p>
          <a:p>
            <a:pPr>
              <a:spcBef>
                <a:spcPct val="20000"/>
              </a:spcBef>
            </a:pPr>
            <a:endParaRPr lang="zh-CN" alt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边的数目为：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n(n-1)/2</a:t>
            </a:r>
          </a:p>
        </p:txBody>
      </p:sp>
      <p:pic>
        <p:nvPicPr>
          <p:cNvPr id="99344" name="Picture 16" descr="complete_grap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0"/>
            <a:ext cx="7489825" cy="683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85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" y="5715016"/>
            <a:ext cx="164304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为状态</a:t>
            </a:r>
            <a:endParaRPr lang="en-US" altLang="zh-CN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的个数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/>
      <p:bldP spid="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ChangeArrowheads="1"/>
          </p:cNvSpPr>
          <p:nvPr/>
        </p:nvSpPr>
        <p:spPr bwMode="auto">
          <a:xfrm>
            <a:off x="0" y="180975"/>
            <a:ext cx="5908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不完全确定状态表的化简过程:</a:t>
            </a:r>
          </a:p>
        </p:txBody>
      </p:sp>
      <p:grpSp>
        <p:nvGrpSpPr>
          <p:cNvPr id="369667" name="Group 3"/>
          <p:cNvGrpSpPr>
            <a:grpSpLocks/>
          </p:cNvGrpSpPr>
          <p:nvPr/>
        </p:nvGrpSpPr>
        <p:grpSpPr bwMode="auto">
          <a:xfrm>
            <a:off x="0" y="908050"/>
            <a:ext cx="9144000" cy="1265238"/>
            <a:chOff x="0" y="576"/>
            <a:chExt cx="5760" cy="797"/>
          </a:xfrm>
        </p:grpSpPr>
        <p:sp>
          <p:nvSpPr>
            <p:cNvPr id="369668" name="Rectangle 4"/>
            <p:cNvSpPr>
              <a:spLocks noChangeArrowheads="1"/>
            </p:cNvSpPr>
            <p:nvPr/>
          </p:nvSpPr>
          <p:spPr bwMode="auto">
            <a:xfrm>
              <a:off x="140" y="576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第一步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作隐含表，寻找相容状态对(这和完全确定</a:t>
              </a:r>
            </a:p>
          </p:txBody>
        </p:sp>
        <p:sp>
          <p:nvSpPr>
            <p:cNvPr id="369669" name="Rectangle 5"/>
            <p:cNvSpPr>
              <a:spLocks noChangeArrowheads="1"/>
            </p:cNvSpPr>
            <p:nvPr/>
          </p:nvSpPr>
          <p:spPr bwMode="auto">
            <a:xfrm>
              <a:off x="0" y="1008"/>
              <a:ext cx="30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状态表的做法完全一样)；</a:t>
              </a:r>
            </a:p>
          </p:txBody>
        </p:sp>
      </p:grpSp>
      <p:sp>
        <p:nvSpPr>
          <p:cNvPr id="369670" name="Rectangle 6"/>
          <p:cNvSpPr>
            <a:spLocks noChangeArrowheads="1"/>
          </p:cNvSpPr>
          <p:nvPr/>
        </p:nvSpPr>
        <p:spPr bwMode="auto">
          <a:xfrm>
            <a:off x="0" y="2276475"/>
            <a:ext cx="790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第二步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画出状态合并图，找出最大相容类；</a:t>
            </a:r>
          </a:p>
        </p:txBody>
      </p:sp>
      <p:sp>
        <p:nvSpPr>
          <p:cNvPr id="369671" name="Rectangle 7"/>
          <p:cNvSpPr>
            <a:spLocks noChangeArrowheads="1"/>
          </p:cNvSpPr>
          <p:nvPr/>
        </p:nvSpPr>
        <p:spPr bwMode="auto">
          <a:xfrm>
            <a:off x="87313" y="3141663"/>
            <a:ext cx="5060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第三步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作出最小化状态表。</a:t>
            </a:r>
          </a:p>
        </p:txBody>
      </p:sp>
      <p:grpSp>
        <p:nvGrpSpPr>
          <p:cNvPr id="369672" name="Group 8"/>
          <p:cNvGrpSpPr>
            <a:grpSpLocks/>
          </p:cNvGrpSpPr>
          <p:nvPr/>
        </p:nvGrpSpPr>
        <p:grpSpPr bwMode="auto">
          <a:xfrm>
            <a:off x="0" y="4038600"/>
            <a:ext cx="9124950" cy="2027238"/>
            <a:chOff x="0" y="2544"/>
            <a:chExt cx="5748" cy="1277"/>
          </a:xfrm>
        </p:grpSpPr>
        <p:sp>
          <p:nvSpPr>
            <p:cNvPr id="369673" name="Rectangle 9"/>
            <p:cNvSpPr>
              <a:spLocks noChangeArrowheads="1"/>
            </p:cNvSpPr>
            <p:nvPr/>
          </p:nvSpPr>
          <p:spPr bwMode="auto">
            <a:xfrm>
              <a:off x="144" y="2544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作最小化状态表时，先要从最大相容类中选出一</a:t>
              </a:r>
            </a:p>
          </p:txBody>
        </p:sp>
        <p:sp>
          <p:nvSpPr>
            <p:cNvPr id="369674" name="Rectangle 10"/>
            <p:cNvSpPr>
              <a:spLocks noChangeArrowheads="1"/>
            </p:cNvSpPr>
            <p:nvPr/>
          </p:nvSpPr>
          <p:spPr bwMode="auto">
            <a:xfrm>
              <a:off x="0" y="297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组能覆盖原始状态表中全部状态的相容类，这一组</a:t>
              </a:r>
            </a:p>
          </p:txBody>
        </p:sp>
        <p:sp>
          <p:nvSpPr>
            <p:cNvPr id="369675" name="Rectangle 11"/>
            <p:cNvSpPr>
              <a:spLocks noChangeArrowheads="1"/>
            </p:cNvSpPr>
            <p:nvPr/>
          </p:nvSpPr>
          <p:spPr bwMode="auto">
            <a:xfrm>
              <a:off x="0" y="3456"/>
              <a:ext cx="37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相容类必须满足以下三个条件：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86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9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696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696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0" grpId="0" build="p" autoUpdateAnimBg="0"/>
      <p:bldP spid="369671" grpId="0" build="p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0" y="1524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 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覆盖性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。即所选的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相容类的集合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应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包含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原始状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0" y="8382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态表中的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全部现态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grpSp>
        <p:nvGrpSpPr>
          <p:cNvPr id="100369" name="Group 17"/>
          <p:cNvGrpSpPr>
            <a:grpSpLocks/>
          </p:cNvGrpSpPr>
          <p:nvPr/>
        </p:nvGrpSpPr>
        <p:grpSpPr bwMode="auto">
          <a:xfrm>
            <a:off x="0" y="1524000"/>
            <a:ext cx="9124950" cy="1112838"/>
            <a:chOff x="0" y="960"/>
            <a:chExt cx="5748" cy="701"/>
          </a:xfrm>
        </p:grpSpPr>
        <p:sp>
          <p:nvSpPr>
            <p:cNvPr id="100358" name="Rectangle 6"/>
            <p:cNvSpPr>
              <a:spLocks noChangeArrowheads="1"/>
            </p:cNvSpPr>
            <p:nvPr/>
          </p:nvSpPr>
          <p:spPr bwMode="auto">
            <a:xfrm>
              <a:off x="0" y="960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(2)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最小性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。即所选相容类集合中的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相容类个数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应</a:t>
              </a:r>
            </a:p>
          </p:txBody>
        </p:sp>
        <p:sp>
          <p:nvSpPr>
            <p:cNvPr id="100359" name="Rectangle 7"/>
            <p:cNvSpPr>
              <a:spLocks noChangeArrowheads="1"/>
            </p:cNvSpPr>
            <p:nvPr/>
          </p:nvSpPr>
          <p:spPr bwMode="auto">
            <a:xfrm>
              <a:off x="0" y="1296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最少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grpSp>
        <p:nvGrpSpPr>
          <p:cNvPr id="100370" name="Group 18"/>
          <p:cNvGrpSpPr>
            <a:grpSpLocks/>
          </p:cNvGrpSpPr>
          <p:nvPr/>
        </p:nvGrpSpPr>
        <p:grpSpPr bwMode="auto">
          <a:xfrm>
            <a:off x="0" y="2636838"/>
            <a:ext cx="9124950" cy="2027237"/>
            <a:chOff x="0" y="1680"/>
            <a:chExt cx="5748" cy="1277"/>
          </a:xfrm>
        </p:grpSpPr>
        <p:sp>
          <p:nvSpPr>
            <p:cNvPr id="100360" name="Rectangle 8"/>
            <p:cNvSpPr>
              <a:spLocks noChangeArrowheads="1"/>
            </p:cNvSpPr>
            <p:nvPr/>
          </p:nvSpPr>
          <p:spPr bwMode="auto">
            <a:xfrm>
              <a:off x="0" y="1680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(3) 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闭合性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。即所选相容类集合中的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任一相容类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</a:p>
          </p:txBody>
        </p:sp>
        <p:sp>
          <p:nvSpPr>
            <p:cNvPr id="100361" name="Rectangle 9"/>
            <p:cNvSpPr>
              <a:spLocks noChangeArrowheads="1"/>
            </p:cNvSpPr>
            <p:nvPr/>
          </p:nvSpPr>
          <p:spPr bwMode="auto">
            <a:xfrm>
              <a:off x="0" y="2160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在原始状态表中任一输入条件下产生的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次态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应该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属</a:t>
              </a:r>
            </a:p>
          </p:txBody>
        </p:sp>
        <p:sp>
          <p:nvSpPr>
            <p:cNvPr id="100362" name="Rectangle 10"/>
            <p:cNvSpPr>
              <a:spLocks noChangeArrowheads="1"/>
            </p:cNvSpPr>
            <p:nvPr/>
          </p:nvSpPr>
          <p:spPr bwMode="auto">
            <a:xfrm>
              <a:off x="0" y="2592"/>
              <a:ext cx="31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于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该集合中的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某一相容类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</a:t>
              </a:r>
            </a:p>
          </p:txBody>
        </p:sp>
      </p:grpSp>
      <p:grpSp>
        <p:nvGrpSpPr>
          <p:cNvPr id="100371" name="Group 19"/>
          <p:cNvGrpSpPr>
            <a:grpSpLocks/>
          </p:cNvGrpSpPr>
          <p:nvPr/>
        </p:nvGrpSpPr>
        <p:grpSpPr bwMode="auto">
          <a:xfrm>
            <a:off x="0" y="4800600"/>
            <a:ext cx="9175750" cy="1874838"/>
            <a:chOff x="0" y="3024"/>
            <a:chExt cx="5780" cy="1181"/>
          </a:xfrm>
        </p:grpSpPr>
        <p:sp>
          <p:nvSpPr>
            <p:cNvPr id="100363" name="Rectangle 11"/>
            <p:cNvSpPr>
              <a:spLocks noChangeArrowheads="1"/>
            </p:cNvSpPr>
            <p:nvPr/>
          </p:nvSpPr>
          <p:spPr bwMode="auto">
            <a:xfrm>
              <a:off x="288" y="3024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同时具备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最小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闭合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覆盖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三个条件的相容类的</a:t>
              </a:r>
            </a:p>
          </p:txBody>
        </p:sp>
        <p:sp>
          <p:nvSpPr>
            <p:cNvPr id="100364" name="Rectangle 12"/>
            <p:cNvSpPr>
              <a:spLocks noChangeArrowheads="1"/>
            </p:cNvSpPr>
            <p:nvPr/>
          </p:nvSpPr>
          <p:spPr bwMode="auto">
            <a:xfrm>
              <a:off x="0" y="345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(包含最大相容类)集合，称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最小闭覆盖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。不完全确</a:t>
              </a:r>
            </a:p>
          </p:txBody>
        </p:sp>
        <p:sp>
          <p:nvSpPr>
            <p:cNvPr id="100365" name="Rectangle 13"/>
            <p:cNvSpPr>
              <a:spLocks noChangeArrowheads="1"/>
            </p:cNvSpPr>
            <p:nvPr/>
          </p:nvSpPr>
          <p:spPr bwMode="auto">
            <a:xfrm>
              <a:off x="0" y="3840"/>
              <a:ext cx="49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定状态表的最简化，就是寻找最小闭覆盖。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87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03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03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155575" y="228600"/>
            <a:ext cx="8988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反映闭合和覆盖这两个性质的表称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闭覆盖表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。该</a:t>
            </a:r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0" y="7620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表一部分反映相容类集合的状态的覆盖情况，另一</a:t>
            </a:r>
          </a:p>
        </p:txBody>
      </p:sp>
      <p:sp>
        <p:nvSpPr>
          <p:cNvPr id="101391" name="Rectangle 15"/>
          <p:cNvSpPr>
            <a:spLocks noChangeArrowheads="1"/>
          </p:cNvSpPr>
          <p:nvPr/>
        </p:nvSpPr>
        <p:spPr bwMode="auto">
          <a:xfrm>
            <a:off x="0" y="1295400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部分反映相容类的闭合关系。</a:t>
            </a:r>
          </a:p>
        </p:txBody>
      </p:sp>
      <p:sp>
        <p:nvSpPr>
          <p:cNvPr id="101392" name="Rectangle 16"/>
          <p:cNvSpPr>
            <a:spLocks noChangeArrowheads="1"/>
          </p:cNvSpPr>
          <p:nvPr/>
        </p:nvSpPr>
        <p:spPr bwMode="auto">
          <a:xfrm>
            <a:off x="0" y="1905000"/>
            <a:ext cx="4383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例： 简化下列状态表.</a:t>
            </a:r>
          </a:p>
        </p:txBody>
      </p:sp>
      <p:grpSp>
        <p:nvGrpSpPr>
          <p:cNvPr id="101400" name="Group 24"/>
          <p:cNvGrpSpPr>
            <a:grpSpLocks/>
          </p:cNvGrpSpPr>
          <p:nvPr/>
        </p:nvGrpSpPr>
        <p:grpSpPr bwMode="auto">
          <a:xfrm>
            <a:off x="1752600" y="2667000"/>
            <a:ext cx="5562600" cy="3971925"/>
            <a:chOff x="1104" y="1680"/>
            <a:chExt cx="3504" cy="2502"/>
          </a:xfrm>
        </p:grpSpPr>
        <p:grpSp>
          <p:nvGrpSpPr>
            <p:cNvPr id="101388" name="Group 12"/>
            <p:cNvGrpSpPr>
              <a:grpSpLocks/>
            </p:cNvGrpSpPr>
            <p:nvPr/>
          </p:nvGrpSpPr>
          <p:grpSpPr bwMode="auto">
            <a:xfrm>
              <a:off x="1104" y="1680"/>
              <a:ext cx="3504" cy="2497"/>
              <a:chOff x="1104" y="1488"/>
              <a:chExt cx="3504" cy="2832"/>
            </a:xfrm>
          </p:grpSpPr>
          <p:sp>
            <p:nvSpPr>
              <p:cNvPr id="101380" name="Rectangle 4"/>
              <p:cNvSpPr>
                <a:spLocks noChangeArrowheads="1"/>
              </p:cNvSpPr>
              <p:nvPr/>
            </p:nvSpPr>
            <p:spPr bwMode="auto">
              <a:xfrm>
                <a:off x="2592" y="1503"/>
                <a:ext cx="628" cy="4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黑体" pitchFamily="49" charset="-122"/>
                  </a:rPr>
                  <a:t>次态</a:t>
                </a:r>
              </a:p>
            </p:txBody>
          </p:sp>
          <p:sp>
            <p:nvSpPr>
              <p:cNvPr id="101381" name="Rectangle 5"/>
              <p:cNvSpPr>
                <a:spLocks noChangeArrowheads="1"/>
              </p:cNvSpPr>
              <p:nvPr/>
            </p:nvSpPr>
            <p:spPr bwMode="auto">
              <a:xfrm>
                <a:off x="1200" y="1913"/>
                <a:ext cx="3316" cy="4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现态   </a:t>
                </a:r>
                <a:r>
                  <a:rPr lang="en-US" altLang="zh-CN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X=0    X=1    </a:t>
                </a:r>
                <a:r>
                  <a:rPr lang="zh-CN" altLang="en-US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  <a:ea typeface="黑体" pitchFamily="49" charset="-122"/>
                  </a:rPr>
                  <a:t>输出</a:t>
                </a:r>
              </a:p>
            </p:txBody>
          </p:sp>
          <p:sp>
            <p:nvSpPr>
              <p:cNvPr id="101382" name="Rectangle 6"/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3504" cy="283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383" name="Line 7"/>
              <p:cNvSpPr>
                <a:spLocks noChangeShapeType="1"/>
              </p:cNvSpPr>
              <p:nvPr/>
            </p:nvSpPr>
            <p:spPr bwMode="auto">
              <a:xfrm>
                <a:off x="1920" y="1488"/>
                <a:ext cx="0" cy="28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384" name="Line 8"/>
              <p:cNvSpPr>
                <a:spLocks noChangeShapeType="1"/>
              </p:cNvSpPr>
              <p:nvPr/>
            </p:nvSpPr>
            <p:spPr bwMode="auto">
              <a:xfrm>
                <a:off x="3744" y="1488"/>
                <a:ext cx="0" cy="28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385" name="Line 9"/>
              <p:cNvSpPr>
                <a:spLocks noChangeShapeType="1"/>
              </p:cNvSpPr>
              <p:nvPr/>
            </p:nvSpPr>
            <p:spPr bwMode="auto">
              <a:xfrm>
                <a:off x="1104" y="2304"/>
                <a:ext cx="350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386" name="Line 10"/>
              <p:cNvSpPr>
                <a:spLocks noChangeShapeType="1"/>
              </p:cNvSpPr>
              <p:nvPr/>
            </p:nvSpPr>
            <p:spPr bwMode="auto">
              <a:xfrm>
                <a:off x="1920" y="1872"/>
                <a:ext cx="18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387" name="Line 11"/>
              <p:cNvSpPr>
                <a:spLocks noChangeShapeType="1"/>
              </p:cNvSpPr>
              <p:nvPr/>
            </p:nvSpPr>
            <p:spPr bwMode="auto">
              <a:xfrm>
                <a:off x="2832" y="1872"/>
                <a:ext cx="0" cy="24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1394" name="Rectangle 18"/>
            <p:cNvSpPr>
              <a:spLocks noChangeArrowheads="1"/>
            </p:cNvSpPr>
            <p:nvPr/>
          </p:nvSpPr>
          <p:spPr bwMode="auto">
            <a:xfrm>
              <a:off x="1296" y="2448"/>
              <a:ext cx="293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      B      D      0</a:t>
              </a:r>
            </a:p>
          </p:txBody>
        </p:sp>
        <p:sp>
          <p:nvSpPr>
            <p:cNvPr id="101395" name="Rectangle 19"/>
            <p:cNvSpPr>
              <a:spLocks noChangeArrowheads="1"/>
            </p:cNvSpPr>
            <p:nvPr/>
          </p:nvSpPr>
          <p:spPr bwMode="auto">
            <a:xfrm>
              <a:off x="1296" y="2737"/>
              <a:ext cx="2932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      B      D      d</a:t>
              </a:r>
            </a:p>
          </p:txBody>
        </p:sp>
        <p:sp>
          <p:nvSpPr>
            <p:cNvPr id="101396" name="Rectangle 20"/>
            <p:cNvSpPr>
              <a:spLocks noChangeArrowheads="1"/>
            </p:cNvSpPr>
            <p:nvPr/>
          </p:nvSpPr>
          <p:spPr bwMode="auto">
            <a:xfrm>
              <a:off x="1296" y="2977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      A      E      1</a:t>
              </a:r>
            </a:p>
          </p:txBody>
        </p:sp>
        <p:sp>
          <p:nvSpPr>
            <p:cNvPr id="101397" name="Rectangle 21"/>
            <p:cNvSpPr>
              <a:spLocks noChangeArrowheads="1"/>
            </p:cNvSpPr>
            <p:nvPr/>
          </p:nvSpPr>
          <p:spPr bwMode="auto">
            <a:xfrm>
              <a:off x="1296" y="3265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      d      E      1</a:t>
              </a:r>
            </a:p>
          </p:txBody>
        </p:sp>
        <p:sp>
          <p:nvSpPr>
            <p:cNvPr id="101398" name="Rectangle 22"/>
            <p:cNvSpPr>
              <a:spLocks noChangeArrowheads="1"/>
            </p:cNvSpPr>
            <p:nvPr/>
          </p:nvSpPr>
          <p:spPr bwMode="auto">
            <a:xfrm>
              <a:off x="1296" y="3529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E      F      d      1</a:t>
              </a:r>
            </a:p>
          </p:txBody>
        </p:sp>
        <p:sp>
          <p:nvSpPr>
            <p:cNvPr id="101399" name="Rectangle 23"/>
            <p:cNvSpPr>
              <a:spLocks noChangeArrowheads="1"/>
            </p:cNvSpPr>
            <p:nvPr/>
          </p:nvSpPr>
          <p:spPr bwMode="auto">
            <a:xfrm>
              <a:off x="1296" y="3817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      d      C      d</a:t>
              </a: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88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1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2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Line 4"/>
          <p:cNvSpPr>
            <a:spLocks noChangeShapeType="1"/>
          </p:cNvSpPr>
          <p:nvPr/>
        </p:nvSpPr>
        <p:spPr bwMode="auto">
          <a:xfrm>
            <a:off x="762000" y="10668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>
            <a:off x="762000" y="5791200"/>
            <a:ext cx="594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>
            <a:off x="1828800" y="1066800"/>
            <a:ext cx="0" cy="472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762000" y="1066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08" name="Line 8"/>
          <p:cNvSpPr>
            <a:spLocks noChangeShapeType="1"/>
          </p:cNvSpPr>
          <p:nvPr/>
        </p:nvSpPr>
        <p:spPr bwMode="auto">
          <a:xfrm>
            <a:off x="3048000" y="1981200"/>
            <a:ext cx="0" cy="3810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762000" y="1981200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4343400" y="2971800"/>
            <a:ext cx="0" cy="281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>
            <a:off x="762000" y="2971800"/>
            <a:ext cx="358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2" name="Line 12"/>
          <p:cNvSpPr>
            <a:spLocks noChangeShapeType="1"/>
          </p:cNvSpPr>
          <p:nvPr/>
        </p:nvSpPr>
        <p:spPr bwMode="auto">
          <a:xfrm>
            <a:off x="5562600" y="3962400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>
            <a:off x="762000" y="39624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>
            <a:off x="6705600" y="4876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5" name="Line 15"/>
          <p:cNvSpPr>
            <a:spLocks noChangeShapeType="1"/>
          </p:cNvSpPr>
          <p:nvPr/>
        </p:nvSpPr>
        <p:spPr bwMode="auto">
          <a:xfrm>
            <a:off x="762000" y="4876800"/>
            <a:ext cx="5943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16" name="Rectangle 16"/>
          <p:cNvSpPr>
            <a:spLocks noChangeArrowheads="1"/>
          </p:cNvSpPr>
          <p:nvPr/>
        </p:nvSpPr>
        <p:spPr bwMode="auto">
          <a:xfrm>
            <a:off x="990600" y="575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17" name="Rectangle 17"/>
          <p:cNvSpPr>
            <a:spLocks noChangeArrowheads="1"/>
          </p:cNvSpPr>
          <p:nvPr/>
        </p:nvSpPr>
        <p:spPr bwMode="auto">
          <a:xfrm>
            <a:off x="2133600" y="575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18" name="Rectangle 18"/>
          <p:cNvSpPr>
            <a:spLocks noChangeArrowheads="1"/>
          </p:cNvSpPr>
          <p:nvPr/>
        </p:nvSpPr>
        <p:spPr bwMode="auto">
          <a:xfrm>
            <a:off x="3429000" y="575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19" name="Rectangle 19"/>
          <p:cNvSpPr>
            <a:spLocks noChangeArrowheads="1"/>
          </p:cNvSpPr>
          <p:nvPr/>
        </p:nvSpPr>
        <p:spPr bwMode="auto">
          <a:xfrm>
            <a:off x="4724400" y="575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20" name="Rectangle 20"/>
          <p:cNvSpPr>
            <a:spLocks noChangeArrowheads="1"/>
          </p:cNvSpPr>
          <p:nvPr/>
        </p:nvSpPr>
        <p:spPr bwMode="auto">
          <a:xfrm>
            <a:off x="5943600" y="575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228600" y="1181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22" name="Rectangle 22"/>
          <p:cNvSpPr>
            <a:spLocks noChangeArrowheads="1"/>
          </p:cNvSpPr>
          <p:nvPr/>
        </p:nvSpPr>
        <p:spPr bwMode="auto">
          <a:xfrm>
            <a:off x="228600" y="2171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23" name="Rectangle 23"/>
          <p:cNvSpPr>
            <a:spLocks noChangeArrowheads="1"/>
          </p:cNvSpPr>
          <p:nvPr/>
        </p:nvSpPr>
        <p:spPr bwMode="auto">
          <a:xfrm>
            <a:off x="228600" y="31623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24" name="Rectangle 24"/>
          <p:cNvSpPr>
            <a:spLocks noChangeArrowheads="1"/>
          </p:cNvSpPr>
          <p:nvPr/>
        </p:nvSpPr>
        <p:spPr bwMode="auto">
          <a:xfrm>
            <a:off x="304800" y="4152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25" name="Rectangle 25"/>
          <p:cNvSpPr>
            <a:spLocks noChangeArrowheads="1"/>
          </p:cNvSpPr>
          <p:nvPr/>
        </p:nvSpPr>
        <p:spPr bwMode="auto">
          <a:xfrm>
            <a:off x="304800" y="4991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26" name="Rectangle 26"/>
          <p:cNvSpPr>
            <a:spLocks noChangeArrowheads="1"/>
          </p:cNvSpPr>
          <p:nvPr/>
        </p:nvSpPr>
        <p:spPr bwMode="auto">
          <a:xfrm>
            <a:off x="3352800" y="4105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AF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27" name="Rectangle 27"/>
          <p:cNvSpPr>
            <a:spLocks noChangeArrowheads="1"/>
          </p:cNvSpPr>
          <p:nvPr/>
        </p:nvSpPr>
        <p:spPr bwMode="auto">
          <a:xfrm>
            <a:off x="2057400" y="4105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BF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29" name="Rectangle 29"/>
          <p:cNvSpPr>
            <a:spLocks noChangeArrowheads="1"/>
          </p:cNvSpPr>
          <p:nvPr/>
        </p:nvSpPr>
        <p:spPr bwMode="auto">
          <a:xfrm>
            <a:off x="3352800" y="5019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CE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30" name="Rectangle 30"/>
          <p:cNvSpPr>
            <a:spLocks noChangeArrowheads="1"/>
          </p:cNvSpPr>
          <p:nvPr/>
        </p:nvSpPr>
        <p:spPr bwMode="auto">
          <a:xfrm>
            <a:off x="914400" y="5105400"/>
            <a:ext cx="736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CD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2455" name="Group 55"/>
          <p:cNvGrpSpPr>
            <a:grpSpLocks/>
          </p:cNvGrpSpPr>
          <p:nvPr/>
        </p:nvGrpSpPr>
        <p:grpSpPr bwMode="auto">
          <a:xfrm>
            <a:off x="1981200" y="1895475"/>
            <a:ext cx="590550" cy="1036638"/>
            <a:chOff x="1248" y="1194"/>
            <a:chExt cx="372" cy="653"/>
          </a:xfrm>
        </p:grpSpPr>
        <p:sp>
          <p:nvSpPr>
            <p:cNvPr id="102428" name="Rectangle 28"/>
            <p:cNvSpPr>
              <a:spLocks noChangeArrowheads="1"/>
            </p:cNvSpPr>
            <p:nvPr/>
          </p:nvSpPr>
          <p:spPr bwMode="auto">
            <a:xfrm>
              <a:off x="1248" y="119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AB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2431" name="Rectangle 31"/>
            <p:cNvSpPr>
              <a:spLocks noChangeArrowheads="1"/>
            </p:cNvSpPr>
            <p:nvPr/>
          </p:nvSpPr>
          <p:spPr bwMode="auto">
            <a:xfrm>
              <a:off x="1248" y="148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DE</a:t>
              </a:r>
              <a:endPara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02432" name="Rectangle 32"/>
          <p:cNvSpPr>
            <a:spLocks noChangeArrowheads="1"/>
          </p:cNvSpPr>
          <p:nvPr/>
        </p:nvSpPr>
        <p:spPr bwMode="auto">
          <a:xfrm>
            <a:off x="990600" y="31480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02433" name="Rectangle 33"/>
          <p:cNvSpPr>
            <a:spLocks noChangeArrowheads="1"/>
          </p:cNvSpPr>
          <p:nvPr/>
        </p:nvSpPr>
        <p:spPr bwMode="auto">
          <a:xfrm>
            <a:off x="990600" y="21574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02434" name="Rectangle 34"/>
          <p:cNvSpPr>
            <a:spLocks noChangeArrowheads="1"/>
          </p:cNvSpPr>
          <p:nvPr/>
        </p:nvSpPr>
        <p:spPr bwMode="auto">
          <a:xfrm>
            <a:off x="990600" y="41386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02435" name="Rectangle 35"/>
          <p:cNvSpPr>
            <a:spLocks noChangeArrowheads="1"/>
          </p:cNvSpPr>
          <p:nvPr/>
        </p:nvSpPr>
        <p:spPr bwMode="auto">
          <a:xfrm>
            <a:off x="3352800" y="31480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√</a:t>
            </a:r>
          </a:p>
        </p:txBody>
      </p:sp>
      <p:sp>
        <p:nvSpPr>
          <p:cNvPr id="102436" name="Rectangle 36"/>
          <p:cNvSpPr>
            <a:spLocks noChangeArrowheads="1"/>
          </p:cNvSpPr>
          <p:nvPr/>
        </p:nvSpPr>
        <p:spPr bwMode="auto">
          <a:xfrm>
            <a:off x="990600" y="12430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√</a:t>
            </a:r>
          </a:p>
        </p:txBody>
      </p:sp>
      <p:sp>
        <p:nvSpPr>
          <p:cNvPr id="102437" name="Rectangle 37"/>
          <p:cNvSpPr>
            <a:spLocks noChangeArrowheads="1"/>
          </p:cNvSpPr>
          <p:nvPr/>
        </p:nvSpPr>
        <p:spPr bwMode="auto">
          <a:xfrm>
            <a:off x="1981200" y="3114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DE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38" name="Rectangle 38"/>
          <p:cNvSpPr>
            <a:spLocks noChangeArrowheads="1"/>
          </p:cNvSpPr>
          <p:nvPr/>
        </p:nvSpPr>
        <p:spPr bwMode="auto">
          <a:xfrm>
            <a:off x="1981200" y="5019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CD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39" name="Rectangle 39"/>
          <p:cNvSpPr>
            <a:spLocks noChangeArrowheads="1"/>
          </p:cNvSpPr>
          <p:nvPr/>
        </p:nvSpPr>
        <p:spPr bwMode="auto">
          <a:xfrm>
            <a:off x="4648200" y="50196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CE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2440" name="Rectangle 40"/>
          <p:cNvSpPr>
            <a:spLocks noChangeArrowheads="1"/>
          </p:cNvSpPr>
          <p:nvPr/>
        </p:nvSpPr>
        <p:spPr bwMode="auto">
          <a:xfrm>
            <a:off x="4648200" y="42148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√</a:t>
            </a:r>
          </a:p>
        </p:txBody>
      </p:sp>
      <p:sp>
        <p:nvSpPr>
          <p:cNvPr id="102441" name="Rectangle 41"/>
          <p:cNvSpPr>
            <a:spLocks noChangeArrowheads="1"/>
          </p:cNvSpPr>
          <p:nvPr/>
        </p:nvSpPr>
        <p:spPr bwMode="auto">
          <a:xfrm>
            <a:off x="5867400" y="50530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√</a:t>
            </a:r>
          </a:p>
        </p:txBody>
      </p:sp>
      <p:sp>
        <p:nvSpPr>
          <p:cNvPr id="102443" name="Rectangle 43"/>
          <p:cNvSpPr>
            <a:spLocks noChangeArrowheads="1"/>
          </p:cNvSpPr>
          <p:nvPr/>
        </p:nvSpPr>
        <p:spPr bwMode="auto">
          <a:xfrm>
            <a:off x="4572000" y="1295400"/>
            <a:ext cx="4419600" cy="261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         B           D        0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B         B           D        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C         A           E        1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D         d           E        1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E         F           d         1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F         d           C         d</a:t>
            </a:r>
          </a:p>
        </p:txBody>
      </p:sp>
      <p:sp>
        <p:nvSpPr>
          <p:cNvPr id="102444" name="Rectangle 44"/>
          <p:cNvSpPr>
            <a:spLocks noChangeArrowheads="1"/>
          </p:cNvSpPr>
          <p:nvPr/>
        </p:nvSpPr>
        <p:spPr bwMode="auto">
          <a:xfrm>
            <a:off x="5029200" y="1042988"/>
            <a:ext cx="374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现态    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X=0     X=1   </a:t>
            </a: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输出</a:t>
            </a:r>
          </a:p>
        </p:txBody>
      </p:sp>
      <p:sp>
        <p:nvSpPr>
          <p:cNvPr id="102445" name="Rectangle 45"/>
          <p:cNvSpPr>
            <a:spLocks noChangeArrowheads="1"/>
          </p:cNvSpPr>
          <p:nvPr/>
        </p:nvSpPr>
        <p:spPr bwMode="auto">
          <a:xfrm>
            <a:off x="6477000" y="68580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次态</a:t>
            </a:r>
          </a:p>
        </p:txBody>
      </p:sp>
      <p:sp>
        <p:nvSpPr>
          <p:cNvPr id="102446" name="Rectangle 46"/>
          <p:cNvSpPr>
            <a:spLocks noChangeArrowheads="1"/>
          </p:cNvSpPr>
          <p:nvPr/>
        </p:nvSpPr>
        <p:spPr bwMode="auto">
          <a:xfrm>
            <a:off x="5029200" y="685800"/>
            <a:ext cx="38862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2447" name="Line 47"/>
          <p:cNvSpPr>
            <a:spLocks noChangeShapeType="1"/>
          </p:cNvSpPr>
          <p:nvPr/>
        </p:nvSpPr>
        <p:spPr bwMode="auto">
          <a:xfrm>
            <a:off x="5867400" y="6858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8" name="Line 48"/>
          <p:cNvSpPr>
            <a:spLocks noChangeShapeType="1"/>
          </p:cNvSpPr>
          <p:nvPr/>
        </p:nvSpPr>
        <p:spPr bwMode="auto">
          <a:xfrm>
            <a:off x="5029200" y="13716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49" name="Line 49"/>
          <p:cNvSpPr>
            <a:spLocks noChangeShapeType="1"/>
          </p:cNvSpPr>
          <p:nvPr/>
        </p:nvSpPr>
        <p:spPr bwMode="auto">
          <a:xfrm>
            <a:off x="8001000" y="6858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0" name="Line 50"/>
          <p:cNvSpPr>
            <a:spLocks noChangeShapeType="1"/>
          </p:cNvSpPr>
          <p:nvPr/>
        </p:nvSpPr>
        <p:spPr bwMode="auto">
          <a:xfrm>
            <a:off x="5867400" y="1066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1" name="Line 51"/>
          <p:cNvSpPr>
            <a:spLocks noChangeShapeType="1"/>
          </p:cNvSpPr>
          <p:nvPr/>
        </p:nvSpPr>
        <p:spPr bwMode="auto">
          <a:xfrm>
            <a:off x="6934200" y="10668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52" name="Rectangle 52"/>
          <p:cNvSpPr>
            <a:spLocks noChangeArrowheads="1"/>
          </p:cNvSpPr>
          <p:nvPr/>
        </p:nvSpPr>
        <p:spPr bwMode="auto">
          <a:xfrm>
            <a:off x="0" y="152400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(1)做隐含表,寻找相容状态对</a:t>
            </a: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89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2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2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2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2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2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2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2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2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2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2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2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2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6" grpId="0" build="p" autoUpdateAnimBg="0"/>
      <p:bldP spid="102427" grpId="0" build="p" autoUpdateAnimBg="0"/>
      <p:bldP spid="102429" grpId="0" build="p" autoUpdateAnimBg="0"/>
      <p:bldP spid="102430" grpId="0" build="p" autoUpdateAnimBg="0"/>
      <p:bldP spid="102432" grpId="0" build="p" autoUpdateAnimBg="0"/>
      <p:bldP spid="102433" grpId="0" build="p" autoUpdateAnimBg="0"/>
      <p:bldP spid="102434" grpId="0" build="p" autoUpdateAnimBg="0"/>
      <p:bldP spid="102435" grpId="0" build="p" autoUpdateAnimBg="0"/>
      <p:bldP spid="102436" grpId="0" build="p" autoUpdateAnimBg="0"/>
      <p:bldP spid="102437" grpId="0" build="p" autoUpdateAnimBg="0"/>
      <p:bldP spid="102438" grpId="0" build="p" autoUpdateAnimBg="0"/>
      <p:bldP spid="102439" grpId="0" build="p" autoUpdateAnimBg="0"/>
      <p:bldP spid="102440" grpId="0" build="p" autoUpdateAnimBg="0"/>
      <p:bldP spid="102441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286000" y="609600"/>
            <a:ext cx="990600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2286000" y="1219200"/>
            <a:ext cx="3810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V="1">
            <a:off x="2286000" y="13716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H="1">
            <a:off x="1600200" y="13716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2819400" y="523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2819400" y="1590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2286000" y="523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4343400" y="609600"/>
            <a:ext cx="990600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4343400" y="1219200"/>
            <a:ext cx="3810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V="1">
            <a:off x="4343400" y="13716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H="1">
            <a:off x="3810000" y="13716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4876800" y="523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876800" y="1590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343400" y="523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811" name="Rectangle 19"/>
          <p:cNvSpPr>
            <a:spLocks noChangeArrowheads="1"/>
          </p:cNvSpPr>
          <p:nvPr/>
        </p:nvSpPr>
        <p:spPr bwMode="auto">
          <a:xfrm>
            <a:off x="6400800" y="609600"/>
            <a:ext cx="990600" cy="1600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6400800" y="1219200"/>
            <a:ext cx="38100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 flipV="1">
            <a:off x="6400800" y="1371600"/>
            <a:ext cx="3810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flipH="1">
            <a:off x="5867400" y="13716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6934200" y="523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6934200" y="1590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Q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817" name="Rectangle 25"/>
          <p:cNvSpPr>
            <a:spLocks noChangeArrowheads="1"/>
          </p:cNvSpPr>
          <p:nvPr/>
        </p:nvSpPr>
        <p:spPr bwMode="auto">
          <a:xfrm>
            <a:off x="6400800" y="523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>
            <a:off x="3276600" y="8382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3" name="Line 31"/>
          <p:cNvSpPr>
            <a:spLocks noChangeShapeType="1"/>
          </p:cNvSpPr>
          <p:nvPr/>
        </p:nvSpPr>
        <p:spPr bwMode="auto">
          <a:xfrm>
            <a:off x="5334000" y="8382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4" name="Line 32"/>
          <p:cNvSpPr>
            <a:spLocks noChangeShapeType="1"/>
          </p:cNvSpPr>
          <p:nvPr/>
        </p:nvSpPr>
        <p:spPr bwMode="auto">
          <a:xfrm>
            <a:off x="7391400" y="8382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5" name="Line 33"/>
          <p:cNvSpPr>
            <a:spLocks noChangeShapeType="1"/>
          </p:cNvSpPr>
          <p:nvPr/>
        </p:nvSpPr>
        <p:spPr bwMode="auto">
          <a:xfrm flipH="1">
            <a:off x="1905000" y="838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838200" y="1143000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CP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828" name="Line 36"/>
          <p:cNvSpPr>
            <a:spLocks noChangeShapeType="1"/>
          </p:cNvSpPr>
          <p:nvPr/>
        </p:nvSpPr>
        <p:spPr bwMode="auto">
          <a:xfrm>
            <a:off x="3810000" y="8382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9" name="Line 37"/>
          <p:cNvSpPr>
            <a:spLocks noChangeShapeType="1"/>
          </p:cNvSpPr>
          <p:nvPr/>
        </p:nvSpPr>
        <p:spPr bwMode="auto">
          <a:xfrm>
            <a:off x="5867400" y="8382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0" name="Line 38"/>
          <p:cNvSpPr>
            <a:spLocks noChangeShapeType="1"/>
          </p:cNvSpPr>
          <p:nvPr/>
        </p:nvSpPr>
        <p:spPr bwMode="auto">
          <a:xfrm flipV="1">
            <a:off x="1905000" y="3810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1" name="Line 39"/>
          <p:cNvSpPr>
            <a:spLocks noChangeShapeType="1"/>
          </p:cNvSpPr>
          <p:nvPr/>
        </p:nvSpPr>
        <p:spPr bwMode="auto">
          <a:xfrm>
            <a:off x="1905000" y="3810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2" name="Line 40"/>
          <p:cNvSpPr>
            <a:spLocks noChangeShapeType="1"/>
          </p:cNvSpPr>
          <p:nvPr/>
        </p:nvSpPr>
        <p:spPr bwMode="auto">
          <a:xfrm>
            <a:off x="3505200" y="3810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3" name="Line 41"/>
          <p:cNvSpPr>
            <a:spLocks noChangeShapeType="1"/>
          </p:cNvSpPr>
          <p:nvPr/>
        </p:nvSpPr>
        <p:spPr bwMode="auto">
          <a:xfrm flipH="1">
            <a:off x="3276600" y="1981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4" name="Line 42"/>
          <p:cNvSpPr>
            <a:spLocks noChangeShapeType="1"/>
          </p:cNvSpPr>
          <p:nvPr/>
        </p:nvSpPr>
        <p:spPr bwMode="auto">
          <a:xfrm flipH="1">
            <a:off x="4114800" y="838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5" name="Line 43"/>
          <p:cNvSpPr>
            <a:spLocks noChangeShapeType="1"/>
          </p:cNvSpPr>
          <p:nvPr/>
        </p:nvSpPr>
        <p:spPr bwMode="auto">
          <a:xfrm flipV="1">
            <a:off x="4114800" y="3810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6" name="Line 44"/>
          <p:cNvSpPr>
            <a:spLocks noChangeShapeType="1"/>
          </p:cNvSpPr>
          <p:nvPr/>
        </p:nvSpPr>
        <p:spPr bwMode="auto">
          <a:xfrm>
            <a:off x="4114800" y="3810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7" name="Line 45"/>
          <p:cNvSpPr>
            <a:spLocks noChangeShapeType="1"/>
          </p:cNvSpPr>
          <p:nvPr/>
        </p:nvSpPr>
        <p:spPr bwMode="auto">
          <a:xfrm>
            <a:off x="5562600" y="381000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8" name="Line 46"/>
          <p:cNvSpPr>
            <a:spLocks noChangeShapeType="1"/>
          </p:cNvSpPr>
          <p:nvPr/>
        </p:nvSpPr>
        <p:spPr bwMode="auto">
          <a:xfrm flipH="1">
            <a:off x="5334000" y="1905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9" name="Line 47"/>
          <p:cNvSpPr>
            <a:spLocks noChangeShapeType="1"/>
          </p:cNvSpPr>
          <p:nvPr/>
        </p:nvSpPr>
        <p:spPr bwMode="auto">
          <a:xfrm flipH="1">
            <a:off x="6172200" y="8382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0" name="Line 48"/>
          <p:cNvSpPr>
            <a:spLocks noChangeShapeType="1"/>
          </p:cNvSpPr>
          <p:nvPr/>
        </p:nvSpPr>
        <p:spPr bwMode="auto">
          <a:xfrm flipV="1">
            <a:off x="6172200" y="3810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1" name="Line 49"/>
          <p:cNvSpPr>
            <a:spLocks noChangeShapeType="1"/>
          </p:cNvSpPr>
          <p:nvPr/>
        </p:nvSpPr>
        <p:spPr bwMode="auto">
          <a:xfrm>
            <a:off x="6172200" y="3810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2" name="Line 50"/>
          <p:cNvSpPr>
            <a:spLocks noChangeShapeType="1"/>
          </p:cNvSpPr>
          <p:nvPr/>
        </p:nvSpPr>
        <p:spPr bwMode="auto">
          <a:xfrm>
            <a:off x="7620000" y="381000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3" name="Line 51"/>
          <p:cNvSpPr>
            <a:spLocks noChangeShapeType="1"/>
          </p:cNvSpPr>
          <p:nvPr/>
        </p:nvSpPr>
        <p:spPr bwMode="auto">
          <a:xfrm>
            <a:off x="7391400" y="19050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4" name="Line 52"/>
          <p:cNvSpPr>
            <a:spLocks noChangeShapeType="1"/>
          </p:cNvSpPr>
          <p:nvPr/>
        </p:nvSpPr>
        <p:spPr bwMode="auto">
          <a:xfrm>
            <a:off x="2895600" y="1676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5" name="Line 53"/>
          <p:cNvSpPr>
            <a:spLocks noChangeShapeType="1"/>
          </p:cNvSpPr>
          <p:nvPr/>
        </p:nvSpPr>
        <p:spPr bwMode="auto">
          <a:xfrm>
            <a:off x="4953000" y="1676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46" name="Line 54"/>
          <p:cNvSpPr>
            <a:spLocks noChangeShapeType="1"/>
          </p:cNvSpPr>
          <p:nvPr/>
        </p:nvSpPr>
        <p:spPr bwMode="auto">
          <a:xfrm>
            <a:off x="7010400" y="1676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323850" y="2492375"/>
            <a:ext cx="8532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异步时序逻辑电路</a:t>
            </a:r>
            <a:r>
              <a:rPr lang="en-US" altLang="zh-CN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a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synchronous sequential logic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3851" name="Rectangle 59"/>
          <p:cNvSpPr>
            <a:spLocks noChangeArrowheads="1"/>
          </p:cNvSpPr>
          <p:nvPr/>
        </p:nvSpPr>
        <p:spPr bwMode="auto">
          <a:xfrm>
            <a:off x="0" y="321310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2、莫尔(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Moore)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和梅里(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Mealy)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之分</a:t>
            </a:r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533400" y="4089400"/>
            <a:ext cx="5264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Moore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型 : （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）无输入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 ;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857" name="Rectangle 65"/>
          <p:cNvSpPr>
            <a:spLocks noChangeArrowheads="1"/>
          </p:cNvSpPr>
          <p:nvPr/>
        </p:nvSpPr>
        <p:spPr bwMode="auto">
          <a:xfrm>
            <a:off x="2555875" y="4794250"/>
            <a:ext cx="619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）有输入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但: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Y(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)=F[Q(</a:t>
            </a:r>
            <a:r>
              <a:rPr lang="en-US" altLang="zh-CN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baseline="-25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n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)]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861" name="Rectangle 45"/>
          <p:cNvSpPr>
            <a:spLocks noChangeArrowheads="1"/>
          </p:cNvSpPr>
          <p:nvPr/>
        </p:nvSpPr>
        <p:spPr bwMode="auto">
          <a:xfrm>
            <a:off x="323850" y="5516563"/>
            <a:ext cx="84248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>
                <a:effectLst/>
                <a:latin typeface="Times New Roman" pitchFamily="18" charset="0"/>
              </a:rPr>
              <a:t>Edward F. Moore, 1956, “Gedanken-experiments on Sequential Machines.”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</a:t>
            </a:r>
          </a:p>
        </p:txBody>
      </p:sp>
      <p:sp>
        <p:nvSpPr>
          <p:cNvPr id="52" name="椭圆形标注 51"/>
          <p:cNvSpPr/>
          <p:nvPr/>
        </p:nvSpPr>
        <p:spPr bwMode="auto">
          <a:xfrm>
            <a:off x="6429388" y="3000372"/>
            <a:ext cx="2571736" cy="1714512"/>
          </a:xfrm>
          <a:prstGeom prst="wedgeEllipseCallout">
            <a:avLst>
              <a:gd name="adj1" fmla="val -64603"/>
              <a:gd name="adj2" fmla="val 51622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32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输出是当前状态的函数</a:t>
            </a:r>
          </a:p>
        </p:txBody>
      </p: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3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8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3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51" grpId="0" build="p" autoUpdateAnimBg="0"/>
      <p:bldP spid="33856" grpId="0" build="p" autoUpdateAnimBg="0"/>
      <p:bldP spid="33857" grpId="0" build="p" autoUpdateAnimBg="0"/>
      <p:bldP spid="34861" grpId="0"/>
      <p:bldP spid="52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49" name="Group 25"/>
          <p:cNvGrpSpPr>
            <a:grpSpLocks/>
          </p:cNvGrpSpPr>
          <p:nvPr/>
        </p:nvGrpSpPr>
        <p:grpSpPr bwMode="auto">
          <a:xfrm>
            <a:off x="304800" y="676275"/>
            <a:ext cx="2419350" cy="579438"/>
            <a:chOff x="912" y="714"/>
            <a:chExt cx="1524" cy="365"/>
          </a:xfrm>
        </p:grpSpPr>
        <p:sp>
          <p:nvSpPr>
            <p:cNvPr id="103428" name="Line 4"/>
            <p:cNvSpPr>
              <a:spLocks noChangeShapeType="1"/>
            </p:cNvSpPr>
            <p:nvPr/>
          </p:nvSpPr>
          <p:spPr bwMode="auto">
            <a:xfrm>
              <a:off x="1344" y="9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1" name="Rectangle 17"/>
            <p:cNvSpPr>
              <a:spLocks noChangeArrowheads="1"/>
            </p:cNvSpPr>
            <p:nvPr/>
          </p:nvSpPr>
          <p:spPr bwMode="auto">
            <a:xfrm>
              <a:off x="912" y="714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AF     CD√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3452" name="Group 28"/>
          <p:cNvGrpSpPr>
            <a:grpSpLocks/>
          </p:cNvGrpSpPr>
          <p:nvPr/>
        </p:nvGrpSpPr>
        <p:grpSpPr bwMode="auto">
          <a:xfrm>
            <a:off x="228600" y="2743200"/>
            <a:ext cx="2419350" cy="579438"/>
            <a:chOff x="864" y="1722"/>
            <a:chExt cx="1524" cy="365"/>
          </a:xfrm>
        </p:grpSpPr>
        <p:sp>
          <p:nvSpPr>
            <p:cNvPr id="103432" name="Line 8"/>
            <p:cNvSpPr>
              <a:spLocks noChangeShapeType="1"/>
            </p:cNvSpPr>
            <p:nvPr/>
          </p:nvSpPr>
          <p:spPr bwMode="auto">
            <a:xfrm>
              <a:off x="1440" y="19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4" name="Rectangle 20"/>
            <p:cNvSpPr>
              <a:spLocks noChangeArrowheads="1"/>
            </p:cNvSpPr>
            <p:nvPr/>
          </p:nvSpPr>
          <p:spPr bwMode="auto">
            <a:xfrm>
              <a:off x="864" y="1722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BD     DE√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3453" name="Group 29"/>
          <p:cNvGrpSpPr>
            <a:grpSpLocks/>
          </p:cNvGrpSpPr>
          <p:nvPr/>
        </p:nvGrpSpPr>
        <p:grpSpPr bwMode="auto">
          <a:xfrm>
            <a:off x="228600" y="3495675"/>
            <a:ext cx="3638550" cy="579438"/>
            <a:chOff x="3216" y="1722"/>
            <a:chExt cx="2292" cy="365"/>
          </a:xfrm>
        </p:grpSpPr>
        <p:sp>
          <p:nvSpPr>
            <p:cNvPr id="103433" name="Line 9"/>
            <p:cNvSpPr>
              <a:spLocks noChangeShapeType="1"/>
            </p:cNvSpPr>
            <p:nvPr/>
          </p:nvSpPr>
          <p:spPr bwMode="auto">
            <a:xfrm>
              <a:off x="3696" y="19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4" name="Line 10"/>
            <p:cNvSpPr>
              <a:spLocks noChangeShapeType="1"/>
            </p:cNvSpPr>
            <p:nvPr/>
          </p:nvSpPr>
          <p:spPr bwMode="auto">
            <a:xfrm>
              <a:off x="4560" y="192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5" name="Rectangle 21"/>
            <p:cNvSpPr>
              <a:spLocks noChangeArrowheads="1"/>
            </p:cNvSpPr>
            <p:nvPr/>
          </p:nvSpPr>
          <p:spPr bwMode="auto">
            <a:xfrm>
              <a:off x="3216" y="1722"/>
              <a:ext cx="2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BE     BF    CD√</a:t>
              </a:r>
            </a:p>
          </p:txBody>
        </p:sp>
      </p:grpSp>
      <p:grpSp>
        <p:nvGrpSpPr>
          <p:cNvPr id="103451" name="Group 27"/>
          <p:cNvGrpSpPr>
            <a:grpSpLocks/>
          </p:cNvGrpSpPr>
          <p:nvPr/>
        </p:nvGrpSpPr>
        <p:grpSpPr bwMode="auto">
          <a:xfrm>
            <a:off x="304800" y="1285875"/>
            <a:ext cx="2444750" cy="1265238"/>
            <a:chOff x="3168" y="666"/>
            <a:chExt cx="1540" cy="797"/>
          </a:xfrm>
        </p:grpSpPr>
        <p:sp>
          <p:nvSpPr>
            <p:cNvPr id="103429" name="Line 5"/>
            <p:cNvSpPr>
              <a:spLocks noChangeShapeType="1"/>
            </p:cNvSpPr>
            <p:nvPr/>
          </p:nvSpPr>
          <p:spPr bwMode="auto">
            <a:xfrm>
              <a:off x="3648" y="91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0" name="Line 6"/>
            <p:cNvSpPr>
              <a:spLocks noChangeShapeType="1"/>
            </p:cNvSpPr>
            <p:nvPr/>
          </p:nvSpPr>
          <p:spPr bwMode="auto">
            <a:xfrm>
              <a:off x="3456" y="110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1" name="Line 7"/>
            <p:cNvSpPr>
              <a:spLocks noChangeShapeType="1"/>
            </p:cNvSpPr>
            <p:nvPr/>
          </p:nvSpPr>
          <p:spPr bwMode="auto">
            <a:xfrm>
              <a:off x="3456" y="134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3" name="Rectangle 19"/>
            <p:cNvSpPr>
              <a:spLocks noChangeArrowheads="1"/>
            </p:cNvSpPr>
            <p:nvPr/>
          </p:nvSpPr>
          <p:spPr bwMode="auto">
            <a:xfrm>
              <a:off x="4080" y="109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DE√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3450" name="Rectangle 26"/>
            <p:cNvSpPr>
              <a:spLocks noChangeArrowheads="1"/>
            </p:cNvSpPr>
            <p:nvPr/>
          </p:nvSpPr>
          <p:spPr bwMode="auto">
            <a:xfrm>
              <a:off x="3168" y="666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BC     AB√</a:t>
              </a:r>
            </a:p>
          </p:txBody>
        </p:sp>
      </p:grpSp>
      <p:sp>
        <p:nvSpPr>
          <p:cNvPr id="103460" name="Rectangle 36"/>
          <p:cNvSpPr>
            <a:spLocks noChangeArrowheads="1"/>
          </p:cNvSpPr>
          <p:nvPr/>
        </p:nvSpPr>
        <p:spPr bwMode="auto">
          <a:xfrm>
            <a:off x="152400" y="1524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关联比较结果如下:</a:t>
            </a:r>
          </a:p>
        </p:txBody>
      </p:sp>
      <p:sp>
        <p:nvSpPr>
          <p:cNvPr id="103464" name="Line 40"/>
          <p:cNvSpPr>
            <a:spLocks noChangeShapeType="1"/>
          </p:cNvSpPr>
          <p:nvPr/>
        </p:nvSpPr>
        <p:spPr bwMode="auto">
          <a:xfrm>
            <a:off x="5029200" y="4191000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70" name="Line 46"/>
          <p:cNvSpPr>
            <a:spLocks noChangeShapeType="1"/>
          </p:cNvSpPr>
          <p:nvPr/>
        </p:nvSpPr>
        <p:spPr bwMode="auto">
          <a:xfrm>
            <a:off x="5029200" y="2057400"/>
            <a:ext cx="21336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72" name="Line 48"/>
          <p:cNvSpPr>
            <a:spLocks noChangeShapeType="1"/>
          </p:cNvSpPr>
          <p:nvPr/>
        </p:nvSpPr>
        <p:spPr bwMode="auto">
          <a:xfrm>
            <a:off x="5029200" y="2819400"/>
            <a:ext cx="2743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74" name="Line 50"/>
          <p:cNvSpPr>
            <a:spLocks noChangeShapeType="1"/>
          </p:cNvSpPr>
          <p:nvPr/>
        </p:nvSpPr>
        <p:spPr bwMode="auto">
          <a:xfrm>
            <a:off x="5029200" y="3505200"/>
            <a:ext cx="327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3475" name="Rectangle 51"/>
          <p:cNvSpPr>
            <a:spLocks noChangeArrowheads="1"/>
          </p:cNvSpPr>
          <p:nvPr/>
        </p:nvSpPr>
        <p:spPr bwMode="auto">
          <a:xfrm>
            <a:off x="5181600" y="4162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76" name="Rectangle 52"/>
          <p:cNvSpPr>
            <a:spLocks noChangeArrowheads="1"/>
          </p:cNvSpPr>
          <p:nvPr/>
        </p:nvSpPr>
        <p:spPr bwMode="auto">
          <a:xfrm>
            <a:off x="5867400" y="4162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77" name="Rectangle 53"/>
          <p:cNvSpPr>
            <a:spLocks noChangeArrowheads="1"/>
          </p:cNvSpPr>
          <p:nvPr/>
        </p:nvSpPr>
        <p:spPr bwMode="auto">
          <a:xfrm>
            <a:off x="6553200" y="4162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78" name="Rectangle 54"/>
          <p:cNvSpPr>
            <a:spLocks noChangeArrowheads="1"/>
          </p:cNvSpPr>
          <p:nvPr/>
        </p:nvSpPr>
        <p:spPr bwMode="auto">
          <a:xfrm>
            <a:off x="7239000" y="4162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79" name="Rectangle 55"/>
          <p:cNvSpPr>
            <a:spLocks noChangeArrowheads="1"/>
          </p:cNvSpPr>
          <p:nvPr/>
        </p:nvSpPr>
        <p:spPr bwMode="auto">
          <a:xfrm>
            <a:off x="7848600" y="41624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80" name="Rectangle 56"/>
          <p:cNvSpPr>
            <a:spLocks noChangeArrowheads="1"/>
          </p:cNvSpPr>
          <p:nvPr/>
        </p:nvSpPr>
        <p:spPr bwMode="auto">
          <a:xfrm>
            <a:off x="4572000" y="6572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81" name="Rectangle 57"/>
          <p:cNvSpPr>
            <a:spLocks noChangeArrowheads="1"/>
          </p:cNvSpPr>
          <p:nvPr/>
        </p:nvSpPr>
        <p:spPr bwMode="auto">
          <a:xfrm>
            <a:off x="4572000" y="13430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82" name="Rectangle 58"/>
          <p:cNvSpPr>
            <a:spLocks noChangeArrowheads="1"/>
          </p:cNvSpPr>
          <p:nvPr/>
        </p:nvSpPr>
        <p:spPr bwMode="auto">
          <a:xfrm>
            <a:off x="4572000" y="21050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83" name="Rectangle 59"/>
          <p:cNvSpPr>
            <a:spLocks noChangeArrowheads="1"/>
          </p:cNvSpPr>
          <p:nvPr/>
        </p:nvSpPr>
        <p:spPr bwMode="auto">
          <a:xfrm>
            <a:off x="4648200" y="28670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84" name="Rectangle 60"/>
          <p:cNvSpPr>
            <a:spLocks noChangeArrowheads="1"/>
          </p:cNvSpPr>
          <p:nvPr/>
        </p:nvSpPr>
        <p:spPr bwMode="auto">
          <a:xfrm>
            <a:off x="4648200" y="35528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85" name="Rectangle 61"/>
          <p:cNvSpPr>
            <a:spLocks noChangeArrowheads="1"/>
          </p:cNvSpPr>
          <p:nvPr/>
        </p:nvSpPr>
        <p:spPr bwMode="auto">
          <a:xfrm>
            <a:off x="6477000" y="29432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AF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86" name="Rectangle 62"/>
          <p:cNvSpPr>
            <a:spLocks noChangeArrowheads="1"/>
          </p:cNvSpPr>
          <p:nvPr/>
        </p:nvSpPr>
        <p:spPr bwMode="auto">
          <a:xfrm>
            <a:off x="5715000" y="28670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BF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87" name="Rectangle 63"/>
          <p:cNvSpPr>
            <a:spLocks noChangeArrowheads="1"/>
          </p:cNvSpPr>
          <p:nvPr/>
        </p:nvSpPr>
        <p:spPr bwMode="auto">
          <a:xfrm>
            <a:off x="6477000" y="35528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CE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89" name="Rectangle 65"/>
          <p:cNvSpPr>
            <a:spLocks noChangeArrowheads="1"/>
          </p:cNvSpPr>
          <p:nvPr/>
        </p:nvSpPr>
        <p:spPr bwMode="auto">
          <a:xfrm>
            <a:off x="5715000" y="12668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AB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90" name="Rectangle 66"/>
          <p:cNvSpPr>
            <a:spLocks noChangeArrowheads="1"/>
          </p:cNvSpPr>
          <p:nvPr/>
        </p:nvSpPr>
        <p:spPr bwMode="auto">
          <a:xfrm>
            <a:off x="5029200" y="3581400"/>
            <a:ext cx="73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CD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91" name="Rectangle 67"/>
          <p:cNvSpPr>
            <a:spLocks noChangeArrowheads="1"/>
          </p:cNvSpPr>
          <p:nvPr/>
        </p:nvSpPr>
        <p:spPr bwMode="auto">
          <a:xfrm>
            <a:off x="5715000" y="15716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DE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92" name="Rectangle 68"/>
          <p:cNvSpPr>
            <a:spLocks noChangeArrowheads="1"/>
          </p:cNvSpPr>
          <p:nvPr/>
        </p:nvSpPr>
        <p:spPr bwMode="auto">
          <a:xfrm>
            <a:off x="5105400" y="2133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03493" name="Rectangle 69"/>
          <p:cNvSpPr>
            <a:spLocks noChangeArrowheads="1"/>
          </p:cNvSpPr>
          <p:nvPr/>
        </p:nvSpPr>
        <p:spPr bwMode="auto">
          <a:xfrm>
            <a:off x="5105400" y="1371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03494" name="Rectangle 70"/>
          <p:cNvSpPr>
            <a:spLocks noChangeArrowheads="1"/>
          </p:cNvSpPr>
          <p:nvPr/>
        </p:nvSpPr>
        <p:spPr bwMode="auto">
          <a:xfrm>
            <a:off x="5105400" y="28956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×</a:t>
            </a:r>
          </a:p>
        </p:txBody>
      </p:sp>
      <p:sp>
        <p:nvSpPr>
          <p:cNvPr id="103495" name="Rectangle 71"/>
          <p:cNvSpPr>
            <a:spLocks noChangeArrowheads="1"/>
          </p:cNvSpPr>
          <p:nvPr/>
        </p:nvSpPr>
        <p:spPr bwMode="auto">
          <a:xfrm>
            <a:off x="6477000" y="2209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√</a:t>
            </a:r>
          </a:p>
        </p:txBody>
      </p:sp>
      <p:sp>
        <p:nvSpPr>
          <p:cNvPr id="103496" name="Rectangle 72"/>
          <p:cNvSpPr>
            <a:spLocks noChangeArrowheads="1"/>
          </p:cNvSpPr>
          <p:nvPr/>
        </p:nvSpPr>
        <p:spPr bwMode="auto">
          <a:xfrm>
            <a:off x="5105400" y="8382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√</a:t>
            </a:r>
          </a:p>
        </p:txBody>
      </p:sp>
      <p:sp>
        <p:nvSpPr>
          <p:cNvPr id="103497" name="Rectangle 73"/>
          <p:cNvSpPr>
            <a:spLocks noChangeArrowheads="1"/>
          </p:cNvSpPr>
          <p:nvPr/>
        </p:nvSpPr>
        <p:spPr bwMode="auto">
          <a:xfrm>
            <a:off x="5715000" y="21812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DE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98" name="Rectangle 74"/>
          <p:cNvSpPr>
            <a:spLocks noChangeArrowheads="1"/>
          </p:cNvSpPr>
          <p:nvPr/>
        </p:nvSpPr>
        <p:spPr bwMode="auto">
          <a:xfrm>
            <a:off x="5715000" y="35528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CD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499" name="Rectangle 75"/>
          <p:cNvSpPr>
            <a:spLocks noChangeArrowheads="1"/>
          </p:cNvSpPr>
          <p:nvPr/>
        </p:nvSpPr>
        <p:spPr bwMode="auto">
          <a:xfrm>
            <a:off x="7162800" y="35528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CE</a:t>
            </a:r>
            <a:endParaRPr lang="zh-CN" altLang="en-US" sz="24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3500" name="Rectangle 76"/>
          <p:cNvSpPr>
            <a:spLocks noChangeArrowheads="1"/>
          </p:cNvSpPr>
          <p:nvPr/>
        </p:nvSpPr>
        <p:spPr bwMode="auto">
          <a:xfrm>
            <a:off x="7162800" y="29718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√</a:t>
            </a:r>
          </a:p>
        </p:txBody>
      </p:sp>
      <p:sp>
        <p:nvSpPr>
          <p:cNvPr id="103501" name="Rectangle 77"/>
          <p:cNvSpPr>
            <a:spLocks noChangeArrowheads="1"/>
          </p:cNvSpPr>
          <p:nvPr/>
        </p:nvSpPr>
        <p:spPr bwMode="auto">
          <a:xfrm>
            <a:off x="7772400" y="3581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√</a:t>
            </a:r>
          </a:p>
        </p:txBody>
      </p:sp>
      <p:sp>
        <p:nvSpPr>
          <p:cNvPr id="103503" name="Line 79"/>
          <p:cNvSpPr>
            <a:spLocks noChangeShapeType="1"/>
          </p:cNvSpPr>
          <p:nvPr/>
        </p:nvSpPr>
        <p:spPr bwMode="auto">
          <a:xfrm>
            <a:off x="5029200" y="6096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04" name="Line 80"/>
          <p:cNvSpPr>
            <a:spLocks noChangeShapeType="1"/>
          </p:cNvSpPr>
          <p:nvPr/>
        </p:nvSpPr>
        <p:spPr bwMode="auto">
          <a:xfrm>
            <a:off x="5715000" y="609600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05" name="Line 81"/>
          <p:cNvSpPr>
            <a:spLocks noChangeShapeType="1"/>
          </p:cNvSpPr>
          <p:nvPr/>
        </p:nvSpPr>
        <p:spPr bwMode="auto">
          <a:xfrm>
            <a:off x="5029200" y="12954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06" name="Line 82"/>
          <p:cNvSpPr>
            <a:spLocks noChangeShapeType="1"/>
          </p:cNvSpPr>
          <p:nvPr/>
        </p:nvSpPr>
        <p:spPr bwMode="auto">
          <a:xfrm>
            <a:off x="6477000" y="12954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07" name="Line 83"/>
          <p:cNvSpPr>
            <a:spLocks noChangeShapeType="1"/>
          </p:cNvSpPr>
          <p:nvPr/>
        </p:nvSpPr>
        <p:spPr bwMode="auto">
          <a:xfrm>
            <a:off x="7162800" y="20574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08" name="Line 84"/>
          <p:cNvSpPr>
            <a:spLocks noChangeShapeType="1"/>
          </p:cNvSpPr>
          <p:nvPr/>
        </p:nvSpPr>
        <p:spPr bwMode="auto">
          <a:xfrm>
            <a:off x="7772400" y="2819400"/>
            <a:ext cx="0" cy="1371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09" name="Line 85"/>
          <p:cNvSpPr>
            <a:spLocks noChangeShapeType="1"/>
          </p:cNvSpPr>
          <p:nvPr/>
        </p:nvSpPr>
        <p:spPr bwMode="auto">
          <a:xfrm>
            <a:off x="8305800" y="3505200"/>
            <a:ext cx="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510" name="Line 86"/>
          <p:cNvSpPr>
            <a:spLocks noChangeShapeType="1"/>
          </p:cNvSpPr>
          <p:nvPr/>
        </p:nvSpPr>
        <p:spPr bwMode="auto">
          <a:xfrm>
            <a:off x="5029200" y="609600"/>
            <a:ext cx="0" cy="3581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514" name="Group 90"/>
          <p:cNvGrpSpPr>
            <a:grpSpLocks/>
          </p:cNvGrpSpPr>
          <p:nvPr/>
        </p:nvGrpSpPr>
        <p:grpSpPr bwMode="auto">
          <a:xfrm>
            <a:off x="228600" y="4114800"/>
            <a:ext cx="2743200" cy="579438"/>
            <a:chOff x="192" y="2592"/>
            <a:chExt cx="1728" cy="365"/>
          </a:xfrm>
        </p:grpSpPr>
        <p:sp>
          <p:nvSpPr>
            <p:cNvPr id="103512" name="Rectangle 88"/>
            <p:cNvSpPr>
              <a:spLocks noChangeArrowheads="1"/>
            </p:cNvSpPr>
            <p:nvPr/>
          </p:nvSpPr>
          <p:spPr bwMode="auto">
            <a:xfrm>
              <a:off x="192" y="2592"/>
              <a:ext cx="17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BF     CD√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3513" name="Line 89"/>
            <p:cNvSpPr>
              <a:spLocks noChangeShapeType="1"/>
            </p:cNvSpPr>
            <p:nvPr/>
          </p:nvSpPr>
          <p:spPr bwMode="auto">
            <a:xfrm>
              <a:off x="624" y="27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516" name="Group 92"/>
          <p:cNvGrpSpPr>
            <a:grpSpLocks/>
          </p:cNvGrpSpPr>
          <p:nvPr/>
        </p:nvGrpSpPr>
        <p:grpSpPr bwMode="auto">
          <a:xfrm>
            <a:off x="228600" y="4638675"/>
            <a:ext cx="3841750" cy="579438"/>
            <a:chOff x="144" y="2922"/>
            <a:chExt cx="2420" cy="365"/>
          </a:xfrm>
        </p:grpSpPr>
        <p:sp>
          <p:nvSpPr>
            <p:cNvPr id="103435" name="Line 11"/>
            <p:cNvSpPr>
              <a:spLocks noChangeShapeType="1"/>
            </p:cNvSpPr>
            <p:nvPr/>
          </p:nvSpPr>
          <p:spPr bwMode="auto">
            <a:xfrm>
              <a:off x="624" y="31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36" name="Line 12"/>
            <p:cNvSpPr>
              <a:spLocks noChangeShapeType="1"/>
            </p:cNvSpPr>
            <p:nvPr/>
          </p:nvSpPr>
          <p:spPr bwMode="auto">
            <a:xfrm>
              <a:off x="1488" y="31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5" name="Rectangle 91"/>
            <p:cNvSpPr>
              <a:spLocks noChangeArrowheads="1"/>
            </p:cNvSpPr>
            <p:nvPr/>
          </p:nvSpPr>
          <p:spPr bwMode="auto">
            <a:xfrm>
              <a:off x="144" y="2922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CE     AF     CD√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3518" name="Group 94"/>
          <p:cNvGrpSpPr>
            <a:grpSpLocks/>
          </p:cNvGrpSpPr>
          <p:nvPr/>
        </p:nvGrpSpPr>
        <p:grpSpPr bwMode="auto">
          <a:xfrm>
            <a:off x="228600" y="5257800"/>
            <a:ext cx="2419350" cy="579438"/>
            <a:chOff x="192" y="3354"/>
            <a:chExt cx="1524" cy="365"/>
          </a:xfrm>
        </p:grpSpPr>
        <p:sp>
          <p:nvSpPr>
            <p:cNvPr id="103437" name="Line 13"/>
            <p:cNvSpPr>
              <a:spLocks noChangeShapeType="1"/>
            </p:cNvSpPr>
            <p:nvPr/>
          </p:nvSpPr>
          <p:spPr bwMode="auto">
            <a:xfrm>
              <a:off x="576" y="35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7" name="Rectangle 93"/>
            <p:cNvSpPr>
              <a:spLocks noChangeArrowheads="1"/>
            </p:cNvSpPr>
            <p:nvPr/>
          </p:nvSpPr>
          <p:spPr bwMode="auto">
            <a:xfrm>
              <a:off x="192" y="3354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CF     CE√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03521" name="Group 97"/>
          <p:cNvGrpSpPr>
            <a:grpSpLocks/>
          </p:cNvGrpSpPr>
          <p:nvPr/>
        </p:nvGrpSpPr>
        <p:grpSpPr bwMode="auto">
          <a:xfrm>
            <a:off x="228600" y="5867400"/>
            <a:ext cx="2419350" cy="579438"/>
            <a:chOff x="144" y="3768"/>
            <a:chExt cx="1524" cy="365"/>
          </a:xfrm>
        </p:grpSpPr>
        <p:sp>
          <p:nvSpPr>
            <p:cNvPr id="103438" name="Line 14"/>
            <p:cNvSpPr>
              <a:spLocks noChangeShapeType="1"/>
            </p:cNvSpPr>
            <p:nvPr/>
          </p:nvSpPr>
          <p:spPr bwMode="auto">
            <a:xfrm>
              <a:off x="624" y="3966"/>
              <a:ext cx="3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20" name="Rectangle 96"/>
            <p:cNvSpPr>
              <a:spLocks noChangeArrowheads="1"/>
            </p:cNvSpPr>
            <p:nvPr/>
          </p:nvSpPr>
          <p:spPr bwMode="auto">
            <a:xfrm>
              <a:off x="144" y="3768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DF     CE√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71" name="灯片编号占位符 7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90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3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3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3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0" y="9906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所有的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相容状态对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609600" y="304800"/>
            <a:ext cx="831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可见隐含表中的所有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次态对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都相容。由此可得</a:t>
            </a:r>
          </a:p>
        </p:txBody>
      </p: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0" y="47244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(2) 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作状态合并图，求最大相容类。</a:t>
            </a:r>
          </a:p>
        </p:txBody>
      </p:sp>
      <p:grpSp>
        <p:nvGrpSpPr>
          <p:cNvPr id="104460" name="Group 12"/>
          <p:cNvGrpSpPr>
            <a:grpSpLocks/>
          </p:cNvGrpSpPr>
          <p:nvPr/>
        </p:nvGrpSpPr>
        <p:grpSpPr bwMode="auto">
          <a:xfrm>
            <a:off x="152400" y="1790700"/>
            <a:ext cx="7905750" cy="2370138"/>
            <a:chOff x="96" y="1128"/>
            <a:chExt cx="4980" cy="1493"/>
          </a:xfrm>
        </p:grpSpPr>
        <p:sp>
          <p:nvSpPr>
            <p:cNvPr id="104454" name="Rectangle 6"/>
            <p:cNvSpPr>
              <a:spLocks noChangeArrowheads="1"/>
            </p:cNvSpPr>
            <p:nvPr/>
          </p:nvSpPr>
          <p:spPr bwMode="auto">
            <a:xfrm>
              <a:off x="96" y="1128"/>
              <a:ext cx="49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A，B)，(A，F)，(B，C)，(B，D)，(B，E)</a:t>
              </a:r>
            </a:p>
          </p:txBody>
        </p:sp>
        <p:sp>
          <p:nvSpPr>
            <p:cNvPr id="104455" name="Rectangle 7"/>
            <p:cNvSpPr>
              <a:spLocks noChangeArrowheads="1"/>
            </p:cNvSpPr>
            <p:nvPr/>
          </p:nvSpPr>
          <p:spPr bwMode="auto">
            <a:xfrm>
              <a:off x="96" y="1728"/>
              <a:ext cx="49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(B，F)，(C，D)，(C，E)，(C，F)，(D，E)</a:t>
              </a:r>
            </a:p>
          </p:txBody>
        </p:sp>
        <p:sp>
          <p:nvSpPr>
            <p:cNvPr id="104459" name="Rectangle 11"/>
            <p:cNvSpPr>
              <a:spLocks noChangeArrowheads="1"/>
            </p:cNvSpPr>
            <p:nvPr/>
          </p:nvSpPr>
          <p:spPr bwMode="auto">
            <a:xfrm>
              <a:off x="96" y="2256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(D，F)，(E，F)</a:t>
              </a:r>
            </a:p>
          </p:txBody>
        </p:sp>
      </p:grp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91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6" grpId="0" build="p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6" name="Oval 4"/>
          <p:cNvSpPr>
            <a:spLocks noChangeArrowheads="1"/>
          </p:cNvSpPr>
          <p:nvPr/>
        </p:nvSpPr>
        <p:spPr bwMode="auto">
          <a:xfrm>
            <a:off x="6134100" y="538163"/>
            <a:ext cx="2438400" cy="2286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477" name="Line 5"/>
          <p:cNvSpPr>
            <a:spLocks noChangeShapeType="1"/>
          </p:cNvSpPr>
          <p:nvPr/>
        </p:nvSpPr>
        <p:spPr bwMode="auto">
          <a:xfrm flipH="1">
            <a:off x="6210300" y="538163"/>
            <a:ext cx="1143000" cy="6858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>
            <a:off x="7353300" y="538163"/>
            <a:ext cx="1066800" cy="60960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7581900" y="2738438"/>
            <a:ext cx="460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endParaRPr lang="zh-CN" altLang="en-US" sz="2800" baseline="-250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5981700" y="22050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E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5829300" y="842963"/>
            <a:ext cx="5730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F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7200900" y="-100013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483" name="Line 11"/>
          <p:cNvSpPr>
            <a:spLocks noChangeShapeType="1"/>
          </p:cNvSpPr>
          <p:nvPr/>
        </p:nvSpPr>
        <p:spPr bwMode="auto">
          <a:xfrm>
            <a:off x="6286500" y="1223963"/>
            <a:ext cx="0" cy="990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4" name="Line 12"/>
          <p:cNvSpPr>
            <a:spLocks noChangeShapeType="1"/>
          </p:cNvSpPr>
          <p:nvPr/>
        </p:nvSpPr>
        <p:spPr bwMode="auto">
          <a:xfrm>
            <a:off x="6286500" y="2214563"/>
            <a:ext cx="1447800" cy="609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5" name="Line 13"/>
          <p:cNvSpPr>
            <a:spLocks noChangeShapeType="1"/>
          </p:cNvSpPr>
          <p:nvPr/>
        </p:nvSpPr>
        <p:spPr bwMode="auto">
          <a:xfrm flipV="1">
            <a:off x="7734300" y="2062163"/>
            <a:ext cx="762000" cy="7620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6" name="Line 14"/>
          <p:cNvSpPr>
            <a:spLocks noChangeShapeType="1"/>
          </p:cNvSpPr>
          <p:nvPr/>
        </p:nvSpPr>
        <p:spPr bwMode="auto">
          <a:xfrm flipH="1" flipV="1">
            <a:off x="8451850" y="1187450"/>
            <a:ext cx="76200" cy="847725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7" name="Line 15"/>
          <p:cNvSpPr>
            <a:spLocks noChangeShapeType="1"/>
          </p:cNvSpPr>
          <p:nvPr/>
        </p:nvSpPr>
        <p:spPr bwMode="auto">
          <a:xfrm>
            <a:off x="6210300" y="1223963"/>
            <a:ext cx="2286000" cy="0"/>
          </a:xfrm>
          <a:prstGeom prst="line">
            <a:avLst/>
          </a:prstGeom>
          <a:noFill/>
          <a:ln w="1905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8" name="Line 16"/>
          <p:cNvSpPr>
            <a:spLocks noChangeShapeType="1"/>
          </p:cNvSpPr>
          <p:nvPr/>
        </p:nvSpPr>
        <p:spPr bwMode="auto">
          <a:xfrm>
            <a:off x="6286500" y="1223963"/>
            <a:ext cx="1447800" cy="16002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9" name="Line 17"/>
          <p:cNvSpPr>
            <a:spLocks noChangeShapeType="1"/>
          </p:cNvSpPr>
          <p:nvPr/>
        </p:nvSpPr>
        <p:spPr bwMode="auto">
          <a:xfrm flipV="1">
            <a:off x="6286500" y="1223963"/>
            <a:ext cx="2209800" cy="9906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90" name="Line 18"/>
          <p:cNvSpPr>
            <a:spLocks noChangeShapeType="1"/>
          </p:cNvSpPr>
          <p:nvPr/>
        </p:nvSpPr>
        <p:spPr bwMode="auto">
          <a:xfrm flipV="1">
            <a:off x="7734300" y="1223963"/>
            <a:ext cx="685800" cy="16002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91" name="Line 19"/>
          <p:cNvSpPr>
            <a:spLocks noChangeShapeType="1"/>
          </p:cNvSpPr>
          <p:nvPr/>
        </p:nvSpPr>
        <p:spPr bwMode="auto">
          <a:xfrm>
            <a:off x="6286500" y="1223963"/>
            <a:ext cx="2286000" cy="8382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92" name="Rectangle 20"/>
          <p:cNvSpPr>
            <a:spLocks noChangeArrowheads="1"/>
          </p:cNvSpPr>
          <p:nvPr/>
        </p:nvSpPr>
        <p:spPr bwMode="auto">
          <a:xfrm>
            <a:off x="8420100" y="7572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493" name="Rectangle 21"/>
          <p:cNvSpPr>
            <a:spLocks noChangeArrowheads="1"/>
          </p:cNvSpPr>
          <p:nvPr/>
        </p:nvSpPr>
        <p:spPr bwMode="auto">
          <a:xfrm>
            <a:off x="8648700" y="18240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494" name="Line 22"/>
          <p:cNvSpPr>
            <a:spLocks noChangeShapeType="1"/>
          </p:cNvSpPr>
          <p:nvPr/>
        </p:nvSpPr>
        <p:spPr bwMode="auto">
          <a:xfrm flipV="1">
            <a:off x="6286500" y="2062163"/>
            <a:ext cx="2209800" cy="152400"/>
          </a:xfrm>
          <a:prstGeom prst="line">
            <a:avLst/>
          </a:prstGeom>
          <a:noFill/>
          <a:ln w="1905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502" name="Oval 30"/>
          <p:cNvSpPr>
            <a:spLocks noChangeArrowheads="1"/>
          </p:cNvSpPr>
          <p:nvPr/>
        </p:nvSpPr>
        <p:spPr bwMode="auto">
          <a:xfrm>
            <a:off x="6210300" y="1147763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504" name="Oval 32"/>
          <p:cNvSpPr>
            <a:spLocks noChangeArrowheads="1"/>
          </p:cNvSpPr>
          <p:nvPr/>
        </p:nvSpPr>
        <p:spPr bwMode="auto">
          <a:xfrm>
            <a:off x="7277100" y="461963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505" name="Oval 33"/>
          <p:cNvSpPr>
            <a:spLocks noChangeArrowheads="1"/>
          </p:cNvSpPr>
          <p:nvPr/>
        </p:nvSpPr>
        <p:spPr bwMode="auto">
          <a:xfrm>
            <a:off x="8343900" y="1147763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506" name="Oval 34"/>
          <p:cNvSpPr>
            <a:spLocks noChangeArrowheads="1"/>
          </p:cNvSpPr>
          <p:nvPr/>
        </p:nvSpPr>
        <p:spPr bwMode="auto">
          <a:xfrm>
            <a:off x="8420100" y="1985963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507" name="Oval 35"/>
          <p:cNvSpPr>
            <a:spLocks noChangeArrowheads="1"/>
          </p:cNvSpPr>
          <p:nvPr/>
        </p:nvSpPr>
        <p:spPr bwMode="auto">
          <a:xfrm>
            <a:off x="6210300" y="2138363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508" name="Oval 36"/>
          <p:cNvSpPr>
            <a:spLocks noChangeArrowheads="1"/>
          </p:cNvSpPr>
          <p:nvPr/>
        </p:nvSpPr>
        <p:spPr bwMode="auto">
          <a:xfrm>
            <a:off x="7658100" y="2671763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5509" name="Rectangle 37"/>
          <p:cNvSpPr>
            <a:spLocks noChangeArrowheads="1"/>
          </p:cNvSpPr>
          <p:nvPr/>
        </p:nvSpPr>
        <p:spPr bwMode="auto">
          <a:xfrm>
            <a:off x="250825" y="115888"/>
            <a:ext cx="465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A，B)，(A，F)，(B，C)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510" name="Rectangle 38"/>
          <p:cNvSpPr>
            <a:spLocks noChangeArrowheads="1"/>
          </p:cNvSpPr>
          <p:nvPr/>
        </p:nvSpPr>
        <p:spPr bwMode="auto">
          <a:xfrm>
            <a:off x="304800" y="693738"/>
            <a:ext cx="3435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(B，D)，(B，E)，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511" name="Rectangle 39"/>
          <p:cNvSpPr>
            <a:spLocks noChangeArrowheads="1"/>
          </p:cNvSpPr>
          <p:nvPr/>
        </p:nvSpPr>
        <p:spPr bwMode="auto">
          <a:xfrm>
            <a:off x="3505200" y="693738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(B，F)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512" name="Rectangle 40"/>
          <p:cNvSpPr>
            <a:spLocks noChangeArrowheads="1"/>
          </p:cNvSpPr>
          <p:nvPr/>
        </p:nvSpPr>
        <p:spPr bwMode="auto">
          <a:xfrm>
            <a:off x="228600" y="1379538"/>
            <a:ext cx="4654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(C，D)，(C，E)，(C，F)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513" name="Rectangle 41"/>
          <p:cNvSpPr>
            <a:spLocks noChangeArrowheads="1"/>
          </p:cNvSpPr>
          <p:nvPr/>
        </p:nvSpPr>
        <p:spPr bwMode="auto">
          <a:xfrm>
            <a:off x="228600" y="2217738"/>
            <a:ext cx="180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(D，E)，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5514" name="Rectangle 42"/>
          <p:cNvSpPr>
            <a:spLocks noChangeArrowheads="1"/>
          </p:cNvSpPr>
          <p:nvPr/>
        </p:nvSpPr>
        <p:spPr bwMode="auto">
          <a:xfrm>
            <a:off x="1905000" y="2217738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(D，F)，(E，F)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5516" name="Group 44"/>
          <p:cNvGrpSpPr>
            <a:grpSpLocks/>
          </p:cNvGrpSpPr>
          <p:nvPr/>
        </p:nvGrpSpPr>
        <p:grpSpPr bwMode="auto">
          <a:xfrm>
            <a:off x="-71470" y="3581400"/>
            <a:ext cx="9531350" cy="3094038"/>
            <a:chOff x="0" y="2256"/>
            <a:chExt cx="6004" cy="1949"/>
          </a:xfrm>
        </p:grpSpPr>
        <p:sp>
          <p:nvSpPr>
            <p:cNvPr id="105496" name="Rectangle 24"/>
            <p:cNvSpPr>
              <a:spLocks noChangeArrowheads="1"/>
            </p:cNvSpPr>
            <p:nvPr/>
          </p:nvSpPr>
          <p:spPr bwMode="auto">
            <a:xfrm>
              <a:off x="396" y="2256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由图可见，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B、C、D、E、F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各点都互有连线，构</a:t>
              </a:r>
            </a:p>
          </p:txBody>
        </p:sp>
        <p:sp>
          <p:nvSpPr>
            <p:cNvPr id="105497" name="Rectangle 25"/>
            <p:cNvSpPr>
              <a:spLocks noChangeArrowheads="1"/>
            </p:cNvSpPr>
            <p:nvPr/>
          </p:nvSpPr>
          <p:spPr bwMode="auto">
            <a:xfrm>
              <a:off x="0" y="2640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成一全互连多边形。所以(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B，C，D，E，F)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是一个</a:t>
              </a:r>
            </a:p>
          </p:txBody>
        </p:sp>
        <p:sp>
          <p:nvSpPr>
            <p:cNvPr id="105498" name="Rectangle 26"/>
            <p:cNvSpPr>
              <a:spLocks noChangeArrowheads="1"/>
            </p:cNvSpPr>
            <p:nvPr/>
          </p:nvSpPr>
          <p:spPr bwMode="auto">
            <a:xfrm>
              <a:off x="0" y="3072"/>
              <a:ext cx="60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最大相容类。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A、B、F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构成一个三角形，所以(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A，B，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5499" name="Rectangle 27"/>
            <p:cNvSpPr>
              <a:spLocks noChangeArrowheads="1"/>
            </p:cNvSpPr>
            <p:nvPr/>
          </p:nvSpPr>
          <p:spPr bwMode="auto">
            <a:xfrm>
              <a:off x="0" y="3456"/>
              <a:ext cx="58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F)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也是一个最大相容类。故最大相容类：(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A，B，F)</a:t>
              </a:r>
            </a:p>
          </p:txBody>
        </p:sp>
        <p:sp>
          <p:nvSpPr>
            <p:cNvPr id="105515" name="Rectangle 43"/>
            <p:cNvSpPr>
              <a:spLocks noChangeArrowheads="1"/>
            </p:cNvSpPr>
            <p:nvPr/>
          </p:nvSpPr>
          <p:spPr bwMode="auto">
            <a:xfrm>
              <a:off x="0" y="3840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，(B，C，D，E，F)。</a:t>
              </a:r>
            </a:p>
          </p:txBody>
        </p:sp>
      </p:grpSp>
      <p:sp>
        <p:nvSpPr>
          <p:cNvPr id="176176" name="Rectangle 1072"/>
          <p:cNvSpPr>
            <a:spLocks noChangeArrowheads="1"/>
          </p:cNvSpPr>
          <p:nvPr/>
        </p:nvSpPr>
        <p:spPr bwMode="auto">
          <a:xfrm>
            <a:off x="323850" y="2924175"/>
            <a:ext cx="694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A,B),(B,C)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不能得到</a:t>
            </a:r>
            <a:r>
              <a:rPr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(A,C)</a:t>
            </a:r>
            <a:r>
              <a:rPr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。不具有传递性</a:t>
            </a:r>
            <a:endParaRPr lang="zh-CN" altLang="en-US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92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5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17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105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animBg="1"/>
      <p:bldP spid="105478" grpId="0" animBg="1"/>
      <p:bldP spid="105483" grpId="0" animBg="1"/>
      <p:bldP spid="105484" grpId="0" animBg="1"/>
      <p:bldP spid="105485" grpId="0" animBg="1"/>
      <p:bldP spid="105486" grpId="0" animBg="1"/>
      <p:bldP spid="105487" grpId="0" animBg="1"/>
      <p:bldP spid="105488" grpId="0" animBg="1"/>
      <p:bldP spid="105489" grpId="0" animBg="1"/>
      <p:bldP spid="105490" grpId="0" animBg="1"/>
      <p:bldP spid="105491" grpId="0" animBg="1"/>
      <p:bldP spid="105494" grpId="0" animBg="1"/>
      <p:bldP spid="17617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4" name="Rectangle 18"/>
          <p:cNvSpPr>
            <a:spLocks noChangeArrowheads="1"/>
          </p:cNvSpPr>
          <p:nvPr/>
        </p:nvSpPr>
        <p:spPr bwMode="auto">
          <a:xfrm>
            <a:off x="-1143000" y="1447800"/>
            <a:ext cx="769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</a:p>
        </p:txBody>
      </p:sp>
      <p:sp>
        <p:nvSpPr>
          <p:cNvPr id="106516" name="Rectangle 20"/>
          <p:cNvSpPr>
            <a:spLocks noChangeArrowheads="1"/>
          </p:cNvSpPr>
          <p:nvPr/>
        </p:nvSpPr>
        <p:spPr bwMode="auto">
          <a:xfrm>
            <a:off x="0" y="2286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(3) 作最小化状态表</a:t>
            </a:r>
          </a:p>
        </p:txBody>
      </p:sp>
      <p:sp>
        <p:nvSpPr>
          <p:cNvPr id="106520" name="Rectangle 24"/>
          <p:cNvSpPr>
            <a:spLocks noChangeArrowheads="1"/>
          </p:cNvSpPr>
          <p:nvPr/>
        </p:nvSpPr>
        <p:spPr bwMode="auto">
          <a:xfrm>
            <a:off x="0" y="489585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6521" name="Rectangle 25"/>
          <p:cNvSpPr>
            <a:spLocks noChangeArrowheads="1"/>
          </p:cNvSpPr>
          <p:nvPr/>
        </p:nvSpPr>
        <p:spPr bwMode="auto">
          <a:xfrm>
            <a:off x="192088" y="5429250"/>
            <a:ext cx="89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106542" name="Group 46"/>
          <p:cNvGrpSpPr>
            <a:grpSpLocks/>
          </p:cNvGrpSpPr>
          <p:nvPr/>
        </p:nvGrpSpPr>
        <p:grpSpPr bwMode="auto">
          <a:xfrm>
            <a:off x="304800" y="3276600"/>
            <a:ext cx="6553200" cy="3429000"/>
            <a:chOff x="192" y="2064"/>
            <a:chExt cx="4128" cy="2160"/>
          </a:xfrm>
        </p:grpSpPr>
        <p:sp>
          <p:nvSpPr>
            <p:cNvPr id="106501" name="Rectangle 5"/>
            <p:cNvSpPr>
              <a:spLocks noChangeArrowheads="1"/>
            </p:cNvSpPr>
            <p:nvPr/>
          </p:nvSpPr>
          <p:spPr bwMode="auto">
            <a:xfrm>
              <a:off x="3120" y="2064"/>
              <a:ext cx="6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lang="zh-CN" alt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闭合</a:t>
              </a:r>
            </a:p>
          </p:txBody>
        </p:sp>
        <p:sp>
          <p:nvSpPr>
            <p:cNvPr id="106502" name="Rectangle 6"/>
            <p:cNvSpPr>
              <a:spLocks noChangeArrowheads="1"/>
            </p:cNvSpPr>
            <p:nvPr/>
          </p:nvSpPr>
          <p:spPr bwMode="auto">
            <a:xfrm>
              <a:off x="1943" y="2097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4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覆盖</a:t>
              </a:r>
            </a:p>
          </p:txBody>
        </p:sp>
        <p:sp>
          <p:nvSpPr>
            <p:cNvPr id="106503" name="Rectangle 7"/>
            <p:cNvSpPr>
              <a:spLocks noChangeArrowheads="1"/>
            </p:cNvSpPr>
            <p:nvPr/>
          </p:nvSpPr>
          <p:spPr bwMode="auto">
            <a:xfrm>
              <a:off x="192" y="2112"/>
              <a:ext cx="4128" cy="21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4" name="Line 8"/>
            <p:cNvSpPr>
              <a:spLocks noChangeShapeType="1"/>
            </p:cNvSpPr>
            <p:nvPr/>
          </p:nvSpPr>
          <p:spPr bwMode="auto">
            <a:xfrm>
              <a:off x="192" y="2880"/>
              <a:ext cx="412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5" name="Line 9"/>
            <p:cNvSpPr>
              <a:spLocks noChangeShapeType="1"/>
            </p:cNvSpPr>
            <p:nvPr/>
          </p:nvSpPr>
          <p:spPr bwMode="auto">
            <a:xfrm>
              <a:off x="1200" y="2112"/>
              <a:ext cx="1" cy="2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6" name="Line 10"/>
            <p:cNvSpPr>
              <a:spLocks noChangeShapeType="1"/>
            </p:cNvSpPr>
            <p:nvPr/>
          </p:nvSpPr>
          <p:spPr bwMode="auto">
            <a:xfrm>
              <a:off x="1200" y="2400"/>
              <a:ext cx="312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7" name="Line 11"/>
            <p:cNvSpPr>
              <a:spLocks noChangeShapeType="1"/>
            </p:cNvSpPr>
            <p:nvPr/>
          </p:nvSpPr>
          <p:spPr bwMode="auto">
            <a:xfrm>
              <a:off x="3168" y="2112"/>
              <a:ext cx="1" cy="2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8" name="Line 12"/>
            <p:cNvSpPr>
              <a:spLocks noChangeShapeType="1"/>
            </p:cNvSpPr>
            <p:nvPr/>
          </p:nvSpPr>
          <p:spPr bwMode="auto">
            <a:xfrm>
              <a:off x="1518" y="2400"/>
              <a:ext cx="1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9" name="Line 13"/>
            <p:cNvSpPr>
              <a:spLocks noChangeShapeType="1"/>
            </p:cNvSpPr>
            <p:nvPr/>
          </p:nvSpPr>
          <p:spPr bwMode="auto">
            <a:xfrm>
              <a:off x="1872" y="2400"/>
              <a:ext cx="1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0" name="Line 14"/>
            <p:cNvSpPr>
              <a:spLocks noChangeShapeType="1"/>
            </p:cNvSpPr>
            <p:nvPr/>
          </p:nvSpPr>
          <p:spPr bwMode="auto">
            <a:xfrm>
              <a:off x="2160" y="2400"/>
              <a:ext cx="1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1" name="Line 15"/>
            <p:cNvSpPr>
              <a:spLocks noChangeShapeType="1"/>
            </p:cNvSpPr>
            <p:nvPr/>
          </p:nvSpPr>
          <p:spPr bwMode="auto">
            <a:xfrm>
              <a:off x="2496" y="2400"/>
              <a:ext cx="1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2" name="Line 16"/>
            <p:cNvSpPr>
              <a:spLocks noChangeShapeType="1"/>
            </p:cNvSpPr>
            <p:nvPr/>
          </p:nvSpPr>
          <p:spPr bwMode="auto">
            <a:xfrm>
              <a:off x="2832" y="2400"/>
              <a:ext cx="1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3" name="Line 17"/>
            <p:cNvSpPr>
              <a:spLocks noChangeShapeType="1"/>
            </p:cNvSpPr>
            <p:nvPr/>
          </p:nvSpPr>
          <p:spPr bwMode="auto">
            <a:xfrm>
              <a:off x="3744" y="2400"/>
              <a:ext cx="1" cy="18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2" name="Rectangle 26"/>
            <p:cNvSpPr>
              <a:spLocks noChangeArrowheads="1"/>
            </p:cNvSpPr>
            <p:nvPr/>
          </p:nvSpPr>
          <p:spPr bwMode="auto">
            <a:xfrm>
              <a:off x="192" y="2526"/>
              <a:ext cx="40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最大相容类 </a:t>
              </a: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   B  C  D   E   F   X=0  X=1</a:t>
              </a:r>
              <a:endPara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06523" name="Rectangle 27"/>
          <p:cNvSpPr>
            <a:spLocks noChangeArrowheads="1"/>
          </p:cNvSpPr>
          <p:nvPr/>
        </p:nvSpPr>
        <p:spPr bwMode="auto">
          <a:xfrm>
            <a:off x="609600" y="4924425"/>
            <a:ext cx="597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  B  F  A   B            F    B    CD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525" name="Rectangle 29"/>
          <p:cNvSpPr>
            <a:spLocks noChangeArrowheads="1"/>
          </p:cNvSpPr>
          <p:nvPr/>
        </p:nvSpPr>
        <p:spPr bwMode="auto">
          <a:xfrm>
            <a:off x="228600" y="5762625"/>
            <a:ext cx="643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B C D E F     B  C   D  E   F   ABF  CDE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6526" name="Rectangle 30"/>
          <p:cNvSpPr>
            <a:spLocks noChangeArrowheads="1"/>
          </p:cNvSpPr>
          <p:nvPr/>
        </p:nvSpPr>
        <p:spPr bwMode="auto">
          <a:xfrm>
            <a:off x="4495800" y="609600"/>
            <a:ext cx="4419600" cy="261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         B           D        0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B         B           D        d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C         A           E        1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D         d           E        1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E         F           d         1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F         d           C         d</a:t>
            </a:r>
          </a:p>
        </p:txBody>
      </p:sp>
      <p:sp>
        <p:nvSpPr>
          <p:cNvPr id="106527" name="Rectangle 31"/>
          <p:cNvSpPr>
            <a:spLocks noChangeArrowheads="1"/>
          </p:cNvSpPr>
          <p:nvPr/>
        </p:nvSpPr>
        <p:spPr bwMode="auto">
          <a:xfrm>
            <a:off x="4953000" y="357188"/>
            <a:ext cx="3740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现态     </a:t>
            </a:r>
            <a:r>
              <a:rPr lang="en-US" altLang="zh-CN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X=0     X=1    </a:t>
            </a:r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输出</a:t>
            </a:r>
          </a:p>
        </p:txBody>
      </p:sp>
      <p:sp>
        <p:nvSpPr>
          <p:cNvPr id="106528" name="Rectangle 32"/>
          <p:cNvSpPr>
            <a:spLocks noChangeArrowheads="1"/>
          </p:cNvSpPr>
          <p:nvPr/>
        </p:nvSpPr>
        <p:spPr bwMode="auto">
          <a:xfrm>
            <a:off x="6400800" y="0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49" charset="-122"/>
              </a:rPr>
              <a:t>次态</a:t>
            </a:r>
          </a:p>
        </p:txBody>
      </p:sp>
      <p:sp>
        <p:nvSpPr>
          <p:cNvPr id="106529" name="Rectangle 33"/>
          <p:cNvSpPr>
            <a:spLocks noChangeArrowheads="1"/>
          </p:cNvSpPr>
          <p:nvPr/>
        </p:nvSpPr>
        <p:spPr bwMode="auto">
          <a:xfrm>
            <a:off x="4953000" y="0"/>
            <a:ext cx="38862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6530" name="Line 34"/>
          <p:cNvSpPr>
            <a:spLocks noChangeShapeType="1"/>
          </p:cNvSpPr>
          <p:nvPr/>
        </p:nvSpPr>
        <p:spPr bwMode="auto">
          <a:xfrm>
            <a:off x="5791200" y="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1" name="Line 35"/>
          <p:cNvSpPr>
            <a:spLocks noChangeShapeType="1"/>
          </p:cNvSpPr>
          <p:nvPr/>
        </p:nvSpPr>
        <p:spPr bwMode="auto">
          <a:xfrm>
            <a:off x="4953000" y="7620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2" name="Line 36"/>
          <p:cNvSpPr>
            <a:spLocks noChangeShapeType="1"/>
          </p:cNvSpPr>
          <p:nvPr/>
        </p:nvSpPr>
        <p:spPr bwMode="auto">
          <a:xfrm>
            <a:off x="7924800" y="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3" name="Line 37"/>
          <p:cNvSpPr>
            <a:spLocks noChangeShapeType="1"/>
          </p:cNvSpPr>
          <p:nvPr/>
        </p:nvSpPr>
        <p:spPr bwMode="auto">
          <a:xfrm>
            <a:off x="5791200" y="381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34" name="Line 38"/>
          <p:cNvSpPr>
            <a:spLocks noChangeShapeType="1"/>
          </p:cNvSpPr>
          <p:nvPr/>
        </p:nvSpPr>
        <p:spPr bwMode="auto">
          <a:xfrm>
            <a:off x="6858000" y="3810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6541" name="Group 45"/>
          <p:cNvGrpSpPr>
            <a:grpSpLocks/>
          </p:cNvGrpSpPr>
          <p:nvPr/>
        </p:nvGrpSpPr>
        <p:grpSpPr bwMode="auto">
          <a:xfrm>
            <a:off x="762000" y="990600"/>
            <a:ext cx="3232150" cy="1341438"/>
            <a:chOff x="480" y="624"/>
            <a:chExt cx="2036" cy="845"/>
          </a:xfrm>
        </p:grpSpPr>
        <p:sp>
          <p:nvSpPr>
            <p:cNvPr id="106539" name="Rectangle 43"/>
            <p:cNvSpPr>
              <a:spLocks noChangeArrowheads="1"/>
            </p:cNvSpPr>
            <p:nvPr/>
          </p:nvSpPr>
          <p:spPr bwMode="auto">
            <a:xfrm>
              <a:off x="528" y="624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A，B，F)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6540" name="Rectangle 44"/>
            <p:cNvSpPr>
              <a:spLocks noChangeArrowheads="1"/>
            </p:cNvSpPr>
            <p:nvPr/>
          </p:nvSpPr>
          <p:spPr bwMode="auto">
            <a:xfrm>
              <a:off x="480" y="110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(B，C，D，E，F)</a:t>
              </a:r>
              <a:endPara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06545" name="Line 49"/>
          <p:cNvSpPr>
            <a:spLocks noChangeShapeType="1"/>
          </p:cNvSpPr>
          <p:nvPr/>
        </p:nvSpPr>
        <p:spPr bwMode="auto">
          <a:xfrm>
            <a:off x="2700338" y="1412875"/>
            <a:ext cx="2808287" cy="4392613"/>
          </a:xfrm>
          <a:prstGeom prst="line">
            <a:avLst/>
          </a:prstGeom>
          <a:noFill/>
          <a:ln w="25400">
            <a:solidFill>
              <a:srgbClr val="FFFF00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46" name="Line 50"/>
          <p:cNvSpPr>
            <a:spLocks noChangeShapeType="1"/>
          </p:cNvSpPr>
          <p:nvPr/>
        </p:nvSpPr>
        <p:spPr bwMode="auto">
          <a:xfrm>
            <a:off x="3851275" y="2133600"/>
            <a:ext cx="2376488" cy="3671888"/>
          </a:xfrm>
          <a:prstGeom prst="line">
            <a:avLst/>
          </a:prstGeom>
          <a:noFill/>
          <a:ln w="25400">
            <a:solidFill>
              <a:srgbClr val="FFFF00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47" name="Line 51"/>
          <p:cNvSpPr>
            <a:spLocks noChangeShapeType="1"/>
          </p:cNvSpPr>
          <p:nvPr/>
        </p:nvSpPr>
        <p:spPr bwMode="auto">
          <a:xfrm>
            <a:off x="3851275" y="2133600"/>
            <a:ext cx="2376488" cy="2879725"/>
          </a:xfrm>
          <a:prstGeom prst="line">
            <a:avLst/>
          </a:prstGeom>
          <a:noFill/>
          <a:ln w="25400">
            <a:solidFill>
              <a:srgbClr val="FFFF00"/>
            </a:solidFill>
            <a:prstDash val="lg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93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65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65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6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6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6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6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10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0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106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23" grpId="0" build="p" autoUpdateAnimBg="0"/>
      <p:bldP spid="106525" grpId="0" build="p" autoUpdateAnimBg="0"/>
      <p:bldP spid="106545" grpId="0" animBg="1"/>
      <p:bldP spid="106546" grpId="0" animBg="1"/>
      <p:bldP spid="10654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59" name="Group 39"/>
          <p:cNvGrpSpPr>
            <a:grpSpLocks/>
          </p:cNvGrpSpPr>
          <p:nvPr/>
        </p:nvGrpSpPr>
        <p:grpSpPr bwMode="auto">
          <a:xfrm>
            <a:off x="457200" y="3352800"/>
            <a:ext cx="8686800" cy="3292475"/>
            <a:chOff x="288" y="2112"/>
            <a:chExt cx="5472" cy="2074"/>
          </a:xfrm>
        </p:grpSpPr>
        <p:sp>
          <p:nvSpPr>
            <p:cNvPr id="107526" name="Rectangle 6"/>
            <p:cNvSpPr>
              <a:spLocks noChangeArrowheads="1"/>
            </p:cNvSpPr>
            <p:nvPr/>
          </p:nvSpPr>
          <p:spPr bwMode="auto">
            <a:xfrm>
              <a:off x="293" y="2544"/>
              <a:ext cx="28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现态   </a:t>
              </a:r>
              <a:r>
                <a:rPr lang="en-US" altLang="zh-CN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X=0      X=1     </a:t>
              </a:r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输出</a:t>
              </a:r>
            </a:p>
          </p:txBody>
        </p:sp>
        <p:sp>
          <p:nvSpPr>
            <p:cNvPr id="107527" name="Rectangle 7"/>
            <p:cNvSpPr>
              <a:spLocks noChangeArrowheads="1"/>
            </p:cNvSpPr>
            <p:nvPr/>
          </p:nvSpPr>
          <p:spPr bwMode="auto">
            <a:xfrm>
              <a:off x="1789" y="2229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次态</a:t>
              </a:r>
            </a:p>
          </p:txBody>
        </p:sp>
        <p:sp>
          <p:nvSpPr>
            <p:cNvPr id="107532" name="Line 12"/>
            <p:cNvSpPr>
              <a:spLocks noChangeShapeType="1"/>
            </p:cNvSpPr>
            <p:nvPr/>
          </p:nvSpPr>
          <p:spPr bwMode="auto">
            <a:xfrm>
              <a:off x="288" y="2911"/>
              <a:ext cx="27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4" name="Line 14"/>
            <p:cNvSpPr>
              <a:spLocks noChangeShapeType="1"/>
            </p:cNvSpPr>
            <p:nvPr/>
          </p:nvSpPr>
          <p:spPr bwMode="auto">
            <a:xfrm>
              <a:off x="865" y="2529"/>
              <a:ext cx="17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1" name="Rectangle 21"/>
            <p:cNvSpPr>
              <a:spLocks noChangeArrowheads="1"/>
            </p:cNvSpPr>
            <p:nvPr/>
          </p:nvSpPr>
          <p:spPr bwMode="auto">
            <a:xfrm>
              <a:off x="2973" y="2541"/>
              <a:ext cx="2787" cy="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8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         B           D        0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B         B           D        d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C         A           E        1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D         d           E        1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E         F           d         1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     F         d           C         d</a:t>
              </a:r>
            </a:p>
          </p:txBody>
        </p:sp>
        <p:sp>
          <p:nvSpPr>
            <p:cNvPr id="107529" name="Rectangle 9"/>
            <p:cNvSpPr>
              <a:spLocks noChangeArrowheads="1"/>
            </p:cNvSpPr>
            <p:nvPr/>
          </p:nvSpPr>
          <p:spPr bwMode="auto">
            <a:xfrm>
              <a:off x="288" y="2148"/>
              <a:ext cx="2787" cy="166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1" name="Line 11"/>
            <p:cNvSpPr>
              <a:spLocks noChangeShapeType="1"/>
            </p:cNvSpPr>
            <p:nvPr/>
          </p:nvSpPr>
          <p:spPr bwMode="auto">
            <a:xfrm>
              <a:off x="865" y="2160"/>
              <a:ext cx="0" cy="16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3" name="Line 13"/>
            <p:cNvSpPr>
              <a:spLocks noChangeShapeType="1"/>
            </p:cNvSpPr>
            <p:nvPr/>
          </p:nvSpPr>
          <p:spPr bwMode="auto">
            <a:xfrm>
              <a:off x="2642" y="2148"/>
              <a:ext cx="0" cy="1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35" name="Line 15"/>
            <p:cNvSpPr>
              <a:spLocks noChangeShapeType="1"/>
            </p:cNvSpPr>
            <p:nvPr/>
          </p:nvSpPr>
          <p:spPr bwMode="auto">
            <a:xfrm>
              <a:off x="1585" y="2529"/>
              <a:ext cx="0" cy="1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2" name="Rectangle 22"/>
            <p:cNvSpPr>
              <a:spLocks noChangeArrowheads="1"/>
            </p:cNvSpPr>
            <p:nvPr/>
          </p:nvSpPr>
          <p:spPr bwMode="auto">
            <a:xfrm>
              <a:off x="3262" y="2288"/>
              <a:ext cx="23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现态    </a:t>
              </a:r>
              <a:r>
                <a:rPr lang="en-US" altLang="zh-CN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X=0      X=1    </a:t>
              </a:r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输出</a:t>
              </a:r>
            </a:p>
          </p:txBody>
        </p:sp>
        <p:sp>
          <p:nvSpPr>
            <p:cNvPr id="107543" name="Rectangle 23"/>
            <p:cNvSpPr>
              <a:spLocks noChangeArrowheads="1"/>
            </p:cNvSpPr>
            <p:nvPr/>
          </p:nvSpPr>
          <p:spPr bwMode="auto">
            <a:xfrm>
              <a:off x="4078" y="211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>
                  <a:effectLst>
                    <a:outerShdw blurRad="38100" dist="38100" dir="2700000" algn="tl">
                      <a:srgbClr val="000000"/>
                    </a:outerShdw>
                  </a:effectLst>
                  <a:ea typeface="黑体" pitchFamily="49" charset="-122"/>
                </a:rPr>
                <a:t>次态</a:t>
              </a:r>
            </a:p>
          </p:txBody>
        </p:sp>
        <p:sp>
          <p:nvSpPr>
            <p:cNvPr id="107544" name="Rectangle 24"/>
            <p:cNvSpPr>
              <a:spLocks noChangeArrowheads="1"/>
            </p:cNvSpPr>
            <p:nvPr/>
          </p:nvSpPr>
          <p:spPr bwMode="auto">
            <a:xfrm>
              <a:off x="3214" y="2112"/>
              <a:ext cx="2450" cy="200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5" name="Line 25"/>
            <p:cNvSpPr>
              <a:spLocks noChangeShapeType="1"/>
            </p:cNvSpPr>
            <p:nvPr/>
          </p:nvSpPr>
          <p:spPr bwMode="auto">
            <a:xfrm>
              <a:off x="3694" y="2112"/>
              <a:ext cx="0" cy="20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6" name="Line 26"/>
            <p:cNvSpPr>
              <a:spLocks noChangeShapeType="1"/>
            </p:cNvSpPr>
            <p:nvPr/>
          </p:nvSpPr>
          <p:spPr bwMode="auto">
            <a:xfrm>
              <a:off x="3214" y="2589"/>
              <a:ext cx="240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7" name="Line 27"/>
            <p:cNvSpPr>
              <a:spLocks noChangeShapeType="1"/>
            </p:cNvSpPr>
            <p:nvPr/>
          </p:nvSpPr>
          <p:spPr bwMode="auto">
            <a:xfrm>
              <a:off x="5039" y="2112"/>
              <a:ext cx="0" cy="20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8" name="Line 28"/>
            <p:cNvSpPr>
              <a:spLocks noChangeShapeType="1"/>
            </p:cNvSpPr>
            <p:nvPr/>
          </p:nvSpPr>
          <p:spPr bwMode="auto">
            <a:xfrm>
              <a:off x="3694" y="2351"/>
              <a:ext cx="13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49" name="Line 29"/>
            <p:cNvSpPr>
              <a:spLocks noChangeShapeType="1"/>
            </p:cNvSpPr>
            <p:nvPr/>
          </p:nvSpPr>
          <p:spPr bwMode="auto">
            <a:xfrm>
              <a:off x="4367" y="2351"/>
              <a:ext cx="0" cy="17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7551" name="Rectangle 31"/>
          <p:cNvSpPr>
            <a:spLocks noChangeArrowheads="1"/>
          </p:cNvSpPr>
          <p:nvPr/>
        </p:nvSpPr>
        <p:spPr bwMode="auto">
          <a:xfrm>
            <a:off x="482600" y="142875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由上表可见，(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A，B，F)，(B，C，D，E，F)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满足</a:t>
            </a:r>
          </a:p>
        </p:txBody>
      </p:sp>
      <p:sp>
        <p:nvSpPr>
          <p:cNvPr id="107552" name="Rectangle 32"/>
          <p:cNvSpPr>
            <a:spLocks noChangeArrowheads="1"/>
          </p:cNvSpPr>
          <p:nvPr/>
        </p:nvSpPr>
        <p:spPr bwMode="auto">
          <a:xfrm>
            <a:off x="0" y="762000"/>
            <a:ext cx="587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了闭合、覆盖及最小三个条件。</a:t>
            </a:r>
          </a:p>
        </p:txBody>
      </p:sp>
      <p:grpSp>
        <p:nvGrpSpPr>
          <p:cNvPr id="107556" name="Group 36"/>
          <p:cNvGrpSpPr>
            <a:grpSpLocks/>
          </p:cNvGrpSpPr>
          <p:nvPr/>
        </p:nvGrpSpPr>
        <p:grpSpPr bwMode="auto">
          <a:xfrm>
            <a:off x="0" y="1438275"/>
            <a:ext cx="9517064" cy="1198563"/>
            <a:chOff x="0" y="906"/>
            <a:chExt cx="5995" cy="755"/>
          </a:xfrm>
        </p:grpSpPr>
        <p:sp>
          <p:nvSpPr>
            <p:cNvPr id="107536" name="Rectangle 16"/>
            <p:cNvSpPr>
              <a:spLocks noChangeArrowheads="1"/>
            </p:cNvSpPr>
            <p:nvPr/>
          </p:nvSpPr>
          <p:spPr bwMode="auto">
            <a:xfrm>
              <a:off x="0" y="1296"/>
              <a:ext cx="50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D，E，F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)，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则可得最小化状态表。</a:t>
              </a:r>
            </a:p>
          </p:txBody>
        </p:sp>
        <p:sp>
          <p:nvSpPr>
            <p:cNvPr id="107555" name="Rectangle 35"/>
            <p:cNvSpPr>
              <a:spLocks noChangeArrowheads="1"/>
            </p:cNvSpPr>
            <p:nvPr/>
          </p:nvSpPr>
          <p:spPr bwMode="auto">
            <a:xfrm>
              <a:off x="192" y="906"/>
              <a:ext cx="58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如果用状态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A'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代替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A，</a:t>
              </a:r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，F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)，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用状态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C'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代替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07560" name="Rectangle 40"/>
          <p:cNvSpPr>
            <a:spLocks noChangeArrowheads="1"/>
          </p:cNvSpPr>
          <p:nvPr/>
        </p:nvSpPr>
        <p:spPr bwMode="auto">
          <a:xfrm>
            <a:off x="609600" y="4724400"/>
            <a:ext cx="4208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A’      </a:t>
            </a:r>
            <a:r>
              <a:rPr lang="en-US" altLang="zh-CN" sz="24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A’,C’</a:t>
            </a:r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C’         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0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7561" name="Rectangle 41"/>
          <p:cNvSpPr>
            <a:spLocks noChangeArrowheads="1"/>
          </p:cNvSpPr>
          <p:nvPr/>
        </p:nvSpPr>
        <p:spPr bwMode="auto">
          <a:xfrm>
            <a:off x="609600" y="5334000"/>
            <a:ext cx="41106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C’        A’         C’         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94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7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7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7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7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7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60" grpId="0" build="p" autoUpdateAnimBg="0"/>
      <p:bldP spid="107561" grpId="0" build="p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1066800" y="3657600"/>
            <a:ext cx="7543800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</a:p>
          <a:p>
            <a:pPr>
              <a:spcBef>
                <a:spcPct val="5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endParaRPr lang="en-US" altLang="zh-CN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      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685800" y="2438400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这样最小化状态表为:</a:t>
            </a:r>
          </a:p>
        </p:txBody>
      </p:sp>
      <p:grpSp>
        <p:nvGrpSpPr>
          <p:cNvPr id="108568" name="Group 24"/>
          <p:cNvGrpSpPr>
            <a:grpSpLocks/>
          </p:cNvGrpSpPr>
          <p:nvPr/>
        </p:nvGrpSpPr>
        <p:grpSpPr bwMode="auto">
          <a:xfrm>
            <a:off x="762000" y="3314700"/>
            <a:ext cx="5715001" cy="3124200"/>
            <a:chOff x="480" y="2088"/>
            <a:chExt cx="3600" cy="1968"/>
          </a:xfrm>
        </p:grpSpPr>
        <p:sp>
          <p:nvSpPr>
            <p:cNvPr id="108549" name="Rectangle 5"/>
            <p:cNvSpPr>
              <a:spLocks noChangeArrowheads="1"/>
            </p:cNvSpPr>
            <p:nvPr/>
          </p:nvSpPr>
          <p:spPr bwMode="auto">
            <a:xfrm>
              <a:off x="480" y="2088"/>
              <a:ext cx="3600" cy="192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50" name="Line 6"/>
            <p:cNvSpPr>
              <a:spLocks noChangeShapeType="1"/>
            </p:cNvSpPr>
            <p:nvPr/>
          </p:nvSpPr>
          <p:spPr bwMode="auto">
            <a:xfrm>
              <a:off x="1296" y="2088"/>
              <a:ext cx="0" cy="19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1" name="Line 7"/>
            <p:cNvSpPr>
              <a:spLocks noChangeShapeType="1"/>
            </p:cNvSpPr>
            <p:nvPr/>
          </p:nvSpPr>
          <p:spPr bwMode="auto">
            <a:xfrm>
              <a:off x="3360" y="2088"/>
              <a:ext cx="0" cy="19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2" name="Line 8"/>
            <p:cNvSpPr>
              <a:spLocks noChangeShapeType="1"/>
            </p:cNvSpPr>
            <p:nvPr/>
          </p:nvSpPr>
          <p:spPr bwMode="auto">
            <a:xfrm>
              <a:off x="1296" y="2520"/>
              <a:ext cx="27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3" name="Line 9"/>
            <p:cNvSpPr>
              <a:spLocks noChangeShapeType="1"/>
            </p:cNvSpPr>
            <p:nvPr/>
          </p:nvSpPr>
          <p:spPr bwMode="auto">
            <a:xfrm>
              <a:off x="2304" y="2520"/>
              <a:ext cx="0" cy="1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4" name="Line 10"/>
            <p:cNvSpPr>
              <a:spLocks noChangeShapeType="1"/>
            </p:cNvSpPr>
            <p:nvPr/>
          </p:nvSpPr>
          <p:spPr bwMode="auto">
            <a:xfrm>
              <a:off x="480" y="3000"/>
              <a:ext cx="3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58" name="Rectangle 14"/>
            <p:cNvSpPr>
              <a:spLocks noChangeArrowheads="1"/>
            </p:cNvSpPr>
            <p:nvPr/>
          </p:nvSpPr>
          <p:spPr bwMode="auto">
            <a:xfrm>
              <a:off x="2016" y="2088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次态</a:t>
              </a:r>
            </a:p>
          </p:txBody>
        </p:sp>
        <p:sp>
          <p:nvSpPr>
            <p:cNvPr id="108559" name="Rectangle 15"/>
            <p:cNvSpPr>
              <a:spLocks noChangeArrowheads="1"/>
            </p:cNvSpPr>
            <p:nvPr/>
          </p:nvSpPr>
          <p:spPr bwMode="auto">
            <a:xfrm>
              <a:off x="576" y="2544"/>
              <a:ext cx="3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现态    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X=0    X=1    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输出</a:t>
              </a:r>
            </a:p>
          </p:txBody>
        </p:sp>
        <p:sp>
          <p:nvSpPr>
            <p:cNvPr id="108560" name="Rectangle 16"/>
            <p:cNvSpPr>
              <a:spLocks noChangeArrowheads="1"/>
            </p:cNvSpPr>
            <p:nvPr/>
          </p:nvSpPr>
          <p:spPr bwMode="auto">
            <a:xfrm>
              <a:off x="816" y="3072"/>
              <a:ext cx="321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A’   </a:t>
              </a:r>
              <a:r>
                <a:rPr lang="en-US" altLang="zh-CN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       C’  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0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8561" name="Rectangle 17"/>
            <p:cNvSpPr>
              <a:spLocks noChangeArrowheads="1"/>
            </p:cNvSpPr>
            <p:nvPr/>
          </p:nvSpPr>
          <p:spPr bwMode="auto">
            <a:xfrm>
              <a:off x="816" y="3456"/>
              <a:ext cx="321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C’   A’     C’      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08563" name="Rectangle 19"/>
          <p:cNvSpPr>
            <a:spLocks noChangeArrowheads="1"/>
          </p:cNvSpPr>
          <p:nvPr/>
        </p:nvSpPr>
        <p:spPr bwMode="auto">
          <a:xfrm>
            <a:off x="-18510" y="228600"/>
            <a:ext cx="94179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表中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时，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A'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次态为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A'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或</a:t>
            </a:r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C'，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因为(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A，B，F)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在</a:t>
            </a:r>
          </a:p>
        </p:txBody>
      </p:sp>
      <p:sp>
        <p:nvSpPr>
          <p:cNvPr id="108564" name="Rectangle 20"/>
          <p:cNvSpPr>
            <a:spLocks noChangeArrowheads="1"/>
          </p:cNvSpPr>
          <p:nvPr/>
        </p:nvSpPr>
        <p:spPr bwMode="auto">
          <a:xfrm>
            <a:off x="0" y="8382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X=0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时的次态为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B，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而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既属于(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A，B，F)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又属于(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B，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8565" name="Rectangle 21"/>
          <p:cNvSpPr>
            <a:spLocks noChangeArrowheads="1"/>
          </p:cNvSpPr>
          <p:nvPr/>
        </p:nvSpPr>
        <p:spPr bwMode="auto">
          <a:xfrm>
            <a:off x="0" y="1600200"/>
            <a:ext cx="857478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C，D，E，F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)，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所以可以用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任意项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来表示。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95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085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5" grpId="0" build="p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001000" cy="762000"/>
          </a:xfrm>
        </p:spPr>
        <p:txBody>
          <a:bodyPr/>
          <a:lstStyle/>
          <a:p>
            <a:r>
              <a:rPr lang="zh-CN" altLang="en-US">
                <a:latin typeface="黑体" pitchFamily="49" charset="-122"/>
                <a:ea typeface="黑体" pitchFamily="49" charset="-122"/>
              </a:rPr>
              <a:t>6.3.3 状态分配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304800" y="106680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分配原则：</a:t>
            </a:r>
          </a:p>
        </p:txBody>
      </p:sp>
      <p:grpSp>
        <p:nvGrpSpPr>
          <p:cNvPr id="109582" name="Group 14"/>
          <p:cNvGrpSpPr>
            <a:grpSpLocks/>
          </p:cNvGrpSpPr>
          <p:nvPr/>
        </p:nvGrpSpPr>
        <p:grpSpPr bwMode="auto">
          <a:xfrm>
            <a:off x="0" y="1700213"/>
            <a:ext cx="9283701" cy="2184399"/>
            <a:chOff x="0" y="1056"/>
            <a:chExt cx="5848" cy="1376"/>
          </a:xfrm>
        </p:grpSpPr>
        <p:sp>
          <p:nvSpPr>
            <p:cNvPr id="109573" name="Rectangle 5"/>
            <p:cNvSpPr>
              <a:spLocks noChangeArrowheads="1"/>
            </p:cNvSpPr>
            <p:nvPr/>
          </p:nvSpPr>
          <p:spPr bwMode="auto">
            <a:xfrm>
              <a:off x="12" y="1056"/>
              <a:ext cx="58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(1) 在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相同输入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条件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下，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同一次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态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不同现态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应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分</a:t>
              </a:r>
            </a:p>
          </p:txBody>
        </p:sp>
        <p:sp>
          <p:nvSpPr>
            <p:cNvPr id="109574" name="Rectangle 6"/>
            <p:cNvSpPr>
              <a:spLocks noChangeArrowheads="1"/>
            </p:cNvSpPr>
            <p:nvPr/>
          </p:nvSpPr>
          <p:spPr bwMode="auto">
            <a:xfrm>
              <a:off x="0" y="1392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配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逻辑相邻编码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。这样可以保证相应触发器的激励</a:t>
              </a:r>
            </a:p>
          </p:txBody>
        </p:sp>
        <p:sp>
          <p:nvSpPr>
            <p:cNvPr id="109575" name="Rectangle 7"/>
            <p:cNvSpPr>
              <a:spLocks noChangeArrowheads="1"/>
            </p:cNvSpPr>
            <p:nvPr/>
          </p:nvSpPr>
          <p:spPr bwMode="auto">
            <a:xfrm>
              <a:off x="0" y="1728"/>
              <a:ext cx="58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函数对应的卡诺图中有较多的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“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  <a:ea typeface="黑体" pitchFamily="49" charset="-122"/>
                </a:rPr>
                <a:t>”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相邻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有利于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激</a:t>
              </a:r>
              <a:endPara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9576" name="Rectangle 8"/>
            <p:cNvSpPr>
              <a:spLocks noChangeArrowheads="1"/>
            </p:cNvSpPr>
            <p:nvPr/>
          </p:nvSpPr>
          <p:spPr bwMode="auto">
            <a:xfrm>
              <a:off x="0" y="2064"/>
              <a:ext cx="192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励函数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的化简。</a:t>
              </a:r>
            </a:p>
          </p:txBody>
        </p:sp>
      </p:grpSp>
      <p:grpSp>
        <p:nvGrpSpPr>
          <p:cNvPr id="109583" name="Group 15"/>
          <p:cNvGrpSpPr>
            <a:grpSpLocks/>
          </p:cNvGrpSpPr>
          <p:nvPr/>
        </p:nvGrpSpPr>
        <p:grpSpPr bwMode="auto">
          <a:xfrm>
            <a:off x="0" y="4005263"/>
            <a:ext cx="9212263" cy="2332037"/>
            <a:chOff x="0" y="2544"/>
            <a:chExt cx="5803" cy="1469"/>
          </a:xfrm>
        </p:grpSpPr>
        <p:sp>
          <p:nvSpPr>
            <p:cNvPr id="109577" name="Rectangle 9"/>
            <p:cNvSpPr>
              <a:spLocks noChangeArrowheads="1"/>
            </p:cNvSpPr>
            <p:nvPr/>
          </p:nvSpPr>
          <p:spPr bwMode="auto">
            <a:xfrm>
              <a:off x="0" y="2544"/>
              <a:ext cx="580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(2) 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在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相邻输入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条件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下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zh-CN" altLang="en-US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同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一现态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不同次态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应分</a:t>
              </a:r>
            </a:p>
          </p:txBody>
        </p:sp>
        <p:sp>
          <p:nvSpPr>
            <p:cNvPr id="109578" name="Rectangle 10"/>
            <p:cNvSpPr>
              <a:spLocks noChangeArrowheads="1"/>
            </p:cNvSpPr>
            <p:nvPr/>
          </p:nvSpPr>
          <p:spPr bwMode="auto">
            <a:xfrm>
              <a:off x="0" y="2928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配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逻辑相邻编码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。这是因为在激励函数的卡诺图中</a:t>
              </a:r>
            </a:p>
          </p:txBody>
        </p:sp>
        <p:sp>
          <p:nvSpPr>
            <p:cNvPr id="109579" name="Rectangle 11"/>
            <p:cNvSpPr>
              <a:spLocks noChangeArrowheads="1"/>
            </p:cNvSpPr>
            <p:nvPr/>
          </p:nvSpPr>
          <p:spPr bwMode="auto">
            <a:xfrm>
              <a:off x="0" y="3264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同一现态，相邻输入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所对应的方格相邻。该原则</a:t>
              </a:r>
            </a:p>
          </p:txBody>
        </p:sp>
        <p:sp>
          <p:nvSpPr>
            <p:cNvPr id="109580" name="Rectangle 12"/>
            <p:cNvSpPr>
              <a:spLocks noChangeArrowheads="1"/>
            </p:cNvSpPr>
            <p:nvPr/>
          </p:nvSpPr>
          <p:spPr bwMode="auto">
            <a:xfrm>
              <a:off x="0" y="3648"/>
              <a:ext cx="31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也有利于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激励函数</a:t>
              </a:r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的化简。</a:t>
              </a:r>
            </a:p>
          </p:txBody>
        </p:sp>
      </p:grp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96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9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build="p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0" y="1524000"/>
            <a:ext cx="8064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有较多的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“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黑体" pitchFamily="49" charset="-122"/>
              </a:rPr>
              <a:t>”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相邻，有利于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输出函数的化简</a:t>
            </a: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0" y="91440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配逻辑相邻编码。这可使输出函数对应的卡诺图中</a:t>
            </a:r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-108520" y="266700"/>
            <a:ext cx="90075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(3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)在</a:t>
            </a:r>
            <a:r>
              <a:rPr lang="zh-CN" alt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所有输入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条件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下，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同一输出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不同现态</a:t>
            </a: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应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分</a:t>
            </a:r>
          </a:p>
        </p:txBody>
      </p:sp>
      <p:grpSp>
        <p:nvGrpSpPr>
          <p:cNvPr id="110609" name="Group 17"/>
          <p:cNvGrpSpPr>
            <a:grpSpLocks/>
          </p:cNvGrpSpPr>
          <p:nvPr/>
        </p:nvGrpSpPr>
        <p:grpSpPr bwMode="auto">
          <a:xfrm>
            <a:off x="-76200" y="2427288"/>
            <a:ext cx="9328150" cy="3017837"/>
            <a:chOff x="0" y="1536"/>
            <a:chExt cx="5876" cy="1901"/>
          </a:xfrm>
        </p:grpSpPr>
        <p:sp>
          <p:nvSpPr>
            <p:cNvPr id="110602" name="Rectangle 10"/>
            <p:cNvSpPr>
              <a:spLocks noChangeArrowheads="1"/>
            </p:cNvSpPr>
            <p:nvPr/>
          </p:nvSpPr>
          <p:spPr bwMode="auto">
            <a:xfrm>
              <a:off x="288" y="1536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当时序电路的状态分配满足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原则1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原则2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时，电</a:t>
              </a:r>
            </a:p>
          </p:txBody>
        </p:sp>
        <p:sp>
          <p:nvSpPr>
            <p:cNvPr id="110603" name="Rectangle 11"/>
            <p:cNvSpPr>
              <a:spLocks noChangeArrowheads="1"/>
            </p:cNvSpPr>
            <p:nvPr/>
          </p:nvSpPr>
          <p:spPr bwMode="auto">
            <a:xfrm>
              <a:off x="0" y="1920"/>
              <a:ext cx="58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路的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激励方程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比较简单；满足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原则3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时，电路的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输出</a:t>
              </a:r>
            </a:p>
          </p:txBody>
        </p:sp>
        <p:sp>
          <p:nvSpPr>
            <p:cNvPr id="110604" name="Rectangle 12"/>
            <p:cNvSpPr>
              <a:spLocks noChangeArrowheads="1"/>
            </p:cNvSpPr>
            <p:nvPr/>
          </p:nvSpPr>
          <p:spPr bwMode="auto">
            <a:xfrm>
              <a:off x="12" y="2304"/>
              <a:ext cx="554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方程</a:t>
              </a: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比较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简单。这三条原则实际分配时可能会产</a:t>
              </a:r>
            </a:p>
          </p:txBody>
        </p:sp>
        <p:sp>
          <p:nvSpPr>
            <p:cNvPr id="110605" name="Rectangle 13"/>
            <p:cNvSpPr>
              <a:spLocks noChangeArrowheads="1"/>
            </p:cNvSpPr>
            <p:nvPr/>
          </p:nvSpPr>
          <p:spPr bwMode="auto">
            <a:xfrm>
              <a:off x="0" y="2688"/>
              <a:ext cx="58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生矛盾，此时应按</a:t>
              </a:r>
              <a:r>
                <a:rPr lang="zh-CN" altLang="en-US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原则1、原则2、原则3的优先顺序</a:t>
              </a:r>
            </a:p>
          </p:txBody>
        </p:sp>
        <p:sp>
          <p:nvSpPr>
            <p:cNvPr id="110606" name="Rectangle 14"/>
            <p:cNvSpPr>
              <a:spLocks noChangeArrowheads="1"/>
            </p:cNvSpPr>
            <p:nvPr/>
          </p:nvSpPr>
          <p:spPr bwMode="auto">
            <a:xfrm>
              <a:off x="0" y="3072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进行分配。</a:t>
              </a:r>
            </a:p>
          </p:txBody>
        </p:sp>
      </p:grpSp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0" y="5562600"/>
            <a:ext cx="607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例 : 对下列状态表进行状态分配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97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0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7" grpId="0" build="p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675275" y="160338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次态 / 输出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-153525" y="769938"/>
            <a:ext cx="495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现态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X=0     X=1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75075" y="160338"/>
            <a:ext cx="4343400" cy="3352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>
            <a:off x="1294275" y="160338"/>
            <a:ext cx="0" cy="3352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75075" y="1455738"/>
            <a:ext cx="434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>
            <a:off x="1294275" y="769938"/>
            <a:ext cx="312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>
            <a:off x="2894475" y="769938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151275" y="1493838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A      C/0 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</a:p>
        </p:txBody>
      </p:sp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379875" y="19891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     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 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379875" y="24463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     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    D/1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1631" name="Rectangle 15"/>
          <p:cNvSpPr>
            <a:spLocks noChangeArrowheads="1"/>
          </p:cNvSpPr>
          <p:nvPr/>
        </p:nvSpPr>
        <p:spPr bwMode="auto">
          <a:xfrm>
            <a:off x="379875" y="29035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      B/1    C/0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4581524"/>
            <a:ext cx="9144000" cy="1270000"/>
            <a:chOff x="0" y="2640"/>
            <a:chExt cx="5760" cy="800"/>
          </a:xfrm>
        </p:grpSpPr>
        <p:sp>
          <p:nvSpPr>
            <p:cNvPr id="111632" name="Rectangle 16"/>
            <p:cNvSpPr>
              <a:spLocks noChangeArrowheads="1"/>
            </p:cNvSpPr>
            <p:nvPr/>
          </p:nvSpPr>
          <p:spPr bwMode="auto">
            <a:xfrm>
              <a:off x="140" y="2640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由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原则1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A、B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应分配相邻编码，</a:t>
              </a:r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B、C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应分配相邻</a:t>
              </a:r>
            </a:p>
          </p:txBody>
        </p:sp>
        <p:sp>
          <p:nvSpPr>
            <p:cNvPr id="111633" name="Rectangle 17"/>
            <p:cNvSpPr>
              <a:spLocks noChangeArrowheads="1"/>
            </p:cNvSpPr>
            <p:nvPr/>
          </p:nvSpPr>
          <p:spPr bwMode="auto">
            <a:xfrm>
              <a:off x="0" y="3072"/>
              <a:ext cx="89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编码。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1643" name="Rectangle 27"/>
          <p:cNvSpPr>
            <a:spLocks noChangeArrowheads="1"/>
          </p:cNvSpPr>
          <p:nvPr/>
        </p:nvSpPr>
        <p:spPr bwMode="auto">
          <a:xfrm>
            <a:off x="4514850" y="1214422"/>
            <a:ext cx="462915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）在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相同输入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条件下，具</a:t>
            </a:r>
          </a:p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有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相同次态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现态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应分配</a:t>
            </a:r>
          </a:p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逻辑相邻编码。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竖看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98</a:t>
            </a:fld>
            <a:endParaRPr lang="en-US" altLang="zh-CN"/>
          </a:p>
        </p:txBody>
      </p:sp>
    </p:spTree>
  </p:cSld>
  <p:clrMapOvr>
    <a:masterClrMapping/>
  </p:clrMapOvr>
  <p:transition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1675275" y="160338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次态 / 输出</a:t>
            </a:r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-153525" y="769938"/>
            <a:ext cx="495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现态  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X=0     X=1</a:t>
            </a:r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75075" y="160338"/>
            <a:ext cx="4343400" cy="3352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1623" name="Line 7"/>
          <p:cNvSpPr>
            <a:spLocks noChangeShapeType="1"/>
          </p:cNvSpPr>
          <p:nvPr/>
        </p:nvSpPr>
        <p:spPr bwMode="auto">
          <a:xfrm>
            <a:off x="1294275" y="160338"/>
            <a:ext cx="0" cy="3352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4" name="Line 8"/>
          <p:cNvSpPr>
            <a:spLocks noChangeShapeType="1"/>
          </p:cNvSpPr>
          <p:nvPr/>
        </p:nvSpPr>
        <p:spPr bwMode="auto">
          <a:xfrm>
            <a:off x="75075" y="1455738"/>
            <a:ext cx="4343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>
            <a:off x="1294275" y="769938"/>
            <a:ext cx="3124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6" name="Line 10"/>
          <p:cNvSpPr>
            <a:spLocks noChangeShapeType="1"/>
          </p:cNvSpPr>
          <p:nvPr/>
        </p:nvSpPr>
        <p:spPr bwMode="auto">
          <a:xfrm>
            <a:off x="2894475" y="769938"/>
            <a:ext cx="0" cy="2743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8" name="Rectangle 12"/>
          <p:cNvSpPr>
            <a:spLocks noChangeArrowheads="1"/>
          </p:cNvSpPr>
          <p:nvPr/>
        </p:nvSpPr>
        <p:spPr bwMode="auto">
          <a:xfrm>
            <a:off x="151275" y="1493838"/>
            <a:ext cx="384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 A   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   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</a:p>
        </p:txBody>
      </p:sp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379875" y="19891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      A/0    A/1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1630" name="Rectangle 14"/>
          <p:cNvSpPr>
            <a:spLocks noChangeArrowheads="1"/>
          </p:cNvSpPr>
          <p:nvPr/>
        </p:nvSpPr>
        <p:spPr bwMode="auto">
          <a:xfrm>
            <a:off x="379875" y="24463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     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    </a:t>
            </a:r>
            <a:r>
              <a:rPr lang="en-US" altLang="zh-CN" dirty="0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/1</a:t>
            </a:r>
            <a:endParaRPr lang="zh-CN" altLang="en-US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1631" name="Rectangle 15"/>
          <p:cNvSpPr>
            <a:spLocks noChangeArrowheads="1"/>
          </p:cNvSpPr>
          <p:nvPr/>
        </p:nvSpPr>
        <p:spPr bwMode="auto">
          <a:xfrm>
            <a:off x="379875" y="29035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D  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B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/1    </a:t>
            </a:r>
            <a:r>
              <a:rPr lang="en-US" altLang="zh-CN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C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/0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52455" y="5267329"/>
            <a:ext cx="8577263" cy="585788"/>
            <a:chOff x="0" y="3072"/>
            <a:chExt cx="5403" cy="369"/>
          </a:xfrm>
        </p:grpSpPr>
        <p:sp>
          <p:nvSpPr>
            <p:cNvPr id="111633" name="Rectangle 17"/>
            <p:cNvSpPr>
              <a:spLocks noChangeArrowheads="1"/>
            </p:cNvSpPr>
            <p:nvPr/>
          </p:nvSpPr>
          <p:spPr bwMode="auto">
            <a:xfrm>
              <a:off x="0" y="3072"/>
              <a:ext cx="489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由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原则2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，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zh-CN" altLang="en-US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A</a:t>
              </a:r>
              <a:r>
                <a:rPr lang="zh-CN" altLang="en-US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D</a:t>
              </a:r>
              <a:r>
                <a:rPr lang="en-US" altLang="zh-CN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、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B</a:t>
              </a:r>
              <a:r>
                <a:rPr lang="zh-CN" altLang="en-US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和</a:t>
              </a:r>
              <a:r>
                <a:rPr lang="en-US" altLang="zh-CN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C</a:t>
              </a:r>
              <a:r>
                <a:rPr lang="zh-CN" altLang="en-US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应分配相邻编</a:t>
              </a:r>
            </a:p>
          </p:txBody>
        </p:sp>
        <p:sp>
          <p:nvSpPr>
            <p:cNvPr id="111634" name="Rectangle 18"/>
            <p:cNvSpPr>
              <a:spLocks noChangeArrowheads="1"/>
            </p:cNvSpPr>
            <p:nvPr/>
          </p:nvSpPr>
          <p:spPr bwMode="auto">
            <a:xfrm>
              <a:off x="4770" y="3073"/>
              <a:ext cx="63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  <a:ea typeface="黑体" pitchFamily="49" charset="-122"/>
                </a:rPr>
                <a:t>码。</a:t>
              </a:r>
              <a:endPara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1644" name="Rectangle 28"/>
          <p:cNvSpPr>
            <a:spLocks noChangeArrowheads="1"/>
          </p:cNvSpPr>
          <p:nvPr/>
        </p:nvSpPr>
        <p:spPr bwMode="auto">
          <a:xfrm>
            <a:off x="4481990" y="1387475"/>
            <a:ext cx="468052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同一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现态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在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相邻输入</a:t>
            </a:r>
          </a:p>
          <a:p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条件下的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不同次态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应分配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逻辑相邻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编码。</a:t>
            </a:r>
            <a:r>
              <a:rPr lang="zh-CN" alt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ea typeface="黑体" pitchFamily="49" charset="-122"/>
              </a:rPr>
              <a:t>横看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7EB92-3CFB-4441-9E91-B5D295D10A30}" type="slidenum">
              <a:rPr lang="zh-CN" altLang="en-US" smtClean="0"/>
              <a:pPr/>
              <a:t>99</a:t>
            </a:fld>
            <a:endParaRPr lang="en-US" altLang="zh-CN"/>
          </a:p>
        </p:txBody>
      </p:sp>
    </p:spTree>
  </p:cSld>
  <p:clrMapOvr>
    <a:masterClrMapping/>
  </p:clrMapOvr>
  <p:transition>
    <p:sndAc>
      <p:stSnd>
        <p:snd r:embed="rId2" name="hammer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  <a:ea typeface="宋体" pitchFamily="2" charset="-122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 Black" pitchFamily="34" charset="0"/>
            <a:ea typeface="宋体" pitchFamily="2" charset="-122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files\Templates\Presentation Designs\High Voltage.pot</Template>
  <TotalTime>16692</TotalTime>
  <Words>14426</Words>
  <Application>Microsoft Office PowerPoint</Application>
  <PresentationFormat>全屏显示(4:3)</PresentationFormat>
  <Paragraphs>4013</Paragraphs>
  <Slides>225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225</vt:i4>
      </vt:variant>
    </vt:vector>
  </HeadingPairs>
  <TitlesOfParts>
    <vt:vector size="236" baseType="lpstr">
      <vt:lpstr>黑体</vt:lpstr>
      <vt:lpstr>宋体</vt:lpstr>
      <vt:lpstr>Arial</vt:lpstr>
      <vt:lpstr>Arial Black</vt:lpstr>
      <vt:lpstr>Calibri</vt:lpstr>
      <vt:lpstr>Times New Roman</vt:lpstr>
      <vt:lpstr>Wingdings</vt:lpstr>
      <vt:lpstr>High Voltage</vt:lpstr>
      <vt:lpstr>1_High Voltage</vt:lpstr>
      <vt:lpstr>Equation</vt:lpstr>
      <vt:lpstr>公式</vt:lpstr>
      <vt:lpstr>第六章 同步时序电路</vt:lpstr>
      <vt:lpstr>   重点与难点</vt:lpstr>
      <vt:lpstr>第六章 同步时序电路</vt:lpstr>
      <vt:lpstr>6.1 同步时序电路的基本概念 6.1.1 时序电路的定义和结构</vt:lpstr>
      <vt:lpstr>PowerPoint 演示文稿</vt:lpstr>
      <vt:lpstr>PowerPoint 演示文稿</vt:lpstr>
      <vt:lpstr>PowerPoint 演示文稿</vt:lpstr>
      <vt:lpstr>6.1.2 时序电路的分类sequential logic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6.1.3 同步时序电路的描述方法</vt:lpstr>
      <vt:lpstr>6.2 同步时序电路的分析 6.2.1 分析方法</vt:lpstr>
      <vt:lpstr>6.2.2 分析举例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 同步时序电路的设计</vt:lpstr>
      <vt:lpstr>PowerPoint 演示文稿</vt:lpstr>
      <vt:lpstr>6.3.1 形成原始状态图和状态表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6.3.2 状态化简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6.3.3 状态分配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6.3.4 求激励方程和输出方程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 典型同步时序电路举例 6.4.1 计数器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6.4.2 集成计数器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6.4.3 寄存器 Register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6.4.4 集成寄存器</vt:lpstr>
      <vt:lpstr>PowerPoint 演示文稿</vt:lpstr>
      <vt:lpstr>PowerPoint 演示文稿</vt:lpstr>
      <vt:lpstr>PowerPoint 演示文稿</vt:lpstr>
      <vt:lpstr>PowerPoint 演示文稿</vt:lpstr>
      <vt:lpstr>6.4.5 序列发生器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6.4.6 序列检测器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6.4.7 代码检测器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.</vt:lpstr>
      <vt:lpstr>.</vt:lpstr>
      <vt:lpstr>PowerPoint 演示文稿</vt:lpstr>
    </vt:vector>
  </TitlesOfParts>
  <Company>电子科大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同步时序电路</dc:title>
  <dc:creator>武庆生</dc:creator>
  <cp:lastModifiedBy>chenjuan</cp:lastModifiedBy>
  <cp:revision>1363</cp:revision>
  <cp:lastPrinted>1601-01-01T00:00:00Z</cp:lastPrinted>
  <dcterms:created xsi:type="dcterms:W3CDTF">2002-01-18T03:44:07Z</dcterms:created>
  <dcterms:modified xsi:type="dcterms:W3CDTF">2021-11-23T06:39:26Z</dcterms:modified>
</cp:coreProperties>
</file>