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  <p:sldMasterId id="2147483688" r:id="rId2"/>
  </p:sldMasterIdLst>
  <p:notesMasterIdLst>
    <p:notesMasterId r:id="rId77"/>
  </p:notesMasterIdLst>
  <p:sldIdLst>
    <p:sldId id="323" r:id="rId3"/>
    <p:sldId id="369" r:id="rId4"/>
    <p:sldId id="329" r:id="rId5"/>
    <p:sldId id="333" r:id="rId6"/>
    <p:sldId id="462" r:id="rId7"/>
    <p:sldId id="334" r:id="rId8"/>
    <p:sldId id="335" r:id="rId9"/>
    <p:sldId id="445" r:id="rId10"/>
    <p:sldId id="370" r:id="rId11"/>
    <p:sldId id="336" r:id="rId12"/>
    <p:sldId id="372" r:id="rId13"/>
    <p:sldId id="373" r:id="rId14"/>
    <p:sldId id="371" r:id="rId15"/>
    <p:sldId id="376" r:id="rId16"/>
    <p:sldId id="377" r:id="rId17"/>
    <p:sldId id="337" r:id="rId18"/>
    <p:sldId id="338" r:id="rId19"/>
    <p:sldId id="340" r:id="rId20"/>
    <p:sldId id="379" r:id="rId21"/>
    <p:sldId id="380" r:id="rId22"/>
    <p:sldId id="402" r:id="rId23"/>
    <p:sldId id="403" r:id="rId24"/>
    <p:sldId id="404" r:id="rId25"/>
    <p:sldId id="381" r:id="rId26"/>
    <p:sldId id="405" r:id="rId27"/>
    <p:sldId id="406" r:id="rId28"/>
    <p:sldId id="407" r:id="rId29"/>
    <p:sldId id="384" r:id="rId30"/>
    <p:sldId id="453" r:id="rId31"/>
    <p:sldId id="409" r:id="rId32"/>
    <p:sldId id="408" r:id="rId33"/>
    <p:sldId id="410" r:id="rId34"/>
    <p:sldId id="411" r:id="rId35"/>
    <p:sldId id="412" r:id="rId36"/>
    <p:sldId id="413" r:id="rId37"/>
    <p:sldId id="414" r:id="rId38"/>
    <p:sldId id="415" r:id="rId39"/>
    <p:sldId id="387" r:id="rId40"/>
    <p:sldId id="455" r:id="rId41"/>
    <p:sldId id="456" r:id="rId42"/>
    <p:sldId id="457" r:id="rId43"/>
    <p:sldId id="458" r:id="rId44"/>
    <p:sldId id="459" r:id="rId45"/>
    <p:sldId id="460" r:id="rId46"/>
    <p:sldId id="461" r:id="rId47"/>
    <p:sldId id="418" r:id="rId48"/>
    <p:sldId id="420" r:id="rId49"/>
    <p:sldId id="421" r:id="rId50"/>
    <p:sldId id="419" r:id="rId51"/>
    <p:sldId id="424" r:id="rId52"/>
    <p:sldId id="425" r:id="rId53"/>
    <p:sldId id="423" r:id="rId54"/>
    <p:sldId id="388" r:id="rId55"/>
    <p:sldId id="446" r:id="rId56"/>
    <p:sldId id="448" r:id="rId57"/>
    <p:sldId id="426" r:id="rId58"/>
    <p:sldId id="428" r:id="rId59"/>
    <p:sldId id="389" r:id="rId60"/>
    <p:sldId id="429" r:id="rId61"/>
    <p:sldId id="449" r:id="rId62"/>
    <p:sldId id="430" r:id="rId63"/>
    <p:sldId id="431" r:id="rId64"/>
    <p:sldId id="432" r:id="rId65"/>
    <p:sldId id="390" r:id="rId66"/>
    <p:sldId id="391" r:id="rId67"/>
    <p:sldId id="444" r:id="rId68"/>
    <p:sldId id="393" r:id="rId69"/>
    <p:sldId id="434" r:id="rId70"/>
    <p:sldId id="437" r:id="rId71"/>
    <p:sldId id="435" r:id="rId72"/>
    <p:sldId id="438" r:id="rId73"/>
    <p:sldId id="439" r:id="rId74"/>
    <p:sldId id="436" r:id="rId75"/>
    <p:sldId id="440" r:id="rId7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buFont typeface="Arial" charset="0"/>
      <a:defRPr sz="36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sz="36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sz="36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sz="36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sz="36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36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36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36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36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BAB60A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419" autoAdjust="0"/>
  </p:normalViewPr>
  <p:slideViewPr>
    <p:cSldViewPr>
      <p:cViewPr varScale="1">
        <p:scale>
          <a:sx n="68" d="100"/>
          <a:sy n="68" d="100"/>
        </p:scale>
        <p:origin x="524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74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viewProps" Target="view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页眉占位符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5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 sz="1200"/>
            </a:lvl1pPr>
          </a:lstStyle>
          <a:p>
            <a:pPr>
              <a:defRPr/>
            </a:pPr>
            <a:fld id="{8404C4FC-DDCC-4A97-8B00-C50CA25BB869}" type="datetimeFigureOut">
              <a:rPr lang="zh-CN" altLang="en-US"/>
              <a:pPr>
                <a:defRPr/>
              </a:pPr>
              <a:t>2022/2/4</a:t>
            </a:fld>
            <a:endParaRPr lang="zh-CN" altLang="en-US"/>
          </a:p>
        </p:txBody>
      </p:sp>
      <p:sp>
        <p:nvSpPr>
          <p:cNvPr id="91140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sp>
      <p:sp>
        <p:nvSpPr>
          <p:cNvPr id="3077" name="备注占位符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12700" cmpd="sng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3078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9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 sz="1200"/>
            </a:lvl1pPr>
          </a:lstStyle>
          <a:p>
            <a:pPr>
              <a:defRPr/>
            </a:pPr>
            <a:fld id="{4B6F7CC1-4462-4FD4-A2E5-1A0E496F186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3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80CB70-1F20-4257-83E5-0D73FA85332A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3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4B154B-089B-4364-B92F-DC5C4DA1FBA3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53250" y="814388"/>
            <a:ext cx="1962150" cy="52816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066800" y="814388"/>
            <a:ext cx="5734050" cy="52816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3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845B3E-BAF3-4938-A929-0E0BB3CC1E8E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37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6918F5-BEDA-4942-A470-16A90B747538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37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7B81B1-B5E6-4427-8B6D-DC42C5733DFF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37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3BDCF0-8C2F-4D4D-8D7D-C60030DF197F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66800" y="1981200"/>
            <a:ext cx="38481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67300" y="1981200"/>
            <a:ext cx="38481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37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3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3168BF-8D1E-4C57-B972-E97BCD60BE1E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37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3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0A767D-CE56-4DB7-98BE-901EF4C11011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37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9BBADA-62DE-47F7-B85F-2A4CDD5B6E5E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7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01E40E-28BF-480F-8FF2-D0D0F906F873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37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3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83492B-1E55-4C18-9D45-7EAF32C6D199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3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7A5DC5-34CA-4949-8884-88011D5D7FA6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37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3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766112-EC91-452B-BF07-903FBA82B46A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37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09CC77-A084-428A-B5DE-A0117B12CA89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53250" y="814388"/>
            <a:ext cx="1962150" cy="52816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066800" y="814388"/>
            <a:ext cx="5734050" cy="52816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37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CC6DE7-CC66-40DF-BA08-0D78D11F2A35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3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73F62D-38D8-4E47-B4D3-C6A420983501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66800" y="1981200"/>
            <a:ext cx="38481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67300" y="1981200"/>
            <a:ext cx="38481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3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3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5DD732-9A5E-47DB-B771-D50089EBF2AD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3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3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D1CD77-718E-4E41-AEDA-989F22D14538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3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69E6CD-D457-430B-9B5F-E88B23695767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97489F-4C31-4370-B64B-6FDA95532023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3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3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C1E452-3F81-491E-9205-1420A96E28C6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3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3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5E5E49-8F79-4133-9989-B5E9F73865EE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folHlink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2" name="Group 2"/>
          <p:cNvGrpSpPr>
            <a:grpSpLocks/>
          </p:cNvGrpSpPr>
          <p:nvPr/>
        </p:nvGrpSpPr>
        <p:grpSpPr bwMode="auto">
          <a:xfrm>
            <a:off x="152400" y="314325"/>
            <a:ext cx="847725" cy="6543675"/>
            <a:chOff x="0" y="0"/>
            <a:chExt cx="534" cy="4122"/>
          </a:xfrm>
        </p:grpSpPr>
        <p:sp>
          <p:nvSpPr>
            <p:cNvPr id="1047" name="AutoShape 8"/>
            <p:cNvSpPr>
              <a:spLocks noChangeArrowheads="1"/>
            </p:cNvSpPr>
            <p:nvPr/>
          </p:nvSpPr>
          <p:spPr bwMode="auto">
            <a:xfrm rot="5400000" flipH="1">
              <a:off x="-14" y="1797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8" name="AutoShape 9"/>
            <p:cNvSpPr>
              <a:spLocks noChangeArrowheads="1"/>
            </p:cNvSpPr>
            <p:nvPr/>
          </p:nvSpPr>
          <p:spPr bwMode="auto">
            <a:xfrm rot="5400000" flipH="1">
              <a:off x="-14" y="2391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9" name="AutoShape 10"/>
            <p:cNvSpPr>
              <a:spLocks noChangeArrowheads="1"/>
            </p:cNvSpPr>
            <p:nvPr/>
          </p:nvSpPr>
          <p:spPr bwMode="auto">
            <a:xfrm rot="5400000" flipH="1">
              <a:off x="-15" y="2983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50" name="AutoShape 11"/>
            <p:cNvSpPr>
              <a:spLocks noChangeArrowheads="1"/>
            </p:cNvSpPr>
            <p:nvPr/>
          </p:nvSpPr>
          <p:spPr bwMode="auto">
            <a:xfrm rot="5400000" flipH="1">
              <a:off x="-13" y="3581"/>
              <a:ext cx="558" cy="533"/>
            </a:xfrm>
            <a:prstGeom prst="parallelogram">
              <a:avLst>
                <a:gd name="adj" fmla="val 55437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" name="AutoShape 12"/>
            <p:cNvSpPr>
              <a:spLocks noChangeArrowheads="1"/>
            </p:cNvSpPr>
            <p:nvPr/>
          </p:nvSpPr>
          <p:spPr bwMode="auto">
            <a:xfrm rot="5400000" flipH="1">
              <a:off x="-14" y="15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" name="AutoShape 13"/>
            <p:cNvSpPr>
              <a:spLocks noChangeArrowheads="1"/>
            </p:cNvSpPr>
            <p:nvPr/>
          </p:nvSpPr>
          <p:spPr bwMode="auto">
            <a:xfrm rot="5400000" flipH="1">
              <a:off x="-15" y="605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" name="AutoShape 14"/>
            <p:cNvSpPr>
              <a:spLocks noChangeArrowheads="1"/>
            </p:cNvSpPr>
            <p:nvPr/>
          </p:nvSpPr>
          <p:spPr bwMode="auto">
            <a:xfrm rot="5400000" flipH="1">
              <a:off x="-15" y="1201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034" name="Rectangle 15"/>
          <p:cNvSpPr>
            <a:spLocks noChangeArrowheads="1"/>
          </p:cNvSpPr>
          <p:nvPr/>
        </p:nvSpPr>
        <p:spPr bwMode="auto">
          <a:xfrm>
            <a:off x="441325" y="0"/>
            <a:ext cx="276225" cy="6858000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50000">
                <a:schemeClr val="bg2"/>
              </a:gs>
              <a:gs pos="100000">
                <a:schemeClr val="folHlink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Arial" pitchFamily="34" charset="0"/>
              <a:buNone/>
              <a:defRPr/>
            </a:pPr>
            <a:endParaRPr lang="zh-CN" altLang="en-US"/>
          </a:p>
        </p:txBody>
      </p:sp>
      <p:sp>
        <p:nvSpPr>
          <p:cNvPr id="1035" name="AutoShape 16"/>
          <p:cNvSpPr>
            <a:spLocks noChangeArrowheads="1"/>
          </p:cNvSpPr>
          <p:nvPr/>
        </p:nvSpPr>
        <p:spPr bwMode="auto">
          <a:xfrm flipH="1">
            <a:off x="547688" y="1703388"/>
            <a:ext cx="8596312" cy="254000"/>
          </a:xfrm>
          <a:prstGeom prst="homePlate">
            <a:avLst>
              <a:gd name="adj" fmla="val 58913"/>
            </a:avLst>
          </a:prstGeom>
          <a:gradFill rotWithShape="0">
            <a:gsLst>
              <a:gs pos="0">
                <a:schemeClr val="bg2"/>
              </a:gs>
              <a:gs pos="50000">
                <a:schemeClr val="folHlink"/>
              </a:gs>
              <a:gs pos="100000">
                <a:schemeClr val="bg2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Arial" pitchFamily="34" charset="0"/>
              <a:buNone/>
              <a:defRPr/>
            </a:pPr>
            <a:endParaRPr lang="zh-CN" altLang="en-US"/>
          </a:p>
        </p:txBody>
      </p:sp>
      <p:sp>
        <p:nvSpPr>
          <p:cNvPr id="1036" name="Oval 17"/>
          <p:cNvSpPr>
            <a:spLocks noChangeArrowheads="1"/>
          </p:cNvSpPr>
          <p:nvPr/>
        </p:nvSpPr>
        <p:spPr bwMode="auto">
          <a:xfrm>
            <a:off x="460375" y="1706563"/>
            <a:ext cx="295275" cy="274637"/>
          </a:xfrm>
          <a:prstGeom prst="ellipse">
            <a:avLst/>
          </a:prstGeom>
          <a:gradFill rotWithShape="0">
            <a:gsLst>
              <a:gs pos="0">
                <a:srgbClr val="FEFFFF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30" name="Rectangle 18"/>
          <p:cNvSpPr>
            <a:spLocks noChangeArrowheads="1"/>
          </p:cNvSpPr>
          <p:nvPr/>
        </p:nvSpPr>
        <p:spPr bwMode="auto">
          <a:xfrm>
            <a:off x="463550" y="1912938"/>
            <a:ext cx="190500" cy="467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38" name="Oval 19"/>
          <p:cNvSpPr>
            <a:spLocks noChangeArrowheads="1"/>
          </p:cNvSpPr>
          <p:nvPr/>
        </p:nvSpPr>
        <p:spPr bwMode="auto">
          <a:xfrm>
            <a:off x="9209088" y="1676400"/>
            <a:ext cx="304800" cy="274638"/>
          </a:xfrm>
          <a:prstGeom prst="ellipse">
            <a:avLst/>
          </a:prstGeom>
          <a:gradFill rotWithShape="0">
            <a:gsLst>
              <a:gs pos="0">
                <a:srgbClr val="FEFFFF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32" name="Rectangle 20"/>
          <p:cNvSpPr>
            <a:spLocks noChangeArrowheads="1"/>
          </p:cNvSpPr>
          <p:nvPr/>
        </p:nvSpPr>
        <p:spPr bwMode="auto">
          <a:xfrm>
            <a:off x="457200" y="1739900"/>
            <a:ext cx="8751888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15369" name="Group 16"/>
          <p:cNvGrpSpPr>
            <a:grpSpLocks/>
          </p:cNvGrpSpPr>
          <p:nvPr/>
        </p:nvGrpSpPr>
        <p:grpSpPr bwMode="auto">
          <a:xfrm>
            <a:off x="150813" y="0"/>
            <a:ext cx="849312" cy="6858000"/>
            <a:chOff x="0" y="0"/>
            <a:chExt cx="535" cy="4320"/>
          </a:xfrm>
        </p:grpSpPr>
        <p:sp>
          <p:nvSpPr>
            <p:cNvPr id="1039" name="AutoShape 22"/>
            <p:cNvSpPr>
              <a:spLocks noChangeArrowheads="1"/>
            </p:cNvSpPr>
            <p:nvPr/>
          </p:nvSpPr>
          <p:spPr bwMode="auto">
            <a:xfrm rot="-5400000">
              <a:off x="-13" y="2291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0" name="AutoShape 23"/>
            <p:cNvSpPr>
              <a:spLocks noChangeArrowheads="1"/>
            </p:cNvSpPr>
            <p:nvPr/>
          </p:nvSpPr>
          <p:spPr bwMode="auto">
            <a:xfrm rot="-5400000">
              <a:off x="-15" y="2885"/>
              <a:ext cx="565" cy="533"/>
            </a:xfrm>
            <a:prstGeom prst="parallelogram">
              <a:avLst>
                <a:gd name="adj" fmla="val 56133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1" name="AutoShape 24"/>
            <p:cNvSpPr>
              <a:spLocks noChangeArrowheads="1"/>
            </p:cNvSpPr>
            <p:nvPr/>
          </p:nvSpPr>
          <p:spPr bwMode="auto">
            <a:xfrm rot="-5400000">
              <a:off x="-15" y="3479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2" name="AutoShape 25"/>
            <p:cNvSpPr>
              <a:spLocks noChangeArrowheads="1"/>
            </p:cNvSpPr>
            <p:nvPr/>
          </p:nvSpPr>
          <p:spPr bwMode="auto">
            <a:xfrm rot="-5400000">
              <a:off x="-15" y="507"/>
              <a:ext cx="565" cy="533"/>
            </a:xfrm>
            <a:prstGeom prst="parallelogram">
              <a:avLst>
                <a:gd name="adj" fmla="val 56133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3" name="AutoShape 26"/>
            <p:cNvSpPr>
              <a:spLocks noChangeArrowheads="1"/>
            </p:cNvSpPr>
            <p:nvPr/>
          </p:nvSpPr>
          <p:spPr bwMode="auto">
            <a:xfrm rot="-5400000">
              <a:off x="-15" y="1101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4" name="AutoShape 27"/>
            <p:cNvSpPr>
              <a:spLocks noChangeArrowheads="1"/>
            </p:cNvSpPr>
            <p:nvPr/>
          </p:nvSpPr>
          <p:spPr bwMode="auto">
            <a:xfrm rot="-5400000">
              <a:off x="-15" y="1697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5" name="Freeform 28"/>
            <p:cNvSpPr>
              <a:spLocks noChangeArrowheads="1"/>
            </p:cNvSpPr>
            <p:nvPr/>
          </p:nvSpPr>
          <p:spPr bwMode="auto">
            <a:xfrm>
              <a:off x="3" y="0"/>
              <a:ext cx="532" cy="465"/>
            </a:xfrm>
            <a:custGeom>
              <a:avLst/>
              <a:gdLst>
                <a:gd name="T0" fmla="*/ 1 w 532"/>
                <a:gd name="T1" fmla="*/ 0 h 465"/>
                <a:gd name="T2" fmla="*/ 0 w 532"/>
                <a:gd name="T3" fmla="*/ 166 h 465"/>
                <a:gd name="T4" fmla="*/ 532 w 532"/>
                <a:gd name="T5" fmla="*/ 465 h 465"/>
                <a:gd name="T6" fmla="*/ 532 w 532"/>
                <a:gd name="T7" fmla="*/ 201 h 465"/>
                <a:gd name="T8" fmla="*/ 172 w 532"/>
                <a:gd name="T9" fmla="*/ 0 h 465"/>
                <a:gd name="T10" fmla="*/ 1 w 532"/>
                <a:gd name="T11" fmla="*/ 0 h 46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32"/>
                <a:gd name="T19" fmla="*/ 0 h 465"/>
                <a:gd name="T20" fmla="*/ 532 w 532"/>
                <a:gd name="T21" fmla="*/ 465 h 46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32" h="465">
                  <a:moveTo>
                    <a:pt x="1" y="0"/>
                  </a:moveTo>
                  <a:lnTo>
                    <a:pt x="0" y="166"/>
                  </a:lnTo>
                  <a:lnTo>
                    <a:pt x="532" y="465"/>
                  </a:lnTo>
                  <a:lnTo>
                    <a:pt x="532" y="201"/>
                  </a:lnTo>
                  <a:lnTo>
                    <a:pt x="172" y="0"/>
                  </a:lnTo>
                  <a:lnTo>
                    <a:pt x="1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6" name="Freeform 29"/>
            <p:cNvSpPr>
              <a:spLocks noChangeArrowheads="1"/>
            </p:cNvSpPr>
            <p:nvPr/>
          </p:nvSpPr>
          <p:spPr bwMode="auto">
            <a:xfrm>
              <a:off x="0" y="4060"/>
              <a:ext cx="457" cy="260"/>
            </a:xfrm>
            <a:custGeom>
              <a:avLst/>
              <a:gdLst>
                <a:gd name="T0" fmla="*/ 457 w 457"/>
                <a:gd name="T1" fmla="*/ 256 h 264"/>
                <a:gd name="T2" fmla="*/ 1 w 457"/>
                <a:gd name="T3" fmla="*/ 0 h 264"/>
                <a:gd name="T4" fmla="*/ 0 w 457"/>
                <a:gd name="T5" fmla="*/ 260 h 264"/>
                <a:gd name="T6" fmla="*/ 457 w 457"/>
                <a:gd name="T7" fmla="*/ 256 h 2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57"/>
                <a:gd name="T13" fmla="*/ 0 h 264"/>
                <a:gd name="T14" fmla="*/ 457 w 457"/>
                <a:gd name="T15" fmla="*/ 264 h 2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57" h="264">
                  <a:moveTo>
                    <a:pt x="457" y="260"/>
                  </a:moveTo>
                  <a:lnTo>
                    <a:pt x="1" y="0"/>
                  </a:lnTo>
                  <a:lnTo>
                    <a:pt x="0" y="264"/>
                  </a:lnTo>
                  <a:lnTo>
                    <a:pt x="457" y="26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5370" name="Rectangle 32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814388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5371" name="Rectangle 3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1981200"/>
            <a:ext cx="78486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51" name="Rectangle 3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54113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52" name="Rectangle 3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92513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Font typeface="Arial" pitchFamily="34" charset="0"/>
              <a:buNone/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53" name="Rectangle 3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21513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 sz="1400"/>
            </a:lvl1pPr>
          </a:lstStyle>
          <a:p>
            <a:pPr>
              <a:defRPr/>
            </a:pPr>
            <a:fld id="{CDFFC3A4-F224-43E4-A589-77DE71AB4A2F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6" grpId="0" animBg="1" autoUpdateAnimBg="0"/>
      <p:bldP spid="1038" grpId="0" animBg="1" autoUpdateAnimBg="0"/>
    </p:bld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folHlink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6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2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5760" cy="535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" name="Rectangle 4"/>
            <p:cNvSpPr>
              <a:spLocks noChangeArrowheads="1"/>
            </p:cNvSpPr>
            <p:nvPr/>
          </p:nvSpPr>
          <p:spPr bwMode="auto">
            <a:xfrm>
              <a:off x="0" y="3147"/>
              <a:ext cx="5760" cy="1173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folHlink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6387" name="Group 5"/>
          <p:cNvGrpSpPr>
            <a:grpSpLocks/>
          </p:cNvGrpSpPr>
          <p:nvPr/>
        </p:nvGrpSpPr>
        <p:grpSpPr bwMode="auto">
          <a:xfrm>
            <a:off x="152400" y="314325"/>
            <a:ext cx="847725" cy="6543675"/>
            <a:chOff x="0" y="0"/>
            <a:chExt cx="534" cy="4122"/>
          </a:xfrm>
        </p:grpSpPr>
        <p:sp>
          <p:nvSpPr>
            <p:cNvPr id="2072" name="AutoShape 11"/>
            <p:cNvSpPr>
              <a:spLocks noChangeArrowheads="1"/>
            </p:cNvSpPr>
            <p:nvPr/>
          </p:nvSpPr>
          <p:spPr bwMode="auto">
            <a:xfrm rot="5400000" flipH="1">
              <a:off x="-14" y="1797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073" name="AutoShape 12"/>
            <p:cNvSpPr>
              <a:spLocks noChangeArrowheads="1"/>
            </p:cNvSpPr>
            <p:nvPr/>
          </p:nvSpPr>
          <p:spPr bwMode="auto">
            <a:xfrm rot="5400000" flipH="1">
              <a:off x="-14" y="2391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074" name="AutoShape 13"/>
            <p:cNvSpPr>
              <a:spLocks noChangeArrowheads="1"/>
            </p:cNvSpPr>
            <p:nvPr/>
          </p:nvSpPr>
          <p:spPr bwMode="auto">
            <a:xfrm rot="5400000" flipH="1">
              <a:off x="-15" y="2983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075" name="AutoShape 14"/>
            <p:cNvSpPr>
              <a:spLocks noChangeArrowheads="1"/>
            </p:cNvSpPr>
            <p:nvPr/>
          </p:nvSpPr>
          <p:spPr bwMode="auto">
            <a:xfrm rot="5400000" flipH="1">
              <a:off x="-13" y="3581"/>
              <a:ext cx="558" cy="533"/>
            </a:xfrm>
            <a:prstGeom prst="parallelogram">
              <a:avLst>
                <a:gd name="adj" fmla="val 55437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076" name="AutoShape 15"/>
            <p:cNvSpPr>
              <a:spLocks noChangeArrowheads="1"/>
            </p:cNvSpPr>
            <p:nvPr/>
          </p:nvSpPr>
          <p:spPr bwMode="auto">
            <a:xfrm rot="5400000" flipH="1">
              <a:off x="-14" y="15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077" name="AutoShape 16"/>
            <p:cNvSpPr>
              <a:spLocks noChangeArrowheads="1"/>
            </p:cNvSpPr>
            <p:nvPr/>
          </p:nvSpPr>
          <p:spPr bwMode="auto">
            <a:xfrm rot="5400000" flipH="1">
              <a:off x="-15" y="605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" name="AutoShape 17"/>
            <p:cNvSpPr>
              <a:spLocks noChangeArrowheads="1"/>
            </p:cNvSpPr>
            <p:nvPr/>
          </p:nvSpPr>
          <p:spPr bwMode="auto">
            <a:xfrm rot="5400000" flipH="1">
              <a:off x="-15" y="1201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2061" name="Rectangle 18"/>
          <p:cNvSpPr>
            <a:spLocks noChangeArrowheads="1"/>
          </p:cNvSpPr>
          <p:nvPr/>
        </p:nvSpPr>
        <p:spPr bwMode="auto">
          <a:xfrm>
            <a:off x="441325" y="0"/>
            <a:ext cx="276225" cy="6858000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50000">
                <a:schemeClr val="bg2"/>
              </a:gs>
              <a:gs pos="100000">
                <a:schemeClr val="folHlink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Arial" pitchFamily="34" charset="0"/>
              <a:buNone/>
              <a:defRPr/>
            </a:pPr>
            <a:endParaRPr lang="zh-CN" altLang="en-US"/>
          </a:p>
        </p:txBody>
      </p:sp>
      <p:sp>
        <p:nvSpPr>
          <p:cNvPr id="2062" name="AutoShape 19"/>
          <p:cNvSpPr>
            <a:spLocks noChangeArrowheads="1"/>
          </p:cNvSpPr>
          <p:nvPr/>
        </p:nvSpPr>
        <p:spPr bwMode="auto">
          <a:xfrm flipH="1">
            <a:off x="547688" y="2717800"/>
            <a:ext cx="8596312" cy="254000"/>
          </a:xfrm>
          <a:prstGeom prst="homePlate">
            <a:avLst>
              <a:gd name="adj" fmla="val 58913"/>
            </a:avLst>
          </a:prstGeom>
          <a:gradFill rotWithShape="0">
            <a:gsLst>
              <a:gs pos="0">
                <a:schemeClr val="bg2"/>
              </a:gs>
              <a:gs pos="50000">
                <a:schemeClr val="folHlink"/>
              </a:gs>
              <a:gs pos="100000">
                <a:schemeClr val="bg2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Arial" pitchFamily="34" charset="0"/>
              <a:buNone/>
              <a:defRPr/>
            </a:pPr>
            <a:endParaRPr lang="zh-CN" altLang="en-US"/>
          </a:p>
        </p:txBody>
      </p:sp>
      <p:sp>
        <p:nvSpPr>
          <p:cNvPr id="2063" name="Oval 20"/>
          <p:cNvSpPr>
            <a:spLocks noChangeArrowheads="1"/>
          </p:cNvSpPr>
          <p:nvPr/>
        </p:nvSpPr>
        <p:spPr bwMode="auto">
          <a:xfrm>
            <a:off x="433388" y="2697163"/>
            <a:ext cx="295275" cy="274637"/>
          </a:xfrm>
          <a:prstGeom prst="ellipse">
            <a:avLst/>
          </a:prstGeom>
          <a:gradFill rotWithShape="0">
            <a:gsLst>
              <a:gs pos="0">
                <a:srgbClr val="FEFFFF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055" name="Rectangle 21"/>
          <p:cNvSpPr>
            <a:spLocks noChangeArrowheads="1"/>
          </p:cNvSpPr>
          <p:nvPr/>
        </p:nvSpPr>
        <p:spPr bwMode="auto">
          <a:xfrm>
            <a:off x="463550" y="2700338"/>
            <a:ext cx="161925" cy="415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065" name="Oval 22"/>
          <p:cNvSpPr>
            <a:spLocks noChangeArrowheads="1"/>
          </p:cNvSpPr>
          <p:nvPr/>
        </p:nvSpPr>
        <p:spPr bwMode="auto">
          <a:xfrm>
            <a:off x="9236075" y="2697163"/>
            <a:ext cx="304800" cy="274637"/>
          </a:xfrm>
          <a:prstGeom prst="ellipse">
            <a:avLst/>
          </a:prstGeom>
          <a:gradFill rotWithShape="0">
            <a:gsLst>
              <a:gs pos="0">
                <a:srgbClr val="FEFFFF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057" name="Rectangle 23"/>
          <p:cNvSpPr>
            <a:spLocks noChangeArrowheads="1"/>
          </p:cNvSpPr>
          <p:nvPr/>
        </p:nvSpPr>
        <p:spPr bwMode="auto">
          <a:xfrm>
            <a:off x="484188" y="2760663"/>
            <a:ext cx="8751887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16394" name="Group 19"/>
          <p:cNvGrpSpPr>
            <a:grpSpLocks/>
          </p:cNvGrpSpPr>
          <p:nvPr/>
        </p:nvGrpSpPr>
        <p:grpSpPr bwMode="auto">
          <a:xfrm>
            <a:off x="150813" y="0"/>
            <a:ext cx="849312" cy="6858000"/>
            <a:chOff x="0" y="0"/>
            <a:chExt cx="535" cy="4320"/>
          </a:xfrm>
        </p:grpSpPr>
        <p:sp>
          <p:nvSpPr>
            <p:cNvPr id="2064" name="AutoShape 25"/>
            <p:cNvSpPr>
              <a:spLocks noChangeArrowheads="1"/>
            </p:cNvSpPr>
            <p:nvPr/>
          </p:nvSpPr>
          <p:spPr bwMode="auto">
            <a:xfrm rot="-5400000">
              <a:off x="-13" y="2291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" name="AutoShape 26"/>
            <p:cNvSpPr>
              <a:spLocks noChangeArrowheads="1"/>
            </p:cNvSpPr>
            <p:nvPr/>
          </p:nvSpPr>
          <p:spPr bwMode="auto">
            <a:xfrm rot="-5400000">
              <a:off x="-15" y="2885"/>
              <a:ext cx="565" cy="533"/>
            </a:xfrm>
            <a:prstGeom prst="parallelogram">
              <a:avLst>
                <a:gd name="adj" fmla="val 56133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066" name="AutoShape 27"/>
            <p:cNvSpPr>
              <a:spLocks noChangeArrowheads="1"/>
            </p:cNvSpPr>
            <p:nvPr/>
          </p:nvSpPr>
          <p:spPr bwMode="auto">
            <a:xfrm rot="-5400000">
              <a:off x="-15" y="3479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067" name="AutoShape 28"/>
            <p:cNvSpPr>
              <a:spLocks noChangeArrowheads="1"/>
            </p:cNvSpPr>
            <p:nvPr/>
          </p:nvSpPr>
          <p:spPr bwMode="auto">
            <a:xfrm rot="-5400000">
              <a:off x="-15" y="507"/>
              <a:ext cx="565" cy="533"/>
            </a:xfrm>
            <a:prstGeom prst="parallelogram">
              <a:avLst>
                <a:gd name="adj" fmla="val 56133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068" name="AutoShape 29"/>
            <p:cNvSpPr>
              <a:spLocks noChangeArrowheads="1"/>
            </p:cNvSpPr>
            <p:nvPr/>
          </p:nvSpPr>
          <p:spPr bwMode="auto">
            <a:xfrm rot="-5400000">
              <a:off x="-15" y="1101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069" name="AutoShape 30"/>
            <p:cNvSpPr>
              <a:spLocks noChangeArrowheads="1"/>
            </p:cNvSpPr>
            <p:nvPr/>
          </p:nvSpPr>
          <p:spPr bwMode="auto">
            <a:xfrm rot="-5400000">
              <a:off x="-15" y="1697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070" name="Freeform 31"/>
            <p:cNvSpPr>
              <a:spLocks noChangeArrowheads="1"/>
            </p:cNvSpPr>
            <p:nvPr/>
          </p:nvSpPr>
          <p:spPr bwMode="auto">
            <a:xfrm>
              <a:off x="3" y="0"/>
              <a:ext cx="532" cy="465"/>
            </a:xfrm>
            <a:custGeom>
              <a:avLst/>
              <a:gdLst>
                <a:gd name="T0" fmla="*/ 1 w 532"/>
                <a:gd name="T1" fmla="*/ 0 h 465"/>
                <a:gd name="T2" fmla="*/ 0 w 532"/>
                <a:gd name="T3" fmla="*/ 166 h 465"/>
                <a:gd name="T4" fmla="*/ 532 w 532"/>
                <a:gd name="T5" fmla="*/ 465 h 465"/>
                <a:gd name="T6" fmla="*/ 532 w 532"/>
                <a:gd name="T7" fmla="*/ 201 h 465"/>
                <a:gd name="T8" fmla="*/ 172 w 532"/>
                <a:gd name="T9" fmla="*/ 0 h 465"/>
                <a:gd name="T10" fmla="*/ 1 w 532"/>
                <a:gd name="T11" fmla="*/ 0 h 46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32"/>
                <a:gd name="T19" fmla="*/ 0 h 465"/>
                <a:gd name="T20" fmla="*/ 532 w 532"/>
                <a:gd name="T21" fmla="*/ 465 h 46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32" h="465">
                  <a:moveTo>
                    <a:pt x="1" y="0"/>
                  </a:moveTo>
                  <a:lnTo>
                    <a:pt x="0" y="166"/>
                  </a:lnTo>
                  <a:lnTo>
                    <a:pt x="532" y="465"/>
                  </a:lnTo>
                  <a:lnTo>
                    <a:pt x="532" y="201"/>
                  </a:lnTo>
                  <a:lnTo>
                    <a:pt x="172" y="0"/>
                  </a:lnTo>
                  <a:lnTo>
                    <a:pt x="1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071" name="Freeform 32"/>
            <p:cNvSpPr>
              <a:spLocks noChangeArrowheads="1"/>
            </p:cNvSpPr>
            <p:nvPr/>
          </p:nvSpPr>
          <p:spPr bwMode="auto">
            <a:xfrm>
              <a:off x="0" y="4060"/>
              <a:ext cx="457" cy="260"/>
            </a:xfrm>
            <a:custGeom>
              <a:avLst/>
              <a:gdLst>
                <a:gd name="T0" fmla="*/ 457 w 457"/>
                <a:gd name="T1" fmla="*/ 256 h 264"/>
                <a:gd name="T2" fmla="*/ 1 w 457"/>
                <a:gd name="T3" fmla="*/ 0 h 264"/>
                <a:gd name="T4" fmla="*/ 0 w 457"/>
                <a:gd name="T5" fmla="*/ 260 h 264"/>
                <a:gd name="T6" fmla="*/ 457 w 457"/>
                <a:gd name="T7" fmla="*/ 256 h 2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57"/>
                <a:gd name="T13" fmla="*/ 0 h 264"/>
                <a:gd name="T14" fmla="*/ 457 w 457"/>
                <a:gd name="T15" fmla="*/ 264 h 2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57" h="264">
                  <a:moveTo>
                    <a:pt x="457" y="260"/>
                  </a:moveTo>
                  <a:lnTo>
                    <a:pt x="1" y="0"/>
                  </a:lnTo>
                  <a:lnTo>
                    <a:pt x="0" y="264"/>
                  </a:lnTo>
                  <a:lnTo>
                    <a:pt x="457" y="26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6395" name="Rectangle 32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814388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6396" name="Rectangle 3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1981200"/>
            <a:ext cx="78486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078" name="Rectangle 37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1119188" y="63182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9" name="Rectangle 3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57588" y="63182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Font typeface="Arial" pitchFamily="34" charset="0"/>
              <a:buNone/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80" name="Rectangle 3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86588" y="63182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 sz="1400"/>
            </a:lvl1pPr>
          </a:lstStyle>
          <a:p>
            <a:pPr>
              <a:defRPr/>
            </a:pPr>
            <a:fld id="{CDC14EE5-B6A4-43DA-945D-8F76949E30D1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3" grpId="0" animBg="1" autoUpdateAnimBg="0"/>
      <p:bldP spid="2065" grpId="0" animBg="1" autoUpdateAnimBg="0"/>
    </p:bld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audio" Target="../media/audio3.wav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6.wmf"/><Relationship Id="rId5" Type="http://schemas.openxmlformats.org/officeDocument/2006/relationships/image" Target="../media/image5.emf"/><Relationship Id="rId4" Type="http://schemas.openxmlformats.org/officeDocument/2006/relationships/oleObject" Target="../embeddings/oleObject4.bin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5.bin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6.bin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11.emf"/><Relationship Id="rId4" Type="http://schemas.openxmlformats.org/officeDocument/2006/relationships/oleObject" Target="../embeddings/oleObject7.bin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3.emf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7" Type="http://schemas.openxmlformats.org/officeDocument/2006/relationships/image" Target="../media/image15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0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6.emf"/><Relationship Id="rId4" Type="http://schemas.openxmlformats.org/officeDocument/2006/relationships/oleObject" Target="../embeddings/oleObject12.bin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7.emf"/><Relationship Id="rId4" Type="http://schemas.openxmlformats.org/officeDocument/2006/relationships/oleObject" Target="../embeddings/oleObject13.bin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7504" y="241362"/>
            <a:ext cx="8915400" cy="76993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第七章 硬件描述语言</a:t>
            </a: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Verilog</a:t>
            </a:r>
            <a:endParaRPr lang="zh-CN" altLang="en-US" dirty="0" smtClean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099" name="Rectangle 3"/>
          <p:cNvSpPr txBox="1">
            <a:spLocks noChangeArrowheads="1"/>
          </p:cNvSpPr>
          <p:nvPr/>
        </p:nvSpPr>
        <p:spPr bwMode="auto">
          <a:xfrm>
            <a:off x="216003" y="1268760"/>
            <a:ext cx="8915400" cy="4464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7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.1 </a:t>
            </a: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Verilog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语言的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特点</a:t>
            </a:r>
            <a:endParaRPr lang="en-US" altLang="zh-CN" sz="3200" dirty="0" smtClean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7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.2 </a:t>
            </a:r>
            <a:r>
              <a:rPr lang="en-US" altLang="zh-CN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Verilog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基本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语法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7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.3 </a:t>
            </a:r>
            <a:r>
              <a:rPr lang="en-US" altLang="zh-CN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Verilog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操作符</a:t>
            </a:r>
            <a:endParaRPr lang="zh-CN" altLang="en-US" sz="32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zh-CN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7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.4 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逻辑门的</a:t>
            </a:r>
            <a:r>
              <a:rPr 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Verilog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实现</a:t>
            </a:r>
            <a:endParaRPr lang="en-US" altLang="zh-CN" sz="32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7.5 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组合逻辑电路的</a:t>
            </a:r>
            <a:r>
              <a:rPr 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Verilog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实现</a:t>
            </a:r>
            <a:endParaRPr lang="en-US" sz="32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7.6 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触发器的</a:t>
            </a:r>
            <a:r>
              <a:rPr 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Verilog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实现</a:t>
            </a:r>
            <a:endParaRPr lang="en-US" sz="32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7.7 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时序逻辑电路的</a:t>
            </a:r>
            <a:r>
              <a:rPr 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Verilog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实现</a:t>
            </a:r>
            <a:endParaRPr lang="en-US" altLang="zh-CN" sz="3200" dirty="0" smtClean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97489F-4C31-4370-B64B-6FDA95532023}" type="slidenum">
              <a:rPr lang="zh-CN" alt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uiExpand="1" build="p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ChangeArrowheads="1"/>
          </p:cNvSpPr>
          <p:nvPr/>
        </p:nvSpPr>
        <p:spPr bwMode="auto">
          <a:xfrm>
            <a:off x="178246" y="344661"/>
            <a:ext cx="2262188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</a:t>
            </a:r>
            <a:r>
              <a:rPr lang="en-US" alt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）实数</a:t>
            </a: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5363" name="Rectangle 5"/>
          <p:cNvSpPr>
            <a:spLocks noChangeArrowheads="1"/>
          </p:cNvSpPr>
          <p:nvPr/>
        </p:nvSpPr>
        <p:spPr bwMode="auto">
          <a:xfrm>
            <a:off x="282575" y="1434655"/>
            <a:ext cx="88138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在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Verilog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中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实数有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两种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形式：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十进制表示法和科学计数法。</a:t>
            </a:r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282575" y="3284984"/>
            <a:ext cx="8643938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十进制表示法</a:t>
            </a:r>
          </a:p>
          <a:p>
            <a:pPr>
              <a:buFontTx/>
              <a:buNone/>
            </a:pP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例如，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12.56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、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1.345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、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1234.5678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</a:t>
            </a:r>
          </a:p>
          <a:p>
            <a:pPr>
              <a:buFont typeface="Wingdings" pitchFamily="2" charset="2"/>
              <a:buChar char="Ø"/>
            </a:pP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科学计数法</a:t>
            </a:r>
          </a:p>
          <a:p>
            <a:pPr>
              <a:buFontTx/>
              <a:buNone/>
            </a:pP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例如，</a:t>
            </a:r>
            <a:r>
              <a:rPr lang="de-DE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1.56E2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、</a:t>
            </a:r>
            <a:r>
              <a:rPr lang="de-DE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5E-3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97489F-4C31-4370-B64B-6FDA95532023}" type="slidenum">
              <a:rPr lang="zh-CN" alt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 autoUpdateAnimBg="0"/>
      <p:bldP spid="15363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6"/>
          <p:cNvSpPr>
            <a:spLocks noChangeArrowheads="1"/>
          </p:cNvSpPr>
          <p:nvPr/>
        </p:nvSpPr>
        <p:spPr bwMode="auto">
          <a:xfrm>
            <a:off x="179512" y="2636912"/>
            <a:ext cx="9144000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用反斜杠（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\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）字符来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表示特殊字符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。</a:t>
            </a:r>
            <a:endParaRPr lang="en-US" altLang="zh-CN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  <a:p>
            <a:pPr>
              <a:buFontTx/>
              <a:buNone/>
            </a:pP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例如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：</a:t>
            </a:r>
          </a:p>
          <a:p>
            <a:pPr>
              <a:buFontTx/>
              <a:buNone/>
            </a:pP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\n          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表示</a:t>
            </a: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换行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符</a:t>
            </a:r>
          </a:p>
          <a:p>
            <a:pPr>
              <a:buFontTx/>
              <a:buNone/>
            </a:pP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\t          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表示</a:t>
            </a: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制表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符</a:t>
            </a:r>
          </a:p>
          <a:p>
            <a:pPr>
              <a:buFontTx/>
              <a:buNone/>
            </a:pP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\\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          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表示</a:t>
            </a: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反斜杠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（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\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）本身</a:t>
            </a:r>
          </a:p>
          <a:p>
            <a:pPr>
              <a:buFontTx/>
              <a:buNone/>
            </a:pP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\” 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        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表示</a:t>
            </a: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双引号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字符（”）</a:t>
            </a:r>
          </a:p>
        </p:txBody>
      </p:sp>
      <p:sp>
        <p:nvSpPr>
          <p:cNvPr id="16387" name="Rectangle 9"/>
          <p:cNvSpPr>
            <a:spLocks noChangeArrowheads="1"/>
          </p:cNvSpPr>
          <p:nvPr/>
        </p:nvSpPr>
        <p:spPr bwMode="auto">
          <a:xfrm>
            <a:off x="0" y="620688"/>
            <a:ext cx="8929688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）字符串</a:t>
            </a:r>
          </a:p>
          <a:p>
            <a:pPr>
              <a:buFontTx/>
              <a:buNone/>
            </a:pP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在</a:t>
            </a:r>
            <a:r>
              <a:rPr lang="en-US" altLang="zh-CN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Verilog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中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，字符串由双引号内的字符序列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组成。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97489F-4C31-4370-B64B-6FDA95532023}" type="slidenum">
              <a:rPr lang="zh-CN" alt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allAtOnce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ChangeArrowheads="1"/>
          </p:cNvSpPr>
          <p:nvPr/>
        </p:nvSpPr>
        <p:spPr bwMode="auto">
          <a:xfrm>
            <a:off x="65087" y="908720"/>
            <a:ext cx="9144000" cy="4031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altLang="zh-CN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Verilog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的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两大数据类型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(1)</a:t>
            </a:r>
            <a:r>
              <a:rPr lang="zh-CN" altLang="en-US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线</a:t>
            </a: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网类型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。</a:t>
            </a:r>
            <a:r>
              <a:rPr lang="en-US" altLang="zh-CN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nets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表示</a:t>
            </a:r>
            <a:r>
              <a:rPr lang="zh-CN" altLang="en-US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物理</a:t>
            </a: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连线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。线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网的</a:t>
            </a: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缺省值为</a:t>
            </a:r>
            <a:r>
              <a:rPr lang="en-US" altLang="zh-CN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Z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。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最常用的是</a:t>
            </a:r>
            <a:r>
              <a:rPr lang="en-US" altLang="zh-CN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wire</a:t>
            </a:r>
            <a:r>
              <a:rPr lang="zh-CN" altLang="en-US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型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。</a:t>
            </a:r>
            <a:r>
              <a:rPr lang="en-US" altLang="zh-CN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Verilog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模块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中的</a:t>
            </a: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输入</a:t>
            </a: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/</a:t>
            </a: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输出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信号类型</a:t>
            </a: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缺省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时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，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自动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定义为</a:t>
            </a: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wire</a:t>
            </a: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型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。</a:t>
            </a:r>
          </a:p>
          <a:p>
            <a:pPr>
              <a:buFontTx/>
              <a:buNone/>
            </a:pPr>
            <a:endParaRPr lang="en-US" altLang="zh-CN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  <a:p>
            <a:pPr>
              <a:buFontTx/>
              <a:buNone/>
            </a:pP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  <a:p>
            <a:pPr>
              <a:buFontTx/>
              <a:buNone/>
            </a:pPr>
            <a:r>
              <a:rPr lang="en-US" altLang="zh-CN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(2)</a:t>
            </a:r>
            <a:r>
              <a:rPr lang="zh-CN" altLang="en-US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寄存器</a:t>
            </a: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类型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。</a:t>
            </a:r>
            <a:r>
              <a:rPr lang="en-US" altLang="zh-CN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register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表示</a:t>
            </a:r>
            <a:r>
              <a:rPr lang="zh-CN" altLang="en-US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存储单元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。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寄存器类型的变量的</a:t>
            </a: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缺省值为</a:t>
            </a:r>
            <a:r>
              <a:rPr lang="en-US" altLang="zh-CN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X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。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最常用的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是</a:t>
            </a:r>
            <a:r>
              <a:rPr lang="en-US" altLang="zh-CN" sz="3200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reg</a:t>
            </a:r>
            <a:r>
              <a:rPr lang="zh-CN" altLang="en-US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型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。</a:t>
            </a:r>
            <a:endParaRPr lang="en-US" altLang="zh-CN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0723" name="Rectangle 5"/>
          <p:cNvSpPr>
            <a:spLocks noChangeArrowheads="1"/>
          </p:cNvSpPr>
          <p:nvPr/>
        </p:nvSpPr>
        <p:spPr bwMode="auto">
          <a:xfrm>
            <a:off x="0" y="79375"/>
            <a:ext cx="92741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  <a:buFontTx/>
              <a:buNone/>
            </a:pP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7.2.3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数据类型及变量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97489F-4C31-4370-B64B-6FDA95532023}" type="slidenum">
              <a:rPr lang="zh-CN" alt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4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4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5"/>
          <p:cNvSpPr>
            <a:spLocks noChangeArrowheads="1"/>
          </p:cNvSpPr>
          <p:nvPr/>
        </p:nvSpPr>
        <p:spPr bwMode="auto">
          <a:xfrm>
            <a:off x="138079" y="277593"/>
            <a:ext cx="8715375" cy="304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wire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型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变量：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</a:endParaRPr>
          </a:p>
          <a:p>
            <a:pPr>
              <a:buFontTx/>
              <a:buNone/>
            </a:pP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wire [n-1:0] 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变量名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1, 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变量名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2, …, 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变量名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n;</a:t>
            </a:r>
          </a:p>
          <a:p>
            <a:pPr>
              <a:buFontTx/>
              <a:buNone/>
            </a:pP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例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1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：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wire </a:t>
            </a:r>
            <a:r>
              <a:rPr lang="en-US" altLang="zh-CN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a,b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;</a:t>
            </a:r>
          </a:p>
          <a:p>
            <a:pPr>
              <a:buFontTx/>
              <a:buNone/>
            </a:pP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定义了两个</a:t>
            </a: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1</a:t>
            </a: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位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的</a:t>
            </a: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wire</a:t>
            </a: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型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变量</a:t>
            </a:r>
            <a:r>
              <a:rPr lang="en-US" altLang="zh-CN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a,b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。</a:t>
            </a:r>
          </a:p>
          <a:p>
            <a:pPr>
              <a:buFontTx/>
              <a:buNone/>
            </a:pP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例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2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：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wire[7:0] </a:t>
            </a:r>
            <a:r>
              <a:rPr lang="en-US" altLang="zh-CN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databus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;</a:t>
            </a:r>
          </a:p>
          <a:p>
            <a:pPr>
              <a:buFontTx/>
              <a:buNone/>
            </a:pP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定义了</a:t>
            </a: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8</a:t>
            </a: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位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宽度的数据总线。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97489F-4C31-4370-B64B-6FDA95532023}" type="slidenum">
              <a:rPr lang="zh-CN" alt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38079" y="4033837"/>
            <a:ext cx="267573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zh-CN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reg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型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变量：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38079" y="4678362"/>
            <a:ext cx="8893175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altLang="zh-CN" sz="32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</a:t>
            </a: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[n-1:0] 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变量名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1, 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变量名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2, …, 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变量名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;</a:t>
            </a:r>
          </a:p>
          <a:p>
            <a:pPr>
              <a:buFontTx/>
              <a:buNone/>
            </a:pP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例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1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：</a:t>
            </a:r>
            <a:r>
              <a:rPr lang="en-US" altLang="zh-CN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reg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 </a:t>
            </a:r>
            <a:r>
              <a:rPr lang="en-US" altLang="zh-CN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a,b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;  //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定义了两个</a:t>
            </a: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一位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的</a:t>
            </a:r>
            <a:r>
              <a:rPr lang="en-US" altLang="zh-CN" sz="32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reg</a:t>
            </a: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型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变量</a:t>
            </a:r>
            <a:r>
              <a:rPr lang="en-US" altLang="zh-CN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a,b</a:t>
            </a:r>
            <a:endParaRPr lang="en-US" altLang="zh-CN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</a:endParaRPr>
          </a:p>
          <a:p>
            <a:pPr>
              <a:buFontTx/>
              <a:buNone/>
            </a:pP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例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2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：</a:t>
            </a:r>
            <a:r>
              <a:rPr lang="en-US" altLang="zh-CN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reg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 [7:0] data  //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定义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data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为</a:t>
            </a: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8</a:t>
            </a: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位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宽的数据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4"/>
          <p:cNvSpPr>
            <a:spLocks noChangeArrowheads="1"/>
          </p:cNvSpPr>
          <p:nvPr/>
        </p:nvSpPr>
        <p:spPr bwMode="auto">
          <a:xfrm>
            <a:off x="101927" y="390237"/>
            <a:ext cx="549381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7.2.4 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Verilog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的模块结构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4819" name="Rectangle 5"/>
          <p:cNvSpPr>
            <a:spLocks noChangeArrowheads="1"/>
          </p:cNvSpPr>
          <p:nvPr/>
        </p:nvSpPr>
        <p:spPr bwMode="auto">
          <a:xfrm>
            <a:off x="126718" y="1365468"/>
            <a:ext cx="90995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altLang="zh-CN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Verilog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的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基本设计单元是</a:t>
            </a: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模块（</a:t>
            </a: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module</a:t>
            </a:r>
            <a:r>
              <a:rPr lang="zh-CN" altLang="en-US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）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。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142875" y="2370138"/>
            <a:ext cx="3197225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alt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、模块的定义</a:t>
            </a:r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196850" y="3254375"/>
            <a:ext cx="8232775" cy="2554288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module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模块名（端口列表）；</a:t>
            </a:r>
          </a:p>
          <a:p>
            <a:pPr>
              <a:buFontTx/>
              <a:buNone/>
            </a:pP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       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端口定义；</a:t>
            </a:r>
          </a:p>
          <a:p>
            <a:pPr>
              <a:buFontTx/>
              <a:buNone/>
            </a:pP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       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中间变量定义；</a:t>
            </a:r>
          </a:p>
          <a:p>
            <a:pPr>
              <a:buFontTx/>
              <a:buNone/>
            </a:pP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       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程序主体；</a:t>
            </a:r>
          </a:p>
          <a:p>
            <a:pPr>
              <a:buFontTx/>
              <a:buNone/>
            </a:pPr>
            <a:r>
              <a:rPr lang="en-US" altLang="zh-CN" sz="32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endmodule</a:t>
            </a:r>
            <a:endParaRPr lang="en-US" altLang="zh-CN" sz="32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97489F-4C31-4370-B64B-6FDA95532023}" type="slidenum">
              <a:rPr lang="zh-CN" alt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8" grpId="0" autoUpdateAnimBg="0"/>
      <p:bldP spid="21509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/>
          <p:cNvSpPr>
            <a:spLocks noChangeArrowheads="1"/>
          </p:cNvSpPr>
          <p:nvPr/>
        </p:nvSpPr>
        <p:spPr bwMode="auto">
          <a:xfrm>
            <a:off x="185793" y="620688"/>
            <a:ext cx="575029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Verilog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的注释和标识符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2531" name="Rectangle 4"/>
          <p:cNvSpPr>
            <a:spLocks noChangeArrowheads="1"/>
          </p:cNvSpPr>
          <p:nvPr/>
        </p:nvSpPr>
        <p:spPr bwMode="auto">
          <a:xfrm>
            <a:off x="0" y="1772816"/>
            <a:ext cx="982821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(1)</a:t>
            </a: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注释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要用</a:t>
            </a: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“</a:t>
            </a: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/*”</a:t>
            </a: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与“*</a:t>
            </a: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/”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，或在注释前用</a:t>
            </a: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“</a:t>
            </a: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//”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。</a:t>
            </a:r>
          </a:p>
        </p:txBody>
      </p:sp>
      <p:sp>
        <p:nvSpPr>
          <p:cNvPr id="22532" name="Rectangle 5"/>
          <p:cNvSpPr>
            <a:spLocks noChangeArrowheads="1"/>
          </p:cNvSpPr>
          <p:nvPr/>
        </p:nvSpPr>
        <p:spPr bwMode="auto">
          <a:xfrm>
            <a:off x="0" y="2862813"/>
            <a:ext cx="8713788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(2)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标识符可用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英文及下划线，标识符的开始不可用数字，大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小写有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区别。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97489F-4C31-4370-B64B-6FDA95532023}" type="slidenum">
              <a:rPr lang="zh-CN" alt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22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0" grpId="0" autoUpdateAnimBg="0"/>
      <p:bldP spid="22531" grpId="0" autoUpdateAnimBg="0"/>
      <p:bldP spid="22532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4"/>
          <p:cNvSpPr>
            <a:spLocks noChangeArrowheads="1"/>
          </p:cNvSpPr>
          <p:nvPr/>
        </p:nvSpPr>
        <p:spPr bwMode="auto">
          <a:xfrm>
            <a:off x="179512" y="332656"/>
            <a:ext cx="459452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7.3 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Verilog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的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操作符</a:t>
            </a:r>
          </a:p>
        </p:txBody>
      </p:sp>
      <p:sp>
        <p:nvSpPr>
          <p:cNvPr id="24580" name="Rectangle 8"/>
          <p:cNvSpPr>
            <a:spLocks noChangeArrowheads="1"/>
          </p:cNvSpPr>
          <p:nvPr/>
        </p:nvSpPr>
        <p:spPr bwMode="auto">
          <a:xfrm>
            <a:off x="179512" y="1340768"/>
            <a:ext cx="3878263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7.3.1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算术操作符</a:t>
            </a:r>
          </a:p>
        </p:txBody>
      </p:sp>
      <p:sp>
        <p:nvSpPr>
          <p:cNvPr id="24581" name="Rectangle 9"/>
          <p:cNvSpPr>
            <a:spLocks noChangeArrowheads="1"/>
          </p:cNvSpPr>
          <p:nvPr/>
        </p:nvSpPr>
        <p:spPr bwMode="auto">
          <a:xfrm>
            <a:off x="163036" y="2348661"/>
            <a:ext cx="9144000" cy="175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Verilog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支持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种算术操作符：</a:t>
            </a:r>
          </a:p>
          <a:p>
            <a:pPr>
              <a:buFontTx/>
              <a:buNone/>
            </a:pP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加法（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）、减法（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）、乘法（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）、除法（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）、取模（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%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）和幂运算（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**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）。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97489F-4C31-4370-B64B-6FDA95532023}" type="slidenum">
              <a:rPr lang="zh-CN" alt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5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5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5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5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5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0" grpId="0" autoUpdateAnimBg="0"/>
      <p:bldP spid="24581" grpId="0" autoUpdateAnimBg="0"/>
      <p:bldP spid="24581" grpId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5"/>
          <p:cNvSpPr>
            <a:spLocks noChangeArrowheads="1"/>
          </p:cNvSpPr>
          <p:nvPr/>
        </p:nvSpPr>
        <p:spPr bwMode="auto">
          <a:xfrm>
            <a:off x="0" y="476672"/>
            <a:ext cx="9144000" cy="563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整数除法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截断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任何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小数部分</a:t>
            </a:r>
          </a:p>
          <a:p>
            <a:pPr>
              <a:buFontTx/>
              <a:buNone/>
            </a:pP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例如：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7/4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的运算结果为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  <a:p>
            <a:pPr>
              <a:buFont typeface="Wingdings" pitchFamily="2" charset="2"/>
              <a:buChar char="Ø"/>
            </a:pP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取模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%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）操作符求出与第一个操作符符号相同的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余数</a:t>
            </a:r>
          </a:p>
          <a:p>
            <a:pPr>
              <a:buFontTx/>
              <a:buNone/>
            </a:pP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例如：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7%4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的运算结果为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-7%4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的运算结果为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-3</a:t>
            </a:r>
          </a:p>
          <a:p>
            <a:pPr>
              <a:buFont typeface="Wingdings" pitchFamily="2" charset="2"/>
              <a:buChar char="Ø"/>
            </a:pP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算术操作符中任意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操作数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中只要有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一位为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或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，则整个运算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结果为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</a:p>
          <a:p>
            <a:pPr>
              <a:buFontTx/>
              <a:buNone/>
            </a:pP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例如：’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b10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1+’b01111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的运算结果为不确定数’</a:t>
            </a:r>
            <a:r>
              <a:rPr lang="en-US" altLang="zh-C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bxxxxx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97489F-4C31-4370-B64B-6FDA95532023}" type="slidenum">
              <a:rPr lang="zh-CN" alt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6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6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6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6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6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6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6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56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5"/>
          <p:cNvSpPr>
            <a:spLocks noChangeArrowheads="1"/>
          </p:cNvSpPr>
          <p:nvPr/>
        </p:nvSpPr>
        <p:spPr bwMode="auto">
          <a:xfrm>
            <a:off x="109983" y="116632"/>
            <a:ext cx="3883843" cy="641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7.3.2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关系操作符</a:t>
            </a:r>
          </a:p>
        </p:txBody>
      </p:sp>
      <p:sp>
        <p:nvSpPr>
          <p:cNvPr id="27651" name="Rectangle 18"/>
          <p:cNvSpPr>
            <a:spLocks noChangeArrowheads="1"/>
          </p:cNvSpPr>
          <p:nvPr/>
        </p:nvSpPr>
        <p:spPr bwMode="auto">
          <a:xfrm>
            <a:off x="109983" y="1052736"/>
            <a:ext cx="8926513" cy="550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zh-CN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Verilog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支持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4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种关系操作符：大于（</a:t>
            </a: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&gt;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）、小于（</a:t>
            </a: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&lt;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）、大于等于（</a:t>
            </a: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&gt;=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）、小于等于（</a:t>
            </a: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&lt;=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）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。</a:t>
            </a:r>
            <a:endParaRPr lang="en-US" altLang="zh-CN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  <a:p>
            <a:pPr>
              <a:buFontTx/>
              <a:buNone/>
            </a:pPr>
            <a:endParaRPr lang="en-US" altLang="zh-CN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  <a:p>
            <a:pPr>
              <a:buFontTx/>
              <a:buNone/>
            </a:pP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关系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操作符对两个操作数</a:t>
            </a: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逐位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进行</a:t>
            </a: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比较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，其</a:t>
            </a: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结果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为真（值为</a:t>
            </a: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）或假（值为</a:t>
            </a: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）；若</a:t>
            </a: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操作数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中有</a:t>
            </a: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一位为</a:t>
            </a: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x</a:t>
            </a: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或</a:t>
            </a: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z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，则</a:t>
            </a: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结果为</a:t>
            </a: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x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。</a:t>
            </a:r>
            <a:endParaRPr lang="en-US" altLang="zh-CN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  <a:p>
            <a:pPr>
              <a:buFontTx/>
              <a:buNone/>
            </a:pP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  <a:p>
            <a:pPr>
              <a:buFontTx/>
              <a:buNone/>
            </a:pP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例如：</a:t>
            </a:r>
          </a:p>
          <a:p>
            <a:pPr>
              <a:buFontTx/>
              <a:buNone/>
            </a:pP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23 &gt; 25             //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结果为假（值为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）</a:t>
            </a:r>
          </a:p>
          <a:p>
            <a:pPr>
              <a:buFontTx/>
              <a:buNone/>
            </a:pP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52 &lt; 16’h</a:t>
            </a: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x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FF        //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结果为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x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  <a:p>
            <a:pPr>
              <a:buFontTx/>
              <a:buNone/>
            </a:pPr>
            <a:endParaRPr lang="en-US" altLang="zh-CN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97489F-4C31-4370-B64B-6FDA95532023}" type="slidenum">
              <a:rPr lang="zh-CN" alt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8"/>
          <p:cNvSpPr>
            <a:spLocks noChangeArrowheads="1"/>
          </p:cNvSpPr>
          <p:nvPr/>
        </p:nvSpPr>
        <p:spPr bwMode="auto">
          <a:xfrm>
            <a:off x="179388" y="285750"/>
            <a:ext cx="8964612" cy="600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若操作数的位宽不同，如果所有操作数都是</a:t>
            </a: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无符号数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，则位宽较小的操作数需在</a:t>
            </a: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高位填</a:t>
            </a: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补齐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；如果所有操作数都是</a:t>
            </a: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有符号数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，则位宽较小的操作数需在</a:t>
            </a: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高位填符号位补齐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。</a:t>
            </a:r>
          </a:p>
          <a:p>
            <a:pPr>
              <a:buFontTx/>
              <a:buNone/>
            </a:pP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例如：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’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b1000 &gt;= ’b01110    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//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等同于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’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b</a:t>
            </a: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0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1000 &gt;= ’b01110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，结果为假（值为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0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）</a:t>
            </a:r>
          </a:p>
          <a:p>
            <a:pPr>
              <a:buFontTx/>
              <a:buNone/>
            </a:pP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4’sb1011 &lt;= 8’sh1A   //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等同于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8’sb</a:t>
            </a: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1111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1011 &lt;= 8’sb00011010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，结果为真（值为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1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）</a:t>
            </a:r>
          </a:p>
          <a:p>
            <a:pPr>
              <a:buFont typeface="Wingdings" pitchFamily="2" charset="2"/>
              <a:buChar char="Ø"/>
            </a:pP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若表达式中有一个操作数是无符号数，则该表达式的其余操作数都被当作无符号数处理，</a:t>
            </a:r>
          </a:p>
          <a:p>
            <a:pPr>
              <a:buFontTx/>
              <a:buNone/>
            </a:pP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例如：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(4’sd</a:t>
            </a: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9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 * 4’d</a:t>
            </a: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2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) &lt; 4     //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等同于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18 &lt; 4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，结果为假（值为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0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）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97489F-4C31-4370-B64B-6FDA95532023}" type="slidenum">
              <a:rPr lang="zh-CN" alt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6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6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86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86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86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86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86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86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4" grpId="0" uiExpand="1" build="allAtOnce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ChangeArrowheads="1"/>
          </p:cNvSpPr>
          <p:nvPr/>
        </p:nvSpPr>
        <p:spPr bwMode="auto">
          <a:xfrm>
            <a:off x="342806" y="836712"/>
            <a:ext cx="3059113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>
            <a:spAutoFit/>
          </a:bodyPr>
          <a:lstStyle/>
          <a:p>
            <a:pPr>
              <a:buFont typeface="Arial" pitchFamily="34" charset="0"/>
              <a:buNone/>
              <a:defRPr/>
            </a:pPr>
            <a:r>
              <a:rPr lang="zh-CN" altLang="en-US" sz="4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   </a:t>
            </a:r>
            <a:r>
              <a:rPr lang="zh-CN" altLang="en-US" sz="4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黑体" pitchFamily="49" charset="-122"/>
              </a:rPr>
              <a:t>知识要点</a:t>
            </a:r>
            <a:endParaRPr lang="en-US" sz="440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 Black" pitchFamily="34" charset="0"/>
              <a:ea typeface="黑体" pitchFamily="49" charset="-122"/>
            </a:endParaRPr>
          </a:p>
        </p:txBody>
      </p:sp>
      <p:sp>
        <p:nvSpPr>
          <p:cNvPr id="5123" name="Rectangle 5"/>
          <p:cNvSpPr>
            <a:spLocks noChangeArrowheads="1"/>
          </p:cNvSpPr>
          <p:nvPr/>
        </p:nvSpPr>
        <p:spPr bwMode="auto">
          <a:xfrm>
            <a:off x="975077" y="2188265"/>
            <a:ext cx="510909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Arial" pitchFamily="34" charset="0"/>
              <a:buNone/>
              <a:defRPr/>
            </a:pP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、</a:t>
            </a:r>
            <a:r>
              <a:rPr 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Verilog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的数据流级描述</a:t>
            </a:r>
            <a:endParaRPr lang="zh-CN" altLang="en-US" sz="32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124" name="Rectangle 6"/>
          <p:cNvSpPr>
            <a:spLocks noChangeArrowheads="1"/>
          </p:cNvSpPr>
          <p:nvPr/>
        </p:nvSpPr>
        <p:spPr bwMode="auto">
          <a:xfrm>
            <a:off x="990952" y="3204265"/>
            <a:ext cx="428835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Arial" pitchFamily="34" charset="0"/>
              <a:buNone/>
              <a:defRPr/>
            </a:pPr>
            <a:r>
              <a:rPr 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、</a:t>
            </a:r>
            <a:r>
              <a:rPr 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Verilog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的门级描述</a:t>
            </a:r>
            <a:endParaRPr lang="zh-CN" altLang="en-US" sz="32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97489F-4C31-4370-B64B-6FDA95532023}" type="slidenum">
              <a:rPr lang="zh-CN" alt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 autoUpdateAnimBg="0"/>
      <p:bldP spid="5124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5"/>
          <p:cNvSpPr>
            <a:spLocks noChangeArrowheads="1"/>
          </p:cNvSpPr>
          <p:nvPr/>
        </p:nvSpPr>
        <p:spPr bwMode="auto">
          <a:xfrm>
            <a:off x="107504" y="141580"/>
            <a:ext cx="387826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7.3.3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等价操作符</a:t>
            </a:r>
          </a:p>
        </p:txBody>
      </p:sp>
      <p:sp>
        <p:nvSpPr>
          <p:cNvPr id="29699" name="Rectangle 18"/>
          <p:cNvSpPr>
            <a:spLocks noChangeArrowheads="1"/>
          </p:cNvSpPr>
          <p:nvPr/>
        </p:nvSpPr>
        <p:spPr bwMode="auto">
          <a:xfrm>
            <a:off x="179388" y="997788"/>
            <a:ext cx="8964612" cy="550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逻辑相等（</a:t>
            </a: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= =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）</a:t>
            </a:r>
          </a:p>
          <a:p>
            <a:pPr>
              <a:buFont typeface="Wingdings" pitchFamily="2" charset="2"/>
              <a:buChar char="Ø"/>
            </a:pP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逻辑不等（</a:t>
            </a: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!=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）</a:t>
            </a:r>
          </a:p>
          <a:p>
            <a:pPr>
              <a:buFont typeface="Wingdings" pitchFamily="2" charset="2"/>
              <a:buChar char="Ø"/>
            </a:pP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全等（</a:t>
            </a: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= = =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）</a:t>
            </a:r>
          </a:p>
          <a:p>
            <a:pPr>
              <a:buFont typeface="Wingdings" pitchFamily="2" charset="2"/>
              <a:buChar char="Ø"/>
            </a:pP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非全等（</a:t>
            </a: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! = =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）</a:t>
            </a:r>
          </a:p>
          <a:p>
            <a:pPr>
              <a:buFontTx/>
              <a:buNone/>
            </a:pP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等价操作符对两个操作数</a:t>
            </a: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逐位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进行</a:t>
            </a: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比较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，对于逻</a:t>
            </a:r>
          </a:p>
          <a:p>
            <a:pPr>
              <a:buFontTx/>
              <a:buNone/>
            </a:pP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辑相等（</a:t>
            </a: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= =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）和逻辑不等（</a:t>
            </a: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!=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）的比较</a:t>
            </a: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结果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是真</a:t>
            </a:r>
          </a:p>
          <a:p>
            <a:pPr>
              <a:buFontTx/>
              <a:buNone/>
            </a:pP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（值为</a:t>
            </a: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）或假（值为</a:t>
            </a: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），若</a:t>
            </a: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操作数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中</a:t>
            </a: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有一位为</a:t>
            </a: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x</a:t>
            </a:r>
          </a:p>
          <a:p>
            <a:pPr>
              <a:buFontTx/>
              <a:buNone/>
            </a:pP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或</a:t>
            </a: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z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，则</a:t>
            </a: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结果为</a:t>
            </a: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x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。而对于全等（</a:t>
            </a: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= = =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）和非全等</a:t>
            </a:r>
          </a:p>
          <a:p>
            <a:pPr>
              <a:buFontTx/>
              <a:buNone/>
            </a:pP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! = =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），则是</a:t>
            </a: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将</a:t>
            </a: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x</a:t>
            </a: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或</a:t>
            </a: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z</a:t>
            </a: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当作</a:t>
            </a:r>
            <a:r>
              <a:rPr lang="zh-CN" altLang="en-US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数值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严格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地按字符值进行比较的，因此其结果</a:t>
            </a:r>
          </a:p>
          <a:p>
            <a:pPr>
              <a:buFontTx/>
              <a:buNone/>
            </a:pP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不是</a:t>
            </a: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就是</a:t>
            </a: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，没有未知的情况。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97489F-4C31-4370-B64B-6FDA95532023}" type="slidenum">
              <a:rPr lang="zh-CN" alt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29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29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29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29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uiExpand="1" build="allAtOnce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5"/>
          <p:cNvSpPr>
            <a:spLocks noChangeArrowheads="1"/>
          </p:cNvSpPr>
          <p:nvPr/>
        </p:nvSpPr>
        <p:spPr bwMode="auto">
          <a:xfrm>
            <a:off x="107504" y="260648"/>
            <a:ext cx="34163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7.3.4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位操作符</a:t>
            </a:r>
          </a:p>
        </p:txBody>
      </p:sp>
      <p:sp>
        <p:nvSpPr>
          <p:cNvPr id="30723" name="Rectangle 18"/>
          <p:cNvSpPr>
            <a:spLocks noChangeArrowheads="1"/>
          </p:cNvSpPr>
          <p:nvPr/>
        </p:nvSpPr>
        <p:spPr bwMode="auto">
          <a:xfrm>
            <a:off x="179388" y="1340768"/>
            <a:ext cx="8964612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取反（</a:t>
            </a: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~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）</a:t>
            </a:r>
          </a:p>
          <a:p>
            <a:pPr>
              <a:buFont typeface="Wingdings" pitchFamily="2" charset="2"/>
              <a:buChar char="Ø"/>
            </a:pP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与（</a:t>
            </a: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&amp;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）</a:t>
            </a:r>
          </a:p>
          <a:p>
            <a:pPr>
              <a:buFont typeface="Wingdings" pitchFamily="2" charset="2"/>
              <a:buChar char="Ø"/>
            </a:pP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或（</a:t>
            </a: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|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）</a:t>
            </a:r>
          </a:p>
          <a:p>
            <a:pPr>
              <a:buFont typeface="Wingdings" pitchFamily="2" charset="2"/>
              <a:buChar char="Ø"/>
            </a:pP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异或（</a:t>
            </a: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^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）</a:t>
            </a:r>
          </a:p>
          <a:p>
            <a:pPr>
              <a:buFont typeface="Wingdings" pitchFamily="2" charset="2"/>
              <a:buChar char="Ø"/>
            </a:pP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同或（</a:t>
            </a: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^~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或</a:t>
            </a: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~^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）</a:t>
            </a:r>
          </a:p>
          <a:p>
            <a:pPr>
              <a:buFontTx/>
              <a:buNone/>
            </a:pP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位操作符对输入的操作数进行</a:t>
            </a: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逐位</a:t>
            </a:r>
            <a:r>
              <a:rPr lang="zh-CN" altLang="en-US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操作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。</a:t>
            </a:r>
            <a:endParaRPr lang="en-US" altLang="zh-CN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  <a:p>
            <a:pPr>
              <a:buFontTx/>
              <a:buNone/>
            </a:pP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  <a:p>
            <a:pPr>
              <a:buFontTx/>
              <a:buNone/>
            </a:pP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例如：假设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= ’b0110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 = ’b0100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，则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| b = ’b0110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&amp; b = ’b0100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97489F-4C31-4370-B64B-6FDA95532023}" type="slidenum">
              <a:rPr lang="zh-CN" alt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build="allAtOnce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5"/>
          <p:cNvSpPr>
            <a:spLocks noChangeArrowheads="1"/>
          </p:cNvSpPr>
          <p:nvPr/>
        </p:nvSpPr>
        <p:spPr bwMode="auto">
          <a:xfrm>
            <a:off x="0" y="0"/>
            <a:ext cx="387826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alt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7.3.5 </a:t>
            </a:r>
            <a:r>
              <a: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逻辑操作符</a:t>
            </a:r>
          </a:p>
        </p:txBody>
      </p:sp>
      <p:sp>
        <p:nvSpPr>
          <p:cNvPr id="31747" name="Rectangle 18"/>
          <p:cNvSpPr>
            <a:spLocks noChangeArrowheads="1"/>
          </p:cNvSpPr>
          <p:nvPr/>
        </p:nvSpPr>
        <p:spPr bwMode="auto">
          <a:xfrm>
            <a:off x="179388" y="714375"/>
            <a:ext cx="8964612" cy="600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逻辑与（</a:t>
            </a: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&amp;&amp;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）</a:t>
            </a:r>
          </a:p>
          <a:p>
            <a:pPr>
              <a:buFont typeface="Wingdings" pitchFamily="2" charset="2"/>
              <a:buChar char="Ø"/>
            </a:pP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逻辑或（</a:t>
            </a: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| |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）</a:t>
            </a:r>
          </a:p>
          <a:p>
            <a:pPr>
              <a:buFont typeface="Wingdings" pitchFamily="2" charset="2"/>
              <a:buChar char="Ø"/>
            </a:pP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逻辑非（</a:t>
            </a: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！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）</a:t>
            </a:r>
          </a:p>
          <a:p>
            <a:pPr>
              <a:buFontTx/>
              <a:buNone/>
            </a:pP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如果操作数中没有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x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或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z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，则逻辑操作的结果是</a:t>
            </a: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位宽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的布尔值（</a:t>
            </a: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或</a:t>
            </a: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）；</a:t>
            </a:r>
          </a:p>
          <a:p>
            <a:pPr>
              <a:buFontTx/>
              <a:buNone/>
            </a:pP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如果</a:t>
            </a: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操作数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中有</a:t>
            </a: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x</a:t>
            </a: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或</a:t>
            </a: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z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，则逻辑操作的</a:t>
            </a: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结果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是</a:t>
            </a: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位宽的</a:t>
            </a: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x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。</a:t>
            </a:r>
          </a:p>
          <a:p>
            <a:pPr>
              <a:buFontTx/>
              <a:buNone/>
            </a:pPr>
            <a:r>
              <a:rPr lang="zh-CN" altLang="en-US" sz="32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逻辑操作符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与位操作符不同，通常逻辑操作符用于</a:t>
            </a: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连接布尔表达式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，而</a:t>
            </a:r>
            <a:r>
              <a:rPr lang="zh-CN" altLang="en-US" sz="32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位操作符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用于</a:t>
            </a: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电路信号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的连接。例如：</a:t>
            </a:r>
          </a:p>
          <a:p>
            <a:pPr>
              <a:buFontTx/>
              <a:buNone/>
            </a:pP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(a = = b) &amp;&amp; (( c != d) | | (e &gt; 10))       //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连接三个布尔表达式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97489F-4C31-4370-B64B-6FDA95532023}" type="slidenum">
              <a:rPr lang="zh-CN" alt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5"/>
          <p:cNvSpPr>
            <a:spLocks noChangeArrowheads="1"/>
          </p:cNvSpPr>
          <p:nvPr/>
        </p:nvSpPr>
        <p:spPr bwMode="auto">
          <a:xfrm>
            <a:off x="169725" y="260648"/>
            <a:ext cx="387826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7.3.6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缩减操作符</a:t>
            </a:r>
          </a:p>
        </p:txBody>
      </p:sp>
      <p:sp>
        <p:nvSpPr>
          <p:cNvPr id="32771" name="Rectangle 18"/>
          <p:cNvSpPr>
            <a:spLocks noChangeArrowheads="1"/>
          </p:cNvSpPr>
          <p:nvPr/>
        </p:nvSpPr>
        <p:spPr bwMode="auto">
          <a:xfrm>
            <a:off x="178596" y="1231900"/>
            <a:ext cx="8964612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缩减与（</a:t>
            </a: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&amp;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）：只要操作数中</a:t>
            </a: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任意一位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的值</a:t>
            </a: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为</a:t>
            </a: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，则操作的</a:t>
            </a: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结果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便为</a:t>
            </a: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；只要操作数中</a:t>
            </a: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任意一位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的值</a:t>
            </a: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为</a:t>
            </a: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x</a:t>
            </a: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或</a:t>
            </a: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z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，则操作的</a:t>
            </a: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结果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便为</a:t>
            </a: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x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；否则其操作结果为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。</a:t>
            </a:r>
          </a:p>
          <a:p>
            <a:pPr>
              <a:buFont typeface="Wingdings" pitchFamily="2" charset="2"/>
              <a:buChar char="Ø"/>
            </a:pP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缩减与非（</a:t>
            </a: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~ &amp;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）：对</a:t>
            </a: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缩减与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的操作结果</a:t>
            </a: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求反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便可以得到缩减与非的操作结果。</a:t>
            </a:r>
          </a:p>
          <a:p>
            <a:pPr>
              <a:buFont typeface="Wingdings" pitchFamily="2" charset="2"/>
              <a:buChar char="Ø"/>
            </a:pP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缩减或（</a:t>
            </a: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|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）：只要操作数中</a:t>
            </a: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任意一位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的值为</a:t>
            </a: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，则操作的</a:t>
            </a: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结果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便为</a:t>
            </a: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；只要操作数中</a:t>
            </a: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任意一位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的值为</a:t>
            </a: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x</a:t>
            </a: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或</a:t>
            </a: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z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，则操作的</a:t>
            </a: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结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果便为</a:t>
            </a: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x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；否则其操作结果为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97489F-4C31-4370-B64B-6FDA95532023}" type="slidenum">
              <a:rPr lang="zh-CN" alt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5"/>
          <p:cNvSpPr>
            <a:spLocks noChangeArrowheads="1"/>
          </p:cNvSpPr>
          <p:nvPr/>
        </p:nvSpPr>
        <p:spPr bwMode="auto">
          <a:xfrm>
            <a:off x="163468" y="109939"/>
            <a:ext cx="387826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7.3.6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缩减操作符</a:t>
            </a:r>
          </a:p>
        </p:txBody>
      </p:sp>
      <p:sp>
        <p:nvSpPr>
          <p:cNvPr id="33795" name="Rectangle 18"/>
          <p:cNvSpPr>
            <a:spLocks noChangeArrowheads="1"/>
          </p:cNvSpPr>
          <p:nvPr/>
        </p:nvSpPr>
        <p:spPr bwMode="auto">
          <a:xfrm>
            <a:off x="160854" y="904952"/>
            <a:ext cx="8964612" cy="5755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缩减或非（</a:t>
            </a: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~ |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）：对</a:t>
            </a: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缩减或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的操作结果</a:t>
            </a: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求反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便可以得到缩减或非的操作结果。</a:t>
            </a:r>
          </a:p>
          <a:p>
            <a:pPr>
              <a:buFont typeface="Wingdings" pitchFamily="2" charset="2"/>
              <a:buChar char="Ø"/>
            </a:pP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缩减异或（</a:t>
            </a: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^</a:t>
            </a: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）：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只要操作数中</a:t>
            </a: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任意一位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的值为</a:t>
            </a: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x</a:t>
            </a: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或</a:t>
            </a: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z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，则操作的</a:t>
            </a: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结果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便为</a:t>
            </a: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x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；若操作数中有</a:t>
            </a: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偶数个</a:t>
            </a: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，则操作的结果为</a:t>
            </a: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；否则其操作结果为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。</a:t>
            </a:r>
          </a:p>
          <a:p>
            <a:pPr>
              <a:buFont typeface="Wingdings" pitchFamily="2" charset="2"/>
              <a:buChar char="Ø"/>
            </a:pP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缩减同或（</a:t>
            </a: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~ ^</a:t>
            </a: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或</a:t>
            </a: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^ ~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）：对</a:t>
            </a: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缩减异或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的操作结果</a:t>
            </a: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求反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便可以得到缩减同或的操作结果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。</a:t>
            </a:r>
            <a:endParaRPr lang="en-US" altLang="zh-CN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  <a:p>
            <a:pPr>
              <a:buFont typeface="Wingdings" pitchFamily="2" charset="2"/>
              <a:buChar char="Ø"/>
            </a:pPr>
            <a:endParaRPr lang="zh-CN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  <a:p>
            <a:pPr>
              <a:buFontTx/>
              <a:buNone/>
            </a:pP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例如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：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| ’b0110           //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操作结果为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Tx/>
              <a:buNone/>
            </a:pP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   &amp; ’b0100         //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操作结果为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Tx/>
              <a:buNone/>
            </a:pP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   ~ ^ ’b0110       //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操作结果为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Tx/>
              <a:buNone/>
            </a:pP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   ^ 4’b01</a:t>
            </a: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        //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操作结果为</a:t>
            </a:r>
            <a:r>
              <a:rPr lang="en-US" altLang="zh-CN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97489F-4C31-4370-B64B-6FDA95532023}" type="slidenum">
              <a:rPr lang="zh-CN" alt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5"/>
          <p:cNvSpPr>
            <a:spLocks noChangeArrowheads="1"/>
          </p:cNvSpPr>
          <p:nvPr/>
        </p:nvSpPr>
        <p:spPr bwMode="auto">
          <a:xfrm>
            <a:off x="45665" y="118591"/>
            <a:ext cx="387826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7.3.7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移位操作符</a:t>
            </a:r>
          </a:p>
        </p:txBody>
      </p:sp>
      <p:sp>
        <p:nvSpPr>
          <p:cNvPr id="34819" name="Rectangle 18"/>
          <p:cNvSpPr>
            <a:spLocks noChangeArrowheads="1"/>
          </p:cNvSpPr>
          <p:nvPr/>
        </p:nvSpPr>
        <p:spPr bwMode="auto">
          <a:xfrm>
            <a:off x="179388" y="913938"/>
            <a:ext cx="8964612" cy="5755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逻辑左移（</a:t>
            </a: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&lt;&lt;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）</a:t>
            </a:r>
          </a:p>
          <a:p>
            <a:pPr>
              <a:buFont typeface="Wingdings" pitchFamily="2" charset="2"/>
              <a:buChar char="Ø"/>
            </a:pP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逻辑右移（</a:t>
            </a: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&gt;&gt;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）</a:t>
            </a:r>
          </a:p>
          <a:p>
            <a:pPr>
              <a:buFont typeface="Wingdings" pitchFamily="2" charset="2"/>
              <a:buChar char="Ø"/>
            </a:pP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算术左移（</a:t>
            </a: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&lt;&lt;&lt;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）</a:t>
            </a:r>
          </a:p>
          <a:p>
            <a:pPr>
              <a:buFont typeface="Wingdings" pitchFamily="2" charset="2"/>
              <a:buChar char="Ø"/>
            </a:pP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算术右移（</a:t>
            </a: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&gt;&gt;&gt;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）</a:t>
            </a:r>
          </a:p>
          <a:p>
            <a:pPr>
              <a:buFontTx/>
              <a:buNone/>
            </a:pP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移位操作符将位于操作符左侧的操作数</a:t>
            </a: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向左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或</a:t>
            </a: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右移位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，</a:t>
            </a: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移位的次数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由右侧的操作数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决定。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例如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：</a:t>
            </a:r>
            <a:endParaRPr lang="en-US" altLang="zh-CN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Tx/>
              <a:buNone/>
            </a:pPr>
            <a:endParaRPr lang="zh-CN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Tx/>
              <a:buNone/>
            </a:pP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8’b000101</a:t>
            </a: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 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&gt;&gt; 2       //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移位结果为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8’b</a:t>
            </a: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00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000101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Tx/>
              <a:buNone/>
            </a:pP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8’b</a:t>
            </a: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00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010111 &lt;&lt; 2       //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移位结果为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8’b010111</a:t>
            </a: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00</a:t>
            </a:r>
            <a:endParaRPr lang="zh-CN" altLang="en-US" sz="32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Tx/>
              <a:buNone/>
            </a:pP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8’b0001</a:t>
            </a: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0111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&gt;&gt;&gt; 4     //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移位结果为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8’b</a:t>
            </a: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0000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0001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Tx/>
              <a:buNone/>
            </a:pP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8’b</a:t>
            </a: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0001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0111 &lt;&lt;&lt; 4     //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移位结果为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8’b0111</a:t>
            </a: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0000</a:t>
            </a:r>
            <a:endParaRPr lang="zh-CN" altLang="en-US" sz="32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Tx/>
              <a:buNone/>
            </a:pP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4’sb</a:t>
            </a:r>
            <a:r>
              <a:rPr lang="en-US" altLang="zh-CN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&gt;&gt;&gt;2            //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移位结果为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4’sb</a:t>
            </a:r>
            <a:r>
              <a:rPr lang="en-US" altLang="zh-CN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  <a:endParaRPr lang="en-US" altLang="zh-CN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97489F-4C31-4370-B64B-6FDA95532023}" type="slidenum">
              <a:rPr lang="zh-CN" altLang="en-US" smtClean="0"/>
              <a:pPr>
                <a:defRPr/>
              </a:pPr>
              <a:t>25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4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4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48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48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5"/>
          <p:cNvSpPr>
            <a:spLocks noChangeArrowheads="1"/>
          </p:cNvSpPr>
          <p:nvPr/>
        </p:nvSpPr>
        <p:spPr bwMode="auto">
          <a:xfrm>
            <a:off x="160061" y="98425"/>
            <a:ext cx="387826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7.3.8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条件操作符</a:t>
            </a:r>
          </a:p>
        </p:txBody>
      </p:sp>
      <p:sp>
        <p:nvSpPr>
          <p:cNvPr id="35843" name="Rectangle 18"/>
          <p:cNvSpPr>
            <a:spLocks noChangeArrowheads="1"/>
          </p:cNvSpPr>
          <p:nvPr/>
        </p:nvSpPr>
        <p:spPr bwMode="auto">
          <a:xfrm>
            <a:off x="179388" y="785813"/>
            <a:ext cx="8964612" cy="587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在</a:t>
            </a:r>
            <a:r>
              <a:rPr lang="en-US" altLang="zh-CN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Verilog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 HDL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中，条件操作符根据条件表达式的值从两个表达式中选择一个表达式，语句的格式如下：</a:t>
            </a:r>
          </a:p>
          <a:p>
            <a:pPr algn="ctr">
              <a:buFontTx/>
              <a:buNone/>
            </a:pP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条件表达式？表达式</a:t>
            </a: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1 : </a:t>
            </a: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表达式</a:t>
            </a: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;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  <a:p>
            <a:pPr>
              <a:buFont typeface="Wingdings" pitchFamily="2" charset="2"/>
              <a:buChar char="Ø"/>
            </a:pP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若条件表达式的值为真，则选择表达式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；若条件表达式的值为假，则选择表达式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；</a:t>
            </a:r>
          </a:p>
          <a:p>
            <a:pPr>
              <a:buFont typeface="Wingdings" pitchFamily="2" charset="2"/>
              <a:buChar char="Ø"/>
            </a:pP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若条件表达式的值为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x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或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z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，则先计算表达式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和表达式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的值，然后逐位比较计算结果，如果相等，则该结果为最后结果，否则结果为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x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</a:t>
            </a:r>
          </a:p>
          <a:p>
            <a:pPr>
              <a:buFontTx/>
              <a:buNone/>
            </a:pP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例如：</a:t>
            </a: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wire  [2:0] student = marks &gt; 18? </a:t>
            </a:r>
            <a:r>
              <a:rPr lang="en-US" altLang="zh-CN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grade_a</a:t>
            </a: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 </a:t>
            </a:r>
            <a:r>
              <a:rPr lang="en-US" altLang="zh-CN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grade_b</a:t>
            </a: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执行该条件操作符时，先计算条件表达式</a:t>
            </a: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marks &gt; 18</a:t>
            </a: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，若为真，则</a:t>
            </a: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student = </a:t>
            </a:r>
            <a:r>
              <a:rPr lang="en-US" altLang="zh-CN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grade_a</a:t>
            </a: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，若为假，则</a:t>
            </a: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student = </a:t>
            </a:r>
            <a:r>
              <a:rPr lang="en-US" altLang="zh-CN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grade_b</a:t>
            </a:r>
            <a:endParaRPr lang="en-US" altLang="zh-CN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97489F-4C31-4370-B64B-6FDA95532023}" type="slidenum">
              <a:rPr lang="zh-CN" alt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5"/>
          <p:cNvSpPr>
            <a:spLocks noChangeArrowheads="1"/>
          </p:cNvSpPr>
          <p:nvPr/>
        </p:nvSpPr>
        <p:spPr bwMode="auto">
          <a:xfrm>
            <a:off x="162675" y="260648"/>
            <a:ext cx="526256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7.3.9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拼接和复制操作符</a:t>
            </a:r>
          </a:p>
        </p:txBody>
      </p:sp>
      <p:sp>
        <p:nvSpPr>
          <p:cNvPr id="36867" name="Rectangle 18"/>
          <p:cNvSpPr>
            <a:spLocks noChangeArrowheads="1"/>
          </p:cNvSpPr>
          <p:nvPr/>
        </p:nvSpPr>
        <p:spPr bwMode="auto">
          <a:xfrm>
            <a:off x="162675" y="1146247"/>
            <a:ext cx="8964612" cy="5324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在</a:t>
            </a:r>
            <a:r>
              <a:rPr lang="en-US" altLang="zh-CN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Verilog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中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，</a:t>
            </a: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拼接操作符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用花括号</a:t>
            </a: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{}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表示，通过拼接操作符可以将多个操作数拼接在一起，组成一个操作数，拼接操作符的每个操作数必须有确定的位宽条件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。</a:t>
            </a:r>
            <a:endParaRPr lang="en-US" altLang="zh-CN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  <a:p>
            <a:pPr>
              <a:buFontTx/>
              <a:buNone/>
            </a:pPr>
            <a:endParaRPr lang="zh-CN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  <a:p>
            <a:pPr>
              <a:buFontTx/>
              <a:buNone/>
            </a:pP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拼接操作符的用法</a:t>
            </a:r>
          </a:p>
          <a:p>
            <a:pPr>
              <a:buFont typeface="Wingdings" pitchFamily="2" charset="2"/>
              <a:buChar char="Ø"/>
            </a:pP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将各个操作数用</a:t>
            </a: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花括号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扩起来，每个操作数之间用</a:t>
            </a: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逗号隔开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，操作数类型可以是</a:t>
            </a: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线网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类型或者</a:t>
            </a: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寄存器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类型；</a:t>
            </a:r>
          </a:p>
          <a:p>
            <a:pPr>
              <a:buFont typeface="Wingdings" pitchFamily="2" charset="2"/>
              <a:buChar char="Ø"/>
            </a:pP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如果需要多次重复拼接同一个操作数，可以使用常数表示需要重复</a:t>
            </a: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拼接的次数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97489F-4C31-4370-B64B-6FDA95532023}" type="slidenum">
              <a:rPr lang="zh-CN" alt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5"/>
          <p:cNvSpPr>
            <a:spLocks noChangeArrowheads="1"/>
          </p:cNvSpPr>
          <p:nvPr/>
        </p:nvSpPr>
        <p:spPr bwMode="auto">
          <a:xfrm>
            <a:off x="107504" y="404664"/>
            <a:ext cx="549381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7.4 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逻辑门的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Verilog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实现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225425" y="1628800"/>
            <a:ext cx="8955087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altLang="zh-CN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(1)Verilog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的门级描述</a:t>
            </a:r>
            <a:endParaRPr lang="en-US" altLang="zh-CN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  <a:p>
            <a:pPr>
              <a:buFontTx/>
              <a:buNone/>
            </a:pPr>
            <a:endParaRPr lang="en-US" altLang="zh-CN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  <a:p>
            <a:pPr>
              <a:buFontTx/>
              <a:buNone/>
            </a:pP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在</a:t>
            </a:r>
            <a:r>
              <a:rPr lang="en-US" altLang="zh-CN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Verilog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中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有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8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种内置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门语句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：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and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nand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or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nor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xor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xnor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sz="3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buf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not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。其中：</a:t>
            </a:r>
            <a:endParaRPr lang="en-US" altLang="zh-CN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  <a:p>
            <a:pPr>
              <a:buFontTx/>
              <a:buNone/>
            </a:pPr>
            <a:endParaRPr lang="en-US" altLang="zh-CN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  <a:p>
            <a:pPr>
              <a:buFontTx/>
              <a:buNone/>
            </a:pPr>
            <a:r>
              <a:rPr lang="en-US" altLang="zh-CN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and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是</a:t>
            </a:r>
            <a:r>
              <a:rPr lang="zh-CN" altLang="en-US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与门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语句；</a:t>
            </a:r>
            <a:r>
              <a:rPr lang="en-US" altLang="zh-CN" sz="3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nand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是</a:t>
            </a:r>
            <a:r>
              <a:rPr lang="zh-CN" altLang="en-US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与非门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语句；</a:t>
            </a:r>
            <a:endParaRPr lang="en-US" altLang="zh-CN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  <a:p>
            <a:pPr>
              <a:buFontTx/>
              <a:buNone/>
            </a:pPr>
            <a:r>
              <a:rPr lang="en-US" altLang="zh-CN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or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是</a:t>
            </a:r>
            <a:r>
              <a:rPr lang="zh-CN" altLang="en-US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或门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语句；</a:t>
            </a:r>
            <a:r>
              <a:rPr lang="en-US" altLang="zh-CN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nor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是</a:t>
            </a:r>
            <a:r>
              <a:rPr lang="zh-CN" altLang="en-US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或非门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语句；</a:t>
            </a:r>
            <a:endParaRPr lang="en-US" altLang="zh-CN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  <a:p>
            <a:pPr>
              <a:buFontTx/>
              <a:buNone/>
            </a:pPr>
            <a:r>
              <a:rPr lang="en-US" altLang="zh-CN" sz="3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xor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是</a:t>
            </a:r>
            <a:r>
              <a:rPr lang="zh-CN" altLang="en-US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异或门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语句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；</a:t>
            </a:r>
            <a:r>
              <a:rPr lang="en-US" altLang="zh-CN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xnor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是</a:t>
            </a: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同</a:t>
            </a:r>
            <a:r>
              <a:rPr lang="zh-CN" altLang="en-US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或门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语句；</a:t>
            </a:r>
            <a:endParaRPr lang="en-US" altLang="zh-CN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  <a:p>
            <a:pPr>
              <a:buFontTx/>
              <a:buNone/>
            </a:pPr>
            <a:r>
              <a:rPr lang="en-US" altLang="zh-CN" sz="3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buf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是</a:t>
            </a:r>
            <a:r>
              <a:rPr lang="zh-CN" altLang="en-US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缓冲器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语句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，</a:t>
            </a:r>
            <a:r>
              <a:rPr lang="en-US" altLang="zh-CN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not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是</a:t>
            </a:r>
            <a:r>
              <a:rPr lang="zh-CN" altLang="en-US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非门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语句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。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97489F-4C31-4370-B64B-6FDA95532023}" type="slidenum">
              <a:rPr lang="zh-CN" alt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8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8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6" name="Rectangle 8"/>
          <p:cNvSpPr>
            <a:spLocks noChangeArrowheads="1"/>
          </p:cNvSpPr>
          <p:nvPr/>
        </p:nvSpPr>
        <p:spPr bwMode="auto">
          <a:xfrm>
            <a:off x="107504" y="476672"/>
            <a:ext cx="59769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altLang="zh-CN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(2)Verilog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的数据流级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描述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8137" name="Rectangle 9"/>
          <p:cNvSpPr>
            <a:spLocks noChangeArrowheads="1"/>
          </p:cNvSpPr>
          <p:nvPr/>
        </p:nvSpPr>
        <p:spPr bwMode="auto">
          <a:xfrm>
            <a:off x="180529" y="1302292"/>
            <a:ext cx="842486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使用</a:t>
            </a:r>
            <a:r>
              <a:rPr lang="zh-CN" altLang="en-US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数据流级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语句</a:t>
            </a:r>
            <a:r>
              <a:rPr lang="en-US" altLang="zh-CN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assign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和</a:t>
            </a: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位</a:t>
            </a:r>
            <a:r>
              <a:rPr lang="zh-CN" altLang="en-US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运算符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设计；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8138" name="Rectangle 10"/>
          <p:cNvSpPr>
            <a:spLocks noChangeArrowheads="1"/>
          </p:cNvSpPr>
          <p:nvPr/>
        </p:nvSpPr>
        <p:spPr bwMode="auto">
          <a:xfrm>
            <a:off x="180529" y="2276872"/>
            <a:ext cx="914469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位运算符有：</a:t>
            </a: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&amp;</a:t>
            </a: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、</a:t>
            </a: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︳</a:t>
            </a: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、</a:t>
            </a: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~</a:t>
            </a: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、 </a:t>
            </a:r>
            <a:r>
              <a:rPr lang="zh-CN" altLang="en-US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ˆ</a:t>
            </a:r>
            <a:r>
              <a:rPr lang="en-US" altLang="zh-CN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(</a:t>
            </a:r>
            <a:r>
              <a:rPr lang="zh-CN" altLang="en-US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异或</a:t>
            </a:r>
            <a:r>
              <a:rPr lang="en-US" altLang="zh-CN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)</a:t>
            </a:r>
            <a:r>
              <a:rPr lang="zh-CN" altLang="en-US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、</a:t>
            </a: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~</a:t>
            </a:r>
            <a:r>
              <a:rPr lang="en-US" altLang="zh-CN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ˆ</a:t>
            </a:r>
            <a:r>
              <a:rPr lang="zh-CN" altLang="en-US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（同或</a:t>
            </a:r>
            <a:r>
              <a:rPr lang="zh-CN" altLang="en-US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）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。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97489F-4C31-4370-B64B-6FDA95532023}" type="slidenum">
              <a:rPr lang="zh-CN" alt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415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48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8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81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6" grpId="0" autoUpdateAnimBg="0"/>
      <p:bldP spid="48137" grpId="0" autoUpdateAnimBg="0"/>
      <p:bldP spid="48138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/>
          <p:cNvSpPr>
            <a:spLocks noChangeArrowheads="1"/>
          </p:cNvSpPr>
          <p:nvPr/>
        </p:nvSpPr>
        <p:spPr bwMode="auto">
          <a:xfrm>
            <a:off x="174160" y="311797"/>
            <a:ext cx="503214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7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.1 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Verilog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语言的特点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171" name="Rectangle 2"/>
          <p:cNvSpPr>
            <a:spLocks noChangeArrowheads="1"/>
          </p:cNvSpPr>
          <p:nvPr/>
        </p:nvSpPr>
        <p:spPr bwMode="auto">
          <a:xfrm>
            <a:off x="179388" y="5190478"/>
            <a:ext cx="871378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电路行为的先后顺序通过时钟节拍顺序来体现。</a:t>
            </a: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259696" y="1693843"/>
            <a:ext cx="8642350" cy="1104900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altLang="zh-CN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Verilog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是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一种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硬件编程语言</a:t>
            </a:r>
            <a:r>
              <a:rPr lang="en-US" altLang="zh-CN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HDL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，是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为了产生实际的</a:t>
            </a:r>
            <a:r>
              <a:rPr lang="zh-CN" alt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硬件</a:t>
            </a:r>
            <a:r>
              <a:rPr lang="zh-CN" altLang="en-US" sz="3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电路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，对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硬件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电路的一种仿真方法。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179388" y="3500438"/>
            <a:ext cx="8747125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zh-CN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电路是</a:t>
            </a: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并行</a:t>
            </a:r>
            <a:r>
              <a:rPr lang="zh-CN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工作的（</a:t>
            </a: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只要电源接通，所有电路都同时工作</a:t>
            </a:r>
            <a:r>
              <a:rPr lang="zh-CN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），因此，</a:t>
            </a:r>
            <a:r>
              <a:rPr lang="en-US" altLang="zh-CN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Verilog</a:t>
            </a:r>
            <a:r>
              <a:rPr lang="zh-CN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的</a:t>
            </a:r>
            <a:r>
              <a:rPr lang="en-US" altLang="zh-CN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module</a:t>
            </a:r>
            <a:r>
              <a:rPr lang="zh-CN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内的描述语句都是</a:t>
            </a:r>
            <a:r>
              <a:rPr lang="zh-CN" alt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并发</a:t>
            </a: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执行</a:t>
            </a:r>
            <a:r>
              <a:rPr lang="zh-CN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的。</a:t>
            </a:r>
            <a:endParaRPr lang="zh-CN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97489F-4C31-4370-B64B-6FDA95532023}" type="slidenum">
              <a:rPr lang="zh-CN" alt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autoUpdateAnimBg="0"/>
      <p:bldP spid="7172" grpId="0" animBg="1" autoUpdateAnimBg="0"/>
      <p:bldP spid="7174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188913" y="927373"/>
            <a:ext cx="180049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altLang="zh-CN" dirty="0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、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与门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372200" y="188640"/>
            <a:ext cx="2592387" cy="2024062"/>
            <a:chOff x="0" y="0"/>
            <a:chExt cx="1633" cy="1275"/>
          </a:xfrm>
        </p:grpSpPr>
        <p:sp>
          <p:nvSpPr>
            <p:cNvPr id="52238" name="Line 6"/>
            <p:cNvSpPr>
              <a:spLocks noChangeShapeType="1"/>
            </p:cNvSpPr>
            <p:nvPr/>
          </p:nvSpPr>
          <p:spPr bwMode="auto">
            <a:xfrm flipH="1">
              <a:off x="379" y="298"/>
              <a:ext cx="28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239" name="Line 7"/>
            <p:cNvSpPr>
              <a:spLocks noChangeShapeType="1"/>
            </p:cNvSpPr>
            <p:nvPr/>
          </p:nvSpPr>
          <p:spPr bwMode="auto">
            <a:xfrm flipH="1">
              <a:off x="379" y="586"/>
              <a:ext cx="28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240" name="Line 8"/>
            <p:cNvSpPr>
              <a:spLocks noChangeShapeType="1"/>
            </p:cNvSpPr>
            <p:nvPr/>
          </p:nvSpPr>
          <p:spPr bwMode="auto">
            <a:xfrm>
              <a:off x="1003" y="442"/>
              <a:ext cx="384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241" name="Rectangle 9"/>
            <p:cNvSpPr>
              <a:spLocks noChangeArrowheads="1"/>
            </p:cNvSpPr>
            <p:nvPr/>
          </p:nvSpPr>
          <p:spPr bwMode="auto">
            <a:xfrm>
              <a:off x="619" y="257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 altLang="zh-CN" sz="3200">
                  <a:solidFill>
                    <a:schemeClr val="tx2"/>
                  </a:solidFill>
                  <a:latin typeface="黑体" pitchFamily="49" charset="-122"/>
                  <a:ea typeface="黑体" pitchFamily="49" charset="-122"/>
                </a:rPr>
                <a:t> </a:t>
              </a:r>
            </a:p>
          </p:txBody>
        </p:sp>
        <p:sp>
          <p:nvSpPr>
            <p:cNvPr id="52242" name="Rectangle 10"/>
            <p:cNvSpPr>
              <a:spLocks noChangeArrowheads="1"/>
            </p:cNvSpPr>
            <p:nvPr/>
          </p:nvSpPr>
          <p:spPr bwMode="auto">
            <a:xfrm>
              <a:off x="91" y="432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 altLang="zh-CN" sz="3200">
                  <a:latin typeface="黑体" pitchFamily="49" charset="-122"/>
                  <a:ea typeface="黑体" pitchFamily="49" charset="-122"/>
                </a:rPr>
                <a:t>B</a:t>
              </a:r>
            </a:p>
          </p:txBody>
        </p:sp>
        <p:sp>
          <p:nvSpPr>
            <p:cNvPr id="52243" name="Rectangle 12"/>
            <p:cNvSpPr>
              <a:spLocks noChangeArrowheads="1"/>
            </p:cNvSpPr>
            <p:nvPr/>
          </p:nvSpPr>
          <p:spPr bwMode="auto">
            <a:xfrm>
              <a:off x="1339" y="240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 altLang="zh-CN" sz="3200">
                  <a:latin typeface="黑体" pitchFamily="49" charset="-122"/>
                  <a:ea typeface="黑体" pitchFamily="49" charset="-122"/>
                </a:rPr>
                <a:t>F</a:t>
              </a:r>
            </a:p>
          </p:txBody>
        </p:sp>
        <p:sp>
          <p:nvSpPr>
            <p:cNvPr id="52244" name="Rectangle 13"/>
            <p:cNvSpPr>
              <a:spLocks noChangeArrowheads="1"/>
            </p:cNvSpPr>
            <p:nvPr/>
          </p:nvSpPr>
          <p:spPr bwMode="auto">
            <a:xfrm>
              <a:off x="182" y="907"/>
              <a:ext cx="1280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zh-CN" altLang="en-US" sz="3200">
                  <a:latin typeface="黑体" pitchFamily="49" charset="-122"/>
                  <a:ea typeface="黑体" pitchFamily="49" charset="-122"/>
                </a:rPr>
                <a:t>模块</a:t>
              </a:r>
              <a:r>
                <a:rPr lang="en-US" altLang="zh-CN" sz="3200">
                  <a:latin typeface="黑体" pitchFamily="49" charset="-122"/>
                  <a:ea typeface="黑体" pitchFamily="49" charset="-122"/>
                </a:rPr>
                <a:t>AND_G</a:t>
              </a:r>
            </a:p>
          </p:txBody>
        </p:sp>
        <p:sp>
          <p:nvSpPr>
            <p:cNvPr id="52245" name="Rectangle 14"/>
            <p:cNvSpPr>
              <a:spLocks noChangeArrowheads="1"/>
            </p:cNvSpPr>
            <p:nvPr/>
          </p:nvSpPr>
          <p:spPr bwMode="auto">
            <a:xfrm>
              <a:off x="0" y="0"/>
              <a:ext cx="1633" cy="95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FontTx/>
                <a:buNone/>
              </a:pPr>
              <a:endParaRPr lang="zh-CN" altLang="en-US"/>
            </a:p>
          </p:txBody>
        </p:sp>
        <p:sp>
          <p:nvSpPr>
            <p:cNvPr id="52246" name="Rectangle 15"/>
            <p:cNvSpPr>
              <a:spLocks noChangeArrowheads="1"/>
            </p:cNvSpPr>
            <p:nvPr/>
          </p:nvSpPr>
          <p:spPr bwMode="auto">
            <a:xfrm>
              <a:off x="92" y="91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 altLang="zh-CN" sz="3200">
                  <a:latin typeface="黑体" pitchFamily="49" charset="-122"/>
                  <a:ea typeface="黑体" pitchFamily="49" charset="-122"/>
                </a:rPr>
                <a:t>A</a:t>
              </a:r>
            </a:p>
          </p:txBody>
        </p:sp>
      </p:grpSp>
      <p:sp>
        <p:nvSpPr>
          <p:cNvPr id="38928" name="Rectangle 16"/>
          <p:cNvSpPr>
            <a:spLocks noChangeArrowheads="1"/>
          </p:cNvSpPr>
          <p:nvPr/>
        </p:nvSpPr>
        <p:spPr bwMode="auto">
          <a:xfrm>
            <a:off x="1692275" y="1884635"/>
            <a:ext cx="5111750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module  AND_G(A, B, F);</a:t>
            </a:r>
            <a:endParaRPr lang="zh-CN" altLang="en-US" sz="3200" dirty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        input  A, B;</a:t>
            </a:r>
            <a:endParaRPr lang="zh-CN" altLang="en-US" sz="3200" dirty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        output  F;</a:t>
            </a:r>
            <a:endParaRPr lang="zh-CN" altLang="en-US" sz="3200" dirty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        </a:t>
            </a:r>
            <a:r>
              <a:rPr lang="en-US" altLang="zh-CN" sz="32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and  U1(F, A, B);</a:t>
            </a:r>
            <a:endParaRPr lang="zh-CN" altLang="en-US" sz="3200" dirty="0">
              <a:solidFill>
                <a:srgbClr val="FFFF00"/>
              </a:solidFill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3200" dirty="0" err="1">
                <a:latin typeface="黑体" pitchFamily="49" charset="-122"/>
                <a:ea typeface="黑体" pitchFamily="49" charset="-122"/>
              </a:rPr>
              <a:t>endmodule</a:t>
            </a:r>
            <a:endParaRPr lang="zh-CN" altLang="en-US" sz="32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8929" name="Rectangle 17"/>
          <p:cNvSpPr>
            <a:spLocks noChangeArrowheads="1"/>
          </p:cNvSpPr>
          <p:nvPr/>
        </p:nvSpPr>
        <p:spPr bwMode="auto">
          <a:xfrm>
            <a:off x="179388" y="1841773"/>
            <a:ext cx="1441450" cy="617537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zh-CN" altLang="en-US" sz="3200">
                <a:ea typeface="黑体" pitchFamily="49" charset="-122"/>
              </a:rPr>
              <a:t>方法一</a:t>
            </a:r>
          </a:p>
        </p:txBody>
      </p:sp>
      <p:sp>
        <p:nvSpPr>
          <p:cNvPr id="38930" name="Rectangle 18"/>
          <p:cNvSpPr>
            <a:spLocks noChangeArrowheads="1"/>
          </p:cNvSpPr>
          <p:nvPr/>
        </p:nvSpPr>
        <p:spPr bwMode="auto">
          <a:xfrm>
            <a:off x="179388" y="4361135"/>
            <a:ext cx="1441450" cy="617538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zh-CN" altLang="en-US" sz="3200">
                <a:ea typeface="黑体" pitchFamily="49" charset="-122"/>
              </a:rPr>
              <a:t>方法二</a:t>
            </a:r>
          </a:p>
        </p:txBody>
      </p:sp>
      <p:sp>
        <p:nvSpPr>
          <p:cNvPr id="38931" name="Rectangle 19"/>
          <p:cNvSpPr>
            <a:spLocks noChangeArrowheads="1"/>
          </p:cNvSpPr>
          <p:nvPr/>
        </p:nvSpPr>
        <p:spPr bwMode="auto">
          <a:xfrm>
            <a:off x="1711325" y="4361135"/>
            <a:ext cx="5761038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module  AND_G (A,B,F);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        input  A,B;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        output F;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        </a:t>
            </a:r>
            <a:r>
              <a:rPr lang="en-US" altLang="zh-CN" sz="32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assign F=A&amp;B</a:t>
            </a:r>
            <a:r>
              <a:rPr lang="zh-CN" altLang="en-US" sz="32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；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3200" dirty="0" err="1">
                <a:latin typeface="黑体" pitchFamily="49" charset="-122"/>
                <a:ea typeface="黑体" pitchFamily="49" charset="-122"/>
              </a:rPr>
              <a:t>endmodule</a:t>
            </a:r>
            <a:endParaRPr lang="en-US" altLang="zh-CN" sz="3200" dirty="0"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52233" name="组合 40"/>
          <p:cNvGrpSpPr>
            <a:grpSpLocks/>
          </p:cNvGrpSpPr>
          <p:nvPr/>
        </p:nvGrpSpPr>
        <p:grpSpPr bwMode="auto">
          <a:xfrm>
            <a:off x="7415187" y="563290"/>
            <a:ext cx="571500" cy="630237"/>
            <a:chOff x="7177088" y="3041650"/>
            <a:chExt cx="768350" cy="630238"/>
          </a:xfrm>
        </p:grpSpPr>
        <p:sp>
          <p:nvSpPr>
            <p:cNvPr id="52234" name="Arc 92"/>
            <p:cNvSpPr>
              <a:spLocks/>
            </p:cNvSpPr>
            <p:nvPr/>
          </p:nvSpPr>
          <p:spPr bwMode="auto">
            <a:xfrm>
              <a:off x="7558088" y="3041650"/>
              <a:ext cx="387350" cy="628650"/>
            </a:xfrm>
            <a:custGeom>
              <a:avLst/>
              <a:gdLst>
                <a:gd name="T0" fmla="*/ 0 w 21600"/>
                <a:gd name="T1" fmla="*/ 0 h 43179"/>
                <a:gd name="T2" fmla="*/ 306473 w 21600"/>
                <a:gd name="T3" fmla="*/ 9152617 h 43179"/>
                <a:gd name="T4" fmla="*/ 0 w 21600"/>
                <a:gd name="T5" fmla="*/ 4578536 h 43179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179"/>
                <a:gd name="T11" fmla="*/ 21600 w 21600"/>
                <a:gd name="T12" fmla="*/ 43179 h 4317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179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58"/>
                    <a:pt x="12500" y="42668"/>
                    <a:pt x="952" y="43178"/>
                  </a:cubicBezTo>
                </a:path>
                <a:path w="21600" h="43179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58"/>
                    <a:pt x="12500" y="42668"/>
                    <a:pt x="952" y="43178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35" name="Line 94"/>
            <p:cNvSpPr>
              <a:spLocks noChangeShapeType="1"/>
            </p:cNvSpPr>
            <p:nvPr/>
          </p:nvSpPr>
          <p:spPr bwMode="auto">
            <a:xfrm flipH="1">
              <a:off x="7177088" y="3041650"/>
              <a:ext cx="387350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236" name="Line 95"/>
            <p:cNvSpPr>
              <a:spLocks noChangeShapeType="1"/>
            </p:cNvSpPr>
            <p:nvPr/>
          </p:nvSpPr>
          <p:spPr bwMode="auto">
            <a:xfrm flipH="1">
              <a:off x="7177088" y="3651250"/>
              <a:ext cx="465138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237" name="Line 96"/>
            <p:cNvSpPr>
              <a:spLocks noChangeShapeType="1"/>
            </p:cNvSpPr>
            <p:nvPr/>
          </p:nvSpPr>
          <p:spPr bwMode="auto">
            <a:xfrm>
              <a:off x="7177088" y="3041650"/>
              <a:ext cx="1588" cy="6302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3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97489F-4C31-4370-B64B-6FDA95532023}" type="slidenum">
              <a:rPr lang="zh-CN" altLang="en-US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9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9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2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8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8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38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89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autoUpdateAnimBg="0"/>
      <p:bldP spid="38928" grpId="0" autoUpdateAnimBg="0"/>
      <p:bldP spid="38929" grpId="0" animBg="1" autoUpdateAnimBg="0"/>
      <p:bldP spid="38930" grpId="0" animBg="1" autoUpdateAnimBg="0"/>
      <p:bldP spid="38931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188913" y="858838"/>
            <a:ext cx="180049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altLang="zh-CN" dirty="0"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、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或门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372200" y="188640"/>
            <a:ext cx="2592387" cy="2024062"/>
            <a:chOff x="0" y="0"/>
            <a:chExt cx="1633" cy="1275"/>
          </a:xfrm>
        </p:grpSpPr>
        <p:sp>
          <p:nvSpPr>
            <p:cNvPr id="53260" name="Line 6"/>
            <p:cNvSpPr>
              <a:spLocks noChangeShapeType="1"/>
            </p:cNvSpPr>
            <p:nvPr/>
          </p:nvSpPr>
          <p:spPr bwMode="auto">
            <a:xfrm flipH="1">
              <a:off x="379" y="298"/>
              <a:ext cx="28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261" name="Line 7"/>
            <p:cNvSpPr>
              <a:spLocks noChangeShapeType="1"/>
            </p:cNvSpPr>
            <p:nvPr/>
          </p:nvSpPr>
          <p:spPr bwMode="auto">
            <a:xfrm flipH="1">
              <a:off x="379" y="586"/>
              <a:ext cx="28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262" name="Line 8"/>
            <p:cNvSpPr>
              <a:spLocks noChangeShapeType="1"/>
            </p:cNvSpPr>
            <p:nvPr/>
          </p:nvSpPr>
          <p:spPr bwMode="auto">
            <a:xfrm>
              <a:off x="1003" y="442"/>
              <a:ext cx="384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263" name="Rectangle 9"/>
            <p:cNvSpPr>
              <a:spLocks noChangeArrowheads="1"/>
            </p:cNvSpPr>
            <p:nvPr/>
          </p:nvSpPr>
          <p:spPr bwMode="auto">
            <a:xfrm>
              <a:off x="619" y="257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 altLang="zh-CN" sz="3200">
                  <a:solidFill>
                    <a:schemeClr val="tx2"/>
                  </a:solidFill>
                  <a:latin typeface="黑体" pitchFamily="49" charset="-122"/>
                  <a:ea typeface="黑体" pitchFamily="49" charset="-122"/>
                </a:rPr>
                <a:t> </a:t>
              </a:r>
            </a:p>
          </p:txBody>
        </p:sp>
        <p:sp>
          <p:nvSpPr>
            <p:cNvPr id="53264" name="Rectangle 10"/>
            <p:cNvSpPr>
              <a:spLocks noChangeArrowheads="1"/>
            </p:cNvSpPr>
            <p:nvPr/>
          </p:nvSpPr>
          <p:spPr bwMode="auto">
            <a:xfrm>
              <a:off x="91" y="432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 altLang="zh-CN" sz="3200">
                  <a:latin typeface="黑体" pitchFamily="49" charset="-122"/>
                  <a:ea typeface="黑体" pitchFamily="49" charset="-122"/>
                </a:rPr>
                <a:t>B</a:t>
              </a:r>
            </a:p>
          </p:txBody>
        </p:sp>
        <p:sp>
          <p:nvSpPr>
            <p:cNvPr id="53265" name="Rectangle 12"/>
            <p:cNvSpPr>
              <a:spLocks noChangeArrowheads="1"/>
            </p:cNvSpPr>
            <p:nvPr/>
          </p:nvSpPr>
          <p:spPr bwMode="auto">
            <a:xfrm>
              <a:off x="1339" y="240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 altLang="zh-CN" sz="3200">
                  <a:latin typeface="黑体" pitchFamily="49" charset="-122"/>
                  <a:ea typeface="黑体" pitchFamily="49" charset="-122"/>
                </a:rPr>
                <a:t>F</a:t>
              </a:r>
            </a:p>
          </p:txBody>
        </p:sp>
        <p:sp>
          <p:nvSpPr>
            <p:cNvPr id="53266" name="Rectangle 13"/>
            <p:cNvSpPr>
              <a:spLocks noChangeArrowheads="1"/>
            </p:cNvSpPr>
            <p:nvPr/>
          </p:nvSpPr>
          <p:spPr bwMode="auto">
            <a:xfrm>
              <a:off x="182" y="907"/>
              <a:ext cx="1150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zh-CN" altLang="en-US" sz="3200" dirty="0">
                  <a:latin typeface="黑体" pitchFamily="49" charset="-122"/>
                  <a:ea typeface="黑体" pitchFamily="49" charset="-122"/>
                </a:rPr>
                <a:t>模块</a:t>
              </a:r>
              <a:r>
                <a:rPr lang="en-US" altLang="zh-CN" sz="3200" dirty="0">
                  <a:latin typeface="黑体" pitchFamily="49" charset="-122"/>
                  <a:ea typeface="黑体" pitchFamily="49" charset="-122"/>
                </a:rPr>
                <a:t>OR_G</a:t>
              </a:r>
            </a:p>
          </p:txBody>
        </p:sp>
        <p:sp>
          <p:nvSpPr>
            <p:cNvPr id="53267" name="Rectangle 14"/>
            <p:cNvSpPr>
              <a:spLocks noChangeArrowheads="1"/>
            </p:cNvSpPr>
            <p:nvPr/>
          </p:nvSpPr>
          <p:spPr bwMode="auto">
            <a:xfrm>
              <a:off x="0" y="0"/>
              <a:ext cx="1633" cy="95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FontTx/>
                <a:buNone/>
              </a:pPr>
              <a:endParaRPr lang="zh-CN" altLang="en-US"/>
            </a:p>
          </p:txBody>
        </p:sp>
        <p:sp>
          <p:nvSpPr>
            <p:cNvPr id="53268" name="Rectangle 15"/>
            <p:cNvSpPr>
              <a:spLocks noChangeArrowheads="1"/>
            </p:cNvSpPr>
            <p:nvPr/>
          </p:nvSpPr>
          <p:spPr bwMode="auto">
            <a:xfrm>
              <a:off x="92" y="91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 altLang="zh-CN" sz="3200">
                  <a:latin typeface="黑体" pitchFamily="49" charset="-122"/>
                  <a:ea typeface="黑体" pitchFamily="49" charset="-122"/>
                </a:rPr>
                <a:t>A</a:t>
              </a:r>
            </a:p>
          </p:txBody>
        </p:sp>
      </p:grpSp>
      <p:sp>
        <p:nvSpPr>
          <p:cNvPr id="39952" name="Rectangle 16"/>
          <p:cNvSpPr>
            <a:spLocks noChangeArrowheads="1"/>
          </p:cNvSpPr>
          <p:nvPr/>
        </p:nvSpPr>
        <p:spPr bwMode="auto">
          <a:xfrm>
            <a:off x="1692275" y="1816100"/>
            <a:ext cx="5111750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module  OR_G (A,B,F);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        input  A,B;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        output F;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        </a:t>
            </a:r>
            <a:r>
              <a:rPr lang="en-US" altLang="zh-CN" sz="32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or U2 (F,A,B);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3200" dirty="0" err="1">
                <a:latin typeface="黑体" pitchFamily="49" charset="-122"/>
                <a:ea typeface="黑体" pitchFamily="49" charset="-122"/>
              </a:rPr>
              <a:t>endmodule</a:t>
            </a:r>
            <a:endParaRPr lang="en-US" altLang="zh-CN" sz="32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9953" name="Rectangle 17"/>
          <p:cNvSpPr>
            <a:spLocks noChangeArrowheads="1"/>
          </p:cNvSpPr>
          <p:nvPr/>
        </p:nvSpPr>
        <p:spPr bwMode="auto">
          <a:xfrm>
            <a:off x="179388" y="1773238"/>
            <a:ext cx="1441450" cy="617537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zh-CN" altLang="en-US" sz="3200">
                <a:ea typeface="黑体" pitchFamily="49" charset="-122"/>
              </a:rPr>
              <a:t>方法一</a:t>
            </a:r>
          </a:p>
        </p:txBody>
      </p:sp>
      <p:sp>
        <p:nvSpPr>
          <p:cNvPr id="39954" name="Rectangle 18"/>
          <p:cNvSpPr>
            <a:spLocks noChangeArrowheads="1"/>
          </p:cNvSpPr>
          <p:nvPr/>
        </p:nvSpPr>
        <p:spPr bwMode="auto">
          <a:xfrm>
            <a:off x="179388" y="4292600"/>
            <a:ext cx="1441450" cy="617538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zh-CN" altLang="en-US" sz="3200">
                <a:ea typeface="黑体" pitchFamily="49" charset="-122"/>
              </a:rPr>
              <a:t>方法二</a:t>
            </a:r>
          </a:p>
        </p:txBody>
      </p:sp>
      <p:sp>
        <p:nvSpPr>
          <p:cNvPr id="39955" name="Rectangle 19"/>
          <p:cNvSpPr>
            <a:spLocks noChangeArrowheads="1"/>
          </p:cNvSpPr>
          <p:nvPr/>
        </p:nvSpPr>
        <p:spPr bwMode="auto">
          <a:xfrm>
            <a:off x="1711325" y="4292600"/>
            <a:ext cx="5761038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module  OR_G (A,B,F);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        input  A,B;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        output F;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        </a:t>
            </a:r>
            <a:r>
              <a:rPr lang="en-US" altLang="zh-CN" sz="32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assign F=A|B</a:t>
            </a:r>
            <a:r>
              <a:rPr lang="zh-CN" altLang="en-US" sz="32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；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3200" dirty="0" err="1">
                <a:latin typeface="黑体" pitchFamily="49" charset="-122"/>
                <a:ea typeface="黑体" pitchFamily="49" charset="-122"/>
              </a:rPr>
              <a:t>endmodule</a:t>
            </a:r>
            <a:endParaRPr lang="en-US" altLang="zh-CN" sz="3200" dirty="0"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53257" name="组合 48"/>
          <p:cNvGrpSpPr>
            <a:grpSpLocks/>
          </p:cNvGrpSpPr>
          <p:nvPr/>
        </p:nvGrpSpPr>
        <p:grpSpPr bwMode="auto">
          <a:xfrm>
            <a:off x="7200875" y="491852"/>
            <a:ext cx="785812" cy="762000"/>
            <a:chOff x="7154863" y="2908300"/>
            <a:chExt cx="950912" cy="762000"/>
          </a:xfrm>
        </p:grpSpPr>
        <p:sp>
          <p:nvSpPr>
            <p:cNvPr id="53258" name="Arc 76"/>
            <p:cNvSpPr>
              <a:spLocks/>
            </p:cNvSpPr>
            <p:nvPr/>
          </p:nvSpPr>
          <p:spPr bwMode="auto">
            <a:xfrm>
              <a:off x="7154863" y="2908300"/>
              <a:ext cx="304800" cy="762000"/>
            </a:xfrm>
            <a:custGeom>
              <a:avLst/>
              <a:gdLst>
                <a:gd name="T0" fmla="*/ 0 w 21600"/>
                <a:gd name="T1" fmla="*/ 0 h 43091"/>
                <a:gd name="T2" fmla="*/ 430699 w 21600"/>
                <a:gd name="T3" fmla="*/ 13474832 h 43091"/>
                <a:gd name="T4" fmla="*/ 0 w 21600"/>
                <a:gd name="T5" fmla="*/ 6754463 h 43091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091"/>
                <a:gd name="T11" fmla="*/ 21600 w 21600"/>
                <a:gd name="T12" fmla="*/ 43091 h 4309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091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2691"/>
                    <a:pt x="13199" y="41980"/>
                    <a:pt x="2163" y="43091"/>
                  </a:cubicBezTo>
                </a:path>
                <a:path w="21600" h="43091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2691"/>
                    <a:pt x="13199" y="41980"/>
                    <a:pt x="2163" y="43091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59" name="Arc 77"/>
            <p:cNvSpPr>
              <a:spLocks/>
            </p:cNvSpPr>
            <p:nvPr/>
          </p:nvSpPr>
          <p:spPr bwMode="auto">
            <a:xfrm>
              <a:off x="7162800" y="2911475"/>
              <a:ext cx="942975" cy="758825"/>
            </a:xfrm>
            <a:custGeom>
              <a:avLst/>
              <a:gdLst>
                <a:gd name="T0" fmla="*/ 0 w 28102"/>
                <a:gd name="T1" fmla="*/ 309169 h 43200"/>
                <a:gd name="T2" fmla="*/ 167777 w 28102"/>
                <a:gd name="T3" fmla="*/ 13034400 h 43200"/>
                <a:gd name="T4" fmla="*/ 7321025 w 28102"/>
                <a:gd name="T5" fmla="*/ 6664538 h 43200"/>
                <a:gd name="T6" fmla="*/ 0 60000 65536"/>
                <a:gd name="T7" fmla="*/ 0 60000 65536"/>
                <a:gd name="T8" fmla="*/ 0 60000 65536"/>
                <a:gd name="T9" fmla="*/ 0 w 28102"/>
                <a:gd name="T10" fmla="*/ 0 h 43200"/>
                <a:gd name="T11" fmla="*/ 28102 w 28102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102" h="43200" fill="none" extrusionOk="0">
                  <a:moveTo>
                    <a:pt x="-1" y="1001"/>
                  </a:moveTo>
                  <a:cubicBezTo>
                    <a:pt x="2103" y="337"/>
                    <a:pt x="4296" y="-1"/>
                    <a:pt x="6502" y="0"/>
                  </a:cubicBezTo>
                  <a:cubicBezTo>
                    <a:pt x="18431" y="0"/>
                    <a:pt x="28102" y="9670"/>
                    <a:pt x="28102" y="21600"/>
                  </a:cubicBezTo>
                  <a:cubicBezTo>
                    <a:pt x="28102" y="33529"/>
                    <a:pt x="18431" y="43200"/>
                    <a:pt x="6502" y="43200"/>
                  </a:cubicBezTo>
                  <a:cubicBezTo>
                    <a:pt x="4348" y="43200"/>
                    <a:pt x="2207" y="42877"/>
                    <a:pt x="149" y="42244"/>
                  </a:cubicBezTo>
                </a:path>
                <a:path w="28102" h="43200" stroke="0" extrusionOk="0">
                  <a:moveTo>
                    <a:pt x="-1" y="1001"/>
                  </a:moveTo>
                  <a:cubicBezTo>
                    <a:pt x="2103" y="337"/>
                    <a:pt x="4296" y="-1"/>
                    <a:pt x="6502" y="0"/>
                  </a:cubicBezTo>
                  <a:cubicBezTo>
                    <a:pt x="18431" y="0"/>
                    <a:pt x="28102" y="9670"/>
                    <a:pt x="28102" y="21600"/>
                  </a:cubicBezTo>
                  <a:cubicBezTo>
                    <a:pt x="28102" y="33529"/>
                    <a:pt x="18431" y="43200"/>
                    <a:pt x="6502" y="43200"/>
                  </a:cubicBezTo>
                  <a:cubicBezTo>
                    <a:pt x="4348" y="43200"/>
                    <a:pt x="2207" y="42877"/>
                    <a:pt x="149" y="42244"/>
                  </a:cubicBezTo>
                  <a:lnTo>
                    <a:pt x="6502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1" name="灯片编号占位符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97489F-4C31-4370-B64B-6FDA95532023}" type="slidenum">
              <a:rPr lang="zh-CN" altLang="en-US" smtClean="0"/>
              <a:pPr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9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9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3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9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9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39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99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 autoUpdateAnimBg="0"/>
      <p:bldP spid="39952" grpId="0" autoUpdateAnimBg="0"/>
      <p:bldP spid="39953" grpId="0" animBg="1" autoUpdateAnimBg="0"/>
      <p:bldP spid="39954" grpId="0" animBg="1" autoUpdateAnimBg="0"/>
      <p:bldP spid="39955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188913" y="858838"/>
            <a:ext cx="180049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altLang="zh-CN" dirty="0"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、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非门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0964" name="Rectangle 16"/>
          <p:cNvSpPr>
            <a:spLocks noChangeArrowheads="1"/>
          </p:cNvSpPr>
          <p:nvPr/>
        </p:nvSpPr>
        <p:spPr bwMode="auto">
          <a:xfrm>
            <a:off x="1692275" y="1816100"/>
            <a:ext cx="5111750" cy="2554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module  NOT_G (A,F);</a:t>
            </a:r>
          </a:p>
          <a:p>
            <a:pPr>
              <a:buFontTx/>
              <a:buNone/>
            </a:pP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        input  A;</a:t>
            </a:r>
          </a:p>
          <a:p>
            <a:pPr>
              <a:buFontTx/>
              <a:buNone/>
            </a:pP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        output F;</a:t>
            </a:r>
          </a:p>
          <a:p>
            <a:pPr>
              <a:buFontTx/>
              <a:buNone/>
            </a:pP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        </a:t>
            </a:r>
            <a:r>
              <a:rPr lang="en-US" altLang="zh-CN" sz="32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not U3 (F,A);</a:t>
            </a:r>
          </a:p>
          <a:p>
            <a:pPr>
              <a:buFontTx/>
              <a:buNone/>
            </a:pPr>
            <a:r>
              <a:rPr lang="en-US" altLang="zh-CN" sz="3200" dirty="0" err="1">
                <a:latin typeface="黑体" pitchFamily="49" charset="-122"/>
                <a:ea typeface="黑体" pitchFamily="49" charset="-122"/>
              </a:rPr>
              <a:t>endmodule</a:t>
            </a:r>
            <a:endParaRPr lang="en-US" altLang="zh-CN" sz="32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0965" name="Rectangle 17"/>
          <p:cNvSpPr>
            <a:spLocks noChangeArrowheads="1"/>
          </p:cNvSpPr>
          <p:nvPr/>
        </p:nvSpPr>
        <p:spPr bwMode="auto">
          <a:xfrm>
            <a:off x="179388" y="1773238"/>
            <a:ext cx="1441450" cy="617537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zh-CN" altLang="en-US" sz="3200">
                <a:ea typeface="黑体" pitchFamily="49" charset="-122"/>
              </a:rPr>
              <a:t>方法一</a:t>
            </a:r>
          </a:p>
        </p:txBody>
      </p:sp>
      <p:sp>
        <p:nvSpPr>
          <p:cNvPr id="40966" name="Rectangle 18"/>
          <p:cNvSpPr>
            <a:spLocks noChangeArrowheads="1"/>
          </p:cNvSpPr>
          <p:nvPr/>
        </p:nvSpPr>
        <p:spPr bwMode="auto">
          <a:xfrm>
            <a:off x="179388" y="4292600"/>
            <a:ext cx="1441450" cy="617538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zh-CN" altLang="en-US" sz="3200">
                <a:ea typeface="黑体" pitchFamily="49" charset="-122"/>
              </a:rPr>
              <a:t>方法二</a:t>
            </a:r>
          </a:p>
        </p:txBody>
      </p:sp>
      <p:sp>
        <p:nvSpPr>
          <p:cNvPr id="40967" name="Rectangle 19"/>
          <p:cNvSpPr>
            <a:spLocks noChangeArrowheads="1"/>
          </p:cNvSpPr>
          <p:nvPr/>
        </p:nvSpPr>
        <p:spPr bwMode="auto">
          <a:xfrm>
            <a:off x="1711325" y="4292600"/>
            <a:ext cx="5761038" cy="2455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module  NOT_G (A,F);</a:t>
            </a:r>
          </a:p>
          <a:p>
            <a:pPr>
              <a:lnSpc>
                <a:spcPct val="95000"/>
              </a:lnSpc>
              <a:buFontTx/>
              <a:buNone/>
            </a:pP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        input  A;</a:t>
            </a:r>
          </a:p>
          <a:p>
            <a:pPr>
              <a:lnSpc>
                <a:spcPct val="95000"/>
              </a:lnSpc>
              <a:buFontTx/>
              <a:buNone/>
            </a:pP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        output F;</a:t>
            </a:r>
          </a:p>
          <a:p>
            <a:pPr>
              <a:lnSpc>
                <a:spcPct val="95000"/>
              </a:lnSpc>
              <a:buFontTx/>
              <a:buNone/>
            </a:pP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        </a:t>
            </a:r>
            <a:r>
              <a:rPr lang="en-US" altLang="zh-CN" sz="32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assign  F=</a:t>
            </a:r>
            <a:r>
              <a:rPr lang="en-US" altLang="zh-CN" sz="3200" dirty="0">
                <a:solidFill>
                  <a:srgbClr val="FFFF00"/>
                </a:solidFill>
                <a:ea typeface="黑体" pitchFamily="49" charset="-122"/>
              </a:rPr>
              <a:t>~</a:t>
            </a:r>
            <a:r>
              <a:rPr lang="en-US" altLang="zh-CN" sz="32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A;</a:t>
            </a:r>
          </a:p>
          <a:p>
            <a:pPr>
              <a:lnSpc>
                <a:spcPct val="95000"/>
              </a:lnSpc>
              <a:buFontTx/>
              <a:buNone/>
            </a:pPr>
            <a:r>
              <a:rPr lang="en-US" altLang="zh-CN" sz="3200" dirty="0" err="1">
                <a:latin typeface="黑体" pitchFamily="49" charset="-122"/>
                <a:ea typeface="黑体" pitchFamily="49" charset="-122"/>
              </a:rPr>
              <a:t>endmodule</a:t>
            </a:r>
            <a:endParaRPr lang="en-US" altLang="zh-CN" sz="3200" dirty="0"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6122988" y="260648"/>
            <a:ext cx="2592387" cy="2019300"/>
            <a:chOff x="0" y="0"/>
            <a:chExt cx="1633" cy="1272"/>
          </a:xfrm>
        </p:grpSpPr>
        <p:sp>
          <p:nvSpPr>
            <p:cNvPr id="54282" name="Line 7"/>
            <p:cNvSpPr>
              <a:spLocks noChangeShapeType="1"/>
            </p:cNvSpPr>
            <p:nvPr/>
          </p:nvSpPr>
          <p:spPr bwMode="auto">
            <a:xfrm flipH="1">
              <a:off x="364" y="454"/>
              <a:ext cx="28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4283" name="Line 8"/>
            <p:cNvSpPr>
              <a:spLocks noChangeShapeType="1"/>
            </p:cNvSpPr>
            <p:nvPr/>
          </p:nvSpPr>
          <p:spPr bwMode="auto">
            <a:xfrm>
              <a:off x="1090" y="454"/>
              <a:ext cx="227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4284" name="Rectangle 9"/>
            <p:cNvSpPr>
              <a:spLocks noChangeArrowheads="1"/>
            </p:cNvSpPr>
            <p:nvPr/>
          </p:nvSpPr>
          <p:spPr bwMode="auto">
            <a:xfrm>
              <a:off x="619" y="257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 altLang="zh-CN" sz="3200">
                  <a:solidFill>
                    <a:schemeClr val="tx2"/>
                  </a:solidFill>
                  <a:latin typeface="黑体" pitchFamily="49" charset="-122"/>
                  <a:ea typeface="黑体" pitchFamily="49" charset="-122"/>
                </a:rPr>
                <a:t> </a:t>
              </a:r>
            </a:p>
          </p:txBody>
        </p:sp>
        <p:sp>
          <p:nvSpPr>
            <p:cNvPr id="54285" name="Rectangle 11"/>
            <p:cNvSpPr>
              <a:spLocks noChangeArrowheads="1"/>
            </p:cNvSpPr>
            <p:nvPr/>
          </p:nvSpPr>
          <p:spPr bwMode="auto">
            <a:xfrm>
              <a:off x="1339" y="240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 altLang="zh-CN" sz="3200">
                  <a:latin typeface="黑体" pitchFamily="49" charset="-122"/>
                  <a:ea typeface="黑体" pitchFamily="49" charset="-122"/>
                </a:rPr>
                <a:t>F</a:t>
              </a:r>
            </a:p>
          </p:txBody>
        </p:sp>
        <p:sp>
          <p:nvSpPr>
            <p:cNvPr id="54286" name="Rectangle 12"/>
            <p:cNvSpPr>
              <a:spLocks noChangeArrowheads="1"/>
            </p:cNvSpPr>
            <p:nvPr/>
          </p:nvSpPr>
          <p:spPr bwMode="auto">
            <a:xfrm>
              <a:off x="182" y="907"/>
              <a:ext cx="1268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zh-CN" altLang="en-US" sz="3200">
                  <a:latin typeface="黑体" pitchFamily="49" charset="-122"/>
                  <a:ea typeface="黑体" pitchFamily="49" charset="-122"/>
                </a:rPr>
                <a:t>模块</a:t>
              </a:r>
              <a:r>
                <a:rPr lang="en-US" altLang="zh-CN" sz="3200">
                  <a:latin typeface="黑体" pitchFamily="49" charset="-122"/>
                  <a:ea typeface="黑体" pitchFamily="49" charset="-122"/>
                </a:rPr>
                <a:t>NOT_G</a:t>
              </a:r>
            </a:p>
          </p:txBody>
        </p:sp>
        <p:sp>
          <p:nvSpPr>
            <p:cNvPr id="54287" name="Rectangle 13"/>
            <p:cNvSpPr>
              <a:spLocks noChangeArrowheads="1"/>
            </p:cNvSpPr>
            <p:nvPr/>
          </p:nvSpPr>
          <p:spPr bwMode="auto">
            <a:xfrm>
              <a:off x="0" y="0"/>
              <a:ext cx="1633" cy="95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FontTx/>
                <a:buNone/>
              </a:pPr>
              <a:endParaRPr lang="zh-CN" altLang="en-US"/>
            </a:p>
          </p:txBody>
        </p:sp>
        <p:sp>
          <p:nvSpPr>
            <p:cNvPr id="54288" name="Rectangle 14"/>
            <p:cNvSpPr>
              <a:spLocks noChangeArrowheads="1"/>
            </p:cNvSpPr>
            <p:nvPr/>
          </p:nvSpPr>
          <p:spPr bwMode="auto">
            <a:xfrm>
              <a:off x="92" y="272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 altLang="zh-CN" sz="3200">
                  <a:latin typeface="黑体" pitchFamily="49" charset="-122"/>
                  <a:ea typeface="黑体" pitchFamily="49" charset="-122"/>
                </a:rPr>
                <a:t>A</a:t>
              </a:r>
            </a:p>
          </p:txBody>
        </p:sp>
        <p:sp>
          <p:nvSpPr>
            <p:cNvPr id="54289" name="Oval 15"/>
            <p:cNvSpPr>
              <a:spLocks noChangeArrowheads="1"/>
            </p:cNvSpPr>
            <p:nvPr/>
          </p:nvSpPr>
          <p:spPr bwMode="auto">
            <a:xfrm>
              <a:off x="999" y="409"/>
              <a:ext cx="91" cy="9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FontTx/>
                <a:buNone/>
              </a:pPr>
              <a:endParaRPr lang="zh-CN" altLang="en-US"/>
            </a:p>
          </p:txBody>
        </p:sp>
      </p:grpSp>
      <p:sp>
        <p:nvSpPr>
          <p:cNvPr id="54281" name="AutoShape 36"/>
          <p:cNvSpPr>
            <a:spLocks noChangeArrowheads="1"/>
          </p:cNvSpPr>
          <p:nvPr/>
        </p:nvSpPr>
        <p:spPr bwMode="auto">
          <a:xfrm rot="5400000">
            <a:off x="7135813" y="701973"/>
            <a:ext cx="649287" cy="519113"/>
          </a:xfrm>
          <a:prstGeom prst="triangle">
            <a:avLst>
              <a:gd name="adj" fmla="val 50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97489F-4C31-4370-B64B-6FDA95532023}" type="slidenum">
              <a:rPr lang="zh-CN" altLang="en-US" smtClean="0"/>
              <a:pPr>
                <a:defRPr/>
              </a:pPr>
              <a:t>32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4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40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0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40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096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 autoUpdateAnimBg="0"/>
      <p:bldP spid="40964" grpId="0" autoUpdateAnimBg="0"/>
      <p:bldP spid="40965" grpId="0" animBg="1" autoUpdateAnimBg="0"/>
      <p:bldP spid="40966" grpId="0" animBg="1" autoUpdateAnimBg="0"/>
      <p:bldP spid="40967" grpId="0" autoUpdateAnimBg="0"/>
      <p:bldP spid="5428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188913" y="858838"/>
            <a:ext cx="226215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altLang="zh-CN" dirty="0">
                <a:latin typeface="黑体" pitchFamily="49" charset="-122"/>
                <a:ea typeface="黑体" pitchFamily="49" charset="-122"/>
              </a:rPr>
              <a:t>4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、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与非门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1988" name="Rectangle 16"/>
          <p:cNvSpPr>
            <a:spLocks noChangeArrowheads="1"/>
          </p:cNvSpPr>
          <p:nvPr/>
        </p:nvSpPr>
        <p:spPr bwMode="auto">
          <a:xfrm>
            <a:off x="1692275" y="1816100"/>
            <a:ext cx="5111750" cy="2554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module NAND_G(A,B,F);</a:t>
            </a:r>
          </a:p>
          <a:p>
            <a:pPr>
              <a:buFontTx/>
              <a:buNone/>
            </a:pP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       input  A,B;</a:t>
            </a:r>
          </a:p>
          <a:p>
            <a:pPr>
              <a:buFontTx/>
              <a:buNone/>
            </a:pP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       output F;</a:t>
            </a:r>
          </a:p>
          <a:p>
            <a:pPr>
              <a:buFontTx/>
              <a:buNone/>
            </a:pP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       </a:t>
            </a:r>
            <a:r>
              <a:rPr lang="en-US" altLang="zh-CN" sz="3200" dirty="0" err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nand</a:t>
            </a:r>
            <a:r>
              <a:rPr lang="en-US" altLang="zh-CN" sz="32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 U4(F,A,B);</a:t>
            </a:r>
          </a:p>
          <a:p>
            <a:pPr>
              <a:buFontTx/>
              <a:buNone/>
            </a:pPr>
            <a:r>
              <a:rPr lang="en-US" altLang="zh-CN" sz="3200" dirty="0" err="1">
                <a:latin typeface="黑体" pitchFamily="49" charset="-122"/>
                <a:ea typeface="黑体" pitchFamily="49" charset="-122"/>
              </a:rPr>
              <a:t>endmodule</a:t>
            </a:r>
            <a:endParaRPr lang="en-US" altLang="zh-CN" sz="32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1989" name="Rectangle 17"/>
          <p:cNvSpPr>
            <a:spLocks noChangeArrowheads="1"/>
          </p:cNvSpPr>
          <p:nvPr/>
        </p:nvSpPr>
        <p:spPr bwMode="auto">
          <a:xfrm>
            <a:off x="179388" y="1773238"/>
            <a:ext cx="1441450" cy="617537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zh-CN" altLang="en-US" sz="3200">
                <a:ea typeface="黑体" pitchFamily="49" charset="-122"/>
              </a:rPr>
              <a:t>方法一</a:t>
            </a:r>
          </a:p>
        </p:txBody>
      </p:sp>
      <p:sp>
        <p:nvSpPr>
          <p:cNvPr id="41990" name="Rectangle 18"/>
          <p:cNvSpPr>
            <a:spLocks noChangeArrowheads="1"/>
          </p:cNvSpPr>
          <p:nvPr/>
        </p:nvSpPr>
        <p:spPr bwMode="auto">
          <a:xfrm>
            <a:off x="179388" y="4292600"/>
            <a:ext cx="1441450" cy="617538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zh-CN" altLang="en-US" sz="3200">
                <a:ea typeface="黑体" pitchFamily="49" charset="-122"/>
              </a:rPr>
              <a:t>方法二</a:t>
            </a:r>
          </a:p>
        </p:txBody>
      </p:sp>
      <p:sp>
        <p:nvSpPr>
          <p:cNvPr id="41991" name="Rectangle 19"/>
          <p:cNvSpPr>
            <a:spLocks noChangeArrowheads="1"/>
          </p:cNvSpPr>
          <p:nvPr/>
        </p:nvSpPr>
        <p:spPr bwMode="auto">
          <a:xfrm>
            <a:off x="1711325" y="4292600"/>
            <a:ext cx="5761038" cy="2554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module  NAND_G(A,B,F);</a:t>
            </a:r>
          </a:p>
          <a:p>
            <a:pPr>
              <a:buFontTx/>
              <a:buNone/>
            </a:pP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        input  A,B;</a:t>
            </a:r>
          </a:p>
          <a:p>
            <a:pPr>
              <a:buFontTx/>
              <a:buNone/>
            </a:pP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        output F;</a:t>
            </a:r>
          </a:p>
          <a:p>
            <a:pPr>
              <a:buFontTx/>
              <a:buNone/>
            </a:pP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        </a:t>
            </a:r>
            <a:r>
              <a:rPr lang="en-US" altLang="zh-CN" sz="32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assign  F= </a:t>
            </a:r>
            <a:r>
              <a:rPr lang="en-US" altLang="zh-CN" sz="3200" dirty="0">
                <a:solidFill>
                  <a:srgbClr val="FFFF00"/>
                </a:solidFill>
                <a:ea typeface="黑体" pitchFamily="49" charset="-122"/>
              </a:rPr>
              <a:t>~</a:t>
            </a:r>
            <a:r>
              <a:rPr lang="en-US" altLang="zh-CN" sz="32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(A &amp; B);</a:t>
            </a:r>
          </a:p>
          <a:p>
            <a:pPr>
              <a:buFontTx/>
              <a:buNone/>
            </a:pPr>
            <a:r>
              <a:rPr lang="en-US" altLang="zh-CN" sz="3200" dirty="0" err="1">
                <a:latin typeface="黑体" pitchFamily="49" charset="-122"/>
                <a:ea typeface="黑体" pitchFamily="49" charset="-122"/>
              </a:rPr>
              <a:t>endmodule</a:t>
            </a:r>
            <a:endParaRPr lang="en-US" altLang="zh-CN" sz="3200" dirty="0"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6300788" y="260648"/>
            <a:ext cx="2592387" cy="2090738"/>
            <a:chOff x="0" y="0"/>
            <a:chExt cx="1633" cy="1317"/>
          </a:xfrm>
        </p:grpSpPr>
        <p:sp>
          <p:nvSpPr>
            <p:cNvPr id="55310" name="Line 4"/>
            <p:cNvSpPr>
              <a:spLocks noChangeShapeType="1"/>
            </p:cNvSpPr>
            <p:nvPr/>
          </p:nvSpPr>
          <p:spPr bwMode="auto">
            <a:xfrm flipH="1">
              <a:off x="379" y="298"/>
              <a:ext cx="28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5311" name="Line 5"/>
            <p:cNvSpPr>
              <a:spLocks noChangeShapeType="1"/>
            </p:cNvSpPr>
            <p:nvPr/>
          </p:nvSpPr>
          <p:spPr bwMode="auto">
            <a:xfrm flipH="1">
              <a:off x="379" y="586"/>
              <a:ext cx="28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5312" name="Line 6"/>
            <p:cNvSpPr>
              <a:spLocks noChangeShapeType="1"/>
            </p:cNvSpPr>
            <p:nvPr/>
          </p:nvSpPr>
          <p:spPr bwMode="auto">
            <a:xfrm>
              <a:off x="1090" y="454"/>
              <a:ext cx="227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5313" name="Rectangle 7"/>
            <p:cNvSpPr>
              <a:spLocks noChangeArrowheads="1"/>
            </p:cNvSpPr>
            <p:nvPr/>
          </p:nvSpPr>
          <p:spPr bwMode="auto">
            <a:xfrm>
              <a:off x="619" y="257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 altLang="zh-CN" sz="3200">
                  <a:solidFill>
                    <a:schemeClr val="tx2"/>
                  </a:solidFill>
                  <a:latin typeface="黑体" pitchFamily="49" charset="-122"/>
                  <a:ea typeface="黑体" pitchFamily="49" charset="-122"/>
                </a:rPr>
                <a:t> </a:t>
              </a:r>
            </a:p>
          </p:txBody>
        </p:sp>
        <p:sp>
          <p:nvSpPr>
            <p:cNvPr id="55314" name="Rectangle 8"/>
            <p:cNvSpPr>
              <a:spLocks noChangeArrowheads="1"/>
            </p:cNvSpPr>
            <p:nvPr/>
          </p:nvSpPr>
          <p:spPr bwMode="auto">
            <a:xfrm>
              <a:off x="91" y="432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 altLang="zh-CN" sz="3200">
                  <a:latin typeface="黑体" pitchFamily="49" charset="-122"/>
                  <a:ea typeface="黑体" pitchFamily="49" charset="-122"/>
                </a:rPr>
                <a:t>B</a:t>
              </a:r>
            </a:p>
          </p:txBody>
        </p:sp>
        <p:sp>
          <p:nvSpPr>
            <p:cNvPr id="55315" name="Rectangle 10"/>
            <p:cNvSpPr>
              <a:spLocks noChangeArrowheads="1"/>
            </p:cNvSpPr>
            <p:nvPr/>
          </p:nvSpPr>
          <p:spPr bwMode="auto">
            <a:xfrm>
              <a:off x="1339" y="240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 altLang="zh-CN" sz="3200">
                  <a:latin typeface="黑体" pitchFamily="49" charset="-122"/>
                  <a:ea typeface="黑体" pitchFamily="49" charset="-122"/>
                </a:rPr>
                <a:t>F</a:t>
              </a:r>
            </a:p>
          </p:txBody>
        </p:sp>
        <p:sp>
          <p:nvSpPr>
            <p:cNvPr id="55316" name="Rectangle 11"/>
            <p:cNvSpPr>
              <a:spLocks noChangeArrowheads="1"/>
            </p:cNvSpPr>
            <p:nvPr/>
          </p:nvSpPr>
          <p:spPr bwMode="auto">
            <a:xfrm>
              <a:off x="45" y="952"/>
              <a:ext cx="154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FontTx/>
                <a:buNone/>
              </a:pPr>
              <a:r>
                <a:rPr lang="zh-CN" altLang="en-US" sz="3200">
                  <a:latin typeface="黑体" pitchFamily="49" charset="-122"/>
                  <a:ea typeface="黑体" pitchFamily="49" charset="-122"/>
                </a:rPr>
                <a:t>模块</a:t>
              </a:r>
              <a:r>
                <a:rPr lang="en-US" altLang="zh-CN" sz="3200">
                  <a:latin typeface="黑体" pitchFamily="49" charset="-122"/>
                  <a:ea typeface="黑体" pitchFamily="49" charset="-122"/>
                </a:rPr>
                <a:t>NAND_G</a:t>
              </a:r>
            </a:p>
          </p:txBody>
        </p:sp>
        <p:sp>
          <p:nvSpPr>
            <p:cNvPr id="55317" name="Rectangle 12"/>
            <p:cNvSpPr>
              <a:spLocks noChangeArrowheads="1"/>
            </p:cNvSpPr>
            <p:nvPr/>
          </p:nvSpPr>
          <p:spPr bwMode="auto">
            <a:xfrm>
              <a:off x="0" y="0"/>
              <a:ext cx="1633" cy="95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FontTx/>
                <a:buNone/>
              </a:pPr>
              <a:endParaRPr lang="zh-CN" altLang="en-US"/>
            </a:p>
          </p:txBody>
        </p:sp>
        <p:sp>
          <p:nvSpPr>
            <p:cNvPr id="55318" name="Rectangle 13"/>
            <p:cNvSpPr>
              <a:spLocks noChangeArrowheads="1"/>
            </p:cNvSpPr>
            <p:nvPr/>
          </p:nvSpPr>
          <p:spPr bwMode="auto">
            <a:xfrm>
              <a:off x="92" y="91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 altLang="zh-CN" sz="3200">
                  <a:latin typeface="黑体" pitchFamily="49" charset="-122"/>
                  <a:ea typeface="黑体" pitchFamily="49" charset="-122"/>
                </a:rPr>
                <a:t>A</a:t>
              </a:r>
            </a:p>
          </p:txBody>
        </p:sp>
        <p:sp>
          <p:nvSpPr>
            <p:cNvPr id="55319" name="Oval 14"/>
            <p:cNvSpPr>
              <a:spLocks noChangeArrowheads="1"/>
            </p:cNvSpPr>
            <p:nvPr/>
          </p:nvSpPr>
          <p:spPr bwMode="auto">
            <a:xfrm>
              <a:off x="999" y="409"/>
              <a:ext cx="91" cy="9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FontTx/>
                <a:buNone/>
              </a:pPr>
              <a:endParaRPr lang="zh-CN" altLang="en-US"/>
            </a:p>
          </p:txBody>
        </p:sp>
      </p:grpSp>
      <p:grpSp>
        <p:nvGrpSpPr>
          <p:cNvPr id="55305" name="组合 40"/>
          <p:cNvGrpSpPr>
            <a:grpSpLocks/>
          </p:cNvGrpSpPr>
          <p:nvPr/>
        </p:nvGrpSpPr>
        <p:grpSpPr bwMode="auto">
          <a:xfrm>
            <a:off x="7358063" y="636886"/>
            <a:ext cx="500062" cy="630237"/>
            <a:chOff x="7177088" y="3041650"/>
            <a:chExt cx="768350" cy="630238"/>
          </a:xfrm>
        </p:grpSpPr>
        <p:sp>
          <p:nvSpPr>
            <p:cNvPr id="55306" name="Arc 92"/>
            <p:cNvSpPr>
              <a:spLocks/>
            </p:cNvSpPr>
            <p:nvPr/>
          </p:nvSpPr>
          <p:spPr bwMode="auto">
            <a:xfrm>
              <a:off x="7558088" y="3041650"/>
              <a:ext cx="387350" cy="628650"/>
            </a:xfrm>
            <a:custGeom>
              <a:avLst/>
              <a:gdLst>
                <a:gd name="T0" fmla="*/ 0 w 21600"/>
                <a:gd name="T1" fmla="*/ 0 h 43179"/>
                <a:gd name="T2" fmla="*/ 306473 w 21600"/>
                <a:gd name="T3" fmla="*/ 9152617 h 43179"/>
                <a:gd name="T4" fmla="*/ 0 w 21600"/>
                <a:gd name="T5" fmla="*/ 4578536 h 43179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179"/>
                <a:gd name="T11" fmla="*/ 21600 w 21600"/>
                <a:gd name="T12" fmla="*/ 43179 h 4317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179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58"/>
                    <a:pt x="12500" y="42668"/>
                    <a:pt x="952" y="43178"/>
                  </a:cubicBezTo>
                </a:path>
                <a:path w="21600" h="43179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58"/>
                    <a:pt x="12500" y="42668"/>
                    <a:pt x="952" y="43178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07" name="Line 94"/>
            <p:cNvSpPr>
              <a:spLocks noChangeShapeType="1"/>
            </p:cNvSpPr>
            <p:nvPr/>
          </p:nvSpPr>
          <p:spPr bwMode="auto">
            <a:xfrm flipH="1">
              <a:off x="7177088" y="3041650"/>
              <a:ext cx="387350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5308" name="Line 95"/>
            <p:cNvSpPr>
              <a:spLocks noChangeShapeType="1"/>
            </p:cNvSpPr>
            <p:nvPr/>
          </p:nvSpPr>
          <p:spPr bwMode="auto">
            <a:xfrm flipH="1">
              <a:off x="7177088" y="3651250"/>
              <a:ext cx="465138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5309" name="Line 96"/>
            <p:cNvSpPr>
              <a:spLocks noChangeShapeType="1"/>
            </p:cNvSpPr>
            <p:nvPr/>
          </p:nvSpPr>
          <p:spPr bwMode="auto">
            <a:xfrm>
              <a:off x="7177088" y="3041650"/>
              <a:ext cx="1588" cy="6302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4" name="灯片编号占位符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97489F-4C31-4370-B64B-6FDA95532023}" type="slidenum">
              <a:rPr lang="zh-CN" altLang="en-US" smtClean="0"/>
              <a:pPr>
                <a:defRPr/>
              </a:pPr>
              <a:t>33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9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9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5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41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1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41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199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7" grpId="0" autoUpdateAnimBg="0"/>
      <p:bldP spid="41988" grpId="0" autoUpdateAnimBg="0"/>
      <p:bldP spid="41989" grpId="0" animBg="1" autoUpdateAnimBg="0"/>
      <p:bldP spid="41990" grpId="0" animBg="1" autoUpdateAnimBg="0"/>
      <p:bldP spid="41991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188913" y="858838"/>
            <a:ext cx="226215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altLang="zh-CN" dirty="0">
                <a:latin typeface="黑体" pitchFamily="49" charset="-122"/>
                <a:ea typeface="黑体" pitchFamily="49" charset="-122"/>
              </a:rPr>
              <a:t>5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、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或非门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3012" name="Rectangle 16"/>
          <p:cNvSpPr>
            <a:spLocks noChangeArrowheads="1"/>
          </p:cNvSpPr>
          <p:nvPr/>
        </p:nvSpPr>
        <p:spPr bwMode="auto">
          <a:xfrm>
            <a:off x="1692275" y="1816100"/>
            <a:ext cx="5111750" cy="2554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module NOR_G (A,B,F);</a:t>
            </a:r>
          </a:p>
          <a:p>
            <a:pPr>
              <a:buFontTx/>
              <a:buNone/>
            </a:pP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       input  A,B;</a:t>
            </a:r>
          </a:p>
          <a:p>
            <a:pPr>
              <a:buFontTx/>
              <a:buNone/>
            </a:pP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       output F;</a:t>
            </a:r>
          </a:p>
          <a:p>
            <a:pPr>
              <a:buFontTx/>
              <a:buNone/>
            </a:pP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       </a:t>
            </a:r>
            <a:r>
              <a:rPr lang="en-US" altLang="zh-CN" sz="32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nor U5 (F,A,B);</a:t>
            </a:r>
          </a:p>
          <a:p>
            <a:pPr>
              <a:buFontTx/>
              <a:buNone/>
            </a:pPr>
            <a:r>
              <a:rPr lang="en-US" altLang="zh-CN" sz="3200" dirty="0" err="1">
                <a:latin typeface="黑体" pitchFamily="49" charset="-122"/>
                <a:ea typeface="黑体" pitchFamily="49" charset="-122"/>
              </a:rPr>
              <a:t>endmodule</a:t>
            </a:r>
            <a:endParaRPr lang="en-US" altLang="zh-CN" sz="32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3013" name="Rectangle 17"/>
          <p:cNvSpPr>
            <a:spLocks noChangeArrowheads="1"/>
          </p:cNvSpPr>
          <p:nvPr/>
        </p:nvSpPr>
        <p:spPr bwMode="auto">
          <a:xfrm>
            <a:off x="179388" y="1773238"/>
            <a:ext cx="1441450" cy="617537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zh-CN" altLang="en-US" sz="3200">
                <a:ea typeface="黑体" pitchFamily="49" charset="-122"/>
              </a:rPr>
              <a:t>方法一</a:t>
            </a:r>
          </a:p>
        </p:txBody>
      </p:sp>
      <p:sp>
        <p:nvSpPr>
          <p:cNvPr id="43014" name="Rectangle 18"/>
          <p:cNvSpPr>
            <a:spLocks noChangeArrowheads="1"/>
          </p:cNvSpPr>
          <p:nvPr/>
        </p:nvSpPr>
        <p:spPr bwMode="auto">
          <a:xfrm>
            <a:off x="179388" y="4292600"/>
            <a:ext cx="1441450" cy="617538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zh-CN" altLang="en-US" sz="3200">
                <a:ea typeface="黑体" pitchFamily="49" charset="-122"/>
              </a:rPr>
              <a:t>方法二</a:t>
            </a:r>
          </a:p>
        </p:txBody>
      </p:sp>
      <p:sp>
        <p:nvSpPr>
          <p:cNvPr id="43015" name="Rectangle 19"/>
          <p:cNvSpPr>
            <a:spLocks noChangeArrowheads="1"/>
          </p:cNvSpPr>
          <p:nvPr/>
        </p:nvSpPr>
        <p:spPr bwMode="auto">
          <a:xfrm>
            <a:off x="1711325" y="4292600"/>
            <a:ext cx="5761038" cy="2554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module NOR_G (A,B,F);</a:t>
            </a:r>
          </a:p>
          <a:p>
            <a:pPr>
              <a:buFontTx/>
              <a:buNone/>
            </a:pP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       input  A,B;</a:t>
            </a:r>
          </a:p>
          <a:p>
            <a:pPr>
              <a:buFontTx/>
              <a:buNone/>
            </a:pP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       output F;</a:t>
            </a:r>
          </a:p>
          <a:p>
            <a:pPr>
              <a:buFontTx/>
              <a:buNone/>
            </a:pP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       </a:t>
            </a:r>
            <a:r>
              <a:rPr lang="en-US" altLang="zh-CN" sz="32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assign  F= </a:t>
            </a:r>
            <a:r>
              <a:rPr lang="en-US" altLang="zh-CN" sz="3200" dirty="0">
                <a:solidFill>
                  <a:srgbClr val="FFFF00"/>
                </a:solidFill>
                <a:ea typeface="黑体" pitchFamily="49" charset="-122"/>
                <a:cs typeface="Times New Roman" panose="02020603050405020304" pitchFamily="18" charset="0"/>
              </a:rPr>
              <a:t>~</a:t>
            </a:r>
            <a:r>
              <a:rPr lang="en-US" altLang="zh-CN" sz="32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(A | B); </a:t>
            </a:r>
          </a:p>
          <a:p>
            <a:pPr>
              <a:buFontTx/>
              <a:buNone/>
            </a:pPr>
            <a:r>
              <a:rPr lang="en-US" altLang="zh-CN" sz="3200" dirty="0" err="1">
                <a:latin typeface="黑体" pitchFamily="49" charset="-122"/>
                <a:ea typeface="黑体" pitchFamily="49" charset="-122"/>
              </a:rPr>
              <a:t>endmodule</a:t>
            </a:r>
            <a:endParaRPr lang="en-US" altLang="zh-CN" sz="3200" dirty="0"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6300788" y="258143"/>
            <a:ext cx="2592387" cy="2090737"/>
            <a:chOff x="0" y="0"/>
            <a:chExt cx="1633" cy="1317"/>
          </a:xfrm>
        </p:grpSpPr>
        <p:sp>
          <p:nvSpPr>
            <p:cNvPr id="56332" name="Line 7"/>
            <p:cNvSpPr>
              <a:spLocks noChangeShapeType="1"/>
            </p:cNvSpPr>
            <p:nvPr/>
          </p:nvSpPr>
          <p:spPr bwMode="auto">
            <a:xfrm flipH="1">
              <a:off x="379" y="298"/>
              <a:ext cx="28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333" name="Line 8"/>
            <p:cNvSpPr>
              <a:spLocks noChangeShapeType="1"/>
            </p:cNvSpPr>
            <p:nvPr/>
          </p:nvSpPr>
          <p:spPr bwMode="auto">
            <a:xfrm flipH="1">
              <a:off x="379" y="586"/>
              <a:ext cx="28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334" name="Line 9"/>
            <p:cNvSpPr>
              <a:spLocks noChangeShapeType="1"/>
            </p:cNvSpPr>
            <p:nvPr/>
          </p:nvSpPr>
          <p:spPr bwMode="auto">
            <a:xfrm>
              <a:off x="1090" y="454"/>
              <a:ext cx="227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335" name="Rectangle 10"/>
            <p:cNvSpPr>
              <a:spLocks noChangeArrowheads="1"/>
            </p:cNvSpPr>
            <p:nvPr/>
          </p:nvSpPr>
          <p:spPr bwMode="auto">
            <a:xfrm>
              <a:off x="619" y="257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 altLang="zh-CN" sz="3200">
                  <a:solidFill>
                    <a:schemeClr val="tx2"/>
                  </a:solidFill>
                  <a:latin typeface="黑体" pitchFamily="49" charset="-122"/>
                  <a:ea typeface="黑体" pitchFamily="49" charset="-122"/>
                </a:rPr>
                <a:t> </a:t>
              </a:r>
            </a:p>
          </p:txBody>
        </p:sp>
        <p:sp>
          <p:nvSpPr>
            <p:cNvPr id="56336" name="Rectangle 11"/>
            <p:cNvSpPr>
              <a:spLocks noChangeArrowheads="1"/>
            </p:cNvSpPr>
            <p:nvPr/>
          </p:nvSpPr>
          <p:spPr bwMode="auto">
            <a:xfrm>
              <a:off x="91" y="432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 altLang="zh-CN" sz="3200">
                  <a:latin typeface="黑体" pitchFamily="49" charset="-122"/>
                  <a:ea typeface="黑体" pitchFamily="49" charset="-122"/>
                </a:rPr>
                <a:t>B</a:t>
              </a:r>
            </a:p>
          </p:txBody>
        </p:sp>
        <p:sp>
          <p:nvSpPr>
            <p:cNvPr id="56337" name="Rectangle 13"/>
            <p:cNvSpPr>
              <a:spLocks noChangeArrowheads="1"/>
            </p:cNvSpPr>
            <p:nvPr/>
          </p:nvSpPr>
          <p:spPr bwMode="auto">
            <a:xfrm>
              <a:off x="1339" y="240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 altLang="zh-CN" sz="3200">
                  <a:latin typeface="黑体" pitchFamily="49" charset="-122"/>
                  <a:ea typeface="黑体" pitchFamily="49" charset="-122"/>
                </a:rPr>
                <a:t>F</a:t>
              </a:r>
            </a:p>
          </p:txBody>
        </p:sp>
        <p:sp>
          <p:nvSpPr>
            <p:cNvPr id="56338" name="Rectangle 14"/>
            <p:cNvSpPr>
              <a:spLocks noChangeArrowheads="1"/>
            </p:cNvSpPr>
            <p:nvPr/>
          </p:nvSpPr>
          <p:spPr bwMode="auto">
            <a:xfrm>
              <a:off x="45" y="952"/>
              <a:ext cx="154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FontTx/>
                <a:buNone/>
              </a:pPr>
              <a:r>
                <a:rPr lang="zh-CN" altLang="en-US" sz="3200">
                  <a:latin typeface="黑体" pitchFamily="49" charset="-122"/>
                  <a:ea typeface="黑体" pitchFamily="49" charset="-122"/>
                </a:rPr>
                <a:t>模块</a:t>
              </a:r>
              <a:r>
                <a:rPr lang="en-US" altLang="zh-CN" sz="3200">
                  <a:latin typeface="黑体" pitchFamily="49" charset="-122"/>
                  <a:ea typeface="黑体" pitchFamily="49" charset="-122"/>
                </a:rPr>
                <a:t>NOR_G2</a:t>
              </a:r>
            </a:p>
          </p:txBody>
        </p:sp>
        <p:sp>
          <p:nvSpPr>
            <p:cNvPr id="56339" name="Rectangle 15"/>
            <p:cNvSpPr>
              <a:spLocks noChangeArrowheads="1"/>
            </p:cNvSpPr>
            <p:nvPr/>
          </p:nvSpPr>
          <p:spPr bwMode="auto">
            <a:xfrm>
              <a:off x="0" y="0"/>
              <a:ext cx="1633" cy="95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FontTx/>
                <a:buNone/>
              </a:pPr>
              <a:endParaRPr lang="zh-CN" altLang="en-US"/>
            </a:p>
          </p:txBody>
        </p:sp>
        <p:sp>
          <p:nvSpPr>
            <p:cNvPr id="56340" name="Rectangle 16"/>
            <p:cNvSpPr>
              <a:spLocks noChangeArrowheads="1"/>
            </p:cNvSpPr>
            <p:nvPr/>
          </p:nvSpPr>
          <p:spPr bwMode="auto">
            <a:xfrm>
              <a:off x="92" y="91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 altLang="zh-CN" sz="3200">
                  <a:latin typeface="黑体" pitchFamily="49" charset="-122"/>
                  <a:ea typeface="黑体" pitchFamily="49" charset="-122"/>
                </a:rPr>
                <a:t>A</a:t>
              </a:r>
            </a:p>
          </p:txBody>
        </p:sp>
        <p:sp>
          <p:nvSpPr>
            <p:cNvPr id="56341" name="Oval 17"/>
            <p:cNvSpPr>
              <a:spLocks noChangeArrowheads="1"/>
            </p:cNvSpPr>
            <p:nvPr/>
          </p:nvSpPr>
          <p:spPr bwMode="auto">
            <a:xfrm>
              <a:off x="999" y="409"/>
              <a:ext cx="91" cy="9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FontTx/>
                <a:buNone/>
              </a:pPr>
              <a:endParaRPr lang="zh-CN" altLang="en-US"/>
            </a:p>
          </p:txBody>
        </p:sp>
      </p:grpSp>
      <p:grpSp>
        <p:nvGrpSpPr>
          <p:cNvPr id="56329" name="组合 48"/>
          <p:cNvGrpSpPr>
            <a:grpSpLocks/>
          </p:cNvGrpSpPr>
          <p:nvPr/>
        </p:nvGrpSpPr>
        <p:grpSpPr bwMode="auto">
          <a:xfrm>
            <a:off x="7121525" y="562943"/>
            <a:ext cx="785813" cy="762000"/>
            <a:chOff x="7154863" y="2908300"/>
            <a:chExt cx="950912" cy="762000"/>
          </a:xfrm>
        </p:grpSpPr>
        <p:sp>
          <p:nvSpPr>
            <p:cNvPr id="56330" name="Arc 76"/>
            <p:cNvSpPr>
              <a:spLocks/>
            </p:cNvSpPr>
            <p:nvPr/>
          </p:nvSpPr>
          <p:spPr bwMode="auto">
            <a:xfrm>
              <a:off x="7154863" y="2908300"/>
              <a:ext cx="304800" cy="762000"/>
            </a:xfrm>
            <a:custGeom>
              <a:avLst/>
              <a:gdLst>
                <a:gd name="T0" fmla="*/ 0 w 21600"/>
                <a:gd name="T1" fmla="*/ 0 h 43091"/>
                <a:gd name="T2" fmla="*/ 430699 w 21600"/>
                <a:gd name="T3" fmla="*/ 13474832 h 43091"/>
                <a:gd name="T4" fmla="*/ 0 w 21600"/>
                <a:gd name="T5" fmla="*/ 6754463 h 43091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091"/>
                <a:gd name="T11" fmla="*/ 21600 w 21600"/>
                <a:gd name="T12" fmla="*/ 43091 h 4309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091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2691"/>
                    <a:pt x="13199" y="41980"/>
                    <a:pt x="2163" y="43091"/>
                  </a:cubicBezTo>
                </a:path>
                <a:path w="21600" h="43091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2691"/>
                    <a:pt x="13199" y="41980"/>
                    <a:pt x="2163" y="43091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31" name="Arc 77"/>
            <p:cNvSpPr>
              <a:spLocks/>
            </p:cNvSpPr>
            <p:nvPr/>
          </p:nvSpPr>
          <p:spPr bwMode="auto">
            <a:xfrm>
              <a:off x="7162800" y="2911475"/>
              <a:ext cx="942975" cy="758825"/>
            </a:xfrm>
            <a:custGeom>
              <a:avLst/>
              <a:gdLst>
                <a:gd name="T0" fmla="*/ 0 w 28102"/>
                <a:gd name="T1" fmla="*/ 309169 h 43200"/>
                <a:gd name="T2" fmla="*/ 167777 w 28102"/>
                <a:gd name="T3" fmla="*/ 13034400 h 43200"/>
                <a:gd name="T4" fmla="*/ 7321025 w 28102"/>
                <a:gd name="T5" fmla="*/ 6664538 h 43200"/>
                <a:gd name="T6" fmla="*/ 0 60000 65536"/>
                <a:gd name="T7" fmla="*/ 0 60000 65536"/>
                <a:gd name="T8" fmla="*/ 0 60000 65536"/>
                <a:gd name="T9" fmla="*/ 0 w 28102"/>
                <a:gd name="T10" fmla="*/ 0 h 43200"/>
                <a:gd name="T11" fmla="*/ 28102 w 28102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102" h="43200" fill="none" extrusionOk="0">
                  <a:moveTo>
                    <a:pt x="-1" y="1001"/>
                  </a:moveTo>
                  <a:cubicBezTo>
                    <a:pt x="2103" y="337"/>
                    <a:pt x="4296" y="-1"/>
                    <a:pt x="6502" y="0"/>
                  </a:cubicBezTo>
                  <a:cubicBezTo>
                    <a:pt x="18431" y="0"/>
                    <a:pt x="28102" y="9670"/>
                    <a:pt x="28102" y="21600"/>
                  </a:cubicBezTo>
                  <a:cubicBezTo>
                    <a:pt x="28102" y="33529"/>
                    <a:pt x="18431" y="43200"/>
                    <a:pt x="6502" y="43200"/>
                  </a:cubicBezTo>
                  <a:cubicBezTo>
                    <a:pt x="4348" y="43200"/>
                    <a:pt x="2207" y="42877"/>
                    <a:pt x="149" y="42244"/>
                  </a:cubicBezTo>
                </a:path>
                <a:path w="28102" h="43200" stroke="0" extrusionOk="0">
                  <a:moveTo>
                    <a:pt x="-1" y="1001"/>
                  </a:moveTo>
                  <a:cubicBezTo>
                    <a:pt x="2103" y="337"/>
                    <a:pt x="4296" y="-1"/>
                    <a:pt x="6502" y="0"/>
                  </a:cubicBezTo>
                  <a:cubicBezTo>
                    <a:pt x="18431" y="0"/>
                    <a:pt x="28102" y="9670"/>
                    <a:pt x="28102" y="21600"/>
                  </a:cubicBezTo>
                  <a:cubicBezTo>
                    <a:pt x="28102" y="33529"/>
                    <a:pt x="18431" y="43200"/>
                    <a:pt x="6502" y="43200"/>
                  </a:cubicBezTo>
                  <a:cubicBezTo>
                    <a:pt x="4348" y="43200"/>
                    <a:pt x="2207" y="42877"/>
                    <a:pt x="149" y="42244"/>
                  </a:cubicBezTo>
                  <a:lnTo>
                    <a:pt x="6502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2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97489F-4C31-4370-B64B-6FDA95532023}" type="slidenum">
              <a:rPr lang="zh-CN" altLang="en-US" smtClean="0"/>
              <a:pPr>
                <a:defRPr/>
              </a:pPr>
              <a:t>34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0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0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6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43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3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43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30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 autoUpdateAnimBg="0"/>
      <p:bldP spid="43012" grpId="0" autoUpdateAnimBg="0"/>
      <p:bldP spid="43013" grpId="0" animBg="1" autoUpdateAnimBg="0"/>
      <p:bldP spid="43014" grpId="0" animBg="1" autoUpdateAnimBg="0"/>
      <p:bldP spid="43015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3"/>
          <p:cNvSpPr>
            <a:spLocks noChangeArrowheads="1"/>
          </p:cNvSpPr>
          <p:nvPr/>
        </p:nvSpPr>
        <p:spPr bwMode="auto">
          <a:xfrm>
            <a:off x="188913" y="858838"/>
            <a:ext cx="226215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altLang="zh-CN" dirty="0">
                <a:latin typeface="黑体" pitchFamily="49" charset="-122"/>
                <a:ea typeface="黑体" pitchFamily="49" charset="-122"/>
              </a:rPr>
              <a:t>6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、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缓冲器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4036" name="Rectangle 16"/>
          <p:cNvSpPr>
            <a:spLocks noChangeArrowheads="1"/>
          </p:cNvSpPr>
          <p:nvPr/>
        </p:nvSpPr>
        <p:spPr bwMode="auto">
          <a:xfrm>
            <a:off x="1692275" y="1816100"/>
            <a:ext cx="5111750" cy="2554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module  BUF_G (A,F);</a:t>
            </a:r>
          </a:p>
          <a:p>
            <a:pPr>
              <a:buFontTx/>
              <a:buNone/>
            </a:pP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        input  A;</a:t>
            </a:r>
          </a:p>
          <a:p>
            <a:pPr>
              <a:buFontTx/>
              <a:buNone/>
            </a:pP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        output F;</a:t>
            </a:r>
          </a:p>
          <a:p>
            <a:pPr>
              <a:buFontTx/>
              <a:buNone/>
            </a:pP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        </a:t>
            </a:r>
            <a:r>
              <a:rPr lang="en-US" altLang="zh-CN" sz="3200" dirty="0" err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buf</a:t>
            </a:r>
            <a:r>
              <a:rPr lang="en-US" altLang="zh-CN" sz="32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U6 (F,A);</a:t>
            </a:r>
          </a:p>
          <a:p>
            <a:pPr>
              <a:buFontTx/>
              <a:buNone/>
            </a:pPr>
            <a:r>
              <a:rPr lang="en-US" altLang="zh-CN" sz="3200" dirty="0" err="1">
                <a:latin typeface="黑体" pitchFamily="49" charset="-122"/>
                <a:ea typeface="黑体" pitchFamily="49" charset="-122"/>
              </a:rPr>
              <a:t>endmodule</a:t>
            </a:r>
            <a:endParaRPr lang="en-US" altLang="zh-CN" sz="32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4037" name="Rectangle 17"/>
          <p:cNvSpPr>
            <a:spLocks noChangeArrowheads="1"/>
          </p:cNvSpPr>
          <p:nvPr/>
        </p:nvSpPr>
        <p:spPr bwMode="auto">
          <a:xfrm>
            <a:off x="179388" y="1773238"/>
            <a:ext cx="1441450" cy="617537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zh-CN" altLang="en-US" sz="3200">
                <a:ea typeface="黑体" pitchFamily="49" charset="-122"/>
              </a:rPr>
              <a:t>方法一</a:t>
            </a:r>
          </a:p>
        </p:txBody>
      </p:sp>
      <p:sp>
        <p:nvSpPr>
          <p:cNvPr id="44038" name="Rectangle 18"/>
          <p:cNvSpPr>
            <a:spLocks noChangeArrowheads="1"/>
          </p:cNvSpPr>
          <p:nvPr/>
        </p:nvSpPr>
        <p:spPr bwMode="auto">
          <a:xfrm>
            <a:off x="179388" y="4292600"/>
            <a:ext cx="1441450" cy="617538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zh-CN" altLang="en-US" sz="3200">
                <a:ea typeface="黑体" pitchFamily="49" charset="-122"/>
              </a:rPr>
              <a:t>方法二</a:t>
            </a:r>
          </a:p>
        </p:txBody>
      </p:sp>
      <p:sp>
        <p:nvSpPr>
          <p:cNvPr id="44039" name="Rectangle 19"/>
          <p:cNvSpPr>
            <a:spLocks noChangeArrowheads="1"/>
          </p:cNvSpPr>
          <p:nvPr/>
        </p:nvSpPr>
        <p:spPr bwMode="auto">
          <a:xfrm>
            <a:off x="1711325" y="4292600"/>
            <a:ext cx="5761038" cy="2554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module  BUF_G (A,F);</a:t>
            </a:r>
          </a:p>
          <a:p>
            <a:pPr>
              <a:buFontTx/>
              <a:buNone/>
            </a:pP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        input  A;</a:t>
            </a:r>
          </a:p>
          <a:p>
            <a:pPr>
              <a:buFontTx/>
              <a:buNone/>
            </a:pP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        output F;</a:t>
            </a:r>
          </a:p>
          <a:p>
            <a:pPr>
              <a:buFontTx/>
              <a:buNone/>
            </a:pP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        </a:t>
            </a:r>
            <a:r>
              <a:rPr lang="en-US" altLang="zh-CN" sz="32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assign F=A;</a:t>
            </a:r>
          </a:p>
          <a:p>
            <a:pPr>
              <a:buFontTx/>
              <a:buNone/>
            </a:pPr>
            <a:r>
              <a:rPr lang="en-US" altLang="zh-CN" sz="3200" dirty="0" err="1">
                <a:latin typeface="黑体" pitchFamily="49" charset="-122"/>
                <a:ea typeface="黑体" pitchFamily="49" charset="-122"/>
              </a:rPr>
              <a:t>endmodule</a:t>
            </a:r>
            <a:endParaRPr lang="en-US" altLang="zh-CN" sz="3200" dirty="0"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6300788" y="260648"/>
            <a:ext cx="2592387" cy="2019300"/>
            <a:chOff x="0" y="0"/>
            <a:chExt cx="1633" cy="1272"/>
          </a:xfrm>
        </p:grpSpPr>
        <p:sp>
          <p:nvSpPr>
            <p:cNvPr id="57353" name="Line 6"/>
            <p:cNvSpPr>
              <a:spLocks noChangeShapeType="1"/>
            </p:cNvSpPr>
            <p:nvPr/>
          </p:nvSpPr>
          <p:spPr bwMode="auto">
            <a:xfrm flipH="1">
              <a:off x="363" y="454"/>
              <a:ext cx="28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7354" name="Line 7"/>
            <p:cNvSpPr>
              <a:spLocks noChangeShapeType="1"/>
            </p:cNvSpPr>
            <p:nvPr/>
          </p:nvSpPr>
          <p:spPr bwMode="auto">
            <a:xfrm>
              <a:off x="998" y="454"/>
              <a:ext cx="319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7355" name="Rectangle 8"/>
            <p:cNvSpPr>
              <a:spLocks noChangeArrowheads="1"/>
            </p:cNvSpPr>
            <p:nvPr/>
          </p:nvSpPr>
          <p:spPr bwMode="auto">
            <a:xfrm>
              <a:off x="619" y="257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 altLang="zh-CN" sz="3200">
                  <a:solidFill>
                    <a:schemeClr val="tx2"/>
                  </a:solidFill>
                  <a:latin typeface="黑体" pitchFamily="49" charset="-122"/>
                  <a:ea typeface="黑体" pitchFamily="49" charset="-122"/>
                </a:rPr>
                <a:t> </a:t>
              </a:r>
            </a:p>
          </p:txBody>
        </p:sp>
        <p:sp>
          <p:nvSpPr>
            <p:cNvPr id="57356" name="Rectangle 9"/>
            <p:cNvSpPr>
              <a:spLocks noChangeArrowheads="1"/>
            </p:cNvSpPr>
            <p:nvPr/>
          </p:nvSpPr>
          <p:spPr bwMode="auto">
            <a:xfrm>
              <a:off x="1339" y="240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 altLang="zh-CN" sz="3200">
                  <a:latin typeface="黑体" pitchFamily="49" charset="-122"/>
                  <a:ea typeface="黑体" pitchFamily="49" charset="-122"/>
                </a:rPr>
                <a:t>F</a:t>
              </a:r>
            </a:p>
          </p:txBody>
        </p:sp>
        <p:sp>
          <p:nvSpPr>
            <p:cNvPr id="57357" name="Rectangle 10"/>
            <p:cNvSpPr>
              <a:spLocks noChangeArrowheads="1"/>
            </p:cNvSpPr>
            <p:nvPr/>
          </p:nvSpPr>
          <p:spPr bwMode="auto">
            <a:xfrm>
              <a:off x="182" y="907"/>
              <a:ext cx="1268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zh-CN" altLang="en-US" sz="3200">
                  <a:latin typeface="黑体" pitchFamily="49" charset="-122"/>
                  <a:ea typeface="黑体" pitchFamily="49" charset="-122"/>
                </a:rPr>
                <a:t>模块</a:t>
              </a:r>
              <a:r>
                <a:rPr lang="en-US" altLang="zh-CN" sz="3200">
                  <a:latin typeface="黑体" pitchFamily="49" charset="-122"/>
                  <a:ea typeface="黑体" pitchFamily="49" charset="-122"/>
                </a:rPr>
                <a:t>BUF_G</a:t>
              </a:r>
            </a:p>
          </p:txBody>
        </p:sp>
        <p:sp>
          <p:nvSpPr>
            <p:cNvPr id="57358" name="Rectangle 11"/>
            <p:cNvSpPr>
              <a:spLocks noChangeArrowheads="1"/>
            </p:cNvSpPr>
            <p:nvPr/>
          </p:nvSpPr>
          <p:spPr bwMode="auto">
            <a:xfrm>
              <a:off x="0" y="0"/>
              <a:ext cx="1633" cy="95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FontTx/>
                <a:buNone/>
              </a:pPr>
              <a:endParaRPr lang="zh-CN" altLang="en-US"/>
            </a:p>
          </p:txBody>
        </p:sp>
        <p:sp>
          <p:nvSpPr>
            <p:cNvPr id="57359" name="Rectangle 12"/>
            <p:cNvSpPr>
              <a:spLocks noChangeArrowheads="1"/>
            </p:cNvSpPr>
            <p:nvPr/>
          </p:nvSpPr>
          <p:spPr bwMode="auto">
            <a:xfrm>
              <a:off x="91" y="272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 altLang="zh-CN" sz="3200">
                  <a:latin typeface="黑体" pitchFamily="49" charset="-122"/>
                  <a:ea typeface="黑体" pitchFamily="49" charset="-122"/>
                </a:rPr>
                <a:t>A</a:t>
              </a:r>
            </a:p>
          </p:txBody>
        </p:sp>
        <p:sp>
          <p:nvSpPr>
            <p:cNvPr id="57360" name="AutoShape 13"/>
            <p:cNvSpPr>
              <a:spLocks noChangeArrowheads="1"/>
            </p:cNvSpPr>
            <p:nvPr/>
          </p:nvSpPr>
          <p:spPr bwMode="auto">
            <a:xfrm rot="5400000">
              <a:off x="589" y="271"/>
              <a:ext cx="453" cy="363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FontTx/>
                <a:buNone/>
              </a:pPr>
              <a:endParaRPr lang="zh-CN" altLang="en-US"/>
            </a:p>
          </p:txBody>
        </p:sp>
      </p:grp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97489F-4C31-4370-B64B-6FDA95532023}" type="slidenum">
              <a:rPr lang="zh-CN" altLang="en-US" smtClean="0"/>
              <a:pPr>
                <a:defRPr/>
              </a:pPr>
              <a:t>35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0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0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44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4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44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40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 autoUpdateAnimBg="0"/>
      <p:bldP spid="44036" grpId="0" autoUpdateAnimBg="0"/>
      <p:bldP spid="44037" grpId="0" animBg="1" autoUpdateAnimBg="0"/>
      <p:bldP spid="44038" grpId="0" animBg="1" autoUpdateAnimBg="0"/>
      <p:bldP spid="44039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199387" y="331542"/>
            <a:ext cx="272382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altLang="zh-CN" dirty="0">
                <a:latin typeface="黑体" pitchFamily="49" charset="-122"/>
                <a:ea typeface="黑体" pitchFamily="49" charset="-122"/>
              </a:rPr>
              <a:t>7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、与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或非门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5060" name="Rectangle 16"/>
          <p:cNvSpPr>
            <a:spLocks noChangeArrowheads="1"/>
          </p:cNvSpPr>
          <p:nvPr/>
        </p:nvSpPr>
        <p:spPr bwMode="auto">
          <a:xfrm>
            <a:off x="522288" y="2561386"/>
            <a:ext cx="7451725" cy="409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altLang="zh-CN" sz="3200" dirty="0"/>
              <a:t>module  ANDORNOT_G(A, B, C, D, F);</a:t>
            </a:r>
            <a:endParaRPr lang="zh-CN" altLang="en-US" sz="3200" dirty="0"/>
          </a:p>
          <a:p>
            <a:pPr>
              <a:buFontTx/>
              <a:buNone/>
            </a:pPr>
            <a:r>
              <a:rPr lang="en-US" altLang="zh-CN" sz="3200" dirty="0"/>
              <a:t>      		input  A, B, C, D;</a:t>
            </a:r>
            <a:endParaRPr lang="zh-CN" altLang="en-US" sz="3200" dirty="0"/>
          </a:p>
          <a:p>
            <a:pPr>
              <a:buFontTx/>
              <a:buNone/>
            </a:pPr>
            <a:r>
              <a:rPr lang="en-US" altLang="zh-CN" sz="3200" dirty="0"/>
              <a:t>      		output  F;</a:t>
            </a:r>
            <a:endParaRPr lang="zh-CN" altLang="en-US" sz="3200" dirty="0"/>
          </a:p>
          <a:p>
            <a:pPr>
              <a:buFontTx/>
              <a:buNone/>
            </a:pPr>
            <a:r>
              <a:rPr lang="en-US" altLang="zh-CN" sz="3200" dirty="0"/>
              <a:t>     		</a:t>
            </a:r>
            <a:r>
              <a:rPr lang="en-US" altLang="zh-CN" sz="3200" dirty="0">
                <a:solidFill>
                  <a:schemeClr val="accent1"/>
                </a:solidFill>
              </a:rPr>
              <a:t>wire  </a:t>
            </a:r>
            <a:r>
              <a:rPr lang="en-US" altLang="zh-CN" sz="3200" dirty="0" err="1">
                <a:solidFill>
                  <a:schemeClr val="accent1"/>
                </a:solidFill>
              </a:rPr>
              <a:t>AandB</a:t>
            </a:r>
            <a:r>
              <a:rPr lang="en-US" altLang="zh-CN" sz="3200" dirty="0">
                <a:solidFill>
                  <a:schemeClr val="accent1"/>
                </a:solidFill>
              </a:rPr>
              <a:t>, </a:t>
            </a:r>
            <a:r>
              <a:rPr lang="en-US" altLang="zh-CN" sz="3200" dirty="0" err="1">
                <a:solidFill>
                  <a:schemeClr val="accent1"/>
                </a:solidFill>
              </a:rPr>
              <a:t>CandD</a:t>
            </a:r>
            <a:r>
              <a:rPr lang="en-US" altLang="zh-CN" sz="3200" dirty="0">
                <a:solidFill>
                  <a:schemeClr val="accent1"/>
                </a:solidFill>
              </a:rPr>
              <a:t>;</a:t>
            </a:r>
            <a:endParaRPr lang="zh-CN" altLang="en-US" sz="3200" dirty="0">
              <a:solidFill>
                <a:schemeClr val="accent1"/>
              </a:solidFill>
            </a:endParaRPr>
          </a:p>
          <a:p>
            <a:pPr>
              <a:buFontTx/>
              <a:buNone/>
            </a:pPr>
            <a:r>
              <a:rPr lang="en-US" altLang="zh-CN" sz="3200" dirty="0"/>
              <a:t>      		and  U1(</a:t>
            </a:r>
            <a:r>
              <a:rPr lang="en-US" altLang="zh-CN" sz="3200" dirty="0" err="1">
                <a:solidFill>
                  <a:srgbClr val="FFFF00"/>
                </a:solidFill>
              </a:rPr>
              <a:t>AandB</a:t>
            </a:r>
            <a:r>
              <a:rPr lang="en-US" altLang="zh-CN" sz="3200" dirty="0"/>
              <a:t>, A, B);</a:t>
            </a:r>
            <a:endParaRPr lang="zh-CN" altLang="en-US" sz="3200" dirty="0"/>
          </a:p>
          <a:p>
            <a:pPr>
              <a:buFontTx/>
              <a:buNone/>
            </a:pPr>
            <a:r>
              <a:rPr lang="en-US" altLang="zh-CN" sz="3200" dirty="0"/>
              <a:t>      		and  U2(</a:t>
            </a:r>
            <a:r>
              <a:rPr lang="en-US" altLang="zh-CN" sz="3200" dirty="0" err="1">
                <a:solidFill>
                  <a:srgbClr val="FFFF00"/>
                </a:solidFill>
              </a:rPr>
              <a:t>CandD</a:t>
            </a:r>
            <a:r>
              <a:rPr lang="en-US" altLang="zh-CN" sz="3200" dirty="0"/>
              <a:t>, C, D);</a:t>
            </a:r>
            <a:endParaRPr lang="zh-CN" altLang="en-US" sz="3200" dirty="0"/>
          </a:p>
          <a:p>
            <a:pPr>
              <a:buFontTx/>
              <a:buNone/>
            </a:pPr>
            <a:r>
              <a:rPr lang="en-US" altLang="zh-CN" sz="3200" dirty="0"/>
              <a:t>      		nor  U3(F, </a:t>
            </a:r>
            <a:r>
              <a:rPr lang="en-US" altLang="zh-CN" sz="3200" dirty="0" err="1"/>
              <a:t>AandB</a:t>
            </a:r>
            <a:r>
              <a:rPr lang="en-US" altLang="zh-CN" sz="3200" dirty="0"/>
              <a:t>, </a:t>
            </a:r>
            <a:r>
              <a:rPr lang="en-US" altLang="zh-CN" sz="3200" dirty="0" err="1"/>
              <a:t>CandD</a:t>
            </a:r>
            <a:r>
              <a:rPr lang="en-US" altLang="zh-CN" sz="3200" dirty="0"/>
              <a:t>);</a:t>
            </a:r>
            <a:endParaRPr lang="zh-CN" altLang="en-US" sz="3200" dirty="0"/>
          </a:p>
          <a:p>
            <a:pPr>
              <a:buFontTx/>
              <a:buNone/>
            </a:pPr>
            <a:r>
              <a:rPr lang="en-US" altLang="zh-CN" sz="3200" dirty="0" err="1"/>
              <a:t>endmodule</a:t>
            </a:r>
            <a:endParaRPr lang="en-US" altLang="zh-CN" sz="32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5061" name="Rectangle 17"/>
          <p:cNvSpPr>
            <a:spLocks noChangeArrowheads="1"/>
          </p:cNvSpPr>
          <p:nvPr/>
        </p:nvSpPr>
        <p:spPr bwMode="auto">
          <a:xfrm>
            <a:off x="522288" y="1431131"/>
            <a:ext cx="1441450" cy="617537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zh-CN" altLang="en-US" sz="3200">
                <a:ea typeface="黑体" pitchFamily="49" charset="-122"/>
              </a:rPr>
              <a:t>方法一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5726113" y="97630"/>
            <a:ext cx="3200400" cy="1951038"/>
            <a:chOff x="0" y="0"/>
            <a:chExt cx="2016" cy="1229"/>
          </a:xfrm>
        </p:grpSpPr>
        <p:sp>
          <p:nvSpPr>
            <p:cNvPr id="58388" name="Rectangle 8"/>
            <p:cNvSpPr>
              <a:spLocks noChangeArrowheads="1"/>
            </p:cNvSpPr>
            <p:nvPr/>
          </p:nvSpPr>
          <p:spPr bwMode="auto">
            <a:xfrm>
              <a:off x="768" y="96"/>
              <a:ext cx="816" cy="10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FontTx/>
                <a:buNone/>
              </a:pPr>
              <a:endParaRPr lang="zh-CN" altLang="en-US"/>
            </a:p>
          </p:txBody>
        </p:sp>
        <p:sp>
          <p:nvSpPr>
            <p:cNvPr id="58389" name="Line 9"/>
            <p:cNvSpPr>
              <a:spLocks noChangeShapeType="1"/>
            </p:cNvSpPr>
            <p:nvPr/>
          </p:nvSpPr>
          <p:spPr bwMode="auto">
            <a:xfrm>
              <a:off x="1152" y="96"/>
              <a:ext cx="0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390" name="Line 10"/>
            <p:cNvSpPr>
              <a:spLocks noChangeShapeType="1"/>
            </p:cNvSpPr>
            <p:nvPr/>
          </p:nvSpPr>
          <p:spPr bwMode="auto">
            <a:xfrm flipH="1">
              <a:off x="432" y="24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391" name="Line 11"/>
            <p:cNvSpPr>
              <a:spLocks noChangeShapeType="1"/>
            </p:cNvSpPr>
            <p:nvPr/>
          </p:nvSpPr>
          <p:spPr bwMode="auto">
            <a:xfrm flipH="1">
              <a:off x="432" y="48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392" name="Line 12"/>
            <p:cNvSpPr>
              <a:spLocks noChangeShapeType="1"/>
            </p:cNvSpPr>
            <p:nvPr/>
          </p:nvSpPr>
          <p:spPr bwMode="auto">
            <a:xfrm flipH="1">
              <a:off x="432" y="76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393" name="Oval 13"/>
            <p:cNvSpPr>
              <a:spLocks noChangeArrowheads="1"/>
            </p:cNvSpPr>
            <p:nvPr/>
          </p:nvSpPr>
          <p:spPr bwMode="auto">
            <a:xfrm>
              <a:off x="1584" y="576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FontTx/>
                <a:buNone/>
              </a:pPr>
              <a:endParaRPr lang="zh-CN" altLang="en-US"/>
            </a:p>
          </p:txBody>
        </p:sp>
        <p:sp>
          <p:nvSpPr>
            <p:cNvPr id="58394" name="Line 14"/>
            <p:cNvSpPr>
              <a:spLocks noChangeShapeType="1"/>
            </p:cNvSpPr>
            <p:nvPr/>
          </p:nvSpPr>
          <p:spPr bwMode="auto">
            <a:xfrm>
              <a:off x="1728" y="62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395" name="Rectangle 15"/>
            <p:cNvSpPr>
              <a:spLocks noChangeArrowheads="1"/>
            </p:cNvSpPr>
            <p:nvPr/>
          </p:nvSpPr>
          <p:spPr bwMode="auto">
            <a:xfrm>
              <a:off x="96" y="0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 altLang="zh-CN" sz="3200">
                  <a:latin typeface="黑体" pitchFamily="49" charset="-122"/>
                  <a:ea typeface="黑体" pitchFamily="49" charset="-122"/>
                </a:rPr>
                <a:t>A</a:t>
              </a:r>
            </a:p>
          </p:txBody>
        </p:sp>
        <p:sp>
          <p:nvSpPr>
            <p:cNvPr id="58396" name="Rectangle 16"/>
            <p:cNvSpPr>
              <a:spLocks noChangeArrowheads="1"/>
            </p:cNvSpPr>
            <p:nvPr/>
          </p:nvSpPr>
          <p:spPr bwMode="auto">
            <a:xfrm>
              <a:off x="144" y="288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 altLang="zh-CN" sz="3200">
                  <a:latin typeface="黑体" pitchFamily="49" charset="-122"/>
                  <a:ea typeface="黑体" pitchFamily="49" charset="-122"/>
                </a:rPr>
                <a:t>B</a:t>
              </a:r>
            </a:p>
          </p:txBody>
        </p:sp>
        <p:sp>
          <p:nvSpPr>
            <p:cNvPr id="58397" name="Rectangle 17"/>
            <p:cNvSpPr>
              <a:spLocks noChangeArrowheads="1"/>
            </p:cNvSpPr>
            <p:nvPr/>
          </p:nvSpPr>
          <p:spPr bwMode="auto">
            <a:xfrm>
              <a:off x="0" y="576"/>
              <a:ext cx="37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 altLang="zh-CN" sz="3200">
                  <a:latin typeface="黑体" pitchFamily="49" charset="-122"/>
                  <a:ea typeface="黑体" pitchFamily="49" charset="-122"/>
                </a:rPr>
                <a:t> C</a:t>
              </a:r>
            </a:p>
          </p:txBody>
        </p:sp>
        <p:sp>
          <p:nvSpPr>
            <p:cNvPr id="58398" name="Rectangle 18"/>
            <p:cNvSpPr>
              <a:spLocks noChangeArrowheads="1"/>
            </p:cNvSpPr>
            <p:nvPr/>
          </p:nvSpPr>
          <p:spPr bwMode="auto">
            <a:xfrm>
              <a:off x="144" y="864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 altLang="zh-CN" sz="3200">
                  <a:latin typeface="黑体" pitchFamily="49" charset="-122"/>
                  <a:ea typeface="黑体" pitchFamily="49" charset="-122"/>
                </a:rPr>
                <a:t>D</a:t>
              </a:r>
            </a:p>
          </p:txBody>
        </p:sp>
        <p:sp>
          <p:nvSpPr>
            <p:cNvPr id="58399" name="Rectangle 19"/>
            <p:cNvSpPr>
              <a:spLocks noChangeArrowheads="1"/>
            </p:cNvSpPr>
            <p:nvPr/>
          </p:nvSpPr>
          <p:spPr bwMode="auto">
            <a:xfrm>
              <a:off x="1584" y="288"/>
              <a:ext cx="30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 altLang="zh-CN" sz="2800">
                  <a:latin typeface="Tahoma" pitchFamily="34" charset="0"/>
                </a:rPr>
                <a:t> F</a:t>
              </a:r>
            </a:p>
          </p:txBody>
        </p:sp>
        <p:sp>
          <p:nvSpPr>
            <p:cNvPr id="58400" name="Line 22"/>
            <p:cNvSpPr>
              <a:spLocks noChangeShapeType="1"/>
            </p:cNvSpPr>
            <p:nvPr/>
          </p:nvSpPr>
          <p:spPr bwMode="auto">
            <a:xfrm>
              <a:off x="768" y="62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401" name="Line 23"/>
            <p:cNvSpPr>
              <a:spLocks noChangeShapeType="1"/>
            </p:cNvSpPr>
            <p:nvPr/>
          </p:nvSpPr>
          <p:spPr bwMode="auto">
            <a:xfrm flipH="1">
              <a:off x="429" y="106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8375" name="组合 40"/>
          <p:cNvGrpSpPr>
            <a:grpSpLocks/>
          </p:cNvGrpSpPr>
          <p:nvPr/>
        </p:nvGrpSpPr>
        <p:grpSpPr bwMode="auto">
          <a:xfrm>
            <a:off x="7083426" y="383380"/>
            <a:ext cx="357187" cy="642938"/>
            <a:chOff x="7177088" y="3041650"/>
            <a:chExt cx="768350" cy="642942"/>
          </a:xfrm>
        </p:grpSpPr>
        <p:sp>
          <p:nvSpPr>
            <p:cNvPr id="58384" name="Arc 92"/>
            <p:cNvSpPr>
              <a:spLocks/>
            </p:cNvSpPr>
            <p:nvPr/>
          </p:nvSpPr>
          <p:spPr bwMode="auto">
            <a:xfrm>
              <a:off x="7558088" y="3041650"/>
              <a:ext cx="387350" cy="628650"/>
            </a:xfrm>
            <a:custGeom>
              <a:avLst/>
              <a:gdLst>
                <a:gd name="T0" fmla="*/ 0 w 21600"/>
                <a:gd name="T1" fmla="*/ 0 h 43179"/>
                <a:gd name="T2" fmla="*/ 306473 w 21600"/>
                <a:gd name="T3" fmla="*/ 9152617 h 43179"/>
                <a:gd name="T4" fmla="*/ 0 w 21600"/>
                <a:gd name="T5" fmla="*/ 4578536 h 43179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179"/>
                <a:gd name="T11" fmla="*/ 21600 w 21600"/>
                <a:gd name="T12" fmla="*/ 43179 h 4317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179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58"/>
                    <a:pt x="12500" y="42668"/>
                    <a:pt x="952" y="43178"/>
                  </a:cubicBezTo>
                </a:path>
                <a:path w="21600" h="43179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58"/>
                    <a:pt x="12500" y="42668"/>
                    <a:pt x="952" y="43178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385" name="Line 94"/>
            <p:cNvSpPr>
              <a:spLocks noChangeShapeType="1"/>
            </p:cNvSpPr>
            <p:nvPr/>
          </p:nvSpPr>
          <p:spPr bwMode="auto">
            <a:xfrm flipH="1">
              <a:off x="7177088" y="3041650"/>
              <a:ext cx="387350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386" name="Line 95"/>
            <p:cNvSpPr>
              <a:spLocks noChangeShapeType="1"/>
            </p:cNvSpPr>
            <p:nvPr/>
          </p:nvSpPr>
          <p:spPr bwMode="auto">
            <a:xfrm flipH="1">
              <a:off x="7177088" y="3683004"/>
              <a:ext cx="465138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387" name="Line 96"/>
            <p:cNvSpPr>
              <a:spLocks noChangeShapeType="1"/>
            </p:cNvSpPr>
            <p:nvPr/>
          </p:nvSpPr>
          <p:spPr bwMode="auto">
            <a:xfrm>
              <a:off x="7177088" y="3041650"/>
              <a:ext cx="1588" cy="6302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8376" name="组合 40"/>
          <p:cNvGrpSpPr>
            <a:grpSpLocks/>
          </p:cNvGrpSpPr>
          <p:nvPr/>
        </p:nvGrpSpPr>
        <p:grpSpPr bwMode="auto">
          <a:xfrm>
            <a:off x="7083426" y="1169193"/>
            <a:ext cx="357187" cy="642937"/>
            <a:chOff x="7177088" y="3041650"/>
            <a:chExt cx="768350" cy="642942"/>
          </a:xfrm>
        </p:grpSpPr>
        <p:sp>
          <p:nvSpPr>
            <p:cNvPr id="58380" name="Arc 92"/>
            <p:cNvSpPr>
              <a:spLocks/>
            </p:cNvSpPr>
            <p:nvPr/>
          </p:nvSpPr>
          <p:spPr bwMode="auto">
            <a:xfrm>
              <a:off x="7558088" y="3041650"/>
              <a:ext cx="387350" cy="628650"/>
            </a:xfrm>
            <a:custGeom>
              <a:avLst/>
              <a:gdLst>
                <a:gd name="T0" fmla="*/ 0 w 21600"/>
                <a:gd name="T1" fmla="*/ 0 h 43179"/>
                <a:gd name="T2" fmla="*/ 306473 w 21600"/>
                <a:gd name="T3" fmla="*/ 9152617 h 43179"/>
                <a:gd name="T4" fmla="*/ 0 w 21600"/>
                <a:gd name="T5" fmla="*/ 4578536 h 43179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179"/>
                <a:gd name="T11" fmla="*/ 21600 w 21600"/>
                <a:gd name="T12" fmla="*/ 43179 h 4317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179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58"/>
                    <a:pt x="12500" y="42668"/>
                    <a:pt x="952" y="43178"/>
                  </a:cubicBezTo>
                </a:path>
                <a:path w="21600" h="43179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58"/>
                    <a:pt x="12500" y="42668"/>
                    <a:pt x="952" y="43178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381" name="Line 94"/>
            <p:cNvSpPr>
              <a:spLocks noChangeShapeType="1"/>
            </p:cNvSpPr>
            <p:nvPr/>
          </p:nvSpPr>
          <p:spPr bwMode="auto">
            <a:xfrm flipH="1">
              <a:off x="7177088" y="3041650"/>
              <a:ext cx="387350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382" name="Line 95"/>
            <p:cNvSpPr>
              <a:spLocks noChangeShapeType="1"/>
            </p:cNvSpPr>
            <p:nvPr/>
          </p:nvSpPr>
          <p:spPr bwMode="auto">
            <a:xfrm flipH="1">
              <a:off x="7177088" y="3683004"/>
              <a:ext cx="465138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383" name="Line 96"/>
            <p:cNvSpPr>
              <a:spLocks noChangeShapeType="1"/>
            </p:cNvSpPr>
            <p:nvPr/>
          </p:nvSpPr>
          <p:spPr bwMode="auto">
            <a:xfrm>
              <a:off x="7177088" y="3041650"/>
              <a:ext cx="1588" cy="6302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8377" name="组合 48"/>
          <p:cNvGrpSpPr>
            <a:grpSpLocks/>
          </p:cNvGrpSpPr>
          <p:nvPr/>
        </p:nvGrpSpPr>
        <p:grpSpPr bwMode="auto">
          <a:xfrm>
            <a:off x="7654926" y="740568"/>
            <a:ext cx="522287" cy="762000"/>
            <a:chOff x="7154863" y="2908300"/>
            <a:chExt cx="950912" cy="762000"/>
          </a:xfrm>
        </p:grpSpPr>
        <p:sp>
          <p:nvSpPr>
            <p:cNvPr id="58378" name="Arc 76"/>
            <p:cNvSpPr>
              <a:spLocks/>
            </p:cNvSpPr>
            <p:nvPr/>
          </p:nvSpPr>
          <p:spPr bwMode="auto">
            <a:xfrm>
              <a:off x="7154863" y="2908300"/>
              <a:ext cx="304800" cy="762000"/>
            </a:xfrm>
            <a:custGeom>
              <a:avLst/>
              <a:gdLst>
                <a:gd name="T0" fmla="*/ 0 w 21600"/>
                <a:gd name="T1" fmla="*/ 0 h 43091"/>
                <a:gd name="T2" fmla="*/ 430699 w 21600"/>
                <a:gd name="T3" fmla="*/ 13474832 h 43091"/>
                <a:gd name="T4" fmla="*/ 0 w 21600"/>
                <a:gd name="T5" fmla="*/ 6754463 h 43091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091"/>
                <a:gd name="T11" fmla="*/ 21600 w 21600"/>
                <a:gd name="T12" fmla="*/ 43091 h 4309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091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2691"/>
                    <a:pt x="13199" y="41980"/>
                    <a:pt x="2163" y="43091"/>
                  </a:cubicBezTo>
                </a:path>
                <a:path w="21600" h="43091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2691"/>
                    <a:pt x="13199" y="41980"/>
                    <a:pt x="2163" y="43091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379" name="Arc 77"/>
            <p:cNvSpPr>
              <a:spLocks/>
            </p:cNvSpPr>
            <p:nvPr/>
          </p:nvSpPr>
          <p:spPr bwMode="auto">
            <a:xfrm>
              <a:off x="7162800" y="2911475"/>
              <a:ext cx="942975" cy="758825"/>
            </a:xfrm>
            <a:custGeom>
              <a:avLst/>
              <a:gdLst>
                <a:gd name="T0" fmla="*/ 0 w 28102"/>
                <a:gd name="T1" fmla="*/ 309169 h 43200"/>
                <a:gd name="T2" fmla="*/ 167777 w 28102"/>
                <a:gd name="T3" fmla="*/ 13034400 h 43200"/>
                <a:gd name="T4" fmla="*/ 7321025 w 28102"/>
                <a:gd name="T5" fmla="*/ 6664538 h 43200"/>
                <a:gd name="T6" fmla="*/ 0 60000 65536"/>
                <a:gd name="T7" fmla="*/ 0 60000 65536"/>
                <a:gd name="T8" fmla="*/ 0 60000 65536"/>
                <a:gd name="T9" fmla="*/ 0 w 28102"/>
                <a:gd name="T10" fmla="*/ 0 h 43200"/>
                <a:gd name="T11" fmla="*/ 28102 w 28102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102" h="43200" fill="none" extrusionOk="0">
                  <a:moveTo>
                    <a:pt x="-1" y="1001"/>
                  </a:moveTo>
                  <a:cubicBezTo>
                    <a:pt x="2103" y="337"/>
                    <a:pt x="4296" y="-1"/>
                    <a:pt x="6502" y="0"/>
                  </a:cubicBezTo>
                  <a:cubicBezTo>
                    <a:pt x="18431" y="0"/>
                    <a:pt x="28102" y="9670"/>
                    <a:pt x="28102" y="21600"/>
                  </a:cubicBezTo>
                  <a:cubicBezTo>
                    <a:pt x="28102" y="33529"/>
                    <a:pt x="18431" y="43200"/>
                    <a:pt x="6502" y="43200"/>
                  </a:cubicBezTo>
                  <a:cubicBezTo>
                    <a:pt x="4348" y="43200"/>
                    <a:pt x="2207" y="42877"/>
                    <a:pt x="149" y="42244"/>
                  </a:cubicBezTo>
                </a:path>
                <a:path w="28102" h="43200" stroke="0" extrusionOk="0">
                  <a:moveTo>
                    <a:pt x="-1" y="1001"/>
                  </a:moveTo>
                  <a:cubicBezTo>
                    <a:pt x="2103" y="337"/>
                    <a:pt x="4296" y="-1"/>
                    <a:pt x="6502" y="0"/>
                  </a:cubicBezTo>
                  <a:cubicBezTo>
                    <a:pt x="18431" y="0"/>
                    <a:pt x="28102" y="9670"/>
                    <a:pt x="28102" y="21600"/>
                  </a:cubicBezTo>
                  <a:cubicBezTo>
                    <a:pt x="28102" y="33529"/>
                    <a:pt x="18431" y="43200"/>
                    <a:pt x="6502" y="43200"/>
                  </a:cubicBezTo>
                  <a:cubicBezTo>
                    <a:pt x="4348" y="43200"/>
                    <a:pt x="2207" y="42877"/>
                    <a:pt x="149" y="42244"/>
                  </a:cubicBezTo>
                  <a:lnTo>
                    <a:pt x="6502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4" name="灯片编号占位符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97489F-4C31-4370-B64B-6FDA95532023}" type="slidenum">
              <a:rPr lang="zh-CN" altLang="en-US" smtClean="0"/>
              <a:pPr>
                <a:defRPr/>
              </a:pPr>
              <a:t>36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0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0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8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8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8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5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506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autoUpdateAnimBg="0"/>
      <p:bldP spid="45060" grpId="0" autoUpdateAnimBg="0"/>
      <p:bldP spid="45061" grpId="0" animBg="1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233526" y="341040"/>
            <a:ext cx="272382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altLang="zh-CN" dirty="0">
                <a:latin typeface="黑体" pitchFamily="49" charset="-122"/>
                <a:ea typeface="黑体" pitchFamily="49" charset="-122"/>
              </a:rPr>
              <a:t>7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、与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或非门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6084" name="Rectangle 16"/>
          <p:cNvSpPr>
            <a:spLocks noChangeArrowheads="1"/>
          </p:cNvSpPr>
          <p:nvPr/>
        </p:nvSpPr>
        <p:spPr bwMode="auto">
          <a:xfrm>
            <a:off x="291813" y="2927398"/>
            <a:ext cx="7451725" cy="2554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altLang="zh-CN" sz="3200" dirty="0"/>
              <a:t>module  ANDORNOT_G(A, B, C, D, F);</a:t>
            </a:r>
            <a:endParaRPr lang="zh-CN" altLang="en-US" sz="3200" dirty="0"/>
          </a:p>
          <a:p>
            <a:pPr>
              <a:buFontTx/>
              <a:buNone/>
            </a:pPr>
            <a:r>
              <a:rPr lang="en-US" altLang="zh-CN" sz="3200" dirty="0"/>
              <a:t>      		input  A, B, C, D;</a:t>
            </a:r>
            <a:endParaRPr lang="zh-CN" altLang="en-US" sz="3200" dirty="0"/>
          </a:p>
          <a:p>
            <a:pPr>
              <a:buFontTx/>
              <a:buNone/>
            </a:pPr>
            <a:r>
              <a:rPr lang="en-US" altLang="zh-CN" sz="3200" dirty="0"/>
              <a:t>      		output  F;</a:t>
            </a:r>
            <a:endParaRPr lang="zh-CN" altLang="en-US" sz="3200" dirty="0"/>
          </a:p>
          <a:p>
            <a:pPr>
              <a:buFontTx/>
              <a:buNone/>
            </a:pPr>
            <a:r>
              <a:rPr lang="en-US" altLang="zh-CN" sz="3200" dirty="0"/>
              <a:t>      		</a:t>
            </a:r>
            <a:r>
              <a:rPr lang="en-US" altLang="zh-CN" sz="3200" dirty="0">
                <a:solidFill>
                  <a:srgbClr val="FFFF00"/>
                </a:solidFill>
              </a:rPr>
              <a:t>assign  F = ~ ((A&amp;B)|(C&amp;D));</a:t>
            </a:r>
            <a:endParaRPr lang="zh-CN" altLang="en-US" sz="3200" dirty="0">
              <a:solidFill>
                <a:srgbClr val="FFFF00"/>
              </a:solidFill>
            </a:endParaRPr>
          </a:p>
          <a:p>
            <a:pPr>
              <a:buFontTx/>
              <a:buNone/>
            </a:pPr>
            <a:r>
              <a:rPr lang="en-US" altLang="zh-CN" sz="3200" dirty="0" err="1"/>
              <a:t>endmodule</a:t>
            </a:r>
            <a:endParaRPr lang="en-US" altLang="zh-CN" sz="32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6085" name="Rectangle 17"/>
          <p:cNvSpPr>
            <a:spLocks noChangeArrowheads="1"/>
          </p:cNvSpPr>
          <p:nvPr/>
        </p:nvSpPr>
        <p:spPr bwMode="auto">
          <a:xfrm>
            <a:off x="395536" y="1456493"/>
            <a:ext cx="1416050" cy="584200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zh-CN" altLang="en-US" sz="3200">
                <a:ea typeface="黑体" pitchFamily="49" charset="-122"/>
              </a:rPr>
              <a:t>方法二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5704006" y="188640"/>
            <a:ext cx="3200400" cy="1951037"/>
            <a:chOff x="0" y="0"/>
            <a:chExt cx="2016" cy="1229"/>
          </a:xfrm>
        </p:grpSpPr>
        <p:sp>
          <p:nvSpPr>
            <p:cNvPr id="59412" name="Rectangle 8"/>
            <p:cNvSpPr>
              <a:spLocks noChangeArrowheads="1"/>
            </p:cNvSpPr>
            <p:nvPr/>
          </p:nvSpPr>
          <p:spPr bwMode="auto">
            <a:xfrm>
              <a:off x="768" y="96"/>
              <a:ext cx="816" cy="10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FontTx/>
                <a:buNone/>
              </a:pPr>
              <a:endParaRPr lang="zh-CN" altLang="en-US"/>
            </a:p>
          </p:txBody>
        </p:sp>
        <p:sp>
          <p:nvSpPr>
            <p:cNvPr id="59413" name="Line 9"/>
            <p:cNvSpPr>
              <a:spLocks noChangeShapeType="1"/>
            </p:cNvSpPr>
            <p:nvPr/>
          </p:nvSpPr>
          <p:spPr bwMode="auto">
            <a:xfrm>
              <a:off x="1152" y="96"/>
              <a:ext cx="0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414" name="Line 10"/>
            <p:cNvSpPr>
              <a:spLocks noChangeShapeType="1"/>
            </p:cNvSpPr>
            <p:nvPr/>
          </p:nvSpPr>
          <p:spPr bwMode="auto">
            <a:xfrm flipH="1">
              <a:off x="432" y="24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415" name="Line 11"/>
            <p:cNvSpPr>
              <a:spLocks noChangeShapeType="1"/>
            </p:cNvSpPr>
            <p:nvPr/>
          </p:nvSpPr>
          <p:spPr bwMode="auto">
            <a:xfrm flipH="1">
              <a:off x="432" y="48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416" name="Line 12"/>
            <p:cNvSpPr>
              <a:spLocks noChangeShapeType="1"/>
            </p:cNvSpPr>
            <p:nvPr/>
          </p:nvSpPr>
          <p:spPr bwMode="auto">
            <a:xfrm flipH="1">
              <a:off x="432" y="76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417" name="Oval 13"/>
            <p:cNvSpPr>
              <a:spLocks noChangeArrowheads="1"/>
            </p:cNvSpPr>
            <p:nvPr/>
          </p:nvSpPr>
          <p:spPr bwMode="auto">
            <a:xfrm>
              <a:off x="1584" y="576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FontTx/>
                <a:buNone/>
              </a:pPr>
              <a:endParaRPr lang="zh-CN" altLang="en-US"/>
            </a:p>
          </p:txBody>
        </p:sp>
        <p:sp>
          <p:nvSpPr>
            <p:cNvPr id="59418" name="Line 14"/>
            <p:cNvSpPr>
              <a:spLocks noChangeShapeType="1"/>
            </p:cNvSpPr>
            <p:nvPr/>
          </p:nvSpPr>
          <p:spPr bwMode="auto">
            <a:xfrm>
              <a:off x="1728" y="62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419" name="Rectangle 15"/>
            <p:cNvSpPr>
              <a:spLocks noChangeArrowheads="1"/>
            </p:cNvSpPr>
            <p:nvPr/>
          </p:nvSpPr>
          <p:spPr bwMode="auto">
            <a:xfrm>
              <a:off x="96" y="0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 altLang="zh-CN" sz="3200">
                  <a:latin typeface="黑体" pitchFamily="49" charset="-122"/>
                  <a:ea typeface="黑体" pitchFamily="49" charset="-122"/>
                </a:rPr>
                <a:t>A</a:t>
              </a:r>
            </a:p>
          </p:txBody>
        </p:sp>
        <p:sp>
          <p:nvSpPr>
            <p:cNvPr id="59420" name="Rectangle 16"/>
            <p:cNvSpPr>
              <a:spLocks noChangeArrowheads="1"/>
            </p:cNvSpPr>
            <p:nvPr/>
          </p:nvSpPr>
          <p:spPr bwMode="auto">
            <a:xfrm>
              <a:off x="144" y="288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 altLang="zh-CN" sz="3200">
                  <a:latin typeface="黑体" pitchFamily="49" charset="-122"/>
                  <a:ea typeface="黑体" pitchFamily="49" charset="-122"/>
                </a:rPr>
                <a:t>B</a:t>
              </a:r>
            </a:p>
          </p:txBody>
        </p:sp>
        <p:sp>
          <p:nvSpPr>
            <p:cNvPr id="59421" name="Rectangle 17"/>
            <p:cNvSpPr>
              <a:spLocks noChangeArrowheads="1"/>
            </p:cNvSpPr>
            <p:nvPr/>
          </p:nvSpPr>
          <p:spPr bwMode="auto">
            <a:xfrm>
              <a:off x="0" y="576"/>
              <a:ext cx="37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 altLang="zh-CN" sz="3200">
                  <a:latin typeface="黑体" pitchFamily="49" charset="-122"/>
                  <a:ea typeface="黑体" pitchFamily="49" charset="-122"/>
                </a:rPr>
                <a:t> C</a:t>
              </a:r>
            </a:p>
          </p:txBody>
        </p:sp>
        <p:sp>
          <p:nvSpPr>
            <p:cNvPr id="59422" name="Rectangle 18"/>
            <p:cNvSpPr>
              <a:spLocks noChangeArrowheads="1"/>
            </p:cNvSpPr>
            <p:nvPr/>
          </p:nvSpPr>
          <p:spPr bwMode="auto">
            <a:xfrm>
              <a:off x="144" y="864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 altLang="zh-CN" sz="3200">
                  <a:latin typeface="黑体" pitchFamily="49" charset="-122"/>
                  <a:ea typeface="黑体" pitchFamily="49" charset="-122"/>
                </a:rPr>
                <a:t>D</a:t>
              </a:r>
            </a:p>
          </p:txBody>
        </p:sp>
        <p:sp>
          <p:nvSpPr>
            <p:cNvPr id="59423" name="Rectangle 19"/>
            <p:cNvSpPr>
              <a:spLocks noChangeArrowheads="1"/>
            </p:cNvSpPr>
            <p:nvPr/>
          </p:nvSpPr>
          <p:spPr bwMode="auto">
            <a:xfrm>
              <a:off x="1584" y="288"/>
              <a:ext cx="30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 altLang="zh-CN" sz="2800">
                  <a:latin typeface="Tahoma" pitchFamily="34" charset="0"/>
                </a:rPr>
                <a:t> F</a:t>
              </a:r>
            </a:p>
          </p:txBody>
        </p:sp>
        <p:sp>
          <p:nvSpPr>
            <p:cNvPr id="59424" name="Line 22"/>
            <p:cNvSpPr>
              <a:spLocks noChangeShapeType="1"/>
            </p:cNvSpPr>
            <p:nvPr/>
          </p:nvSpPr>
          <p:spPr bwMode="auto">
            <a:xfrm>
              <a:off x="768" y="62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425" name="Line 23"/>
            <p:cNvSpPr>
              <a:spLocks noChangeShapeType="1"/>
            </p:cNvSpPr>
            <p:nvPr/>
          </p:nvSpPr>
          <p:spPr bwMode="auto">
            <a:xfrm flipH="1">
              <a:off x="429" y="106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9399" name="组合 40"/>
          <p:cNvGrpSpPr>
            <a:grpSpLocks/>
          </p:cNvGrpSpPr>
          <p:nvPr/>
        </p:nvGrpSpPr>
        <p:grpSpPr bwMode="auto">
          <a:xfrm>
            <a:off x="7110531" y="474390"/>
            <a:ext cx="357187" cy="642937"/>
            <a:chOff x="7177088" y="3041650"/>
            <a:chExt cx="768350" cy="642942"/>
          </a:xfrm>
        </p:grpSpPr>
        <p:sp>
          <p:nvSpPr>
            <p:cNvPr id="59408" name="Arc 92"/>
            <p:cNvSpPr>
              <a:spLocks/>
            </p:cNvSpPr>
            <p:nvPr/>
          </p:nvSpPr>
          <p:spPr bwMode="auto">
            <a:xfrm>
              <a:off x="7558088" y="3041650"/>
              <a:ext cx="387350" cy="628650"/>
            </a:xfrm>
            <a:custGeom>
              <a:avLst/>
              <a:gdLst>
                <a:gd name="T0" fmla="*/ 0 w 21600"/>
                <a:gd name="T1" fmla="*/ 0 h 43179"/>
                <a:gd name="T2" fmla="*/ 306473 w 21600"/>
                <a:gd name="T3" fmla="*/ 9152617 h 43179"/>
                <a:gd name="T4" fmla="*/ 0 w 21600"/>
                <a:gd name="T5" fmla="*/ 4578536 h 43179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179"/>
                <a:gd name="T11" fmla="*/ 21600 w 21600"/>
                <a:gd name="T12" fmla="*/ 43179 h 4317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179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58"/>
                    <a:pt x="12500" y="42668"/>
                    <a:pt x="952" y="43178"/>
                  </a:cubicBezTo>
                </a:path>
                <a:path w="21600" h="43179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58"/>
                    <a:pt x="12500" y="42668"/>
                    <a:pt x="952" y="43178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09" name="Line 94"/>
            <p:cNvSpPr>
              <a:spLocks noChangeShapeType="1"/>
            </p:cNvSpPr>
            <p:nvPr/>
          </p:nvSpPr>
          <p:spPr bwMode="auto">
            <a:xfrm flipH="1">
              <a:off x="7177088" y="3041650"/>
              <a:ext cx="387350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410" name="Line 95"/>
            <p:cNvSpPr>
              <a:spLocks noChangeShapeType="1"/>
            </p:cNvSpPr>
            <p:nvPr/>
          </p:nvSpPr>
          <p:spPr bwMode="auto">
            <a:xfrm flipH="1">
              <a:off x="7177088" y="3683004"/>
              <a:ext cx="465138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411" name="Line 96"/>
            <p:cNvSpPr>
              <a:spLocks noChangeShapeType="1"/>
            </p:cNvSpPr>
            <p:nvPr/>
          </p:nvSpPr>
          <p:spPr bwMode="auto">
            <a:xfrm>
              <a:off x="7177088" y="3041650"/>
              <a:ext cx="1588" cy="6302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9400" name="组合 40"/>
          <p:cNvGrpSpPr>
            <a:grpSpLocks/>
          </p:cNvGrpSpPr>
          <p:nvPr/>
        </p:nvGrpSpPr>
        <p:grpSpPr bwMode="auto">
          <a:xfrm>
            <a:off x="7110531" y="1260202"/>
            <a:ext cx="357187" cy="642938"/>
            <a:chOff x="7177088" y="3041650"/>
            <a:chExt cx="768350" cy="642942"/>
          </a:xfrm>
        </p:grpSpPr>
        <p:sp>
          <p:nvSpPr>
            <p:cNvPr id="59404" name="Arc 92"/>
            <p:cNvSpPr>
              <a:spLocks/>
            </p:cNvSpPr>
            <p:nvPr/>
          </p:nvSpPr>
          <p:spPr bwMode="auto">
            <a:xfrm>
              <a:off x="7558088" y="3041650"/>
              <a:ext cx="387350" cy="628650"/>
            </a:xfrm>
            <a:custGeom>
              <a:avLst/>
              <a:gdLst>
                <a:gd name="T0" fmla="*/ 0 w 21600"/>
                <a:gd name="T1" fmla="*/ 0 h 43179"/>
                <a:gd name="T2" fmla="*/ 306473 w 21600"/>
                <a:gd name="T3" fmla="*/ 9152617 h 43179"/>
                <a:gd name="T4" fmla="*/ 0 w 21600"/>
                <a:gd name="T5" fmla="*/ 4578536 h 43179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179"/>
                <a:gd name="T11" fmla="*/ 21600 w 21600"/>
                <a:gd name="T12" fmla="*/ 43179 h 4317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179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58"/>
                    <a:pt x="12500" y="42668"/>
                    <a:pt x="952" y="43178"/>
                  </a:cubicBezTo>
                </a:path>
                <a:path w="21600" h="43179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58"/>
                    <a:pt x="12500" y="42668"/>
                    <a:pt x="952" y="43178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05" name="Line 94"/>
            <p:cNvSpPr>
              <a:spLocks noChangeShapeType="1"/>
            </p:cNvSpPr>
            <p:nvPr/>
          </p:nvSpPr>
          <p:spPr bwMode="auto">
            <a:xfrm flipH="1">
              <a:off x="7177088" y="3041650"/>
              <a:ext cx="387350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406" name="Line 95"/>
            <p:cNvSpPr>
              <a:spLocks noChangeShapeType="1"/>
            </p:cNvSpPr>
            <p:nvPr/>
          </p:nvSpPr>
          <p:spPr bwMode="auto">
            <a:xfrm flipH="1">
              <a:off x="7177088" y="3683004"/>
              <a:ext cx="465138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407" name="Line 96"/>
            <p:cNvSpPr>
              <a:spLocks noChangeShapeType="1"/>
            </p:cNvSpPr>
            <p:nvPr/>
          </p:nvSpPr>
          <p:spPr bwMode="auto">
            <a:xfrm>
              <a:off x="7177088" y="3041650"/>
              <a:ext cx="1588" cy="6302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9401" name="组合 48"/>
          <p:cNvGrpSpPr>
            <a:grpSpLocks/>
          </p:cNvGrpSpPr>
          <p:nvPr/>
        </p:nvGrpSpPr>
        <p:grpSpPr bwMode="auto">
          <a:xfrm>
            <a:off x="7632818" y="831577"/>
            <a:ext cx="522288" cy="762000"/>
            <a:chOff x="7154863" y="2908300"/>
            <a:chExt cx="950912" cy="762000"/>
          </a:xfrm>
        </p:grpSpPr>
        <p:sp>
          <p:nvSpPr>
            <p:cNvPr id="59402" name="Arc 76"/>
            <p:cNvSpPr>
              <a:spLocks/>
            </p:cNvSpPr>
            <p:nvPr/>
          </p:nvSpPr>
          <p:spPr bwMode="auto">
            <a:xfrm>
              <a:off x="7154863" y="2908300"/>
              <a:ext cx="304800" cy="762000"/>
            </a:xfrm>
            <a:custGeom>
              <a:avLst/>
              <a:gdLst>
                <a:gd name="T0" fmla="*/ 0 w 21600"/>
                <a:gd name="T1" fmla="*/ 0 h 43091"/>
                <a:gd name="T2" fmla="*/ 430699 w 21600"/>
                <a:gd name="T3" fmla="*/ 13474832 h 43091"/>
                <a:gd name="T4" fmla="*/ 0 w 21600"/>
                <a:gd name="T5" fmla="*/ 6754463 h 43091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091"/>
                <a:gd name="T11" fmla="*/ 21600 w 21600"/>
                <a:gd name="T12" fmla="*/ 43091 h 4309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091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2691"/>
                    <a:pt x="13199" y="41980"/>
                    <a:pt x="2163" y="43091"/>
                  </a:cubicBezTo>
                </a:path>
                <a:path w="21600" h="43091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2691"/>
                    <a:pt x="13199" y="41980"/>
                    <a:pt x="2163" y="43091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03" name="Arc 77"/>
            <p:cNvSpPr>
              <a:spLocks/>
            </p:cNvSpPr>
            <p:nvPr/>
          </p:nvSpPr>
          <p:spPr bwMode="auto">
            <a:xfrm>
              <a:off x="7162800" y="2911475"/>
              <a:ext cx="942975" cy="758825"/>
            </a:xfrm>
            <a:custGeom>
              <a:avLst/>
              <a:gdLst>
                <a:gd name="T0" fmla="*/ 0 w 28102"/>
                <a:gd name="T1" fmla="*/ 309169 h 43200"/>
                <a:gd name="T2" fmla="*/ 167777 w 28102"/>
                <a:gd name="T3" fmla="*/ 13034400 h 43200"/>
                <a:gd name="T4" fmla="*/ 7321025 w 28102"/>
                <a:gd name="T5" fmla="*/ 6664538 h 43200"/>
                <a:gd name="T6" fmla="*/ 0 60000 65536"/>
                <a:gd name="T7" fmla="*/ 0 60000 65536"/>
                <a:gd name="T8" fmla="*/ 0 60000 65536"/>
                <a:gd name="T9" fmla="*/ 0 w 28102"/>
                <a:gd name="T10" fmla="*/ 0 h 43200"/>
                <a:gd name="T11" fmla="*/ 28102 w 28102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102" h="43200" fill="none" extrusionOk="0">
                  <a:moveTo>
                    <a:pt x="-1" y="1001"/>
                  </a:moveTo>
                  <a:cubicBezTo>
                    <a:pt x="2103" y="337"/>
                    <a:pt x="4296" y="-1"/>
                    <a:pt x="6502" y="0"/>
                  </a:cubicBezTo>
                  <a:cubicBezTo>
                    <a:pt x="18431" y="0"/>
                    <a:pt x="28102" y="9670"/>
                    <a:pt x="28102" y="21600"/>
                  </a:cubicBezTo>
                  <a:cubicBezTo>
                    <a:pt x="28102" y="33529"/>
                    <a:pt x="18431" y="43200"/>
                    <a:pt x="6502" y="43200"/>
                  </a:cubicBezTo>
                  <a:cubicBezTo>
                    <a:pt x="4348" y="43200"/>
                    <a:pt x="2207" y="42877"/>
                    <a:pt x="149" y="42244"/>
                  </a:cubicBezTo>
                </a:path>
                <a:path w="28102" h="43200" stroke="0" extrusionOk="0">
                  <a:moveTo>
                    <a:pt x="-1" y="1001"/>
                  </a:moveTo>
                  <a:cubicBezTo>
                    <a:pt x="2103" y="337"/>
                    <a:pt x="4296" y="-1"/>
                    <a:pt x="6502" y="0"/>
                  </a:cubicBezTo>
                  <a:cubicBezTo>
                    <a:pt x="18431" y="0"/>
                    <a:pt x="28102" y="9670"/>
                    <a:pt x="28102" y="21600"/>
                  </a:cubicBezTo>
                  <a:cubicBezTo>
                    <a:pt x="28102" y="33529"/>
                    <a:pt x="18431" y="43200"/>
                    <a:pt x="6502" y="43200"/>
                  </a:cubicBezTo>
                  <a:cubicBezTo>
                    <a:pt x="4348" y="43200"/>
                    <a:pt x="2207" y="42877"/>
                    <a:pt x="149" y="42244"/>
                  </a:cubicBezTo>
                  <a:lnTo>
                    <a:pt x="6502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4" name="灯片编号占位符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97489F-4C31-4370-B64B-6FDA95532023}" type="slidenum">
              <a:rPr lang="zh-CN" altLang="en-US" smtClean="0"/>
              <a:pPr>
                <a:defRPr/>
              </a:pPr>
              <a:t>37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0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0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9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9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9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6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608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3" grpId="0" autoUpdateAnimBg="0"/>
      <p:bldP spid="46084" grpId="0" autoUpdateAnimBg="0"/>
      <p:bldP spid="46085" grpId="0" animBg="1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ChangeArrowheads="1"/>
          </p:cNvSpPr>
          <p:nvPr/>
        </p:nvSpPr>
        <p:spPr bwMode="auto">
          <a:xfrm>
            <a:off x="323528" y="554352"/>
            <a:ext cx="9144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7.5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组合逻辑电路的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Verilog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实现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7347" name="TextBox 2"/>
          <p:cNvSpPr txBox="1">
            <a:spLocks noChangeArrowheads="1"/>
          </p:cNvSpPr>
          <p:nvPr/>
        </p:nvSpPr>
        <p:spPr bwMode="auto">
          <a:xfrm>
            <a:off x="342701" y="1700808"/>
            <a:ext cx="914400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4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选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数据选择器</a:t>
            </a:r>
            <a:endParaRPr lang="en-US" altLang="zh-C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  <a:p>
            <a:pPr>
              <a:buFont typeface="Wingdings" pitchFamily="2" charset="2"/>
              <a:buChar char="Ø"/>
            </a:pP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数据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比较器</a:t>
            </a:r>
          </a:p>
          <a:p>
            <a:pPr>
              <a:buFont typeface="Wingdings" pitchFamily="2" charset="2"/>
              <a:buChar char="Ø"/>
            </a:pP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编码器</a:t>
            </a:r>
          </a:p>
          <a:p>
            <a:pPr>
              <a:buFont typeface="Wingdings" pitchFamily="2" charset="2"/>
              <a:buChar char="Ø"/>
            </a:pP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译码器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97489F-4C31-4370-B64B-6FDA95532023}" type="slidenum">
              <a:rPr lang="zh-CN" altLang="en-US" smtClean="0"/>
              <a:pPr>
                <a:defRPr/>
              </a:pPr>
              <a:t>38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3"/>
          <p:cNvSpPr>
            <a:spLocks noChangeArrowheads="1"/>
          </p:cNvSpPr>
          <p:nvPr/>
        </p:nvSpPr>
        <p:spPr bwMode="auto">
          <a:xfrm>
            <a:off x="153165" y="250607"/>
            <a:ext cx="595547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7.5.1 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4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选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数据选择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器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(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MUX)</a:t>
            </a:r>
          </a:p>
        </p:txBody>
      </p:sp>
      <p:pic>
        <p:nvPicPr>
          <p:cNvPr id="50179" name="Group 4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43856" y="1836051"/>
            <a:ext cx="3309938" cy="312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018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7222207"/>
              </p:ext>
            </p:extLst>
          </p:nvPr>
        </p:nvGraphicFramePr>
        <p:xfrm>
          <a:off x="250825" y="1205012"/>
          <a:ext cx="6299200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84" r:id="rId5" imgW="4039560" imgH="393840" progId="Equation.DSMT4">
                  <p:embed/>
                </p:oleObj>
              </mc:Choice>
              <mc:Fallback>
                <p:oleObj r:id="rId5" imgW="4039560" imgH="393840" progId="Equation.DSMT4">
                  <p:embed/>
                  <p:pic>
                    <p:nvPicPr>
                      <p:cNvPr id="5018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1205012"/>
                        <a:ext cx="6299200" cy="628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1" name="Rectangle 26"/>
          <p:cNvSpPr>
            <a:spLocks noChangeArrowheads="1"/>
          </p:cNvSpPr>
          <p:nvPr/>
        </p:nvSpPr>
        <p:spPr bwMode="auto">
          <a:xfrm>
            <a:off x="107504" y="2996952"/>
            <a:ext cx="5184775" cy="157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altLang="zh-CN" sz="32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module </a:t>
            </a: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MUX4_1(Y,D0,D1,D2,     </a:t>
            </a:r>
          </a:p>
          <a:p>
            <a:pPr>
              <a:buFontTx/>
              <a:buNone/>
            </a:pP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               </a:t>
            </a:r>
          </a:p>
        </p:txBody>
      </p:sp>
      <p:sp>
        <p:nvSpPr>
          <p:cNvPr id="50182" name="Rectangle 27"/>
          <p:cNvSpPr>
            <a:spLocks noChangeArrowheads="1"/>
          </p:cNvSpPr>
          <p:nvPr/>
        </p:nvSpPr>
        <p:spPr bwMode="auto">
          <a:xfrm>
            <a:off x="1526729" y="4794002"/>
            <a:ext cx="387798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altLang="zh-CN" sz="3200" dirty="0" smtClean="0">
                <a:latin typeface="黑体" pitchFamily="49" charset="-122"/>
                <a:ea typeface="黑体" pitchFamily="49" charset="-122"/>
              </a:rPr>
              <a:t>input D0,D1,D2,D3</a:t>
            </a: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;</a:t>
            </a:r>
          </a:p>
        </p:txBody>
      </p:sp>
      <p:sp>
        <p:nvSpPr>
          <p:cNvPr id="50183" name="Rectangle 28"/>
          <p:cNvSpPr>
            <a:spLocks noChangeArrowheads="1"/>
          </p:cNvSpPr>
          <p:nvPr/>
        </p:nvSpPr>
        <p:spPr bwMode="auto">
          <a:xfrm>
            <a:off x="1529904" y="3930402"/>
            <a:ext cx="20129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output Y;</a:t>
            </a:r>
          </a:p>
        </p:txBody>
      </p:sp>
      <p:sp>
        <p:nvSpPr>
          <p:cNvPr id="50184" name="Rectangle 29"/>
          <p:cNvSpPr>
            <a:spLocks noChangeArrowheads="1"/>
          </p:cNvSpPr>
          <p:nvPr/>
        </p:nvSpPr>
        <p:spPr bwMode="auto">
          <a:xfrm>
            <a:off x="1526729" y="4365377"/>
            <a:ext cx="264687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altLang="zh-CN" sz="3200" dirty="0" smtClean="0">
                <a:latin typeface="黑体" pitchFamily="49" charset="-122"/>
                <a:ea typeface="黑体" pitchFamily="49" charset="-122"/>
              </a:rPr>
              <a:t>input A0,A1</a:t>
            </a: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;</a:t>
            </a:r>
          </a:p>
        </p:txBody>
      </p:sp>
      <p:sp>
        <p:nvSpPr>
          <p:cNvPr id="50185" name="Rectangle 30"/>
          <p:cNvSpPr>
            <a:spLocks noChangeArrowheads="1"/>
          </p:cNvSpPr>
          <p:nvPr/>
        </p:nvSpPr>
        <p:spPr bwMode="auto">
          <a:xfrm>
            <a:off x="250825" y="2100700"/>
            <a:ext cx="4288353" cy="584775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zh-CN" altLang="en-US" sz="3200" dirty="0">
                <a:ea typeface="黑体" pitchFamily="49" charset="-122"/>
              </a:rPr>
              <a:t>方法一：数据流级</a:t>
            </a:r>
            <a:r>
              <a:rPr lang="zh-CN" altLang="en-US" sz="3200" dirty="0" smtClean="0">
                <a:ea typeface="黑体" pitchFamily="49" charset="-122"/>
              </a:rPr>
              <a:t>描述</a:t>
            </a:r>
            <a:endParaRPr lang="zh-CN" altLang="en-US" sz="3200" dirty="0">
              <a:ea typeface="黑体" pitchFamily="49" charset="-122"/>
            </a:endParaRPr>
          </a:p>
        </p:txBody>
      </p:sp>
      <p:sp>
        <p:nvSpPr>
          <p:cNvPr id="50186" name="Rectangle 31"/>
          <p:cNvSpPr>
            <a:spLocks noChangeArrowheads="1"/>
          </p:cNvSpPr>
          <p:nvPr/>
        </p:nvSpPr>
        <p:spPr bwMode="auto">
          <a:xfrm>
            <a:off x="110679" y="6090989"/>
            <a:ext cx="20129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altLang="zh-CN" sz="32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endmodule</a:t>
            </a:r>
          </a:p>
        </p:txBody>
      </p:sp>
      <p:sp>
        <p:nvSpPr>
          <p:cNvPr id="50187" name="Rectangle 32"/>
          <p:cNvSpPr>
            <a:spLocks noChangeArrowheads="1"/>
          </p:cNvSpPr>
          <p:nvPr/>
        </p:nvSpPr>
        <p:spPr bwMode="auto">
          <a:xfrm>
            <a:off x="974279" y="5373439"/>
            <a:ext cx="8062912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altLang="zh-CN" sz="32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assign</a:t>
            </a: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 Y=((</a:t>
            </a:r>
            <a:r>
              <a:rPr lang="en-US" altLang="zh-CN" sz="3200" dirty="0">
                <a:ea typeface="黑体" pitchFamily="49" charset="-122"/>
              </a:rPr>
              <a:t>~</a:t>
            </a: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A1)&amp;(</a:t>
            </a:r>
            <a:r>
              <a:rPr lang="en-US" altLang="zh-CN" sz="3200" dirty="0">
                <a:ea typeface="黑体" pitchFamily="49" charset="-122"/>
              </a:rPr>
              <a:t>~</a:t>
            </a: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A0)&amp;D0)|((</a:t>
            </a:r>
            <a:r>
              <a:rPr lang="en-US" altLang="zh-CN" sz="3200" dirty="0">
                <a:ea typeface="黑体" pitchFamily="49" charset="-122"/>
              </a:rPr>
              <a:t>~</a:t>
            </a: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A1)&amp;A0&amp;D1)</a:t>
            </a:r>
          </a:p>
          <a:p>
            <a:pPr>
              <a:buFontTx/>
              <a:buNone/>
            </a:pP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         |(A1&amp;(</a:t>
            </a:r>
            <a:r>
              <a:rPr lang="en-US" altLang="zh-CN" sz="3200" dirty="0">
                <a:ea typeface="黑体" pitchFamily="49" charset="-122"/>
                <a:cs typeface="Times New Roman" panose="02020603050405020304" pitchFamily="18" charset="0"/>
              </a:rPr>
              <a:t>~</a:t>
            </a: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A0)&amp;D2)|(A1&amp;A0&amp;D3);</a:t>
            </a: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3714304" y="3500189"/>
            <a:ext cx="249237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altLang="zh-CN">
                <a:latin typeface="黑体" pitchFamily="49" charset="-122"/>
                <a:ea typeface="黑体" pitchFamily="49" charset="-122"/>
              </a:rPr>
              <a:t>D3,A0,A1);</a:t>
            </a:r>
            <a:endParaRPr lang="zh-CN" altLang="en-US"/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97489F-4C31-4370-B64B-6FDA95532023}" type="slidenum">
              <a:rPr lang="zh-CN" alt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612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0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0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0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50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0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0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0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0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0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018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8" grpId="0" autoUpdateAnimBg="0"/>
      <p:bldP spid="50181" grpId="0" autoUpdateAnimBg="0"/>
      <p:bldP spid="50182" grpId="0" autoUpdateAnimBg="0"/>
      <p:bldP spid="50183" grpId="0" autoUpdateAnimBg="0"/>
      <p:bldP spid="50184" grpId="0" autoUpdateAnimBg="0"/>
      <p:bldP spid="50185" grpId="0" animBg="1" autoUpdateAnimBg="0"/>
      <p:bldP spid="50186" grpId="0" autoUpdateAnimBg="0"/>
      <p:bldP spid="50187" grpId="0" autoUpdateAnimBg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4"/>
          <p:cNvSpPr>
            <a:spLocks noChangeArrowheads="1"/>
          </p:cNvSpPr>
          <p:nvPr/>
        </p:nvSpPr>
        <p:spPr bwMode="auto">
          <a:xfrm>
            <a:off x="222158" y="620688"/>
            <a:ext cx="457048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7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.2 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Verilog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基本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语法</a:t>
            </a:r>
          </a:p>
        </p:txBody>
      </p:sp>
      <p:sp>
        <p:nvSpPr>
          <p:cNvPr id="11267" name="Rectangle 6"/>
          <p:cNvSpPr>
            <a:spLocks noChangeArrowheads="1"/>
          </p:cNvSpPr>
          <p:nvPr/>
        </p:nvSpPr>
        <p:spPr bwMode="auto">
          <a:xfrm>
            <a:off x="266915" y="1972345"/>
            <a:ext cx="2954338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7.2.1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标识符</a:t>
            </a:r>
          </a:p>
        </p:txBody>
      </p:sp>
      <p:sp>
        <p:nvSpPr>
          <p:cNvPr id="11268" name="Rectangle 7"/>
          <p:cNvSpPr>
            <a:spLocks noChangeArrowheads="1"/>
          </p:cNvSpPr>
          <p:nvPr/>
        </p:nvSpPr>
        <p:spPr bwMode="auto">
          <a:xfrm>
            <a:off x="181991" y="2852936"/>
            <a:ext cx="8926513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buFontTx/>
              <a:buNone/>
            </a:pPr>
            <a:r>
              <a:rPr lang="en-US" altLang="zh-CN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Verilog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 HDL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中的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标识符由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任意的字母、数字、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$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符和下划线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组成。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  <a:p>
            <a:pPr algn="just">
              <a:buFontTx/>
              <a:buNone/>
            </a:pP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标识符的第一个字符必须是字母或者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下划线。</a:t>
            </a:r>
            <a:endParaRPr lang="en-US" altLang="zh-CN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  <a:p>
            <a:pPr algn="just">
              <a:buFontTx/>
              <a:buNone/>
            </a:pP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标识符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是</a:t>
            </a: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区分大小写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的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。</a:t>
            </a:r>
            <a:endParaRPr lang="en-US" altLang="zh-CN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  <a:p>
            <a:pPr algn="just">
              <a:buFontTx/>
              <a:buNone/>
            </a:pP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例如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，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count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和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COUNT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是不同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的。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97489F-4C31-4370-B64B-6FDA95532023}" type="slidenum">
              <a:rPr lang="zh-CN" alt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1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1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autoUpdateAnimBg="0"/>
      <p:bldP spid="11268" grpId="0" build="allAtOnce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433388" y="136525"/>
          <a:ext cx="6299200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08" r:id="rId4" imgW="4039560" imgH="393840" progId="Equation.3">
                  <p:embed/>
                </p:oleObj>
              </mc:Choice>
              <mc:Fallback>
                <p:oleObj r:id="rId4" imgW="4039560" imgH="393840" progId="Equation.3">
                  <p:embed/>
                  <p:pic>
                    <p:nvPicPr>
                      <p:cNvPr id="205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388" y="136525"/>
                        <a:ext cx="6299200" cy="628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3" name="Rectangle 3"/>
          <p:cNvSpPr>
            <a:spLocks noChangeArrowheads="1"/>
          </p:cNvSpPr>
          <p:nvPr/>
        </p:nvSpPr>
        <p:spPr bwMode="auto">
          <a:xfrm>
            <a:off x="179388" y="1362075"/>
            <a:ext cx="799306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altLang="zh-CN" sz="32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module </a:t>
            </a:r>
            <a:r>
              <a:rPr lang="en-US" altLang="zh-CN" sz="3200">
                <a:latin typeface="黑体" pitchFamily="49" charset="-122"/>
                <a:ea typeface="黑体" pitchFamily="49" charset="-122"/>
              </a:rPr>
              <a:t>MUX4_1(Y,D0,D1,D2,D3,A0,A1);</a:t>
            </a:r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1544638" y="2657475"/>
            <a:ext cx="387798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altLang="zh-CN" sz="3200" dirty="0" smtClean="0">
                <a:latin typeface="黑体" pitchFamily="49" charset="-122"/>
                <a:ea typeface="黑体" pitchFamily="49" charset="-122"/>
              </a:rPr>
              <a:t>input D0,D1,D2,D3</a:t>
            </a: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;</a:t>
            </a:r>
          </a:p>
        </p:txBody>
      </p:sp>
      <p:sp>
        <p:nvSpPr>
          <p:cNvPr id="51205" name="Rectangle 5"/>
          <p:cNvSpPr>
            <a:spLocks noChangeArrowheads="1"/>
          </p:cNvSpPr>
          <p:nvPr/>
        </p:nvSpPr>
        <p:spPr bwMode="auto">
          <a:xfrm>
            <a:off x="1547813" y="1793875"/>
            <a:ext cx="20129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altLang="zh-CN" sz="3200">
                <a:latin typeface="黑体" pitchFamily="49" charset="-122"/>
                <a:ea typeface="黑体" pitchFamily="49" charset="-122"/>
              </a:rPr>
              <a:t>output Y;</a:t>
            </a:r>
          </a:p>
        </p:txBody>
      </p:sp>
      <p:sp>
        <p:nvSpPr>
          <p:cNvPr id="51206" name="Rectangle 6"/>
          <p:cNvSpPr>
            <a:spLocks noChangeArrowheads="1"/>
          </p:cNvSpPr>
          <p:nvPr/>
        </p:nvSpPr>
        <p:spPr bwMode="auto">
          <a:xfrm>
            <a:off x="1544638" y="2228850"/>
            <a:ext cx="264687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altLang="zh-CN" sz="3200" dirty="0" smtClean="0">
                <a:latin typeface="黑体" pitchFamily="49" charset="-122"/>
                <a:ea typeface="黑体" pitchFamily="49" charset="-122"/>
              </a:rPr>
              <a:t>input A0,A1</a:t>
            </a: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;</a:t>
            </a:r>
          </a:p>
        </p:txBody>
      </p:sp>
      <p:sp>
        <p:nvSpPr>
          <p:cNvPr id="51207" name="Rectangle 7"/>
          <p:cNvSpPr>
            <a:spLocks noChangeArrowheads="1"/>
          </p:cNvSpPr>
          <p:nvPr/>
        </p:nvSpPr>
        <p:spPr bwMode="auto">
          <a:xfrm>
            <a:off x="265113" y="765175"/>
            <a:ext cx="3467616" cy="584775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zh-CN" altLang="en-US" sz="3200" dirty="0">
                <a:ea typeface="黑体" pitchFamily="49" charset="-122"/>
              </a:rPr>
              <a:t>方法二：门级</a:t>
            </a:r>
            <a:r>
              <a:rPr lang="zh-CN" altLang="en-US" sz="3200" dirty="0" smtClean="0">
                <a:ea typeface="黑体" pitchFamily="49" charset="-122"/>
              </a:rPr>
              <a:t>描述</a:t>
            </a:r>
            <a:endParaRPr lang="zh-CN" altLang="en-US" sz="3200" dirty="0">
              <a:ea typeface="黑体" pitchFamily="49" charset="-122"/>
            </a:endParaRPr>
          </a:p>
        </p:txBody>
      </p:sp>
      <p:sp>
        <p:nvSpPr>
          <p:cNvPr id="51208" name="Rectangle 8"/>
          <p:cNvSpPr>
            <a:spLocks noChangeArrowheads="1"/>
          </p:cNvSpPr>
          <p:nvPr/>
        </p:nvSpPr>
        <p:spPr bwMode="auto">
          <a:xfrm>
            <a:off x="182563" y="6234113"/>
            <a:ext cx="20129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altLang="zh-CN" sz="32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endmodule</a:t>
            </a:r>
          </a:p>
        </p:txBody>
      </p:sp>
      <p:sp>
        <p:nvSpPr>
          <p:cNvPr id="51209" name="Rectangle 9"/>
          <p:cNvSpPr>
            <a:spLocks noChangeArrowheads="1"/>
          </p:cNvSpPr>
          <p:nvPr/>
        </p:nvSpPr>
        <p:spPr bwMode="auto">
          <a:xfrm>
            <a:off x="1622425" y="3543300"/>
            <a:ext cx="73421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altLang="zh-CN" sz="3200" dirty="0">
                <a:solidFill>
                  <a:srgbClr val="00B0F0"/>
                </a:solidFill>
                <a:latin typeface="黑体" pitchFamily="49" charset="-122"/>
                <a:ea typeface="黑体" pitchFamily="49" charset="-122"/>
              </a:rPr>
              <a:t>not</a:t>
            </a: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 U1(A0n,A0);</a:t>
            </a:r>
          </a:p>
        </p:txBody>
      </p:sp>
      <p:sp>
        <p:nvSpPr>
          <p:cNvPr id="51210" name="Rectangle 10"/>
          <p:cNvSpPr>
            <a:spLocks noChangeArrowheads="1"/>
          </p:cNvSpPr>
          <p:nvPr/>
        </p:nvSpPr>
        <p:spPr bwMode="auto">
          <a:xfrm>
            <a:off x="1620838" y="3090863"/>
            <a:ext cx="734377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altLang="zh-CN" sz="32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wire</a:t>
            </a: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 A0n,A1n,and1,and2,and3,and4;</a:t>
            </a:r>
          </a:p>
        </p:txBody>
      </p:sp>
      <p:sp>
        <p:nvSpPr>
          <p:cNvPr id="51211" name="Rectangle 11"/>
          <p:cNvSpPr>
            <a:spLocks noChangeArrowheads="1"/>
          </p:cNvSpPr>
          <p:nvPr/>
        </p:nvSpPr>
        <p:spPr bwMode="auto">
          <a:xfrm>
            <a:off x="1631950" y="4340225"/>
            <a:ext cx="73437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altLang="zh-CN" sz="32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and</a:t>
            </a: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 U3(and1,</a:t>
            </a:r>
            <a:r>
              <a:rPr lang="en-US" altLang="zh-CN" sz="3200" dirty="0">
                <a:solidFill>
                  <a:schemeClr val="accent1"/>
                </a:solidFill>
                <a:latin typeface="黑体" pitchFamily="49" charset="-122"/>
                <a:ea typeface="黑体" pitchFamily="49" charset="-122"/>
              </a:rPr>
              <a:t>A1n,A0n</a:t>
            </a: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,D0);</a:t>
            </a:r>
          </a:p>
        </p:txBody>
      </p:sp>
      <p:sp>
        <p:nvSpPr>
          <p:cNvPr id="51212" name="Rectangle 12"/>
          <p:cNvSpPr>
            <a:spLocks noChangeArrowheads="1"/>
          </p:cNvSpPr>
          <p:nvPr/>
        </p:nvSpPr>
        <p:spPr bwMode="auto">
          <a:xfrm>
            <a:off x="1631950" y="3954463"/>
            <a:ext cx="734218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altLang="zh-CN" sz="3200" dirty="0">
                <a:solidFill>
                  <a:srgbClr val="00B0F0"/>
                </a:solidFill>
                <a:latin typeface="黑体" pitchFamily="49" charset="-122"/>
                <a:ea typeface="黑体" pitchFamily="49" charset="-122"/>
              </a:rPr>
              <a:t>not</a:t>
            </a: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 U2(A1n,A1);</a:t>
            </a:r>
          </a:p>
        </p:txBody>
      </p:sp>
      <p:sp>
        <p:nvSpPr>
          <p:cNvPr id="51213" name="Rectangle 13"/>
          <p:cNvSpPr>
            <a:spLocks noChangeArrowheads="1"/>
          </p:cNvSpPr>
          <p:nvPr/>
        </p:nvSpPr>
        <p:spPr bwMode="auto">
          <a:xfrm>
            <a:off x="1631950" y="4743450"/>
            <a:ext cx="73437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altLang="zh-CN" sz="32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and</a:t>
            </a: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 U4(and2,</a:t>
            </a:r>
            <a:r>
              <a:rPr lang="en-US" altLang="zh-CN" sz="3200" dirty="0">
                <a:solidFill>
                  <a:schemeClr val="accent1"/>
                </a:solidFill>
                <a:latin typeface="黑体" pitchFamily="49" charset="-122"/>
                <a:ea typeface="黑体" pitchFamily="49" charset="-122"/>
              </a:rPr>
              <a:t>A1n,A0</a:t>
            </a: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,D1);</a:t>
            </a:r>
          </a:p>
        </p:txBody>
      </p:sp>
      <p:sp>
        <p:nvSpPr>
          <p:cNvPr id="51214" name="Rectangle 14"/>
          <p:cNvSpPr>
            <a:spLocks noChangeArrowheads="1"/>
          </p:cNvSpPr>
          <p:nvPr/>
        </p:nvSpPr>
        <p:spPr bwMode="auto">
          <a:xfrm>
            <a:off x="1631950" y="5153025"/>
            <a:ext cx="73437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altLang="zh-CN" sz="32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and</a:t>
            </a: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 U5(and3,</a:t>
            </a:r>
            <a:r>
              <a:rPr lang="en-US" altLang="zh-CN" sz="3200" dirty="0">
                <a:solidFill>
                  <a:schemeClr val="accent1"/>
                </a:solidFill>
                <a:latin typeface="黑体" pitchFamily="49" charset="-122"/>
                <a:ea typeface="黑体" pitchFamily="49" charset="-122"/>
              </a:rPr>
              <a:t>A1,A0n</a:t>
            </a: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,D2);</a:t>
            </a:r>
          </a:p>
        </p:txBody>
      </p:sp>
      <p:sp>
        <p:nvSpPr>
          <p:cNvPr id="51215" name="Rectangle 15"/>
          <p:cNvSpPr>
            <a:spLocks noChangeArrowheads="1"/>
          </p:cNvSpPr>
          <p:nvPr/>
        </p:nvSpPr>
        <p:spPr bwMode="auto">
          <a:xfrm>
            <a:off x="1631950" y="5526088"/>
            <a:ext cx="734377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altLang="zh-CN" sz="32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and</a:t>
            </a: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 U6(and4,</a:t>
            </a:r>
            <a:r>
              <a:rPr lang="en-US" altLang="zh-CN" sz="3200" dirty="0">
                <a:solidFill>
                  <a:schemeClr val="accent1"/>
                </a:solidFill>
                <a:latin typeface="黑体" pitchFamily="49" charset="-122"/>
                <a:ea typeface="黑体" pitchFamily="49" charset="-122"/>
              </a:rPr>
              <a:t>A1,A0</a:t>
            </a: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,D3);</a:t>
            </a:r>
          </a:p>
        </p:txBody>
      </p:sp>
      <p:sp>
        <p:nvSpPr>
          <p:cNvPr id="51216" name="Rectangle 16"/>
          <p:cNvSpPr>
            <a:spLocks noChangeArrowheads="1"/>
          </p:cNvSpPr>
          <p:nvPr/>
        </p:nvSpPr>
        <p:spPr bwMode="auto">
          <a:xfrm>
            <a:off x="1633538" y="5911850"/>
            <a:ext cx="73437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altLang="zh-CN" sz="3200" dirty="0">
                <a:solidFill>
                  <a:srgbClr val="00B0F0"/>
                </a:solidFill>
                <a:latin typeface="黑体" pitchFamily="49" charset="-122"/>
                <a:ea typeface="黑体" pitchFamily="49" charset="-122"/>
              </a:rPr>
              <a:t>or</a:t>
            </a: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  U7(Y,</a:t>
            </a:r>
            <a:r>
              <a:rPr lang="en-US" altLang="zh-CN" sz="3200" dirty="0">
                <a:solidFill>
                  <a:schemeClr val="accent1"/>
                </a:solidFill>
                <a:latin typeface="黑体" pitchFamily="49" charset="-122"/>
                <a:ea typeface="黑体" pitchFamily="49" charset="-122"/>
              </a:rPr>
              <a:t>and1,and2,and3,and4</a:t>
            </a: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);</a:t>
            </a:r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97489F-4C31-4370-B64B-6FDA95532023}" type="slidenum">
              <a:rPr lang="zh-CN" alt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677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1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1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1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1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1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1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1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1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1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1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51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51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512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3" grpId="0" autoUpdateAnimBg="0"/>
      <p:bldP spid="51204" grpId="0" autoUpdateAnimBg="0"/>
      <p:bldP spid="51205" grpId="0" autoUpdateAnimBg="0"/>
      <p:bldP spid="51206" grpId="0" autoUpdateAnimBg="0"/>
      <p:bldP spid="51207" grpId="0" animBg="1" autoUpdateAnimBg="0"/>
      <p:bldP spid="51208" grpId="0" autoUpdateAnimBg="0"/>
      <p:bldP spid="51209" grpId="0" autoUpdateAnimBg="0"/>
      <p:bldP spid="51210" grpId="0" autoUpdateAnimBg="0"/>
      <p:bldP spid="51211" grpId="0" autoUpdateAnimBg="0"/>
      <p:bldP spid="51212" grpId="0" autoUpdateAnimBg="0"/>
      <p:bldP spid="51213" grpId="0" autoUpdateAnimBg="0"/>
      <p:bldP spid="51214" grpId="0" autoUpdateAnimBg="0"/>
      <p:bldP spid="51215" grpId="0" autoUpdateAnimBg="0"/>
      <p:bldP spid="51216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ChangeArrowheads="1"/>
          </p:cNvSpPr>
          <p:nvPr/>
        </p:nvSpPr>
        <p:spPr bwMode="auto">
          <a:xfrm>
            <a:off x="269368" y="503169"/>
            <a:ext cx="3877985" cy="584775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方法三：行为级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描述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</a:endParaRPr>
          </a:p>
        </p:txBody>
      </p:sp>
      <p:sp>
        <p:nvSpPr>
          <p:cNvPr id="52228" name="Rectangle 4"/>
          <p:cNvSpPr>
            <a:spLocks noChangeArrowheads="1"/>
          </p:cNvSpPr>
          <p:nvPr/>
        </p:nvSpPr>
        <p:spPr bwMode="auto">
          <a:xfrm>
            <a:off x="4499992" y="1628800"/>
            <a:ext cx="3673475" cy="1902059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5000"/>
              </a:lnSpc>
              <a:buFontTx/>
              <a:buNone/>
            </a:pPr>
            <a:r>
              <a:rPr lang="en-US" altLang="zh-CN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initial</a:t>
            </a:r>
            <a:r>
              <a:rPr lang="en-US" altLang="zh-CN" sz="2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endParaRPr lang="en-US" altLang="zh-CN" sz="2800" dirty="0" smtClea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05000"/>
              </a:lnSpc>
              <a:buFontTx/>
              <a:buNone/>
            </a:pPr>
            <a:r>
              <a:rPr lang="en-US" altLang="zh-CN" sz="28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   </a:t>
            </a:r>
            <a:r>
              <a:rPr lang="en-US" altLang="zh-CN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begin</a:t>
            </a:r>
            <a:endParaRPr lang="en-US" altLang="zh-CN" sz="28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05000"/>
              </a:lnSpc>
              <a:buFontTx/>
              <a:buNone/>
            </a:pP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       </a:t>
            </a: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语句块</a:t>
            </a: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;</a:t>
            </a:r>
          </a:p>
          <a:p>
            <a:pPr>
              <a:lnSpc>
                <a:spcPct val="105000"/>
              </a:lnSpc>
              <a:buFontTx/>
              <a:buNone/>
            </a:pPr>
            <a:r>
              <a:rPr lang="en-US" altLang="zh-CN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   end</a:t>
            </a:r>
            <a:endParaRPr lang="en-US" altLang="zh-CN" sz="28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2229" name="Rectangle 5"/>
          <p:cNvSpPr>
            <a:spLocks noChangeArrowheads="1"/>
          </p:cNvSpPr>
          <p:nvPr/>
        </p:nvSpPr>
        <p:spPr bwMode="auto">
          <a:xfrm>
            <a:off x="250825" y="1566863"/>
            <a:ext cx="352901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altLang="zh-CN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initial</a:t>
            </a:r>
            <a:r>
              <a:rPr lang="zh-CN" altLang="en-US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过程块</a:t>
            </a:r>
          </a:p>
        </p:txBody>
      </p:sp>
      <p:sp>
        <p:nvSpPr>
          <p:cNvPr id="52230" name="Rectangle 6"/>
          <p:cNvSpPr>
            <a:spLocks noChangeArrowheads="1"/>
          </p:cNvSpPr>
          <p:nvPr/>
        </p:nvSpPr>
        <p:spPr bwMode="auto">
          <a:xfrm>
            <a:off x="314325" y="2214563"/>
            <a:ext cx="375285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在</a:t>
            </a: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时刻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开始执行，</a:t>
            </a: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只执行一次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。</a:t>
            </a:r>
          </a:p>
        </p:txBody>
      </p:sp>
      <p:sp>
        <p:nvSpPr>
          <p:cNvPr id="52231" name="Rectangle 7"/>
          <p:cNvSpPr>
            <a:spLocks noChangeArrowheads="1"/>
          </p:cNvSpPr>
          <p:nvPr/>
        </p:nvSpPr>
        <p:spPr bwMode="auto">
          <a:xfrm>
            <a:off x="4499992" y="4101983"/>
            <a:ext cx="3673475" cy="1902059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5000"/>
              </a:lnSpc>
              <a:buFontTx/>
              <a:buNone/>
            </a:pPr>
            <a:r>
              <a:rPr lang="en-US" altLang="zh-CN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always@</a:t>
            </a: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(</a:t>
            </a: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敏感事件表</a:t>
            </a:r>
            <a:r>
              <a:rPr lang="en-US" altLang="zh-CN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)</a:t>
            </a:r>
          </a:p>
          <a:p>
            <a:pPr>
              <a:lnSpc>
                <a:spcPct val="105000"/>
              </a:lnSpc>
              <a:buFontTx/>
              <a:buNone/>
            </a:pPr>
            <a:r>
              <a:rPr lang="en-US" altLang="zh-CN" sz="28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   </a:t>
            </a:r>
            <a:r>
              <a:rPr lang="en-US" altLang="zh-CN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begin </a:t>
            </a:r>
            <a:endParaRPr lang="en-US" altLang="zh-CN" sz="28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05000"/>
              </a:lnSpc>
              <a:buFontTx/>
              <a:buNone/>
            </a:pP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       </a:t>
            </a: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语句块</a:t>
            </a: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;</a:t>
            </a:r>
          </a:p>
          <a:p>
            <a:pPr>
              <a:lnSpc>
                <a:spcPct val="105000"/>
              </a:lnSpc>
              <a:buFontTx/>
              <a:buNone/>
            </a:pPr>
            <a:r>
              <a:rPr lang="en-US" altLang="zh-CN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   end</a:t>
            </a:r>
            <a:endParaRPr lang="en-US" altLang="zh-CN" sz="28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2232" name="Rectangle 8"/>
          <p:cNvSpPr>
            <a:spLocks noChangeArrowheads="1"/>
          </p:cNvSpPr>
          <p:nvPr/>
        </p:nvSpPr>
        <p:spPr bwMode="auto">
          <a:xfrm>
            <a:off x="250825" y="4162772"/>
            <a:ext cx="331311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always</a:t>
            </a:r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过程块</a:t>
            </a:r>
          </a:p>
        </p:txBody>
      </p:sp>
      <p:sp>
        <p:nvSpPr>
          <p:cNvPr id="52233" name="Rectangle 9"/>
          <p:cNvSpPr>
            <a:spLocks noChangeArrowheads="1"/>
          </p:cNvSpPr>
          <p:nvPr/>
        </p:nvSpPr>
        <p:spPr bwMode="auto">
          <a:xfrm>
            <a:off x="314325" y="4810472"/>
            <a:ext cx="375285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在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时刻开始</a:t>
            </a: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无限循环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，反复执行。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97489F-4C31-4370-B64B-6FDA95532023}" type="slidenum">
              <a:rPr lang="zh-CN" alt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459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2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2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2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52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2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2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2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52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22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6" grpId="0" animBg="1" autoUpdateAnimBg="0"/>
      <p:bldP spid="52228" grpId="0" animBg="1" autoUpdateAnimBg="0"/>
      <p:bldP spid="52229" grpId="0" autoUpdateAnimBg="0"/>
      <p:bldP spid="52230" grpId="0" autoUpdateAnimBg="0"/>
      <p:bldP spid="52231" grpId="0" animBg="1" autoUpdateAnimBg="0"/>
      <p:bldP spid="52232" grpId="0" autoUpdateAnimBg="0"/>
      <p:bldP spid="52233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ChangeArrowheads="1"/>
          </p:cNvSpPr>
          <p:nvPr/>
        </p:nvSpPr>
        <p:spPr bwMode="auto">
          <a:xfrm>
            <a:off x="250825" y="188913"/>
            <a:ext cx="194468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zh-CN" altLang="en-US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分支语句</a:t>
            </a:r>
          </a:p>
        </p:txBody>
      </p:sp>
      <p:sp>
        <p:nvSpPr>
          <p:cNvPr id="53251" name="Rectangle 3"/>
          <p:cNvSpPr>
            <a:spLocks noChangeArrowheads="1"/>
          </p:cNvSpPr>
          <p:nvPr/>
        </p:nvSpPr>
        <p:spPr bwMode="auto">
          <a:xfrm>
            <a:off x="1476375" y="1524000"/>
            <a:ext cx="6624638" cy="1920875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5000"/>
              </a:lnSpc>
              <a:buFontTx/>
              <a:buNone/>
            </a:pPr>
            <a:r>
              <a:rPr lang="en-US" altLang="zh-CN" sz="28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if </a:t>
            </a:r>
            <a:r>
              <a:rPr lang="en-US" altLang="zh-CN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(</a:t>
            </a:r>
            <a:r>
              <a:rPr lang="zh-CN" altLang="en-US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条件表达式</a:t>
            </a:r>
            <a:r>
              <a:rPr lang="en-US" altLang="zh-CN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1)        </a:t>
            </a:r>
            <a:r>
              <a:rPr lang="zh-CN" altLang="en-US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语句</a:t>
            </a:r>
            <a:r>
              <a:rPr lang="en-US" altLang="zh-CN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；</a:t>
            </a:r>
            <a:r>
              <a:rPr lang="zh-CN" altLang="en-US" sz="28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endParaRPr lang="zh-CN" altLang="en-US" sz="2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05000"/>
              </a:lnSpc>
              <a:buFontTx/>
              <a:buNone/>
            </a:pPr>
            <a:r>
              <a:rPr lang="en-US" altLang="zh-CN" sz="28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else if</a:t>
            </a:r>
            <a:r>
              <a:rPr lang="en-US" altLang="zh-CN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 (</a:t>
            </a:r>
            <a:r>
              <a:rPr lang="zh-CN" altLang="en-US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条件表达式</a:t>
            </a:r>
            <a:r>
              <a:rPr lang="en-US" altLang="zh-CN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2)   </a:t>
            </a:r>
            <a:r>
              <a:rPr lang="zh-CN" altLang="en-US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语句</a:t>
            </a:r>
            <a:r>
              <a:rPr lang="en-US" altLang="zh-CN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2;</a:t>
            </a:r>
          </a:p>
          <a:p>
            <a:pPr>
              <a:lnSpc>
                <a:spcPct val="105000"/>
              </a:lnSpc>
              <a:buFontTx/>
              <a:buNone/>
            </a:pPr>
            <a:r>
              <a:rPr lang="en-US" altLang="zh-CN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……</a:t>
            </a:r>
            <a:endParaRPr lang="en-US" altLang="zh-CN" sz="2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05000"/>
              </a:lnSpc>
              <a:buFontTx/>
              <a:buNone/>
            </a:pPr>
            <a:r>
              <a:rPr lang="en-US" altLang="zh-CN" sz="28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else                  </a:t>
            </a:r>
            <a:r>
              <a:rPr lang="zh-CN" altLang="en-US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语句</a:t>
            </a:r>
            <a:r>
              <a:rPr lang="en-US" altLang="zh-CN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n</a:t>
            </a:r>
            <a:r>
              <a:rPr lang="zh-CN" altLang="en-US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；</a:t>
            </a:r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250825" y="847725"/>
            <a:ext cx="30972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altLang="zh-CN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if_else</a:t>
            </a:r>
            <a:r>
              <a:rPr lang="zh-CN" altLang="en-US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语句</a:t>
            </a:r>
          </a:p>
        </p:txBody>
      </p:sp>
      <p:sp>
        <p:nvSpPr>
          <p:cNvPr id="53253" name="Rectangle 5"/>
          <p:cNvSpPr>
            <a:spLocks noChangeArrowheads="1"/>
          </p:cNvSpPr>
          <p:nvPr/>
        </p:nvSpPr>
        <p:spPr bwMode="auto">
          <a:xfrm>
            <a:off x="2987675" y="3781425"/>
            <a:ext cx="5113338" cy="2816225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5000"/>
              </a:lnSpc>
              <a:buFontTx/>
              <a:buNone/>
            </a:pPr>
            <a:r>
              <a:rPr lang="en-US" altLang="zh-CN" sz="28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case </a:t>
            </a:r>
            <a:r>
              <a:rPr lang="en-US" altLang="zh-CN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(</a:t>
            </a:r>
            <a:r>
              <a:rPr lang="zh-CN" altLang="en-US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控制表达式</a:t>
            </a:r>
            <a:r>
              <a:rPr lang="en-US" altLang="zh-CN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)</a:t>
            </a:r>
            <a:r>
              <a:rPr lang="en-US" altLang="zh-CN" sz="28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endParaRPr lang="en-US" altLang="zh-CN" sz="2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05000"/>
              </a:lnSpc>
              <a:buFontTx/>
              <a:buNone/>
            </a:pPr>
            <a:r>
              <a:rPr lang="en-US" altLang="zh-CN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  </a:t>
            </a:r>
            <a:r>
              <a:rPr lang="zh-CN" altLang="en-US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分支项表达式</a:t>
            </a:r>
            <a:r>
              <a:rPr lang="en-US" altLang="zh-CN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：   语句</a:t>
            </a:r>
            <a:r>
              <a:rPr lang="en-US" altLang="zh-CN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1;</a:t>
            </a:r>
          </a:p>
          <a:p>
            <a:pPr>
              <a:lnSpc>
                <a:spcPct val="105000"/>
              </a:lnSpc>
              <a:buFontTx/>
              <a:buNone/>
            </a:pPr>
            <a:r>
              <a:rPr lang="en-US" altLang="zh-CN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  </a:t>
            </a:r>
            <a:r>
              <a:rPr lang="zh-CN" altLang="en-US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分支项表达式</a:t>
            </a:r>
            <a:r>
              <a:rPr lang="en-US" altLang="zh-CN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：   语句</a:t>
            </a:r>
            <a:r>
              <a:rPr lang="en-US" altLang="zh-CN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2;</a:t>
            </a:r>
          </a:p>
          <a:p>
            <a:pPr>
              <a:lnSpc>
                <a:spcPct val="105000"/>
              </a:lnSpc>
              <a:buFontTx/>
              <a:buNone/>
            </a:pPr>
            <a:r>
              <a:rPr lang="en-US" altLang="zh-CN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  </a:t>
            </a:r>
            <a:r>
              <a:rPr lang="en-US" altLang="zh-CN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……</a:t>
            </a:r>
            <a:endParaRPr lang="en-US" altLang="zh-CN" sz="2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05000"/>
              </a:lnSpc>
              <a:buFontTx/>
              <a:buNone/>
            </a:pPr>
            <a:r>
              <a:rPr lang="en-US" altLang="zh-CN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  default</a:t>
            </a:r>
            <a:r>
              <a:rPr lang="zh-CN" altLang="en-US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：         语句</a:t>
            </a:r>
            <a:r>
              <a:rPr lang="en-US" altLang="zh-CN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n</a:t>
            </a:r>
            <a:r>
              <a:rPr lang="zh-CN" altLang="en-US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；</a:t>
            </a:r>
          </a:p>
          <a:p>
            <a:pPr>
              <a:lnSpc>
                <a:spcPct val="105000"/>
              </a:lnSpc>
              <a:buFontTx/>
              <a:buNone/>
            </a:pPr>
            <a:r>
              <a:rPr lang="en-US" altLang="zh-CN" sz="28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endcase</a:t>
            </a:r>
          </a:p>
        </p:txBody>
      </p:sp>
      <p:sp>
        <p:nvSpPr>
          <p:cNvPr id="53254" name="Rectangle 6"/>
          <p:cNvSpPr>
            <a:spLocks noChangeArrowheads="1"/>
          </p:cNvSpPr>
          <p:nvPr/>
        </p:nvSpPr>
        <p:spPr bwMode="auto">
          <a:xfrm>
            <a:off x="250825" y="3656013"/>
            <a:ext cx="244951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altLang="zh-CN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case</a:t>
            </a:r>
            <a:r>
              <a:rPr lang="zh-CN" altLang="en-US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语句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97489F-4C31-4370-B64B-6FDA95532023}" type="slidenum">
              <a:rPr lang="zh-CN" alt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442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3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3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53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32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3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5325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0" grpId="0" autoUpdateAnimBg="0"/>
      <p:bldP spid="53251" grpId="0" animBg="1" autoUpdateAnimBg="0"/>
      <p:bldP spid="53252" grpId="0" autoUpdateAnimBg="0"/>
      <p:bldP spid="53253" grpId="0" animBg="1" autoUpdateAnimBg="0"/>
      <p:bldP spid="53254" grpId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2051720" y="3673475"/>
            <a:ext cx="3105150" cy="3032125"/>
            <a:chOff x="0" y="0"/>
            <a:chExt cx="2235" cy="2210"/>
          </a:xfrm>
        </p:grpSpPr>
        <p:sp>
          <p:nvSpPr>
            <p:cNvPr id="3077" name="Rectangle 3"/>
            <p:cNvSpPr>
              <a:spLocks noChangeArrowheads="1"/>
            </p:cNvSpPr>
            <p:nvPr/>
          </p:nvSpPr>
          <p:spPr bwMode="auto">
            <a:xfrm>
              <a:off x="724" y="5"/>
              <a:ext cx="905" cy="1639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FontTx/>
                <a:buNone/>
              </a:pPr>
              <a:endParaRPr lang="zh-CN" altLang="en-US"/>
            </a:p>
          </p:txBody>
        </p:sp>
        <p:sp>
          <p:nvSpPr>
            <p:cNvPr id="3078" name="Line 4"/>
            <p:cNvSpPr>
              <a:spLocks noChangeShapeType="1"/>
            </p:cNvSpPr>
            <p:nvPr/>
          </p:nvSpPr>
          <p:spPr bwMode="auto">
            <a:xfrm>
              <a:off x="407" y="216"/>
              <a:ext cx="498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79" name="Line 5"/>
            <p:cNvSpPr>
              <a:spLocks noChangeShapeType="1"/>
            </p:cNvSpPr>
            <p:nvPr/>
          </p:nvSpPr>
          <p:spPr bwMode="auto">
            <a:xfrm>
              <a:off x="407" y="677"/>
              <a:ext cx="498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80" name="Line 6"/>
            <p:cNvSpPr>
              <a:spLocks noChangeShapeType="1"/>
            </p:cNvSpPr>
            <p:nvPr/>
          </p:nvSpPr>
          <p:spPr bwMode="auto">
            <a:xfrm>
              <a:off x="452" y="1098"/>
              <a:ext cx="453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81" name="Line 7"/>
            <p:cNvSpPr>
              <a:spLocks noChangeShapeType="1"/>
            </p:cNvSpPr>
            <p:nvPr/>
          </p:nvSpPr>
          <p:spPr bwMode="auto">
            <a:xfrm>
              <a:off x="452" y="1475"/>
              <a:ext cx="453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82" name="Line 8"/>
            <p:cNvSpPr>
              <a:spLocks noChangeShapeType="1"/>
            </p:cNvSpPr>
            <p:nvPr/>
          </p:nvSpPr>
          <p:spPr bwMode="auto">
            <a:xfrm>
              <a:off x="1312" y="845"/>
              <a:ext cx="724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83" name="Line 9"/>
            <p:cNvSpPr>
              <a:spLocks noChangeShapeType="1"/>
            </p:cNvSpPr>
            <p:nvPr/>
          </p:nvSpPr>
          <p:spPr bwMode="auto">
            <a:xfrm flipH="1" flipV="1">
              <a:off x="905" y="47"/>
              <a:ext cx="407" cy="79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84" name="Oval 10"/>
            <p:cNvSpPr>
              <a:spLocks noChangeArrowheads="1"/>
            </p:cNvSpPr>
            <p:nvPr/>
          </p:nvSpPr>
          <p:spPr bwMode="auto">
            <a:xfrm>
              <a:off x="860" y="1433"/>
              <a:ext cx="90" cy="8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FontTx/>
                <a:buNone/>
              </a:pPr>
              <a:endParaRPr lang="zh-CN" altLang="en-US"/>
            </a:p>
          </p:txBody>
        </p:sp>
        <p:sp>
          <p:nvSpPr>
            <p:cNvPr id="3085" name="Oval 11"/>
            <p:cNvSpPr>
              <a:spLocks noChangeArrowheads="1"/>
            </p:cNvSpPr>
            <p:nvPr/>
          </p:nvSpPr>
          <p:spPr bwMode="auto">
            <a:xfrm>
              <a:off x="860" y="1055"/>
              <a:ext cx="90" cy="8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FontTx/>
                <a:buNone/>
              </a:pPr>
              <a:endParaRPr lang="zh-CN" altLang="en-US"/>
            </a:p>
          </p:txBody>
        </p:sp>
        <p:sp>
          <p:nvSpPr>
            <p:cNvPr id="3086" name="Oval 12"/>
            <p:cNvSpPr>
              <a:spLocks noChangeArrowheads="1"/>
            </p:cNvSpPr>
            <p:nvPr/>
          </p:nvSpPr>
          <p:spPr bwMode="auto">
            <a:xfrm>
              <a:off x="860" y="635"/>
              <a:ext cx="90" cy="8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FontTx/>
                <a:buNone/>
              </a:pPr>
              <a:endParaRPr lang="zh-CN" altLang="en-US"/>
            </a:p>
          </p:txBody>
        </p:sp>
        <p:sp>
          <p:nvSpPr>
            <p:cNvPr id="3087" name="Oval 13"/>
            <p:cNvSpPr>
              <a:spLocks noChangeArrowheads="1"/>
            </p:cNvSpPr>
            <p:nvPr/>
          </p:nvSpPr>
          <p:spPr bwMode="auto">
            <a:xfrm>
              <a:off x="860" y="173"/>
              <a:ext cx="90" cy="8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FontTx/>
                <a:buNone/>
              </a:pPr>
              <a:endParaRPr lang="zh-CN" altLang="en-US"/>
            </a:p>
          </p:txBody>
        </p:sp>
        <p:sp>
          <p:nvSpPr>
            <p:cNvPr id="54286" name="Rectangle 14"/>
            <p:cNvSpPr>
              <a:spLocks noChangeArrowheads="1"/>
            </p:cNvSpPr>
            <p:nvPr/>
          </p:nvSpPr>
          <p:spPr bwMode="auto">
            <a:xfrm>
              <a:off x="0" y="0"/>
              <a:ext cx="521" cy="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 typeface="Arial" pitchFamily="34" charset="0"/>
                <a:buNone/>
                <a:defRPr/>
              </a:pPr>
              <a:r>
                <a:rPr lang="en-US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D</a:t>
              </a:r>
              <a:r>
                <a:rPr lang="en-US" sz="3200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</a:t>
              </a:r>
            </a:p>
          </p:txBody>
        </p:sp>
        <p:sp>
          <p:nvSpPr>
            <p:cNvPr id="54287" name="Rectangle 15"/>
            <p:cNvSpPr>
              <a:spLocks noChangeArrowheads="1"/>
            </p:cNvSpPr>
            <p:nvPr/>
          </p:nvSpPr>
          <p:spPr bwMode="auto">
            <a:xfrm>
              <a:off x="0" y="462"/>
              <a:ext cx="521" cy="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 typeface="Arial" pitchFamily="34" charset="0"/>
                <a:buNone/>
                <a:defRPr/>
              </a:pPr>
              <a:r>
                <a:rPr lang="en-US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D</a:t>
              </a:r>
              <a:r>
                <a:rPr lang="en-US" sz="3200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</a:p>
          </p:txBody>
        </p:sp>
        <p:sp>
          <p:nvSpPr>
            <p:cNvPr id="54288" name="Rectangle 16"/>
            <p:cNvSpPr>
              <a:spLocks noChangeArrowheads="1"/>
            </p:cNvSpPr>
            <p:nvPr/>
          </p:nvSpPr>
          <p:spPr bwMode="auto">
            <a:xfrm>
              <a:off x="0" y="854"/>
              <a:ext cx="521" cy="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 typeface="Arial" pitchFamily="34" charset="0"/>
                <a:buNone/>
                <a:defRPr/>
              </a:pPr>
              <a:r>
                <a:rPr lang="en-US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D</a:t>
              </a:r>
              <a:r>
                <a:rPr lang="en-US" sz="3200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2</a:t>
              </a:r>
            </a:p>
          </p:txBody>
        </p:sp>
        <p:sp>
          <p:nvSpPr>
            <p:cNvPr id="54289" name="Rectangle 17"/>
            <p:cNvSpPr>
              <a:spLocks noChangeArrowheads="1"/>
            </p:cNvSpPr>
            <p:nvPr/>
          </p:nvSpPr>
          <p:spPr bwMode="auto">
            <a:xfrm>
              <a:off x="0" y="1279"/>
              <a:ext cx="521" cy="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 typeface="Arial" pitchFamily="34" charset="0"/>
                <a:buNone/>
                <a:defRPr/>
              </a:pPr>
              <a:r>
                <a:rPr lang="en-US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D</a:t>
              </a:r>
              <a:r>
                <a:rPr lang="en-US" sz="3200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3</a:t>
              </a:r>
            </a:p>
          </p:txBody>
        </p:sp>
        <p:sp>
          <p:nvSpPr>
            <p:cNvPr id="54290" name="Rectangle 18"/>
            <p:cNvSpPr>
              <a:spLocks noChangeArrowheads="1"/>
            </p:cNvSpPr>
            <p:nvPr/>
          </p:nvSpPr>
          <p:spPr bwMode="auto">
            <a:xfrm>
              <a:off x="814" y="1787"/>
              <a:ext cx="521" cy="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 typeface="Arial" pitchFamily="34" charset="0"/>
                <a:buNone/>
                <a:defRPr/>
              </a:pPr>
              <a:r>
                <a:rPr lang="en-US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A</a:t>
              </a:r>
              <a:r>
                <a:rPr lang="en-US" sz="3200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</a:p>
          </p:txBody>
        </p:sp>
        <p:sp>
          <p:nvSpPr>
            <p:cNvPr id="54291" name="Rectangle 19"/>
            <p:cNvSpPr>
              <a:spLocks noChangeArrowheads="1"/>
            </p:cNvSpPr>
            <p:nvPr/>
          </p:nvSpPr>
          <p:spPr bwMode="auto">
            <a:xfrm>
              <a:off x="1176" y="1788"/>
              <a:ext cx="521" cy="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 typeface="Arial" pitchFamily="34" charset="0"/>
                <a:buNone/>
                <a:defRPr/>
              </a:pPr>
              <a:r>
                <a:rPr lang="en-US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A</a:t>
              </a:r>
              <a:r>
                <a:rPr lang="en-US" sz="3200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</a:t>
              </a:r>
            </a:p>
          </p:txBody>
        </p:sp>
        <p:sp>
          <p:nvSpPr>
            <p:cNvPr id="54292" name="Rectangle 20"/>
            <p:cNvSpPr>
              <a:spLocks noChangeArrowheads="1"/>
            </p:cNvSpPr>
            <p:nvPr/>
          </p:nvSpPr>
          <p:spPr bwMode="auto">
            <a:xfrm>
              <a:off x="1810" y="546"/>
              <a:ext cx="425" cy="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 typeface="Arial" pitchFamily="34" charset="0"/>
                <a:buNone/>
                <a:defRPr/>
              </a:pPr>
              <a:r>
                <a:rPr lang="en-US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Y</a:t>
              </a:r>
            </a:p>
          </p:txBody>
        </p:sp>
        <p:sp>
          <p:nvSpPr>
            <p:cNvPr id="3095" name="Line 21"/>
            <p:cNvSpPr>
              <a:spLocks noChangeShapeType="1"/>
            </p:cNvSpPr>
            <p:nvPr/>
          </p:nvSpPr>
          <p:spPr bwMode="auto">
            <a:xfrm>
              <a:off x="1041" y="1660"/>
              <a:ext cx="0" cy="1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96" name="Line 22"/>
            <p:cNvSpPr>
              <a:spLocks noChangeShapeType="1"/>
            </p:cNvSpPr>
            <p:nvPr/>
          </p:nvSpPr>
          <p:spPr bwMode="auto">
            <a:xfrm>
              <a:off x="1403" y="1660"/>
              <a:ext cx="0" cy="1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aphicFrame>
        <p:nvGraphicFramePr>
          <p:cNvPr id="54295" name="Object 23"/>
          <p:cNvGraphicFramePr>
            <a:graphicFrameLocks noChangeAspect="1"/>
          </p:cNvGraphicFramePr>
          <p:nvPr/>
        </p:nvGraphicFramePr>
        <p:xfrm>
          <a:off x="1836738" y="1008063"/>
          <a:ext cx="2879725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32" r:id="rId4" imgW="1956240" imgH="1448280" progId="Equation.3">
                  <p:embed/>
                </p:oleObj>
              </mc:Choice>
              <mc:Fallback>
                <p:oleObj r:id="rId4" imgW="1956240" imgH="1448280" progId="Equation.3">
                  <p:embed/>
                  <p:pic>
                    <p:nvPicPr>
                      <p:cNvPr id="54295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6738" y="1008063"/>
                        <a:ext cx="2879725" cy="213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96" name="Rectangle 24"/>
          <p:cNvSpPr>
            <a:spLocks noChangeArrowheads="1"/>
          </p:cNvSpPr>
          <p:nvPr/>
        </p:nvSpPr>
        <p:spPr bwMode="auto">
          <a:xfrm>
            <a:off x="323850" y="188913"/>
            <a:ext cx="37528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4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选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数据选择器有：</a:t>
            </a:r>
          </a:p>
        </p:txBody>
      </p:sp>
      <p:sp>
        <p:nvSpPr>
          <p:cNvPr id="25" name="灯片编号占位符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97489F-4C31-4370-B64B-6FDA95532023}" type="slidenum">
              <a:rPr lang="zh-CN" altLang="en-US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829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429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96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ChangeArrowheads="1"/>
          </p:cNvSpPr>
          <p:nvPr/>
        </p:nvSpPr>
        <p:spPr bwMode="auto">
          <a:xfrm>
            <a:off x="2027238" y="4389438"/>
            <a:ext cx="255428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altLang="zh-CN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’</a:t>
            </a:r>
            <a:r>
              <a:rPr lang="en-US" altLang="zh-CN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b01: Y=D1;</a:t>
            </a:r>
          </a:p>
        </p:txBody>
      </p:sp>
      <p:sp>
        <p:nvSpPr>
          <p:cNvPr id="55299" name="Rectangle 3"/>
          <p:cNvSpPr>
            <a:spLocks noChangeArrowheads="1"/>
          </p:cNvSpPr>
          <p:nvPr/>
        </p:nvSpPr>
        <p:spPr bwMode="auto">
          <a:xfrm>
            <a:off x="1622425" y="3498850"/>
            <a:ext cx="18097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altLang="zh-CN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case (A)</a:t>
            </a:r>
          </a:p>
        </p:txBody>
      </p:sp>
      <p:sp>
        <p:nvSpPr>
          <p:cNvPr id="55300" name="Rectangle 4"/>
          <p:cNvSpPr>
            <a:spLocks noChangeArrowheads="1"/>
          </p:cNvSpPr>
          <p:nvPr/>
        </p:nvSpPr>
        <p:spPr bwMode="auto">
          <a:xfrm>
            <a:off x="2027238" y="3960813"/>
            <a:ext cx="255428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altLang="zh-CN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’</a:t>
            </a:r>
            <a:r>
              <a:rPr lang="en-US" altLang="zh-CN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b00: Y=D0;</a:t>
            </a:r>
          </a:p>
        </p:txBody>
      </p:sp>
      <p:sp>
        <p:nvSpPr>
          <p:cNvPr id="55301" name="Rectangle 5"/>
          <p:cNvSpPr>
            <a:spLocks noChangeArrowheads="1"/>
          </p:cNvSpPr>
          <p:nvPr/>
        </p:nvSpPr>
        <p:spPr bwMode="auto">
          <a:xfrm>
            <a:off x="254000" y="6097588"/>
            <a:ext cx="20129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altLang="zh-CN" sz="32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endmodule</a:t>
            </a:r>
          </a:p>
        </p:txBody>
      </p:sp>
      <p:sp>
        <p:nvSpPr>
          <p:cNvPr id="55302" name="Rectangle 6"/>
          <p:cNvSpPr>
            <a:spLocks noChangeArrowheads="1"/>
          </p:cNvSpPr>
          <p:nvPr/>
        </p:nvSpPr>
        <p:spPr bwMode="auto">
          <a:xfrm>
            <a:off x="2030413" y="5224463"/>
            <a:ext cx="255428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altLang="zh-CN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’</a:t>
            </a:r>
            <a:r>
              <a:rPr lang="en-US" altLang="zh-CN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b11: Y=D3;</a:t>
            </a:r>
          </a:p>
        </p:txBody>
      </p:sp>
      <p:sp>
        <p:nvSpPr>
          <p:cNvPr id="55303" name="Rectangle 7"/>
          <p:cNvSpPr>
            <a:spLocks noChangeArrowheads="1"/>
          </p:cNvSpPr>
          <p:nvPr/>
        </p:nvSpPr>
        <p:spPr bwMode="auto">
          <a:xfrm>
            <a:off x="2030413" y="4795838"/>
            <a:ext cx="255428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altLang="zh-CN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’</a:t>
            </a:r>
            <a:r>
              <a:rPr lang="en-US" altLang="zh-CN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b10: Y=D2;</a:t>
            </a:r>
          </a:p>
        </p:txBody>
      </p:sp>
      <p:sp>
        <p:nvSpPr>
          <p:cNvPr id="55304" name="Rectangle 8"/>
          <p:cNvSpPr>
            <a:spLocks noChangeArrowheads="1"/>
          </p:cNvSpPr>
          <p:nvPr/>
        </p:nvSpPr>
        <p:spPr bwMode="auto">
          <a:xfrm>
            <a:off x="1622425" y="5595938"/>
            <a:ext cx="16065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altLang="zh-CN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endcase</a:t>
            </a:r>
          </a:p>
        </p:txBody>
      </p:sp>
      <p:sp>
        <p:nvSpPr>
          <p:cNvPr id="55305" name="Rectangle 9"/>
          <p:cNvSpPr>
            <a:spLocks noChangeArrowheads="1"/>
          </p:cNvSpPr>
          <p:nvPr/>
        </p:nvSpPr>
        <p:spPr bwMode="auto">
          <a:xfrm>
            <a:off x="214313" y="185738"/>
            <a:ext cx="3877985" cy="584775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方法三：行为级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描述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</a:endParaRPr>
          </a:p>
        </p:txBody>
      </p:sp>
      <p:sp>
        <p:nvSpPr>
          <p:cNvPr id="55306" name="Rectangle 10"/>
          <p:cNvSpPr>
            <a:spLocks noChangeArrowheads="1"/>
          </p:cNvSpPr>
          <p:nvPr/>
        </p:nvSpPr>
        <p:spPr bwMode="auto">
          <a:xfrm>
            <a:off x="214313" y="1341438"/>
            <a:ext cx="7993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altLang="zh-CN" sz="32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module </a:t>
            </a:r>
            <a:r>
              <a:rPr lang="en-US" altLang="zh-CN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MUX4_1(Y,D0,D1,D2,D3,A);</a:t>
            </a:r>
          </a:p>
        </p:txBody>
      </p:sp>
      <p:sp>
        <p:nvSpPr>
          <p:cNvPr id="55307" name="Rectangle 11"/>
          <p:cNvSpPr>
            <a:spLocks noChangeArrowheads="1"/>
          </p:cNvSpPr>
          <p:nvPr/>
        </p:nvSpPr>
        <p:spPr bwMode="auto">
          <a:xfrm>
            <a:off x="1579563" y="2636838"/>
            <a:ext cx="387798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altLang="zh-CN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input D0,D1,D2,D3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;</a:t>
            </a:r>
          </a:p>
        </p:txBody>
      </p:sp>
      <p:sp>
        <p:nvSpPr>
          <p:cNvPr id="55308" name="Rectangle 12"/>
          <p:cNvSpPr>
            <a:spLocks noChangeArrowheads="1"/>
          </p:cNvSpPr>
          <p:nvPr/>
        </p:nvSpPr>
        <p:spPr bwMode="auto">
          <a:xfrm>
            <a:off x="1582738" y="1773238"/>
            <a:ext cx="28257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output </a:t>
            </a:r>
            <a:r>
              <a:rPr lang="en-US" altLang="zh-CN" sz="3200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reg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 Y;</a:t>
            </a:r>
          </a:p>
        </p:txBody>
      </p:sp>
      <p:sp>
        <p:nvSpPr>
          <p:cNvPr id="55309" name="Rectangle 13"/>
          <p:cNvSpPr>
            <a:spLocks noChangeArrowheads="1"/>
          </p:cNvSpPr>
          <p:nvPr/>
        </p:nvSpPr>
        <p:spPr bwMode="auto">
          <a:xfrm>
            <a:off x="1579563" y="2208213"/>
            <a:ext cx="30289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input [1:0] A;</a:t>
            </a:r>
          </a:p>
        </p:txBody>
      </p:sp>
      <p:sp>
        <p:nvSpPr>
          <p:cNvPr id="55310" name="Rectangle 14"/>
          <p:cNvSpPr>
            <a:spLocks noChangeArrowheads="1"/>
          </p:cNvSpPr>
          <p:nvPr/>
        </p:nvSpPr>
        <p:spPr bwMode="auto">
          <a:xfrm>
            <a:off x="1582738" y="3073400"/>
            <a:ext cx="70929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always@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(D0 </a:t>
            </a: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or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 D1 </a:t>
            </a: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or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 D2 </a:t>
            </a: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or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 D3 </a:t>
            </a: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or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 A)</a:t>
            </a:r>
          </a:p>
        </p:txBody>
      </p:sp>
      <p:sp>
        <p:nvSpPr>
          <p:cNvPr id="55311" name="Rectangle 15"/>
          <p:cNvSpPr>
            <a:spLocks noChangeArrowheads="1"/>
          </p:cNvSpPr>
          <p:nvPr/>
        </p:nvSpPr>
        <p:spPr bwMode="auto">
          <a:xfrm>
            <a:off x="179388" y="833438"/>
            <a:ext cx="36004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使用</a:t>
            </a:r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case</a:t>
            </a:r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语句实现</a:t>
            </a: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97489F-4C31-4370-B64B-6FDA95532023}" type="slidenum">
              <a:rPr lang="zh-CN" alt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275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5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53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53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5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5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5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5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5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5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5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5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5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55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55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5530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8" grpId="0" autoUpdateAnimBg="0"/>
      <p:bldP spid="55299" grpId="0" autoUpdateAnimBg="0"/>
      <p:bldP spid="55300" grpId="0" autoUpdateAnimBg="0"/>
      <p:bldP spid="55301" grpId="0" autoUpdateAnimBg="0"/>
      <p:bldP spid="55302" grpId="0" autoUpdateAnimBg="0"/>
      <p:bldP spid="55303" grpId="0" autoUpdateAnimBg="0"/>
      <p:bldP spid="55304" grpId="0" autoUpdateAnimBg="0"/>
      <p:bldP spid="55305" grpId="0" animBg="1" autoUpdateAnimBg="0"/>
      <p:bldP spid="55306" grpId="0" autoUpdateAnimBg="0"/>
      <p:bldP spid="55307" grpId="0" autoUpdateAnimBg="0"/>
      <p:bldP spid="55308" grpId="0" autoUpdateAnimBg="0"/>
      <p:bldP spid="55309" grpId="0" autoUpdateAnimBg="0"/>
      <p:bldP spid="55311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ChangeArrowheads="1"/>
          </p:cNvSpPr>
          <p:nvPr/>
        </p:nvSpPr>
        <p:spPr bwMode="auto">
          <a:xfrm>
            <a:off x="236490" y="317871"/>
            <a:ext cx="410527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使用</a:t>
            </a:r>
            <a:r>
              <a:rPr lang="en-US" altLang="zh-CN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if_else</a:t>
            </a:r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语句实现</a:t>
            </a:r>
          </a:p>
        </p:txBody>
      </p:sp>
      <p:sp>
        <p:nvSpPr>
          <p:cNvPr id="56323" name="Rectangle 3"/>
          <p:cNvSpPr>
            <a:spLocks noChangeArrowheads="1"/>
          </p:cNvSpPr>
          <p:nvPr/>
        </p:nvSpPr>
        <p:spPr bwMode="auto">
          <a:xfrm>
            <a:off x="1658938" y="3652415"/>
            <a:ext cx="478948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altLang="zh-CN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if (A==2</a:t>
            </a:r>
            <a:r>
              <a:rPr lang="en-US" altLang="zh-CN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’</a:t>
            </a:r>
            <a:r>
              <a:rPr lang="en-US" altLang="zh-CN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b00)     Y=D0;</a:t>
            </a:r>
          </a:p>
        </p:txBody>
      </p:sp>
      <p:sp>
        <p:nvSpPr>
          <p:cNvPr id="56324" name="Rectangle 4"/>
          <p:cNvSpPr>
            <a:spLocks noChangeArrowheads="1"/>
          </p:cNvSpPr>
          <p:nvPr/>
        </p:nvSpPr>
        <p:spPr bwMode="auto">
          <a:xfrm>
            <a:off x="1692275" y="4176290"/>
            <a:ext cx="47894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altLang="zh-CN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else if(A==2</a:t>
            </a:r>
            <a:r>
              <a:rPr lang="en-US" altLang="zh-CN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’</a:t>
            </a:r>
            <a:r>
              <a:rPr lang="en-US" altLang="zh-CN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b01) Y=D1;</a:t>
            </a:r>
          </a:p>
        </p:txBody>
      </p:sp>
      <p:sp>
        <p:nvSpPr>
          <p:cNvPr id="56325" name="Rectangle 5"/>
          <p:cNvSpPr>
            <a:spLocks noChangeArrowheads="1"/>
          </p:cNvSpPr>
          <p:nvPr/>
        </p:nvSpPr>
        <p:spPr bwMode="auto">
          <a:xfrm>
            <a:off x="290513" y="5801890"/>
            <a:ext cx="20129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altLang="zh-CN" sz="32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endmodule</a:t>
            </a:r>
          </a:p>
        </p:txBody>
      </p:sp>
      <p:sp>
        <p:nvSpPr>
          <p:cNvPr id="56326" name="Rectangle 6"/>
          <p:cNvSpPr>
            <a:spLocks noChangeArrowheads="1"/>
          </p:cNvSpPr>
          <p:nvPr/>
        </p:nvSpPr>
        <p:spPr bwMode="auto">
          <a:xfrm>
            <a:off x="1658938" y="5278015"/>
            <a:ext cx="48577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altLang="zh-CN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else              Y=D3;</a:t>
            </a:r>
          </a:p>
        </p:txBody>
      </p:sp>
      <p:sp>
        <p:nvSpPr>
          <p:cNvPr id="56327" name="Rectangle 7"/>
          <p:cNvSpPr>
            <a:spLocks noChangeArrowheads="1"/>
          </p:cNvSpPr>
          <p:nvPr/>
        </p:nvSpPr>
        <p:spPr bwMode="auto">
          <a:xfrm>
            <a:off x="1695450" y="4728740"/>
            <a:ext cx="47894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altLang="zh-CN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else if(A==2</a:t>
            </a:r>
            <a:r>
              <a:rPr lang="en-US" altLang="zh-CN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’</a:t>
            </a:r>
            <a:r>
              <a:rPr lang="en-US" altLang="zh-CN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b10) Y=D2;</a:t>
            </a:r>
          </a:p>
        </p:txBody>
      </p:sp>
      <p:sp>
        <p:nvSpPr>
          <p:cNvPr id="56328" name="Rectangle 8"/>
          <p:cNvSpPr>
            <a:spLocks noChangeArrowheads="1"/>
          </p:cNvSpPr>
          <p:nvPr/>
        </p:nvSpPr>
        <p:spPr bwMode="auto">
          <a:xfrm>
            <a:off x="250825" y="1045740"/>
            <a:ext cx="79930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altLang="zh-CN" sz="32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module </a:t>
            </a:r>
            <a:r>
              <a:rPr lang="en-US" altLang="zh-CN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MUX4_1(Y,D0,D1,D2,D3,A);</a:t>
            </a:r>
          </a:p>
        </p:txBody>
      </p:sp>
      <p:sp>
        <p:nvSpPr>
          <p:cNvPr id="56329" name="Rectangle 9"/>
          <p:cNvSpPr>
            <a:spLocks noChangeArrowheads="1"/>
          </p:cNvSpPr>
          <p:nvPr/>
        </p:nvSpPr>
        <p:spPr bwMode="auto">
          <a:xfrm>
            <a:off x="1616075" y="2563390"/>
            <a:ext cx="387798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altLang="zh-CN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input D0,D1,D2,D3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;</a:t>
            </a:r>
          </a:p>
        </p:txBody>
      </p:sp>
      <p:sp>
        <p:nvSpPr>
          <p:cNvPr id="56330" name="Rectangle 10"/>
          <p:cNvSpPr>
            <a:spLocks noChangeArrowheads="1"/>
          </p:cNvSpPr>
          <p:nvPr/>
        </p:nvSpPr>
        <p:spPr bwMode="auto">
          <a:xfrm>
            <a:off x="1619250" y="1556915"/>
            <a:ext cx="28257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output </a:t>
            </a:r>
            <a:r>
              <a:rPr lang="en-US" altLang="zh-CN" sz="3200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reg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 Y;</a:t>
            </a:r>
          </a:p>
        </p:txBody>
      </p:sp>
      <p:sp>
        <p:nvSpPr>
          <p:cNvPr id="56331" name="Rectangle 11"/>
          <p:cNvSpPr>
            <a:spLocks noChangeArrowheads="1"/>
          </p:cNvSpPr>
          <p:nvPr/>
        </p:nvSpPr>
        <p:spPr bwMode="auto">
          <a:xfrm>
            <a:off x="1616075" y="2063328"/>
            <a:ext cx="30289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altLang="zh-CN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input [1:0] A;</a:t>
            </a:r>
          </a:p>
        </p:txBody>
      </p:sp>
      <p:sp>
        <p:nvSpPr>
          <p:cNvPr id="56332" name="Rectangle 12"/>
          <p:cNvSpPr>
            <a:spLocks noChangeArrowheads="1"/>
          </p:cNvSpPr>
          <p:nvPr/>
        </p:nvSpPr>
        <p:spPr bwMode="auto">
          <a:xfrm>
            <a:off x="1619250" y="3072978"/>
            <a:ext cx="70929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always@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(D0 </a:t>
            </a: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or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 D1 </a:t>
            </a: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or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 D2 </a:t>
            </a: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or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 D3 </a:t>
            </a: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or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 A)</a:t>
            </a: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97489F-4C31-4370-B64B-6FDA95532023}" type="slidenum">
              <a:rPr lang="zh-CN" altLang="en-US" smtClean="0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879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6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6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6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6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6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6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6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6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63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6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2" grpId="0" autoUpdateAnimBg="0"/>
      <p:bldP spid="56323" grpId="0" autoUpdateAnimBg="0"/>
      <p:bldP spid="56324" grpId="0" autoUpdateAnimBg="0"/>
      <p:bldP spid="56325" grpId="0" autoUpdateAnimBg="0"/>
      <p:bldP spid="56326" grpId="0" autoUpdateAnimBg="0"/>
      <p:bldP spid="56327" grpId="0" autoUpdateAnimBg="0"/>
      <p:bldP spid="56328" grpId="0" autoUpdateAnimBg="0"/>
      <p:bldP spid="56329" grpId="0" autoUpdateAnimBg="0"/>
      <p:bldP spid="56330" grpId="0" autoUpdateAnimBg="0"/>
      <p:bldP spid="56331" grpId="0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 bwMode="auto">
          <a:xfrm>
            <a:off x="513485" y="5072074"/>
            <a:ext cx="545036" cy="157163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1727931" y="5072074"/>
            <a:ext cx="3500462" cy="157163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4357718" y="785794"/>
            <a:ext cx="4500562" cy="421484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8370" name="Rectangle 2"/>
          <p:cNvSpPr>
            <a:spLocks noChangeArrowheads="1"/>
          </p:cNvSpPr>
          <p:nvPr/>
        </p:nvSpPr>
        <p:spPr bwMode="auto">
          <a:xfrm>
            <a:off x="0" y="94437"/>
            <a:ext cx="9144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7.5.2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数据比较器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8371" name="TextBox 2"/>
          <p:cNvSpPr txBox="1">
            <a:spLocks noChangeArrowheads="1"/>
          </p:cNvSpPr>
          <p:nvPr/>
        </p:nvSpPr>
        <p:spPr bwMode="auto">
          <a:xfrm>
            <a:off x="12390" y="1075533"/>
            <a:ext cx="4357688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altLang="zh-CN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4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位二进制数据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比较器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，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输入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和输出之间的逻辑关系为：</a:t>
            </a:r>
          </a:p>
        </p:txBody>
      </p:sp>
      <p:sp>
        <p:nvSpPr>
          <p:cNvPr id="410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buFontTx/>
              <a:buNone/>
            </a:pPr>
            <a:endParaRPr lang="zh-CN" altLang="en-US"/>
          </a:p>
        </p:txBody>
      </p:sp>
      <p:grpSp>
        <p:nvGrpSpPr>
          <p:cNvPr id="2" name="组合 9"/>
          <p:cNvGrpSpPr>
            <a:grpSpLocks/>
          </p:cNvGrpSpPr>
          <p:nvPr/>
        </p:nvGrpSpPr>
        <p:grpSpPr bwMode="auto">
          <a:xfrm>
            <a:off x="4214810" y="909638"/>
            <a:ext cx="4702175" cy="4614862"/>
            <a:chOff x="4214810" y="909638"/>
            <a:chExt cx="4702175" cy="4614218"/>
          </a:xfrm>
        </p:grpSpPr>
        <p:graphicFrame>
          <p:nvGraphicFramePr>
            <p:cNvPr id="4098" name="Object 1"/>
            <p:cNvGraphicFramePr>
              <a:graphicFrameLocks noChangeAspect="1"/>
            </p:cNvGraphicFramePr>
            <p:nvPr/>
          </p:nvGraphicFramePr>
          <p:xfrm>
            <a:off x="4214810" y="909638"/>
            <a:ext cx="4702175" cy="40719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88" name="Visio" r:id="rId4" imgW="1850733" imgH="1602138" progId="">
                    <p:embed/>
                  </p:oleObj>
                </mc:Choice>
                <mc:Fallback>
                  <p:oleObj name="Visio" r:id="rId4" imgW="1850733" imgH="1602138" progId="">
                    <p:embed/>
                    <p:pic>
                      <p:nvPicPr>
                        <p:cNvPr id="0" name="Object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14810" y="909638"/>
                          <a:ext cx="4702175" cy="40719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06" name="TextBox 5"/>
            <p:cNvSpPr txBox="1">
              <a:spLocks noChangeArrowheads="1"/>
            </p:cNvSpPr>
            <p:nvPr/>
          </p:nvSpPr>
          <p:spPr bwMode="auto">
            <a:xfrm>
              <a:off x="5430838" y="5000636"/>
              <a:ext cx="2714625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buFontTx/>
                <a:buNone/>
              </a:pPr>
              <a:r>
                <a:rPr lang="zh-CN" altLang="en-US" sz="2800">
                  <a:latin typeface="黑体" pitchFamily="49" charset="-122"/>
                  <a:ea typeface="黑体" pitchFamily="49" charset="-122"/>
                </a:rPr>
                <a:t>功能框图</a:t>
              </a:r>
            </a:p>
          </p:txBody>
        </p:sp>
      </p:grpSp>
      <p:pic>
        <p:nvPicPr>
          <p:cNvPr id="58375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-108520" y="5054623"/>
            <a:ext cx="8134351" cy="61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8376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-108520" y="5554685"/>
            <a:ext cx="8099426" cy="61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8377" name="Picture 9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-108520" y="6030935"/>
            <a:ext cx="8099426" cy="61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97489F-4C31-4370-B64B-6FDA95532023}" type="slidenum">
              <a:rPr lang="zh-CN" altLang="en-US" smtClean="0"/>
              <a:pPr>
                <a:defRPr/>
              </a:pPr>
              <a:t>46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3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83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83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83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83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83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83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83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83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3" grpId="0" animBg="1"/>
      <p:bldP spid="12" grpId="0" animBg="1"/>
      <p:bldP spid="58370" grpId="0"/>
      <p:bldP spid="58371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TextBox 2"/>
          <p:cNvSpPr txBox="1">
            <a:spLocks noChangeArrowheads="1"/>
          </p:cNvSpPr>
          <p:nvPr/>
        </p:nvSpPr>
        <p:spPr bwMode="auto">
          <a:xfrm>
            <a:off x="214346" y="121035"/>
            <a:ext cx="9144000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4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位二进制数据比较器的</a:t>
            </a: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行为级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描述：</a:t>
            </a:r>
          </a:p>
        </p:txBody>
      </p:sp>
      <p:sp>
        <p:nvSpPr>
          <p:cNvPr id="686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buFontTx/>
              <a:buNone/>
            </a:pPr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00066" y="977815"/>
            <a:ext cx="8858280" cy="6555641"/>
          </a:xfrm>
          <a:prstGeom prst="rect">
            <a:avLst/>
          </a:prstGeom>
          <a:noFill/>
          <a:ln w="19050">
            <a:noFill/>
          </a:ln>
        </p:spPr>
        <p:txBody>
          <a:bodyPr wrap="square" numCol="2">
            <a:spAutoFit/>
          </a:bodyPr>
          <a:lstStyle/>
          <a:p>
            <a:pPr>
              <a:buFont typeface="Arial" pitchFamily="34" charset="0"/>
              <a:buNone/>
              <a:defRPr/>
            </a:pPr>
            <a:r>
              <a:rPr lang="en-US" sz="2800" dirty="0">
                <a:solidFill>
                  <a:srgbClr val="FF0000"/>
                </a:solidFill>
              </a:rPr>
              <a:t>module</a:t>
            </a:r>
            <a:r>
              <a:rPr lang="en-US" sz="2800" dirty="0"/>
              <a:t>  COMP(A, B, LG, EQ, SM);</a:t>
            </a:r>
            <a:endParaRPr lang="zh-CN" altLang="en-US" sz="2800" dirty="0"/>
          </a:p>
          <a:p>
            <a:pPr>
              <a:buFont typeface="Arial" pitchFamily="34" charset="0"/>
              <a:buNone/>
              <a:defRPr/>
            </a:pPr>
            <a:r>
              <a:rPr lang="en-US" sz="2800" dirty="0"/>
              <a:t>    </a:t>
            </a:r>
            <a:r>
              <a:rPr lang="en-US" sz="2800" dirty="0" smtClean="0"/>
              <a:t>   </a:t>
            </a:r>
            <a:r>
              <a:rPr lang="en-US" sz="2800" dirty="0"/>
              <a:t>input  [3:0] </a:t>
            </a:r>
            <a:r>
              <a:rPr lang="en-US" sz="2800" dirty="0">
                <a:solidFill>
                  <a:srgbClr val="FFFF00"/>
                </a:solidFill>
              </a:rPr>
              <a:t>A, B</a:t>
            </a:r>
            <a:r>
              <a:rPr lang="en-US" sz="2800" dirty="0"/>
              <a:t>;</a:t>
            </a:r>
            <a:endParaRPr lang="zh-CN" altLang="en-US" sz="2800" dirty="0"/>
          </a:p>
          <a:p>
            <a:pPr>
              <a:buFont typeface="Arial" pitchFamily="34" charset="0"/>
              <a:buNone/>
              <a:defRPr/>
            </a:pPr>
            <a:r>
              <a:rPr lang="en-US" sz="2800" dirty="0"/>
              <a:t>   </a:t>
            </a:r>
            <a:r>
              <a:rPr lang="en-US" sz="2800" dirty="0" smtClean="0"/>
              <a:t>    </a:t>
            </a:r>
            <a:r>
              <a:rPr lang="en-US" sz="2800" dirty="0"/>
              <a:t>output  </a:t>
            </a:r>
            <a:r>
              <a:rPr lang="en-US" sz="2800" dirty="0" err="1">
                <a:solidFill>
                  <a:schemeClr val="accent1"/>
                </a:solidFill>
              </a:rPr>
              <a:t>reg</a:t>
            </a:r>
            <a:r>
              <a:rPr lang="en-US" sz="2800" dirty="0"/>
              <a:t>  </a:t>
            </a:r>
            <a:r>
              <a:rPr lang="en-US" sz="2800" dirty="0">
                <a:solidFill>
                  <a:srgbClr val="FFFF00"/>
                </a:solidFill>
              </a:rPr>
              <a:t>LG, EQ, </a:t>
            </a:r>
            <a:r>
              <a:rPr lang="en-US" sz="2800" dirty="0" smtClean="0">
                <a:solidFill>
                  <a:srgbClr val="FFFF00"/>
                </a:solidFill>
              </a:rPr>
              <a:t>SM</a:t>
            </a:r>
            <a:r>
              <a:rPr lang="en-US" sz="2800" dirty="0" smtClean="0"/>
              <a:t>;   </a:t>
            </a:r>
            <a:endParaRPr lang="zh-CN" altLang="en-US" sz="2800" dirty="0">
              <a:solidFill>
                <a:schemeClr val="accent1"/>
              </a:solidFill>
            </a:endParaRPr>
          </a:p>
          <a:p>
            <a:pPr>
              <a:buFont typeface="Arial" pitchFamily="34" charset="0"/>
              <a:buNone/>
              <a:defRPr/>
            </a:pPr>
            <a:r>
              <a:rPr lang="en-US" sz="2800" dirty="0"/>
              <a:t>       </a:t>
            </a:r>
            <a:r>
              <a:rPr lang="en-US" sz="2800" dirty="0" smtClean="0">
                <a:solidFill>
                  <a:srgbClr val="FFFF00"/>
                </a:solidFill>
              </a:rPr>
              <a:t>always </a:t>
            </a:r>
            <a:r>
              <a:rPr lang="en-US" sz="2800" dirty="0">
                <a:solidFill>
                  <a:srgbClr val="FFFF00"/>
                </a:solidFill>
              </a:rPr>
              <a:t>@</a:t>
            </a:r>
            <a:r>
              <a:rPr lang="en-US" sz="2800" dirty="0"/>
              <a:t>(</a:t>
            </a:r>
            <a:r>
              <a:rPr lang="en-US" sz="2800" dirty="0" smtClean="0"/>
              <a:t>A </a:t>
            </a:r>
            <a:r>
              <a:rPr lang="en-US" sz="2800" dirty="0" smtClean="0">
                <a:solidFill>
                  <a:srgbClr val="FFFF00"/>
                </a:solidFill>
              </a:rPr>
              <a:t>or</a:t>
            </a:r>
            <a:r>
              <a:rPr lang="en-US" sz="2800" dirty="0" smtClean="0"/>
              <a:t> </a:t>
            </a:r>
            <a:r>
              <a:rPr lang="en-US" sz="2800" dirty="0"/>
              <a:t>B)</a:t>
            </a:r>
            <a:endParaRPr lang="zh-CN" altLang="en-US" sz="2800" dirty="0"/>
          </a:p>
          <a:p>
            <a:pPr>
              <a:buFont typeface="Arial" pitchFamily="34" charset="0"/>
              <a:buNone/>
              <a:defRPr/>
            </a:pPr>
            <a:r>
              <a:rPr lang="en-US" sz="2800" dirty="0">
                <a:solidFill>
                  <a:schemeClr val="accent1"/>
                </a:solidFill>
              </a:rPr>
              <a:t>if</a:t>
            </a:r>
            <a:r>
              <a:rPr lang="en-US" sz="2800" dirty="0"/>
              <a:t> (A &gt; B)       </a:t>
            </a:r>
            <a:endParaRPr lang="zh-CN" altLang="en-US" sz="2800" dirty="0"/>
          </a:p>
          <a:p>
            <a:pPr>
              <a:buFont typeface="Arial" pitchFamily="34" charset="0"/>
              <a:buNone/>
              <a:defRPr/>
            </a:pPr>
            <a:r>
              <a:rPr lang="en-US" sz="2800" dirty="0"/>
              <a:t>    </a:t>
            </a:r>
            <a:r>
              <a:rPr lang="en-US" sz="2800" dirty="0">
                <a:solidFill>
                  <a:srgbClr val="FFFF00"/>
                </a:solidFill>
              </a:rPr>
              <a:t>begin</a:t>
            </a:r>
            <a:endParaRPr lang="zh-CN" altLang="en-US" sz="2800" dirty="0">
              <a:solidFill>
                <a:srgbClr val="FFFF00"/>
              </a:solidFill>
            </a:endParaRPr>
          </a:p>
          <a:p>
            <a:pPr>
              <a:buFont typeface="Arial" pitchFamily="34" charset="0"/>
              <a:buNone/>
              <a:defRPr/>
            </a:pPr>
            <a:r>
              <a:rPr lang="en-US" sz="2800" dirty="0"/>
              <a:t>      LG = 1;</a:t>
            </a:r>
            <a:endParaRPr lang="zh-CN" altLang="en-US" sz="2800" dirty="0"/>
          </a:p>
          <a:p>
            <a:pPr>
              <a:buFont typeface="Arial" pitchFamily="34" charset="0"/>
              <a:buNone/>
              <a:defRPr/>
            </a:pPr>
            <a:r>
              <a:rPr lang="en-US" sz="2800" dirty="0"/>
              <a:t>      EQ = 0;</a:t>
            </a:r>
            <a:endParaRPr lang="zh-CN" altLang="en-US" sz="2800" dirty="0"/>
          </a:p>
          <a:p>
            <a:pPr>
              <a:buFont typeface="Arial" pitchFamily="34" charset="0"/>
              <a:buNone/>
              <a:defRPr/>
            </a:pPr>
            <a:r>
              <a:rPr lang="en-US" sz="2800" dirty="0"/>
              <a:t>      SM = 0;</a:t>
            </a:r>
            <a:endParaRPr lang="zh-CN" altLang="en-US" sz="2800" dirty="0"/>
          </a:p>
          <a:p>
            <a:pPr>
              <a:buFont typeface="Arial" pitchFamily="34" charset="0"/>
              <a:buNone/>
              <a:defRPr/>
            </a:pPr>
            <a:r>
              <a:rPr lang="en-US" sz="2800" dirty="0"/>
              <a:t>    </a:t>
            </a:r>
            <a:r>
              <a:rPr lang="en-US" sz="2800" dirty="0">
                <a:solidFill>
                  <a:srgbClr val="FFFF00"/>
                </a:solidFill>
              </a:rPr>
              <a:t>end</a:t>
            </a:r>
            <a:endParaRPr lang="zh-CN" altLang="en-US" sz="2800" dirty="0">
              <a:solidFill>
                <a:srgbClr val="FFFF00"/>
              </a:solidFill>
            </a:endParaRPr>
          </a:p>
          <a:p>
            <a:pPr>
              <a:buFont typeface="Arial" pitchFamily="34" charset="0"/>
              <a:buNone/>
              <a:defRPr/>
            </a:pPr>
            <a:r>
              <a:rPr lang="en-US" sz="2800" dirty="0"/>
              <a:t>          </a:t>
            </a:r>
            <a:endParaRPr lang="en-US" sz="2800" dirty="0" smtClean="0"/>
          </a:p>
          <a:p>
            <a:pPr>
              <a:buFont typeface="Arial" pitchFamily="34" charset="0"/>
              <a:buNone/>
              <a:defRPr/>
            </a:pPr>
            <a:endParaRPr lang="en-US" sz="2800" dirty="0" smtClean="0"/>
          </a:p>
          <a:p>
            <a:pPr>
              <a:buFont typeface="Arial" pitchFamily="34" charset="0"/>
              <a:buNone/>
              <a:defRPr/>
            </a:pPr>
            <a:endParaRPr lang="en-US" sz="2800" dirty="0" smtClean="0"/>
          </a:p>
          <a:p>
            <a:pPr>
              <a:buFont typeface="Arial" pitchFamily="34" charset="0"/>
              <a:buNone/>
              <a:defRPr/>
            </a:pPr>
            <a:endParaRPr lang="en-US" sz="2800" dirty="0" smtClean="0"/>
          </a:p>
          <a:p>
            <a:pPr>
              <a:buFont typeface="Arial" pitchFamily="34" charset="0"/>
              <a:buNone/>
              <a:defRPr/>
            </a:pPr>
            <a:r>
              <a:rPr lang="en-US" sz="2800" dirty="0" smtClean="0">
                <a:solidFill>
                  <a:schemeClr val="accent1"/>
                </a:solidFill>
              </a:rPr>
              <a:t>else  </a:t>
            </a:r>
            <a:r>
              <a:rPr lang="en-US" sz="2800" dirty="0">
                <a:solidFill>
                  <a:schemeClr val="accent1"/>
                </a:solidFill>
              </a:rPr>
              <a:t>if </a:t>
            </a:r>
            <a:r>
              <a:rPr lang="en-US" sz="2800" dirty="0"/>
              <a:t>(A == B)</a:t>
            </a:r>
            <a:endParaRPr lang="zh-CN" altLang="en-US" sz="2800" dirty="0"/>
          </a:p>
          <a:p>
            <a:pPr>
              <a:buFont typeface="Arial" pitchFamily="34" charset="0"/>
              <a:buNone/>
              <a:defRPr/>
            </a:pPr>
            <a:r>
              <a:rPr lang="en-US" sz="2800" dirty="0" smtClean="0"/>
              <a:t>            </a:t>
            </a:r>
            <a:r>
              <a:rPr lang="en-US" sz="2800" dirty="0" smtClean="0">
                <a:solidFill>
                  <a:srgbClr val="FFFF00"/>
                </a:solidFill>
              </a:rPr>
              <a:t>begin</a:t>
            </a:r>
            <a:endParaRPr lang="zh-CN" altLang="en-US" sz="2800" dirty="0">
              <a:solidFill>
                <a:srgbClr val="FFFF00"/>
              </a:solidFill>
            </a:endParaRPr>
          </a:p>
          <a:p>
            <a:pPr>
              <a:buFont typeface="Arial" pitchFamily="34" charset="0"/>
              <a:buNone/>
              <a:defRPr/>
            </a:pPr>
            <a:r>
              <a:rPr lang="en-US" sz="2800" dirty="0"/>
              <a:t>  </a:t>
            </a:r>
            <a:r>
              <a:rPr lang="en-US" sz="2800" dirty="0" smtClean="0"/>
              <a:t>             LG </a:t>
            </a:r>
            <a:r>
              <a:rPr lang="en-US" sz="2800" dirty="0"/>
              <a:t>= 0;</a:t>
            </a:r>
            <a:endParaRPr lang="zh-CN" altLang="en-US" sz="2800" dirty="0"/>
          </a:p>
          <a:p>
            <a:pPr>
              <a:buFont typeface="Arial" pitchFamily="34" charset="0"/>
              <a:buNone/>
              <a:defRPr/>
            </a:pPr>
            <a:r>
              <a:rPr lang="en-US" sz="2800" dirty="0"/>
              <a:t> </a:t>
            </a:r>
            <a:r>
              <a:rPr lang="en-US" sz="2800" dirty="0" smtClean="0"/>
              <a:t>              </a:t>
            </a:r>
            <a:r>
              <a:rPr lang="en-US" sz="2800" dirty="0"/>
              <a:t>EQ = 1;</a:t>
            </a:r>
            <a:endParaRPr lang="zh-CN" altLang="en-US" sz="2800" dirty="0"/>
          </a:p>
          <a:p>
            <a:pPr>
              <a:buFont typeface="Arial" pitchFamily="34" charset="0"/>
              <a:buNone/>
              <a:defRPr/>
            </a:pPr>
            <a:r>
              <a:rPr lang="en-US" sz="2800" dirty="0"/>
              <a:t>  </a:t>
            </a:r>
            <a:r>
              <a:rPr lang="en-US" sz="2800" dirty="0" smtClean="0"/>
              <a:t>             SM </a:t>
            </a:r>
            <a:r>
              <a:rPr lang="en-US" sz="2800" dirty="0"/>
              <a:t>= 0;</a:t>
            </a:r>
            <a:endParaRPr lang="zh-CN" altLang="en-US" sz="2800" dirty="0"/>
          </a:p>
          <a:p>
            <a:pPr>
              <a:buFont typeface="Arial" pitchFamily="34" charset="0"/>
              <a:buNone/>
              <a:defRPr/>
            </a:pPr>
            <a:r>
              <a:rPr lang="en-US" sz="2800" dirty="0" smtClean="0"/>
              <a:t>             </a:t>
            </a:r>
            <a:r>
              <a:rPr lang="en-US" sz="2800" dirty="0" smtClean="0">
                <a:solidFill>
                  <a:srgbClr val="FFFF00"/>
                </a:solidFill>
              </a:rPr>
              <a:t>end</a:t>
            </a:r>
            <a:endParaRPr lang="zh-CN" altLang="en-US" sz="2800" dirty="0">
              <a:solidFill>
                <a:srgbClr val="FFFF00"/>
              </a:solidFill>
            </a:endParaRPr>
          </a:p>
          <a:p>
            <a:pPr>
              <a:buFont typeface="Arial" pitchFamily="34" charset="0"/>
              <a:buNone/>
              <a:defRPr/>
            </a:pPr>
            <a:r>
              <a:rPr lang="en-US" sz="2800" dirty="0" smtClean="0">
                <a:solidFill>
                  <a:schemeClr val="accent1"/>
                </a:solidFill>
              </a:rPr>
              <a:t>else</a:t>
            </a:r>
            <a:r>
              <a:rPr lang="en-US" sz="2800" dirty="0" smtClean="0"/>
              <a:t>                </a:t>
            </a:r>
            <a:endParaRPr lang="zh-CN" altLang="en-US" sz="2800" dirty="0"/>
          </a:p>
          <a:p>
            <a:pPr>
              <a:buFont typeface="Arial" pitchFamily="34" charset="0"/>
              <a:buNone/>
              <a:defRPr/>
            </a:pPr>
            <a:r>
              <a:rPr lang="en-US" sz="2800" dirty="0"/>
              <a:t>              </a:t>
            </a:r>
            <a:r>
              <a:rPr lang="en-US" sz="2800" dirty="0">
                <a:solidFill>
                  <a:srgbClr val="FFFF00"/>
                </a:solidFill>
              </a:rPr>
              <a:t>begin</a:t>
            </a:r>
            <a:endParaRPr lang="zh-CN" altLang="en-US" sz="2800" dirty="0">
              <a:solidFill>
                <a:srgbClr val="FFFF00"/>
              </a:solidFill>
            </a:endParaRPr>
          </a:p>
          <a:p>
            <a:pPr>
              <a:buFont typeface="Arial" pitchFamily="34" charset="0"/>
              <a:buNone/>
              <a:defRPr/>
            </a:pPr>
            <a:r>
              <a:rPr lang="en-US" sz="2800" dirty="0"/>
              <a:t>                LG = 0;</a:t>
            </a:r>
            <a:endParaRPr lang="zh-CN" altLang="en-US" sz="2800" dirty="0"/>
          </a:p>
          <a:p>
            <a:pPr>
              <a:buFont typeface="Arial" pitchFamily="34" charset="0"/>
              <a:buNone/>
              <a:defRPr/>
            </a:pPr>
            <a:r>
              <a:rPr lang="en-US" sz="2800" dirty="0"/>
              <a:t>                EQ = 0;</a:t>
            </a:r>
            <a:endParaRPr lang="zh-CN" altLang="en-US" sz="2800" dirty="0"/>
          </a:p>
          <a:p>
            <a:pPr>
              <a:buFont typeface="Arial" pitchFamily="34" charset="0"/>
              <a:buNone/>
              <a:defRPr/>
            </a:pPr>
            <a:r>
              <a:rPr lang="en-US" sz="2800" dirty="0"/>
              <a:t>                SM = 1;</a:t>
            </a:r>
            <a:endParaRPr lang="zh-CN" altLang="en-US" sz="2800" dirty="0"/>
          </a:p>
          <a:p>
            <a:pPr>
              <a:buFont typeface="Arial" pitchFamily="34" charset="0"/>
              <a:buNone/>
              <a:defRPr/>
            </a:pPr>
            <a:r>
              <a:rPr lang="en-US" sz="2800" dirty="0"/>
              <a:t>              </a:t>
            </a:r>
            <a:r>
              <a:rPr lang="en-US" sz="2800" dirty="0">
                <a:solidFill>
                  <a:srgbClr val="FFFF00"/>
                </a:solidFill>
              </a:rPr>
              <a:t>end</a:t>
            </a:r>
            <a:endParaRPr lang="zh-CN" altLang="en-US" sz="2800" dirty="0">
              <a:solidFill>
                <a:srgbClr val="FFFF00"/>
              </a:solidFill>
            </a:endParaRPr>
          </a:p>
          <a:p>
            <a:pPr>
              <a:buFont typeface="Arial" pitchFamily="34" charset="0"/>
              <a:buNone/>
              <a:defRPr/>
            </a:pPr>
            <a:r>
              <a:rPr lang="en-US" sz="2800" dirty="0" err="1">
                <a:solidFill>
                  <a:srgbClr val="FF0000"/>
                </a:solidFill>
              </a:rPr>
              <a:t>endmodule</a:t>
            </a:r>
            <a:endParaRPr lang="zh-CN" altLang="en-US" sz="2800" dirty="0">
              <a:solidFill>
                <a:srgbClr val="FF0000"/>
              </a:solidFill>
            </a:endParaRPr>
          </a:p>
          <a:p>
            <a:pPr>
              <a:buFont typeface="Arial" pitchFamily="34" charset="0"/>
              <a:buNone/>
              <a:defRPr/>
            </a:pPr>
            <a:endParaRPr lang="zh-CN" altLang="en-US" sz="28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97489F-4C31-4370-B64B-6FDA95532023}" type="slidenum">
              <a:rPr lang="zh-CN" altLang="en-US" smtClean="0"/>
              <a:pPr>
                <a:defRPr/>
              </a:pPr>
              <a:t>47</a:t>
            </a:fld>
            <a:endParaRPr lang="en-US"/>
          </a:p>
        </p:txBody>
      </p:sp>
      <p:sp>
        <p:nvSpPr>
          <p:cNvPr id="6" name="矩形 5"/>
          <p:cNvSpPr/>
          <p:nvPr/>
        </p:nvSpPr>
        <p:spPr bwMode="auto">
          <a:xfrm>
            <a:off x="357158" y="868062"/>
            <a:ext cx="7500990" cy="5760640"/>
          </a:xfrm>
          <a:prstGeom prst="rect">
            <a:avLst/>
          </a:prstGeom>
          <a:noFill/>
          <a:ln w="25400" cap="flat" cmpd="sng" algn="ctr">
            <a:solidFill>
              <a:srgbClr val="BAB60A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3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3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1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 bwMode="auto">
          <a:xfrm>
            <a:off x="4643438" y="404664"/>
            <a:ext cx="4214842" cy="214314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8370" name="Rectangle 2"/>
          <p:cNvSpPr>
            <a:spLocks noChangeArrowheads="1"/>
          </p:cNvSpPr>
          <p:nvPr/>
        </p:nvSpPr>
        <p:spPr bwMode="auto">
          <a:xfrm>
            <a:off x="214313" y="256388"/>
            <a:ext cx="9144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7.5.3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编码器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12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buFontTx/>
              <a:buNone/>
            </a:pPr>
            <a:endParaRPr lang="zh-CN" altLang="en-US"/>
          </a:p>
        </p:txBody>
      </p:sp>
      <p:sp>
        <p:nvSpPr>
          <p:cNvPr id="51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buFontTx/>
              <a:buNone/>
            </a:pPr>
            <a:endParaRPr lang="zh-CN" altLang="en-US"/>
          </a:p>
        </p:txBody>
      </p:sp>
      <p:grpSp>
        <p:nvGrpSpPr>
          <p:cNvPr id="2" name="组合 13"/>
          <p:cNvGrpSpPr>
            <a:grpSpLocks/>
          </p:cNvGrpSpPr>
          <p:nvPr/>
        </p:nvGrpSpPr>
        <p:grpSpPr bwMode="auto">
          <a:xfrm>
            <a:off x="4500563" y="476120"/>
            <a:ext cx="4410075" cy="2667000"/>
            <a:chOff x="4500562" y="857232"/>
            <a:chExt cx="4410221" cy="2666360"/>
          </a:xfrm>
        </p:grpSpPr>
        <p:graphicFrame>
          <p:nvGraphicFramePr>
            <p:cNvPr id="5122" name="Object 1"/>
            <p:cNvGraphicFramePr>
              <a:graphicFrameLocks noChangeAspect="1"/>
            </p:cNvGraphicFramePr>
            <p:nvPr/>
          </p:nvGraphicFramePr>
          <p:xfrm>
            <a:off x="4500562" y="857232"/>
            <a:ext cx="4410221" cy="2000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12" r:id="rId4" imgW="1744643" imgH="791994" progId="">
                    <p:embed/>
                  </p:oleObj>
                </mc:Choice>
                <mc:Fallback>
                  <p:oleObj r:id="rId4" imgW="1744643" imgH="791994" progId="">
                    <p:embed/>
                    <p:pic>
                      <p:nvPicPr>
                        <p:cNvPr id="0" name="Object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00562" y="857232"/>
                          <a:ext cx="4410221" cy="200026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68" name="TextBox 8"/>
            <p:cNvSpPr txBox="1">
              <a:spLocks noChangeArrowheads="1"/>
            </p:cNvSpPr>
            <p:nvPr/>
          </p:nvSpPr>
          <p:spPr bwMode="auto">
            <a:xfrm>
              <a:off x="5643570" y="3000372"/>
              <a:ext cx="214314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buFontTx/>
                <a:buNone/>
              </a:pPr>
              <a:r>
                <a:rPr lang="zh-CN" altLang="en-US" sz="2800">
                  <a:latin typeface="黑体" pitchFamily="49" charset="-122"/>
                  <a:ea typeface="黑体" pitchFamily="49" charset="-122"/>
                </a:rPr>
                <a:t>功能框图</a:t>
              </a:r>
            </a:p>
          </p:txBody>
        </p:sp>
      </p:grp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214313" y="3374105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4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线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-2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线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编码器（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注意：编码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输入</a:t>
            </a:r>
            <a:r>
              <a:rPr lang="zh-CN" altLang="en-US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高电平有效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）。</a:t>
            </a: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9972438"/>
              </p:ext>
            </p:extLst>
          </p:nvPr>
        </p:nvGraphicFramePr>
        <p:xfrm>
          <a:off x="249114" y="4221088"/>
          <a:ext cx="8715374" cy="2214564"/>
        </p:xfrm>
        <a:graphic>
          <a:graphicData uri="http://schemas.openxmlformats.org/drawingml/2006/table">
            <a:tbl>
              <a:tblPr/>
              <a:tblGrid>
                <a:gridCol w="15908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36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05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87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26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9891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9094"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latin typeface="黑体" pitchFamily="49" charset="-122"/>
                          <a:ea typeface="黑体" pitchFamily="49" charset="-122"/>
                        </a:rPr>
                        <a:t>编码输入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latin typeface="Times New Roman"/>
                          <a:ea typeface="宋体"/>
                        </a:rPr>
                        <a:t>编码输出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09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04800" algn="l"/>
                          <a:tab pos="382270" algn="ctr"/>
                        </a:tabLst>
                      </a:pPr>
                      <a:r>
                        <a:rPr lang="en-US" sz="2000" i="1" kern="100">
                          <a:latin typeface="Times New Roman"/>
                          <a:ea typeface="宋体"/>
                        </a:rPr>
                        <a:t>I</a:t>
                      </a:r>
                      <a:r>
                        <a:rPr lang="en-US" sz="2000" kern="100" baseline="-25000">
                          <a:latin typeface="Times New Roman"/>
                          <a:ea typeface="宋体"/>
                        </a:rPr>
                        <a:t>3</a:t>
                      </a:r>
                      <a:endParaRPr lang="zh-CN" sz="20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i="1" kern="100">
                          <a:latin typeface="Times New Roman"/>
                          <a:ea typeface="宋体"/>
                        </a:rPr>
                        <a:t>I</a:t>
                      </a:r>
                      <a:r>
                        <a:rPr lang="en-US" sz="2000" kern="100" baseline="-25000">
                          <a:latin typeface="Times New Roman"/>
                          <a:ea typeface="宋体"/>
                        </a:rPr>
                        <a:t>2</a:t>
                      </a:r>
                      <a:endParaRPr lang="zh-CN" sz="20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i="1" kern="100">
                          <a:latin typeface="Times New Roman"/>
                          <a:ea typeface="宋体"/>
                        </a:rPr>
                        <a:t>I</a:t>
                      </a:r>
                      <a:r>
                        <a:rPr lang="en-US" sz="2000" kern="100" baseline="-25000">
                          <a:latin typeface="Times New Roman"/>
                          <a:ea typeface="宋体"/>
                        </a:rPr>
                        <a:t>1</a:t>
                      </a:r>
                      <a:endParaRPr lang="zh-CN" sz="20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i="1" kern="100">
                          <a:latin typeface="Times New Roman"/>
                          <a:ea typeface="宋体"/>
                        </a:rPr>
                        <a:t>I</a:t>
                      </a:r>
                      <a:r>
                        <a:rPr lang="en-US" sz="2000" kern="100" baseline="-25000">
                          <a:latin typeface="Times New Roman"/>
                          <a:ea typeface="宋体"/>
                        </a:rPr>
                        <a:t>0</a:t>
                      </a:r>
                      <a:endParaRPr lang="zh-CN" sz="20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i="1" kern="100">
                          <a:latin typeface="Times New Roman"/>
                          <a:ea typeface="宋体"/>
                        </a:rPr>
                        <a:t>Y</a:t>
                      </a:r>
                      <a:r>
                        <a:rPr lang="en-US" sz="2000" kern="100" baseline="-25000">
                          <a:latin typeface="Times New Roman"/>
                          <a:ea typeface="宋体"/>
                        </a:rPr>
                        <a:t>1</a:t>
                      </a:r>
                      <a:endParaRPr lang="zh-CN" sz="20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i="1" kern="100">
                          <a:latin typeface="Times New Roman"/>
                          <a:ea typeface="宋体"/>
                        </a:rPr>
                        <a:t>Y</a:t>
                      </a:r>
                      <a:r>
                        <a:rPr lang="en-US" sz="2000" kern="100" baseline="-25000">
                          <a:latin typeface="Times New Roman"/>
                          <a:ea typeface="宋体"/>
                        </a:rPr>
                        <a:t>0</a:t>
                      </a:r>
                      <a:endParaRPr lang="zh-CN" sz="20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09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/>
                          <a:ea typeface="宋体"/>
                        </a:rPr>
                        <a:t>0</a:t>
                      </a:r>
                      <a:endParaRPr lang="zh-CN" sz="20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/>
                          <a:ea typeface="宋体"/>
                        </a:rPr>
                        <a:t>0</a:t>
                      </a:r>
                      <a:endParaRPr lang="zh-CN" sz="20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/>
                          <a:ea typeface="宋体"/>
                        </a:rPr>
                        <a:t>0</a:t>
                      </a:r>
                      <a:endParaRPr lang="zh-CN" sz="20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/>
                          <a:ea typeface="宋体"/>
                        </a:rPr>
                        <a:t>1</a:t>
                      </a:r>
                      <a:endParaRPr lang="zh-CN" sz="20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/>
                          <a:ea typeface="宋体"/>
                        </a:rPr>
                        <a:t>0</a:t>
                      </a:r>
                      <a:endParaRPr lang="zh-CN" sz="20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/>
                          <a:ea typeface="宋体"/>
                        </a:rPr>
                        <a:t>0</a:t>
                      </a:r>
                      <a:endParaRPr lang="zh-CN" sz="20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09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/>
                          <a:ea typeface="宋体"/>
                        </a:rPr>
                        <a:t>0</a:t>
                      </a:r>
                      <a:endParaRPr lang="zh-CN" sz="20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/>
                          <a:ea typeface="宋体"/>
                        </a:rPr>
                        <a:t>0</a:t>
                      </a:r>
                      <a:endParaRPr lang="zh-CN" sz="20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/>
                          <a:ea typeface="宋体"/>
                        </a:rPr>
                        <a:t>1</a:t>
                      </a:r>
                      <a:endParaRPr lang="zh-CN" sz="20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Times New Roman"/>
                          <a:ea typeface="宋体"/>
                        </a:rPr>
                        <a:t>0</a:t>
                      </a:r>
                      <a:endParaRPr lang="zh-CN" sz="20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/>
                          <a:ea typeface="宋体"/>
                        </a:rPr>
                        <a:t>0</a:t>
                      </a:r>
                      <a:endParaRPr lang="zh-CN" sz="20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/>
                          <a:ea typeface="宋体"/>
                        </a:rPr>
                        <a:t>1</a:t>
                      </a:r>
                      <a:endParaRPr lang="zh-CN" sz="20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909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/>
                          <a:ea typeface="宋体"/>
                        </a:rPr>
                        <a:t>0</a:t>
                      </a:r>
                      <a:endParaRPr lang="zh-CN" sz="20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/>
                          <a:ea typeface="宋体"/>
                        </a:rPr>
                        <a:t>1</a:t>
                      </a:r>
                      <a:endParaRPr lang="zh-CN" sz="20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/>
                          <a:ea typeface="宋体"/>
                        </a:rPr>
                        <a:t>0</a:t>
                      </a:r>
                      <a:endParaRPr lang="zh-CN" sz="20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Times New Roman"/>
                          <a:ea typeface="宋体"/>
                        </a:rPr>
                        <a:t>0</a:t>
                      </a:r>
                      <a:endParaRPr lang="zh-CN" sz="20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/>
                          <a:ea typeface="宋体"/>
                        </a:rPr>
                        <a:t>1</a:t>
                      </a:r>
                      <a:endParaRPr lang="zh-CN" sz="20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/>
                          <a:ea typeface="宋体"/>
                        </a:rPr>
                        <a:t>0</a:t>
                      </a:r>
                      <a:endParaRPr lang="zh-CN" sz="20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909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/>
                          <a:ea typeface="宋体"/>
                        </a:rPr>
                        <a:t>1</a:t>
                      </a:r>
                      <a:endParaRPr lang="zh-CN" sz="20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/>
                          <a:ea typeface="宋体"/>
                        </a:rPr>
                        <a:t>0</a:t>
                      </a:r>
                      <a:endParaRPr lang="zh-CN" sz="20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/>
                          <a:ea typeface="宋体"/>
                        </a:rPr>
                        <a:t>0</a:t>
                      </a:r>
                      <a:endParaRPr lang="zh-CN" sz="20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Times New Roman"/>
                          <a:ea typeface="宋体"/>
                        </a:rPr>
                        <a:t>0</a:t>
                      </a:r>
                      <a:endParaRPr lang="zh-CN" sz="20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Times New Roman"/>
                          <a:ea typeface="宋体"/>
                        </a:rPr>
                        <a:t>1</a:t>
                      </a:r>
                      <a:endParaRPr lang="zh-CN" sz="20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Times New Roman"/>
                          <a:ea typeface="宋体"/>
                        </a:rPr>
                        <a:t>1</a:t>
                      </a:r>
                      <a:endParaRPr lang="zh-CN" sz="20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97489F-4C31-4370-B64B-6FDA95532023}" type="slidenum">
              <a:rPr lang="zh-CN" altLang="en-US" smtClean="0"/>
              <a:pPr>
                <a:defRPr/>
              </a:pPr>
              <a:t>48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3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58370" grpId="0"/>
      <p:bldP spid="10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ChangeArrowheads="1"/>
          </p:cNvSpPr>
          <p:nvPr/>
        </p:nvSpPr>
        <p:spPr bwMode="auto">
          <a:xfrm>
            <a:off x="107504" y="116632"/>
            <a:ext cx="9144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4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线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-2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线编码器的行为级描述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9395" name="TextBox 2"/>
          <p:cNvSpPr txBox="1">
            <a:spLocks noChangeArrowheads="1"/>
          </p:cNvSpPr>
          <p:nvPr/>
        </p:nvSpPr>
        <p:spPr bwMode="auto">
          <a:xfrm>
            <a:off x="142875" y="975494"/>
            <a:ext cx="8858250" cy="5693866"/>
          </a:xfrm>
          <a:prstGeom prst="rect">
            <a:avLst/>
          </a:prstGeom>
          <a:noFill/>
          <a:ln w="28575">
            <a:solidFill>
              <a:srgbClr val="FFC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altLang="zh-CN" sz="3200" dirty="0">
                <a:solidFill>
                  <a:srgbClr val="FF0000"/>
                </a:solidFill>
              </a:rPr>
              <a:t>module</a:t>
            </a:r>
            <a:r>
              <a:rPr lang="en-US" altLang="zh-CN" sz="3200" dirty="0"/>
              <a:t>  ENC4_2(I, Y);</a:t>
            </a:r>
            <a:endParaRPr lang="zh-CN" altLang="en-US" sz="3200" dirty="0"/>
          </a:p>
          <a:p>
            <a:pPr>
              <a:buFontTx/>
              <a:buNone/>
            </a:pPr>
            <a:r>
              <a:rPr lang="en-US" altLang="zh-CN" sz="3200" dirty="0"/>
              <a:t>        input  [3:0]  I;</a:t>
            </a:r>
            <a:endParaRPr lang="zh-CN" altLang="en-US" sz="3200" dirty="0"/>
          </a:p>
          <a:p>
            <a:pPr>
              <a:buFontTx/>
              <a:buNone/>
            </a:pPr>
            <a:r>
              <a:rPr lang="en-US" altLang="zh-CN" sz="3200" dirty="0"/>
              <a:t>        output  </a:t>
            </a:r>
            <a:r>
              <a:rPr lang="en-US" altLang="zh-CN" sz="3200" dirty="0" err="1">
                <a:solidFill>
                  <a:schemeClr val="accent1"/>
                </a:solidFill>
              </a:rPr>
              <a:t>reg</a:t>
            </a:r>
            <a:r>
              <a:rPr lang="en-US" altLang="zh-CN" sz="3200" dirty="0"/>
              <a:t>  [1:0]  Y;</a:t>
            </a:r>
            <a:endParaRPr lang="zh-CN" altLang="en-US" sz="3200" dirty="0"/>
          </a:p>
          <a:p>
            <a:pPr>
              <a:buFontTx/>
              <a:buNone/>
            </a:pPr>
            <a:r>
              <a:rPr lang="en-US" altLang="zh-CN" sz="3200" dirty="0"/>
              <a:t>        </a:t>
            </a:r>
            <a:r>
              <a:rPr lang="en-US" altLang="zh-CN" sz="3200" dirty="0">
                <a:solidFill>
                  <a:schemeClr val="accent1"/>
                </a:solidFill>
              </a:rPr>
              <a:t>always @</a:t>
            </a:r>
            <a:r>
              <a:rPr lang="en-US" altLang="zh-CN" sz="3200" dirty="0"/>
              <a:t>(I)</a:t>
            </a:r>
            <a:endParaRPr lang="zh-CN" altLang="en-US" sz="3200" dirty="0"/>
          </a:p>
          <a:p>
            <a:pPr>
              <a:buFontTx/>
              <a:buNone/>
            </a:pPr>
            <a:r>
              <a:rPr lang="en-US" altLang="zh-CN" sz="3200" dirty="0"/>
              <a:t>          </a:t>
            </a:r>
            <a:r>
              <a:rPr lang="en-US" altLang="zh-CN" sz="3200" dirty="0">
                <a:solidFill>
                  <a:srgbClr val="FFFF00"/>
                </a:solidFill>
              </a:rPr>
              <a:t>case</a:t>
            </a:r>
            <a:r>
              <a:rPr lang="en-US" altLang="zh-CN" sz="3200" dirty="0"/>
              <a:t> (I)</a:t>
            </a:r>
            <a:endParaRPr lang="zh-CN" altLang="en-US" sz="3200" dirty="0"/>
          </a:p>
          <a:p>
            <a:pPr>
              <a:buFontTx/>
              <a:buNone/>
            </a:pPr>
            <a:r>
              <a:rPr lang="en-US" altLang="zh-CN" sz="3200" dirty="0" smtClean="0"/>
              <a:t>            4’b0001</a:t>
            </a:r>
            <a:r>
              <a:rPr lang="en-US" altLang="zh-CN" sz="3200" dirty="0"/>
              <a:t>: Y = 2’b00;</a:t>
            </a:r>
            <a:endParaRPr lang="zh-CN" altLang="en-US" sz="3200" dirty="0"/>
          </a:p>
          <a:p>
            <a:pPr>
              <a:buFontTx/>
              <a:buNone/>
            </a:pPr>
            <a:r>
              <a:rPr lang="en-US" altLang="zh-CN" sz="3200" dirty="0"/>
              <a:t>            4’b0010: Y = 2’b01;</a:t>
            </a:r>
            <a:endParaRPr lang="zh-CN" altLang="en-US" sz="3200" dirty="0"/>
          </a:p>
          <a:p>
            <a:pPr>
              <a:buFontTx/>
              <a:buNone/>
            </a:pPr>
            <a:r>
              <a:rPr lang="en-US" altLang="zh-CN" sz="3200" dirty="0"/>
              <a:t>            4’b0100: Y = 2’b10;</a:t>
            </a:r>
            <a:endParaRPr lang="zh-CN" altLang="en-US" sz="3200" dirty="0"/>
          </a:p>
          <a:p>
            <a:pPr>
              <a:buFontTx/>
              <a:buNone/>
            </a:pPr>
            <a:r>
              <a:rPr lang="en-US" altLang="zh-CN" sz="3200" dirty="0"/>
              <a:t>            4’b1000: Y = 2’b11;</a:t>
            </a:r>
            <a:endParaRPr lang="zh-CN" altLang="en-US" sz="3200" dirty="0"/>
          </a:p>
          <a:p>
            <a:pPr>
              <a:buFontTx/>
              <a:buNone/>
            </a:pPr>
            <a:r>
              <a:rPr lang="en-US" altLang="zh-CN" sz="3200" dirty="0"/>
              <a:t>          </a:t>
            </a:r>
            <a:r>
              <a:rPr lang="en-US" altLang="zh-CN" sz="3200" dirty="0" err="1">
                <a:solidFill>
                  <a:srgbClr val="FFFF00"/>
                </a:solidFill>
              </a:rPr>
              <a:t>endcase</a:t>
            </a:r>
            <a:endParaRPr lang="zh-CN" altLang="en-US" sz="3200" dirty="0">
              <a:solidFill>
                <a:srgbClr val="FFFF00"/>
              </a:solidFill>
            </a:endParaRPr>
          </a:p>
          <a:p>
            <a:pPr>
              <a:buFontTx/>
              <a:buNone/>
            </a:pPr>
            <a:r>
              <a:rPr lang="en-US" altLang="zh-CN" sz="3200" dirty="0" err="1">
                <a:solidFill>
                  <a:srgbClr val="FF0000"/>
                </a:solidFill>
              </a:rPr>
              <a:t>endmodule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97489F-4C31-4370-B64B-6FDA95532023}" type="slidenum">
              <a:rPr lang="zh-CN" altLang="en-US" smtClean="0"/>
              <a:pPr>
                <a:defRPr/>
              </a:pPr>
              <a:t>49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3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3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9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9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4" grpId="0"/>
      <p:bldP spid="5939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97489F-4C31-4370-B64B-6FDA95532023}" type="slidenum">
              <a:rPr lang="zh-CN" alt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3" name="Rectangle 20"/>
          <p:cNvSpPr>
            <a:spLocks noChangeArrowheads="1"/>
          </p:cNvSpPr>
          <p:nvPr/>
        </p:nvSpPr>
        <p:spPr bwMode="auto">
          <a:xfrm>
            <a:off x="323528" y="260648"/>
            <a:ext cx="387826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7.2.2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数值和常数</a:t>
            </a:r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193763" y="1124744"/>
            <a:ext cx="894715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Verilog HDL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有</a:t>
            </a:r>
            <a:r>
              <a:rPr lang="en-US" altLang="zh-CN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4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种基本数值：</a:t>
            </a:r>
          </a:p>
          <a:p>
            <a:pPr>
              <a:buFont typeface="Wingdings" pitchFamily="2" charset="2"/>
              <a:buChar char="Ø"/>
            </a:pP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：逻辑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或“</a:t>
            </a: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假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”；</a:t>
            </a:r>
          </a:p>
          <a:p>
            <a:pPr>
              <a:buFont typeface="Wingdings" pitchFamily="2" charset="2"/>
              <a:buChar char="Ø"/>
            </a:pP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：逻辑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或“</a:t>
            </a: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真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”；</a:t>
            </a:r>
          </a:p>
          <a:p>
            <a:pPr>
              <a:buFont typeface="Wingdings" pitchFamily="2" charset="2"/>
              <a:buChar char="Ø"/>
            </a:pP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x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或</a:t>
            </a: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X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：</a:t>
            </a: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未知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；</a:t>
            </a:r>
          </a:p>
          <a:p>
            <a:pPr>
              <a:buFont typeface="Wingdings" pitchFamily="2" charset="2"/>
              <a:buChar char="Ø"/>
            </a:pP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z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或</a:t>
            </a: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Z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：</a:t>
            </a: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高阻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。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01857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 bwMode="auto">
          <a:xfrm>
            <a:off x="2292219" y="1738889"/>
            <a:ext cx="4500594" cy="442915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8370" name="Rectangle 2"/>
          <p:cNvSpPr>
            <a:spLocks noChangeArrowheads="1"/>
          </p:cNvSpPr>
          <p:nvPr/>
        </p:nvSpPr>
        <p:spPr bwMode="auto">
          <a:xfrm>
            <a:off x="179512" y="182146"/>
            <a:ext cx="9144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7.5.4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译码器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14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buFontTx/>
              <a:buNone/>
            </a:pPr>
            <a:endParaRPr lang="zh-CN" altLang="en-US"/>
          </a:p>
        </p:txBody>
      </p:sp>
      <p:sp>
        <p:nvSpPr>
          <p:cNvPr id="61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buFontTx/>
              <a:buNone/>
            </a:pPr>
            <a:endParaRPr lang="zh-CN" altLang="en-US"/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2771800" y="971157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altLang="zh-CN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线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-8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线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译码器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1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buFontTx/>
              <a:buNone/>
            </a:pPr>
            <a:endParaRPr lang="zh-CN" altLang="en-US"/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2208083" y="1881787"/>
            <a:ext cx="4799012" cy="4810125"/>
            <a:chOff x="4345550" y="357166"/>
            <a:chExt cx="4798450" cy="4809500"/>
          </a:xfrm>
        </p:grpSpPr>
        <p:sp>
          <p:nvSpPr>
            <p:cNvPr id="6154" name="TextBox 8"/>
            <p:cNvSpPr txBox="1">
              <a:spLocks noChangeArrowheads="1"/>
            </p:cNvSpPr>
            <p:nvPr/>
          </p:nvSpPr>
          <p:spPr bwMode="auto">
            <a:xfrm>
              <a:off x="5572132" y="4643446"/>
              <a:ext cx="214314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buFontTx/>
                <a:buNone/>
              </a:pPr>
              <a:r>
                <a:rPr lang="zh-CN" altLang="en-US" sz="2800">
                  <a:latin typeface="黑体" pitchFamily="49" charset="-122"/>
                  <a:ea typeface="黑体" pitchFamily="49" charset="-122"/>
                </a:rPr>
                <a:t>功能框图</a:t>
              </a:r>
            </a:p>
          </p:txBody>
        </p:sp>
        <p:graphicFrame>
          <p:nvGraphicFramePr>
            <p:cNvPr id="6146" name="Object 3"/>
            <p:cNvGraphicFramePr>
              <a:graphicFrameLocks noChangeAspect="1"/>
            </p:cNvGraphicFramePr>
            <p:nvPr/>
          </p:nvGraphicFramePr>
          <p:xfrm>
            <a:off x="4345550" y="357166"/>
            <a:ext cx="4798450" cy="42856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36" name="Visio" r:id="rId4" imgW="1699597" imgH="1512111" progId="">
                    <p:embed/>
                  </p:oleObj>
                </mc:Choice>
                <mc:Fallback>
                  <p:oleObj name="Visio" r:id="rId4" imgW="1699597" imgH="1512111" progId="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45550" y="357166"/>
                          <a:ext cx="4798450" cy="428569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97489F-4C31-4370-B64B-6FDA95532023}" type="slidenum">
              <a:rPr lang="zh-CN" altLang="en-US" smtClean="0"/>
              <a:pPr>
                <a:defRPr/>
              </a:pPr>
              <a:t>50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83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8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58370" grpId="0"/>
      <p:bldP spid="10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buFontTx/>
              <a:buNone/>
            </a:pPr>
            <a:endParaRPr lang="zh-CN" altLang="en-US"/>
          </a:p>
        </p:txBody>
      </p:sp>
      <p:sp>
        <p:nvSpPr>
          <p:cNvPr id="7066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buFontTx/>
              <a:buNone/>
            </a:pPr>
            <a:endParaRPr lang="zh-CN" altLang="en-US"/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99719" y="552337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线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-8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线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译码器（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注意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：输出</a:t>
            </a:r>
            <a:r>
              <a:rPr lang="zh-CN" altLang="en-US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低电平有效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）</a:t>
            </a:r>
          </a:p>
        </p:txBody>
      </p:sp>
      <p:sp>
        <p:nvSpPr>
          <p:cNvPr id="7066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buFontTx/>
              <a:buNone/>
            </a:pPr>
            <a:endParaRPr lang="zh-CN" altLang="en-US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6497937"/>
              </p:ext>
            </p:extLst>
          </p:nvPr>
        </p:nvGraphicFramePr>
        <p:xfrm>
          <a:off x="99719" y="1663100"/>
          <a:ext cx="8929692" cy="4267200"/>
        </p:xfrm>
        <a:graphic>
          <a:graphicData uri="http://schemas.openxmlformats.org/drawingml/2006/table">
            <a:tbl>
              <a:tblPr/>
              <a:tblGrid>
                <a:gridCol w="8110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10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10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20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20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207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207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207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1207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1207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1207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19576"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800" kern="100" dirty="0">
                          <a:latin typeface="Times New Roman"/>
                          <a:ea typeface="宋体"/>
                        </a:rPr>
                        <a:t>译码输入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800" kern="100" dirty="0">
                          <a:latin typeface="Times New Roman"/>
                          <a:ea typeface="宋体"/>
                        </a:rPr>
                        <a:t>译码输出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57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i="1" kern="100">
                          <a:latin typeface="Times New Roman"/>
                          <a:ea typeface="宋体"/>
                        </a:rPr>
                        <a:t>A</a:t>
                      </a:r>
                      <a:r>
                        <a:rPr lang="en-US" sz="2800" kern="100" baseline="-25000">
                          <a:latin typeface="Times New Roman"/>
                          <a:ea typeface="宋体"/>
                        </a:rPr>
                        <a:t>2</a:t>
                      </a:r>
                      <a:endParaRPr lang="zh-CN" sz="2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i="1" kern="100">
                          <a:latin typeface="Times New Roman"/>
                          <a:ea typeface="宋体"/>
                        </a:rPr>
                        <a:t>A</a:t>
                      </a:r>
                      <a:r>
                        <a:rPr lang="en-US" sz="2800" kern="100" baseline="-25000">
                          <a:latin typeface="Times New Roman"/>
                          <a:ea typeface="宋体"/>
                        </a:rPr>
                        <a:t>1</a:t>
                      </a:r>
                      <a:endParaRPr lang="zh-CN" sz="2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i="1" kern="100">
                          <a:latin typeface="Times New Roman"/>
                          <a:ea typeface="宋体"/>
                        </a:rPr>
                        <a:t>A</a:t>
                      </a:r>
                      <a:r>
                        <a:rPr lang="en-US" sz="2800" kern="100" baseline="-25000">
                          <a:latin typeface="Times New Roman"/>
                          <a:ea typeface="宋体"/>
                        </a:rPr>
                        <a:t>0</a:t>
                      </a:r>
                      <a:endParaRPr lang="zh-CN" sz="2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i="1" kern="100">
                          <a:latin typeface="Times New Roman"/>
                          <a:ea typeface="宋体"/>
                        </a:rPr>
                        <a:t>Z</a:t>
                      </a:r>
                      <a:r>
                        <a:rPr lang="en-US" sz="2800" kern="100" baseline="-25000">
                          <a:latin typeface="Times New Roman"/>
                          <a:ea typeface="宋体"/>
                        </a:rPr>
                        <a:t>7</a:t>
                      </a:r>
                      <a:endParaRPr lang="zh-CN" sz="2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i="1" kern="100">
                          <a:latin typeface="Times New Roman"/>
                          <a:ea typeface="宋体"/>
                        </a:rPr>
                        <a:t>Z</a:t>
                      </a:r>
                      <a:r>
                        <a:rPr lang="en-US" sz="2800" kern="100" baseline="-25000">
                          <a:latin typeface="Times New Roman"/>
                          <a:ea typeface="宋体"/>
                        </a:rPr>
                        <a:t>6</a:t>
                      </a:r>
                      <a:endParaRPr lang="zh-CN" sz="2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i="1" kern="100">
                          <a:latin typeface="Times New Roman"/>
                          <a:ea typeface="宋体"/>
                        </a:rPr>
                        <a:t>Z</a:t>
                      </a:r>
                      <a:r>
                        <a:rPr lang="en-US" sz="2800" kern="100" baseline="-25000">
                          <a:latin typeface="Times New Roman"/>
                          <a:ea typeface="宋体"/>
                        </a:rPr>
                        <a:t>5</a:t>
                      </a:r>
                      <a:endParaRPr lang="zh-CN" sz="2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i="1" kern="100">
                          <a:latin typeface="Times New Roman"/>
                          <a:ea typeface="宋体"/>
                        </a:rPr>
                        <a:t>Z</a:t>
                      </a:r>
                      <a:r>
                        <a:rPr lang="en-US" sz="2800" kern="100" baseline="-25000">
                          <a:latin typeface="Times New Roman"/>
                          <a:ea typeface="宋体"/>
                        </a:rPr>
                        <a:t>4</a:t>
                      </a:r>
                      <a:endParaRPr lang="zh-CN" sz="2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i="1" kern="100">
                          <a:latin typeface="Times New Roman"/>
                          <a:ea typeface="宋体"/>
                        </a:rPr>
                        <a:t>Z</a:t>
                      </a:r>
                      <a:r>
                        <a:rPr lang="en-US" sz="2800" kern="100" baseline="-25000">
                          <a:latin typeface="Times New Roman"/>
                          <a:ea typeface="宋体"/>
                        </a:rPr>
                        <a:t>3</a:t>
                      </a:r>
                      <a:endParaRPr lang="zh-CN" sz="2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i="1" kern="100">
                          <a:latin typeface="Times New Roman"/>
                          <a:ea typeface="宋体"/>
                        </a:rPr>
                        <a:t>Z</a:t>
                      </a:r>
                      <a:r>
                        <a:rPr lang="en-US" sz="2800" kern="100" baseline="-25000">
                          <a:latin typeface="Times New Roman"/>
                          <a:ea typeface="宋体"/>
                        </a:rPr>
                        <a:t>2</a:t>
                      </a:r>
                      <a:endParaRPr lang="zh-CN" sz="2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i="1" kern="100">
                          <a:latin typeface="Times New Roman"/>
                          <a:ea typeface="宋体"/>
                        </a:rPr>
                        <a:t>Z</a:t>
                      </a:r>
                      <a:r>
                        <a:rPr lang="en-US" sz="2800" kern="100" baseline="-25000">
                          <a:latin typeface="Times New Roman"/>
                          <a:ea typeface="宋体"/>
                        </a:rPr>
                        <a:t>1</a:t>
                      </a:r>
                      <a:endParaRPr lang="zh-CN" sz="2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i="1" kern="100">
                          <a:latin typeface="Times New Roman"/>
                          <a:ea typeface="宋体"/>
                        </a:rPr>
                        <a:t>Z</a:t>
                      </a:r>
                      <a:r>
                        <a:rPr lang="en-US" sz="2800" kern="100" baseline="-25000">
                          <a:latin typeface="Times New Roman"/>
                          <a:ea typeface="宋体"/>
                        </a:rPr>
                        <a:t>0</a:t>
                      </a:r>
                      <a:endParaRPr lang="zh-CN" sz="2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57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latin typeface="Times New Roman"/>
                          <a:ea typeface="宋体"/>
                        </a:rPr>
                        <a:t>0</a:t>
                      </a:r>
                      <a:endParaRPr lang="zh-CN" sz="2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latin typeface="Times New Roman"/>
                          <a:ea typeface="宋体"/>
                        </a:rPr>
                        <a:t>0</a:t>
                      </a:r>
                      <a:endParaRPr lang="zh-CN" sz="2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latin typeface="Times New Roman"/>
                          <a:ea typeface="宋体"/>
                        </a:rPr>
                        <a:t>0</a:t>
                      </a:r>
                      <a:endParaRPr lang="zh-CN" sz="2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latin typeface="Times New Roman"/>
                          <a:ea typeface="宋体"/>
                        </a:rPr>
                        <a:t>1</a:t>
                      </a:r>
                      <a:endParaRPr lang="zh-CN" sz="2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latin typeface="Times New Roman"/>
                          <a:ea typeface="宋体"/>
                        </a:rPr>
                        <a:t>1</a:t>
                      </a:r>
                      <a:endParaRPr lang="zh-CN" sz="2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latin typeface="Times New Roman"/>
                          <a:ea typeface="宋体"/>
                        </a:rPr>
                        <a:t>1</a:t>
                      </a:r>
                      <a:endParaRPr lang="zh-CN" sz="2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latin typeface="Times New Roman"/>
                          <a:ea typeface="宋体"/>
                        </a:rPr>
                        <a:t>1</a:t>
                      </a:r>
                      <a:endParaRPr lang="zh-CN" sz="2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latin typeface="Times New Roman"/>
                          <a:ea typeface="宋体"/>
                        </a:rPr>
                        <a:t>1</a:t>
                      </a:r>
                      <a:endParaRPr lang="zh-CN" sz="2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latin typeface="Times New Roman"/>
                          <a:ea typeface="宋体"/>
                        </a:rPr>
                        <a:t>1</a:t>
                      </a:r>
                      <a:endParaRPr lang="zh-CN" sz="2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latin typeface="Times New Roman"/>
                          <a:ea typeface="宋体"/>
                        </a:rPr>
                        <a:t>1</a:t>
                      </a:r>
                      <a:endParaRPr lang="zh-CN" sz="2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latin typeface="Times New Roman"/>
                          <a:ea typeface="宋体"/>
                        </a:rPr>
                        <a:t>0</a:t>
                      </a:r>
                      <a:endParaRPr lang="zh-CN" sz="2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57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latin typeface="Times New Roman"/>
                          <a:ea typeface="宋体"/>
                        </a:rPr>
                        <a:t>0</a:t>
                      </a:r>
                      <a:endParaRPr lang="zh-CN" sz="2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latin typeface="Times New Roman"/>
                          <a:ea typeface="宋体"/>
                        </a:rPr>
                        <a:t>0</a:t>
                      </a:r>
                      <a:endParaRPr lang="zh-CN" sz="2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latin typeface="Times New Roman"/>
                          <a:ea typeface="宋体"/>
                        </a:rPr>
                        <a:t>1</a:t>
                      </a:r>
                      <a:endParaRPr lang="zh-CN" sz="2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latin typeface="Times New Roman"/>
                          <a:ea typeface="宋体"/>
                        </a:rPr>
                        <a:t>1</a:t>
                      </a:r>
                      <a:endParaRPr lang="zh-CN" sz="2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latin typeface="Times New Roman"/>
                          <a:ea typeface="宋体"/>
                        </a:rPr>
                        <a:t>1</a:t>
                      </a:r>
                      <a:endParaRPr lang="zh-CN" sz="2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latin typeface="Times New Roman"/>
                          <a:ea typeface="宋体"/>
                        </a:rPr>
                        <a:t>1</a:t>
                      </a:r>
                      <a:endParaRPr lang="zh-CN" sz="2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latin typeface="Times New Roman"/>
                          <a:ea typeface="宋体"/>
                        </a:rPr>
                        <a:t>1</a:t>
                      </a:r>
                      <a:endParaRPr lang="zh-CN" sz="2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latin typeface="Times New Roman"/>
                          <a:ea typeface="宋体"/>
                        </a:rPr>
                        <a:t>1</a:t>
                      </a:r>
                      <a:endParaRPr lang="zh-CN" sz="2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latin typeface="Times New Roman"/>
                          <a:ea typeface="宋体"/>
                        </a:rPr>
                        <a:t>1</a:t>
                      </a:r>
                      <a:endParaRPr lang="zh-CN" sz="2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latin typeface="Times New Roman"/>
                          <a:ea typeface="宋体"/>
                        </a:rPr>
                        <a:t>0</a:t>
                      </a:r>
                      <a:endParaRPr lang="zh-CN" sz="2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latin typeface="Times New Roman"/>
                          <a:ea typeface="宋体"/>
                        </a:rPr>
                        <a:t>1</a:t>
                      </a:r>
                      <a:endParaRPr lang="zh-CN" sz="2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957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latin typeface="Times New Roman"/>
                          <a:ea typeface="宋体"/>
                        </a:rPr>
                        <a:t>0</a:t>
                      </a:r>
                      <a:endParaRPr lang="zh-CN" sz="2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latin typeface="Times New Roman"/>
                          <a:ea typeface="宋体"/>
                        </a:rPr>
                        <a:t>1</a:t>
                      </a:r>
                      <a:endParaRPr lang="zh-CN" sz="2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latin typeface="Times New Roman"/>
                          <a:ea typeface="宋体"/>
                        </a:rPr>
                        <a:t>0</a:t>
                      </a:r>
                      <a:endParaRPr lang="zh-CN" sz="2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latin typeface="Times New Roman"/>
                          <a:ea typeface="宋体"/>
                        </a:rPr>
                        <a:t>1</a:t>
                      </a:r>
                      <a:endParaRPr lang="zh-CN" sz="2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latin typeface="Times New Roman"/>
                          <a:ea typeface="宋体"/>
                        </a:rPr>
                        <a:t>1</a:t>
                      </a:r>
                      <a:endParaRPr lang="zh-CN" sz="2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latin typeface="Times New Roman"/>
                          <a:ea typeface="宋体"/>
                        </a:rPr>
                        <a:t>1</a:t>
                      </a:r>
                      <a:endParaRPr lang="zh-CN" sz="2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latin typeface="Times New Roman"/>
                          <a:ea typeface="宋体"/>
                        </a:rPr>
                        <a:t>1</a:t>
                      </a:r>
                      <a:endParaRPr lang="zh-CN" sz="2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latin typeface="Times New Roman"/>
                          <a:ea typeface="宋体"/>
                        </a:rPr>
                        <a:t>1</a:t>
                      </a:r>
                      <a:endParaRPr lang="zh-CN" sz="2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latin typeface="Times New Roman"/>
                          <a:ea typeface="宋体"/>
                        </a:rPr>
                        <a:t>0</a:t>
                      </a:r>
                      <a:endParaRPr lang="zh-CN" sz="2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latin typeface="Times New Roman"/>
                          <a:ea typeface="宋体"/>
                        </a:rPr>
                        <a:t>1</a:t>
                      </a:r>
                      <a:endParaRPr lang="zh-CN" sz="2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latin typeface="Times New Roman"/>
                          <a:ea typeface="宋体"/>
                        </a:rPr>
                        <a:t>1</a:t>
                      </a:r>
                      <a:endParaRPr lang="zh-CN" sz="2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957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latin typeface="Times New Roman"/>
                          <a:ea typeface="宋体"/>
                        </a:rPr>
                        <a:t>0</a:t>
                      </a:r>
                      <a:endParaRPr lang="zh-CN" sz="2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latin typeface="Times New Roman"/>
                          <a:ea typeface="宋体"/>
                        </a:rPr>
                        <a:t>1</a:t>
                      </a:r>
                      <a:endParaRPr lang="zh-CN" sz="2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latin typeface="Times New Roman"/>
                          <a:ea typeface="宋体"/>
                        </a:rPr>
                        <a:t>1</a:t>
                      </a:r>
                      <a:endParaRPr lang="zh-CN" sz="2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latin typeface="Times New Roman"/>
                          <a:ea typeface="宋体"/>
                        </a:rPr>
                        <a:t>1</a:t>
                      </a:r>
                      <a:endParaRPr lang="zh-CN" sz="2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latin typeface="Times New Roman"/>
                          <a:ea typeface="宋体"/>
                        </a:rPr>
                        <a:t>1</a:t>
                      </a:r>
                      <a:endParaRPr lang="zh-CN" sz="2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latin typeface="Times New Roman"/>
                          <a:ea typeface="宋体"/>
                        </a:rPr>
                        <a:t>1</a:t>
                      </a:r>
                      <a:endParaRPr lang="zh-CN" sz="2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latin typeface="Times New Roman"/>
                          <a:ea typeface="宋体"/>
                        </a:rPr>
                        <a:t>1</a:t>
                      </a:r>
                      <a:endParaRPr lang="zh-CN" sz="2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latin typeface="Times New Roman"/>
                          <a:ea typeface="宋体"/>
                        </a:rPr>
                        <a:t>0</a:t>
                      </a:r>
                      <a:endParaRPr lang="zh-CN" sz="2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latin typeface="Times New Roman"/>
                          <a:ea typeface="宋体"/>
                        </a:rPr>
                        <a:t>1</a:t>
                      </a:r>
                      <a:endParaRPr lang="zh-CN" sz="2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latin typeface="Times New Roman"/>
                          <a:ea typeface="宋体"/>
                        </a:rPr>
                        <a:t>1</a:t>
                      </a:r>
                      <a:endParaRPr lang="zh-CN" sz="2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latin typeface="Times New Roman"/>
                          <a:ea typeface="宋体"/>
                        </a:rPr>
                        <a:t>1</a:t>
                      </a:r>
                      <a:endParaRPr lang="zh-CN" sz="2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957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latin typeface="Times New Roman"/>
                          <a:ea typeface="宋体"/>
                        </a:rPr>
                        <a:t>1</a:t>
                      </a:r>
                      <a:endParaRPr lang="zh-CN" sz="2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latin typeface="Times New Roman"/>
                          <a:ea typeface="宋体"/>
                        </a:rPr>
                        <a:t>0</a:t>
                      </a:r>
                      <a:endParaRPr lang="zh-CN" sz="2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latin typeface="Times New Roman"/>
                          <a:ea typeface="宋体"/>
                        </a:rPr>
                        <a:t>0</a:t>
                      </a:r>
                      <a:endParaRPr lang="zh-CN" sz="2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latin typeface="Times New Roman"/>
                          <a:ea typeface="宋体"/>
                        </a:rPr>
                        <a:t>1</a:t>
                      </a:r>
                      <a:endParaRPr lang="zh-CN" sz="2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latin typeface="Times New Roman"/>
                          <a:ea typeface="宋体"/>
                        </a:rPr>
                        <a:t>1</a:t>
                      </a:r>
                      <a:endParaRPr lang="zh-CN" sz="2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latin typeface="Times New Roman"/>
                          <a:ea typeface="宋体"/>
                        </a:rPr>
                        <a:t>1</a:t>
                      </a:r>
                      <a:endParaRPr lang="zh-CN" sz="2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latin typeface="Times New Roman"/>
                          <a:ea typeface="宋体"/>
                        </a:rPr>
                        <a:t>0</a:t>
                      </a:r>
                      <a:endParaRPr lang="zh-CN" sz="2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latin typeface="Times New Roman"/>
                          <a:ea typeface="宋体"/>
                        </a:rPr>
                        <a:t>1</a:t>
                      </a:r>
                      <a:endParaRPr lang="zh-CN" sz="2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latin typeface="Times New Roman"/>
                          <a:ea typeface="宋体"/>
                        </a:rPr>
                        <a:t>1</a:t>
                      </a:r>
                      <a:endParaRPr lang="zh-CN" sz="2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latin typeface="Times New Roman"/>
                          <a:ea typeface="宋体"/>
                        </a:rPr>
                        <a:t>1</a:t>
                      </a:r>
                      <a:endParaRPr lang="zh-CN" sz="2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latin typeface="Times New Roman"/>
                          <a:ea typeface="宋体"/>
                        </a:rPr>
                        <a:t>1</a:t>
                      </a:r>
                      <a:endParaRPr lang="zh-CN" sz="2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957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latin typeface="Times New Roman"/>
                          <a:ea typeface="宋体"/>
                        </a:rPr>
                        <a:t>1</a:t>
                      </a:r>
                      <a:endParaRPr lang="zh-CN" sz="2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latin typeface="Times New Roman"/>
                          <a:ea typeface="宋体"/>
                        </a:rPr>
                        <a:t>0</a:t>
                      </a:r>
                      <a:endParaRPr lang="zh-CN" sz="2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latin typeface="Times New Roman"/>
                          <a:ea typeface="宋体"/>
                        </a:rPr>
                        <a:t>1</a:t>
                      </a:r>
                      <a:endParaRPr lang="zh-CN" sz="2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latin typeface="Times New Roman"/>
                          <a:ea typeface="宋体"/>
                        </a:rPr>
                        <a:t>1</a:t>
                      </a:r>
                      <a:endParaRPr lang="zh-CN" sz="2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latin typeface="Times New Roman"/>
                          <a:ea typeface="宋体"/>
                        </a:rPr>
                        <a:t>1</a:t>
                      </a:r>
                      <a:endParaRPr lang="zh-CN" sz="2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latin typeface="Times New Roman"/>
                          <a:ea typeface="宋体"/>
                        </a:rPr>
                        <a:t>0</a:t>
                      </a:r>
                      <a:endParaRPr lang="zh-CN" sz="2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latin typeface="Times New Roman"/>
                          <a:ea typeface="宋体"/>
                        </a:rPr>
                        <a:t>1</a:t>
                      </a:r>
                      <a:endParaRPr lang="zh-CN" sz="2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latin typeface="Times New Roman"/>
                          <a:ea typeface="宋体"/>
                        </a:rPr>
                        <a:t>1</a:t>
                      </a:r>
                      <a:endParaRPr lang="zh-CN" sz="2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latin typeface="Times New Roman"/>
                          <a:ea typeface="宋体"/>
                        </a:rPr>
                        <a:t>1</a:t>
                      </a:r>
                      <a:endParaRPr lang="zh-CN" sz="2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latin typeface="Times New Roman"/>
                          <a:ea typeface="宋体"/>
                        </a:rPr>
                        <a:t>1</a:t>
                      </a:r>
                      <a:endParaRPr lang="zh-CN" sz="2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latin typeface="Times New Roman"/>
                          <a:ea typeface="宋体"/>
                        </a:rPr>
                        <a:t>1</a:t>
                      </a:r>
                      <a:endParaRPr lang="zh-CN" sz="2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957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latin typeface="Times New Roman"/>
                          <a:ea typeface="宋体"/>
                        </a:rPr>
                        <a:t>1</a:t>
                      </a:r>
                      <a:endParaRPr lang="zh-CN" sz="2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latin typeface="Times New Roman"/>
                          <a:ea typeface="宋体"/>
                        </a:rPr>
                        <a:t>1</a:t>
                      </a:r>
                      <a:endParaRPr lang="zh-CN" sz="2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latin typeface="Times New Roman"/>
                          <a:ea typeface="宋体"/>
                        </a:rPr>
                        <a:t>0</a:t>
                      </a:r>
                      <a:endParaRPr lang="zh-CN" sz="2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latin typeface="Times New Roman"/>
                          <a:ea typeface="宋体"/>
                        </a:rPr>
                        <a:t>1</a:t>
                      </a:r>
                      <a:endParaRPr lang="zh-CN" sz="2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latin typeface="Times New Roman"/>
                          <a:ea typeface="宋体"/>
                        </a:rPr>
                        <a:t>0</a:t>
                      </a:r>
                      <a:endParaRPr lang="zh-CN" sz="2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latin typeface="Times New Roman"/>
                          <a:ea typeface="宋体"/>
                        </a:rPr>
                        <a:t>1</a:t>
                      </a:r>
                      <a:endParaRPr lang="zh-CN" sz="2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latin typeface="Times New Roman"/>
                          <a:ea typeface="宋体"/>
                        </a:rPr>
                        <a:t>1</a:t>
                      </a:r>
                      <a:endParaRPr lang="zh-CN" sz="2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latin typeface="Times New Roman"/>
                          <a:ea typeface="宋体"/>
                        </a:rPr>
                        <a:t>1</a:t>
                      </a:r>
                      <a:endParaRPr lang="zh-CN" sz="2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latin typeface="Times New Roman"/>
                          <a:ea typeface="宋体"/>
                        </a:rPr>
                        <a:t>1</a:t>
                      </a:r>
                      <a:endParaRPr lang="zh-CN" sz="2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latin typeface="Times New Roman"/>
                          <a:ea typeface="宋体"/>
                        </a:rPr>
                        <a:t>1</a:t>
                      </a:r>
                      <a:endParaRPr lang="zh-CN" sz="2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latin typeface="Times New Roman"/>
                          <a:ea typeface="宋体"/>
                        </a:rPr>
                        <a:t>1</a:t>
                      </a:r>
                      <a:endParaRPr lang="zh-CN" sz="2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957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latin typeface="Times New Roman"/>
                          <a:ea typeface="宋体"/>
                        </a:rPr>
                        <a:t>1</a:t>
                      </a:r>
                      <a:endParaRPr lang="zh-CN" sz="2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latin typeface="Times New Roman"/>
                          <a:ea typeface="宋体"/>
                        </a:rPr>
                        <a:t>1</a:t>
                      </a:r>
                      <a:endParaRPr lang="zh-CN" sz="2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latin typeface="Times New Roman"/>
                          <a:ea typeface="宋体"/>
                        </a:rPr>
                        <a:t>1</a:t>
                      </a:r>
                      <a:endParaRPr lang="zh-CN" sz="2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latin typeface="Times New Roman"/>
                          <a:ea typeface="宋体"/>
                        </a:rPr>
                        <a:t>0</a:t>
                      </a:r>
                      <a:endParaRPr lang="zh-CN" sz="2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latin typeface="Times New Roman"/>
                          <a:ea typeface="宋体"/>
                        </a:rPr>
                        <a:t>1</a:t>
                      </a:r>
                      <a:endParaRPr lang="zh-CN" sz="2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latin typeface="Times New Roman"/>
                          <a:ea typeface="宋体"/>
                        </a:rPr>
                        <a:t>1</a:t>
                      </a:r>
                      <a:endParaRPr lang="zh-CN" sz="2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latin typeface="Times New Roman"/>
                          <a:ea typeface="宋体"/>
                        </a:rPr>
                        <a:t>1</a:t>
                      </a:r>
                      <a:endParaRPr lang="zh-CN" sz="2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latin typeface="Times New Roman"/>
                          <a:ea typeface="宋体"/>
                        </a:rPr>
                        <a:t>1</a:t>
                      </a:r>
                      <a:endParaRPr lang="zh-CN" sz="2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latin typeface="Times New Roman"/>
                          <a:ea typeface="宋体"/>
                        </a:rPr>
                        <a:t>1</a:t>
                      </a:r>
                      <a:endParaRPr lang="zh-CN" sz="2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latin typeface="Times New Roman"/>
                          <a:ea typeface="宋体"/>
                        </a:rPr>
                        <a:t>1</a:t>
                      </a:r>
                      <a:endParaRPr lang="zh-CN" sz="2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latin typeface="Times New Roman"/>
                          <a:ea typeface="宋体"/>
                        </a:rPr>
                        <a:t>1</a:t>
                      </a:r>
                      <a:endParaRPr lang="zh-CN" sz="2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97489F-4C31-4370-B64B-6FDA95532023}" type="slidenum">
              <a:rPr lang="zh-CN" altLang="en-US" smtClean="0"/>
              <a:pPr>
                <a:defRPr/>
              </a:pPr>
              <a:t>51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ChangeArrowheads="1"/>
          </p:cNvSpPr>
          <p:nvPr/>
        </p:nvSpPr>
        <p:spPr bwMode="auto">
          <a:xfrm>
            <a:off x="0" y="0"/>
            <a:ext cx="9144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线</a:t>
            </a:r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-8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线译码器的行为级描述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9395" name="TextBox 2"/>
          <p:cNvSpPr txBox="1">
            <a:spLocks noChangeArrowheads="1"/>
          </p:cNvSpPr>
          <p:nvPr/>
        </p:nvSpPr>
        <p:spPr bwMode="auto">
          <a:xfrm>
            <a:off x="500063" y="642938"/>
            <a:ext cx="8072437" cy="6215062"/>
          </a:xfrm>
          <a:prstGeom prst="rect">
            <a:avLst/>
          </a:prstGeom>
          <a:noFill/>
          <a:ln w="28575">
            <a:solidFill>
              <a:srgbClr val="FFC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altLang="zh-CN" sz="26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module</a:t>
            </a:r>
            <a:r>
              <a:rPr lang="en-US" altLang="zh-CN" sz="2600" dirty="0">
                <a:latin typeface="黑体" pitchFamily="49" charset="-122"/>
                <a:ea typeface="黑体" pitchFamily="49" charset="-122"/>
              </a:rPr>
              <a:t>  DEC3_8(IN, OUT);</a:t>
            </a:r>
            <a:endParaRPr lang="zh-CN" altLang="en-US" sz="2600" dirty="0">
              <a:latin typeface="黑体" pitchFamily="49" charset="-122"/>
              <a:ea typeface="黑体" pitchFamily="49" charset="-122"/>
            </a:endParaRPr>
          </a:p>
          <a:p>
            <a:pPr>
              <a:buFontTx/>
              <a:buNone/>
            </a:pPr>
            <a:r>
              <a:rPr lang="en-US" altLang="zh-CN" sz="2600" dirty="0">
                <a:latin typeface="黑体" pitchFamily="49" charset="-122"/>
                <a:ea typeface="黑体" pitchFamily="49" charset="-122"/>
              </a:rPr>
              <a:t>        input  [2:0]  IN;</a:t>
            </a:r>
            <a:endParaRPr lang="zh-CN" altLang="en-US" sz="2600" dirty="0">
              <a:latin typeface="黑体" pitchFamily="49" charset="-122"/>
              <a:ea typeface="黑体" pitchFamily="49" charset="-122"/>
            </a:endParaRPr>
          </a:p>
          <a:p>
            <a:pPr>
              <a:buFontTx/>
              <a:buNone/>
            </a:pPr>
            <a:r>
              <a:rPr lang="en-US" altLang="zh-CN" sz="2600" dirty="0">
                <a:latin typeface="黑体" pitchFamily="49" charset="-122"/>
                <a:ea typeface="黑体" pitchFamily="49" charset="-122"/>
              </a:rPr>
              <a:t>        output  </a:t>
            </a:r>
            <a:r>
              <a:rPr lang="en-US" altLang="zh-CN" sz="2600" dirty="0" err="1">
                <a:solidFill>
                  <a:schemeClr val="accent1"/>
                </a:solidFill>
                <a:latin typeface="黑体" pitchFamily="49" charset="-122"/>
                <a:ea typeface="黑体" pitchFamily="49" charset="-122"/>
              </a:rPr>
              <a:t>reg</a:t>
            </a:r>
            <a:r>
              <a:rPr lang="en-US" altLang="zh-CN" sz="2600" dirty="0">
                <a:latin typeface="黑体" pitchFamily="49" charset="-122"/>
                <a:ea typeface="黑体" pitchFamily="49" charset="-122"/>
              </a:rPr>
              <a:t>  [7:0] OUT;</a:t>
            </a:r>
            <a:endParaRPr lang="zh-CN" altLang="en-US" sz="2600" dirty="0">
              <a:latin typeface="黑体" pitchFamily="49" charset="-122"/>
              <a:ea typeface="黑体" pitchFamily="49" charset="-122"/>
            </a:endParaRPr>
          </a:p>
          <a:p>
            <a:pPr>
              <a:buFontTx/>
              <a:buNone/>
            </a:pPr>
            <a:r>
              <a:rPr lang="en-US" altLang="zh-CN" sz="2600" dirty="0">
                <a:latin typeface="黑体" pitchFamily="49" charset="-122"/>
                <a:ea typeface="黑体" pitchFamily="49" charset="-122"/>
              </a:rPr>
              <a:t>        </a:t>
            </a:r>
            <a:r>
              <a:rPr lang="en-US" altLang="zh-CN" sz="2600" dirty="0">
                <a:solidFill>
                  <a:schemeClr val="accent1"/>
                </a:solidFill>
                <a:latin typeface="黑体" pitchFamily="49" charset="-122"/>
                <a:ea typeface="黑体" pitchFamily="49" charset="-122"/>
              </a:rPr>
              <a:t>always @</a:t>
            </a:r>
            <a:r>
              <a:rPr lang="en-US" altLang="zh-CN" sz="2600" dirty="0">
                <a:latin typeface="黑体" pitchFamily="49" charset="-122"/>
                <a:ea typeface="黑体" pitchFamily="49" charset="-122"/>
              </a:rPr>
              <a:t>(IN)</a:t>
            </a:r>
            <a:endParaRPr lang="zh-CN" altLang="en-US" sz="2600" dirty="0">
              <a:latin typeface="黑体" pitchFamily="49" charset="-122"/>
              <a:ea typeface="黑体" pitchFamily="49" charset="-122"/>
            </a:endParaRPr>
          </a:p>
          <a:p>
            <a:pPr>
              <a:buFontTx/>
              <a:buNone/>
            </a:pPr>
            <a:r>
              <a:rPr lang="en-US" altLang="zh-CN" sz="2600" dirty="0">
                <a:latin typeface="黑体" pitchFamily="49" charset="-122"/>
                <a:ea typeface="黑体" pitchFamily="49" charset="-122"/>
              </a:rPr>
              <a:t>          </a:t>
            </a:r>
            <a:r>
              <a:rPr lang="en-US" altLang="zh-CN" sz="26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case</a:t>
            </a:r>
            <a:r>
              <a:rPr lang="en-US" altLang="zh-CN" sz="2600" dirty="0">
                <a:latin typeface="黑体" pitchFamily="49" charset="-122"/>
                <a:ea typeface="黑体" pitchFamily="49" charset="-122"/>
              </a:rPr>
              <a:t> (IN)</a:t>
            </a:r>
            <a:endParaRPr lang="zh-CN" altLang="en-US" sz="2600" dirty="0">
              <a:latin typeface="黑体" pitchFamily="49" charset="-122"/>
              <a:ea typeface="黑体" pitchFamily="49" charset="-122"/>
            </a:endParaRPr>
          </a:p>
          <a:p>
            <a:pPr>
              <a:buFontTx/>
              <a:buNone/>
            </a:pPr>
            <a:r>
              <a:rPr lang="en-US" altLang="zh-CN" sz="2600" dirty="0">
                <a:latin typeface="黑体" pitchFamily="49" charset="-122"/>
                <a:ea typeface="黑体" pitchFamily="49" charset="-122"/>
              </a:rPr>
              <a:t>            3’b000: OUT = 8’b11111110;</a:t>
            </a:r>
            <a:endParaRPr lang="zh-CN" altLang="en-US" sz="2600" dirty="0">
              <a:latin typeface="黑体" pitchFamily="49" charset="-122"/>
              <a:ea typeface="黑体" pitchFamily="49" charset="-122"/>
            </a:endParaRPr>
          </a:p>
          <a:p>
            <a:pPr>
              <a:buFontTx/>
              <a:buNone/>
            </a:pPr>
            <a:r>
              <a:rPr lang="en-US" altLang="zh-CN" sz="2600" dirty="0">
                <a:latin typeface="黑体" pitchFamily="49" charset="-122"/>
                <a:ea typeface="黑体" pitchFamily="49" charset="-122"/>
              </a:rPr>
              <a:t>            3’b001: OUT = 8’b11111101;</a:t>
            </a:r>
            <a:endParaRPr lang="zh-CN" altLang="en-US" sz="2600" dirty="0">
              <a:latin typeface="黑体" pitchFamily="49" charset="-122"/>
              <a:ea typeface="黑体" pitchFamily="49" charset="-122"/>
            </a:endParaRPr>
          </a:p>
          <a:p>
            <a:pPr>
              <a:buFontTx/>
              <a:buNone/>
            </a:pPr>
            <a:r>
              <a:rPr lang="en-US" altLang="zh-CN" sz="2600" dirty="0">
                <a:latin typeface="黑体" pitchFamily="49" charset="-122"/>
                <a:ea typeface="黑体" pitchFamily="49" charset="-122"/>
              </a:rPr>
              <a:t>            3’b010: OUT = 8’b11111011;</a:t>
            </a:r>
            <a:endParaRPr lang="zh-CN" altLang="en-US" sz="2600" dirty="0">
              <a:latin typeface="黑体" pitchFamily="49" charset="-122"/>
              <a:ea typeface="黑体" pitchFamily="49" charset="-122"/>
            </a:endParaRPr>
          </a:p>
          <a:p>
            <a:pPr>
              <a:buFontTx/>
              <a:buNone/>
            </a:pPr>
            <a:r>
              <a:rPr lang="en-US" altLang="zh-CN" sz="2600" dirty="0">
                <a:latin typeface="黑体" pitchFamily="49" charset="-122"/>
                <a:ea typeface="黑体" pitchFamily="49" charset="-122"/>
              </a:rPr>
              <a:t>            3’b011: OUT = 8’b11110111;</a:t>
            </a:r>
            <a:endParaRPr lang="zh-CN" altLang="en-US" sz="2600" dirty="0">
              <a:latin typeface="黑体" pitchFamily="49" charset="-122"/>
              <a:ea typeface="黑体" pitchFamily="49" charset="-122"/>
            </a:endParaRPr>
          </a:p>
          <a:p>
            <a:pPr>
              <a:buFontTx/>
              <a:buNone/>
            </a:pPr>
            <a:r>
              <a:rPr lang="en-US" altLang="zh-CN" sz="2600" dirty="0">
                <a:latin typeface="黑体" pitchFamily="49" charset="-122"/>
                <a:ea typeface="黑体" pitchFamily="49" charset="-122"/>
              </a:rPr>
              <a:t>            3’b100: OUT = 8’b11101111;</a:t>
            </a:r>
            <a:endParaRPr lang="zh-CN" altLang="en-US" sz="2600" dirty="0">
              <a:latin typeface="黑体" pitchFamily="49" charset="-122"/>
              <a:ea typeface="黑体" pitchFamily="49" charset="-122"/>
            </a:endParaRPr>
          </a:p>
          <a:p>
            <a:pPr>
              <a:buFontTx/>
              <a:buNone/>
            </a:pPr>
            <a:r>
              <a:rPr lang="en-US" altLang="zh-CN" sz="2600" dirty="0">
                <a:latin typeface="黑体" pitchFamily="49" charset="-122"/>
                <a:ea typeface="黑体" pitchFamily="49" charset="-122"/>
              </a:rPr>
              <a:t>            3’b101: OUT = 8’b11011111;</a:t>
            </a:r>
            <a:endParaRPr lang="zh-CN" altLang="en-US" sz="2600" dirty="0">
              <a:latin typeface="黑体" pitchFamily="49" charset="-122"/>
              <a:ea typeface="黑体" pitchFamily="49" charset="-122"/>
            </a:endParaRPr>
          </a:p>
          <a:p>
            <a:pPr>
              <a:buFontTx/>
              <a:buNone/>
            </a:pPr>
            <a:r>
              <a:rPr lang="en-US" altLang="zh-CN" sz="2600" dirty="0">
                <a:latin typeface="黑体" pitchFamily="49" charset="-122"/>
                <a:ea typeface="黑体" pitchFamily="49" charset="-122"/>
              </a:rPr>
              <a:t>            3’b110: OUT = 8’b10111111;</a:t>
            </a:r>
            <a:endParaRPr lang="zh-CN" altLang="en-US" sz="2600" dirty="0">
              <a:latin typeface="黑体" pitchFamily="49" charset="-122"/>
              <a:ea typeface="黑体" pitchFamily="49" charset="-122"/>
            </a:endParaRPr>
          </a:p>
          <a:p>
            <a:pPr>
              <a:buFontTx/>
              <a:buNone/>
            </a:pPr>
            <a:r>
              <a:rPr lang="en-US" altLang="zh-CN" sz="2600" dirty="0">
                <a:latin typeface="黑体" pitchFamily="49" charset="-122"/>
                <a:ea typeface="黑体" pitchFamily="49" charset="-122"/>
              </a:rPr>
              <a:t>            3’b111: OUT = 8’b01111111;</a:t>
            </a:r>
            <a:endParaRPr lang="zh-CN" altLang="en-US" sz="2600" dirty="0">
              <a:latin typeface="黑体" pitchFamily="49" charset="-122"/>
              <a:ea typeface="黑体" pitchFamily="49" charset="-122"/>
            </a:endParaRPr>
          </a:p>
          <a:p>
            <a:pPr>
              <a:buFontTx/>
              <a:buNone/>
            </a:pPr>
            <a:r>
              <a:rPr lang="en-US" altLang="zh-CN" sz="2600" dirty="0">
                <a:latin typeface="黑体" pitchFamily="49" charset="-122"/>
                <a:ea typeface="黑体" pitchFamily="49" charset="-122"/>
              </a:rPr>
              <a:t>          </a:t>
            </a:r>
            <a:r>
              <a:rPr lang="en-US" altLang="zh-CN" sz="2600" dirty="0" err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endcase</a:t>
            </a:r>
            <a:endParaRPr lang="zh-CN" altLang="en-US" sz="2600" dirty="0">
              <a:solidFill>
                <a:srgbClr val="FFFF00"/>
              </a:solidFill>
              <a:latin typeface="黑体" pitchFamily="49" charset="-122"/>
              <a:ea typeface="黑体" pitchFamily="49" charset="-122"/>
            </a:endParaRPr>
          </a:p>
          <a:p>
            <a:pPr>
              <a:buFontTx/>
              <a:buNone/>
            </a:pPr>
            <a:r>
              <a:rPr lang="en-US" altLang="zh-CN" sz="2600" dirty="0" err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endmodule</a:t>
            </a:r>
            <a:endParaRPr lang="zh-CN" altLang="en-US" sz="260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97489F-4C31-4370-B64B-6FDA95532023}" type="slidenum">
              <a:rPr lang="zh-CN" altLang="en-US" smtClean="0"/>
              <a:pPr>
                <a:defRPr/>
              </a:pPr>
              <a:t>52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3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3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9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9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4" grpId="0"/>
      <p:bldP spid="59395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5"/>
          <p:cNvSpPr>
            <a:spLocks noChangeArrowheads="1"/>
          </p:cNvSpPr>
          <p:nvPr/>
        </p:nvSpPr>
        <p:spPr bwMode="auto">
          <a:xfrm>
            <a:off x="233778" y="620688"/>
            <a:ext cx="549381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7.6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触发器的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Verilog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实现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0429" name="Rectangle 18"/>
          <p:cNvSpPr>
            <a:spLocks noChangeArrowheads="1"/>
          </p:cNvSpPr>
          <p:nvPr/>
        </p:nvSpPr>
        <p:spPr bwMode="auto">
          <a:xfrm>
            <a:off x="251520" y="1844824"/>
            <a:ext cx="5435600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维持阻塞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触发器</a:t>
            </a:r>
            <a:endParaRPr lang="en-US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  <a:p>
            <a:pPr>
              <a:buFont typeface="Wingdings" pitchFamily="2" charset="2"/>
              <a:buChar char="Ø"/>
            </a:pP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集成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触发器</a:t>
            </a:r>
            <a:endParaRPr lang="en-US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  <a:p>
            <a:pPr>
              <a:buFont typeface="Wingdings" pitchFamily="2" charset="2"/>
              <a:buChar char="Ø"/>
            </a:pP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边沿型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JK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触发器</a:t>
            </a:r>
            <a:endParaRPr lang="en-US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  <a:p>
            <a:pPr>
              <a:buFont typeface="Wingdings" pitchFamily="2" charset="2"/>
              <a:buChar char="Ø"/>
            </a:pP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集成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JK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触发器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97489F-4C31-4370-B64B-6FDA95532023}" type="slidenum">
              <a:rPr lang="zh-CN" altLang="en-US" smtClean="0"/>
              <a:pPr>
                <a:defRPr/>
              </a:pPr>
              <a:t>53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4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4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04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04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8" grpId="0"/>
      <p:bldP spid="60429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97489F-4C31-4370-B64B-6FDA95532023}" type="slidenum">
              <a:rPr lang="zh-CN" altLang="en-US" smtClean="0"/>
              <a:pPr>
                <a:defRPr/>
              </a:pPr>
              <a:t>54</a:t>
            </a:fld>
            <a:endParaRPr lang="en-US"/>
          </a:p>
        </p:txBody>
      </p:sp>
      <p:sp>
        <p:nvSpPr>
          <p:cNvPr id="3" name="矩形 2"/>
          <p:cNvSpPr/>
          <p:nvPr/>
        </p:nvSpPr>
        <p:spPr>
          <a:xfrm>
            <a:off x="285720" y="1071546"/>
            <a:ext cx="59298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 variable-name = expression;</a:t>
            </a:r>
            <a:endParaRPr lang="zh-CN" altLang="en-US" sz="32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285720" y="3929066"/>
            <a:ext cx="613501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 variable-name &lt;= expression;</a:t>
            </a:r>
            <a:endParaRPr lang="zh-CN" altLang="en-US" sz="32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142844" y="214290"/>
            <a:ext cx="503214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阻塞赋值和非阻塞赋值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428596" y="1857364"/>
            <a:ext cx="8392041" cy="12741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阻塞赋值（立即赋值）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：阻塞了在同一</a:t>
            </a:r>
            <a:r>
              <a:rPr lang="en-US" altLang="zh-CN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always</a:t>
            </a:r>
          </a:p>
          <a:p>
            <a:pPr>
              <a:lnSpc>
                <a:spcPct val="120000"/>
              </a:lnSpc>
            </a:pP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程序块中后续过程语句的执行。</a:t>
            </a:r>
            <a:endParaRPr lang="en-US" altLang="zh-CN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94801" y="4714884"/>
            <a:ext cx="8392041" cy="12741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非阻塞赋值（迟后赋值）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：允许</a:t>
            </a:r>
            <a:r>
              <a:rPr lang="en-US" altLang="zh-CN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always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程序块</a:t>
            </a:r>
            <a:endParaRPr lang="en-US" altLang="zh-CN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继续执行。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97489F-4C31-4370-B64B-6FDA95532023}" type="slidenum">
              <a:rPr lang="zh-CN" altLang="en-US" smtClean="0"/>
              <a:pPr>
                <a:defRPr/>
              </a:pPr>
              <a:t>55</a:t>
            </a:fld>
            <a:endParaRPr lang="en-US"/>
          </a:p>
        </p:txBody>
      </p:sp>
      <p:sp>
        <p:nvSpPr>
          <p:cNvPr id="3" name="矩形 2"/>
          <p:cNvSpPr/>
          <p:nvPr/>
        </p:nvSpPr>
        <p:spPr>
          <a:xfrm>
            <a:off x="71406" y="1071546"/>
            <a:ext cx="59298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 variable-name = expression;</a:t>
            </a:r>
            <a:endParaRPr lang="zh-CN" altLang="en-US" sz="32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142844" y="3000372"/>
            <a:ext cx="613501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 variable-name &lt;= expression;</a:t>
            </a:r>
            <a:endParaRPr lang="zh-CN" altLang="en-US" sz="32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142844" y="214290"/>
            <a:ext cx="503214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阻塞赋值和非阻塞赋值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78372" y="3786190"/>
            <a:ext cx="8894222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zh-CN" altLang="en-US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非阻塞赋值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首先进行右边项的计算，但却不将结果赋值给左边，等到</a:t>
            </a:r>
            <a:r>
              <a:rPr lang="en-US" altLang="zh-CN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always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程序块结束后，经</a:t>
            </a:r>
            <a:r>
              <a:rPr lang="zh-CN" altLang="en-US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一个无穷小的延时完成赋值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。所以，该程序块其余部分使用的是左边的旧值。</a:t>
            </a:r>
            <a:r>
              <a:rPr lang="en-US" altLang="zh-CN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42844" y="1772655"/>
            <a:ext cx="81439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zh-CN" altLang="en-US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阻塞赋值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是赋值完后才进行下一条语句。</a:t>
            </a:r>
            <a:endParaRPr lang="en-US" altLang="zh-CN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 bwMode="auto">
          <a:xfrm>
            <a:off x="6000760" y="571480"/>
            <a:ext cx="2928958" cy="178595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0418" name="Rectangle 5"/>
          <p:cNvSpPr>
            <a:spLocks noChangeArrowheads="1"/>
          </p:cNvSpPr>
          <p:nvPr/>
        </p:nvSpPr>
        <p:spPr bwMode="auto">
          <a:xfrm>
            <a:off x="107504" y="183621"/>
            <a:ext cx="48006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7.6.1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维持阻塞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触发器</a:t>
            </a:r>
            <a:endParaRPr lang="en-US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17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buFontTx/>
              <a:buNone/>
            </a:pPr>
            <a:endParaRPr lang="zh-CN" altLang="en-US"/>
          </a:p>
        </p:txBody>
      </p:sp>
      <p:grpSp>
        <p:nvGrpSpPr>
          <p:cNvPr id="2" name="组合 6"/>
          <p:cNvGrpSpPr>
            <a:grpSpLocks/>
          </p:cNvGrpSpPr>
          <p:nvPr/>
        </p:nvGrpSpPr>
        <p:grpSpPr bwMode="auto">
          <a:xfrm>
            <a:off x="5919788" y="642918"/>
            <a:ext cx="3224212" cy="2309813"/>
            <a:chOff x="5920247" y="714356"/>
            <a:chExt cx="3223753" cy="2309170"/>
          </a:xfrm>
        </p:grpSpPr>
        <p:graphicFrame>
          <p:nvGraphicFramePr>
            <p:cNvPr id="7171" name="Object 1"/>
            <p:cNvGraphicFramePr>
              <a:graphicFrameLocks noChangeAspect="1"/>
            </p:cNvGraphicFramePr>
            <p:nvPr/>
          </p:nvGraphicFramePr>
          <p:xfrm>
            <a:off x="5920247" y="714356"/>
            <a:ext cx="3223753" cy="16430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50" r:id="rId4" imgW="1472481" imgH="754704" progId="">
                    <p:embed/>
                  </p:oleObj>
                </mc:Choice>
                <mc:Fallback>
                  <p:oleObj r:id="rId4" imgW="1472481" imgH="754704" progId="">
                    <p:embed/>
                    <p:pic>
                      <p:nvPicPr>
                        <p:cNvPr id="0" name="Object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20247" y="714356"/>
                          <a:ext cx="3223753" cy="164307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79" name="TextBox 5"/>
            <p:cNvSpPr txBox="1">
              <a:spLocks noChangeArrowheads="1"/>
            </p:cNvSpPr>
            <p:nvPr/>
          </p:nvSpPr>
          <p:spPr bwMode="auto">
            <a:xfrm>
              <a:off x="6215074" y="2500306"/>
              <a:ext cx="2571768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buFontTx/>
                <a:buNone/>
              </a:pPr>
              <a:r>
                <a:rPr lang="zh-CN" altLang="en-US" sz="2800">
                  <a:latin typeface="黑体" pitchFamily="49" charset="-122"/>
                  <a:ea typeface="黑体" pitchFamily="49" charset="-122"/>
                </a:rPr>
                <a:t>逻辑符号</a:t>
              </a:r>
            </a:p>
          </p:txBody>
        </p:sp>
      </p:grpSp>
      <p:grpSp>
        <p:nvGrpSpPr>
          <p:cNvPr id="3" name="组合 9"/>
          <p:cNvGrpSpPr>
            <a:grpSpLocks/>
          </p:cNvGrpSpPr>
          <p:nvPr/>
        </p:nvGrpSpPr>
        <p:grpSpPr bwMode="auto">
          <a:xfrm>
            <a:off x="107504" y="1071563"/>
            <a:ext cx="6336704" cy="1397964"/>
            <a:chOff x="107504" y="1071546"/>
            <a:chExt cx="6336714" cy="1398220"/>
          </a:xfrm>
        </p:grpSpPr>
        <p:sp>
          <p:nvSpPr>
            <p:cNvPr id="7178" name="Rectangle 18"/>
            <p:cNvSpPr>
              <a:spLocks noChangeArrowheads="1"/>
            </p:cNvSpPr>
            <p:nvPr/>
          </p:nvSpPr>
          <p:spPr bwMode="auto">
            <a:xfrm>
              <a:off x="107504" y="1071546"/>
              <a:ext cx="6336714" cy="5848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buFontTx/>
                <a:buNone/>
              </a:pPr>
              <a:r>
                <a:rPr lang="zh-CN" altLang="en-US" sz="3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49" charset="-122"/>
                  <a:ea typeface="黑体" pitchFamily="49" charset="-122"/>
                </a:rPr>
                <a:t>时钟</a:t>
              </a:r>
              <a:r>
                <a:rPr lang="en-US" altLang="zh-CN" sz="3200" i="1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49" charset="-122"/>
                  <a:ea typeface="黑体" pitchFamily="49" charset="-122"/>
                </a:rPr>
                <a:t>CLK</a:t>
              </a:r>
              <a:r>
                <a:rPr lang="zh-CN" altLang="en-US" sz="32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49" charset="-122"/>
                  <a:ea typeface="黑体" pitchFamily="49" charset="-122"/>
                </a:rPr>
                <a:t>上升</a:t>
              </a:r>
              <a:r>
                <a:rPr lang="zh-CN" altLang="en-US" sz="320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49" charset="-122"/>
                  <a:ea typeface="黑体" pitchFamily="49" charset="-122"/>
                </a:rPr>
                <a:t>沿</a:t>
              </a:r>
              <a:r>
                <a:rPr lang="zh-CN" altLang="en-US" sz="3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49" charset="-122"/>
                  <a:ea typeface="黑体" pitchFamily="49" charset="-122"/>
                </a:rPr>
                <a:t>，特征</a:t>
              </a:r>
              <a:r>
                <a:rPr lang="zh-CN" altLang="en-US" sz="3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49" charset="-122"/>
                  <a:ea typeface="黑体" pitchFamily="49" charset="-122"/>
                </a:rPr>
                <a:t>方程</a:t>
              </a:r>
              <a:r>
                <a:rPr lang="zh-CN" altLang="en-US" sz="3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49" charset="-122"/>
                  <a:ea typeface="黑体" pitchFamily="49" charset="-122"/>
                </a:rPr>
                <a:t>为：</a:t>
              </a:r>
              <a:endPara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graphicFrame>
          <p:nvGraphicFramePr>
            <p:cNvPr id="7170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21544094"/>
                </p:ext>
              </p:extLst>
            </p:nvPr>
          </p:nvGraphicFramePr>
          <p:xfrm>
            <a:off x="1670606" y="1820020"/>
            <a:ext cx="1605255" cy="6497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51" name="Equation" r:id="rId6" imgW="532937" imgH="215713" progId="Equation.DSMT4">
                    <p:embed/>
                  </p:oleObj>
                </mc:Choice>
                <mc:Fallback>
                  <p:oleObj name="Equation" r:id="rId6" imgW="532937" imgH="215713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70606" y="1820020"/>
                          <a:ext cx="1605255" cy="6497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" name="TextBox 10"/>
          <p:cNvSpPr txBox="1"/>
          <p:nvPr/>
        </p:nvSpPr>
        <p:spPr>
          <a:xfrm>
            <a:off x="0" y="3643314"/>
            <a:ext cx="9144000" cy="310854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numCol="2">
            <a:spAutoFit/>
          </a:bodyPr>
          <a:lstStyle/>
          <a:p>
            <a:pPr>
              <a:buFont typeface="Arial" pitchFamily="34" charset="0"/>
              <a:buNone/>
              <a:defRPr/>
            </a:pPr>
            <a:r>
              <a:rPr lang="en-US" sz="28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module</a:t>
            </a:r>
            <a:r>
              <a:rPr lang="en-US" sz="2800" dirty="0">
                <a:latin typeface="黑体" pitchFamily="49" charset="-122"/>
                <a:ea typeface="黑体" pitchFamily="49" charset="-122"/>
              </a:rPr>
              <a:t>  </a:t>
            </a:r>
            <a:r>
              <a:rPr lang="en-US" sz="2800" dirty="0" err="1">
                <a:latin typeface="黑体" pitchFamily="49" charset="-122"/>
                <a:ea typeface="黑体" pitchFamily="49" charset="-122"/>
              </a:rPr>
              <a:t>D_ff</a:t>
            </a:r>
            <a:r>
              <a:rPr lang="en-US" sz="2800" dirty="0">
                <a:latin typeface="黑体" pitchFamily="49" charset="-122"/>
                <a:ea typeface="黑体" pitchFamily="49" charset="-122"/>
              </a:rPr>
              <a:t> (D, CLK, Q, </a:t>
            </a:r>
            <a:r>
              <a:rPr lang="en-US" sz="2800" dirty="0" err="1">
                <a:latin typeface="黑体" pitchFamily="49" charset="-122"/>
                <a:ea typeface="黑体" pitchFamily="49" charset="-122"/>
              </a:rPr>
              <a:t>Qn</a:t>
            </a:r>
            <a:r>
              <a:rPr lang="en-US" sz="2800" dirty="0">
                <a:latin typeface="黑体" pitchFamily="49" charset="-122"/>
                <a:ea typeface="黑体" pitchFamily="49" charset="-122"/>
              </a:rPr>
              <a:t>);</a:t>
            </a:r>
            <a:endParaRPr lang="zh-CN" altLang="en-US" sz="2800" dirty="0">
              <a:latin typeface="黑体" pitchFamily="49" charset="-122"/>
              <a:ea typeface="黑体" pitchFamily="49" charset="-122"/>
            </a:endParaRPr>
          </a:p>
          <a:p>
            <a:pPr>
              <a:buFont typeface="Arial" pitchFamily="34" charset="0"/>
              <a:buNone/>
              <a:defRPr/>
            </a:pPr>
            <a:r>
              <a:rPr lang="en-US" sz="2800" dirty="0">
                <a:latin typeface="黑体" pitchFamily="49" charset="-122"/>
                <a:ea typeface="黑体" pitchFamily="49" charset="-122"/>
              </a:rPr>
              <a:t>        input  D, CLK;</a:t>
            </a:r>
            <a:endParaRPr lang="zh-CN" altLang="en-US" sz="2800" dirty="0">
              <a:latin typeface="黑体" pitchFamily="49" charset="-122"/>
              <a:ea typeface="黑体" pitchFamily="49" charset="-122"/>
            </a:endParaRPr>
          </a:p>
          <a:p>
            <a:pPr>
              <a:buFont typeface="Arial" pitchFamily="34" charset="0"/>
              <a:buNone/>
              <a:defRPr/>
            </a:pPr>
            <a:r>
              <a:rPr lang="en-US" sz="2800" dirty="0">
                <a:latin typeface="黑体" pitchFamily="49" charset="-122"/>
                <a:ea typeface="黑体" pitchFamily="49" charset="-122"/>
              </a:rPr>
              <a:t>        output  </a:t>
            </a:r>
            <a:r>
              <a:rPr lang="en-US" sz="2800" dirty="0" err="1">
                <a:solidFill>
                  <a:schemeClr val="accent1"/>
                </a:solidFill>
                <a:latin typeface="黑体" pitchFamily="49" charset="-122"/>
                <a:ea typeface="黑体" pitchFamily="49" charset="-122"/>
              </a:rPr>
              <a:t>reg</a:t>
            </a:r>
            <a:r>
              <a:rPr lang="en-US" sz="2800" dirty="0">
                <a:latin typeface="黑体" pitchFamily="49" charset="-122"/>
                <a:ea typeface="黑体" pitchFamily="49" charset="-122"/>
              </a:rPr>
              <a:t>  Q, </a:t>
            </a:r>
            <a:r>
              <a:rPr lang="en-US" sz="2800" dirty="0" err="1">
                <a:latin typeface="黑体" pitchFamily="49" charset="-122"/>
                <a:ea typeface="黑体" pitchFamily="49" charset="-122"/>
              </a:rPr>
              <a:t>Qn</a:t>
            </a:r>
            <a:r>
              <a:rPr lang="en-US" sz="2800" dirty="0">
                <a:latin typeface="黑体" pitchFamily="49" charset="-122"/>
                <a:ea typeface="黑体" pitchFamily="49" charset="-122"/>
              </a:rPr>
              <a:t>;</a:t>
            </a:r>
            <a:endParaRPr lang="zh-CN" altLang="en-US" sz="2800" dirty="0">
              <a:latin typeface="黑体" pitchFamily="49" charset="-122"/>
              <a:ea typeface="黑体" pitchFamily="49" charset="-122"/>
            </a:endParaRPr>
          </a:p>
          <a:p>
            <a:pPr>
              <a:buFont typeface="Arial" pitchFamily="34" charset="0"/>
              <a:buNone/>
              <a:defRPr/>
            </a:pPr>
            <a:r>
              <a:rPr lang="en-US" sz="2800" dirty="0">
                <a:latin typeface="黑体" pitchFamily="49" charset="-122"/>
                <a:ea typeface="黑体" pitchFamily="49" charset="-122"/>
              </a:rPr>
              <a:t>        </a:t>
            </a:r>
            <a:r>
              <a:rPr lang="en-US" sz="2800" dirty="0">
                <a:solidFill>
                  <a:schemeClr val="accent1"/>
                </a:solidFill>
                <a:latin typeface="黑体" pitchFamily="49" charset="-122"/>
                <a:ea typeface="黑体" pitchFamily="49" charset="-122"/>
              </a:rPr>
              <a:t>always @</a:t>
            </a:r>
            <a:r>
              <a:rPr lang="en-US" sz="2800" dirty="0">
                <a:latin typeface="黑体" pitchFamily="49" charset="-122"/>
                <a:ea typeface="黑体" pitchFamily="49" charset="-122"/>
              </a:rPr>
              <a:t>(</a:t>
            </a:r>
            <a:r>
              <a:rPr lang="en-US" sz="2800" dirty="0" err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posedge</a:t>
            </a:r>
            <a:r>
              <a:rPr lang="en-US" sz="2800" dirty="0">
                <a:latin typeface="黑体" pitchFamily="49" charset="-122"/>
                <a:ea typeface="黑体" pitchFamily="49" charset="-122"/>
              </a:rPr>
              <a:t> CLK)         </a:t>
            </a:r>
            <a:endParaRPr lang="en-US" sz="2800" dirty="0" smtClean="0">
              <a:latin typeface="黑体" pitchFamily="49" charset="-122"/>
              <a:ea typeface="黑体" pitchFamily="49" charset="-122"/>
            </a:endParaRPr>
          </a:p>
          <a:p>
            <a:pPr>
              <a:buFont typeface="Arial" pitchFamily="34" charset="0"/>
              <a:buNone/>
              <a:defRPr/>
            </a:pPr>
            <a:r>
              <a:rPr lang="en-US" sz="2800" dirty="0" smtClean="0">
                <a:latin typeface="黑体" pitchFamily="49" charset="-122"/>
                <a:ea typeface="黑体" pitchFamily="49" charset="-122"/>
              </a:rPr>
              <a:t>//</a:t>
            </a:r>
            <a:r>
              <a:rPr lang="en-US" sz="2800" dirty="0" err="1">
                <a:latin typeface="黑体" pitchFamily="49" charset="-122"/>
                <a:ea typeface="黑体" pitchFamily="49" charset="-122"/>
              </a:rPr>
              <a:t>posedge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表示上升沿</a:t>
            </a:r>
          </a:p>
          <a:p>
            <a:pPr>
              <a:buFont typeface="Arial" pitchFamily="34" charset="0"/>
              <a:buNone/>
              <a:defRPr/>
            </a:pPr>
            <a:r>
              <a:rPr lang="en-US" sz="2800" dirty="0">
                <a:latin typeface="黑体" pitchFamily="49" charset="-122"/>
                <a:ea typeface="黑体" pitchFamily="49" charset="-122"/>
              </a:rPr>
              <a:t>          </a:t>
            </a:r>
            <a:r>
              <a:rPr lang="en-US" sz="28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begin</a:t>
            </a:r>
            <a:endParaRPr lang="zh-CN" altLang="en-US" sz="2800" dirty="0">
              <a:solidFill>
                <a:srgbClr val="FFFF00"/>
              </a:solidFill>
              <a:latin typeface="黑体" pitchFamily="49" charset="-122"/>
              <a:ea typeface="黑体" pitchFamily="49" charset="-122"/>
            </a:endParaRPr>
          </a:p>
          <a:p>
            <a:pPr>
              <a:buFont typeface="Arial" pitchFamily="34" charset="0"/>
              <a:buNone/>
              <a:defRPr/>
            </a:pPr>
            <a:r>
              <a:rPr lang="en-US" sz="2800" dirty="0">
                <a:latin typeface="黑体" pitchFamily="49" charset="-122"/>
                <a:ea typeface="黑体" pitchFamily="49" charset="-122"/>
              </a:rPr>
              <a:t>            Q &lt;= D;</a:t>
            </a:r>
            <a:endParaRPr lang="zh-CN" altLang="en-US" sz="2800" dirty="0">
              <a:latin typeface="黑体" pitchFamily="49" charset="-122"/>
              <a:ea typeface="黑体" pitchFamily="49" charset="-122"/>
            </a:endParaRPr>
          </a:p>
          <a:p>
            <a:pPr>
              <a:buFont typeface="Arial" pitchFamily="34" charset="0"/>
              <a:buNone/>
              <a:defRPr/>
            </a:pPr>
            <a:r>
              <a:rPr lang="en-US" sz="2800" dirty="0">
                <a:latin typeface="黑体" pitchFamily="49" charset="-122"/>
                <a:ea typeface="黑体" pitchFamily="49" charset="-122"/>
              </a:rPr>
              <a:t>            </a:t>
            </a:r>
            <a:r>
              <a:rPr lang="en-US" sz="2800" dirty="0" err="1">
                <a:latin typeface="黑体" pitchFamily="49" charset="-122"/>
                <a:ea typeface="黑体" pitchFamily="49" charset="-122"/>
              </a:rPr>
              <a:t>Qn</a:t>
            </a:r>
            <a:r>
              <a:rPr lang="en-US" sz="2800" dirty="0">
                <a:latin typeface="黑体" pitchFamily="49" charset="-122"/>
                <a:ea typeface="黑体" pitchFamily="49" charset="-122"/>
              </a:rPr>
              <a:t> &lt;= ~D;</a:t>
            </a:r>
            <a:endParaRPr lang="zh-CN" altLang="en-US" sz="2800" dirty="0">
              <a:latin typeface="黑体" pitchFamily="49" charset="-122"/>
              <a:ea typeface="黑体" pitchFamily="49" charset="-122"/>
            </a:endParaRPr>
          </a:p>
          <a:p>
            <a:pPr>
              <a:buFont typeface="Arial" pitchFamily="34" charset="0"/>
              <a:buNone/>
              <a:defRPr/>
            </a:pPr>
            <a:r>
              <a:rPr lang="en-US" sz="2800" dirty="0">
                <a:latin typeface="黑体" pitchFamily="49" charset="-122"/>
                <a:ea typeface="黑体" pitchFamily="49" charset="-122"/>
              </a:rPr>
              <a:t>          </a:t>
            </a:r>
            <a:r>
              <a:rPr lang="en-US" sz="28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end</a:t>
            </a:r>
            <a:endParaRPr lang="zh-CN" altLang="en-US" sz="2800" dirty="0">
              <a:solidFill>
                <a:srgbClr val="FFFF00"/>
              </a:solidFill>
              <a:latin typeface="黑体" pitchFamily="49" charset="-122"/>
              <a:ea typeface="黑体" pitchFamily="49" charset="-122"/>
            </a:endParaRPr>
          </a:p>
          <a:p>
            <a:pPr>
              <a:buFont typeface="Arial" pitchFamily="34" charset="0"/>
              <a:buNone/>
              <a:defRPr/>
            </a:pPr>
            <a:r>
              <a:rPr lang="en-US" sz="2800" dirty="0" err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endmodule</a:t>
            </a:r>
            <a:endParaRPr lang="zh-CN" altLang="en-US" sz="280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pPr>
              <a:buFont typeface="Arial" pitchFamily="34" charset="0"/>
              <a:buNone/>
              <a:defRPr/>
            </a:pPr>
            <a:endParaRPr lang="zh-CN" altLang="en-US" sz="2800" dirty="0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13" name="直接连接符 12"/>
          <p:cNvCxnSpPr>
            <a:cxnSpLocks noChangeShapeType="1"/>
            <a:stCxn id="11" idx="0"/>
            <a:endCxn id="11" idx="2"/>
          </p:cNvCxnSpPr>
          <p:nvPr/>
        </p:nvCxnSpPr>
        <p:spPr bwMode="auto">
          <a:xfrm rot="16200000" flipH="1">
            <a:off x="3017838" y="5197475"/>
            <a:ext cx="3108325" cy="3175"/>
          </a:xfrm>
          <a:prstGeom prst="line">
            <a:avLst/>
          </a:prstGeom>
          <a:noFill/>
          <a:ln w="28575" algn="ctr">
            <a:solidFill>
              <a:srgbClr val="FFC000"/>
            </a:solidFill>
            <a:round/>
            <a:headEnd/>
            <a:tailEnd/>
          </a:ln>
        </p:spPr>
      </p:cxn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97489F-4C31-4370-B64B-6FDA95532023}" type="slidenum">
              <a:rPr lang="zh-CN" altLang="en-US" smtClean="0"/>
              <a:pPr>
                <a:defRPr/>
              </a:pPr>
              <a:t>56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4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4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60418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 bwMode="auto">
          <a:xfrm>
            <a:off x="3420454" y="3538515"/>
            <a:ext cx="2643206" cy="257176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0418" name="Rectangle 5"/>
          <p:cNvSpPr>
            <a:spLocks noChangeArrowheads="1"/>
          </p:cNvSpPr>
          <p:nvPr/>
        </p:nvSpPr>
        <p:spPr bwMode="auto">
          <a:xfrm>
            <a:off x="226173" y="198992"/>
            <a:ext cx="4211638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7.6.2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集成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触发器</a:t>
            </a:r>
            <a:endParaRPr lang="en-US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19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buFontTx/>
              <a:buNone/>
            </a:pPr>
            <a:endParaRPr lang="zh-CN" altLang="en-US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491880" y="6181725"/>
            <a:ext cx="25717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Tx/>
              <a:buNone/>
            </a:pPr>
            <a:r>
              <a:rPr lang="zh-CN" altLang="en-US" sz="2800">
                <a:latin typeface="黑体" pitchFamily="49" charset="-122"/>
                <a:ea typeface="黑体" pitchFamily="49" charset="-122"/>
              </a:rPr>
              <a:t>逻辑符号</a:t>
            </a:r>
          </a:p>
        </p:txBody>
      </p:sp>
      <p:sp>
        <p:nvSpPr>
          <p:cNvPr id="8201" name="Rectangle 18"/>
          <p:cNvSpPr>
            <a:spLocks noChangeArrowheads="1"/>
          </p:cNvSpPr>
          <p:nvPr/>
        </p:nvSpPr>
        <p:spPr bwMode="auto">
          <a:xfrm>
            <a:off x="312913" y="1089332"/>
            <a:ext cx="6357933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异步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置</a:t>
            </a:r>
            <a:r>
              <a:rPr lang="en-US" altLang="zh-CN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端</a:t>
            </a:r>
            <a:r>
              <a:rPr lang="en-US" altLang="zh-CN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Set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：</a:t>
            </a:r>
            <a:endParaRPr lang="en-US" altLang="zh-CN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  <a:p>
            <a:pPr>
              <a:buFontTx/>
              <a:buNone/>
            </a:pP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如果</a:t>
            </a: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Set = 0</a:t>
            </a: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，则</a:t>
            </a:r>
            <a:r>
              <a:rPr lang="en-US" altLang="zh-CN" sz="3200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Q = </a:t>
            </a:r>
            <a:r>
              <a:rPr lang="en-US" altLang="zh-CN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。</a:t>
            </a:r>
            <a:endParaRPr lang="en-US" altLang="zh-CN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  <a:p>
            <a:pPr>
              <a:buFontTx/>
              <a:buNone/>
            </a:pP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异步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清</a:t>
            </a:r>
            <a:r>
              <a:rPr lang="en-US" altLang="zh-CN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端</a:t>
            </a:r>
            <a:r>
              <a:rPr lang="en-US" altLang="zh-CN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Reset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：</a:t>
            </a:r>
            <a:endParaRPr lang="en-US" altLang="zh-CN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  <a:p>
            <a:pPr>
              <a:buFontTx/>
              <a:buNone/>
            </a:pP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如果</a:t>
            </a: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Reset = 0</a:t>
            </a: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，则</a:t>
            </a:r>
            <a:r>
              <a:rPr lang="en-US" altLang="zh-CN" sz="3200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Q = </a:t>
            </a:r>
            <a:r>
              <a:rPr lang="en-US" altLang="zh-CN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。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20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buFontTx/>
              <a:buNone/>
            </a:pPr>
            <a:endParaRPr lang="zh-CN" altLang="en-US"/>
          </a:p>
        </p:txBody>
      </p:sp>
      <p:graphicFrame>
        <p:nvGraphicFramePr>
          <p:cNvPr id="12902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189677"/>
              </p:ext>
            </p:extLst>
          </p:nvPr>
        </p:nvGraphicFramePr>
        <p:xfrm>
          <a:off x="3277567" y="3395662"/>
          <a:ext cx="3000375" cy="282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91" r:id="rId3" imgW="1472481" imgH="1386191" progId="">
                  <p:embed/>
                </p:oleObj>
              </mc:Choice>
              <mc:Fallback>
                <p:oleObj r:id="rId3" imgW="1472481" imgH="1386191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7567" y="3395662"/>
                        <a:ext cx="3000375" cy="2825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97489F-4C31-4370-B64B-6FDA95532023}" type="slidenum">
              <a:rPr lang="zh-CN" altLang="en-US" smtClean="0"/>
              <a:pPr>
                <a:defRPr/>
              </a:pPr>
              <a:t>57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4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4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29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60418" grpId="0"/>
      <p:bldP spid="6" grpId="0"/>
      <p:bldP spid="8201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07546" y="129842"/>
            <a:ext cx="9144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集成</a:t>
            </a:r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触发器的行为级描述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42876" y="857232"/>
            <a:ext cx="8858280" cy="5909310"/>
          </a:xfrm>
          <a:prstGeom prst="rect">
            <a:avLst/>
          </a:prstGeom>
          <a:noFill/>
          <a:ln w="28575">
            <a:solidFill>
              <a:srgbClr val="FFC000"/>
            </a:solidFill>
            <a:miter lim="800000"/>
            <a:headEnd/>
            <a:tailEnd/>
          </a:ln>
        </p:spPr>
        <p:txBody>
          <a:bodyPr numCol="2">
            <a:spAutoFit/>
          </a:bodyPr>
          <a:lstStyle/>
          <a:p>
            <a:pPr>
              <a:buFont typeface="Arial" pitchFamily="34" charset="0"/>
              <a:buNone/>
              <a:defRPr/>
            </a:pPr>
            <a:r>
              <a:rPr lang="en-US" sz="27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module</a:t>
            </a:r>
            <a:r>
              <a:rPr lang="en-US" sz="2700" dirty="0">
                <a:latin typeface="黑体" pitchFamily="49" charset="-122"/>
                <a:ea typeface="黑体" pitchFamily="49" charset="-122"/>
              </a:rPr>
              <a:t>  </a:t>
            </a:r>
            <a:r>
              <a:rPr lang="en-US" sz="2700" dirty="0" err="1">
                <a:latin typeface="黑体" pitchFamily="49" charset="-122"/>
                <a:ea typeface="黑体" pitchFamily="49" charset="-122"/>
              </a:rPr>
              <a:t>D_Int_ff</a:t>
            </a:r>
            <a:r>
              <a:rPr lang="en-US" sz="2700" dirty="0">
                <a:latin typeface="黑体" pitchFamily="49" charset="-122"/>
                <a:ea typeface="黑体" pitchFamily="49" charset="-122"/>
              </a:rPr>
              <a:t> (D, CLK, Q, </a:t>
            </a:r>
            <a:r>
              <a:rPr lang="en-US" sz="2700" dirty="0" err="1">
                <a:latin typeface="黑体" pitchFamily="49" charset="-122"/>
                <a:ea typeface="黑体" pitchFamily="49" charset="-122"/>
              </a:rPr>
              <a:t>Qn</a:t>
            </a:r>
            <a:r>
              <a:rPr lang="en-US" sz="2700" dirty="0">
                <a:latin typeface="黑体" pitchFamily="49" charset="-122"/>
                <a:ea typeface="黑体" pitchFamily="49" charset="-122"/>
              </a:rPr>
              <a:t>, Set, Reset);</a:t>
            </a:r>
            <a:endParaRPr lang="zh-CN" altLang="en-US" sz="2700" dirty="0">
              <a:latin typeface="黑体" pitchFamily="49" charset="-122"/>
              <a:ea typeface="黑体" pitchFamily="49" charset="-122"/>
            </a:endParaRPr>
          </a:p>
          <a:p>
            <a:pPr>
              <a:buFont typeface="Arial" pitchFamily="34" charset="0"/>
              <a:buNone/>
              <a:defRPr/>
            </a:pPr>
            <a:r>
              <a:rPr lang="en-US" sz="2700" dirty="0">
                <a:latin typeface="黑体" pitchFamily="49" charset="-122"/>
                <a:ea typeface="黑体" pitchFamily="49" charset="-122"/>
              </a:rPr>
              <a:t>        input  D, CLK, Set, Reset;</a:t>
            </a:r>
            <a:endParaRPr lang="zh-CN" altLang="en-US" sz="2700" dirty="0">
              <a:latin typeface="黑体" pitchFamily="49" charset="-122"/>
              <a:ea typeface="黑体" pitchFamily="49" charset="-122"/>
            </a:endParaRPr>
          </a:p>
          <a:p>
            <a:pPr>
              <a:buFont typeface="Arial" pitchFamily="34" charset="0"/>
              <a:buNone/>
              <a:defRPr/>
            </a:pPr>
            <a:r>
              <a:rPr lang="en-US" sz="2700" dirty="0">
                <a:latin typeface="黑体" pitchFamily="49" charset="-122"/>
                <a:ea typeface="黑体" pitchFamily="49" charset="-122"/>
              </a:rPr>
              <a:t>        output  </a:t>
            </a:r>
            <a:r>
              <a:rPr lang="en-US" sz="2700" dirty="0" err="1">
                <a:solidFill>
                  <a:schemeClr val="accent1"/>
                </a:solidFill>
                <a:latin typeface="黑体" pitchFamily="49" charset="-122"/>
                <a:ea typeface="黑体" pitchFamily="49" charset="-122"/>
              </a:rPr>
              <a:t>reg</a:t>
            </a:r>
            <a:r>
              <a:rPr lang="en-US" sz="2700" dirty="0">
                <a:latin typeface="黑体" pitchFamily="49" charset="-122"/>
                <a:ea typeface="黑体" pitchFamily="49" charset="-122"/>
              </a:rPr>
              <a:t>  Q, </a:t>
            </a:r>
            <a:r>
              <a:rPr lang="en-US" sz="2700" dirty="0" err="1">
                <a:latin typeface="黑体" pitchFamily="49" charset="-122"/>
                <a:ea typeface="黑体" pitchFamily="49" charset="-122"/>
              </a:rPr>
              <a:t>Qn</a:t>
            </a:r>
            <a:r>
              <a:rPr lang="en-US" sz="2700" dirty="0">
                <a:latin typeface="黑体" pitchFamily="49" charset="-122"/>
                <a:ea typeface="黑体" pitchFamily="49" charset="-122"/>
              </a:rPr>
              <a:t>;</a:t>
            </a:r>
            <a:endParaRPr lang="zh-CN" altLang="en-US" sz="2700" dirty="0">
              <a:latin typeface="黑体" pitchFamily="49" charset="-122"/>
              <a:ea typeface="黑体" pitchFamily="49" charset="-122"/>
            </a:endParaRPr>
          </a:p>
          <a:p>
            <a:pPr>
              <a:buFont typeface="Arial" pitchFamily="34" charset="0"/>
              <a:buNone/>
              <a:defRPr/>
            </a:pPr>
            <a:r>
              <a:rPr lang="en-US" sz="2700" dirty="0">
                <a:latin typeface="黑体" pitchFamily="49" charset="-122"/>
                <a:ea typeface="黑体" pitchFamily="49" charset="-122"/>
              </a:rPr>
              <a:t>        </a:t>
            </a:r>
            <a:r>
              <a:rPr lang="en-US" sz="27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always @</a:t>
            </a:r>
            <a:r>
              <a:rPr lang="en-US" sz="2700" dirty="0">
                <a:latin typeface="黑体" pitchFamily="49" charset="-122"/>
                <a:ea typeface="黑体" pitchFamily="49" charset="-122"/>
              </a:rPr>
              <a:t>(</a:t>
            </a:r>
            <a:r>
              <a:rPr lang="en-US" sz="2700" dirty="0" err="1">
                <a:solidFill>
                  <a:schemeClr val="accent1"/>
                </a:solidFill>
                <a:latin typeface="黑体" pitchFamily="49" charset="-122"/>
                <a:ea typeface="黑体" pitchFamily="49" charset="-122"/>
              </a:rPr>
              <a:t>posedge</a:t>
            </a:r>
            <a:r>
              <a:rPr lang="en-US" sz="2700" dirty="0">
                <a:latin typeface="黑体" pitchFamily="49" charset="-122"/>
                <a:ea typeface="黑体" pitchFamily="49" charset="-122"/>
              </a:rPr>
              <a:t> CLK  </a:t>
            </a:r>
            <a:r>
              <a:rPr lang="en-US" sz="27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or</a:t>
            </a:r>
            <a:r>
              <a:rPr lang="en-US" sz="2700" dirty="0">
                <a:latin typeface="黑体" pitchFamily="49" charset="-122"/>
                <a:ea typeface="黑体" pitchFamily="49" charset="-122"/>
              </a:rPr>
              <a:t>  </a:t>
            </a:r>
            <a:r>
              <a:rPr lang="en-US" sz="2700" dirty="0" err="1">
                <a:solidFill>
                  <a:schemeClr val="accent1"/>
                </a:solidFill>
                <a:latin typeface="黑体" pitchFamily="49" charset="-122"/>
                <a:ea typeface="黑体" pitchFamily="49" charset="-122"/>
              </a:rPr>
              <a:t>negedge</a:t>
            </a:r>
            <a:r>
              <a:rPr lang="en-US" sz="2700" dirty="0">
                <a:latin typeface="黑体" pitchFamily="49" charset="-122"/>
                <a:ea typeface="黑体" pitchFamily="49" charset="-122"/>
              </a:rPr>
              <a:t> Reset  </a:t>
            </a:r>
            <a:r>
              <a:rPr lang="en-US" sz="27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or</a:t>
            </a:r>
            <a:r>
              <a:rPr lang="en-US" sz="2700" dirty="0">
                <a:latin typeface="黑体" pitchFamily="49" charset="-122"/>
                <a:ea typeface="黑体" pitchFamily="49" charset="-122"/>
              </a:rPr>
              <a:t>  </a:t>
            </a:r>
            <a:r>
              <a:rPr lang="en-US" sz="2700" dirty="0" err="1">
                <a:solidFill>
                  <a:schemeClr val="accent1"/>
                </a:solidFill>
                <a:latin typeface="黑体" pitchFamily="49" charset="-122"/>
                <a:ea typeface="黑体" pitchFamily="49" charset="-122"/>
              </a:rPr>
              <a:t>negedge</a:t>
            </a:r>
            <a:r>
              <a:rPr lang="en-US" sz="2700" dirty="0">
                <a:latin typeface="黑体" pitchFamily="49" charset="-122"/>
                <a:ea typeface="黑体" pitchFamily="49" charset="-122"/>
              </a:rPr>
              <a:t> Set)</a:t>
            </a:r>
            <a:endParaRPr lang="zh-CN" altLang="en-US" sz="2700" dirty="0">
              <a:latin typeface="黑体" pitchFamily="49" charset="-122"/>
              <a:ea typeface="黑体" pitchFamily="49" charset="-122"/>
            </a:endParaRPr>
          </a:p>
          <a:p>
            <a:pPr>
              <a:buFont typeface="Arial" pitchFamily="34" charset="0"/>
              <a:buNone/>
              <a:defRPr/>
            </a:pPr>
            <a:r>
              <a:rPr lang="en-US" sz="2700" dirty="0">
                <a:latin typeface="黑体" pitchFamily="49" charset="-122"/>
                <a:ea typeface="黑体" pitchFamily="49" charset="-122"/>
              </a:rPr>
              <a:t>          </a:t>
            </a:r>
            <a:r>
              <a:rPr lang="en-US" sz="2700" dirty="0">
                <a:solidFill>
                  <a:schemeClr val="accent1"/>
                </a:solidFill>
                <a:latin typeface="黑体" pitchFamily="49" charset="-122"/>
                <a:ea typeface="黑体" pitchFamily="49" charset="-122"/>
              </a:rPr>
              <a:t>if</a:t>
            </a:r>
            <a:r>
              <a:rPr lang="en-US" sz="2700" dirty="0">
                <a:latin typeface="黑体" pitchFamily="49" charset="-122"/>
                <a:ea typeface="黑体" pitchFamily="49" charset="-122"/>
              </a:rPr>
              <a:t>  (!Set)</a:t>
            </a:r>
            <a:endParaRPr lang="zh-CN" altLang="en-US" sz="2700" dirty="0">
              <a:latin typeface="黑体" pitchFamily="49" charset="-122"/>
              <a:ea typeface="黑体" pitchFamily="49" charset="-122"/>
            </a:endParaRPr>
          </a:p>
          <a:p>
            <a:pPr>
              <a:buFont typeface="Arial" pitchFamily="34" charset="0"/>
              <a:buNone/>
              <a:defRPr/>
            </a:pPr>
            <a:r>
              <a:rPr lang="en-US" sz="2700" dirty="0" smtClean="0">
                <a:latin typeface="黑体" pitchFamily="49" charset="-122"/>
                <a:ea typeface="黑体" pitchFamily="49" charset="-122"/>
              </a:rPr>
              <a:t>            </a:t>
            </a:r>
            <a:r>
              <a:rPr lang="en-US" sz="2700" dirty="0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begin</a:t>
            </a:r>
            <a:endParaRPr lang="zh-CN" altLang="en-US" sz="2700" dirty="0">
              <a:solidFill>
                <a:srgbClr val="FFFF00"/>
              </a:solidFill>
              <a:latin typeface="黑体" pitchFamily="49" charset="-122"/>
              <a:ea typeface="黑体" pitchFamily="49" charset="-122"/>
            </a:endParaRPr>
          </a:p>
          <a:p>
            <a:pPr>
              <a:buFont typeface="Arial" pitchFamily="34" charset="0"/>
              <a:buNone/>
              <a:defRPr/>
            </a:pPr>
            <a:r>
              <a:rPr lang="en-US" sz="2700" dirty="0">
                <a:latin typeface="黑体" pitchFamily="49" charset="-122"/>
                <a:ea typeface="黑体" pitchFamily="49" charset="-122"/>
              </a:rPr>
              <a:t>              Q &lt;= 1’b1;</a:t>
            </a:r>
            <a:endParaRPr lang="zh-CN" altLang="en-US" sz="2700" dirty="0">
              <a:latin typeface="黑体" pitchFamily="49" charset="-122"/>
              <a:ea typeface="黑体" pitchFamily="49" charset="-122"/>
            </a:endParaRPr>
          </a:p>
          <a:p>
            <a:pPr>
              <a:buFont typeface="Arial" pitchFamily="34" charset="0"/>
              <a:buNone/>
              <a:defRPr/>
            </a:pPr>
            <a:r>
              <a:rPr lang="en-US" sz="2700" dirty="0">
                <a:latin typeface="黑体" pitchFamily="49" charset="-122"/>
                <a:ea typeface="黑体" pitchFamily="49" charset="-122"/>
              </a:rPr>
              <a:t>              </a:t>
            </a:r>
            <a:r>
              <a:rPr lang="en-US" sz="2700" dirty="0" err="1">
                <a:latin typeface="黑体" pitchFamily="49" charset="-122"/>
                <a:ea typeface="黑体" pitchFamily="49" charset="-122"/>
              </a:rPr>
              <a:t>Qn</a:t>
            </a:r>
            <a:r>
              <a:rPr lang="en-US" sz="2700" dirty="0">
                <a:latin typeface="黑体" pitchFamily="49" charset="-122"/>
                <a:ea typeface="黑体" pitchFamily="49" charset="-122"/>
              </a:rPr>
              <a:t> &lt;=1’b0;</a:t>
            </a:r>
            <a:endParaRPr lang="zh-CN" altLang="en-US" sz="2700" dirty="0">
              <a:latin typeface="黑体" pitchFamily="49" charset="-122"/>
              <a:ea typeface="黑体" pitchFamily="49" charset="-122"/>
            </a:endParaRPr>
          </a:p>
          <a:p>
            <a:pPr>
              <a:buFont typeface="Arial" pitchFamily="34" charset="0"/>
              <a:buNone/>
              <a:defRPr/>
            </a:pPr>
            <a:r>
              <a:rPr lang="en-US" sz="2700" dirty="0">
                <a:latin typeface="黑体" pitchFamily="49" charset="-122"/>
                <a:ea typeface="黑体" pitchFamily="49" charset="-122"/>
              </a:rPr>
              <a:t>            </a:t>
            </a:r>
            <a:r>
              <a:rPr lang="en-US" sz="2700" dirty="0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end</a:t>
            </a:r>
            <a:endParaRPr lang="zh-CN" altLang="en-US" sz="2700" dirty="0">
              <a:solidFill>
                <a:srgbClr val="FFFF00"/>
              </a:solidFill>
              <a:latin typeface="黑体" pitchFamily="49" charset="-122"/>
              <a:ea typeface="黑体" pitchFamily="49" charset="-122"/>
            </a:endParaRPr>
          </a:p>
          <a:p>
            <a:pPr>
              <a:buFont typeface="Arial" pitchFamily="34" charset="0"/>
              <a:buNone/>
              <a:defRPr/>
            </a:pPr>
            <a:r>
              <a:rPr lang="en-US" sz="2700" dirty="0">
                <a:latin typeface="黑体" pitchFamily="49" charset="-122"/>
                <a:ea typeface="黑体" pitchFamily="49" charset="-122"/>
              </a:rPr>
              <a:t>    </a:t>
            </a:r>
            <a:r>
              <a:rPr lang="en-US" sz="2700" dirty="0" smtClean="0">
                <a:solidFill>
                  <a:schemeClr val="accent1"/>
                </a:solidFill>
                <a:latin typeface="黑体" pitchFamily="49" charset="-122"/>
                <a:ea typeface="黑体" pitchFamily="49" charset="-122"/>
              </a:rPr>
              <a:t>else </a:t>
            </a:r>
            <a:r>
              <a:rPr lang="en-US" sz="2700" dirty="0">
                <a:solidFill>
                  <a:schemeClr val="accent1"/>
                </a:solidFill>
                <a:latin typeface="黑体" pitchFamily="49" charset="-122"/>
                <a:ea typeface="黑体" pitchFamily="49" charset="-122"/>
              </a:rPr>
              <a:t>if  </a:t>
            </a:r>
            <a:r>
              <a:rPr lang="en-US" sz="2700" dirty="0">
                <a:latin typeface="黑体" pitchFamily="49" charset="-122"/>
                <a:ea typeface="黑体" pitchFamily="49" charset="-122"/>
              </a:rPr>
              <a:t>(!Reset)</a:t>
            </a:r>
            <a:endParaRPr lang="zh-CN" altLang="en-US" sz="2700" dirty="0">
              <a:latin typeface="黑体" pitchFamily="49" charset="-122"/>
              <a:ea typeface="黑体" pitchFamily="49" charset="-122"/>
            </a:endParaRPr>
          </a:p>
          <a:p>
            <a:pPr>
              <a:buFont typeface="Arial" pitchFamily="34" charset="0"/>
              <a:buNone/>
              <a:defRPr/>
            </a:pPr>
            <a:r>
              <a:rPr lang="en-US" sz="2700" dirty="0">
                <a:latin typeface="黑体" pitchFamily="49" charset="-122"/>
                <a:ea typeface="黑体" pitchFamily="49" charset="-122"/>
              </a:rPr>
              <a:t>       </a:t>
            </a:r>
            <a:r>
              <a:rPr lang="en-US" sz="2700" dirty="0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begin</a:t>
            </a:r>
            <a:endParaRPr lang="zh-CN" altLang="en-US" sz="2700" dirty="0">
              <a:solidFill>
                <a:srgbClr val="FFFF00"/>
              </a:solidFill>
              <a:latin typeface="黑体" pitchFamily="49" charset="-122"/>
              <a:ea typeface="黑体" pitchFamily="49" charset="-122"/>
            </a:endParaRPr>
          </a:p>
          <a:p>
            <a:pPr>
              <a:buFont typeface="Arial" pitchFamily="34" charset="0"/>
              <a:buNone/>
              <a:defRPr/>
            </a:pPr>
            <a:r>
              <a:rPr lang="en-US" sz="2700" dirty="0">
                <a:latin typeface="黑体" pitchFamily="49" charset="-122"/>
                <a:ea typeface="黑体" pitchFamily="49" charset="-122"/>
              </a:rPr>
              <a:t>         </a:t>
            </a:r>
            <a:r>
              <a:rPr lang="en-US" sz="2700" dirty="0" smtClean="0">
                <a:latin typeface="黑体" pitchFamily="49" charset="-122"/>
                <a:ea typeface="黑体" pitchFamily="49" charset="-122"/>
              </a:rPr>
              <a:t>Q </a:t>
            </a:r>
            <a:r>
              <a:rPr lang="en-US" sz="2700" dirty="0">
                <a:latin typeface="黑体" pitchFamily="49" charset="-122"/>
                <a:ea typeface="黑体" pitchFamily="49" charset="-122"/>
              </a:rPr>
              <a:t>&lt;= 1’b0;</a:t>
            </a:r>
            <a:endParaRPr lang="zh-CN" altLang="en-US" sz="2700" dirty="0">
              <a:latin typeface="黑体" pitchFamily="49" charset="-122"/>
              <a:ea typeface="黑体" pitchFamily="49" charset="-122"/>
            </a:endParaRPr>
          </a:p>
          <a:p>
            <a:pPr>
              <a:buFont typeface="Arial" pitchFamily="34" charset="0"/>
              <a:buNone/>
              <a:defRPr/>
            </a:pPr>
            <a:r>
              <a:rPr lang="en-US" sz="2700" dirty="0">
                <a:latin typeface="黑体" pitchFamily="49" charset="-122"/>
                <a:ea typeface="黑体" pitchFamily="49" charset="-122"/>
              </a:rPr>
              <a:t>         </a:t>
            </a:r>
            <a:r>
              <a:rPr lang="en-US" sz="2700" dirty="0" err="1" smtClean="0">
                <a:latin typeface="黑体" pitchFamily="49" charset="-122"/>
                <a:ea typeface="黑体" pitchFamily="49" charset="-122"/>
              </a:rPr>
              <a:t>Qn</a:t>
            </a:r>
            <a:r>
              <a:rPr lang="en-US" sz="2700" dirty="0" smtClean="0">
                <a:latin typeface="黑体" pitchFamily="49" charset="-122"/>
                <a:ea typeface="黑体" pitchFamily="49" charset="-122"/>
              </a:rPr>
              <a:t> </a:t>
            </a:r>
            <a:r>
              <a:rPr lang="en-US" sz="2700" dirty="0">
                <a:latin typeface="黑体" pitchFamily="49" charset="-122"/>
                <a:ea typeface="黑体" pitchFamily="49" charset="-122"/>
              </a:rPr>
              <a:t>&lt;= 1’b1;</a:t>
            </a:r>
            <a:endParaRPr lang="zh-CN" altLang="en-US" sz="2700" dirty="0">
              <a:latin typeface="黑体" pitchFamily="49" charset="-122"/>
              <a:ea typeface="黑体" pitchFamily="49" charset="-122"/>
            </a:endParaRPr>
          </a:p>
          <a:p>
            <a:pPr>
              <a:buFont typeface="Arial" pitchFamily="34" charset="0"/>
              <a:buNone/>
              <a:defRPr/>
            </a:pPr>
            <a:r>
              <a:rPr lang="en-US" sz="2700" dirty="0">
                <a:latin typeface="黑体" pitchFamily="49" charset="-122"/>
                <a:ea typeface="黑体" pitchFamily="49" charset="-122"/>
              </a:rPr>
              <a:t>       </a:t>
            </a:r>
            <a:r>
              <a:rPr lang="en-US" sz="2700" dirty="0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end</a:t>
            </a:r>
            <a:endParaRPr lang="zh-CN" altLang="en-US" sz="2700" dirty="0">
              <a:solidFill>
                <a:srgbClr val="FFFF00"/>
              </a:solidFill>
              <a:latin typeface="黑体" pitchFamily="49" charset="-122"/>
              <a:ea typeface="黑体" pitchFamily="49" charset="-122"/>
            </a:endParaRPr>
          </a:p>
          <a:p>
            <a:pPr>
              <a:buFont typeface="Arial" pitchFamily="34" charset="0"/>
              <a:buNone/>
              <a:defRPr/>
            </a:pPr>
            <a:r>
              <a:rPr lang="en-US" sz="2700" dirty="0">
                <a:latin typeface="黑体" pitchFamily="49" charset="-122"/>
                <a:ea typeface="黑体" pitchFamily="49" charset="-122"/>
              </a:rPr>
              <a:t>     </a:t>
            </a:r>
            <a:r>
              <a:rPr lang="en-US" sz="2700" dirty="0" smtClean="0">
                <a:solidFill>
                  <a:schemeClr val="accent1"/>
                </a:solidFill>
                <a:latin typeface="黑体" pitchFamily="49" charset="-122"/>
                <a:ea typeface="黑体" pitchFamily="49" charset="-122"/>
              </a:rPr>
              <a:t>else</a:t>
            </a:r>
            <a:endParaRPr lang="zh-CN" altLang="en-US" sz="2700" dirty="0">
              <a:solidFill>
                <a:schemeClr val="accent1"/>
              </a:solidFill>
              <a:latin typeface="黑体" pitchFamily="49" charset="-122"/>
              <a:ea typeface="黑体" pitchFamily="49" charset="-122"/>
            </a:endParaRPr>
          </a:p>
          <a:p>
            <a:pPr>
              <a:buFont typeface="Arial" pitchFamily="34" charset="0"/>
              <a:buNone/>
              <a:defRPr/>
            </a:pPr>
            <a:r>
              <a:rPr lang="en-US" sz="2700" dirty="0">
                <a:latin typeface="黑体" pitchFamily="49" charset="-122"/>
                <a:ea typeface="黑体" pitchFamily="49" charset="-122"/>
              </a:rPr>
              <a:t>       </a:t>
            </a:r>
            <a:r>
              <a:rPr lang="en-US" sz="2700" dirty="0" smtClean="0">
                <a:latin typeface="黑体" pitchFamily="49" charset="-122"/>
                <a:ea typeface="黑体" pitchFamily="49" charset="-122"/>
              </a:rPr>
              <a:t> </a:t>
            </a:r>
            <a:r>
              <a:rPr lang="en-US" sz="2700" dirty="0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begin</a:t>
            </a:r>
            <a:endParaRPr lang="zh-CN" altLang="en-US" sz="2700" dirty="0">
              <a:solidFill>
                <a:srgbClr val="FFFF00"/>
              </a:solidFill>
              <a:latin typeface="黑体" pitchFamily="49" charset="-122"/>
              <a:ea typeface="黑体" pitchFamily="49" charset="-122"/>
            </a:endParaRPr>
          </a:p>
          <a:p>
            <a:pPr>
              <a:buFont typeface="Arial" pitchFamily="34" charset="0"/>
              <a:buNone/>
              <a:defRPr/>
            </a:pPr>
            <a:r>
              <a:rPr lang="en-US" sz="2700" dirty="0">
                <a:latin typeface="黑体" pitchFamily="49" charset="-122"/>
                <a:ea typeface="黑体" pitchFamily="49" charset="-122"/>
              </a:rPr>
              <a:t>        </a:t>
            </a:r>
            <a:r>
              <a:rPr lang="en-US" sz="2700" dirty="0" smtClean="0">
                <a:latin typeface="黑体" pitchFamily="49" charset="-122"/>
                <a:ea typeface="黑体" pitchFamily="49" charset="-122"/>
              </a:rPr>
              <a:t>  </a:t>
            </a:r>
            <a:r>
              <a:rPr lang="en-US" sz="2700" dirty="0">
                <a:latin typeface="黑体" pitchFamily="49" charset="-122"/>
                <a:ea typeface="黑体" pitchFamily="49" charset="-122"/>
              </a:rPr>
              <a:t>Q &lt;= D;</a:t>
            </a:r>
            <a:endParaRPr lang="zh-CN" altLang="en-US" sz="2700" dirty="0">
              <a:latin typeface="黑体" pitchFamily="49" charset="-122"/>
              <a:ea typeface="黑体" pitchFamily="49" charset="-122"/>
            </a:endParaRPr>
          </a:p>
          <a:p>
            <a:pPr>
              <a:buFont typeface="Arial" pitchFamily="34" charset="0"/>
              <a:buNone/>
              <a:defRPr/>
            </a:pPr>
            <a:r>
              <a:rPr lang="en-US" sz="2700" dirty="0">
                <a:latin typeface="黑体" pitchFamily="49" charset="-122"/>
                <a:ea typeface="黑体" pitchFamily="49" charset="-122"/>
              </a:rPr>
              <a:t>        </a:t>
            </a:r>
            <a:r>
              <a:rPr lang="en-US" sz="2700" dirty="0" smtClean="0">
                <a:latin typeface="黑体" pitchFamily="49" charset="-122"/>
                <a:ea typeface="黑体" pitchFamily="49" charset="-122"/>
              </a:rPr>
              <a:t>  </a:t>
            </a:r>
            <a:r>
              <a:rPr lang="en-US" sz="2700" dirty="0" err="1">
                <a:latin typeface="黑体" pitchFamily="49" charset="-122"/>
                <a:ea typeface="黑体" pitchFamily="49" charset="-122"/>
              </a:rPr>
              <a:t>Qn</a:t>
            </a:r>
            <a:r>
              <a:rPr lang="en-US" sz="2700" dirty="0">
                <a:latin typeface="黑体" pitchFamily="49" charset="-122"/>
                <a:ea typeface="黑体" pitchFamily="49" charset="-122"/>
              </a:rPr>
              <a:t> &lt;= ~D;</a:t>
            </a:r>
            <a:endParaRPr lang="zh-CN" altLang="en-US" sz="2700" dirty="0">
              <a:latin typeface="黑体" pitchFamily="49" charset="-122"/>
              <a:ea typeface="黑体" pitchFamily="49" charset="-122"/>
            </a:endParaRPr>
          </a:p>
          <a:p>
            <a:pPr>
              <a:buFont typeface="Arial" pitchFamily="34" charset="0"/>
              <a:buNone/>
              <a:defRPr/>
            </a:pPr>
            <a:r>
              <a:rPr lang="en-US" sz="2700" dirty="0">
                <a:latin typeface="黑体" pitchFamily="49" charset="-122"/>
                <a:ea typeface="黑体" pitchFamily="49" charset="-122"/>
              </a:rPr>
              <a:t>        </a:t>
            </a:r>
            <a:r>
              <a:rPr lang="en-US" sz="2700" dirty="0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end</a:t>
            </a:r>
            <a:endParaRPr lang="zh-CN" altLang="en-US" sz="2700" dirty="0">
              <a:solidFill>
                <a:srgbClr val="FFFF00"/>
              </a:solidFill>
              <a:latin typeface="黑体" pitchFamily="49" charset="-122"/>
              <a:ea typeface="黑体" pitchFamily="49" charset="-122"/>
            </a:endParaRPr>
          </a:p>
          <a:p>
            <a:pPr>
              <a:buFont typeface="Arial" pitchFamily="34" charset="0"/>
              <a:buNone/>
              <a:defRPr/>
            </a:pPr>
            <a:r>
              <a:rPr lang="en-US" sz="2700" dirty="0" err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endmodule</a:t>
            </a:r>
            <a:endParaRPr lang="zh-CN" altLang="en-US" sz="270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5" name="直接连接符 4"/>
          <p:cNvCxnSpPr>
            <a:cxnSpLocks noChangeShapeType="1"/>
            <a:stCxn id="3" idx="0"/>
            <a:endCxn id="3" idx="2"/>
          </p:cNvCxnSpPr>
          <p:nvPr/>
        </p:nvCxnSpPr>
        <p:spPr bwMode="auto">
          <a:xfrm rot="16200000" flipH="1">
            <a:off x="1617662" y="3811588"/>
            <a:ext cx="5910263" cy="1588"/>
          </a:xfrm>
          <a:prstGeom prst="line">
            <a:avLst/>
          </a:prstGeom>
          <a:noFill/>
          <a:ln w="28575" algn="ctr">
            <a:solidFill>
              <a:srgbClr val="FFC000"/>
            </a:solidFill>
            <a:round/>
            <a:headEnd/>
            <a:tailEnd/>
          </a:ln>
        </p:spPr>
      </p:cxn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97489F-4C31-4370-B64B-6FDA95532023}" type="slidenum">
              <a:rPr lang="zh-CN" altLang="en-US" smtClean="0"/>
              <a:pPr>
                <a:defRPr/>
              </a:pPr>
              <a:t>58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 bwMode="auto">
          <a:xfrm>
            <a:off x="5822162" y="3450086"/>
            <a:ext cx="2786082" cy="264320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0418" name="Rectangle 5"/>
          <p:cNvSpPr>
            <a:spLocks noChangeArrowheads="1"/>
          </p:cNvSpPr>
          <p:nvPr/>
        </p:nvSpPr>
        <p:spPr bwMode="auto">
          <a:xfrm>
            <a:off x="150688" y="285728"/>
            <a:ext cx="4852988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7.6.3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边沿型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JK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触发器</a:t>
            </a:r>
            <a:endParaRPr lang="en-US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22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buFontTx/>
              <a:buNone/>
            </a:pPr>
            <a:endParaRPr lang="zh-CN" altLang="en-US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6036464" y="6093296"/>
            <a:ext cx="25717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Tx/>
              <a:buNone/>
            </a:pPr>
            <a:r>
              <a:rPr lang="zh-CN" altLang="en-US" sz="2800">
                <a:latin typeface="黑体" pitchFamily="49" charset="-122"/>
                <a:ea typeface="黑体" pitchFamily="49" charset="-122"/>
              </a:rPr>
              <a:t>逻辑符号</a:t>
            </a:r>
          </a:p>
        </p:txBody>
      </p:sp>
      <p:grpSp>
        <p:nvGrpSpPr>
          <p:cNvPr id="2" name="组合 9"/>
          <p:cNvGrpSpPr>
            <a:grpSpLocks/>
          </p:cNvGrpSpPr>
          <p:nvPr/>
        </p:nvGrpSpPr>
        <p:grpSpPr bwMode="auto">
          <a:xfrm>
            <a:off x="323528" y="1326065"/>
            <a:ext cx="5786438" cy="4373053"/>
            <a:chOff x="184453" y="1182957"/>
            <a:chExt cx="6357950" cy="4373077"/>
          </a:xfrm>
        </p:grpSpPr>
        <p:sp>
          <p:nvSpPr>
            <p:cNvPr id="9226" name="Rectangle 18"/>
            <p:cNvSpPr>
              <a:spLocks noChangeArrowheads="1"/>
            </p:cNvSpPr>
            <p:nvPr/>
          </p:nvSpPr>
          <p:spPr bwMode="auto">
            <a:xfrm>
              <a:off x="184453" y="1182957"/>
              <a:ext cx="6357950" cy="30470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FontTx/>
                <a:buNone/>
              </a:pPr>
              <a:r>
                <a:rPr lang="zh-CN" altLang="en-US" sz="3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49" charset="-122"/>
                  <a:ea typeface="黑体" pitchFamily="49" charset="-122"/>
                </a:rPr>
                <a:t>时钟</a:t>
              </a:r>
              <a:r>
                <a:rPr lang="zh-CN" altLang="en-US" sz="3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49" charset="-122"/>
                  <a:ea typeface="黑体" pitchFamily="49" charset="-122"/>
                </a:rPr>
                <a:t>输入端</a:t>
              </a:r>
              <a:r>
                <a:rPr lang="en-US" altLang="zh-CN" sz="3200" i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49" charset="-122"/>
                  <a:ea typeface="黑体" pitchFamily="49" charset="-122"/>
                </a:rPr>
                <a:t>CLK</a:t>
              </a:r>
              <a:r>
                <a:rPr lang="zh-CN" altLang="en-US" sz="32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49" charset="-122"/>
                  <a:ea typeface="黑体" pitchFamily="49" charset="-122"/>
                </a:rPr>
                <a:t>下降</a:t>
              </a:r>
              <a:r>
                <a:rPr lang="zh-CN" altLang="en-US" sz="320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49" charset="-122"/>
                  <a:ea typeface="黑体" pitchFamily="49" charset="-122"/>
                </a:rPr>
                <a:t>沿</a:t>
              </a:r>
              <a:r>
                <a:rPr lang="zh-CN" altLang="en-US" sz="3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49" charset="-122"/>
                  <a:ea typeface="黑体" pitchFamily="49" charset="-122"/>
                </a:rPr>
                <a:t>：</a:t>
              </a:r>
              <a:endParaRPr lang="en-US" altLang="zh-CN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endParaRPr>
            </a:p>
            <a:p>
              <a:pPr>
                <a:buFontTx/>
                <a:buNone/>
              </a:pPr>
              <a:r>
                <a:rPr lang="zh-CN" altLang="en-US" sz="3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49" charset="-122"/>
                  <a:ea typeface="黑体" pitchFamily="49" charset="-122"/>
                </a:rPr>
                <a:t>如果</a:t>
              </a:r>
              <a:r>
                <a:rPr lang="en-US" altLang="zh-CN" sz="32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49" charset="-122"/>
                  <a:ea typeface="黑体" pitchFamily="49" charset="-122"/>
                </a:rPr>
                <a:t>JK</a:t>
              </a:r>
              <a:r>
                <a:rPr lang="zh-CN" altLang="en-US" sz="32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49" charset="-122"/>
                  <a:ea typeface="黑体" pitchFamily="49" charset="-122"/>
                </a:rPr>
                <a:t>为</a:t>
              </a:r>
              <a:r>
                <a:rPr lang="en-US" altLang="zh-CN" sz="32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49" charset="-122"/>
                  <a:ea typeface="黑体" pitchFamily="49" charset="-122"/>
                </a:rPr>
                <a:t>00</a:t>
              </a:r>
              <a:r>
                <a:rPr lang="zh-CN" altLang="en-US" sz="3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49" charset="-122"/>
                  <a:ea typeface="黑体" pitchFamily="49" charset="-122"/>
                </a:rPr>
                <a:t>时，</a:t>
              </a:r>
              <a:r>
                <a:rPr lang="zh-CN" altLang="en-US" sz="3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49" charset="-122"/>
                  <a:ea typeface="黑体" pitchFamily="49" charset="-122"/>
                </a:rPr>
                <a:t>则状态</a:t>
              </a:r>
              <a:r>
                <a:rPr lang="zh-CN" altLang="en-US" sz="3200" dirty="0" smtClean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49" charset="-122"/>
                  <a:ea typeface="黑体" pitchFamily="49" charset="-122"/>
                </a:rPr>
                <a:t>保持</a:t>
              </a:r>
              <a:r>
                <a:rPr lang="zh-CN" altLang="en-US" sz="3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49" charset="-122"/>
                  <a:ea typeface="黑体" pitchFamily="49" charset="-122"/>
                </a:rPr>
                <a:t>；</a:t>
              </a:r>
              <a:endParaRPr lang="en-US" altLang="zh-CN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endParaRPr>
            </a:p>
            <a:p>
              <a:pPr>
                <a:buFontTx/>
                <a:buNone/>
              </a:pPr>
              <a:r>
                <a:rPr lang="zh-CN" altLang="en-US" sz="3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49" charset="-122"/>
                  <a:ea typeface="黑体" pitchFamily="49" charset="-122"/>
                </a:rPr>
                <a:t>如果</a:t>
              </a:r>
              <a:r>
                <a:rPr lang="en-US" altLang="zh-CN" sz="32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49" charset="-122"/>
                  <a:ea typeface="黑体" pitchFamily="49" charset="-122"/>
                </a:rPr>
                <a:t>JK</a:t>
              </a:r>
              <a:r>
                <a:rPr lang="zh-CN" altLang="en-US" sz="32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49" charset="-122"/>
                  <a:ea typeface="黑体" pitchFamily="49" charset="-122"/>
                </a:rPr>
                <a:t>为</a:t>
              </a:r>
              <a:r>
                <a:rPr lang="en-US" altLang="zh-CN" sz="32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49" charset="-122"/>
                  <a:ea typeface="黑体" pitchFamily="49" charset="-122"/>
                </a:rPr>
                <a:t>01</a:t>
              </a:r>
              <a:r>
                <a:rPr lang="zh-CN" altLang="en-US" sz="3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49" charset="-122"/>
                  <a:ea typeface="黑体" pitchFamily="49" charset="-122"/>
                </a:rPr>
                <a:t>时，则</a:t>
              </a:r>
              <a:r>
                <a:rPr lang="en-US" altLang="zh-CN" sz="3200" i="1" dirty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49" charset="-122"/>
                  <a:ea typeface="黑体" pitchFamily="49" charset="-122"/>
                </a:rPr>
                <a:t>Q = </a:t>
              </a:r>
              <a:r>
                <a:rPr lang="en-US" altLang="zh-CN" sz="3200" dirty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49" charset="-122"/>
                  <a:ea typeface="黑体" pitchFamily="49" charset="-122"/>
                </a:rPr>
                <a:t>0</a:t>
              </a:r>
              <a:r>
                <a:rPr lang="zh-CN" altLang="en-US" sz="3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49" charset="-122"/>
                  <a:ea typeface="黑体" pitchFamily="49" charset="-122"/>
                </a:rPr>
                <a:t>，</a:t>
              </a:r>
              <a:endParaRPr lang="en-US" altLang="zh-CN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endParaRPr>
            </a:p>
            <a:p>
              <a:pPr>
                <a:buFontTx/>
                <a:buNone/>
              </a:pPr>
              <a:r>
                <a:rPr lang="zh-CN" altLang="en-US" sz="3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49" charset="-122"/>
                  <a:ea typeface="黑体" pitchFamily="49" charset="-122"/>
                </a:rPr>
                <a:t>如果</a:t>
              </a:r>
              <a:r>
                <a:rPr lang="en-US" altLang="zh-CN" sz="32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49" charset="-122"/>
                  <a:ea typeface="黑体" pitchFamily="49" charset="-122"/>
                </a:rPr>
                <a:t>JK</a:t>
              </a:r>
              <a:r>
                <a:rPr lang="zh-CN" altLang="en-US" sz="32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49" charset="-122"/>
                  <a:ea typeface="黑体" pitchFamily="49" charset="-122"/>
                </a:rPr>
                <a:t>为</a:t>
              </a:r>
              <a:r>
                <a:rPr lang="en-US" altLang="zh-CN" sz="32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49" charset="-122"/>
                  <a:ea typeface="黑体" pitchFamily="49" charset="-122"/>
                </a:rPr>
                <a:t>10</a:t>
              </a:r>
              <a:r>
                <a:rPr lang="zh-CN" altLang="en-US" sz="3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49" charset="-122"/>
                  <a:ea typeface="黑体" pitchFamily="49" charset="-122"/>
                </a:rPr>
                <a:t>时，则</a:t>
              </a:r>
              <a:r>
                <a:rPr lang="en-US" altLang="zh-CN" sz="3200" i="1" dirty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49" charset="-122"/>
                  <a:ea typeface="黑体" pitchFamily="49" charset="-122"/>
                </a:rPr>
                <a:t>Q = </a:t>
              </a:r>
              <a:r>
                <a:rPr lang="en-US" altLang="zh-CN" sz="3200" dirty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  <a:r>
                <a:rPr lang="zh-CN" altLang="en-US" sz="3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49" charset="-122"/>
                  <a:ea typeface="黑体" pitchFamily="49" charset="-122"/>
                </a:rPr>
                <a:t>，</a:t>
              </a:r>
              <a:endParaRPr lang="en-US" altLang="zh-CN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endParaRPr>
            </a:p>
            <a:p>
              <a:pPr>
                <a:buFontTx/>
                <a:buNone/>
              </a:pPr>
              <a:r>
                <a:rPr lang="zh-CN" altLang="en-US" sz="3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49" charset="-122"/>
                  <a:ea typeface="黑体" pitchFamily="49" charset="-122"/>
                </a:rPr>
                <a:t>如果</a:t>
              </a:r>
              <a:r>
                <a:rPr lang="en-US" altLang="zh-CN" sz="32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49" charset="-122"/>
                  <a:ea typeface="黑体" pitchFamily="49" charset="-122"/>
                </a:rPr>
                <a:t>JK</a:t>
              </a:r>
              <a:r>
                <a:rPr lang="zh-CN" altLang="en-US" sz="32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49" charset="-122"/>
                  <a:ea typeface="黑体" pitchFamily="49" charset="-122"/>
                </a:rPr>
                <a:t>为</a:t>
              </a:r>
              <a:r>
                <a:rPr lang="en-US" altLang="zh-CN" sz="32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49" charset="-122"/>
                  <a:ea typeface="黑体" pitchFamily="49" charset="-122"/>
                </a:rPr>
                <a:t>11</a:t>
              </a:r>
              <a:r>
                <a:rPr lang="zh-CN" altLang="en-US" sz="3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49" charset="-122"/>
                  <a:ea typeface="黑体" pitchFamily="49" charset="-122"/>
                </a:rPr>
                <a:t>时，</a:t>
              </a:r>
              <a:r>
                <a:rPr lang="zh-CN" altLang="en-US" sz="3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49" charset="-122"/>
                  <a:ea typeface="黑体" pitchFamily="49" charset="-122"/>
                </a:rPr>
                <a:t>则状态</a:t>
              </a:r>
              <a:r>
                <a:rPr lang="zh-CN" altLang="en-US" sz="3200" dirty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49" charset="-122"/>
                  <a:ea typeface="黑体" pitchFamily="49" charset="-122"/>
                </a:rPr>
                <a:t>翻转</a:t>
              </a:r>
              <a:r>
                <a:rPr lang="zh-CN" altLang="en-US" sz="3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49" charset="-122"/>
                  <a:ea typeface="黑体" pitchFamily="49" charset="-122"/>
                </a:rPr>
                <a:t>。特征</a:t>
              </a:r>
              <a:r>
                <a:rPr lang="zh-CN" altLang="en-US" sz="3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49" charset="-122"/>
                  <a:ea typeface="黑体" pitchFamily="49" charset="-122"/>
                </a:rPr>
                <a:t>方程为：</a:t>
              </a:r>
            </a:p>
          </p:txBody>
        </p:sp>
        <p:graphicFrame>
          <p:nvGraphicFramePr>
            <p:cNvPr id="9219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45405580"/>
                </p:ext>
              </p:extLst>
            </p:nvPr>
          </p:nvGraphicFramePr>
          <p:xfrm>
            <a:off x="975653" y="4830547"/>
            <a:ext cx="3171825" cy="7254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98" name="Equation" r:id="rId4" imgW="1054100" imgH="241300" progId="Equation.DSMT4">
                    <p:embed/>
                  </p:oleObj>
                </mc:Choice>
                <mc:Fallback>
                  <p:oleObj name="Equation" r:id="rId4" imgW="1054100" imgH="241300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5653" y="4830547"/>
                          <a:ext cx="3171825" cy="7254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22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buFontTx/>
              <a:buNone/>
            </a:pPr>
            <a:endParaRPr lang="zh-CN" altLang="en-US"/>
          </a:p>
        </p:txBody>
      </p:sp>
      <p:sp>
        <p:nvSpPr>
          <p:cNvPr id="922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buFontTx/>
              <a:buNone/>
            </a:pPr>
            <a:endParaRPr lang="zh-CN" altLang="en-US"/>
          </a:p>
        </p:txBody>
      </p:sp>
      <p:graphicFrame>
        <p:nvGraphicFramePr>
          <p:cNvPr id="13107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5791727"/>
              </p:ext>
            </p:extLst>
          </p:nvPr>
        </p:nvGraphicFramePr>
        <p:xfrm>
          <a:off x="5750714" y="3735858"/>
          <a:ext cx="3071812" cy="2214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99" name="Visio" r:id="rId6" imgW="1472610" imgH="754650" progId="">
                  <p:embed/>
                </p:oleObj>
              </mc:Choice>
              <mc:Fallback>
                <p:oleObj name="Visio" r:id="rId6" imgW="1472610" imgH="75465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0714" y="3735858"/>
                        <a:ext cx="3071812" cy="2214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97489F-4C31-4370-B64B-6FDA95532023}" type="slidenum">
              <a:rPr lang="zh-CN" altLang="en-US" smtClean="0"/>
              <a:pPr>
                <a:defRPr/>
              </a:pPr>
              <a:t>59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4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4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31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60418" grpId="0" autoUpdateAnimBg="0"/>
      <p:bldP spid="6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5"/>
          <p:cNvSpPr>
            <a:spLocks noChangeArrowheads="1"/>
          </p:cNvSpPr>
          <p:nvPr/>
        </p:nvSpPr>
        <p:spPr bwMode="auto">
          <a:xfrm>
            <a:off x="15530" y="1700808"/>
            <a:ext cx="244169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）整型数</a:t>
            </a:r>
          </a:p>
        </p:txBody>
      </p:sp>
      <p:sp>
        <p:nvSpPr>
          <p:cNvPr id="12291" name="Rectangle 7"/>
          <p:cNvSpPr>
            <a:spLocks noChangeArrowheads="1"/>
          </p:cNvSpPr>
          <p:nvPr/>
        </p:nvSpPr>
        <p:spPr bwMode="auto">
          <a:xfrm>
            <a:off x="158722" y="2798056"/>
            <a:ext cx="8572500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整型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数有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两种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形式</a:t>
            </a:r>
            <a:endParaRPr lang="en-US" altLang="zh-CN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  <a:p>
            <a:pPr>
              <a:buFontTx/>
              <a:buNone/>
            </a:pP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  <a:p>
            <a:pPr>
              <a:buFont typeface="Wingdings" pitchFamily="2" charset="2"/>
              <a:buChar char="Ø"/>
            </a:pP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 十进制数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格式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  <a:p>
            <a:pPr>
              <a:buFontTx/>
              <a:buNone/>
            </a:pPr>
            <a:r>
              <a:rPr lang="zh-CN" altLang="en-US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带有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一个</a:t>
            </a: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可选的</a:t>
            </a: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+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或</a:t>
            </a: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-</a:t>
            </a: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操作符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的数字序列。</a:t>
            </a:r>
          </a:p>
        </p:txBody>
      </p:sp>
      <p:sp>
        <p:nvSpPr>
          <p:cNvPr id="12292" name="Rectangle 10"/>
          <p:cNvSpPr>
            <a:spLocks noChangeArrowheads="1"/>
          </p:cNvSpPr>
          <p:nvPr/>
        </p:nvSpPr>
        <p:spPr bwMode="auto">
          <a:xfrm>
            <a:off x="158722" y="332656"/>
            <a:ext cx="8748464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zh-CN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Verilog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有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种类型的常数：整型数、实数和字符串。</a:t>
            </a:r>
            <a:endParaRPr lang="zh-CN" altLang="en-US" sz="3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97489F-4C31-4370-B64B-6FDA95532023}" type="slidenum">
              <a:rPr lang="zh-CN" alt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 autoUpdateAnimBg="0"/>
      <p:bldP spid="12291" grpId="0" build="allAtOnce" autoUpdateAnimBg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97489F-4C31-4370-B64B-6FDA95532023}" type="slidenum">
              <a:rPr lang="zh-CN" altLang="en-US" smtClean="0"/>
              <a:pPr>
                <a:defRPr/>
              </a:pPr>
              <a:t>60</a:t>
            </a:fld>
            <a:endParaRPr lang="en-US"/>
          </a:p>
        </p:txBody>
      </p:sp>
      <p:sp>
        <p:nvSpPr>
          <p:cNvPr id="3" name="矩形 2"/>
          <p:cNvSpPr/>
          <p:nvPr/>
        </p:nvSpPr>
        <p:spPr>
          <a:xfrm>
            <a:off x="139671" y="980728"/>
            <a:ext cx="878684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在</a:t>
            </a:r>
            <a:r>
              <a:rPr lang="en-US" altLang="zh-CN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Verilog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的</a:t>
            </a:r>
            <a:r>
              <a:rPr lang="en-US" altLang="zh-CN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module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中，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所有描述语句</a:t>
            </a:r>
            <a:r>
              <a:rPr lang="zh-CN" altLang="en-US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并发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执行。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273999" y="2440129"/>
            <a:ext cx="878684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缺省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的变量类型是</a:t>
            </a:r>
            <a:r>
              <a:rPr lang="en-US" altLang="zh-CN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wire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型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。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285720" y="3487167"/>
            <a:ext cx="878684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wire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型的变量，在</a:t>
            </a:r>
            <a:r>
              <a:rPr lang="en-US" altLang="zh-CN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assign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语句中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赋值。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285720" y="4344423"/>
            <a:ext cx="878684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reg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型的变量，在</a:t>
            </a:r>
            <a:r>
              <a:rPr lang="en-US" altLang="zh-CN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always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语句中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赋值。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zh-CN" altLang="en-US" dirty="0">
                <a:latin typeface="黑体" pitchFamily="49" charset="-122"/>
                <a:ea typeface="黑体" pitchFamily="49" charset="-122"/>
              </a:rPr>
              <a:t>边沿型</a:t>
            </a:r>
            <a:r>
              <a:rPr lang="en-US" altLang="en-US" dirty="0">
                <a:latin typeface="黑体" pitchFamily="49" charset="-122"/>
                <a:ea typeface="黑体" pitchFamily="49" charset="-122"/>
              </a:rPr>
              <a:t>JK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触发器的行为级描述</a:t>
            </a:r>
            <a:endParaRPr lang="zh-CN" altLang="en-US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42876" y="714356"/>
            <a:ext cx="8858280" cy="6124754"/>
          </a:xfrm>
          <a:prstGeom prst="rect">
            <a:avLst/>
          </a:prstGeom>
          <a:noFill/>
          <a:ln w="28575">
            <a:solidFill>
              <a:srgbClr val="FFC000"/>
            </a:solidFill>
            <a:miter lim="800000"/>
            <a:headEnd/>
            <a:tailEnd/>
          </a:ln>
        </p:spPr>
        <p:txBody>
          <a:bodyPr numCol="2">
            <a:spAutoFit/>
          </a:bodyPr>
          <a:lstStyle/>
          <a:p>
            <a:pPr>
              <a:buFont typeface="Arial" pitchFamily="34" charset="0"/>
              <a:buNone/>
              <a:defRPr/>
            </a:pPr>
            <a:r>
              <a:rPr lang="en-US" sz="28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module</a:t>
            </a:r>
            <a:r>
              <a:rPr lang="en-US" sz="2800" dirty="0">
                <a:latin typeface="黑体" pitchFamily="49" charset="-122"/>
                <a:ea typeface="黑体" pitchFamily="49" charset="-122"/>
              </a:rPr>
              <a:t>  </a:t>
            </a:r>
            <a:r>
              <a:rPr lang="en-US" sz="2800" dirty="0" err="1">
                <a:latin typeface="黑体" pitchFamily="49" charset="-122"/>
                <a:ea typeface="黑体" pitchFamily="49" charset="-122"/>
              </a:rPr>
              <a:t>JK_ff</a:t>
            </a:r>
            <a:r>
              <a:rPr lang="en-US" sz="2800" dirty="0">
                <a:latin typeface="黑体" pitchFamily="49" charset="-122"/>
                <a:ea typeface="黑体" pitchFamily="49" charset="-122"/>
              </a:rPr>
              <a:t> (J, K, CLK, Q, </a:t>
            </a:r>
            <a:r>
              <a:rPr lang="en-US" sz="2800" dirty="0" err="1">
                <a:latin typeface="黑体" pitchFamily="49" charset="-122"/>
                <a:ea typeface="黑体" pitchFamily="49" charset="-122"/>
              </a:rPr>
              <a:t>Qn</a:t>
            </a:r>
            <a:r>
              <a:rPr lang="en-US" sz="2800" dirty="0">
                <a:latin typeface="黑体" pitchFamily="49" charset="-122"/>
                <a:ea typeface="黑体" pitchFamily="49" charset="-122"/>
              </a:rPr>
              <a:t>);</a:t>
            </a:r>
            <a:endParaRPr lang="zh-CN" altLang="en-US" sz="2800" dirty="0">
              <a:latin typeface="黑体" pitchFamily="49" charset="-122"/>
              <a:ea typeface="黑体" pitchFamily="49" charset="-122"/>
            </a:endParaRPr>
          </a:p>
          <a:p>
            <a:pPr>
              <a:buFont typeface="Arial" pitchFamily="34" charset="0"/>
              <a:buNone/>
              <a:defRPr/>
            </a:pPr>
            <a:r>
              <a:rPr lang="en-US" sz="2800" dirty="0">
                <a:latin typeface="黑体" pitchFamily="49" charset="-122"/>
                <a:ea typeface="黑体" pitchFamily="49" charset="-122"/>
              </a:rPr>
              <a:t>  </a:t>
            </a:r>
            <a:r>
              <a:rPr lang="en-US" sz="2800" dirty="0" smtClean="0">
                <a:latin typeface="黑体" pitchFamily="49" charset="-122"/>
                <a:ea typeface="黑体" pitchFamily="49" charset="-122"/>
              </a:rPr>
              <a:t>input  </a:t>
            </a:r>
            <a:r>
              <a:rPr lang="en-US" sz="2800" dirty="0">
                <a:latin typeface="黑体" pitchFamily="49" charset="-122"/>
                <a:ea typeface="黑体" pitchFamily="49" charset="-122"/>
              </a:rPr>
              <a:t>J, K, CLK;</a:t>
            </a:r>
            <a:endParaRPr lang="zh-CN" altLang="en-US" sz="2800" dirty="0">
              <a:latin typeface="黑体" pitchFamily="49" charset="-122"/>
              <a:ea typeface="黑体" pitchFamily="49" charset="-122"/>
            </a:endParaRPr>
          </a:p>
          <a:p>
            <a:pPr>
              <a:buFont typeface="Arial" pitchFamily="34" charset="0"/>
              <a:buNone/>
              <a:defRPr/>
            </a:pPr>
            <a:r>
              <a:rPr lang="en-US" sz="2800" dirty="0">
                <a:latin typeface="黑体" pitchFamily="49" charset="-122"/>
                <a:ea typeface="黑体" pitchFamily="49" charset="-122"/>
              </a:rPr>
              <a:t>  </a:t>
            </a:r>
            <a:r>
              <a:rPr lang="en-US" sz="2800" dirty="0" smtClean="0">
                <a:latin typeface="黑体" pitchFamily="49" charset="-122"/>
                <a:ea typeface="黑体" pitchFamily="49" charset="-122"/>
              </a:rPr>
              <a:t>output  </a:t>
            </a:r>
            <a:r>
              <a:rPr lang="en-US" sz="2800" dirty="0">
                <a:latin typeface="黑体" pitchFamily="49" charset="-122"/>
                <a:ea typeface="黑体" pitchFamily="49" charset="-122"/>
              </a:rPr>
              <a:t>Q, </a:t>
            </a:r>
            <a:r>
              <a:rPr lang="en-US" sz="2800" dirty="0" err="1">
                <a:latin typeface="黑体" pitchFamily="49" charset="-122"/>
                <a:ea typeface="黑体" pitchFamily="49" charset="-122"/>
              </a:rPr>
              <a:t>Qn</a:t>
            </a:r>
            <a:r>
              <a:rPr lang="en-US" sz="2800" dirty="0">
                <a:latin typeface="黑体" pitchFamily="49" charset="-122"/>
                <a:ea typeface="黑体" pitchFamily="49" charset="-122"/>
              </a:rPr>
              <a:t>;</a:t>
            </a:r>
            <a:endParaRPr lang="zh-CN" altLang="en-US" sz="2800" dirty="0">
              <a:latin typeface="黑体" pitchFamily="49" charset="-122"/>
              <a:ea typeface="黑体" pitchFamily="49" charset="-122"/>
            </a:endParaRPr>
          </a:p>
          <a:p>
            <a:pPr>
              <a:buFont typeface="Arial" pitchFamily="34" charset="0"/>
              <a:buNone/>
              <a:defRPr/>
            </a:pPr>
            <a:r>
              <a:rPr lang="en-US" sz="2800" dirty="0">
                <a:latin typeface="黑体" pitchFamily="49" charset="-122"/>
                <a:ea typeface="黑体" pitchFamily="49" charset="-122"/>
              </a:rPr>
              <a:t>  </a:t>
            </a:r>
            <a:r>
              <a:rPr lang="en-US" sz="2800" dirty="0" err="1" smtClean="0">
                <a:solidFill>
                  <a:schemeClr val="accent1"/>
                </a:solidFill>
                <a:latin typeface="黑体" pitchFamily="49" charset="-122"/>
                <a:ea typeface="黑体" pitchFamily="49" charset="-122"/>
              </a:rPr>
              <a:t>reg</a:t>
            </a:r>
            <a:r>
              <a:rPr lang="en-US" sz="2800" dirty="0" smtClean="0">
                <a:latin typeface="黑体" pitchFamily="49" charset="-122"/>
                <a:ea typeface="黑体" pitchFamily="49" charset="-122"/>
              </a:rPr>
              <a:t>  </a:t>
            </a:r>
            <a:r>
              <a:rPr lang="en-US" sz="2800" dirty="0">
                <a:latin typeface="黑体" pitchFamily="49" charset="-122"/>
                <a:ea typeface="黑体" pitchFamily="49" charset="-122"/>
              </a:rPr>
              <a:t>Q;</a:t>
            </a:r>
            <a:endParaRPr lang="zh-CN" altLang="en-US" sz="2800" dirty="0">
              <a:latin typeface="黑体" pitchFamily="49" charset="-122"/>
              <a:ea typeface="黑体" pitchFamily="49" charset="-122"/>
            </a:endParaRPr>
          </a:p>
          <a:p>
            <a:pPr>
              <a:buFont typeface="Arial" pitchFamily="34" charset="0"/>
              <a:buNone/>
              <a:defRPr/>
            </a:pPr>
            <a:r>
              <a:rPr lang="en-US" sz="2800" dirty="0">
                <a:latin typeface="黑体" pitchFamily="49" charset="-122"/>
                <a:ea typeface="黑体" pitchFamily="49" charset="-122"/>
              </a:rPr>
              <a:t>  </a:t>
            </a:r>
            <a:r>
              <a:rPr lang="en-US" sz="2800" dirty="0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assign</a:t>
            </a:r>
            <a:r>
              <a:rPr lang="en-US" sz="2800" dirty="0" smtClean="0">
                <a:latin typeface="黑体" pitchFamily="49" charset="-122"/>
                <a:ea typeface="黑体" pitchFamily="49" charset="-122"/>
              </a:rPr>
              <a:t>  </a:t>
            </a:r>
            <a:r>
              <a:rPr lang="en-US" sz="2800" dirty="0" err="1">
                <a:latin typeface="黑体" pitchFamily="49" charset="-122"/>
                <a:ea typeface="黑体" pitchFamily="49" charset="-122"/>
              </a:rPr>
              <a:t>Qn</a:t>
            </a:r>
            <a:r>
              <a:rPr lang="en-US" sz="2800" dirty="0">
                <a:latin typeface="黑体" pitchFamily="49" charset="-122"/>
                <a:ea typeface="黑体" pitchFamily="49" charset="-122"/>
              </a:rPr>
              <a:t> = ~Q;</a:t>
            </a:r>
            <a:endParaRPr lang="zh-CN" altLang="en-US" sz="2800" dirty="0">
              <a:latin typeface="黑体" pitchFamily="49" charset="-122"/>
              <a:ea typeface="黑体" pitchFamily="49" charset="-122"/>
            </a:endParaRPr>
          </a:p>
          <a:p>
            <a:pPr>
              <a:buFont typeface="Arial" pitchFamily="34" charset="0"/>
              <a:buNone/>
              <a:defRPr/>
            </a:pPr>
            <a:r>
              <a:rPr lang="en-US" sz="2800" dirty="0">
                <a:latin typeface="黑体" pitchFamily="49" charset="-122"/>
                <a:ea typeface="黑体" pitchFamily="49" charset="-122"/>
              </a:rPr>
              <a:t>  </a:t>
            </a:r>
            <a:r>
              <a:rPr lang="en-US" sz="2800" dirty="0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always </a:t>
            </a:r>
            <a:r>
              <a:rPr lang="en-US" sz="28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@</a:t>
            </a:r>
            <a:r>
              <a:rPr lang="en-US" sz="2800" dirty="0">
                <a:latin typeface="黑体" pitchFamily="49" charset="-122"/>
                <a:ea typeface="黑体" pitchFamily="49" charset="-122"/>
              </a:rPr>
              <a:t>(</a:t>
            </a:r>
            <a:r>
              <a:rPr lang="en-US" sz="2800" dirty="0" err="1">
                <a:solidFill>
                  <a:schemeClr val="accent1"/>
                </a:solidFill>
                <a:latin typeface="黑体" pitchFamily="49" charset="-122"/>
                <a:ea typeface="黑体" pitchFamily="49" charset="-122"/>
              </a:rPr>
              <a:t>negedge</a:t>
            </a:r>
            <a:r>
              <a:rPr lang="en-US" sz="2800" dirty="0">
                <a:latin typeface="黑体" pitchFamily="49" charset="-122"/>
                <a:ea typeface="黑体" pitchFamily="49" charset="-122"/>
              </a:rPr>
              <a:t> CLK)        </a:t>
            </a:r>
            <a:endParaRPr lang="en-US" sz="2800" dirty="0" smtClean="0">
              <a:latin typeface="黑体" pitchFamily="49" charset="-122"/>
              <a:ea typeface="黑体" pitchFamily="49" charset="-122"/>
            </a:endParaRPr>
          </a:p>
          <a:p>
            <a:pPr>
              <a:buFont typeface="Arial" pitchFamily="34" charset="0"/>
              <a:buNone/>
              <a:defRPr/>
            </a:pPr>
            <a:r>
              <a:rPr lang="en-US" sz="2800" dirty="0" smtClean="0">
                <a:latin typeface="黑体" pitchFamily="49" charset="-122"/>
                <a:ea typeface="黑体" pitchFamily="49" charset="-122"/>
              </a:rPr>
              <a:t>//</a:t>
            </a:r>
            <a:r>
              <a:rPr lang="en-US" sz="2800" dirty="0" err="1">
                <a:latin typeface="黑体" pitchFamily="49" charset="-122"/>
                <a:ea typeface="黑体" pitchFamily="49" charset="-122"/>
              </a:rPr>
              <a:t>negedge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表示下降沿</a:t>
            </a:r>
          </a:p>
          <a:p>
            <a:pPr>
              <a:buFont typeface="Arial" pitchFamily="34" charset="0"/>
              <a:buNone/>
              <a:defRPr/>
            </a:pPr>
            <a:r>
              <a:rPr lang="en-US" sz="2800" dirty="0">
                <a:latin typeface="黑体" pitchFamily="49" charset="-122"/>
                <a:ea typeface="黑体" pitchFamily="49" charset="-122"/>
              </a:rPr>
              <a:t>     </a:t>
            </a:r>
            <a:r>
              <a:rPr lang="en-US" sz="2800" dirty="0" smtClean="0">
                <a:solidFill>
                  <a:schemeClr val="accent1"/>
                </a:solidFill>
                <a:latin typeface="黑体" pitchFamily="49" charset="-122"/>
                <a:ea typeface="黑体" pitchFamily="49" charset="-122"/>
              </a:rPr>
              <a:t>case</a:t>
            </a:r>
            <a:r>
              <a:rPr lang="en-US" sz="2800" dirty="0" smtClean="0">
                <a:latin typeface="黑体" pitchFamily="49" charset="-122"/>
                <a:ea typeface="黑体" pitchFamily="49" charset="-122"/>
              </a:rPr>
              <a:t> </a:t>
            </a:r>
            <a:r>
              <a:rPr lang="en-US" sz="2800" dirty="0">
                <a:latin typeface="黑体" pitchFamily="49" charset="-122"/>
                <a:ea typeface="黑体" pitchFamily="49" charset="-122"/>
              </a:rPr>
              <a:t>({J, K})                //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用拼接操作符</a:t>
            </a:r>
            <a:r>
              <a:rPr lang="en-US" sz="2800" dirty="0">
                <a:latin typeface="黑体" pitchFamily="49" charset="-122"/>
                <a:ea typeface="黑体" pitchFamily="49" charset="-122"/>
              </a:rPr>
              <a:t>{}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将</a:t>
            </a:r>
            <a:r>
              <a:rPr lang="en-US" sz="2800" dirty="0">
                <a:latin typeface="黑体" pitchFamily="49" charset="-122"/>
                <a:ea typeface="黑体" pitchFamily="49" charset="-122"/>
              </a:rPr>
              <a:t>J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和</a:t>
            </a:r>
            <a:r>
              <a:rPr lang="en-US" sz="2800" dirty="0">
                <a:latin typeface="黑体" pitchFamily="49" charset="-122"/>
                <a:ea typeface="黑体" pitchFamily="49" charset="-122"/>
              </a:rPr>
              <a:t>K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拼</a:t>
            </a: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//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接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在一起</a:t>
            </a:r>
          </a:p>
          <a:p>
            <a:pPr>
              <a:buFont typeface="Arial" pitchFamily="34" charset="0"/>
              <a:buNone/>
              <a:defRPr/>
            </a:pPr>
            <a:r>
              <a:rPr lang="en-US" sz="2800" dirty="0">
                <a:latin typeface="黑体" pitchFamily="49" charset="-122"/>
                <a:ea typeface="黑体" pitchFamily="49" charset="-122"/>
              </a:rPr>
              <a:t>       </a:t>
            </a:r>
            <a:r>
              <a:rPr lang="en-US" sz="2800" dirty="0" smtClean="0">
                <a:latin typeface="黑体" pitchFamily="49" charset="-122"/>
                <a:ea typeface="黑体" pitchFamily="49" charset="-122"/>
              </a:rPr>
              <a:t>2’b00</a:t>
            </a:r>
            <a:r>
              <a:rPr lang="en-US" sz="2800" dirty="0">
                <a:latin typeface="黑体" pitchFamily="49" charset="-122"/>
                <a:ea typeface="黑体" pitchFamily="49" charset="-122"/>
              </a:rPr>
              <a:t>: Q &lt;= Q;            </a:t>
            </a:r>
            <a:endParaRPr lang="en-US" sz="2800" dirty="0" smtClean="0">
              <a:latin typeface="黑体" pitchFamily="49" charset="-122"/>
              <a:ea typeface="黑体" pitchFamily="49" charset="-122"/>
            </a:endParaRPr>
          </a:p>
          <a:p>
            <a:pPr>
              <a:buFont typeface="Arial" pitchFamily="34" charset="0"/>
              <a:buNone/>
              <a:defRPr/>
            </a:pPr>
            <a:r>
              <a:rPr lang="en-US" sz="2800" dirty="0" smtClean="0">
                <a:latin typeface="黑体" pitchFamily="49" charset="-122"/>
                <a:ea typeface="黑体" pitchFamily="49" charset="-122"/>
              </a:rPr>
              <a:t>//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当</a:t>
            </a:r>
            <a:r>
              <a:rPr lang="en-US" sz="2800" dirty="0">
                <a:latin typeface="黑体" pitchFamily="49" charset="-122"/>
                <a:ea typeface="黑体" pitchFamily="49" charset="-122"/>
              </a:rPr>
              <a:t>JK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组合为</a:t>
            </a:r>
            <a:r>
              <a:rPr lang="en-US" sz="2800" dirty="0">
                <a:latin typeface="黑体" pitchFamily="49" charset="-122"/>
                <a:ea typeface="黑体" pitchFamily="49" charset="-122"/>
              </a:rPr>
              <a:t>00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时，则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触发</a:t>
            </a: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//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器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状态保持不变</a:t>
            </a:r>
          </a:p>
          <a:p>
            <a:pPr>
              <a:buFont typeface="Arial" pitchFamily="34" charset="0"/>
              <a:buNone/>
              <a:defRPr/>
            </a:pPr>
            <a:r>
              <a:rPr lang="en-US" sz="2800" dirty="0">
                <a:latin typeface="黑体" pitchFamily="49" charset="-122"/>
                <a:ea typeface="黑体" pitchFamily="49" charset="-122"/>
              </a:rPr>
              <a:t>    </a:t>
            </a:r>
            <a:r>
              <a:rPr lang="en-US" sz="2800" dirty="0" smtClean="0">
                <a:latin typeface="黑体" pitchFamily="49" charset="-122"/>
                <a:ea typeface="黑体" pitchFamily="49" charset="-122"/>
              </a:rPr>
              <a:t> </a:t>
            </a:r>
            <a:r>
              <a:rPr lang="en-US" sz="2800" dirty="0">
                <a:latin typeface="黑体" pitchFamily="49" charset="-122"/>
                <a:ea typeface="黑体" pitchFamily="49" charset="-122"/>
              </a:rPr>
              <a:t>2’b01: Q &lt;= 0;            //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当</a:t>
            </a:r>
            <a:r>
              <a:rPr lang="en-US" sz="2800" dirty="0">
                <a:latin typeface="黑体" pitchFamily="49" charset="-122"/>
                <a:ea typeface="黑体" pitchFamily="49" charset="-122"/>
              </a:rPr>
              <a:t>JK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组合为</a:t>
            </a:r>
            <a:r>
              <a:rPr lang="en-US" sz="2800" dirty="0">
                <a:latin typeface="黑体" pitchFamily="49" charset="-122"/>
                <a:ea typeface="黑体" pitchFamily="49" charset="-122"/>
              </a:rPr>
              <a:t>01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时，则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触发</a:t>
            </a: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//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器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清</a:t>
            </a:r>
            <a:r>
              <a:rPr lang="en-US" sz="2800" dirty="0">
                <a:latin typeface="黑体" pitchFamily="49" charset="-122"/>
                <a:ea typeface="黑体" pitchFamily="49" charset="-122"/>
              </a:rPr>
              <a:t>0</a:t>
            </a:r>
            <a:endParaRPr lang="zh-CN" altLang="en-US" sz="2800" dirty="0">
              <a:latin typeface="黑体" pitchFamily="49" charset="-122"/>
              <a:ea typeface="黑体" pitchFamily="49" charset="-122"/>
            </a:endParaRPr>
          </a:p>
          <a:p>
            <a:pPr>
              <a:buFont typeface="Arial" pitchFamily="34" charset="0"/>
              <a:buNone/>
              <a:defRPr/>
            </a:pPr>
            <a:r>
              <a:rPr lang="en-US" sz="2800" dirty="0">
                <a:latin typeface="黑体" pitchFamily="49" charset="-122"/>
                <a:ea typeface="黑体" pitchFamily="49" charset="-122"/>
              </a:rPr>
              <a:t>     </a:t>
            </a:r>
            <a:r>
              <a:rPr lang="en-US" sz="2800" dirty="0" smtClean="0">
                <a:latin typeface="黑体" pitchFamily="49" charset="-122"/>
                <a:ea typeface="黑体" pitchFamily="49" charset="-122"/>
              </a:rPr>
              <a:t>2’b10</a:t>
            </a:r>
            <a:r>
              <a:rPr lang="en-US" sz="2800" dirty="0">
                <a:latin typeface="黑体" pitchFamily="49" charset="-122"/>
                <a:ea typeface="黑体" pitchFamily="49" charset="-122"/>
              </a:rPr>
              <a:t>: Q &lt;= 1;            //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当</a:t>
            </a:r>
            <a:r>
              <a:rPr lang="en-US" sz="2800" dirty="0">
                <a:latin typeface="黑体" pitchFamily="49" charset="-122"/>
                <a:ea typeface="黑体" pitchFamily="49" charset="-122"/>
              </a:rPr>
              <a:t>JK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组合为</a:t>
            </a:r>
            <a:r>
              <a:rPr lang="en-US" sz="2800" dirty="0">
                <a:latin typeface="黑体" pitchFamily="49" charset="-122"/>
                <a:ea typeface="黑体" pitchFamily="49" charset="-122"/>
              </a:rPr>
              <a:t>10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时，则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触发</a:t>
            </a: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//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器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置</a:t>
            </a:r>
            <a:r>
              <a:rPr lang="en-US" sz="2800" dirty="0">
                <a:latin typeface="黑体" pitchFamily="49" charset="-122"/>
                <a:ea typeface="黑体" pitchFamily="49" charset="-122"/>
              </a:rPr>
              <a:t>1</a:t>
            </a:r>
            <a:endParaRPr lang="zh-CN" altLang="en-US" sz="2800" dirty="0">
              <a:latin typeface="黑体" pitchFamily="49" charset="-122"/>
              <a:ea typeface="黑体" pitchFamily="49" charset="-122"/>
            </a:endParaRPr>
          </a:p>
          <a:p>
            <a:pPr>
              <a:buFont typeface="Arial" pitchFamily="34" charset="0"/>
              <a:buNone/>
              <a:defRPr/>
            </a:pPr>
            <a:r>
              <a:rPr lang="en-US" sz="2800" dirty="0">
                <a:latin typeface="黑体" pitchFamily="49" charset="-122"/>
                <a:ea typeface="黑体" pitchFamily="49" charset="-122"/>
              </a:rPr>
              <a:t>     </a:t>
            </a:r>
            <a:r>
              <a:rPr lang="en-US" sz="2800" dirty="0" smtClean="0">
                <a:latin typeface="黑体" pitchFamily="49" charset="-122"/>
                <a:ea typeface="黑体" pitchFamily="49" charset="-122"/>
              </a:rPr>
              <a:t>2’b11</a:t>
            </a:r>
            <a:r>
              <a:rPr lang="en-US" sz="2800" dirty="0">
                <a:latin typeface="黑体" pitchFamily="49" charset="-122"/>
                <a:ea typeface="黑体" pitchFamily="49" charset="-122"/>
              </a:rPr>
              <a:t>: Q &lt;= ~Q;           //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当</a:t>
            </a:r>
            <a:r>
              <a:rPr lang="en-US" sz="2800" dirty="0">
                <a:latin typeface="黑体" pitchFamily="49" charset="-122"/>
                <a:ea typeface="黑体" pitchFamily="49" charset="-122"/>
              </a:rPr>
              <a:t>JK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组合为</a:t>
            </a:r>
            <a:r>
              <a:rPr lang="en-US" sz="2800" dirty="0">
                <a:latin typeface="黑体" pitchFamily="49" charset="-122"/>
                <a:ea typeface="黑体" pitchFamily="49" charset="-122"/>
              </a:rPr>
              <a:t>11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时，则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触发</a:t>
            </a: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//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器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状态翻转</a:t>
            </a:r>
          </a:p>
          <a:p>
            <a:pPr>
              <a:buFont typeface="Arial" pitchFamily="34" charset="0"/>
              <a:buNone/>
              <a:defRPr/>
            </a:pPr>
            <a:r>
              <a:rPr lang="en-US" sz="2800" dirty="0">
                <a:latin typeface="黑体" pitchFamily="49" charset="-122"/>
                <a:ea typeface="黑体" pitchFamily="49" charset="-122"/>
              </a:rPr>
              <a:t>   </a:t>
            </a:r>
            <a:r>
              <a:rPr lang="en-US" sz="2800" dirty="0" err="1" smtClean="0">
                <a:solidFill>
                  <a:schemeClr val="accent1"/>
                </a:solidFill>
                <a:latin typeface="黑体" pitchFamily="49" charset="-122"/>
                <a:ea typeface="黑体" pitchFamily="49" charset="-122"/>
              </a:rPr>
              <a:t>endcase</a:t>
            </a:r>
            <a:endParaRPr lang="zh-CN" altLang="en-US" sz="2800" dirty="0">
              <a:solidFill>
                <a:schemeClr val="accent1"/>
              </a:solidFill>
              <a:latin typeface="黑体" pitchFamily="49" charset="-122"/>
              <a:ea typeface="黑体" pitchFamily="49" charset="-122"/>
            </a:endParaRPr>
          </a:p>
          <a:p>
            <a:pPr>
              <a:buFont typeface="Arial" pitchFamily="34" charset="0"/>
              <a:buNone/>
              <a:defRPr/>
            </a:pPr>
            <a:r>
              <a:rPr lang="en-US" sz="2800" dirty="0" err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endmodule</a:t>
            </a:r>
            <a:endParaRPr lang="zh-CN" altLang="en-US" sz="280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5" name="直接连接符 4"/>
          <p:cNvCxnSpPr>
            <a:cxnSpLocks noChangeShapeType="1"/>
            <a:stCxn id="3" idx="0"/>
            <a:endCxn id="3" idx="2"/>
          </p:cNvCxnSpPr>
          <p:nvPr/>
        </p:nvCxnSpPr>
        <p:spPr bwMode="auto">
          <a:xfrm rot="16200000" flipH="1">
            <a:off x="1509712" y="3776663"/>
            <a:ext cx="6126163" cy="1588"/>
          </a:xfrm>
          <a:prstGeom prst="line">
            <a:avLst/>
          </a:prstGeom>
          <a:noFill/>
          <a:ln w="28575" algn="ctr">
            <a:solidFill>
              <a:srgbClr val="FFC000"/>
            </a:solidFill>
            <a:round/>
            <a:headEnd/>
            <a:tailEnd/>
          </a:ln>
        </p:spPr>
      </p:cxn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97489F-4C31-4370-B64B-6FDA95532023}" type="slidenum">
              <a:rPr lang="zh-CN" altLang="en-US" smtClean="0"/>
              <a:pPr>
                <a:defRPr/>
              </a:pPr>
              <a:t>61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5"/>
          <p:cNvSpPr>
            <a:spLocks noChangeArrowheads="1"/>
          </p:cNvSpPr>
          <p:nvPr/>
        </p:nvSpPr>
        <p:spPr bwMode="auto">
          <a:xfrm>
            <a:off x="151860" y="273224"/>
            <a:ext cx="434022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7.6.4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集成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JK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触发器</a:t>
            </a:r>
            <a:endParaRPr lang="en-US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24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buFontTx/>
              <a:buNone/>
            </a:pPr>
            <a:endParaRPr lang="zh-CN" altLang="en-US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5436096" y="5986462"/>
            <a:ext cx="25717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Tx/>
              <a:buNone/>
            </a:pP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逻辑符号</a:t>
            </a:r>
          </a:p>
        </p:txBody>
      </p:sp>
      <p:sp>
        <p:nvSpPr>
          <p:cNvPr id="60429" name="Rectangle 18"/>
          <p:cNvSpPr>
            <a:spLocks noChangeArrowheads="1"/>
          </p:cNvSpPr>
          <p:nvPr/>
        </p:nvSpPr>
        <p:spPr bwMode="auto">
          <a:xfrm>
            <a:off x="255588" y="1299572"/>
            <a:ext cx="6143625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异步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置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输入端</a:t>
            </a:r>
            <a:r>
              <a:rPr lang="en-US" altLang="zh-CN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Set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：</a:t>
            </a:r>
            <a:endParaRPr lang="en-US" altLang="zh-CN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如果</a:t>
            </a: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Set = 0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，则</a:t>
            </a:r>
            <a:r>
              <a:rPr lang="en-US" altLang="zh-CN" sz="3200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Q = </a:t>
            </a: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。</a:t>
            </a:r>
            <a:endParaRPr lang="en-US" altLang="zh-CN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  <a:p>
            <a:pPr>
              <a:buFontTx/>
              <a:buNone/>
            </a:pP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异步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清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输入端</a:t>
            </a:r>
            <a:r>
              <a:rPr lang="en-US" altLang="zh-CN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Reset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：</a:t>
            </a:r>
            <a:endParaRPr lang="en-US" altLang="zh-CN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  <a:p>
            <a:pPr>
              <a:buFontTx/>
              <a:buNone/>
            </a:pP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如果</a:t>
            </a: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Reset = 0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，则</a:t>
            </a:r>
            <a:r>
              <a:rPr lang="en-US" altLang="zh-CN" sz="3200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Q = </a:t>
            </a:r>
            <a:r>
              <a:rPr lang="en-US" altLang="zh-CN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。</a:t>
            </a:r>
            <a:endParaRPr lang="en-US" altLang="zh-CN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24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buFontTx/>
              <a:buNone/>
            </a:pPr>
            <a:endParaRPr lang="zh-CN" altLang="en-US"/>
          </a:p>
        </p:txBody>
      </p:sp>
      <p:sp>
        <p:nvSpPr>
          <p:cNvPr id="1024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buFontTx/>
              <a:buNone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97489F-4C31-4370-B64B-6FDA95532023}" type="slidenum">
              <a:rPr lang="zh-CN" altLang="en-US" smtClean="0"/>
              <a:pPr>
                <a:defRPr/>
              </a:pPr>
              <a:t>62</a:t>
            </a:fld>
            <a:endParaRPr lang="en-US"/>
          </a:p>
        </p:txBody>
      </p:sp>
      <p:grpSp>
        <p:nvGrpSpPr>
          <p:cNvPr id="11" name="Group 56"/>
          <p:cNvGrpSpPr>
            <a:grpSpLocks/>
          </p:cNvGrpSpPr>
          <p:nvPr/>
        </p:nvGrpSpPr>
        <p:grpSpPr bwMode="auto">
          <a:xfrm>
            <a:off x="5093164" y="2911647"/>
            <a:ext cx="2951163" cy="3048000"/>
            <a:chOff x="3469" y="678"/>
            <a:chExt cx="1859" cy="1920"/>
          </a:xfrm>
        </p:grpSpPr>
        <p:sp>
          <p:nvSpPr>
            <p:cNvPr id="12" name="Rectangle 4"/>
            <p:cNvSpPr>
              <a:spLocks noChangeArrowheads="1"/>
            </p:cNvSpPr>
            <p:nvPr/>
          </p:nvSpPr>
          <p:spPr bwMode="auto">
            <a:xfrm>
              <a:off x="4080" y="918"/>
              <a:ext cx="960" cy="14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Line 5"/>
            <p:cNvSpPr>
              <a:spLocks noChangeShapeType="1"/>
            </p:cNvSpPr>
            <p:nvPr/>
          </p:nvSpPr>
          <p:spPr bwMode="auto">
            <a:xfrm>
              <a:off x="4080" y="1446"/>
              <a:ext cx="192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" name="Line 6"/>
            <p:cNvSpPr>
              <a:spLocks noChangeShapeType="1"/>
            </p:cNvSpPr>
            <p:nvPr/>
          </p:nvSpPr>
          <p:spPr bwMode="auto">
            <a:xfrm flipV="1">
              <a:off x="4080" y="1590"/>
              <a:ext cx="192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" name="Oval 7"/>
            <p:cNvSpPr>
              <a:spLocks noChangeArrowheads="1"/>
            </p:cNvSpPr>
            <p:nvPr/>
          </p:nvSpPr>
          <p:spPr bwMode="auto">
            <a:xfrm>
              <a:off x="4512" y="2358"/>
              <a:ext cx="96" cy="9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Oval 8"/>
            <p:cNvSpPr>
              <a:spLocks noChangeArrowheads="1"/>
            </p:cNvSpPr>
            <p:nvPr/>
          </p:nvSpPr>
          <p:spPr bwMode="auto">
            <a:xfrm>
              <a:off x="4512" y="822"/>
              <a:ext cx="96" cy="9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Line 9"/>
            <p:cNvSpPr>
              <a:spLocks noChangeShapeType="1"/>
            </p:cNvSpPr>
            <p:nvPr/>
          </p:nvSpPr>
          <p:spPr bwMode="auto">
            <a:xfrm flipV="1">
              <a:off x="4560" y="678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" name="Line 10"/>
            <p:cNvSpPr>
              <a:spLocks noChangeShapeType="1"/>
            </p:cNvSpPr>
            <p:nvPr/>
          </p:nvSpPr>
          <p:spPr bwMode="auto">
            <a:xfrm>
              <a:off x="4560" y="2454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" name="Line 11"/>
            <p:cNvSpPr>
              <a:spLocks noChangeShapeType="1"/>
            </p:cNvSpPr>
            <p:nvPr/>
          </p:nvSpPr>
          <p:spPr bwMode="auto">
            <a:xfrm>
              <a:off x="5040" y="1158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" name="Line 12"/>
            <p:cNvSpPr>
              <a:spLocks noChangeShapeType="1"/>
            </p:cNvSpPr>
            <p:nvPr/>
          </p:nvSpPr>
          <p:spPr bwMode="auto">
            <a:xfrm>
              <a:off x="5136" y="2070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" name="Line 13"/>
            <p:cNvSpPr>
              <a:spLocks noChangeShapeType="1"/>
            </p:cNvSpPr>
            <p:nvPr/>
          </p:nvSpPr>
          <p:spPr bwMode="auto">
            <a:xfrm flipH="1">
              <a:off x="3600" y="1590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" name="Line 14"/>
            <p:cNvSpPr>
              <a:spLocks noChangeShapeType="1"/>
            </p:cNvSpPr>
            <p:nvPr/>
          </p:nvSpPr>
          <p:spPr bwMode="auto">
            <a:xfrm flipH="1">
              <a:off x="3840" y="1158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" name="Rectangle 15"/>
            <p:cNvSpPr>
              <a:spLocks noChangeArrowheads="1"/>
            </p:cNvSpPr>
            <p:nvPr/>
          </p:nvSpPr>
          <p:spPr bwMode="auto">
            <a:xfrm>
              <a:off x="4080" y="960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J</a:t>
              </a:r>
              <a:endPara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24" name="Rectangle 16"/>
            <p:cNvSpPr>
              <a:spLocks noChangeArrowheads="1"/>
            </p:cNvSpPr>
            <p:nvPr/>
          </p:nvSpPr>
          <p:spPr bwMode="auto">
            <a:xfrm>
              <a:off x="4752" y="966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endPara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25" name="Rectangle 17"/>
            <p:cNvSpPr>
              <a:spLocks noChangeArrowheads="1"/>
            </p:cNvSpPr>
            <p:nvPr/>
          </p:nvSpPr>
          <p:spPr bwMode="auto">
            <a:xfrm>
              <a:off x="4752" y="1878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endPara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26" name="Rectangle 18"/>
            <p:cNvSpPr>
              <a:spLocks noChangeArrowheads="1"/>
            </p:cNvSpPr>
            <p:nvPr/>
          </p:nvSpPr>
          <p:spPr bwMode="auto">
            <a:xfrm>
              <a:off x="3469" y="1545"/>
              <a:ext cx="57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CP</a:t>
              </a:r>
              <a:endPara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27" name="Rectangle 19"/>
            <p:cNvSpPr>
              <a:spLocks noChangeArrowheads="1"/>
            </p:cNvSpPr>
            <p:nvPr/>
          </p:nvSpPr>
          <p:spPr bwMode="auto">
            <a:xfrm>
              <a:off x="4368" y="966"/>
              <a:ext cx="5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S</a:t>
              </a:r>
              <a:r>
                <a:rPr lang="en-US" altLang="zh-CN" sz="3200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D</a:t>
              </a:r>
              <a:endPara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28" name="Line 20"/>
            <p:cNvSpPr>
              <a:spLocks noChangeShapeType="1"/>
            </p:cNvSpPr>
            <p:nvPr/>
          </p:nvSpPr>
          <p:spPr bwMode="auto">
            <a:xfrm>
              <a:off x="4416" y="1014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" name="Rectangle 21"/>
            <p:cNvSpPr>
              <a:spLocks noChangeArrowheads="1"/>
            </p:cNvSpPr>
            <p:nvPr/>
          </p:nvSpPr>
          <p:spPr bwMode="auto">
            <a:xfrm>
              <a:off x="4368" y="1968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R</a:t>
              </a:r>
              <a:r>
                <a:rPr lang="en-US" altLang="zh-CN" sz="3200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D</a:t>
              </a:r>
              <a:endParaRPr lang="zh-CN" altLang="en-US" sz="32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30" name="Line 22"/>
            <p:cNvSpPr>
              <a:spLocks noChangeShapeType="1"/>
            </p:cNvSpPr>
            <p:nvPr/>
          </p:nvSpPr>
          <p:spPr bwMode="auto">
            <a:xfrm>
              <a:off x="4416" y="2022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" name="Oval 25"/>
            <p:cNvSpPr>
              <a:spLocks noChangeArrowheads="1"/>
            </p:cNvSpPr>
            <p:nvPr/>
          </p:nvSpPr>
          <p:spPr bwMode="auto">
            <a:xfrm>
              <a:off x="3984" y="1542"/>
              <a:ext cx="96" cy="9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Rectangle 26"/>
            <p:cNvSpPr>
              <a:spLocks noChangeArrowheads="1"/>
            </p:cNvSpPr>
            <p:nvPr/>
          </p:nvSpPr>
          <p:spPr bwMode="auto">
            <a:xfrm>
              <a:off x="4080" y="1920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K</a:t>
              </a:r>
              <a:endPara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33" name="Line 27"/>
            <p:cNvSpPr>
              <a:spLocks noChangeShapeType="1"/>
            </p:cNvSpPr>
            <p:nvPr/>
          </p:nvSpPr>
          <p:spPr bwMode="auto">
            <a:xfrm flipH="1">
              <a:off x="3840" y="2118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" name="Line 39"/>
            <p:cNvSpPr>
              <a:spLocks noChangeShapeType="1"/>
            </p:cNvSpPr>
            <p:nvPr/>
          </p:nvSpPr>
          <p:spPr bwMode="auto">
            <a:xfrm>
              <a:off x="4800" y="1932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" name="Oval 47"/>
            <p:cNvSpPr>
              <a:spLocks noChangeArrowheads="1"/>
            </p:cNvSpPr>
            <p:nvPr/>
          </p:nvSpPr>
          <p:spPr bwMode="auto">
            <a:xfrm>
              <a:off x="5040" y="2022"/>
              <a:ext cx="96" cy="9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4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4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04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04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8" grpId="0" autoUpdateAnimBg="0"/>
      <p:bldP spid="6" grpId="0" autoUpdateAnimBg="0"/>
      <p:bldP spid="60429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集成</a:t>
            </a:r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JK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触发器的行为级描述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42876" y="642919"/>
            <a:ext cx="8858280" cy="6093976"/>
          </a:xfrm>
          <a:prstGeom prst="rect">
            <a:avLst/>
          </a:prstGeom>
          <a:noFill/>
          <a:ln w="28575">
            <a:solidFill>
              <a:srgbClr val="FFC000"/>
            </a:solidFill>
            <a:miter lim="800000"/>
            <a:headEnd/>
            <a:tailEnd/>
          </a:ln>
        </p:spPr>
        <p:txBody>
          <a:bodyPr numCol="2">
            <a:spAutoFit/>
          </a:bodyPr>
          <a:lstStyle/>
          <a:p>
            <a:pPr>
              <a:buFont typeface="Arial" pitchFamily="34" charset="0"/>
              <a:buNone/>
              <a:defRPr/>
            </a:pPr>
            <a:r>
              <a:rPr lang="en-US" sz="2600" dirty="0">
                <a:solidFill>
                  <a:srgbClr val="FF0000"/>
                </a:solidFill>
              </a:rPr>
              <a:t>module</a:t>
            </a:r>
            <a:r>
              <a:rPr lang="en-US" sz="2600" dirty="0"/>
              <a:t>  </a:t>
            </a:r>
            <a:r>
              <a:rPr lang="en-US" sz="2600" dirty="0" err="1"/>
              <a:t>JK_Int_ff</a:t>
            </a:r>
            <a:r>
              <a:rPr lang="en-US" sz="2600" dirty="0"/>
              <a:t> (J, K, CLK, Q, </a:t>
            </a:r>
            <a:r>
              <a:rPr lang="en-US" sz="2600" dirty="0" err="1"/>
              <a:t>Qn</a:t>
            </a:r>
            <a:r>
              <a:rPr lang="en-US" sz="2600" dirty="0"/>
              <a:t>, Set, Reset);</a:t>
            </a:r>
            <a:endParaRPr lang="zh-CN" altLang="en-US" sz="2600" dirty="0"/>
          </a:p>
          <a:p>
            <a:pPr>
              <a:buFont typeface="Arial" pitchFamily="34" charset="0"/>
              <a:buNone/>
              <a:defRPr/>
            </a:pPr>
            <a:r>
              <a:rPr lang="en-US" sz="2600" dirty="0"/>
              <a:t>        input  J, K, CLK, Set, Reset;</a:t>
            </a:r>
            <a:endParaRPr lang="zh-CN" altLang="en-US" sz="2600" dirty="0"/>
          </a:p>
          <a:p>
            <a:pPr>
              <a:buFont typeface="Arial" pitchFamily="34" charset="0"/>
              <a:buNone/>
              <a:defRPr/>
            </a:pPr>
            <a:r>
              <a:rPr lang="en-US" sz="2600" dirty="0"/>
              <a:t>        output  Q, </a:t>
            </a:r>
            <a:r>
              <a:rPr lang="en-US" sz="2600" dirty="0" err="1"/>
              <a:t>Qn</a:t>
            </a:r>
            <a:r>
              <a:rPr lang="en-US" sz="2600" dirty="0"/>
              <a:t>;</a:t>
            </a:r>
            <a:endParaRPr lang="zh-CN" altLang="en-US" sz="2600" dirty="0"/>
          </a:p>
          <a:p>
            <a:pPr>
              <a:buFont typeface="Arial" pitchFamily="34" charset="0"/>
              <a:buNone/>
              <a:defRPr/>
            </a:pPr>
            <a:r>
              <a:rPr lang="en-US" sz="2600" dirty="0"/>
              <a:t>        </a:t>
            </a:r>
            <a:r>
              <a:rPr lang="en-US" sz="2600" dirty="0" err="1">
                <a:solidFill>
                  <a:schemeClr val="accent1"/>
                </a:solidFill>
              </a:rPr>
              <a:t>reg</a:t>
            </a:r>
            <a:r>
              <a:rPr lang="en-US" sz="2600" dirty="0"/>
              <a:t>  Q;</a:t>
            </a:r>
            <a:endParaRPr lang="zh-CN" altLang="en-US" sz="2600" dirty="0"/>
          </a:p>
          <a:p>
            <a:pPr>
              <a:buFont typeface="Arial" pitchFamily="34" charset="0"/>
              <a:buNone/>
              <a:defRPr/>
            </a:pPr>
            <a:r>
              <a:rPr lang="en-US" sz="2600" dirty="0"/>
              <a:t>        </a:t>
            </a:r>
            <a:r>
              <a:rPr lang="en-US" sz="2600" dirty="0">
                <a:solidFill>
                  <a:srgbClr val="FFFF00"/>
                </a:solidFill>
              </a:rPr>
              <a:t>assign</a:t>
            </a:r>
            <a:r>
              <a:rPr lang="en-US" sz="2600" dirty="0"/>
              <a:t>  </a:t>
            </a:r>
            <a:r>
              <a:rPr lang="en-US" sz="2600" dirty="0" err="1"/>
              <a:t>Qn</a:t>
            </a:r>
            <a:r>
              <a:rPr lang="en-US" sz="2600" dirty="0"/>
              <a:t> = ~Q;</a:t>
            </a:r>
            <a:endParaRPr lang="zh-CN" altLang="en-US" sz="2600" dirty="0"/>
          </a:p>
          <a:p>
            <a:pPr>
              <a:buFont typeface="Arial" pitchFamily="34" charset="0"/>
              <a:buNone/>
              <a:defRPr/>
            </a:pPr>
            <a:r>
              <a:rPr lang="en-US" sz="2600" dirty="0"/>
              <a:t>        </a:t>
            </a:r>
            <a:r>
              <a:rPr lang="en-US" sz="2600" dirty="0">
                <a:solidFill>
                  <a:srgbClr val="FFFF00"/>
                </a:solidFill>
              </a:rPr>
              <a:t>always @</a:t>
            </a:r>
            <a:r>
              <a:rPr lang="en-US" sz="2600" dirty="0"/>
              <a:t>(</a:t>
            </a:r>
            <a:r>
              <a:rPr lang="en-US" sz="2600" dirty="0" err="1">
                <a:solidFill>
                  <a:schemeClr val="accent1"/>
                </a:solidFill>
              </a:rPr>
              <a:t>negedge</a:t>
            </a:r>
            <a:r>
              <a:rPr lang="en-US" sz="2600" dirty="0"/>
              <a:t> CLK  or  </a:t>
            </a:r>
            <a:r>
              <a:rPr lang="en-US" sz="2600" dirty="0" err="1">
                <a:solidFill>
                  <a:schemeClr val="accent1"/>
                </a:solidFill>
              </a:rPr>
              <a:t>negedge</a:t>
            </a:r>
            <a:r>
              <a:rPr lang="en-US" sz="2600" dirty="0"/>
              <a:t> Reset  or  </a:t>
            </a:r>
            <a:r>
              <a:rPr lang="en-US" sz="2600" dirty="0" err="1">
                <a:solidFill>
                  <a:schemeClr val="accent1"/>
                </a:solidFill>
              </a:rPr>
              <a:t>negedge</a:t>
            </a:r>
            <a:r>
              <a:rPr lang="en-US" sz="2600" dirty="0"/>
              <a:t> Set)      </a:t>
            </a:r>
            <a:endParaRPr lang="zh-CN" altLang="en-US" sz="2600" dirty="0"/>
          </a:p>
          <a:p>
            <a:pPr>
              <a:buFont typeface="Arial" pitchFamily="34" charset="0"/>
              <a:buNone/>
              <a:defRPr/>
            </a:pPr>
            <a:r>
              <a:rPr lang="en-US" sz="2600" dirty="0"/>
              <a:t>          </a:t>
            </a:r>
            <a:r>
              <a:rPr lang="en-US" sz="2600" dirty="0">
                <a:solidFill>
                  <a:schemeClr val="accent1"/>
                </a:solidFill>
              </a:rPr>
              <a:t>if</a:t>
            </a:r>
            <a:r>
              <a:rPr lang="en-US" sz="2600" dirty="0"/>
              <a:t>  (!Set)</a:t>
            </a:r>
            <a:endParaRPr lang="zh-CN" altLang="en-US" sz="2600" dirty="0"/>
          </a:p>
          <a:p>
            <a:pPr>
              <a:buFont typeface="Arial" pitchFamily="34" charset="0"/>
              <a:buNone/>
              <a:defRPr/>
            </a:pPr>
            <a:r>
              <a:rPr lang="en-US" sz="2600" dirty="0"/>
              <a:t>            Q &lt;= 1;</a:t>
            </a:r>
            <a:endParaRPr lang="zh-CN" altLang="en-US" sz="2600" dirty="0"/>
          </a:p>
          <a:p>
            <a:pPr>
              <a:buFont typeface="Arial" pitchFamily="34" charset="0"/>
              <a:buNone/>
              <a:defRPr/>
            </a:pPr>
            <a:r>
              <a:rPr lang="en-US" sz="2600" dirty="0"/>
              <a:t>          </a:t>
            </a:r>
            <a:r>
              <a:rPr lang="en-US" sz="2600" dirty="0">
                <a:solidFill>
                  <a:schemeClr val="accent1"/>
                </a:solidFill>
              </a:rPr>
              <a:t>else if  </a:t>
            </a:r>
            <a:r>
              <a:rPr lang="en-US" sz="2600" dirty="0"/>
              <a:t>(!Reset)</a:t>
            </a:r>
            <a:endParaRPr lang="zh-CN" altLang="en-US" sz="2600" dirty="0"/>
          </a:p>
          <a:p>
            <a:pPr>
              <a:buFont typeface="Arial" pitchFamily="34" charset="0"/>
              <a:buNone/>
              <a:defRPr/>
            </a:pPr>
            <a:r>
              <a:rPr lang="en-US" sz="2600" dirty="0"/>
              <a:t>            Q &lt;= 0;</a:t>
            </a:r>
            <a:endParaRPr lang="zh-CN" altLang="en-US" sz="2600" dirty="0"/>
          </a:p>
          <a:p>
            <a:pPr>
              <a:buFont typeface="Arial" pitchFamily="34" charset="0"/>
              <a:buNone/>
              <a:defRPr/>
            </a:pPr>
            <a:r>
              <a:rPr lang="en-US" sz="2600" dirty="0"/>
              <a:t>          </a:t>
            </a:r>
            <a:r>
              <a:rPr lang="en-US" sz="2600" dirty="0">
                <a:solidFill>
                  <a:schemeClr val="accent1"/>
                </a:solidFill>
              </a:rPr>
              <a:t>else</a:t>
            </a:r>
            <a:endParaRPr lang="zh-CN" altLang="en-US" sz="2600" dirty="0">
              <a:solidFill>
                <a:schemeClr val="accent1"/>
              </a:solidFill>
            </a:endParaRPr>
          </a:p>
          <a:p>
            <a:pPr>
              <a:buFont typeface="Arial" pitchFamily="34" charset="0"/>
              <a:buNone/>
              <a:defRPr/>
            </a:pPr>
            <a:r>
              <a:rPr lang="en-US" sz="2600" dirty="0"/>
              <a:t>            </a:t>
            </a:r>
            <a:r>
              <a:rPr lang="en-US" sz="2600" dirty="0">
                <a:solidFill>
                  <a:srgbClr val="FFFF00"/>
                </a:solidFill>
              </a:rPr>
              <a:t>case</a:t>
            </a:r>
            <a:r>
              <a:rPr lang="en-US" sz="2600" dirty="0"/>
              <a:t> ({J, K})</a:t>
            </a:r>
            <a:endParaRPr lang="zh-CN" altLang="en-US" sz="2600" dirty="0"/>
          </a:p>
          <a:p>
            <a:pPr>
              <a:buFont typeface="Arial" pitchFamily="34" charset="0"/>
              <a:buNone/>
              <a:defRPr/>
            </a:pPr>
            <a:r>
              <a:rPr lang="en-US" sz="2600" dirty="0"/>
              <a:t>              2’b00: Q &lt;= Q;        </a:t>
            </a:r>
            <a:endParaRPr lang="en-US" sz="2600" dirty="0" smtClean="0"/>
          </a:p>
          <a:p>
            <a:pPr>
              <a:buFont typeface="Arial" pitchFamily="34" charset="0"/>
              <a:buNone/>
              <a:defRPr/>
            </a:pPr>
            <a:r>
              <a:rPr lang="en-US" sz="2600" dirty="0" smtClean="0"/>
              <a:t>//</a:t>
            </a:r>
            <a:r>
              <a:rPr lang="zh-CN" altLang="en-US" sz="2600" dirty="0"/>
              <a:t>当</a:t>
            </a:r>
            <a:r>
              <a:rPr lang="en-US" sz="2600" dirty="0"/>
              <a:t>JK</a:t>
            </a:r>
            <a:r>
              <a:rPr lang="zh-CN" altLang="en-US" sz="2600" dirty="0"/>
              <a:t>组合为</a:t>
            </a:r>
            <a:r>
              <a:rPr lang="en-US" sz="2600" dirty="0"/>
              <a:t>00</a:t>
            </a:r>
            <a:r>
              <a:rPr lang="zh-CN" altLang="en-US" sz="2600" dirty="0"/>
              <a:t>时，则</a:t>
            </a:r>
            <a:r>
              <a:rPr lang="zh-CN" altLang="en-US" sz="2600" dirty="0" smtClean="0"/>
              <a:t>触发器</a:t>
            </a:r>
            <a:r>
              <a:rPr lang="en-US" altLang="zh-CN" sz="2600" dirty="0" smtClean="0"/>
              <a:t>//</a:t>
            </a:r>
            <a:r>
              <a:rPr lang="zh-CN" altLang="en-US" sz="2600" dirty="0" smtClean="0"/>
              <a:t>状态</a:t>
            </a:r>
            <a:r>
              <a:rPr lang="zh-CN" altLang="en-US" sz="2600" dirty="0"/>
              <a:t>保持不变</a:t>
            </a:r>
          </a:p>
          <a:p>
            <a:pPr>
              <a:buFont typeface="Arial" pitchFamily="34" charset="0"/>
              <a:buNone/>
              <a:defRPr/>
            </a:pPr>
            <a:r>
              <a:rPr lang="en-US" sz="2600" dirty="0"/>
              <a:t>              2’b01: Q &lt;= 0;          </a:t>
            </a:r>
            <a:endParaRPr lang="en-US" sz="2600" dirty="0" smtClean="0"/>
          </a:p>
          <a:p>
            <a:pPr>
              <a:buFont typeface="Arial" pitchFamily="34" charset="0"/>
              <a:buNone/>
              <a:defRPr/>
            </a:pPr>
            <a:r>
              <a:rPr lang="en-US" sz="2600" dirty="0" smtClean="0"/>
              <a:t>//</a:t>
            </a:r>
            <a:r>
              <a:rPr lang="zh-CN" altLang="en-US" sz="2600" dirty="0"/>
              <a:t>当</a:t>
            </a:r>
            <a:r>
              <a:rPr lang="en-US" sz="2600" dirty="0"/>
              <a:t>JK</a:t>
            </a:r>
            <a:r>
              <a:rPr lang="zh-CN" altLang="en-US" sz="2600" dirty="0"/>
              <a:t>组合为</a:t>
            </a:r>
            <a:r>
              <a:rPr lang="en-US" sz="2600" dirty="0"/>
              <a:t>01</a:t>
            </a:r>
            <a:r>
              <a:rPr lang="zh-CN" altLang="en-US" sz="2600" dirty="0"/>
              <a:t>时，则</a:t>
            </a:r>
            <a:r>
              <a:rPr lang="zh-CN" altLang="en-US" sz="2600" dirty="0" smtClean="0"/>
              <a:t>触发器</a:t>
            </a:r>
            <a:r>
              <a:rPr lang="en-US" altLang="zh-CN" sz="2600" dirty="0" smtClean="0"/>
              <a:t>//</a:t>
            </a:r>
            <a:r>
              <a:rPr lang="zh-CN" altLang="en-US" sz="2600" dirty="0" smtClean="0"/>
              <a:t>清</a:t>
            </a:r>
            <a:r>
              <a:rPr lang="en-US" sz="2600" dirty="0"/>
              <a:t>0</a:t>
            </a:r>
            <a:endParaRPr lang="zh-CN" altLang="en-US" sz="2600" dirty="0"/>
          </a:p>
          <a:p>
            <a:pPr>
              <a:buFont typeface="Arial" pitchFamily="34" charset="0"/>
              <a:buNone/>
              <a:defRPr/>
            </a:pPr>
            <a:r>
              <a:rPr lang="en-US" sz="2600" dirty="0"/>
              <a:t>              2’b10: Q &lt;= 1;          </a:t>
            </a:r>
            <a:endParaRPr lang="en-US" sz="2600" dirty="0" smtClean="0"/>
          </a:p>
          <a:p>
            <a:pPr>
              <a:buFont typeface="Arial" pitchFamily="34" charset="0"/>
              <a:buNone/>
              <a:defRPr/>
            </a:pPr>
            <a:r>
              <a:rPr lang="en-US" sz="2600" dirty="0" smtClean="0"/>
              <a:t>//</a:t>
            </a:r>
            <a:r>
              <a:rPr lang="zh-CN" altLang="en-US" sz="2600" dirty="0"/>
              <a:t>当</a:t>
            </a:r>
            <a:r>
              <a:rPr lang="en-US" sz="2600" dirty="0"/>
              <a:t>JK</a:t>
            </a:r>
            <a:r>
              <a:rPr lang="zh-CN" altLang="en-US" sz="2600" dirty="0"/>
              <a:t>组合为</a:t>
            </a:r>
            <a:r>
              <a:rPr lang="en-US" sz="2600" dirty="0"/>
              <a:t>10</a:t>
            </a:r>
            <a:r>
              <a:rPr lang="zh-CN" altLang="en-US" sz="2600" dirty="0"/>
              <a:t>时，则</a:t>
            </a:r>
            <a:r>
              <a:rPr lang="zh-CN" altLang="en-US" sz="2600" dirty="0" smtClean="0"/>
              <a:t>触发器</a:t>
            </a:r>
            <a:r>
              <a:rPr lang="en-US" altLang="zh-CN" sz="2600" dirty="0" smtClean="0"/>
              <a:t>//</a:t>
            </a:r>
            <a:r>
              <a:rPr lang="zh-CN" altLang="en-US" sz="2600" dirty="0" smtClean="0"/>
              <a:t>置</a:t>
            </a:r>
            <a:r>
              <a:rPr lang="en-US" sz="2600" dirty="0"/>
              <a:t>1</a:t>
            </a:r>
            <a:endParaRPr lang="zh-CN" altLang="en-US" sz="2600" dirty="0"/>
          </a:p>
          <a:p>
            <a:pPr>
              <a:buFont typeface="Arial" pitchFamily="34" charset="0"/>
              <a:buNone/>
              <a:defRPr/>
            </a:pPr>
            <a:r>
              <a:rPr lang="en-US" sz="2600" dirty="0"/>
              <a:t>              2’b11: Q &lt;= ~Q;         </a:t>
            </a:r>
            <a:endParaRPr lang="en-US" sz="2600" dirty="0" smtClean="0"/>
          </a:p>
          <a:p>
            <a:pPr>
              <a:buFont typeface="Arial" pitchFamily="34" charset="0"/>
              <a:buNone/>
              <a:defRPr/>
            </a:pPr>
            <a:r>
              <a:rPr lang="en-US" sz="2600" dirty="0" smtClean="0"/>
              <a:t>//</a:t>
            </a:r>
            <a:r>
              <a:rPr lang="zh-CN" altLang="en-US" sz="2600" dirty="0"/>
              <a:t>当</a:t>
            </a:r>
            <a:r>
              <a:rPr lang="en-US" sz="2600" dirty="0"/>
              <a:t>JK</a:t>
            </a:r>
            <a:r>
              <a:rPr lang="zh-CN" altLang="en-US" sz="2600" dirty="0"/>
              <a:t>组合为</a:t>
            </a:r>
            <a:r>
              <a:rPr lang="en-US" sz="2600" dirty="0"/>
              <a:t>11</a:t>
            </a:r>
            <a:r>
              <a:rPr lang="zh-CN" altLang="en-US" sz="2600" dirty="0"/>
              <a:t>时，则</a:t>
            </a:r>
            <a:r>
              <a:rPr lang="zh-CN" altLang="en-US" sz="2600" dirty="0" smtClean="0"/>
              <a:t>触发器</a:t>
            </a:r>
            <a:r>
              <a:rPr lang="en-US" altLang="zh-CN" sz="2600" dirty="0" smtClean="0"/>
              <a:t>//</a:t>
            </a:r>
            <a:r>
              <a:rPr lang="zh-CN" altLang="en-US" sz="2600" dirty="0" smtClean="0"/>
              <a:t>状态</a:t>
            </a:r>
            <a:r>
              <a:rPr lang="zh-CN" altLang="en-US" sz="2600" dirty="0"/>
              <a:t>翻转</a:t>
            </a:r>
          </a:p>
          <a:p>
            <a:pPr>
              <a:buFont typeface="Arial" pitchFamily="34" charset="0"/>
              <a:buNone/>
              <a:defRPr/>
            </a:pPr>
            <a:r>
              <a:rPr lang="en-US" sz="2600" dirty="0"/>
              <a:t>          </a:t>
            </a:r>
            <a:r>
              <a:rPr lang="en-US" sz="2600" dirty="0" err="1">
                <a:solidFill>
                  <a:srgbClr val="FFFF00"/>
                </a:solidFill>
              </a:rPr>
              <a:t>endcase</a:t>
            </a:r>
            <a:endParaRPr lang="zh-CN" altLang="en-US" sz="2600" dirty="0">
              <a:solidFill>
                <a:srgbClr val="FFFF00"/>
              </a:solidFill>
            </a:endParaRPr>
          </a:p>
          <a:p>
            <a:pPr>
              <a:buFont typeface="Arial" pitchFamily="34" charset="0"/>
              <a:buNone/>
              <a:defRPr/>
            </a:pPr>
            <a:r>
              <a:rPr lang="en-US" sz="2600" dirty="0" err="1">
                <a:solidFill>
                  <a:srgbClr val="FF0000"/>
                </a:solidFill>
              </a:rPr>
              <a:t>endmodule</a:t>
            </a:r>
            <a:endParaRPr lang="zh-CN" altLang="en-US" sz="2600" dirty="0">
              <a:solidFill>
                <a:srgbClr val="FF0000"/>
              </a:solidFill>
            </a:endParaRPr>
          </a:p>
        </p:txBody>
      </p:sp>
      <p:cxnSp>
        <p:nvCxnSpPr>
          <p:cNvPr id="5" name="直接连接符 4"/>
          <p:cNvCxnSpPr>
            <a:cxnSpLocks noChangeShapeType="1"/>
            <a:stCxn id="3" idx="0"/>
            <a:endCxn id="3" idx="2"/>
          </p:cNvCxnSpPr>
          <p:nvPr/>
        </p:nvCxnSpPr>
        <p:spPr bwMode="auto">
          <a:xfrm rot="16200000" flipH="1">
            <a:off x="1525588" y="3689350"/>
            <a:ext cx="6094412" cy="1588"/>
          </a:xfrm>
          <a:prstGeom prst="line">
            <a:avLst/>
          </a:prstGeom>
          <a:noFill/>
          <a:ln w="28575" algn="ctr">
            <a:solidFill>
              <a:srgbClr val="FFC000"/>
            </a:solidFill>
            <a:round/>
            <a:headEnd/>
            <a:tailEnd/>
          </a:ln>
        </p:spPr>
      </p:cxn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97489F-4C31-4370-B64B-6FDA95532023}" type="slidenum">
              <a:rPr lang="zh-CN" altLang="en-US" smtClean="0"/>
              <a:pPr>
                <a:defRPr/>
              </a:pPr>
              <a:t>63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5"/>
          <p:cNvSpPr>
            <a:spLocks noChangeArrowheads="1"/>
          </p:cNvSpPr>
          <p:nvPr/>
        </p:nvSpPr>
        <p:spPr bwMode="auto">
          <a:xfrm>
            <a:off x="190623" y="332656"/>
            <a:ext cx="687880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7.7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时序逻辑电路的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Verilog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实现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2477" name="Rectangle 18"/>
          <p:cNvSpPr>
            <a:spLocks noChangeArrowheads="1"/>
          </p:cNvSpPr>
          <p:nvPr/>
        </p:nvSpPr>
        <p:spPr bwMode="auto">
          <a:xfrm>
            <a:off x="395536" y="1700808"/>
            <a:ext cx="5435600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移位寄存器</a:t>
            </a:r>
            <a:endParaRPr lang="en-US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  <a:p>
            <a:pPr>
              <a:buFont typeface="Wingdings" pitchFamily="2" charset="2"/>
              <a:buChar char="Ø"/>
            </a:pP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计数器</a:t>
            </a:r>
            <a:endParaRPr lang="en-US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  <a:p>
            <a:pPr>
              <a:buFont typeface="Wingdings" pitchFamily="2" charset="2"/>
              <a:buChar char="Ø"/>
            </a:pP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序列检测器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97489F-4C31-4370-B64B-6FDA95532023}" type="slidenum">
              <a:rPr lang="zh-CN" altLang="en-US" smtClean="0"/>
              <a:pPr>
                <a:defRPr/>
              </a:pPr>
              <a:t>64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4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4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77" grpId="0" autoUpdateAnimBg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5"/>
          <p:cNvSpPr>
            <a:spLocks noChangeArrowheads="1"/>
          </p:cNvSpPr>
          <p:nvPr/>
        </p:nvSpPr>
        <p:spPr bwMode="auto">
          <a:xfrm>
            <a:off x="118230" y="274787"/>
            <a:ext cx="387826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7.7.1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移位寄存器</a:t>
            </a:r>
          </a:p>
        </p:txBody>
      </p:sp>
      <p:sp>
        <p:nvSpPr>
          <p:cNvPr id="63501" name="Rectangle 18"/>
          <p:cNvSpPr>
            <a:spLocks noChangeArrowheads="1"/>
          </p:cNvSpPr>
          <p:nvPr/>
        </p:nvSpPr>
        <p:spPr bwMode="auto">
          <a:xfrm>
            <a:off x="69582" y="1054939"/>
            <a:ext cx="91440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4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位左移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寄存器，在时钟</a:t>
            </a:r>
            <a:r>
              <a:rPr lang="en-US" altLang="zh-CN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CP</a:t>
            </a: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上升</a:t>
            </a:r>
            <a:r>
              <a:rPr lang="zh-CN" altLang="en-US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沿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，将</a:t>
            </a:r>
            <a:r>
              <a:rPr lang="zh-CN" altLang="en-US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数据</a:t>
            </a: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左移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一位，然后在</a:t>
            </a: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最低位填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上</a:t>
            </a: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数据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输入端</a:t>
            </a: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x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的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值。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71" name="组合 70"/>
          <p:cNvGrpSpPr/>
          <p:nvPr/>
        </p:nvGrpSpPr>
        <p:grpSpPr>
          <a:xfrm>
            <a:off x="8242660" y="4000504"/>
            <a:ext cx="595223" cy="2032566"/>
            <a:chOff x="9763255" y="3906252"/>
            <a:chExt cx="595223" cy="2032566"/>
          </a:xfrm>
        </p:grpSpPr>
        <p:sp>
          <p:nvSpPr>
            <p:cNvPr id="77831" name="Rectangle 11"/>
            <p:cNvSpPr>
              <a:spLocks noChangeArrowheads="1"/>
            </p:cNvSpPr>
            <p:nvPr/>
          </p:nvSpPr>
          <p:spPr bwMode="auto">
            <a:xfrm>
              <a:off x="9763255" y="5354224"/>
              <a:ext cx="595223" cy="58459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zh-CN" altLang="en-US" sz="3200" dirty="0">
                  <a:latin typeface="黑体" pitchFamily="49" charset="-122"/>
                  <a:ea typeface="黑体" pitchFamily="49" charset="-122"/>
                </a:rPr>
                <a:t>出</a:t>
              </a:r>
            </a:p>
          </p:txBody>
        </p:sp>
        <p:sp>
          <p:nvSpPr>
            <p:cNvPr id="77832" name="Rectangle 12"/>
            <p:cNvSpPr>
              <a:spLocks noChangeArrowheads="1"/>
            </p:cNvSpPr>
            <p:nvPr/>
          </p:nvSpPr>
          <p:spPr bwMode="auto">
            <a:xfrm>
              <a:off x="9763255" y="3906252"/>
              <a:ext cx="595223" cy="58459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zh-CN" altLang="en-US" sz="3200" dirty="0">
                  <a:latin typeface="黑体" pitchFamily="49" charset="-122"/>
                  <a:ea typeface="黑体" pitchFamily="49" charset="-122"/>
                </a:rPr>
                <a:t>串</a:t>
              </a:r>
            </a:p>
          </p:txBody>
        </p:sp>
        <p:sp>
          <p:nvSpPr>
            <p:cNvPr id="77833" name="Rectangle 13"/>
            <p:cNvSpPr>
              <a:spLocks noChangeArrowheads="1"/>
            </p:cNvSpPr>
            <p:nvPr/>
          </p:nvSpPr>
          <p:spPr bwMode="auto">
            <a:xfrm>
              <a:off x="9763255" y="4436796"/>
              <a:ext cx="492398" cy="58459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FontTx/>
                <a:buNone/>
              </a:pPr>
              <a:r>
                <a:rPr lang="zh-CN" altLang="en-US" sz="3200">
                  <a:latin typeface="黑体" pitchFamily="49" charset="-122"/>
                  <a:ea typeface="黑体" pitchFamily="49" charset="-122"/>
                </a:rPr>
                <a:t>行</a:t>
              </a:r>
            </a:p>
          </p:txBody>
        </p:sp>
        <p:sp>
          <p:nvSpPr>
            <p:cNvPr id="77834" name="Rectangle 14"/>
            <p:cNvSpPr>
              <a:spLocks noChangeArrowheads="1"/>
            </p:cNvSpPr>
            <p:nvPr/>
          </p:nvSpPr>
          <p:spPr bwMode="auto">
            <a:xfrm>
              <a:off x="9763255" y="4918979"/>
              <a:ext cx="492398" cy="58459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FontTx/>
                <a:buNone/>
              </a:pPr>
              <a:r>
                <a:rPr lang="zh-CN" altLang="en-US" sz="3200" dirty="0">
                  <a:latin typeface="黑体" pitchFamily="49" charset="-122"/>
                  <a:ea typeface="黑体" pitchFamily="49" charset="-122"/>
                </a:rPr>
                <a:t>输</a:t>
              </a:r>
            </a:p>
          </p:txBody>
        </p:sp>
      </p:grpSp>
      <p:sp>
        <p:nvSpPr>
          <p:cNvPr id="77835" name="Rectangle 15"/>
          <p:cNvSpPr>
            <a:spLocks noChangeArrowheads="1"/>
          </p:cNvSpPr>
          <p:nvPr/>
        </p:nvSpPr>
        <p:spPr bwMode="auto">
          <a:xfrm>
            <a:off x="1014637" y="3608977"/>
            <a:ext cx="1181756" cy="179218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FontTx/>
              <a:buNone/>
            </a:pPr>
            <a:endParaRPr lang="zh-CN" altLang="en-US"/>
          </a:p>
        </p:txBody>
      </p:sp>
      <p:sp>
        <p:nvSpPr>
          <p:cNvPr id="77836" name="Line 16"/>
          <p:cNvSpPr>
            <a:spLocks noChangeShapeType="1"/>
          </p:cNvSpPr>
          <p:nvPr/>
        </p:nvSpPr>
        <p:spPr bwMode="auto">
          <a:xfrm>
            <a:off x="1014637" y="4367100"/>
            <a:ext cx="278060" cy="20766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77837" name="Line 17"/>
          <p:cNvSpPr>
            <a:spLocks noChangeShapeType="1"/>
          </p:cNvSpPr>
          <p:nvPr/>
        </p:nvSpPr>
        <p:spPr bwMode="auto">
          <a:xfrm flipV="1">
            <a:off x="1014637" y="4574766"/>
            <a:ext cx="278060" cy="20624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77838" name="Line 18"/>
          <p:cNvSpPr>
            <a:spLocks noChangeShapeType="1"/>
          </p:cNvSpPr>
          <p:nvPr/>
        </p:nvSpPr>
        <p:spPr bwMode="auto">
          <a:xfrm flipH="1">
            <a:off x="736577" y="4574766"/>
            <a:ext cx="27806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3" name="Rectangle 19"/>
          <p:cNvSpPr>
            <a:spLocks noChangeArrowheads="1"/>
          </p:cNvSpPr>
          <p:nvPr/>
        </p:nvSpPr>
        <p:spPr bwMode="auto">
          <a:xfrm>
            <a:off x="1014637" y="3668716"/>
            <a:ext cx="353368" cy="5191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None/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</a:p>
        </p:txBody>
      </p:sp>
      <p:sp>
        <p:nvSpPr>
          <p:cNvPr id="24" name="Rectangle 20"/>
          <p:cNvSpPr>
            <a:spLocks noChangeArrowheads="1"/>
          </p:cNvSpPr>
          <p:nvPr/>
        </p:nvSpPr>
        <p:spPr bwMode="auto">
          <a:xfrm>
            <a:off x="1709787" y="3677251"/>
            <a:ext cx="695150" cy="5191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Arial" pitchFamily="34" charset="0"/>
              <a:buNone/>
              <a:defRPr/>
            </a:pPr>
            <a:r>
              <a:rPr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sz="320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en-US" altLang="zh-CN" sz="3200">
              <a:effectLst>
                <a:outerShdw blurRad="38100" dist="38100" dir="2700000" algn="tl">
                  <a:srgbClr val="C0C0C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5" name="Rectangle 21"/>
          <p:cNvSpPr>
            <a:spLocks noChangeArrowheads="1"/>
          </p:cNvSpPr>
          <p:nvPr/>
        </p:nvSpPr>
        <p:spPr bwMode="auto">
          <a:xfrm>
            <a:off x="1709787" y="4712736"/>
            <a:ext cx="475019" cy="5191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Arial" pitchFamily="34" charset="0"/>
              <a:buNone/>
              <a:defRPr/>
            </a:pPr>
            <a:r>
              <a:rPr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sz="320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en-US" altLang="zh-CN" sz="3200">
              <a:effectLst>
                <a:outerShdw blurRad="38100" dist="38100" dir="2700000" algn="tl">
                  <a:srgbClr val="C0C0C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7842" name="Line 22"/>
          <p:cNvSpPr>
            <a:spLocks noChangeShapeType="1"/>
          </p:cNvSpPr>
          <p:nvPr/>
        </p:nvSpPr>
        <p:spPr bwMode="auto">
          <a:xfrm>
            <a:off x="1709787" y="4781009"/>
            <a:ext cx="3475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77843" name="Rectangle 23"/>
          <p:cNvSpPr>
            <a:spLocks noChangeArrowheads="1"/>
          </p:cNvSpPr>
          <p:nvPr/>
        </p:nvSpPr>
        <p:spPr bwMode="auto">
          <a:xfrm>
            <a:off x="3169603" y="3608977"/>
            <a:ext cx="1181756" cy="179218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FontTx/>
              <a:buNone/>
            </a:pPr>
            <a:endParaRPr lang="zh-CN" altLang="en-US"/>
          </a:p>
        </p:txBody>
      </p:sp>
      <p:sp>
        <p:nvSpPr>
          <p:cNvPr id="77844" name="Line 24"/>
          <p:cNvSpPr>
            <a:spLocks noChangeShapeType="1"/>
          </p:cNvSpPr>
          <p:nvPr/>
        </p:nvSpPr>
        <p:spPr bwMode="auto">
          <a:xfrm>
            <a:off x="3169603" y="4367100"/>
            <a:ext cx="278060" cy="20766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77845" name="Line 25"/>
          <p:cNvSpPr>
            <a:spLocks noChangeShapeType="1"/>
          </p:cNvSpPr>
          <p:nvPr/>
        </p:nvSpPr>
        <p:spPr bwMode="auto">
          <a:xfrm flipV="1">
            <a:off x="3169603" y="4574766"/>
            <a:ext cx="278060" cy="20624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77846" name="Line 26"/>
          <p:cNvSpPr>
            <a:spLocks noChangeShapeType="1"/>
          </p:cNvSpPr>
          <p:nvPr/>
        </p:nvSpPr>
        <p:spPr bwMode="auto">
          <a:xfrm flipH="1">
            <a:off x="2891543" y="4574766"/>
            <a:ext cx="27806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1" name="Rectangle 27"/>
          <p:cNvSpPr>
            <a:spLocks noChangeArrowheads="1"/>
          </p:cNvSpPr>
          <p:nvPr/>
        </p:nvSpPr>
        <p:spPr bwMode="auto">
          <a:xfrm>
            <a:off x="3169603" y="3668716"/>
            <a:ext cx="353368" cy="5191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None/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</a:p>
        </p:txBody>
      </p:sp>
      <p:sp>
        <p:nvSpPr>
          <p:cNvPr id="32" name="Rectangle 28"/>
          <p:cNvSpPr>
            <a:spLocks noChangeArrowheads="1"/>
          </p:cNvSpPr>
          <p:nvPr/>
        </p:nvSpPr>
        <p:spPr bwMode="auto">
          <a:xfrm>
            <a:off x="3864754" y="3677251"/>
            <a:ext cx="476468" cy="5191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Arial" pitchFamily="34" charset="0"/>
              <a:buNone/>
              <a:defRPr/>
            </a:pPr>
            <a:r>
              <a:rPr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sz="320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endParaRPr lang="en-US" altLang="zh-CN" sz="3200">
              <a:effectLst>
                <a:outerShdw blurRad="38100" dist="38100" dir="2700000" algn="tl">
                  <a:srgbClr val="C0C0C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3" name="Rectangle 29"/>
          <p:cNvSpPr>
            <a:spLocks noChangeArrowheads="1"/>
          </p:cNvSpPr>
          <p:nvPr/>
        </p:nvSpPr>
        <p:spPr bwMode="auto">
          <a:xfrm>
            <a:off x="3864754" y="4712736"/>
            <a:ext cx="476468" cy="5191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Arial" pitchFamily="34" charset="0"/>
              <a:buNone/>
              <a:defRPr/>
            </a:pPr>
            <a:r>
              <a:rPr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sz="320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endParaRPr lang="en-US" altLang="zh-CN" sz="3200">
              <a:effectLst>
                <a:outerShdw blurRad="38100" dist="38100" dir="2700000" algn="tl">
                  <a:srgbClr val="C0C0C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7850" name="Line 30"/>
          <p:cNvSpPr>
            <a:spLocks noChangeShapeType="1"/>
          </p:cNvSpPr>
          <p:nvPr/>
        </p:nvSpPr>
        <p:spPr bwMode="auto">
          <a:xfrm>
            <a:off x="3864754" y="4781009"/>
            <a:ext cx="3475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77851" name="Line 31"/>
          <p:cNvSpPr>
            <a:spLocks noChangeShapeType="1"/>
          </p:cNvSpPr>
          <p:nvPr/>
        </p:nvSpPr>
        <p:spPr bwMode="auto">
          <a:xfrm>
            <a:off x="736577" y="4574766"/>
            <a:ext cx="0" cy="131000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77852" name="Line 32"/>
          <p:cNvSpPr>
            <a:spLocks noChangeShapeType="1"/>
          </p:cNvSpPr>
          <p:nvPr/>
        </p:nvSpPr>
        <p:spPr bwMode="auto">
          <a:xfrm>
            <a:off x="2891543" y="4574766"/>
            <a:ext cx="0" cy="131000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77853" name="Line 33"/>
          <p:cNvSpPr>
            <a:spLocks noChangeShapeType="1"/>
          </p:cNvSpPr>
          <p:nvPr/>
        </p:nvSpPr>
        <p:spPr bwMode="auto">
          <a:xfrm flipH="1">
            <a:off x="2196393" y="3884917"/>
            <a:ext cx="973211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8" name="Rectangle 34"/>
          <p:cNvSpPr>
            <a:spLocks noChangeArrowheads="1"/>
          </p:cNvSpPr>
          <p:nvPr/>
        </p:nvSpPr>
        <p:spPr bwMode="auto">
          <a:xfrm>
            <a:off x="-32" y="5286388"/>
            <a:ext cx="903696" cy="5191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Arial" pitchFamily="34" charset="0"/>
              <a:buNone/>
              <a:defRPr/>
            </a:pPr>
            <a:r>
              <a:rPr lang="en-US" altLang="zh-CN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CP</a:t>
            </a:r>
          </a:p>
        </p:txBody>
      </p:sp>
      <p:sp>
        <p:nvSpPr>
          <p:cNvPr id="77855" name="Rectangle 35"/>
          <p:cNvSpPr>
            <a:spLocks noChangeArrowheads="1"/>
          </p:cNvSpPr>
          <p:nvPr/>
        </p:nvSpPr>
        <p:spPr bwMode="auto">
          <a:xfrm>
            <a:off x="5046509" y="3608977"/>
            <a:ext cx="1181756" cy="179218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FontTx/>
              <a:buNone/>
            </a:pPr>
            <a:endParaRPr lang="zh-CN" altLang="en-US"/>
          </a:p>
        </p:txBody>
      </p:sp>
      <p:sp>
        <p:nvSpPr>
          <p:cNvPr id="77856" name="Line 36"/>
          <p:cNvSpPr>
            <a:spLocks noChangeShapeType="1"/>
          </p:cNvSpPr>
          <p:nvPr/>
        </p:nvSpPr>
        <p:spPr bwMode="auto">
          <a:xfrm>
            <a:off x="5046509" y="4367100"/>
            <a:ext cx="278060" cy="20766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77857" name="Line 37"/>
          <p:cNvSpPr>
            <a:spLocks noChangeShapeType="1"/>
          </p:cNvSpPr>
          <p:nvPr/>
        </p:nvSpPr>
        <p:spPr bwMode="auto">
          <a:xfrm flipV="1">
            <a:off x="5046509" y="4574766"/>
            <a:ext cx="278060" cy="20624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77858" name="Line 38"/>
          <p:cNvSpPr>
            <a:spLocks noChangeShapeType="1"/>
          </p:cNvSpPr>
          <p:nvPr/>
        </p:nvSpPr>
        <p:spPr bwMode="auto">
          <a:xfrm flipH="1">
            <a:off x="4768449" y="4574766"/>
            <a:ext cx="27806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43" name="Rectangle 39"/>
          <p:cNvSpPr>
            <a:spLocks noChangeArrowheads="1"/>
          </p:cNvSpPr>
          <p:nvPr/>
        </p:nvSpPr>
        <p:spPr bwMode="auto">
          <a:xfrm>
            <a:off x="5046509" y="3668716"/>
            <a:ext cx="350472" cy="5191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None/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</a:p>
        </p:txBody>
      </p:sp>
      <p:sp>
        <p:nvSpPr>
          <p:cNvPr id="44" name="Rectangle 40"/>
          <p:cNvSpPr>
            <a:spLocks noChangeArrowheads="1"/>
          </p:cNvSpPr>
          <p:nvPr/>
        </p:nvSpPr>
        <p:spPr bwMode="auto">
          <a:xfrm>
            <a:off x="5741660" y="3608977"/>
            <a:ext cx="475019" cy="5191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Arial" pitchFamily="34" charset="0"/>
              <a:buNone/>
              <a:defRPr/>
            </a:pPr>
            <a:r>
              <a:rPr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sz="320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3</a:t>
            </a:r>
            <a:endParaRPr lang="en-US" altLang="zh-CN" sz="3200">
              <a:effectLst>
                <a:outerShdw blurRad="38100" dist="38100" dir="2700000" algn="tl">
                  <a:srgbClr val="C0C0C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5" name="Rectangle 41"/>
          <p:cNvSpPr>
            <a:spLocks noChangeArrowheads="1"/>
          </p:cNvSpPr>
          <p:nvPr/>
        </p:nvSpPr>
        <p:spPr bwMode="auto">
          <a:xfrm>
            <a:off x="5741660" y="4712736"/>
            <a:ext cx="475019" cy="51774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Arial" pitchFamily="34" charset="0"/>
              <a:buNone/>
              <a:defRPr/>
            </a:pPr>
            <a:r>
              <a:rPr lang="en-US" altLang="zh-CN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sz="32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3</a:t>
            </a:r>
            <a:endParaRPr lang="en-US" altLang="zh-CN" sz="3200" dirty="0">
              <a:effectLst>
                <a:outerShdw blurRad="38100" dist="38100" dir="2700000" algn="tl">
                  <a:srgbClr val="C0C0C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7862" name="Line 42"/>
          <p:cNvSpPr>
            <a:spLocks noChangeShapeType="1"/>
          </p:cNvSpPr>
          <p:nvPr/>
        </p:nvSpPr>
        <p:spPr bwMode="auto">
          <a:xfrm>
            <a:off x="5741660" y="4781009"/>
            <a:ext cx="3475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77863" name="Line 43"/>
          <p:cNvSpPr>
            <a:spLocks noChangeShapeType="1"/>
          </p:cNvSpPr>
          <p:nvPr/>
        </p:nvSpPr>
        <p:spPr bwMode="auto">
          <a:xfrm>
            <a:off x="4768449" y="4574766"/>
            <a:ext cx="0" cy="131000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77864" name="Line 44"/>
          <p:cNvSpPr>
            <a:spLocks noChangeShapeType="1"/>
          </p:cNvSpPr>
          <p:nvPr/>
        </p:nvSpPr>
        <p:spPr bwMode="auto">
          <a:xfrm flipH="1">
            <a:off x="4351359" y="3884917"/>
            <a:ext cx="6951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77866" name="Line 46"/>
          <p:cNvSpPr>
            <a:spLocks noChangeShapeType="1"/>
          </p:cNvSpPr>
          <p:nvPr/>
        </p:nvSpPr>
        <p:spPr bwMode="auto">
          <a:xfrm>
            <a:off x="180456" y="3884917"/>
            <a:ext cx="834181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77867" name="Line 47"/>
          <p:cNvSpPr>
            <a:spLocks noChangeShapeType="1"/>
          </p:cNvSpPr>
          <p:nvPr/>
        </p:nvSpPr>
        <p:spPr bwMode="auto">
          <a:xfrm flipH="1">
            <a:off x="41425" y="5899350"/>
            <a:ext cx="6602276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52" name="Rectangle 48"/>
          <p:cNvSpPr>
            <a:spLocks noChangeArrowheads="1"/>
          </p:cNvSpPr>
          <p:nvPr/>
        </p:nvSpPr>
        <p:spPr bwMode="auto">
          <a:xfrm>
            <a:off x="-32" y="3286124"/>
            <a:ext cx="347575" cy="5191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None/>
              <a:defRPr/>
            </a:pP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</a:t>
            </a:r>
          </a:p>
        </p:txBody>
      </p:sp>
      <p:sp>
        <p:nvSpPr>
          <p:cNvPr id="77869" name="Line 49"/>
          <p:cNvSpPr>
            <a:spLocks noChangeShapeType="1"/>
          </p:cNvSpPr>
          <p:nvPr/>
        </p:nvSpPr>
        <p:spPr bwMode="auto">
          <a:xfrm flipV="1">
            <a:off x="2682998" y="3263341"/>
            <a:ext cx="0" cy="621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77870" name="Line 50"/>
          <p:cNvSpPr>
            <a:spLocks noChangeShapeType="1"/>
          </p:cNvSpPr>
          <p:nvPr/>
        </p:nvSpPr>
        <p:spPr bwMode="auto">
          <a:xfrm flipV="1">
            <a:off x="4698934" y="3263341"/>
            <a:ext cx="0" cy="621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77872" name="Rectangle 52"/>
          <p:cNvSpPr>
            <a:spLocks noChangeArrowheads="1"/>
          </p:cNvSpPr>
          <p:nvPr/>
        </p:nvSpPr>
        <p:spPr bwMode="auto">
          <a:xfrm>
            <a:off x="3428992" y="2500306"/>
            <a:ext cx="4288209" cy="584594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zh-CN" altLang="en-US" sz="3200" dirty="0">
                <a:latin typeface="黑体" pitchFamily="49" charset="-122"/>
                <a:ea typeface="黑体" pitchFamily="49" charset="-122"/>
              </a:rPr>
              <a:t>并    行    输    出</a:t>
            </a:r>
          </a:p>
        </p:txBody>
      </p:sp>
      <p:sp>
        <p:nvSpPr>
          <p:cNvPr id="77873" name="Oval 53"/>
          <p:cNvSpPr>
            <a:spLocks noChangeArrowheads="1"/>
          </p:cNvSpPr>
          <p:nvPr/>
        </p:nvSpPr>
        <p:spPr bwMode="auto">
          <a:xfrm>
            <a:off x="2613483" y="3815220"/>
            <a:ext cx="139030" cy="13797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FontTx/>
              <a:buNone/>
            </a:pPr>
            <a:endParaRPr lang="zh-CN" altLang="en-US"/>
          </a:p>
        </p:txBody>
      </p:sp>
      <p:sp>
        <p:nvSpPr>
          <p:cNvPr id="77874" name="Oval 54"/>
          <p:cNvSpPr>
            <a:spLocks noChangeArrowheads="1"/>
          </p:cNvSpPr>
          <p:nvPr/>
        </p:nvSpPr>
        <p:spPr bwMode="auto">
          <a:xfrm>
            <a:off x="4629419" y="3815220"/>
            <a:ext cx="139030" cy="13797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FontTx/>
              <a:buNone/>
            </a:pPr>
            <a:endParaRPr lang="zh-CN" altLang="en-US"/>
          </a:p>
        </p:txBody>
      </p:sp>
      <p:grpSp>
        <p:nvGrpSpPr>
          <p:cNvPr id="58" name="组合 57"/>
          <p:cNvGrpSpPr/>
          <p:nvPr/>
        </p:nvGrpSpPr>
        <p:grpSpPr>
          <a:xfrm>
            <a:off x="8123535" y="3214686"/>
            <a:ext cx="973211" cy="689849"/>
            <a:chOff x="6545796" y="3263341"/>
            <a:chExt cx="973211" cy="689849"/>
          </a:xfrm>
        </p:grpSpPr>
        <p:sp>
          <p:nvSpPr>
            <p:cNvPr id="77865" name="Line 45"/>
            <p:cNvSpPr>
              <a:spLocks noChangeShapeType="1"/>
            </p:cNvSpPr>
            <p:nvPr/>
          </p:nvSpPr>
          <p:spPr bwMode="auto">
            <a:xfrm>
              <a:off x="6545796" y="3884917"/>
              <a:ext cx="97321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7871" name="Line 51"/>
            <p:cNvSpPr>
              <a:spLocks noChangeShapeType="1"/>
            </p:cNvSpPr>
            <p:nvPr/>
          </p:nvSpPr>
          <p:spPr bwMode="auto">
            <a:xfrm flipV="1">
              <a:off x="6823856" y="3263341"/>
              <a:ext cx="0" cy="6215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7875" name="Oval 55"/>
            <p:cNvSpPr>
              <a:spLocks noChangeArrowheads="1"/>
            </p:cNvSpPr>
            <p:nvPr/>
          </p:nvSpPr>
          <p:spPr bwMode="auto">
            <a:xfrm>
              <a:off x="6742927" y="3815220"/>
              <a:ext cx="139030" cy="13797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FontTx/>
                <a:buNone/>
              </a:pPr>
              <a:endParaRPr lang="zh-CN" altLang="en-US"/>
            </a:p>
          </p:txBody>
        </p:sp>
      </p:grpSp>
      <p:sp>
        <p:nvSpPr>
          <p:cNvPr id="77876" name="Oval 56"/>
          <p:cNvSpPr>
            <a:spLocks noChangeArrowheads="1"/>
          </p:cNvSpPr>
          <p:nvPr/>
        </p:nvSpPr>
        <p:spPr bwMode="auto">
          <a:xfrm>
            <a:off x="2215220" y="4893376"/>
            <a:ext cx="139030" cy="135125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FontTx/>
              <a:buNone/>
            </a:pPr>
            <a:endParaRPr lang="zh-CN" altLang="en-US"/>
          </a:p>
        </p:txBody>
      </p:sp>
      <p:sp>
        <p:nvSpPr>
          <p:cNvPr id="77877" name="Oval 57"/>
          <p:cNvSpPr>
            <a:spLocks noChangeArrowheads="1"/>
          </p:cNvSpPr>
          <p:nvPr/>
        </p:nvSpPr>
        <p:spPr bwMode="auto">
          <a:xfrm>
            <a:off x="4383220" y="4893376"/>
            <a:ext cx="139030" cy="135125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FontTx/>
              <a:buNone/>
            </a:pPr>
            <a:endParaRPr lang="zh-CN" altLang="en-US"/>
          </a:p>
        </p:txBody>
      </p:sp>
      <p:sp>
        <p:nvSpPr>
          <p:cNvPr id="77878" name="Oval 58"/>
          <p:cNvSpPr>
            <a:spLocks noChangeArrowheads="1"/>
          </p:cNvSpPr>
          <p:nvPr/>
        </p:nvSpPr>
        <p:spPr bwMode="auto">
          <a:xfrm>
            <a:off x="6222472" y="4893376"/>
            <a:ext cx="139030" cy="135125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FontTx/>
              <a:buNone/>
            </a:pPr>
            <a:endParaRPr lang="zh-CN" altLang="en-US"/>
          </a:p>
        </p:txBody>
      </p:sp>
      <p:sp>
        <p:nvSpPr>
          <p:cNvPr id="77830" name="TextBox 62"/>
          <p:cNvSpPr txBox="1">
            <a:spLocks noChangeArrowheads="1"/>
          </p:cNvSpPr>
          <p:nvPr/>
        </p:nvSpPr>
        <p:spPr bwMode="auto">
          <a:xfrm>
            <a:off x="1122730" y="6072759"/>
            <a:ext cx="6429953" cy="523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Tx/>
              <a:buNone/>
            </a:pP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4</a:t>
            </a: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位左移寄存器的逻辑电路图</a:t>
            </a:r>
          </a:p>
        </p:txBody>
      </p:sp>
      <p:sp>
        <p:nvSpPr>
          <p:cNvPr id="55" name="灯片编号占位符 5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97489F-4C31-4370-B64B-6FDA95532023}" type="slidenum">
              <a:rPr lang="zh-CN" altLang="en-US" smtClean="0"/>
              <a:pPr>
                <a:defRPr/>
              </a:pPr>
              <a:t>65</a:t>
            </a:fld>
            <a:endParaRPr lang="en-US"/>
          </a:p>
        </p:txBody>
      </p:sp>
      <p:sp>
        <p:nvSpPr>
          <p:cNvPr id="56" name="Line 38"/>
          <p:cNvSpPr>
            <a:spLocks noChangeShapeType="1"/>
          </p:cNvSpPr>
          <p:nvPr/>
        </p:nvSpPr>
        <p:spPr bwMode="auto">
          <a:xfrm flipH="1">
            <a:off x="6623337" y="4572008"/>
            <a:ext cx="27806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57" name="Line 43"/>
          <p:cNvSpPr>
            <a:spLocks noChangeShapeType="1"/>
          </p:cNvSpPr>
          <p:nvPr/>
        </p:nvSpPr>
        <p:spPr bwMode="auto">
          <a:xfrm>
            <a:off x="6623337" y="4572008"/>
            <a:ext cx="0" cy="131000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62" name="组合 61"/>
          <p:cNvGrpSpPr/>
          <p:nvPr/>
        </p:nvGrpSpPr>
        <p:grpSpPr>
          <a:xfrm>
            <a:off x="6224689" y="3286124"/>
            <a:ext cx="695150" cy="689849"/>
            <a:chOff x="4809876" y="3415741"/>
            <a:chExt cx="695150" cy="689849"/>
          </a:xfrm>
        </p:grpSpPr>
        <p:sp>
          <p:nvSpPr>
            <p:cNvPr id="59" name="Line 44"/>
            <p:cNvSpPr>
              <a:spLocks noChangeShapeType="1"/>
            </p:cNvSpPr>
            <p:nvPr/>
          </p:nvSpPr>
          <p:spPr bwMode="auto">
            <a:xfrm flipH="1">
              <a:off x="4809876" y="4037317"/>
              <a:ext cx="69515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" name="Line 50"/>
            <p:cNvSpPr>
              <a:spLocks noChangeShapeType="1"/>
            </p:cNvSpPr>
            <p:nvPr/>
          </p:nvSpPr>
          <p:spPr bwMode="auto">
            <a:xfrm flipV="1">
              <a:off x="5157451" y="3415741"/>
              <a:ext cx="0" cy="6215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" name="Oval 54"/>
            <p:cNvSpPr>
              <a:spLocks noChangeArrowheads="1"/>
            </p:cNvSpPr>
            <p:nvPr/>
          </p:nvSpPr>
          <p:spPr bwMode="auto">
            <a:xfrm>
              <a:off x="5087936" y="3967620"/>
              <a:ext cx="139030" cy="13797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FontTx/>
                <a:buNone/>
              </a:pPr>
              <a:endParaRPr lang="zh-CN" altLang="en-US"/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6935557" y="3571876"/>
            <a:ext cx="1221257" cy="1792185"/>
            <a:chOff x="5505026" y="3761377"/>
            <a:chExt cx="1221257" cy="1792185"/>
          </a:xfrm>
        </p:grpSpPr>
        <p:sp>
          <p:nvSpPr>
            <p:cNvPr id="63" name="Rectangle 35"/>
            <p:cNvSpPr>
              <a:spLocks noChangeArrowheads="1"/>
            </p:cNvSpPr>
            <p:nvPr/>
          </p:nvSpPr>
          <p:spPr bwMode="auto">
            <a:xfrm>
              <a:off x="5505026" y="3761377"/>
              <a:ext cx="1181756" cy="179218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FontTx/>
                <a:buNone/>
              </a:pPr>
              <a:endParaRPr lang="zh-CN" altLang="en-US"/>
            </a:p>
          </p:txBody>
        </p:sp>
        <p:sp>
          <p:nvSpPr>
            <p:cNvPr id="64" name="Line 36"/>
            <p:cNvSpPr>
              <a:spLocks noChangeShapeType="1"/>
            </p:cNvSpPr>
            <p:nvPr/>
          </p:nvSpPr>
          <p:spPr bwMode="auto">
            <a:xfrm>
              <a:off x="5505026" y="4519500"/>
              <a:ext cx="278060" cy="20766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5" name="Line 37"/>
            <p:cNvSpPr>
              <a:spLocks noChangeShapeType="1"/>
            </p:cNvSpPr>
            <p:nvPr/>
          </p:nvSpPr>
          <p:spPr bwMode="auto">
            <a:xfrm flipV="1">
              <a:off x="5505026" y="4727166"/>
              <a:ext cx="278060" cy="2062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6" name="Rectangle 39"/>
            <p:cNvSpPr>
              <a:spLocks noChangeArrowheads="1"/>
            </p:cNvSpPr>
            <p:nvPr/>
          </p:nvSpPr>
          <p:spPr bwMode="auto">
            <a:xfrm>
              <a:off x="5505026" y="3821116"/>
              <a:ext cx="350472" cy="51916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FontTx/>
                <a:buNone/>
                <a:defRPr/>
              </a:pPr>
              <a:r>
                <a:rPr lang="en-US" altLang="zh-CN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D</a:t>
              </a:r>
            </a:p>
          </p:txBody>
        </p:sp>
        <p:sp>
          <p:nvSpPr>
            <p:cNvPr id="67" name="Rectangle 40"/>
            <p:cNvSpPr>
              <a:spLocks noChangeArrowheads="1"/>
            </p:cNvSpPr>
            <p:nvPr/>
          </p:nvSpPr>
          <p:spPr bwMode="auto">
            <a:xfrm>
              <a:off x="6200177" y="3761377"/>
              <a:ext cx="526106" cy="5847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Font typeface="Arial" pitchFamily="34" charset="0"/>
                <a:buNone/>
                <a:defRPr/>
              </a:pPr>
              <a:r>
                <a:rPr lang="en-US" altLang="zh-CN" sz="3200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r>
                <a:rPr lang="en-US" altLang="zh-CN" sz="3200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49" charset="-122"/>
                  <a:ea typeface="黑体" pitchFamily="49" charset="-122"/>
                </a:rPr>
                <a:t>4</a:t>
              </a:r>
              <a:endParaRPr lang="en-US" altLang="zh-CN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68" name="Rectangle 41"/>
            <p:cNvSpPr>
              <a:spLocks noChangeArrowheads="1"/>
            </p:cNvSpPr>
            <p:nvPr/>
          </p:nvSpPr>
          <p:spPr bwMode="auto">
            <a:xfrm>
              <a:off x="6200177" y="4865136"/>
              <a:ext cx="526106" cy="5847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Font typeface="Arial" pitchFamily="34" charset="0"/>
                <a:buNone/>
                <a:defRPr/>
              </a:pPr>
              <a:r>
                <a:rPr lang="en-US" altLang="zh-CN" sz="3200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r>
                <a:rPr lang="en-US" altLang="zh-CN" sz="3200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49" charset="-122"/>
                  <a:ea typeface="黑体" pitchFamily="49" charset="-122"/>
                </a:rPr>
                <a:t>4</a:t>
              </a:r>
              <a:endParaRPr lang="en-US" altLang="zh-CN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69" name="Line 42"/>
            <p:cNvSpPr>
              <a:spLocks noChangeShapeType="1"/>
            </p:cNvSpPr>
            <p:nvPr/>
          </p:nvSpPr>
          <p:spPr bwMode="auto">
            <a:xfrm>
              <a:off x="6200177" y="4933409"/>
              <a:ext cx="34757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5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5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501" grpId="0" autoUpdateAnimBg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25" name="Rectangle 18"/>
          <p:cNvSpPr>
            <a:spLocks noChangeArrowheads="1"/>
          </p:cNvSpPr>
          <p:nvPr/>
        </p:nvSpPr>
        <p:spPr bwMode="auto">
          <a:xfrm>
            <a:off x="1634236" y="3306973"/>
            <a:ext cx="725011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4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位左移寄存器的行为级描述</a:t>
            </a:r>
          </a:p>
        </p:txBody>
      </p:sp>
      <p:sp>
        <p:nvSpPr>
          <p:cNvPr id="78851" name="Rectangle 5"/>
          <p:cNvSpPr>
            <a:spLocks noChangeArrowheads="1"/>
          </p:cNvSpPr>
          <p:nvPr/>
        </p:nvSpPr>
        <p:spPr bwMode="auto">
          <a:xfrm>
            <a:off x="0" y="44624"/>
            <a:ext cx="91440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Tx/>
              <a:buNone/>
            </a:pP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4</a:t>
            </a: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位左移寄存器的功能表</a:t>
            </a:r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142876" y="3929066"/>
            <a:ext cx="8858280" cy="2677656"/>
          </a:xfrm>
          <a:prstGeom prst="rect">
            <a:avLst/>
          </a:prstGeom>
          <a:noFill/>
          <a:ln w="28575">
            <a:solidFill>
              <a:srgbClr val="FFC000"/>
            </a:solidFill>
            <a:miter lim="800000"/>
            <a:headEnd/>
            <a:tailEnd/>
          </a:ln>
        </p:spPr>
        <p:txBody>
          <a:bodyPr numCol="2">
            <a:spAutoFit/>
          </a:bodyPr>
          <a:lstStyle/>
          <a:p>
            <a:pPr>
              <a:buFont typeface="Arial" pitchFamily="34" charset="0"/>
              <a:buNone/>
              <a:defRPr/>
            </a:pPr>
            <a:r>
              <a:rPr lang="en-US" sz="2800" dirty="0">
                <a:solidFill>
                  <a:srgbClr val="FF0000"/>
                </a:solidFill>
              </a:rPr>
              <a:t>module</a:t>
            </a:r>
            <a:r>
              <a:rPr lang="en-US" sz="2800" dirty="0"/>
              <a:t>  </a:t>
            </a:r>
            <a:r>
              <a:rPr lang="en-US" sz="2800" dirty="0" err="1"/>
              <a:t>left_shifter</a:t>
            </a:r>
            <a:r>
              <a:rPr lang="en-US" sz="2800" dirty="0"/>
              <a:t>(x, CP, Q);</a:t>
            </a:r>
            <a:endParaRPr lang="zh-CN" altLang="en-US" sz="2800" dirty="0"/>
          </a:p>
          <a:p>
            <a:pPr>
              <a:buFont typeface="Arial" pitchFamily="34" charset="0"/>
              <a:buNone/>
              <a:defRPr/>
            </a:pPr>
            <a:r>
              <a:rPr lang="en-US" sz="2800" dirty="0"/>
              <a:t>        input  x, CP;</a:t>
            </a:r>
            <a:endParaRPr lang="zh-CN" altLang="en-US" sz="2800" dirty="0"/>
          </a:p>
          <a:p>
            <a:pPr>
              <a:buFont typeface="Arial" pitchFamily="34" charset="0"/>
              <a:buNone/>
              <a:defRPr/>
            </a:pPr>
            <a:r>
              <a:rPr lang="en-US" sz="2800" dirty="0"/>
              <a:t>        output  </a:t>
            </a:r>
            <a:r>
              <a:rPr lang="en-US" sz="2800" dirty="0" err="1">
                <a:solidFill>
                  <a:schemeClr val="accent1"/>
                </a:solidFill>
              </a:rPr>
              <a:t>reg</a:t>
            </a:r>
            <a:r>
              <a:rPr lang="en-US" sz="2800" dirty="0"/>
              <a:t> [3:0] Q;</a:t>
            </a:r>
            <a:endParaRPr lang="zh-CN" altLang="en-US" sz="2800" dirty="0"/>
          </a:p>
          <a:p>
            <a:pPr>
              <a:buFont typeface="Arial" pitchFamily="34" charset="0"/>
              <a:buNone/>
              <a:defRPr/>
            </a:pPr>
            <a:r>
              <a:rPr lang="en-US" sz="2800" dirty="0"/>
              <a:t>        </a:t>
            </a:r>
            <a:r>
              <a:rPr lang="en-US" sz="2800" dirty="0">
                <a:solidFill>
                  <a:srgbClr val="FFFF00"/>
                </a:solidFill>
              </a:rPr>
              <a:t>always @</a:t>
            </a:r>
            <a:r>
              <a:rPr lang="en-US" sz="2800" dirty="0"/>
              <a:t>(</a:t>
            </a:r>
            <a:r>
              <a:rPr lang="en-US" sz="2800" dirty="0" err="1">
                <a:solidFill>
                  <a:schemeClr val="accent1"/>
                </a:solidFill>
              </a:rPr>
              <a:t>posedge</a:t>
            </a:r>
            <a:r>
              <a:rPr lang="en-US" sz="2800" dirty="0"/>
              <a:t> CP)</a:t>
            </a:r>
            <a:endParaRPr lang="zh-CN" altLang="en-US" sz="2800" dirty="0"/>
          </a:p>
          <a:p>
            <a:pPr>
              <a:buFont typeface="Arial" pitchFamily="34" charset="0"/>
              <a:buNone/>
              <a:defRPr/>
            </a:pPr>
            <a:r>
              <a:rPr lang="en-US" sz="2800" dirty="0"/>
              <a:t>          </a:t>
            </a:r>
            <a:r>
              <a:rPr lang="en-US" sz="2800" dirty="0">
                <a:solidFill>
                  <a:schemeClr val="accent1"/>
                </a:solidFill>
              </a:rPr>
              <a:t>begin</a:t>
            </a:r>
            <a:endParaRPr lang="zh-CN" altLang="en-US" sz="2800" dirty="0">
              <a:solidFill>
                <a:schemeClr val="accent1"/>
              </a:solidFill>
            </a:endParaRPr>
          </a:p>
          <a:p>
            <a:pPr>
              <a:buFont typeface="Arial" pitchFamily="34" charset="0"/>
              <a:buNone/>
              <a:defRPr/>
            </a:pPr>
            <a:r>
              <a:rPr lang="en-US" sz="2800" dirty="0"/>
              <a:t>            </a:t>
            </a:r>
            <a:r>
              <a:rPr lang="en-US" sz="2800" dirty="0" smtClean="0"/>
              <a:t>   Q </a:t>
            </a:r>
            <a:r>
              <a:rPr lang="en-US" sz="2800" dirty="0"/>
              <a:t>= Q &lt;&lt; 1;         </a:t>
            </a:r>
            <a:endParaRPr lang="en-US" sz="2800" dirty="0" smtClean="0"/>
          </a:p>
          <a:p>
            <a:pPr>
              <a:buFont typeface="Arial" pitchFamily="34" charset="0"/>
              <a:buNone/>
              <a:defRPr/>
            </a:pPr>
            <a:r>
              <a:rPr lang="en-US" sz="2800" dirty="0" smtClean="0"/>
              <a:t>//</a:t>
            </a:r>
            <a:r>
              <a:rPr lang="zh-CN" altLang="en-US" sz="2800" dirty="0"/>
              <a:t>并行输出数据左移</a:t>
            </a:r>
            <a:r>
              <a:rPr lang="en-US" sz="2800" dirty="0"/>
              <a:t>1</a:t>
            </a:r>
            <a:r>
              <a:rPr lang="zh-CN" altLang="en-US" sz="2800" dirty="0"/>
              <a:t>位</a:t>
            </a:r>
          </a:p>
          <a:p>
            <a:pPr>
              <a:buFont typeface="Arial" pitchFamily="34" charset="0"/>
              <a:buNone/>
              <a:defRPr/>
            </a:pPr>
            <a:r>
              <a:rPr lang="en-US" sz="2800" dirty="0"/>
              <a:t>          </a:t>
            </a:r>
            <a:r>
              <a:rPr lang="en-US" sz="2800" dirty="0" smtClean="0"/>
              <a:t>     </a:t>
            </a:r>
            <a:r>
              <a:rPr lang="en-US" sz="2800" dirty="0"/>
              <a:t>Q[0] = x;           </a:t>
            </a:r>
            <a:endParaRPr lang="en-US" sz="2800" dirty="0" smtClean="0"/>
          </a:p>
          <a:p>
            <a:pPr>
              <a:buFont typeface="Arial" pitchFamily="34" charset="0"/>
              <a:buNone/>
              <a:defRPr/>
            </a:pPr>
            <a:r>
              <a:rPr lang="en-US" sz="2800" dirty="0" smtClean="0"/>
              <a:t>//</a:t>
            </a:r>
            <a:r>
              <a:rPr lang="zh-CN" altLang="en-US" sz="2800" dirty="0"/>
              <a:t>输入数据送入最低位</a:t>
            </a:r>
          </a:p>
          <a:p>
            <a:pPr>
              <a:buFont typeface="Arial" pitchFamily="34" charset="0"/>
              <a:buNone/>
              <a:defRPr/>
            </a:pPr>
            <a:r>
              <a:rPr lang="en-US" sz="2800" dirty="0"/>
              <a:t>          </a:t>
            </a:r>
            <a:r>
              <a:rPr lang="en-US" sz="2800" dirty="0">
                <a:solidFill>
                  <a:schemeClr val="accent1"/>
                </a:solidFill>
              </a:rPr>
              <a:t>end</a:t>
            </a:r>
            <a:endParaRPr lang="zh-CN" altLang="en-US" sz="2800" dirty="0">
              <a:solidFill>
                <a:schemeClr val="accent1"/>
              </a:solidFill>
            </a:endParaRPr>
          </a:p>
          <a:p>
            <a:pPr>
              <a:buFont typeface="Arial" pitchFamily="34" charset="0"/>
              <a:buNone/>
              <a:defRPr/>
            </a:pPr>
            <a:r>
              <a:rPr lang="en-US" sz="2800" dirty="0" err="1">
                <a:solidFill>
                  <a:srgbClr val="FF0000"/>
                </a:solidFill>
              </a:rPr>
              <a:t>endmodule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cxnSp>
        <p:nvCxnSpPr>
          <p:cNvPr id="40" name="直接连接符 39"/>
          <p:cNvCxnSpPr>
            <a:cxnSpLocks noChangeShapeType="1"/>
            <a:stCxn id="39" idx="0"/>
            <a:endCxn id="39" idx="2"/>
          </p:cNvCxnSpPr>
          <p:nvPr/>
        </p:nvCxnSpPr>
        <p:spPr bwMode="auto">
          <a:xfrm rot="16200000" flipH="1">
            <a:off x="3234531" y="5268119"/>
            <a:ext cx="2676525" cy="1588"/>
          </a:xfrm>
          <a:prstGeom prst="line">
            <a:avLst/>
          </a:prstGeom>
          <a:noFill/>
          <a:ln w="28575" algn="ctr">
            <a:solidFill>
              <a:srgbClr val="FFC000"/>
            </a:solidFill>
            <a:round/>
            <a:headEnd/>
            <a:tailEnd/>
          </a:ln>
        </p:spPr>
      </p:cxnSp>
      <p:grpSp>
        <p:nvGrpSpPr>
          <p:cNvPr id="78854" name="Group 6"/>
          <p:cNvGrpSpPr>
            <a:grpSpLocks noChangeAspect="1"/>
          </p:cNvGrpSpPr>
          <p:nvPr/>
        </p:nvGrpSpPr>
        <p:grpSpPr bwMode="auto">
          <a:xfrm>
            <a:off x="-71438" y="544687"/>
            <a:ext cx="8191501" cy="3214687"/>
            <a:chOff x="-966" y="315"/>
            <a:chExt cx="6351" cy="1870"/>
          </a:xfrm>
        </p:grpSpPr>
        <p:sp>
          <p:nvSpPr>
            <p:cNvPr id="78869" name="Rectangle 7"/>
            <p:cNvSpPr>
              <a:spLocks noChangeArrowheads="1"/>
            </p:cNvSpPr>
            <p:nvPr/>
          </p:nvSpPr>
          <p:spPr bwMode="auto">
            <a:xfrm>
              <a:off x="878" y="360"/>
              <a:ext cx="307" cy="1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FontTx/>
                <a:buNone/>
              </a:pPr>
              <a:r>
                <a:rPr lang="zh-CN" altLang="zh-CN" sz="1900">
                  <a:latin typeface="宋体" pitchFamily="2" charset="-122"/>
                </a:rPr>
                <a:t>输入</a:t>
              </a:r>
              <a:endParaRPr lang="zh-CN" altLang="zh-CN"/>
            </a:p>
          </p:txBody>
        </p:sp>
        <p:sp>
          <p:nvSpPr>
            <p:cNvPr id="78870" name="Rectangle 8"/>
            <p:cNvSpPr>
              <a:spLocks noChangeArrowheads="1"/>
            </p:cNvSpPr>
            <p:nvPr/>
          </p:nvSpPr>
          <p:spPr bwMode="auto">
            <a:xfrm>
              <a:off x="1259" y="345"/>
              <a:ext cx="38" cy="1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FontTx/>
                <a:buNone/>
              </a:pPr>
              <a:r>
                <a:rPr lang="zh-CN" altLang="zh-CN" sz="1900"/>
                <a:t> </a:t>
              </a:r>
              <a:endParaRPr lang="zh-CN" altLang="zh-CN"/>
            </a:p>
          </p:txBody>
        </p:sp>
        <p:sp>
          <p:nvSpPr>
            <p:cNvPr id="78871" name="Rectangle 9"/>
            <p:cNvSpPr>
              <a:spLocks noChangeArrowheads="1"/>
            </p:cNvSpPr>
            <p:nvPr/>
          </p:nvSpPr>
          <p:spPr bwMode="auto">
            <a:xfrm>
              <a:off x="2704" y="360"/>
              <a:ext cx="307" cy="1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FontTx/>
                <a:buNone/>
              </a:pPr>
              <a:r>
                <a:rPr lang="zh-CN" altLang="zh-CN" sz="1900">
                  <a:latin typeface="宋体" pitchFamily="2" charset="-122"/>
                </a:rPr>
                <a:t>输出</a:t>
              </a:r>
              <a:endParaRPr lang="zh-CN" altLang="zh-CN"/>
            </a:p>
          </p:txBody>
        </p:sp>
        <p:sp>
          <p:nvSpPr>
            <p:cNvPr id="78872" name="Rectangle 10"/>
            <p:cNvSpPr>
              <a:spLocks noChangeArrowheads="1"/>
            </p:cNvSpPr>
            <p:nvPr/>
          </p:nvSpPr>
          <p:spPr bwMode="auto">
            <a:xfrm>
              <a:off x="3084" y="345"/>
              <a:ext cx="38" cy="1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FontTx/>
                <a:buNone/>
              </a:pPr>
              <a:r>
                <a:rPr lang="zh-CN" altLang="zh-CN" sz="1900"/>
                <a:t> </a:t>
              </a:r>
              <a:endParaRPr lang="zh-CN" altLang="zh-CN"/>
            </a:p>
          </p:txBody>
        </p:sp>
        <p:sp>
          <p:nvSpPr>
            <p:cNvPr id="78873" name="Rectangle 11"/>
            <p:cNvSpPr>
              <a:spLocks noChangeArrowheads="1"/>
            </p:cNvSpPr>
            <p:nvPr/>
          </p:nvSpPr>
          <p:spPr bwMode="auto">
            <a:xfrm>
              <a:off x="4415" y="598"/>
              <a:ext cx="614" cy="1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FontTx/>
                <a:buNone/>
              </a:pPr>
              <a:r>
                <a:rPr lang="zh-CN" altLang="zh-CN" sz="1900">
                  <a:latin typeface="宋体" pitchFamily="2" charset="-122"/>
                </a:rPr>
                <a:t>工作模式</a:t>
              </a:r>
              <a:endParaRPr lang="zh-CN" altLang="zh-CN"/>
            </a:p>
          </p:txBody>
        </p:sp>
        <p:sp>
          <p:nvSpPr>
            <p:cNvPr id="78874" name="Rectangle 12"/>
            <p:cNvSpPr>
              <a:spLocks noChangeArrowheads="1"/>
            </p:cNvSpPr>
            <p:nvPr/>
          </p:nvSpPr>
          <p:spPr bwMode="auto">
            <a:xfrm>
              <a:off x="5176" y="583"/>
              <a:ext cx="38" cy="1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FontTx/>
                <a:buNone/>
              </a:pPr>
              <a:r>
                <a:rPr lang="zh-CN" altLang="zh-CN" sz="1900"/>
                <a:t> </a:t>
              </a:r>
              <a:endParaRPr lang="zh-CN" altLang="zh-CN"/>
            </a:p>
          </p:txBody>
        </p:sp>
        <p:sp>
          <p:nvSpPr>
            <p:cNvPr id="78875" name="Rectangle 13"/>
            <p:cNvSpPr>
              <a:spLocks noChangeArrowheads="1"/>
            </p:cNvSpPr>
            <p:nvPr/>
          </p:nvSpPr>
          <p:spPr bwMode="auto">
            <a:xfrm>
              <a:off x="555" y="315"/>
              <a:ext cx="1" cy="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buFontTx/>
                <a:buNone/>
              </a:pPr>
              <a:endParaRPr lang="zh-CN" altLang="en-US"/>
            </a:p>
          </p:txBody>
        </p:sp>
        <p:sp>
          <p:nvSpPr>
            <p:cNvPr id="78876" name="Rectangle 14"/>
            <p:cNvSpPr>
              <a:spLocks noChangeArrowheads="1"/>
            </p:cNvSpPr>
            <p:nvPr/>
          </p:nvSpPr>
          <p:spPr bwMode="auto">
            <a:xfrm>
              <a:off x="555" y="315"/>
              <a:ext cx="1" cy="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buFontTx/>
                <a:buNone/>
              </a:pPr>
              <a:endParaRPr lang="zh-CN" altLang="en-US"/>
            </a:p>
          </p:txBody>
        </p:sp>
        <p:sp>
          <p:nvSpPr>
            <p:cNvPr id="78877" name="Rectangle 16"/>
            <p:cNvSpPr>
              <a:spLocks noChangeArrowheads="1"/>
            </p:cNvSpPr>
            <p:nvPr/>
          </p:nvSpPr>
          <p:spPr bwMode="auto">
            <a:xfrm>
              <a:off x="1582" y="315"/>
              <a:ext cx="1" cy="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buFontTx/>
                <a:buNone/>
              </a:pPr>
              <a:endParaRPr lang="zh-CN" altLang="en-US"/>
            </a:p>
          </p:txBody>
        </p:sp>
        <p:sp>
          <p:nvSpPr>
            <p:cNvPr id="78878" name="Rectangle 20"/>
            <p:cNvSpPr>
              <a:spLocks noChangeArrowheads="1"/>
            </p:cNvSpPr>
            <p:nvPr/>
          </p:nvSpPr>
          <p:spPr bwMode="auto">
            <a:xfrm>
              <a:off x="5366" y="315"/>
              <a:ext cx="19" cy="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buFontTx/>
                <a:buNone/>
              </a:pPr>
              <a:endParaRPr lang="zh-CN" altLang="en-US"/>
            </a:p>
          </p:txBody>
        </p:sp>
        <p:sp>
          <p:nvSpPr>
            <p:cNvPr id="78879" name="Rectangle 21"/>
            <p:cNvSpPr>
              <a:spLocks noChangeArrowheads="1"/>
            </p:cNvSpPr>
            <p:nvPr/>
          </p:nvSpPr>
          <p:spPr bwMode="auto">
            <a:xfrm>
              <a:off x="5366" y="315"/>
              <a:ext cx="19" cy="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buFontTx/>
                <a:buNone/>
              </a:pPr>
              <a:endParaRPr lang="zh-CN" altLang="en-US"/>
            </a:p>
          </p:txBody>
        </p:sp>
        <p:sp>
          <p:nvSpPr>
            <p:cNvPr id="78880" name="Rectangle 26"/>
            <p:cNvSpPr>
              <a:spLocks noChangeArrowheads="1"/>
            </p:cNvSpPr>
            <p:nvPr/>
          </p:nvSpPr>
          <p:spPr bwMode="auto">
            <a:xfrm>
              <a:off x="764" y="702"/>
              <a:ext cx="77" cy="1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FontTx/>
                <a:buNone/>
              </a:pPr>
              <a:r>
                <a:rPr lang="zh-CN" altLang="zh-CN" sz="1900"/>
                <a:t>x</a:t>
              </a:r>
              <a:endParaRPr lang="zh-CN" altLang="zh-CN"/>
            </a:p>
          </p:txBody>
        </p:sp>
        <p:sp>
          <p:nvSpPr>
            <p:cNvPr id="78881" name="Rectangle 27"/>
            <p:cNvSpPr>
              <a:spLocks noChangeArrowheads="1"/>
            </p:cNvSpPr>
            <p:nvPr/>
          </p:nvSpPr>
          <p:spPr bwMode="auto">
            <a:xfrm>
              <a:off x="859" y="702"/>
              <a:ext cx="38" cy="1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FontTx/>
                <a:buNone/>
              </a:pPr>
              <a:r>
                <a:rPr lang="zh-CN" altLang="zh-CN" sz="1900"/>
                <a:t> </a:t>
              </a:r>
              <a:endParaRPr lang="zh-CN" altLang="zh-CN"/>
            </a:p>
          </p:txBody>
        </p:sp>
        <p:sp>
          <p:nvSpPr>
            <p:cNvPr id="78882" name="Rectangle 28"/>
            <p:cNvSpPr>
              <a:spLocks noChangeArrowheads="1"/>
            </p:cNvSpPr>
            <p:nvPr/>
          </p:nvSpPr>
          <p:spPr bwMode="auto">
            <a:xfrm>
              <a:off x="1202" y="702"/>
              <a:ext cx="188" cy="1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FontTx/>
                <a:buNone/>
              </a:pPr>
              <a:r>
                <a:rPr lang="zh-CN" altLang="zh-CN" sz="1900"/>
                <a:t>CP</a:t>
              </a:r>
              <a:endParaRPr lang="zh-CN" altLang="zh-CN"/>
            </a:p>
          </p:txBody>
        </p:sp>
        <p:sp>
          <p:nvSpPr>
            <p:cNvPr id="78883" name="Rectangle 29"/>
            <p:cNvSpPr>
              <a:spLocks noChangeArrowheads="1"/>
            </p:cNvSpPr>
            <p:nvPr/>
          </p:nvSpPr>
          <p:spPr bwMode="auto">
            <a:xfrm>
              <a:off x="1430" y="702"/>
              <a:ext cx="38" cy="1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FontTx/>
                <a:buNone/>
              </a:pPr>
              <a:r>
                <a:rPr lang="zh-CN" altLang="zh-CN" sz="1900"/>
                <a:t> </a:t>
              </a:r>
              <a:endParaRPr lang="zh-CN" altLang="zh-CN"/>
            </a:p>
          </p:txBody>
        </p:sp>
        <p:sp>
          <p:nvSpPr>
            <p:cNvPr id="78884" name="Rectangle 30"/>
            <p:cNvSpPr>
              <a:spLocks noChangeArrowheads="1"/>
            </p:cNvSpPr>
            <p:nvPr/>
          </p:nvSpPr>
          <p:spPr bwMode="auto">
            <a:xfrm>
              <a:off x="2038" y="687"/>
              <a:ext cx="53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FontTx/>
                <a:buNone/>
              </a:pPr>
              <a:r>
                <a:rPr lang="zh-CN" altLang="zh-CN" sz="1300"/>
                <a:t>1</a:t>
              </a:r>
              <a:endParaRPr lang="zh-CN" altLang="zh-CN"/>
            </a:p>
          </p:txBody>
        </p:sp>
        <p:sp>
          <p:nvSpPr>
            <p:cNvPr id="78885" name="Rectangle 31"/>
            <p:cNvSpPr>
              <a:spLocks noChangeArrowheads="1"/>
            </p:cNvSpPr>
            <p:nvPr/>
          </p:nvSpPr>
          <p:spPr bwMode="auto">
            <a:xfrm>
              <a:off x="1867" y="806"/>
              <a:ext cx="53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FontTx/>
                <a:buNone/>
              </a:pPr>
              <a:r>
                <a:rPr lang="zh-CN" altLang="zh-CN" sz="1300"/>
                <a:t>4</a:t>
              </a:r>
              <a:endParaRPr lang="zh-CN" altLang="zh-CN"/>
            </a:p>
          </p:txBody>
        </p:sp>
        <p:sp>
          <p:nvSpPr>
            <p:cNvPr id="78886" name="Rectangle 32"/>
            <p:cNvSpPr>
              <a:spLocks noChangeArrowheads="1"/>
            </p:cNvSpPr>
            <p:nvPr/>
          </p:nvSpPr>
          <p:spPr bwMode="auto">
            <a:xfrm>
              <a:off x="1962" y="672"/>
              <a:ext cx="58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FontTx/>
                <a:buNone/>
              </a:pPr>
              <a:r>
                <a:rPr lang="zh-CN" altLang="zh-CN" sz="1300">
                  <a:latin typeface="Symbol" pitchFamily="18" charset="2"/>
                </a:rPr>
                <a:t>+</a:t>
              </a:r>
              <a:endParaRPr lang="zh-CN" altLang="zh-CN"/>
            </a:p>
          </p:txBody>
        </p:sp>
        <p:sp>
          <p:nvSpPr>
            <p:cNvPr id="78887" name="Rectangle 33"/>
            <p:cNvSpPr>
              <a:spLocks noChangeArrowheads="1"/>
            </p:cNvSpPr>
            <p:nvPr/>
          </p:nvSpPr>
          <p:spPr bwMode="auto">
            <a:xfrm>
              <a:off x="1886" y="687"/>
              <a:ext cx="53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FontTx/>
                <a:buNone/>
              </a:pPr>
              <a:r>
                <a:rPr lang="zh-CN" altLang="zh-CN" sz="1300" i="1"/>
                <a:t>n</a:t>
              </a:r>
              <a:endParaRPr lang="zh-CN" altLang="zh-CN"/>
            </a:p>
          </p:txBody>
        </p:sp>
        <p:sp>
          <p:nvSpPr>
            <p:cNvPr id="78888" name="Rectangle 34"/>
            <p:cNvSpPr>
              <a:spLocks noChangeArrowheads="1"/>
            </p:cNvSpPr>
            <p:nvPr/>
          </p:nvSpPr>
          <p:spPr bwMode="auto">
            <a:xfrm>
              <a:off x="1715" y="672"/>
              <a:ext cx="128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FontTx/>
                <a:buNone/>
              </a:pPr>
              <a:r>
                <a:rPr lang="zh-CN" altLang="zh-CN" sz="2200" i="1"/>
                <a:t>Q</a:t>
              </a:r>
              <a:endParaRPr lang="zh-CN" altLang="zh-CN"/>
            </a:p>
          </p:txBody>
        </p:sp>
        <p:sp>
          <p:nvSpPr>
            <p:cNvPr id="78889" name="Rectangle 35"/>
            <p:cNvSpPr>
              <a:spLocks noChangeArrowheads="1"/>
            </p:cNvSpPr>
            <p:nvPr/>
          </p:nvSpPr>
          <p:spPr bwMode="auto">
            <a:xfrm>
              <a:off x="2133" y="702"/>
              <a:ext cx="38" cy="1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FontTx/>
                <a:buNone/>
              </a:pPr>
              <a:r>
                <a:rPr lang="zh-CN" altLang="zh-CN" sz="1900"/>
                <a:t> </a:t>
              </a:r>
              <a:endParaRPr lang="zh-CN" altLang="zh-CN"/>
            </a:p>
          </p:txBody>
        </p:sp>
        <p:sp>
          <p:nvSpPr>
            <p:cNvPr id="78890" name="Rectangle 36"/>
            <p:cNvSpPr>
              <a:spLocks noChangeArrowheads="1"/>
            </p:cNvSpPr>
            <p:nvPr/>
          </p:nvSpPr>
          <p:spPr bwMode="auto">
            <a:xfrm>
              <a:off x="2704" y="672"/>
              <a:ext cx="53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FontTx/>
                <a:buNone/>
              </a:pPr>
              <a:r>
                <a:rPr lang="zh-CN" altLang="zh-CN" sz="1300"/>
                <a:t>1</a:t>
              </a:r>
              <a:endParaRPr lang="zh-CN" altLang="zh-CN"/>
            </a:p>
          </p:txBody>
        </p:sp>
        <p:sp>
          <p:nvSpPr>
            <p:cNvPr id="78891" name="Rectangle 37"/>
            <p:cNvSpPr>
              <a:spLocks noChangeArrowheads="1"/>
            </p:cNvSpPr>
            <p:nvPr/>
          </p:nvSpPr>
          <p:spPr bwMode="auto">
            <a:xfrm>
              <a:off x="2533" y="806"/>
              <a:ext cx="53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FontTx/>
                <a:buNone/>
              </a:pPr>
              <a:r>
                <a:rPr lang="zh-CN" altLang="zh-CN" sz="1300"/>
                <a:t>3</a:t>
              </a:r>
              <a:endParaRPr lang="zh-CN" altLang="zh-CN"/>
            </a:p>
          </p:txBody>
        </p:sp>
        <p:sp>
          <p:nvSpPr>
            <p:cNvPr id="78892" name="Rectangle 38"/>
            <p:cNvSpPr>
              <a:spLocks noChangeArrowheads="1"/>
            </p:cNvSpPr>
            <p:nvPr/>
          </p:nvSpPr>
          <p:spPr bwMode="auto">
            <a:xfrm>
              <a:off x="2628" y="657"/>
              <a:ext cx="58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FontTx/>
                <a:buNone/>
              </a:pPr>
              <a:r>
                <a:rPr lang="zh-CN" altLang="zh-CN" sz="1300">
                  <a:latin typeface="Symbol" pitchFamily="18" charset="2"/>
                </a:rPr>
                <a:t>+</a:t>
              </a:r>
              <a:endParaRPr lang="zh-CN" altLang="zh-CN"/>
            </a:p>
          </p:txBody>
        </p:sp>
        <p:sp>
          <p:nvSpPr>
            <p:cNvPr id="78893" name="Rectangle 39"/>
            <p:cNvSpPr>
              <a:spLocks noChangeArrowheads="1"/>
            </p:cNvSpPr>
            <p:nvPr/>
          </p:nvSpPr>
          <p:spPr bwMode="auto">
            <a:xfrm>
              <a:off x="2552" y="672"/>
              <a:ext cx="53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FontTx/>
                <a:buNone/>
              </a:pPr>
              <a:r>
                <a:rPr lang="zh-CN" altLang="zh-CN" sz="1300" i="1"/>
                <a:t>n</a:t>
              </a:r>
              <a:endParaRPr lang="zh-CN" altLang="zh-CN"/>
            </a:p>
          </p:txBody>
        </p:sp>
        <p:sp>
          <p:nvSpPr>
            <p:cNvPr id="78894" name="Rectangle 40"/>
            <p:cNvSpPr>
              <a:spLocks noChangeArrowheads="1"/>
            </p:cNvSpPr>
            <p:nvPr/>
          </p:nvSpPr>
          <p:spPr bwMode="auto">
            <a:xfrm>
              <a:off x="2381" y="672"/>
              <a:ext cx="128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FontTx/>
                <a:buNone/>
              </a:pPr>
              <a:r>
                <a:rPr lang="zh-CN" altLang="zh-CN" sz="2200" i="1"/>
                <a:t>Q</a:t>
              </a:r>
              <a:endParaRPr lang="zh-CN" altLang="zh-CN"/>
            </a:p>
          </p:txBody>
        </p:sp>
        <p:sp>
          <p:nvSpPr>
            <p:cNvPr id="78895" name="Rectangle 41"/>
            <p:cNvSpPr>
              <a:spLocks noChangeArrowheads="1"/>
            </p:cNvSpPr>
            <p:nvPr/>
          </p:nvSpPr>
          <p:spPr bwMode="auto">
            <a:xfrm>
              <a:off x="2799" y="702"/>
              <a:ext cx="38" cy="1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FontTx/>
                <a:buNone/>
              </a:pPr>
              <a:r>
                <a:rPr lang="zh-CN" altLang="zh-CN" sz="1900"/>
                <a:t> </a:t>
              </a:r>
              <a:endParaRPr lang="zh-CN" altLang="zh-CN"/>
            </a:p>
          </p:txBody>
        </p:sp>
        <p:sp>
          <p:nvSpPr>
            <p:cNvPr id="78896" name="Rectangle 42"/>
            <p:cNvSpPr>
              <a:spLocks noChangeArrowheads="1"/>
            </p:cNvSpPr>
            <p:nvPr/>
          </p:nvSpPr>
          <p:spPr bwMode="auto">
            <a:xfrm>
              <a:off x="3369" y="687"/>
              <a:ext cx="53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FontTx/>
                <a:buNone/>
              </a:pPr>
              <a:r>
                <a:rPr lang="zh-CN" altLang="zh-CN" sz="1300"/>
                <a:t>1</a:t>
              </a:r>
              <a:endParaRPr lang="zh-CN" altLang="zh-CN"/>
            </a:p>
          </p:txBody>
        </p:sp>
        <p:sp>
          <p:nvSpPr>
            <p:cNvPr id="78897" name="Rectangle 43"/>
            <p:cNvSpPr>
              <a:spLocks noChangeArrowheads="1"/>
            </p:cNvSpPr>
            <p:nvPr/>
          </p:nvSpPr>
          <p:spPr bwMode="auto">
            <a:xfrm>
              <a:off x="3198" y="806"/>
              <a:ext cx="53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FontTx/>
                <a:buNone/>
              </a:pPr>
              <a:r>
                <a:rPr lang="zh-CN" altLang="zh-CN" sz="1300"/>
                <a:t>2</a:t>
              </a:r>
              <a:endParaRPr lang="zh-CN" altLang="zh-CN"/>
            </a:p>
          </p:txBody>
        </p:sp>
        <p:sp>
          <p:nvSpPr>
            <p:cNvPr id="78898" name="Rectangle 44"/>
            <p:cNvSpPr>
              <a:spLocks noChangeArrowheads="1"/>
            </p:cNvSpPr>
            <p:nvPr/>
          </p:nvSpPr>
          <p:spPr bwMode="auto">
            <a:xfrm>
              <a:off x="3293" y="672"/>
              <a:ext cx="58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FontTx/>
                <a:buNone/>
              </a:pPr>
              <a:r>
                <a:rPr lang="zh-CN" altLang="zh-CN" sz="1300">
                  <a:latin typeface="Symbol" pitchFamily="18" charset="2"/>
                </a:rPr>
                <a:t>+</a:t>
              </a:r>
              <a:endParaRPr lang="zh-CN" altLang="zh-CN"/>
            </a:p>
          </p:txBody>
        </p:sp>
        <p:sp>
          <p:nvSpPr>
            <p:cNvPr id="78899" name="Rectangle 45"/>
            <p:cNvSpPr>
              <a:spLocks noChangeArrowheads="1"/>
            </p:cNvSpPr>
            <p:nvPr/>
          </p:nvSpPr>
          <p:spPr bwMode="auto">
            <a:xfrm>
              <a:off x="3217" y="687"/>
              <a:ext cx="53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FontTx/>
                <a:buNone/>
              </a:pPr>
              <a:r>
                <a:rPr lang="zh-CN" altLang="zh-CN" sz="1300" i="1"/>
                <a:t>n</a:t>
              </a:r>
              <a:endParaRPr lang="zh-CN" altLang="zh-CN"/>
            </a:p>
          </p:txBody>
        </p:sp>
        <p:sp>
          <p:nvSpPr>
            <p:cNvPr id="78900" name="Rectangle 46"/>
            <p:cNvSpPr>
              <a:spLocks noChangeArrowheads="1"/>
            </p:cNvSpPr>
            <p:nvPr/>
          </p:nvSpPr>
          <p:spPr bwMode="auto">
            <a:xfrm>
              <a:off x="3027" y="672"/>
              <a:ext cx="128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FontTx/>
                <a:buNone/>
              </a:pPr>
              <a:r>
                <a:rPr lang="zh-CN" altLang="zh-CN" sz="2200" i="1"/>
                <a:t>Q</a:t>
              </a:r>
              <a:endParaRPr lang="zh-CN" altLang="zh-CN"/>
            </a:p>
          </p:txBody>
        </p:sp>
        <p:sp>
          <p:nvSpPr>
            <p:cNvPr id="78901" name="Rectangle 47"/>
            <p:cNvSpPr>
              <a:spLocks noChangeArrowheads="1"/>
            </p:cNvSpPr>
            <p:nvPr/>
          </p:nvSpPr>
          <p:spPr bwMode="auto">
            <a:xfrm>
              <a:off x="3464" y="702"/>
              <a:ext cx="38" cy="1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FontTx/>
                <a:buNone/>
              </a:pPr>
              <a:r>
                <a:rPr lang="zh-CN" altLang="zh-CN" sz="1900"/>
                <a:t> </a:t>
              </a:r>
              <a:endParaRPr lang="zh-CN" altLang="zh-CN"/>
            </a:p>
          </p:txBody>
        </p:sp>
        <p:sp>
          <p:nvSpPr>
            <p:cNvPr id="78902" name="Rectangle 48"/>
            <p:cNvSpPr>
              <a:spLocks noChangeArrowheads="1"/>
            </p:cNvSpPr>
            <p:nvPr/>
          </p:nvSpPr>
          <p:spPr bwMode="auto">
            <a:xfrm>
              <a:off x="4016" y="687"/>
              <a:ext cx="53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FontTx/>
                <a:buNone/>
              </a:pPr>
              <a:r>
                <a:rPr lang="zh-CN" altLang="zh-CN" sz="1300"/>
                <a:t>1</a:t>
              </a:r>
              <a:endParaRPr lang="zh-CN" altLang="zh-CN"/>
            </a:p>
          </p:txBody>
        </p:sp>
        <p:sp>
          <p:nvSpPr>
            <p:cNvPr id="78903" name="Rectangle 49"/>
            <p:cNvSpPr>
              <a:spLocks noChangeArrowheads="1"/>
            </p:cNvSpPr>
            <p:nvPr/>
          </p:nvSpPr>
          <p:spPr bwMode="auto">
            <a:xfrm>
              <a:off x="3826" y="806"/>
              <a:ext cx="53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FontTx/>
                <a:buNone/>
              </a:pPr>
              <a:r>
                <a:rPr lang="zh-CN" altLang="zh-CN" sz="1300"/>
                <a:t>1</a:t>
              </a:r>
              <a:endParaRPr lang="zh-CN" altLang="zh-CN"/>
            </a:p>
          </p:txBody>
        </p:sp>
        <p:sp>
          <p:nvSpPr>
            <p:cNvPr id="78904" name="Rectangle 50"/>
            <p:cNvSpPr>
              <a:spLocks noChangeArrowheads="1"/>
            </p:cNvSpPr>
            <p:nvPr/>
          </p:nvSpPr>
          <p:spPr bwMode="auto">
            <a:xfrm>
              <a:off x="3940" y="672"/>
              <a:ext cx="58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FontTx/>
                <a:buNone/>
              </a:pPr>
              <a:r>
                <a:rPr lang="zh-CN" altLang="zh-CN" sz="1300">
                  <a:latin typeface="Symbol" pitchFamily="18" charset="2"/>
                </a:rPr>
                <a:t>+</a:t>
              </a:r>
              <a:endParaRPr lang="zh-CN" altLang="zh-CN"/>
            </a:p>
          </p:txBody>
        </p:sp>
        <p:sp>
          <p:nvSpPr>
            <p:cNvPr id="78905" name="Rectangle 51"/>
            <p:cNvSpPr>
              <a:spLocks noChangeArrowheads="1"/>
            </p:cNvSpPr>
            <p:nvPr/>
          </p:nvSpPr>
          <p:spPr bwMode="auto">
            <a:xfrm>
              <a:off x="3864" y="687"/>
              <a:ext cx="53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FontTx/>
                <a:buNone/>
              </a:pPr>
              <a:r>
                <a:rPr lang="zh-CN" altLang="zh-CN" sz="1300" i="1"/>
                <a:t>n</a:t>
              </a:r>
              <a:endParaRPr lang="zh-CN" altLang="zh-CN"/>
            </a:p>
          </p:txBody>
        </p:sp>
        <p:sp>
          <p:nvSpPr>
            <p:cNvPr id="78906" name="Rectangle 52"/>
            <p:cNvSpPr>
              <a:spLocks noChangeArrowheads="1"/>
            </p:cNvSpPr>
            <p:nvPr/>
          </p:nvSpPr>
          <p:spPr bwMode="auto">
            <a:xfrm>
              <a:off x="3693" y="672"/>
              <a:ext cx="128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FontTx/>
                <a:buNone/>
              </a:pPr>
              <a:r>
                <a:rPr lang="zh-CN" altLang="zh-CN" sz="2200" i="1"/>
                <a:t>Q</a:t>
              </a:r>
              <a:endParaRPr lang="zh-CN" altLang="zh-CN"/>
            </a:p>
          </p:txBody>
        </p:sp>
        <p:sp>
          <p:nvSpPr>
            <p:cNvPr id="78907" name="Rectangle 53"/>
            <p:cNvSpPr>
              <a:spLocks noChangeArrowheads="1"/>
            </p:cNvSpPr>
            <p:nvPr/>
          </p:nvSpPr>
          <p:spPr bwMode="auto">
            <a:xfrm>
              <a:off x="4111" y="702"/>
              <a:ext cx="38" cy="1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FontTx/>
                <a:buNone/>
              </a:pPr>
              <a:r>
                <a:rPr lang="zh-CN" altLang="zh-CN" sz="1900"/>
                <a:t> </a:t>
              </a:r>
              <a:endParaRPr lang="zh-CN" altLang="zh-CN"/>
            </a:p>
          </p:txBody>
        </p:sp>
        <p:sp>
          <p:nvSpPr>
            <p:cNvPr id="78908" name="Rectangle 54"/>
            <p:cNvSpPr>
              <a:spLocks noChangeArrowheads="1"/>
            </p:cNvSpPr>
            <p:nvPr/>
          </p:nvSpPr>
          <p:spPr bwMode="auto">
            <a:xfrm>
              <a:off x="555" y="553"/>
              <a:ext cx="1" cy="1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buFontTx/>
                <a:buNone/>
              </a:pPr>
              <a:endParaRPr lang="zh-CN" altLang="en-US"/>
            </a:p>
          </p:txBody>
        </p:sp>
        <p:sp>
          <p:nvSpPr>
            <p:cNvPr id="78909" name="Rectangle 55"/>
            <p:cNvSpPr>
              <a:spLocks noChangeArrowheads="1"/>
            </p:cNvSpPr>
            <p:nvPr/>
          </p:nvSpPr>
          <p:spPr bwMode="auto">
            <a:xfrm>
              <a:off x="1582" y="553"/>
              <a:ext cx="1" cy="1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buFontTx/>
                <a:buNone/>
              </a:pPr>
              <a:endParaRPr lang="zh-CN" altLang="en-US"/>
            </a:p>
          </p:txBody>
        </p:sp>
        <p:sp>
          <p:nvSpPr>
            <p:cNvPr id="78910" name="Rectangle 62"/>
            <p:cNvSpPr>
              <a:spLocks noChangeArrowheads="1"/>
            </p:cNvSpPr>
            <p:nvPr/>
          </p:nvSpPr>
          <p:spPr bwMode="auto">
            <a:xfrm>
              <a:off x="764" y="1163"/>
              <a:ext cx="77" cy="1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FontTx/>
                <a:buNone/>
              </a:pPr>
              <a:r>
                <a:rPr lang="zh-CN" altLang="zh-CN" sz="1900"/>
                <a:t>0</a:t>
              </a:r>
              <a:endParaRPr lang="zh-CN" altLang="zh-CN"/>
            </a:p>
          </p:txBody>
        </p:sp>
        <p:sp>
          <p:nvSpPr>
            <p:cNvPr id="78911" name="Rectangle 63"/>
            <p:cNvSpPr>
              <a:spLocks noChangeArrowheads="1"/>
            </p:cNvSpPr>
            <p:nvPr/>
          </p:nvSpPr>
          <p:spPr bwMode="auto">
            <a:xfrm>
              <a:off x="859" y="1163"/>
              <a:ext cx="38" cy="1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FontTx/>
                <a:buNone/>
              </a:pPr>
              <a:r>
                <a:rPr lang="zh-CN" altLang="zh-CN" sz="1900"/>
                <a:t> </a:t>
              </a:r>
              <a:endParaRPr lang="zh-CN" altLang="zh-CN"/>
            </a:p>
          </p:txBody>
        </p:sp>
        <p:sp>
          <p:nvSpPr>
            <p:cNvPr id="78912" name="Rectangle 64"/>
            <p:cNvSpPr>
              <a:spLocks noChangeArrowheads="1"/>
            </p:cNvSpPr>
            <p:nvPr/>
          </p:nvSpPr>
          <p:spPr bwMode="auto">
            <a:xfrm>
              <a:off x="1221" y="1178"/>
              <a:ext cx="153" cy="1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FontTx/>
                <a:buNone/>
              </a:pPr>
              <a:r>
                <a:rPr lang="zh-CN" altLang="zh-CN" sz="1900">
                  <a:latin typeface="宋体" pitchFamily="2" charset="-122"/>
                </a:rPr>
                <a:t>↑</a:t>
              </a:r>
              <a:endParaRPr lang="zh-CN" altLang="zh-CN"/>
            </a:p>
          </p:txBody>
        </p:sp>
        <p:sp>
          <p:nvSpPr>
            <p:cNvPr id="78913" name="Rectangle 65"/>
            <p:cNvSpPr>
              <a:spLocks noChangeArrowheads="1"/>
            </p:cNvSpPr>
            <p:nvPr/>
          </p:nvSpPr>
          <p:spPr bwMode="auto">
            <a:xfrm>
              <a:off x="1411" y="1163"/>
              <a:ext cx="38" cy="1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FontTx/>
                <a:buNone/>
              </a:pPr>
              <a:r>
                <a:rPr lang="zh-CN" altLang="zh-CN" sz="1900"/>
                <a:t> </a:t>
              </a:r>
              <a:endParaRPr lang="zh-CN" altLang="zh-CN"/>
            </a:p>
          </p:txBody>
        </p:sp>
        <p:sp>
          <p:nvSpPr>
            <p:cNvPr id="78914" name="Rectangle 66"/>
            <p:cNvSpPr>
              <a:spLocks noChangeArrowheads="1"/>
            </p:cNvSpPr>
            <p:nvPr/>
          </p:nvSpPr>
          <p:spPr bwMode="auto">
            <a:xfrm>
              <a:off x="1962" y="1149"/>
              <a:ext cx="53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FontTx/>
                <a:buNone/>
              </a:pPr>
              <a:r>
                <a:rPr lang="zh-CN" altLang="zh-CN" sz="1300" i="1"/>
                <a:t>n</a:t>
              </a:r>
              <a:endParaRPr lang="zh-CN" altLang="zh-CN"/>
            </a:p>
          </p:txBody>
        </p:sp>
        <p:sp>
          <p:nvSpPr>
            <p:cNvPr id="78915" name="Rectangle 67"/>
            <p:cNvSpPr>
              <a:spLocks noChangeArrowheads="1"/>
            </p:cNvSpPr>
            <p:nvPr/>
          </p:nvSpPr>
          <p:spPr bwMode="auto">
            <a:xfrm>
              <a:off x="1772" y="1133"/>
              <a:ext cx="128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FontTx/>
                <a:buNone/>
              </a:pPr>
              <a:r>
                <a:rPr lang="zh-CN" altLang="zh-CN" sz="2200" i="1"/>
                <a:t>Q</a:t>
              </a:r>
              <a:endParaRPr lang="zh-CN" altLang="zh-CN"/>
            </a:p>
          </p:txBody>
        </p:sp>
        <p:sp>
          <p:nvSpPr>
            <p:cNvPr id="78916" name="Rectangle 68"/>
            <p:cNvSpPr>
              <a:spLocks noChangeArrowheads="1"/>
            </p:cNvSpPr>
            <p:nvPr/>
          </p:nvSpPr>
          <p:spPr bwMode="auto">
            <a:xfrm>
              <a:off x="1924" y="1268"/>
              <a:ext cx="53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FontTx/>
                <a:buNone/>
              </a:pPr>
              <a:r>
                <a:rPr lang="zh-CN" altLang="zh-CN" sz="1300"/>
                <a:t>3</a:t>
              </a:r>
              <a:endParaRPr lang="zh-CN" altLang="zh-CN"/>
            </a:p>
          </p:txBody>
        </p:sp>
        <p:sp>
          <p:nvSpPr>
            <p:cNvPr id="78917" name="Rectangle 69"/>
            <p:cNvSpPr>
              <a:spLocks noChangeArrowheads="1"/>
            </p:cNvSpPr>
            <p:nvPr/>
          </p:nvSpPr>
          <p:spPr bwMode="auto">
            <a:xfrm>
              <a:off x="2076" y="1163"/>
              <a:ext cx="38" cy="1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FontTx/>
                <a:buNone/>
              </a:pPr>
              <a:r>
                <a:rPr lang="zh-CN" altLang="zh-CN" sz="1900"/>
                <a:t> </a:t>
              </a:r>
              <a:endParaRPr lang="zh-CN" altLang="zh-CN"/>
            </a:p>
          </p:txBody>
        </p:sp>
        <p:sp>
          <p:nvSpPr>
            <p:cNvPr id="78918" name="Rectangle 70"/>
            <p:cNvSpPr>
              <a:spLocks noChangeArrowheads="1"/>
            </p:cNvSpPr>
            <p:nvPr/>
          </p:nvSpPr>
          <p:spPr bwMode="auto">
            <a:xfrm>
              <a:off x="2609" y="1164"/>
              <a:ext cx="53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FontTx/>
                <a:buNone/>
              </a:pPr>
              <a:r>
                <a:rPr lang="zh-CN" altLang="zh-CN" sz="1300" i="1"/>
                <a:t>n</a:t>
              </a:r>
              <a:endParaRPr lang="zh-CN" altLang="zh-CN"/>
            </a:p>
          </p:txBody>
        </p:sp>
        <p:sp>
          <p:nvSpPr>
            <p:cNvPr id="78919" name="Rectangle 71"/>
            <p:cNvSpPr>
              <a:spLocks noChangeArrowheads="1"/>
            </p:cNvSpPr>
            <p:nvPr/>
          </p:nvSpPr>
          <p:spPr bwMode="auto">
            <a:xfrm>
              <a:off x="2438" y="1148"/>
              <a:ext cx="128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FontTx/>
                <a:buNone/>
              </a:pPr>
              <a:r>
                <a:rPr lang="zh-CN" altLang="zh-CN" sz="2200" i="1"/>
                <a:t>Q</a:t>
              </a:r>
              <a:endParaRPr lang="zh-CN" altLang="zh-CN"/>
            </a:p>
          </p:txBody>
        </p:sp>
        <p:sp>
          <p:nvSpPr>
            <p:cNvPr id="78920" name="Rectangle 72"/>
            <p:cNvSpPr>
              <a:spLocks noChangeArrowheads="1"/>
            </p:cNvSpPr>
            <p:nvPr/>
          </p:nvSpPr>
          <p:spPr bwMode="auto">
            <a:xfrm>
              <a:off x="2590" y="1283"/>
              <a:ext cx="53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FontTx/>
                <a:buNone/>
              </a:pPr>
              <a:r>
                <a:rPr lang="zh-CN" altLang="zh-CN" sz="1300"/>
                <a:t>2</a:t>
              </a:r>
              <a:endParaRPr lang="zh-CN" altLang="zh-CN"/>
            </a:p>
          </p:txBody>
        </p:sp>
        <p:sp>
          <p:nvSpPr>
            <p:cNvPr id="78921" name="Rectangle 73"/>
            <p:cNvSpPr>
              <a:spLocks noChangeArrowheads="1"/>
            </p:cNvSpPr>
            <p:nvPr/>
          </p:nvSpPr>
          <p:spPr bwMode="auto">
            <a:xfrm>
              <a:off x="2723" y="1178"/>
              <a:ext cx="38" cy="1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FontTx/>
                <a:buNone/>
              </a:pPr>
              <a:r>
                <a:rPr lang="zh-CN" altLang="zh-CN" sz="1900"/>
                <a:t> </a:t>
              </a:r>
              <a:endParaRPr lang="zh-CN" altLang="zh-CN"/>
            </a:p>
          </p:txBody>
        </p:sp>
        <p:sp>
          <p:nvSpPr>
            <p:cNvPr id="78922" name="Rectangle 74"/>
            <p:cNvSpPr>
              <a:spLocks noChangeArrowheads="1"/>
            </p:cNvSpPr>
            <p:nvPr/>
          </p:nvSpPr>
          <p:spPr bwMode="auto">
            <a:xfrm>
              <a:off x="3274" y="1164"/>
              <a:ext cx="53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FontTx/>
                <a:buNone/>
              </a:pPr>
              <a:r>
                <a:rPr lang="zh-CN" altLang="zh-CN" sz="1300" i="1"/>
                <a:t>n</a:t>
              </a:r>
              <a:endParaRPr lang="zh-CN" altLang="zh-CN"/>
            </a:p>
          </p:txBody>
        </p:sp>
        <p:sp>
          <p:nvSpPr>
            <p:cNvPr id="78923" name="Rectangle 75"/>
            <p:cNvSpPr>
              <a:spLocks noChangeArrowheads="1"/>
            </p:cNvSpPr>
            <p:nvPr/>
          </p:nvSpPr>
          <p:spPr bwMode="auto">
            <a:xfrm>
              <a:off x="3103" y="1148"/>
              <a:ext cx="128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FontTx/>
                <a:buNone/>
              </a:pPr>
              <a:r>
                <a:rPr lang="zh-CN" altLang="zh-CN" sz="2200" i="1"/>
                <a:t>Q</a:t>
              </a:r>
              <a:endParaRPr lang="zh-CN" altLang="zh-CN"/>
            </a:p>
          </p:txBody>
        </p:sp>
        <p:sp>
          <p:nvSpPr>
            <p:cNvPr id="78924" name="Rectangle 76"/>
            <p:cNvSpPr>
              <a:spLocks noChangeArrowheads="1"/>
            </p:cNvSpPr>
            <p:nvPr/>
          </p:nvSpPr>
          <p:spPr bwMode="auto">
            <a:xfrm>
              <a:off x="3255" y="1283"/>
              <a:ext cx="53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FontTx/>
                <a:buNone/>
              </a:pPr>
              <a:r>
                <a:rPr lang="zh-CN" altLang="zh-CN" sz="1300"/>
                <a:t>1</a:t>
              </a:r>
              <a:endParaRPr lang="zh-CN" altLang="zh-CN"/>
            </a:p>
          </p:txBody>
        </p:sp>
        <p:sp>
          <p:nvSpPr>
            <p:cNvPr id="78925" name="Rectangle 77"/>
            <p:cNvSpPr>
              <a:spLocks noChangeArrowheads="1"/>
            </p:cNvSpPr>
            <p:nvPr/>
          </p:nvSpPr>
          <p:spPr bwMode="auto">
            <a:xfrm>
              <a:off x="3388" y="1178"/>
              <a:ext cx="38" cy="1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FontTx/>
                <a:buNone/>
              </a:pPr>
              <a:r>
                <a:rPr lang="zh-CN" altLang="zh-CN" sz="1900"/>
                <a:t> </a:t>
              </a:r>
              <a:endParaRPr lang="zh-CN" altLang="zh-CN"/>
            </a:p>
          </p:txBody>
        </p:sp>
        <p:sp>
          <p:nvSpPr>
            <p:cNvPr id="78926" name="Rectangle 78"/>
            <p:cNvSpPr>
              <a:spLocks noChangeArrowheads="1"/>
            </p:cNvSpPr>
            <p:nvPr/>
          </p:nvSpPr>
          <p:spPr bwMode="auto">
            <a:xfrm>
              <a:off x="3845" y="1163"/>
              <a:ext cx="77" cy="1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FontTx/>
                <a:buNone/>
              </a:pPr>
              <a:r>
                <a:rPr lang="zh-CN" altLang="zh-CN" sz="1900"/>
                <a:t>0</a:t>
              </a:r>
              <a:endParaRPr lang="zh-CN" altLang="zh-CN"/>
            </a:p>
          </p:txBody>
        </p:sp>
        <p:sp>
          <p:nvSpPr>
            <p:cNvPr id="78927" name="Rectangle 79"/>
            <p:cNvSpPr>
              <a:spLocks noChangeArrowheads="1"/>
            </p:cNvSpPr>
            <p:nvPr/>
          </p:nvSpPr>
          <p:spPr bwMode="auto">
            <a:xfrm>
              <a:off x="3940" y="1163"/>
              <a:ext cx="38" cy="1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FontTx/>
                <a:buNone/>
              </a:pPr>
              <a:r>
                <a:rPr lang="zh-CN" altLang="zh-CN" sz="1900"/>
                <a:t> </a:t>
              </a:r>
              <a:endParaRPr lang="zh-CN" altLang="zh-CN"/>
            </a:p>
          </p:txBody>
        </p:sp>
        <p:sp>
          <p:nvSpPr>
            <p:cNvPr id="78928" name="Rectangle 80"/>
            <p:cNvSpPr>
              <a:spLocks noChangeArrowheads="1"/>
            </p:cNvSpPr>
            <p:nvPr/>
          </p:nvSpPr>
          <p:spPr bwMode="auto">
            <a:xfrm>
              <a:off x="4434" y="1178"/>
              <a:ext cx="460" cy="1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FontTx/>
                <a:buNone/>
              </a:pPr>
              <a:r>
                <a:rPr lang="zh-CN" altLang="zh-CN" sz="1900">
                  <a:latin typeface="宋体" pitchFamily="2" charset="-122"/>
                </a:rPr>
                <a:t>左移入</a:t>
              </a:r>
              <a:endParaRPr lang="zh-CN" altLang="zh-CN"/>
            </a:p>
          </p:txBody>
        </p:sp>
        <p:sp>
          <p:nvSpPr>
            <p:cNvPr id="78929" name="Rectangle 81"/>
            <p:cNvSpPr>
              <a:spLocks noChangeArrowheads="1"/>
            </p:cNvSpPr>
            <p:nvPr/>
          </p:nvSpPr>
          <p:spPr bwMode="auto">
            <a:xfrm>
              <a:off x="5062" y="1163"/>
              <a:ext cx="77" cy="1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FontTx/>
                <a:buNone/>
              </a:pPr>
              <a:r>
                <a:rPr lang="zh-CN" altLang="zh-CN" sz="1900"/>
                <a:t>0</a:t>
              </a:r>
              <a:endParaRPr lang="zh-CN" altLang="zh-CN"/>
            </a:p>
          </p:txBody>
        </p:sp>
        <p:sp>
          <p:nvSpPr>
            <p:cNvPr id="78930" name="Rectangle 82"/>
            <p:cNvSpPr>
              <a:spLocks noChangeArrowheads="1"/>
            </p:cNvSpPr>
            <p:nvPr/>
          </p:nvSpPr>
          <p:spPr bwMode="auto">
            <a:xfrm>
              <a:off x="5157" y="1163"/>
              <a:ext cx="38" cy="1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FontTx/>
                <a:buNone/>
              </a:pPr>
              <a:r>
                <a:rPr lang="zh-CN" altLang="zh-CN" sz="1900"/>
                <a:t> </a:t>
              </a:r>
              <a:endParaRPr lang="zh-CN" altLang="zh-CN"/>
            </a:p>
          </p:txBody>
        </p:sp>
        <p:sp>
          <p:nvSpPr>
            <p:cNvPr id="78931" name="Rectangle 83"/>
            <p:cNvSpPr>
              <a:spLocks noChangeArrowheads="1"/>
            </p:cNvSpPr>
            <p:nvPr/>
          </p:nvSpPr>
          <p:spPr bwMode="auto">
            <a:xfrm>
              <a:off x="555" y="1029"/>
              <a:ext cx="1" cy="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buFontTx/>
                <a:buNone/>
              </a:pPr>
              <a:endParaRPr lang="zh-CN" altLang="en-US"/>
            </a:p>
          </p:txBody>
        </p:sp>
        <p:sp>
          <p:nvSpPr>
            <p:cNvPr id="78932" name="Rectangle 85"/>
            <p:cNvSpPr>
              <a:spLocks noChangeArrowheads="1"/>
            </p:cNvSpPr>
            <p:nvPr/>
          </p:nvSpPr>
          <p:spPr bwMode="auto">
            <a:xfrm>
              <a:off x="1069" y="1029"/>
              <a:ext cx="1" cy="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buFontTx/>
                <a:buNone/>
              </a:pPr>
              <a:endParaRPr lang="zh-CN" altLang="en-US"/>
            </a:p>
          </p:txBody>
        </p:sp>
        <p:sp>
          <p:nvSpPr>
            <p:cNvPr id="78933" name="Rectangle 87"/>
            <p:cNvSpPr>
              <a:spLocks noChangeArrowheads="1"/>
            </p:cNvSpPr>
            <p:nvPr/>
          </p:nvSpPr>
          <p:spPr bwMode="auto">
            <a:xfrm>
              <a:off x="1582" y="1029"/>
              <a:ext cx="1" cy="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buFontTx/>
                <a:buNone/>
              </a:pPr>
              <a:endParaRPr lang="zh-CN" altLang="en-US"/>
            </a:p>
          </p:txBody>
        </p:sp>
        <p:sp>
          <p:nvSpPr>
            <p:cNvPr id="78934" name="Rectangle 89"/>
            <p:cNvSpPr>
              <a:spLocks noChangeArrowheads="1"/>
            </p:cNvSpPr>
            <p:nvPr/>
          </p:nvSpPr>
          <p:spPr bwMode="auto">
            <a:xfrm>
              <a:off x="2247" y="1029"/>
              <a:ext cx="1" cy="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buFontTx/>
                <a:buNone/>
              </a:pPr>
              <a:endParaRPr lang="zh-CN" altLang="en-US"/>
            </a:p>
          </p:txBody>
        </p:sp>
        <p:sp>
          <p:nvSpPr>
            <p:cNvPr id="78935" name="Rectangle 93"/>
            <p:cNvSpPr>
              <a:spLocks noChangeArrowheads="1"/>
            </p:cNvSpPr>
            <p:nvPr/>
          </p:nvSpPr>
          <p:spPr bwMode="auto">
            <a:xfrm>
              <a:off x="3559" y="1029"/>
              <a:ext cx="1" cy="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buFontTx/>
                <a:buNone/>
              </a:pPr>
              <a:endParaRPr lang="zh-CN" altLang="en-US"/>
            </a:p>
          </p:txBody>
        </p:sp>
        <p:sp>
          <p:nvSpPr>
            <p:cNvPr id="78936" name="Rectangle 97"/>
            <p:cNvSpPr>
              <a:spLocks noChangeArrowheads="1"/>
            </p:cNvSpPr>
            <p:nvPr/>
          </p:nvSpPr>
          <p:spPr bwMode="auto">
            <a:xfrm>
              <a:off x="5366" y="1029"/>
              <a:ext cx="19" cy="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buFontTx/>
                <a:buNone/>
              </a:pPr>
              <a:endParaRPr lang="zh-CN" altLang="en-US"/>
            </a:p>
          </p:txBody>
        </p:sp>
        <p:sp>
          <p:nvSpPr>
            <p:cNvPr id="78937" name="Rectangle 102"/>
            <p:cNvSpPr>
              <a:spLocks noChangeArrowheads="1"/>
            </p:cNvSpPr>
            <p:nvPr/>
          </p:nvSpPr>
          <p:spPr bwMode="auto">
            <a:xfrm>
              <a:off x="764" y="1624"/>
              <a:ext cx="77" cy="1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FontTx/>
                <a:buNone/>
              </a:pPr>
              <a:r>
                <a:rPr lang="zh-CN" altLang="zh-CN" sz="1900"/>
                <a:t>1</a:t>
              </a:r>
              <a:endParaRPr lang="zh-CN" altLang="zh-CN"/>
            </a:p>
          </p:txBody>
        </p:sp>
        <p:sp>
          <p:nvSpPr>
            <p:cNvPr id="78938" name="Rectangle 103"/>
            <p:cNvSpPr>
              <a:spLocks noChangeArrowheads="1"/>
            </p:cNvSpPr>
            <p:nvPr/>
          </p:nvSpPr>
          <p:spPr bwMode="auto">
            <a:xfrm>
              <a:off x="859" y="1624"/>
              <a:ext cx="38" cy="1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FontTx/>
                <a:buNone/>
              </a:pPr>
              <a:r>
                <a:rPr lang="zh-CN" altLang="zh-CN" sz="1900"/>
                <a:t> </a:t>
              </a:r>
              <a:endParaRPr lang="zh-CN" altLang="zh-CN"/>
            </a:p>
          </p:txBody>
        </p:sp>
        <p:sp>
          <p:nvSpPr>
            <p:cNvPr id="78939" name="Rectangle 104"/>
            <p:cNvSpPr>
              <a:spLocks noChangeArrowheads="1"/>
            </p:cNvSpPr>
            <p:nvPr/>
          </p:nvSpPr>
          <p:spPr bwMode="auto">
            <a:xfrm>
              <a:off x="1221" y="1639"/>
              <a:ext cx="153" cy="1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FontTx/>
                <a:buNone/>
              </a:pPr>
              <a:r>
                <a:rPr lang="zh-CN" altLang="zh-CN" sz="1900">
                  <a:latin typeface="宋体" pitchFamily="2" charset="-122"/>
                </a:rPr>
                <a:t>↑</a:t>
              </a:r>
              <a:endParaRPr lang="zh-CN" altLang="zh-CN"/>
            </a:p>
          </p:txBody>
        </p:sp>
        <p:sp>
          <p:nvSpPr>
            <p:cNvPr id="78940" name="Rectangle 105"/>
            <p:cNvSpPr>
              <a:spLocks noChangeArrowheads="1"/>
            </p:cNvSpPr>
            <p:nvPr/>
          </p:nvSpPr>
          <p:spPr bwMode="auto">
            <a:xfrm>
              <a:off x="1411" y="1624"/>
              <a:ext cx="38" cy="1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FontTx/>
                <a:buNone/>
              </a:pPr>
              <a:r>
                <a:rPr lang="zh-CN" altLang="zh-CN" sz="1900"/>
                <a:t> </a:t>
              </a:r>
              <a:endParaRPr lang="zh-CN" altLang="zh-CN"/>
            </a:p>
          </p:txBody>
        </p:sp>
        <p:sp>
          <p:nvSpPr>
            <p:cNvPr id="78941" name="Rectangle 106"/>
            <p:cNvSpPr>
              <a:spLocks noChangeArrowheads="1"/>
            </p:cNvSpPr>
            <p:nvPr/>
          </p:nvSpPr>
          <p:spPr bwMode="auto">
            <a:xfrm>
              <a:off x="1962" y="1610"/>
              <a:ext cx="53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FontTx/>
                <a:buNone/>
              </a:pPr>
              <a:r>
                <a:rPr lang="zh-CN" altLang="zh-CN" sz="1300" i="1"/>
                <a:t>n</a:t>
              </a:r>
              <a:endParaRPr lang="zh-CN" altLang="zh-CN"/>
            </a:p>
          </p:txBody>
        </p:sp>
        <p:sp>
          <p:nvSpPr>
            <p:cNvPr id="78942" name="Rectangle 107"/>
            <p:cNvSpPr>
              <a:spLocks noChangeArrowheads="1"/>
            </p:cNvSpPr>
            <p:nvPr/>
          </p:nvSpPr>
          <p:spPr bwMode="auto">
            <a:xfrm>
              <a:off x="1772" y="1594"/>
              <a:ext cx="128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FontTx/>
                <a:buNone/>
              </a:pPr>
              <a:r>
                <a:rPr lang="zh-CN" altLang="zh-CN" sz="2200" i="1"/>
                <a:t>Q</a:t>
              </a:r>
              <a:endParaRPr lang="zh-CN" altLang="zh-CN"/>
            </a:p>
          </p:txBody>
        </p:sp>
        <p:sp>
          <p:nvSpPr>
            <p:cNvPr id="78943" name="Rectangle 108"/>
            <p:cNvSpPr>
              <a:spLocks noChangeArrowheads="1"/>
            </p:cNvSpPr>
            <p:nvPr/>
          </p:nvSpPr>
          <p:spPr bwMode="auto">
            <a:xfrm>
              <a:off x="1924" y="1729"/>
              <a:ext cx="53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FontTx/>
                <a:buNone/>
              </a:pPr>
              <a:r>
                <a:rPr lang="zh-CN" altLang="zh-CN" sz="1300"/>
                <a:t>3</a:t>
              </a:r>
              <a:endParaRPr lang="zh-CN" altLang="zh-CN"/>
            </a:p>
          </p:txBody>
        </p:sp>
        <p:sp>
          <p:nvSpPr>
            <p:cNvPr id="78944" name="Rectangle 109"/>
            <p:cNvSpPr>
              <a:spLocks noChangeArrowheads="1"/>
            </p:cNvSpPr>
            <p:nvPr/>
          </p:nvSpPr>
          <p:spPr bwMode="auto">
            <a:xfrm>
              <a:off x="2076" y="1624"/>
              <a:ext cx="38" cy="1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FontTx/>
                <a:buNone/>
              </a:pPr>
              <a:r>
                <a:rPr lang="zh-CN" altLang="zh-CN" sz="1900"/>
                <a:t> </a:t>
              </a:r>
              <a:endParaRPr lang="zh-CN" altLang="zh-CN"/>
            </a:p>
          </p:txBody>
        </p:sp>
        <p:sp>
          <p:nvSpPr>
            <p:cNvPr id="78945" name="Rectangle 110"/>
            <p:cNvSpPr>
              <a:spLocks noChangeArrowheads="1"/>
            </p:cNvSpPr>
            <p:nvPr/>
          </p:nvSpPr>
          <p:spPr bwMode="auto">
            <a:xfrm>
              <a:off x="2609" y="1625"/>
              <a:ext cx="53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FontTx/>
                <a:buNone/>
              </a:pPr>
              <a:r>
                <a:rPr lang="zh-CN" altLang="zh-CN" sz="1300" i="1"/>
                <a:t>n</a:t>
              </a:r>
              <a:endParaRPr lang="zh-CN" altLang="zh-CN"/>
            </a:p>
          </p:txBody>
        </p:sp>
        <p:sp>
          <p:nvSpPr>
            <p:cNvPr id="78946" name="Rectangle 111"/>
            <p:cNvSpPr>
              <a:spLocks noChangeArrowheads="1"/>
            </p:cNvSpPr>
            <p:nvPr/>
          </p:nvSpPr>
          <p:spPr bwMode="auto">
            <a:xfrm>
              <a:off x="2438" y="1609"/>
              <a:ext cx="128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FontTx/>
                <a:buNone/>
              </a:pPr>
              <a:r>
                <a:rPr lang="zh-CN" altLang="zh-CN" sz="2200" i="1"/>
                <a:t>Q</a:t>
              </a:r>
              <a:endParaRPr lang="zh-CN" altLang="zh-CN"/>
            </a:p>
          </p:txBody>
        </p:sp>
        <p:sp>
          <p:nvSpPr>
            <p:cNvPr id="78947" name="Rectangle 112"/>
            <p:cNvSpPr>
              <a:spLocks noChangeArrowheads="1"/>
            </p:cNvSpPr>
            <p:nvPr/>
          </p:nvSpPr>
          <p:spPr bwMode="auto">
            <a:xfrm>
              <a:off x="2590" y="1744"/>
              <a:ext cx="53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FontTx/>
                <a:buNone/>
              </a:pPr>
              <a:r>
                <a:rPr lang="zh-CN" altLang="zh-CN" sz="1300"/>
                <a:t>2</a:t>
              </a:r>
              <a:endParaRPr lang="zh-CN" altLang="zh-CN"/>
            </a:p>
          </p:txBody>
        </p:sp>
        <p:sp>
          <p:nvSpPr>
            <p:cNvPr id="78948" name="Rectangle 113"/>
            <p:cNvSpPr>
              <a:spLocks noChangeArrowheads="1"/>
            </p:cNvSpPr>
            <p:nvPr/>
          </p:nvSpPr>
          <p:spPr bwMode="auto">
            <a:xfrm>
              <a:off x="2723" y="1639"/>
              <a:ext cx="38" cy="1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FontTx/>
                <a:buNone/>
              </a:pPr>
              <a:r>
                <a:rPr lang="zh-CN" altLang="zh-CN" sz="1900"/>
                <a:t> </a:t>
              </a:r>
              <a:endParaRPr lang="zh-CN" altLang="zh-CN"/>
            </a:p>
          </p:txBody>
        </p:sp>
        <p:sp>
          <p:nvSpPr>
            <p:cNvPr id="78949" name="Rectangle 114"/>
            <p:cNvSpPr>
              <a:spLocks noChangeArrowheads="1"/>
            </p:cNvSpPr>
            <p:nvPr/>
          </p:nvSpPr>
          <p:spPr bwMode="auto">
            <a:xfrm>
              <a:off x="3274" y="1625"/>
              <a:ext cx="53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FontTx/>
                <a:buNone/>
              </a:pPr>
              <a:r>
                <a:rPr lang="zh-CN" altLang="zh-CN" sz="1300" i="1"/>
                <a:t>n</a:t>
              </a:r>
              <a:endParaRPr lang="zh-CN" altLang="zh-CN"/>
            </a:p>
          </p:txBody>
        </p:sp>
        <p:sp>
          <p:nvSpPr>
            <p:cNvPr id="78950" name="Rectangle 115"/>
            <p:cNvSpPr>
              <a:spLocks noChangeArrowheads="1"/>
            </p:cNvSpPr>
            <p:nvPr/>
          </p:nvSpPr>
          <p:spPr bwMode="auto">
            <a:xfrm>
              <a:off x="3103" y="1609"/>
              <a:ext cx="128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FontTx/>
                <a:buNone/>
              </a:pPr>
              <a:r>
                <a:rPr lang="zh-CN" altLang="zh-CN" sz="2200" i="1"/>
                <a:t>Q</a:t>
              </a:r>
              <a:endParaRPr lang="zh-CN" altLang="zh-CN"/>
            </a:p>
          </p:txBody>
        </p:sp>
        <p:sp>
          <p:nvSpPr>
            <p:cNvPr id="78951" name="Rectangle 116"/>
            <p:cNvSpPr>
              <a:spLocks noChangeArrowheads="1"/>
            </p:cNvSpPr>
            <p:nvPr/>
          </p:nvSpPr>
          <p:spPr bwMode="auto">
            <a:xfrm>
              <a:off x="3255" y="1744"/>
              <a:ext cx="53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FontTx/>
                <a:buNone/>
              </a:pPr>
              <a:r>
                <a:rPr lang="zh-CN" altLang="zh-CN" sz="1300"/>
                <a:t>1</a:t>
              </a:r>
              <a:endParaRPr lang="zh-CN" altLang="zh-CN"/>
            </a:p>
          </p:txBody>
        </p:sp>
        <p:sp>
          <p:nvSpPr>
            <p:cNvPr id="78952" name="Rectangle 117"/>
            <p:cNvSpPr>
              <a:spLocks noChangeArrowheads="1"/>
            </p:cNvSpPr>
            <p:nvPr/>
          </p:nvSpPr>
          <p:spPr bwMode="auto">
            <a:xfrm>
              <a:off x="3388" y="1639"/>
              <a:ext cx="38" cy="1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FontTx/>
                <a:buNone/>
              </a:pPr>
              <a:r>
                <a:rPr lang="zh-CN" altLang="zh-CN" sz="1900"/>
                <a:t> </a:t>
              </a:r>
              <a:endParaRPr lang="zh-CN" altLang="zh-CN"/>
            </a:p>
          </p:txBody>
        </p:sp>
        <p:sp>
          <p:nvSpPr>
            <p:cNvPr id="78953" name="Rectangle 118"/>
            <p:cNvSpPr>
              <a:spLocks noChangeArrowheads="1"/>
            </p:cNvSpPr>
            <p:nvPr/>
          </p:nvSpPr>
          <p:spPr bwMode="auto">
            <a:xfrm>
              <a:off x="3845" y="1624"/>
              <a:ext cx="77" cy="1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FontTx/>
                <a:buNone/>
              </a:pPr>
              <a:r>
                <a:rPr lang="zh-CN" altLang="zh-CN" sz="1900"/>
                <a:t>1</a:t>
              </a:r>
              <a:endParaRPr lang="zh-CN" altLang="zh-CN"/>
            </a:p>
          </p:txBody>
        </p:sp>
        <p:sp>
          <p:nvSpPr>
            <p:cNvPr id="78954" name="Rectangle 119"/>
            <p:cNvSpPr>
              <a:spLocks noChangeArrowheads="1"/>
            </p:cNvSpPr>
            <p:nvPr/>
          </p:nvSpPr>
          <p:spPr bwMode="auto">
            <a:xfrm>
              <a:off x="3940" y="1624"/>
              <a:ext cx="38" cy="1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FontTx/>
                <a:buNone/>
              </a:pPr>
              <a:r>
                <a:rPr lang="zh-CN" altLang="zh-CN" sz="1900"/>
                <a:t> </a:t>
              </a:r>
              <a:endParaRPr lang="zh-CN" altLang="zh-CN"/>
            </a:p>
          </p:txBody>
        </p:sp>
        <p:sp>
          <p:nvSpPr>
            <p:cNvPr id="78955" name="Rectangle 120"/>
            <p:cNvSpPr>
              <a:spLocks noChangeArrowheads="1"/>
            </p:cNvSpPr>
            <p:nvPr/>
          </p:nvSpPr>
          <p:spPr bwMode="auto">
            <a:xfrm>
              <a:off x="4434" y="1639"/>
              <a:ext cx="460" cy="1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FontTx/>
                <a:buNone/>
              </a:pPr>
              <a:r>
                <a:rPr lang="zh-CN" altLang="zh-CN" sz="1900">
                  <a:latin typeface="宋体" pitchFamily="2" charset="-122"/>
                </a:rPr>
                <a:t>左移入</a:t>
              </a:r>
              <a:endParaRPr lang="zh-CN" altLang="zh-CN"/>
            </a:p>
          </p:txBody>
        </p:sp>
        <p:sp>
          <p:nvSpPr>
            <p:cNvPr id="78956" name="Rectangle 121"/>
            <p:cNvSpPr>
              <a:spLocks noChangeArrowheads="1"/>
            </p:cNvSpPr>
            <p:nvPr/>
          </p:nvSpPr>
          <p:spPr bwMode="auto">
            <a:xfrm>
              <a:off x="5062" y="1624"/>
              <a:ext cx="77" cy="1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FontTx/>
                <a:buNone/>
              </a:pPr>
              <a:r>
                <a:rPr lang="zh-CN" altLang="zh-CN" sz="1900"/>
                <a:t>1</a:t>
              </a:r>
              <a:endParaRPr lang="zh-CN" altLang="zh-CN"/>
            </a:p>
          </p:txBody>
        </p:sp>
        <p:sp>
          <p:nvSpPr>
            <p:cNvPr id="78957" name="Rectangle 122"/>
            <p:cNvSpPr>
              <a:spLocks noChangeArrowheads="1"/>
            </p:cNvSpPr>
            <p:nvPr/>
          </p:nvSpPr>
          <p:spPr bwMode="auto">
            <a:xfrm>
              <a:off x="5157" y="1624"/>
              <a:ext cx="38" cy="1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FontTx/>
                <a:buNone/>
              </a:pPr>
              <a:r>
                <a:rPr lang="zh-CN" altLang="zh-CN" sz="1900"/>
                <a:t> </a:t>
              </a:r>
              <a:endParaRPr lang="zh-CN" altLang="zh-CN"/>
            </a:p>
          </p:txBody>
        </p:sp>
        <p:sp>
          <p:nvSpPr>
            <p:cNvPr id="78958" name="Rectangle 124"/>
            <p:cNvSpPr>
              <a:spLocks noChangeArrowheads="1"/>
            </p:cNvSpPr>
            <p:nvPr/>
          </p:nvSpPr>
          <p:spPr bwMode="auto">
            <a:xfrm>
              <a:off x="555" y="1967"/>
              <a:ext cx="1" cy="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buFontTx/>
                <a:buNone/>
              </a:pPr>
              <a:endParaRPr lang="zh-CN" altLang="en-US"/>
            </a:p>
          </p:txBody>
        </p:sp>
        <p:sp>
          <p:nvSpPr>
            <p:cNvPr id="78959" name="Rectangle 125"/>
            <p:cNvSpPr>
              <a:spLocks noChangeArrowheads="1"/>
            </p:cNvSpPr>
            <p:nvPr/>
          </p:nvSpPr>
          <p:spPr bwMode="auto">
            <a:xfrm>
              <a:off x="555" y="1967"/>
              <a:ext cx="1" cy="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buFontTx/>
                <a:buNone/>
              </a:pPr>
              <a:endParaRPr lang="zh-CN" altLang="en-US"/>
            </a:p>
          </p:txBody>
        </p:sp>
        <p:sp>
          <p:nvSpPr>
            <p:cNvPr id="78960" name="Rectangle 127"/>
            <p:cNvSpPr>
              <a:spLocks noChangeArrowheads="1"/>
            </p:cNvSpPr>
            <p:nvPr/>
          </p:nvSpPr>
          <p:spPr bwMode="auto">
            <a:xfrm>
              <a:off x="1050" y="1967"/>
              <a:ext cx="19" cy="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buFontTx/>
                <a:buNone/>
              </a:pPr>
              <a:endParaRPr lang="zh-CN" altLang="en-US"/>
            </a:p>
          </p:txBody>
        </p:sp>
        <p:sp>
          <p:nvSpPr>
            <p:cNvPr id="78961" name="Rectangle 130"/>
            <p:cNvSpPr>
              <a:spLocks noChangeArrowheads="1"/>
            </p:cNvSpPr>
            <p:nvPr/>
          </p:nvSpPr>
          <p:spPr bwMode="auto">
            <a:xfrm>
              <a:off x="1582" y="1967"/>
              <a:ext cx="1" cy="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buFontTx/>
                <a:buNone/>
              </a:pPr>
              <a:endParaRPr lang="zh-CN" altLang="en-US"/>
            </a:p>
          </p:txBody>
        </p:sp>
        <p:sp>
          <p:nvSpPr>
            <p:cNvPr id="78962" name="Rectangle 132"/>
            <p:cNvSpPr>
              <a:spLocks noChangeArrowheads="1"/>
            </p:cNvSpPr>
            <p:nvPr/>
          </p:nvSpPr>
          <p:spPr bwMode="auto">
            <a:xfrm>
              <a:off x="2228" y="1967"/>
              <a:ext cx="1" cy="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buFontTx/>
                <a:buNone/>
              </a:pPr>
              <a:endParaRPr lang="zh-CN" altLang="en-US"/>
            </a:p>
          </p:txBody>
        </p:sp>
        <p:sp>
          <p:nvSpPr>
            <p:cNvPr id="78963" name="Rectangle 134"/>
            <p:cNvSpPr>
              <a:spLocks noChangeArrowheads="1"/>
            </p:cNvSpPr>
            <p:nvPr/>
          </p:nvSpPr>
          <p:spPr bwMode="auto">
            <a:xfrm>
              <a:off x="2894" y="1967"/>
              <a:ext cx="1" cy="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buFontTx/>
                <a:buNone/>
              </a:pPr>
              <a:endParaRPr lang="zh-CN" altLang="en-US"/>
            </a:p>
          </p:txBody>
        </p:sp>
        <p:sp>
          <p:nvSpPr>
            <p:cNvPr id="78964" name="Rectangle 139"/>
            <p:cNvSpPr>
              <a:spLocks noChangeArrowheads="1"/>
            </p:cNvSpPr>
            <p:nvPr/>
          </p:nvSpPr>
          <p:spPr bwMode="auto">
            <a:xfrm>
              <a:off x="4206" y="1967"/>
              <a:ext cx="19" cy="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buFontTx/>
                <a:buNone/>
              </a:pPr>
              <a:endParaRPr lang="zh-CN" altLang="en-US"/>
            </a:p>
          </p:txBody>
        </p:sp>
        <p:sp>
          <p:nvSpPr>
            <p:cNvPr id="78965" name="Rectangle 142"/>
            <p:cNvSpPr>
              <a:spLocks noChangeArrowheads="1"/>
            </p:cNvSpPr>
            <p:nvPr/>
          </p:nvSpPr>
          <p:spPr bwMode="auto">
            <a:xfrm>
              <a:off x="5366" y="1967"/>
              <a:ext cx="19" cy="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buFontTx/>
                <a:buNone/>
              </a:pPr>
              <a:endParaRPr lang="zh-CN" altLang="en-US"/>
            </a:p>
          </p:txBody>
        </p:sp>
        <p:sp>
          <p:nvSpPr>
            <p:cNvPr id="78966" name="Rectangle 143"/>
            <p:cNvSpPr>
              <a:spLocks noChangeArrowheads="1"/>
            </p:cNvSpPr>
            <p:nvPr/>
          </p:nvSpPr>
          <p:spPr bwMode="auto">
            <a:xfrm>
              <a:off x="5366" y="1967"/>
              <a:ext cx="19" cy="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buFontTx/>
                <a:buNone/>
              </a:pPr>
              <a:endParaRPr lang="zh-CN" altLang="en-US"/>
            </a:p>
          </p:txBody>
        </p:sp>
        <p:sp>
          <p:nvSpPr>
            <p:cNvPr id="78967" name="Rectangle 144"/>
            <p:cNvSpPr>
              <a:spLocks noChangeArrowheads="1"/>
            </p:cNvSpPr>
            <p:nvPr/>
          </p:nvSpPr>
          <p:spPr bwMode="auto">
            <a:xfrm>
              <a:off x="-966" y="1981"/>
              <a:ext cx="42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FontTx/>
                <a:buNone/>
              </a:pPr>
              <a:r>
                <a:rPr lang="zh-CN" altLang="zh-CN" sz="2100"/>
                <a:t> </a:t>
              </a:r>
              <a:endParaRPr lang="zh-CN" altLang="zh-CN"/>
            </a:p>
          </p:txBody>
        </p:sp>
      </p:grpSp>
      <p:graphicFrame>
        <p:nvGraphicFramePr>
          <p:cNvPr id="149" name="表格 1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1214375"/>
              </p:ext>
            </p:extLst>
          </p:nvPr>
        </p:nvGraphicFramePr>
        <p:xfrm>
          <a:off x="1643063" y="616124"/>
          <a:ext cx="6572251" cy="2571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16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735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7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85875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9" marR="91439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9" marR="91439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9" marR="91439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5875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9" marR="91439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9" marR="91439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9" marR="91439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7" name="灯片编号占位符 10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97489F-4C31-4370-B64B-6FDA95532023}" type="slidenum">
              <a:rPr lang="zh-CN" altLang="en-US" smtClean="0"/>
              <a:pPr>
                <a:defRPr/>
              </a:pPr>
              <a:t>66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5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5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25" grpId="0" autoUpdateAnimBg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5"/>
          <p:cNvSpPr>
            <a:spLocks noChangeArrowheads="1"/>
          </p:cNvSpPr>
          <p:nvPr/>
        </p:nvSpPr>
        <p:spPr bwMode="auto">
          <a:xfrm>
            <a:off x="71438" y="260648"/>
            <a:ext cx="91440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altLang="zh-CN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4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位左移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寄存器，</a:t>
            </a:r>
            <a:r>
              <a:rPr lang="zh-CN" altLang="en-US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增加异步</a:t>
            </a: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清</a:t>
            </a:r>
            <a:r>
              <a:rPr lang="en-US" altLang="zh-CN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r>
              <a:rPr lang="zh-CN" altLang="en-US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端</a:t>
            </a:r>
            <a:r>
              <a:rPr lang="en-US" altLang="zh-CN" sz="32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clr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（</a:t>
            </a: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低电平有效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）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后的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行为级描述：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179512" y="1628800"/>
            <a:ext cx="8858280" cy="4403488"/>
          </a:xfrm>
          <a:prstGeom prst="rect">
            <a:avLst/>
          </a:prstGeom>
          <a:noFill/>
          <a:ln w="28575">
            <a:solidFill>
              <a:srgbClr val="FFC000"/>
            </a:solidFill>
            <a:miter lim="800000"/>
            <a:headEnd/>
            <a:tailEnd/>
          </a:ln>
        </p:spPr>
        <p:txBody>
          <a:bodyPr numCol="2">
            <a:spAutoFit/>
          </a:bodyPr>
          <a:lstStyle/>
          <a:p>
            <a:pPr>
              <a:buFont typeface="Arial" pitchFamily="34" charset="0"/>
              <a:buNone/>
              <a:defRPr/>
            </a:pPr>
            <a:r>
              <a:rPr lang="en-US" sz="2800" dirty="0">
                <a:solidFill>
                  <a:srgbClr val="FF0000"/>
                </a:solidFill>
              </a:rPr>
              <a:t>module</a:t>
            </a:r>
            <a:r>
              <a:rPr lang="en-US" sz="2800" dirty="0"/>
              <a:t>  </a:t>
            </a:r>
            <a:r>
              <a:rPr lang="en-US" sz="2800" dirty="0" err="1"/>
              <a:t>left_shifter_clr</a:t>
            </a:r>
            <a:r>
              <a:rPr lang="en-US" sz="2800" dirty="0"/>
              <a:t>(x, CP, </a:t>
            </a:r>
            <a:r>
              <a:rPr lang="en-US" sz="2800" dirty="0" err="1"/>
              <a:t>clr</a:t>
            </a:r>
            <a:r>
              <a:rPr lang="en-US" sz="2800" dirty="0"/>
              <a:t>, Q);</a:t>
            </a:r>
            <a:endParaRPr lang="zh-CN" altLang="en-US" sz="2800" dirty="0"/>
          </a:p>
          <a:p>
            <a:pPr>
              <a:buFont typeface="Arial" pitchFamily="34" charset="0"/>
              <a:buNone/>
              <a:defRPr/>
            </a:pPr>
            <a:r>
              <a:rPr lang="en-US" sz="2800" dirty="0"/>
              <a:t>        input  x, CP, </a:t>
            </a:r>
            <a:r>
              <a:rPr lang="en-US" sz="2800" dirty="0" err="1"/>
              <a:t>clr</a:t>
            </a:r>
            <a:r>
              <a:rPr lang="en-US" sz="2800" dirty="0"/>
              <a:t>;</a:t>
            </a:r>
            <a:endParaRPr lang="zh-CN" altLang="en-US" sz="2800" dirty="0"/>
          </a:p>
          <a:p>
            <a:pPr>
              <a:buFont typeface="Arial" pitchFamily="34" charset="0"/>
              <a:buNone/>
              <a:defRPr/>
            </a:pPr>
            <a:r>
              <a:rPr lang="en-US" sz="2800" dirty="0"/>
              <a:t>        output  </a:t>
            </a:r>
            <a:r>
              <a:rPr lang="en-US" sz="2800" dirty="0" err="1">
                <a:solidFill>
                  <a:schemeClr val="accent1"/>
                </a:solidFill>
              </a:rPr>
              <a:t>reg</a:t>
            </a:r>
            <a:r>
              <a:rPr lang="en-US" sz="2800" dirty="0"/>
              <a:t> [3:0] Q;</a:t>
            </a:r>
            <a:endParaRPr lang="zh-CN" altLang="en-US" sz="2800" dirty="0"/>
          </a:p>
          <a:p>
            <a:pPr>
              <a:buFont typeface="Arial" pitchFamily="34" charset="0"/>
              <a:buNone/>
              <a:defRPr/>
            </a:pPr>
            <a:r>
              <a:rPr lang="en-US" sz="2800" dirty="0"/>
              <a:t>        </a:t>
            </a:r>
            <a:r>
              <a:rPr lang="en-US" sz="2800" dirty="0">
                <a:solidFill>
                  <a:srgbClr val="FFFF00"/>
                </a:solidFill>
              </a:rPr>
              <a:t>always @</a:t>
            </a:r>
            <a:r>
              <a:rPr lang="en-US" sz="2800" dirty="0"/>
              <a:t>(</a:t>
            </a:r>
            <a:r>
              <a:rPr lang="en-US" sz="2800" dirty="0" err="1">
                <a:solidFill>
                  <a:schemeClr val="accent1"/>
                </a:solidFill>
              </a:rPr>
              <a:t>posedge</a:t>
            </a:r>
            <a:r>
              <a:rPr lang="en-US" sz="2800" dirty="0"/>
              <a:t> CP </a:t>
            </a:r>
            <a:r>
              <a:rPr lang="en-US" sz="2800" dirty="0">
                <a:solidFill>
                  <a:srgbClr val="FFFF00"/>
                </a:solidFill>
              </a:rPr>
              <a:t>or</a:t>
            </a:r>
            <a:r>
              <a:rPr lang="en-US" sz="2800" dirty="0"/>
              <a:t> </a:t>
            </a:r>
            <a:r>
              <a:rPr lang="en-US" sz="2800" dirty="0" err="1">
                <a:solidFill>
                  <a:schemeClr val="accent1"/>
                </a:solidFill>
              </a:rPr>
              <a:t>negedge</a:t>
            </a:r>
            <a:r>
              <a:rPr lang="en-US" sz="2800" dirty="0"/>
              <a:t> </a:t>
            </a:r>
            <a:r>
              <a:rPr lang="en-US" sz="2800" dirty="0" err="1"/>
              <a:t>clr</a:t>
            </a:r>
            <a:r>
              <a:rPr lang="en-US" sz="2800" dirty="0"/>
              <a:t>)</a:t>
            </a:r>
            <a:endParaRPr lang="zh-CN" altLang="en-US" sz="2800" dirty="0"/>
          </a:p>
          <a:p>
            <a:pPr>
              <a:buFont typeface="Arial" pitchFamily="34" charset="0"/>
              <a:buNone/>
              <a:defRPr/>
            </a:pPr>
            <a:r>
              <a:rPr lang="en-US" sz="2800" dirty="0"/>
              <a:t>          </a:t>
            </a:r>
            <a:r>
              <a:rPr lang="en-US" sz="2800" dirty="0">
                <a:solidFill>
                  <a:schemeClr val="accent1"/>
                </a:solidFill>
              </a:rPr>
              <a:t>if</a:t>
            </a:r>
            <a:r>
              <a:rPr lang="en-US" sz="2800" dirty="0"/>
              <a:t>  (!</a:t>
            </a:r>
            <a:r>
              <a:rPr lang="en-US" sz="2800" dirty="0" err="1"/>
              <a:t>clr</a:t>
            </a:r>
            <a:r>
              <a:rPr lang="en-US" sz="2800" dirty="0"/>
              <a:t>)</a:t>
            </a:r>
            <a:endParaRPr lang="zh-CN" altLang="en-US" sz="2800" dirty="0"/>
          </a:p>
          <a:p>
            <a:pPr>
              <a:buFont typeface="Arial" pitchFamily="34" charset="0"/>
              <a:buNone/>
              <a:defRPr/>
            </a:pPr>
            <a:r>
              <a:rPr lang="en-US" sz="2800" dirty="0"/>
              <a:t>            Q = 4’b0000;        </a:t>
            </a:r>
            <a:endParaRPr lang="en-US" sz="2800" dirty="0" smtClean="0"/>
          </a:p>
          <a:p>
            <a:pPr>
              <a:buFont typeface="Arial" pitchFamily="34" charset="0"/>
              <a:buNone/>
              <a:defRPr/>
            </a:pPr>
            <a:r>
              <a:rPr lang="en-US" sz="2800" dirty="0" smtClean="0"/>
              <a:t>//</a:t>
            </a:r>
            <a:r>
              <a:rPr lang="zh-CN" altLang="en-US" sz="2800" dirty="0"/>
              <a:t>异步清</a:t>
            </a:r>
            <a:r>
              <a:rPr lang="en-US" sz="2800" dirty="0"/>
              <a:t>0</a:t>
            </a:r>
            <a:endParaRPr lang="zh-CN" altLang="en-US" sz="2800" dirty="0"/>
          </a:p>
          <a:p>
            <a:pPr>
              <a:buFont typeface="Arial" pitchFamily="34" charset="0"/>
              <a:buNone/>
              <a:defRPr/>
            </a:pPr>
            <a:r>
              <a:rPr lang="en-US" sz="2800" dirty="0"/>
              <a:t>          </a:t>
            </a:r>
            <a:r>
              <a:rPr lang="en-US" sz="2800" dirty="0">
                <a:solidFill>
                  <a:schemeClr val="accent1"/>
                </a:solidFill>
              </a:rPr>
              <a:t>else</a:t>
            </a:r>
            <a:endParaRPr lang="zh-CN" altLang="en-US" sz="2800" dirty="0">
              <a:solidFill>
                <a:schemeClr val="accent1"/>
              </a:solidFill>
            </a:endParaRPr>
          </a:p>
          <a:p>
            <a:pPr>
              <a:buFont typeface="Arial" pitchFamily="34" charset="0"/>
              <a:buNone/>
              <a:defRPr/>
            </a:pPr>
            <a:r>
              <a:rPr lang="en-US" sz="2800" dirty="0"/>
              <a:t>      </a:t>
            </a:r>
            <a:r>
              <a:rPr lang="en-US" sz="2800" dirty="0" smtClean="0"/>
              <a:t>  </a:t>
            </a:r>
            <a:r>
              <a:rPr lang="en-US" sz="2800" dirty="0">
                <a:solidFill>
                  <a:srgbClr val="FFFF00"/>
                </a:solidFill>
              </a:rPr>
              <a:t>begin</a:t>
            </a:r>
            <a:endParaRPr lang="zh-CN" altLang="en-US" sz="2800" dirty="0">
              <a:solidFill>
                <a:srgbClr val="FFFF00"/>
              </a:solidFill>
            </a:endParaRPr>
          </a:p>
          <a:p>
            <a:pPr>
              <a:buFont typeface="Arial" pitchFamily="34" charset="0"/>
              <a:buNone/>
              <a:defRPr/>
            </a:pPr>
            <a:r>
              <a:rPr lang="en-US" sz="2800" dirty="0"/>
              <a:t>              Q = Q &lt;&lt; 1;       </a:t>
            </a:r>
            <a:endParaRPr lang="en-US" sz="2800" dirty="0" smtClean="0"/>
          </a:p>
          <a:p>
            <a:pPr>
              <a:buFont typeface="Arial" pitchFamily="34" charset="0"/>
              <a:buNone/>
              <a:defRPr/>
            </a:pPr>
            <a:r>
              <a:rPr lang="en-US" sz="2800" dirty="0" smtClean="0"/>
              <a:t>//</a:t>
            </a:r>
            <a:r>
              <a:rPr lang="zh-CN" altLang="en-US" sz="2800" dirty="0"/>
              <a:t>输出信号左移</a:t>
            </a:r>
            <a:r>
              <a:rPr lang="en-US" sz="2800" dirty="0"/>
              <a:t>1</a:t>
            </a:r>
            <a:r>
              <a:rPr lang="zh-CN" altLang="en-US" sz="2800" dirty="0"/>
              <a:t>位</a:t>
            </a:r>
          </a:p>
          <a:p>
            <a:pPr>
              <a:buFont typeface="Arial" pitchFamily="34" charset="0"/>
              <a:buNone/>
              <a:defRPr/>
            </a:pPr>
            <a:r>
              <a:rPr lang="en-US" sz="2800" dirty="0"/>
              <a:t>              Q[0] = x;         </a:t>
            </a:r>
            <a:endParaRPr lang="en-US" sz="2800" dirty="0" smtClean="0"/>
          </a:p>
          <a:p>
            <a:pPr>
              <a:buFont typeface="Arial" pitchFamily="34" charset="0"/>
              <a:buNone/>
              <a:defRPr/>
            </a:pPr>
            <a:r>
              <a:rPr lang="en-US" sz="2800" dirty="0" smtClean="0"/>
              <a:t>//</a:t>
            </a:r>
            <a:r>
              <a:rPr lang="zh-CN" altLang="en-US" sz="2800" dirty="0"/>
              <a:t>输入信号送入最低位</a:t>
            </a:r>
          </a:p>
          <a:p>
            <a:pPr>
              <a:buFont typeface="Arial" pitchFamily="34" charset="0"/>
              <a:buNone/>
              <a:defRPr/>
            </a:pPr>
            <a:r>
              <a:rPr lang="en-US" sz="2800" dirty="0"/>
              <a:t>        </a:t>
            </a:r>
            <a:r>
              <a:rPr lang="en-US" sz="2800" dirty="0" smtClean="0"/>
              <a:t> </a:t>
            </a:r>
            <a:r>
              <a:rPr lang="en-US" sz="2800" dirty="0">
                <a:solidFill>
                  <a:srgbClr val="FFFF00"/>
                </a:solidFill>
              </a:rPr>
              <a:t>end</a:t>
            </a:r>
            <a:endParaRPr lang="zh-CN" altLang="en-US" sz="2800" dirty="0">
              <a:solidFill>
                <a:srgbClr val="FFFF00"/>
              </a:solidFill>
            </a:endParaRPr>
          </a:p>
          <a:p>
            <a:pPr>
              <a:buFont typeface="Arial" pitchFamily="34" charset="0"/>
              <a:buNone/>
              <a:defRPr/>
            </a:pPr>
            <a:r>
              <a:rPr lang="en-US" sz="2800" dirty="0" err="1">
                <a:solidFill>
                  <a:srgbClr val="FF0000"/>
                </a:solidFill>
              </a:rPr>
              <a:t>endmodule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cxnSp>
        <p:nvCxnSpPr>
          <p:cNvPr id="15" name="直接连接符 14"/>
          <p:cNvCxnSpPr>
            <a:cxnSpLocks noChangeShapeType="1"/>
            <a:stCxn id="14" idx="0"/>
            <a:endCxn id="14" idx="2"/>
          </p:cNvCxnSpPr>
          <p:nvPr/>
        </p:nvCxnSpPr>
        <p:spPr bwMode="auto">
          <a:xfrm rot="16200000" flipH="1">
            <a:off x="2407567" y="3831197"/>
            <a:ext cx="4403725" cy="1587"/>
          </a:xfrm>
          <a:prstGeom prst="line">
            <a:avLst/>
          </a:prstGeom>
          <a:noFill/>
          <a:ln w="28575" algn="ctr">
            <a:solidFill>
              <a:srgbClr val="FFC000"/>
            </a:solidFill>
            <a:round/>
            <a:headEnd/>
            <a:tailEnd/>
          </a:ln>
        </p:spPr>
      </p:cxn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97489F-4C31-4370-B64B-6FDA95532023}" type="slidenum">
              <a:rPr lang="zh-CN" altLang="en-US" smtClean="0"/>
              <a:pPr>
                <a:defRPr/>
              </a:pPr>
              <a:t>67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 bwMode="auto">
          <a:xfrm>
            <a:off x="1000100" y="2000240"/>
            <a:ext cx="6858048" cy="400052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2291" name="Rectangle 5"/>
          <p:cNvSpPr>
            <a:spLocks noChangeArrowheads="1"/>
          </p:cNvSpPr>
          <p:nvPr/>
        </p:nvSpPr>
        <p:spPr bwMode="auto">
          <a:xfrm>
            <a:off x="172442" y="96828"/>
            <a:ext cx="2954338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7.7.2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计数器</a:t>
            </a:r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1285875" y="6072188"/>
            <a:ext cx="64293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Tx/>
              <a:buNone/>
            </a:pP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4</a:t>
            </a: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位二进制可异计数器的功能框图</a:t>
            </a:r>
          </a:p>
        </p:txBody>
      </p:sp>
      <p:sp>
        <p:nvSpPr>
          <p:cNvPr id="1229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buFontTx/>
              <a:buNone/>
            </a:pPr>
            <a:endParaRPr lang="zh-CN" altLang="en-US"/>
          </a:p>
        </p:txBody>
      </p:sp>
      <p:graphicFrame>
        <p:nvGraphicFramePr>
          <p:cNvPr id="139265" name="Object 1"/>
          <p:cNvGraphicFramePr>
            <a:graphicFrameLocks noChangeAspect="1"/>
          </p:cNvGraphicFramePr>
          <p:nvPr/>
        </p:nvGraphicFramePr>
        <p:xfrm>
          <a:off x="1143000" y="1903413"/>
          <a:ext cx="6858000" cy="416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80" name="Visio" r:id="rId4" imgW="2426482" imgH="1474598" progId="">
                  <p:embed/>
                </p:oleObj>
              </mc:Choice>
              <mc:Fallback>
                <p:oleObj name="Visio" r:id="rId4" imgW="2426482" imgH="1474598" progId="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903413"/>
                        <a:ext cx="6858000" cy="4168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179512" y="957739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计数器可以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累计输入时钟脉冲的个数。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97489F-4C31-4370-B64B-6FDA95532023}" type="slidenum">
              <a:rPr lang="zh-CN" altLang="en-US" smtClean="0"/>
              <a:pPr>
                <a:defRPr/>
              </a:pPr>
              <a:t>68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39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4" grpId="0"/>
      <p:bldP spid="65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5"/>
          <p:cNvSpPr>
            <a:spLocks noChangeArrowheads="1"/>
          </p:cNvSpPr>
          <p:nvPr/>
        </p:nvSpPr>
        <p:spPr bwMode="auto">
          <a:xfrm>
            <a:off x="251520" y="332656"/>
            <a:ext cx="2954338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7.7.2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计数器</a:t>
            </a:r>
          </a:p>
        </p:txBody>
      </p:sp>
      <p:sp>
        <p:nvSpPr>
          <p:cNvPr id="63501" name="Rectangle 18"/>
          <p:cNvSpPr>
            <a:spLocks noChangeArrowheads="1"/>
          </p:cNvSpPr>
          <p:nvPr/>
        </p:nvSpPr>
        <p:spPr bwMode="auto">
          <a:xfrm>
            <a:off x="251520" y="1412776"/>
            <a:ext cx="9144000" cy="47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4</a:t>
            </a: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位二进制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可异（</a:t>
            </a: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可加可减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）</a:t>
            </a:r>
            <a:r>
              <a:rPr lang="zh-CN" altLang="en-US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计数器</a:t>
            </a:r>
            <a:endParaRPr lang="en-US" altLang="zh-CN" sz="3200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  <a:p>
            <a:endParaRPr lang="en-US" altLang="zh-CN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  <a:p>
            <a:pPr>
              <a:buFont typeface="Wingdings" pitchFamily="2" charset="2"/>
              <a:buChar char="Ø"/>
            </a:pPr>
            <a:r>
              <a:rPr lang="en-US" altLang="zh-CN" sz="3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CLK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是</a:t>
            </a:r>
            <a:r>
              <a:rPr lang="zh-CN" altLang="en-US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时钟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（</a:t>
            </a: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上升沿有效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）；</a:t>
            </a:r>
            <a:endParaRPr lang="en-US" altLang="zh-CN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  <a:p>
            <a:pPr>
              <a:buFont typeface="Wingdings" pitchFamily="2" charset="2"/>
              <a:buChar char="Ø"/>
            </a:pPr>
            <a:r>
              <a:rPr lang="en-US" altLang="zh-CN" sz="3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CR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是</a:t>
            </a: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异步清</a:t>
            </a:r>
            <a:r>
              <a:rPr lang="en-US" altLang="zh-CN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端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（</a:t>
            </a: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低电平有效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）；</a:t>
            </a:r>
            <a:endParaRPr lang="en-US" altLang="zh-CN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  <a:p>
            <a:pPr>
              <a:buFont typeface="Wingdings" pitchFamily="2" charset="2"/>
              <a:buChar char="Ø"/>
            </a:pPr>
            <a:r>
              <a:rPr lang="en-US" altLang="zh-CN" sz="3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LD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是</a:t>
            </a: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同步预置</a:t>
            </a:r>
            <a:r>
              <a:rPr lang="zh-CN" altLang="en-US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数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端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（</a:t>
            </a: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低电平有效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）；</a:t>
            </a:r>
            <a:endParaRPr lang="en-US" altLang="zh-CN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  <a:p>
            <a:pPr>
              <a:buFont typeface="Wingdings" pitchFamily="2" charset="2"/>
              <a:buChar char="Ø"/>
            </a:pPr>
            <a:r>
              <a:rPr lang="en-US" altLang="zh-CN" sz="3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r>
              <a:rPr lang="en-US" altLang="zh-CN" sz="320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sz="3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r>
              <a:rPr lang="en-US" altLang="zh-CN" sz="320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sz="3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r>
              <a:rPr lang="en-US" altLang="zh-CN" sz="320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sz="3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r>
              <a:rPr lang="en-US" altLang="zh-CN" sz="320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为</a:t>
            </a: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预置数据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输入端；</a:t>
            </a:r>
            <a:endParaRPr lang="en-US" altLang="zh-CN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  <a:p>
            <a:pPr>
              <a:buFont typeface="Wingdings" pitchFamily="2" charset="2"/>
              <a:buChar char="Ø"/>
            </a:pPr>
            <a:r>
              <a:rPr lang="en-US" altLang="zh-CN" sz="3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UP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为计数控制端：</a:t>
            </a:r>
            <a:endParaRPr lang="en-US" altLang="zh-CN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当</a:t>
            </a:r>
            <a:r>
              <a:rPr lang="en-US" altLang="zh-CN" sz="3200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UP</a:t>
            </a: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为</a:t>
            </a: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时，表示</a:t>
            </a: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加法</a:t>
            </a:r>
            <a:r>
              <a:rPr lang="zh-CN" altLang="en-US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计数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；</a:t>
            </a:r>
            <a:endParaRPr lang="en-US" altLang="zh-CN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当</a:t>
            </a:r>
            <a:r>
              <a:rPr lang="en-US" altLang="zh-CN" sz="3200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UP</a:t>
            </a: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为</a:t>
            </a: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时，表示</a:t>
            </a: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减法</a:t>
            </a:r>
            <a:r>
              <a:rPr lang="zh-CN" altLang="en-US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计数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。</a:t>
            </a:r>
            <a:endParaRPr lang="en-US" altLang="zh-CN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  <a:p>
            <a:pPr>
              <a:buFont typeface="Wingdings" pitchFamily="2" charset="2"/>
              <a:buChar char="Ø"/>
            </a:pPr>
            <a:r>
              <a:rPr lang="en-US" altLang="zh-CN" sz="3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sz="320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sz="3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sz="320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sz="3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sz="320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sz="3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sz="320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为计数器的</a:t>
            </a: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数据输出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端。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97489F-4C31-4370-B64B-6FDA95532023}" type="slidenum">
              <a:rPr lang="zh-CN" altLang="en-US" smtClean="0"/>
              <a:pPr>
                <a:defRPr/>
              </a:pPr>
              <a:t>69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5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5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35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35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35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35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35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35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35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35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35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35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35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35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35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35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350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350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5"/>
          <p:cNvSpPr>
            <a:spLocks noChangeArrowheads="1"/>
          </p:cNvSpPr>
          <p:nvPr/>
        </p:nvSpPr>
        <p:spPr bwMode="auto">
          <a:xfrm>
            <a:off x="179512" y="332656"/>
            <a:ext cx="8643938" cy="6001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基数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格式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  <a:p>
            <a:pPr>
              <a:buFontTx/>
              <a:buNone/>
            </a:pP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基数格式的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整数：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  <a:p>
            <a:pPr algn="ctr">
              <a:buFontTx/>
              <a:buNone/>
            </a:pP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&lt;</a:t>
            </a: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位宽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&gt;&lt;</a:t>
            </a: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’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[</a:t>
            </a: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s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或</a:t>
            </a: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S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]</a:t>
            </a: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进制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&gt;&lt;</a:t>
            </a: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数值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&gt;</a:t>
            </a:r>
          </a:p>
          <a:p>
            <a:pPr>
              <a:buFontTx/>
              <a:buNone/>
            </a:pP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其中，位宽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是用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二进制表示的位数，位宽可以采用缺省位宽；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s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或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S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表示有符号数；进制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为二、八、十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和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十六进制。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  <a:p>
            <a:pPr>
              <a:buFontTx/>
              <a:buNone/>
            </a:pP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8’</a:t>
            </a: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10101100      //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位宽为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</a:t>
            </a: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二进制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数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10101100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Tx/>
              <a:buNone/>
            </a:pP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8’</a:t>
            </a: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a2            //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位宽为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</a:t>
            </a: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十六进制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数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10100010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Tx/>
              <a:buNone/>
            </a:pPr>
            <a:r>
              <a:rPr lang="en-US" altLang="zh-CN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6’</a:t>
            </a:r>
            <a:r>
              <a:rPr lang="en-US" altLang="zh-CN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</a:t>
            </a:r>
            <a:r>
              <a:rPr lang="en-US" altLang="zh-CN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72           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//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位宽为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</a:t>
            </a: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有</a:t>
            </a:r>
            <a:r>
              <a:rPr lang="zh-CN" altLang="en-US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符号八进制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数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111010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，它是十进制下的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-6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Tx/>
              <a:buNone/>
            </a:pP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4’d-4</a:t>
            </a:r>
            <a:r>
              <a:rPr lang="en-US" altLang="zh-CN" sz="32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//</a:t>
            </a: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非法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：数值不能为负</a:t>
            </a:r>
          </a:p>
          <a:p>
            <a:pPr>
              <a:buFontTx/>
              <a:buNone/>
            </a:pP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(2+3)’b10     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//</a:t>
            </a: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非法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：位宽不能用表达式表示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97489F-4C31-4370-B64B-6FDA95532023}" type="slidenum">
              <a:rPr lang="zh-CN" alt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3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3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3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3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25" name="Rectangle 18"/>
          <p:cNvSpPr>
            <a:spLocks noChangeArrowheads="1"/>
          </p:cNvSpPr>
          <p:nvPr/>
        </p:nvSpPr>
        <p:spPr bwMode="auto">
          <a:xfrm>
            <a:off x="0" y="3071813"/>
            <a:ext cx="725011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4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位二进制可异计数器的行为级描述</a:t>
            </a:r>
          </a:p>
        </p:txBody>
      </p:sp>
      <p:sp>
        <p:nvSpPr>
          <p:cNvPr id="64514" name="Rectangle 5"/>
          <p:cNvSpPr>
            <a:spLocks noChangeArrowheads="1"/>
          </p:cNvSpPr>
          <p:nvPr/>
        </p:nvSpPr>
        <p:spPr bwMode="auto">
          <a:xfrm>
            <a:off x="0" y="0"/>
            <a:ext cx="91440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Tx/>
              <a:buNone/>
            </a:pP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位二进制可异计数器的功能表</a:t>
            </a:r>
            <a:endParaRPr lang="zh-CN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142876" y="3714752"/>
            <a:ext cx="8858280" cy="3046988"/>
          </a:xfrm>
          <a:prstGeom prst="rect">
            <a:avLst/>
          </a:prstGeom>
          <a:noFill/>
          <a:ln w="28575">
            <a:solidFill>
              <a:srgbClr val="FFC000"/>
            </a:solidFill>
            <a:miter lim="800000"/>
            <a:headEnd/>
            <a:tailEnd/>
          </a:ln>
        </p:spPr>
        <p:txBody>
          <a:bodyPr numCol="2">
            <a:spAutoFit/>
          </a:bodyPr>
          <a:lstStyle/>
          <a:p>
            <a:pPr>
              <a:buFont typeface="Arial" pitchFamily="34" charset="0"/>
              <a:buNone/>
              <a:defRPr/>
            </a:pPr>
            <a:r>
              <a:rPr lang="en-US" sz="2400" dirty="0">
                <a:solidFill>
                  <a:srgbClr val="FF0000"/>
                </a:solidFill>
              </a:rPr>
              <a:t>module</a:t>
            </a:r>
            <a:r>
              <a:rPr lang="en-US" sz="2400" dirty="0"/>
              <a:t>  </a:t>
            </a:r>
            <a:r>
              <a:rPr lang="en-US" sz="2400" dirty="0" err="1"/>
              <a:t>updown_counter</a:t>
            </a:r>
            <a:r>
              <a:rPr lang="en-US" sz="2400" dirty="0"/>
              <a:t>(D, CLK, CR, LD, UP, Q);</a:t>
            </a:r>
            <a:endParaRPr lang="zh-CN" altLang="en-US" sz="2400" dirty="0"/>
          </a:p>
          <a:p>
            <a:pPr>
              <a:buFont typeface="Arial" pitchFamily="34" charset="0"/>
              <a:buNone/>
              <a:defRPr/>
            </a:pPr>
            <a:r>
              <a:rPr lang="en-US" sz="2400" dirty="0"/>
              <a:t>        input  [3:0] D;</a:t>
            </a:r>
            <a:endParaRPr lang="zh-CN" altLang="en-US" sz="2400" dirty="0"/>
          </a:p>
          <a:p>
            <a:pPr>
              <a:buFont typeface="Arial" pitchFamily="34" charset="0"/>
              <a:buNone/>
              <a:defRPr/>
            </a:pPr>
            <a:r>
              <a:rPr lang="en-US" sz="2400" dirty="0"/>
              <a:t>        input CLK, CR, LD, UP;</a:t>
            </a:r>
            <a:endParaRPr lang="zh-CN" altLang="en-US" sz="2400" dirty="0"/>
          </a:p>
          <a:p>
            <a:pPr>
              <a:buFont typeface="Arial" pitchFamily="34" charset="0"/>
              <a:buNone/>
              <a:defRPr/>
            </a:pPr>
            <a:r>
              <a:rPr lang="en-US" sz="2400" dirty="0"/>
              <a:t>        output  </a:t>
            </a:r>
            <a:r>
              <a:rPr lang="en-US" sz="2400" dirty="0" err="1">
                <a:solidFill>
                  <a:schemeClr val="accent1"/>
                </a:solidFill>
              </a:rPr>
              <a:t>reg</a:t>
            </a:r>
            <a:r>
              <a:rPr lang="en-US" sz="2400" dirty="0"/>
              <a:t>  [3:0] Q;</a:t>
            </a:r>
            <a:endParaRPr lang="zh-CN" altLang="en-US" sz="2400" dirty="0"/>
          </a:p>
          <a:p>
            <a:pPr>
              <a:buFont typeface="Arial" pitchFamily="34" charset="0"/>
              <a:buNone/>
              <a:defRPr/>
            </a:pPr>
            <a:r>
              <a:rPr lang="en-US" sz="2400" dirty="0"/>
              <a:t>        </a:t>
            </a:r>
            <a:r>
              <a:rPr lang="en-US" sz="2400" dirty="0">
                <a:solidFill>
                  <a:srgbClr val="FFFF00"/>
                </a:solidFill>
              </a:rPr>
              <a:t>always @</a:t>
            </a:r>
            <a:r>
              <a:rPr lang="en-US" sz="2400" dirty="0"/>
              <a:t>(</a:t>
            </a:r>
            <a:r>
              <a:rPr lang="en-US" sz="2400" dirty="0" err="1">
                <a:solidFill>
                  <a:schemeClr val="accent1"/>
                </a:solidFill>
              </a:rPr>
              <a:t>posedge</a:t>
            </a:r>
            <a:r>
              <a:rPr lang="en-US" sz="2400" dirty="0"/>
              <a:t> CLK </a:t>
            </a:r>
            <a:r>
              <a:rPr lang="en-US" sz="2400" dirty="0">
                <a:solidFill>
                  <a:srgbClr val="FFFF00"/>
                </a:solidFill>
              </a:rPr>
              <a:t>or</a:t>
            </a:r>
            <a:r>
              <a:rPr lang="en-US" sz="2400" dirty="0"/>
              <a:t> </a:t>
            </a:r>
            <a:r>
              <a:rPr lang="en-US" sz="2400" dirty="0" err="1">
                <a:solidFill>
                  <a:schemeClr val="accent1"/>
                </a:solidFill>
              </a:rPr>
              <a:t>negedge</a:t>
            </a:r>
            <a:r>
              <a:rPr lang="en-US" sz="2400" dirty="0"/>
              <a:t> CR)</a:t>
            </a:r>
            <a:endParaRPr lang="zh-CN" altLang="en-US" sz="2400" dirty="0"/>
          </a:p>
          <a:p>
            <a:pPr>
              <a:buFont typeface="Arial" pitchFamily="34" charset="0"/>
              <a:buNone/>
              <a:defRPr/>
            </a:pPr>
            <a:r>
              <a:rPr lang="en-US" sz="2400" dirty="0"/>
              <a:t>          </a:t>
            </a:r>
            <a:r>
              <a:rPr lang="en-US" sz="2400" dirty="0">
                <a:solidFill>
                  <a:schemeClr val="accent1"/>
                </a:solidFill>
              </a:rPr>
              <a:t>if </a:t>
            </a:r>
            <a:r>
              <a:rPr lang="en-US" sz="2400" dirty="0"/>
              <a:t> (!CR)</a:t>
            </a:r>
            <a:endParaRPr lang="zh-CN" altLang="en-US" sz="2400" dirty="0"/>
          </a:p>
          <a:p>
            <a:pPr>
              <a:buFont typeface="Arial" pitchFamily="34" charset="0"/>
              <a:buNone/>
              <a:defRPr/>
            </a:pPr>
            <a:r>
              <a:rPr lang="en-US" sz="2400" dirty="0"/>
              <a:t>            Q = 0;          //</a:t>
            </a:r>
            <a:r>
              <a:rPr lang="zh-CN" altLang="en-US" sz="2400" dirty="0"/>
              <a:t>异步清</a:t>
            </a:r>
            <a:r>
              <a:rPr lang="en-US" sz="2400" dirty="0"/>
              <a:t>0</a:t>
            </a:r>
            <a:endParaRPr lang="zh-CN" altLang="en-US" sz="2400" dirty="0"/>
          </a:p>
          <a:p>
            <a:pPr>
              <a:buFont typeface="Arial" pitchFamily="34" charset="0"/>
              <a:buNone/>
              <a:defRPr/>
            </a:pPr>
            <a:r>
              <a:rPr lang="en-US" sz="2400" dirty="0">
                <a:solidFill>
                  <a:schemeClr val="accent1"/>
                </a:solidFill>
              </a:rPr>
              <a:t>          else if  </a:t>
            </a:r>
            <a:r>
              <a:rPr lang="en-US" sz="2400" dirty="0"/>
              <a:t>(!LD)</a:t>
            </a:r>
            <a:endParaRPr lang="zh-CN" altLang="en-US" sz="2400" dirty="0"/>
          </a:p>
          <a:p>
            <a:pPr>
              <a:buFont typeface="Arial" pitchFamily="34" charset="0"/>
              <a:buNone/>
              <a:defRPr/>
            </a:pPr>
            <a:r>
              <a:rPr lang="en-US" sz="2400" dirty="0"/>
              <a:t>            Q = D;      //</a:t>
            </a:r>
            <a:r>
              <a:rPr lang="zh-CN" altLang="en-US" sz="2400" dirty="0"/>
              <a:t>同步置数</a:t>
            </a:r>
          </a:p>
          <a:p>
            <a:pPr>
              <a:buFont typeface="Arial" pitchFamily="34" charset="0"/>
              <a:buNone/>
              <a:defRPr/>
            </a:pPr>
            <a:r>
              <a:rPr lang="en-US" sz="2400" dirty="0"/>
              <a:t>          </a:t>
            </a:r>
            <a:r>
              <a:rPr lang="en-US" sz="2400" dirty="0">
                <a:solidFill>
                  <a:schemeClr val="accent1"/>
                </a:solidFill>
              </a:rPr>
              <a:t>else if  </a:t>
            </a:r>
            <a:r>
              <a:rPr lang="en-US" sz="2400" dirty="0"/>
              <a:t>(UP)</a:t>
            </a:r>
            <a:endParaRPr lang="zh-CN" altLang="en-US" sz="2400" dirty="0"/>
          </a:p>
          <a:p>
            <a:pPr>
              <a:buFont typeface="Arial" pitchFamily="34" charset="0"/>
              <a:buNone/>
              <a:defRPr/>
            </a:pPr>
            <a:r>
              <a:rPr lang="en-US" sz="2400" dirty="0"/>
              <a:t>            Q = Q+1;   //</a:t>
            </a:r>
            <a:r>
              <a:rPr lang="zh-CN" altLang="en-US" sz="2400" dirty="0"/>
              <a:t>加法计数</a:t>
            </a:r>
          </a:p>
          <a:p>
            <a:pPr>
              <a:buFont typeface="Arial" pitchFamily="34" charset="0"/>
              <a:buNone/>
              <a:defRPr/>
            </a:pPr>
            <a:r>
              <a:rPr lang="en-US" sz="2400" dirty="0"/>
              <a:t>          </a:t>
            </a:r>
            <a:r>
              <a:rPr lang="en-US" sz="2400" dirty="0">
                <a:solidFill>
                  <a:schemeClr val="accent1"/>
                </a:solidFill>
              </a:rPr>
              <a:t>else</a:t>
            </a:r>
            <a:endParaRPr lang="zh-CN" altLang="en-US" sz="2400" dirty="0">
              <a:solidFill>
                <a:schemeClr val="accent1"/>
              </a:solidFill>
            </a:endParaRPr>
          </a:p>
          <a:p>
            <a:pPr>
              <a:buFont typeface="Arial" pitchFamily="34" charset="0"/>
              <a:buNone/>
              <a:defRPr/>
            </a:pPr>
            <a:r>
              <a:rPr lang="en-US" sz="2400" dirty="0"/>
              <a:t>            Q = Q – 1; //</a:t>
            </a:r>
            <a:r>
              <a:rPr lang="zh-CN" altLang="en-US" sz="2400" dirty="0"/>
              <a:t>减法计数</a:t>
            </a:r>
          </a:p>
          <a:p>
            <a:pPr>
              <a:buFont typeface="Arial" pitchFamily="34" charset="0"/>
              <a:buNone/>
              <a:defRPr/>
            </a:pPr>
            <a:r>
              <a:rPr lang="en-US" sz="2400" dirty="0" err="1">
                <a:solidFill>
                  <a:srgbClr val="FF0000"/>
                </a:solidFill>
              </a:rPr>
              <a:t>endmodule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cxnSp>
        <p:nvCxnSpPr>
          <p:cNvPr id="40" name="直接连接符 39"/>
          <p:cNvCxnSpPr>
            <a:cxnSpLocks noChangeShapeType="1"/>
            <a:stCxn id="39" idx="0"/>
            <a:endCxn id="39" idx="2"/>
          </p:cNvCxnSpPr>
          <p:nvPr/>
        </p:nvCxnSpPr>
        <p:spPr bwMode="auto">
          <a:xfrm rot="16200000" flipH="1">
            <a:off x="3049588" y="5238750"/>
            <a:ext cx="3046412" cy="1588"/>
          </a:xfrm>
          <a:prstGeom prst="line">
            <a:avLst/>
          </a:prstGeom>
          <a:noFill/>
          <a:ln w="28575" algn="ctr">
            <a:solidFill>
              <a:srgbClr val="FFC000"/>
            </a:solidFill>
            <a:round/>
            <a:headEnd/>
            <a:tailEnd/>
          </a:ln>
        </p:spPr>
      </p:cxn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1071563" y="571500"/>
          <a:ext cx="7358064" cy="2500315"/>
        </p:xfrm>
        <a:graphic>
          <a:graphicData uri="http://schemas.openxmlformats.org/drawingml/2006/table">
            <a:tbl>
              <a:tblPr/>
              <a:tblGrid>
                <a:gridCol w="5136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8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6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52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66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38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926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38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926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385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8926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6385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25176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57188">
                <a:tc gridSpan="8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latin typeface="Times New Roman"/>
                          <a:ea typeface="宋体"/>
                        </a:rPr>
                        <a:t>输入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</a:rPr>
                        <a:t>输出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</a:rPr>
                        <a:t>工作模式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43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i="1" kern="100">
                          <a:latin typeface="Times New Roman"/>
                          <a:ea typeface="宋体"/>
                        </a:rPr>
                        <a:t>CR</a:t>
                      </a:r>
                      <a:endParaRPr lang="zh-CN" sz="20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i="1" kern="100">
                          <a:latin typeface="Times New Roman"/>
                          <a:ea typeface="宋体"/>
                        </a:rPr>
                        <a:t>LD</a:t>
                      </a:r>
                      <a:endParaRPr lang="zh-CN" sz="20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i="1" kern="100">
                          <a:latin typeface="Times New Roman"/>
                          <a:ea typeface="宋体"/>
                        </a:rPr>
                        <a:t>CLK</a:t>
                      </a:r>
                      <a:endParaRPr lang="zh-CN" sz="20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i="1" kern="100">
                          <a:latin typeface="Times New Roman"/>
                          <a:ea typeface="宋体"/>
                        </a:rPr>
                        <a:t>UP</a:t>
                      </a:r>
                      <a:endParaRPr lang="zh-CN" sz="20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i="1" kern="100">
                          <a:latin typeface="Times New Roman"/>
                          <a:ea typeface="宋体"/>
                        </a:rPr>
                        <a:t>D</a:t>
                      </a:r>
                      <a:r>
                        <a:rPr lang="en-US" sz="2000" kern="100" baseline="-25000">
                          <a:latin typeface="Times New Roman"/>
                          <a:ea typeface="宋体"/>
                        </a:rPr>
                        <a:t>0</a:t>
                      </a:r>
                      <a:endParaRPr lang="zh-CN" sz="20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i="1" kern="100">
                          <a:latin typeface="Times New Roman"/>
                          <a:ea typeface="宋体"/>
                        </a:rPr>
                        <a:t>D</a:t>
                      </a:r>
                      <a:r>
                        <a:rPr lang="en-US" sz="2000" kern="100" baseline="-25000">
                          <a:latin typeface="Times New Roman"/>
                          <a:ea typeface="宋体"/>
                        </a:rPr>
                        <a:t>1</a:t>
                      </a:r>
                      <a:endParaRPr lang="zh-CN" sz="20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i="1" kern="100">
                          <a:latin typeface="Times New Roman"/>
                          <a:ea typeface="宋体"/>
                        </a:rPr>
                        <a:t>D</a:t>
                      </a:r>
                      <a:r>
                        <a:rPr lang="en-US" sz="2000" kern="100" baseline="-25000">
                          <a:latin typeface="Times New Roman"/>
                          <a:ea typeface="宋体"/>
                        </a:rPr>
                        <a:t>2</a:t>
                      </a:r>
                      <a:endParaRPr lang="zh-CN" sz="20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i="1" kern="100">
                          <a:latin typeface="Times New Roman"/>
                          <a:ea typeface="宋体"/>
                        </a:rPr>
                        <a:t>D</a:t>
                      </a:r>
                      <a:r>
                        <a:rPr lang="en-US" sz="2000" kern="100" baseline="-25000">
                          <a:latin typeface="Times New Roman"/>
                          <a:ea typeface="宋体"/>
                        </a:rPr>
                        <a:t>3</a:t>
                      </a:r>
                      <a:endParaRPr lang="zh-CN" sz="20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i="1" kern="100">
                          <a:latin typeface="Times New Roman"/>
                          <a:ea typeface="宋体"/>
                        </a:rPr>
                        <a:t>Q</a:t>
                      </a:r>
                      <a:r>
                        <a:rPr lang="en-US" sz="2000" kern="100" baseline="-25000">
                          <a:latin typeface="Times New Roman"/>
                          <a:ea typeface="宋体"/>
                        </a:rPr>
                        <a:t>0</a:t>
                      </a:r>
                      <a:endParaRPr lang="zh-CN" sz="20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i="1" kern="100">
                          <a:latin typeface="Times New Roman"/>
                          <a:ea typeface="宋体"/>
                        </a:rPr>
                        <a:t>Q</a:t>
                      </a:r>
                      <a:r>
                        <a:rPr lang="en-US" sz="2000" kern="100" baseline="-25000">
                          <a:latin typeface="Times New Roman"/>
                          <a:ea typeface="宋体"/>
                        </a:rPr>
                        <a:t>1</a:t>
                      </a:r>
                      <a:endParaRPr lang="zh-CN" sz="20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i="1" kern="100">
                          <a:latin typeface="Times New Roman"/>
                          <a:ea typeface="宋体"/>
                        </a:rPr>
                        <a:t>Q</a:t>
                      </a:r>
                      <a:r>
                        <a:rPr lang="en-US" sz="2000" kern="100" baseline="-25000">
                          <a:latin typeface="Times New Roman"/>
                          <a:ea typeface="宋体"/>
                        </a:rPr>
                        <a:t>2</a:t>
                      </a:r>
                      <a:endParaRPr lang="zh-CN" sz="20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i="1" kern="100">
                          <a:latin typeface="Times New Roman"/>
                          <a:ea typeface="宋体"/>
                        </a:rPr>
                        <a:t>Q</a:t>
                      </a:r>
                      <a:r>
                        <a:rPr lang="en-US" sz="2000" kern="100" baseline="-25000">
                          <a:latin typeface="Times New Roman"/>
                          <a:ea typeface="宋体"/>
                        </a:rPr>
                        <a:t>3</a:t>
                      </a:r>
                      <a:endParaRPr lang="zh-CN" sz="20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718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FFFF00"/>
                          </a:solidFill>
                          <a:latin typeface="Times New Roman"/>
                          <a:ea typeface="宋体"/>
                        </a:rPr>
                        <a:t>0</a:t>
                      </a:r>
                      <a:endParaRPr lang="zh-CN" sz="2000" kern="100" dirty="0">
                        <a:solidFill>
                          <a:srgbClr val="FFFF00"/>
                        </a:solidFill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latin typeface="Times New Roman"/>
                          <a:ea typeface="宋体"/>
                        </a:rPr>
                        <a:t>d</a:t>
                      </a:r>
                      <a:endParaRPr lang="zh-CN" sz="20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/>
                          <a:ea typeface="宋体"/>
                        </a:rPr>
                        <a:t>d</a:t>
                      </a:r>
                      <a:endParaRPr lang="zh-CN" sz="20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/>
                          <a:ea typeface="宋体"/>
                        </a:rPr>
                        <a:t>d</a:t>
                      </a:r>
                      <a:endParaRPr lang="zh-CN" sz="20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/>
                          <a:ea typeface="宋体"/>
                        </a:rPr>
                        <a:t>d</a:t>
                      </a:r>
                      <a:endParaRPr lang="zh-CN" sz="20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/>
                          <a:ea typeface="宋体"/>
                        </a:rPr>
                        <a:t>d</a:t>
                      </a:r>
                      <a:endParaRPr lang="zh-CN" sz="20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/>
                          <a:ea typeface="宋体"/>
                        </a:rPr>
                        <a:t>d</a:t>
                      </a:r>
                      <a:endParaRPr lang="zh-CN" sz="20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/>
                          <a:ea typeface="宋体"/>
                        </a:rPr>
                        <a:t>d</a:t>
                      </a:r>
                      <a:endParaRPr lang="zh-CN" sz="20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/>
                          <a:ea typeface="宋体"/>
                        </a:rPr>
                        <a:t>0</a:t>
                      </a:r>
                      <a:endParaRPr lang="zh-CN" sz="20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/>
                          <a:ea typeface="宋体"/>
                        </a:rPr>
                        <a:t>0</a:t>
                      </a:r>
                      <a:endParaRPr lang="zh-CN" sz="20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/>
                          <a:ea typeface="宋体"/>
                        </a:rPr>
                        <a:t>0</a:t>
                      </a:r>
                      <a:endParaRPr lang="zh-CN" sz="20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/>
                          <a:ea typeface="宋体"/>
                        </a:rPr>
                        <a:t>0</a:t>
                      </a:r>
                      <a:endParaRPr lang="zh-CN" sz="20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rgbClr val="FFFF00"/>
                          </a:solidFill>
                          <a:latin typeface="Times New Roman"/>
                          <a:ea typeface="宋体"/>
                        </a:rPr>
                        <a:t>异步清</a:t>
                      </a:r>
                      <a:r>
                        <a:rPr lang="en-US" sz="2000" kern="100" dirty="0">
                          <a:solidFill>
                            <a:srgbClr val="FFFF00"/>
                          </a:solidFill>
                          <a:latin typeface="Times New Roman"/>
                          <a:ea typeface="宋体"/>
                        </a:rPr>
                        <a:t>0</a:t>
                      </a:r>
                      <a:endParaRPr lang="zh-CN" sz="2000" kern="100" dirty="0">
                        <a:solidFill>
                          <a:srgbClr val="FFFF00"/>
                        </a:solidFill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718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/>
                          <a:ea typeface="宋体"/>
                        </a:rPr>
                        <a:t>1</a:t>
                      </a:r>
                      <a:endParaRPr lang="zh-CN" sz="20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FFFF00"/>
                          </a:solidFill>
                          <a:latin typeface="Times New Roman"/>
                          <a:ea typeface="宋体"/>
                        </a:rPr>
                        <a:t>0</a:t>
                      </a:r>
                      <a:endParaRPr lang="zh-CN" sz="2000" kern="100" dirty="0">
                        <a:solidFill>
                          <a:srgbClr val="FFFF00"/>
                        </a:solidFill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rgbClr val="FFFF00"/>
                          </a:solidFill>
                          <a:latin typeface="Times New Roman"/>
                          <a:ea typeface="宋体"/>
                        </a:rPr>
                        <a:t>↑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/>
                          <a:ea typeface="宋体"/>
                        </a:rPr>
                        <a:t>d</a:t>
                      </a:r>
                      <a:endParaRPr lang="zh-CN" sz="20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i="1" kern="100" dirty="0">
                          <a:solidFill>
                            <a:srgbClr val="FFFF00"/>
                          </a:solidFill>
                          <a:latin typeface="Times New Roman"/>
                          <a:ea typeface="宋体"/>
                        </a:rPr>
                        <a:t>d</a:t>
                      </a:r>
                      <a:r>
                        <a:rPr lang="en-US" sz="2000" kern="100" baseline="-25000" dirty="0">
                          <a:solidFill>
                            <a:srgbClr val="FFFF00"/>
                          </a:solidFill>
                          <a:latin typeface="Times New Roman"/>
                          <a:ea typeface="宋体"/>
                        </a:rPr>
                        <a:t>0</a:t>
                      </a:r>
                      <a:endParaRPr lang="zh-CN" sz="2000" kern="100" dirty="0">
                        <a:solidFill>
                          <a:srgbClr val="FFFF00"/>
                        </a:solidFill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i="1" kern="100" dirty="0">
                          <a:solidFill>
                            <a:srgbClr val="FFFF00"/>
                          </a:solidFill>
                          <a:latin typeface="Times New Roman"/>
                          <a:ea typeface="宋体"/>
                        </a:rPr>
                        <a:t>d</a:t>
                      </a:r>
                      <a:r>
                        <a:rPr lang="en-US" sz="2000" kern="100" baseline="-25000" dirty="0">
                          <a:solidFill>
                            <a:srgbClr val="FFFF00"/>
                          </a:solidFill>
                          <a:latin typeface="Times New Roman"/>
                          <a:ea typeface="宋体"/>
                        </a:rPr>
                        <a:t>1</a:t>
                      </a:r>
                      <a:endParaRPr lang="zh-CN" sz="2000" kern="100" dirty="0">
                        <a:solidFill>
                          <a:srgbClr val="FFFF00"/>
                        </a:solidFill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i="1" kern="100" dirty="0">
                          <a:solidFill>
                            <a:srgbClr val="FFFF00"/>
                          </a:solidFill>
                          <a:latin typeface="Times New Roman"/>
                          <a:ea typeface="宋体"/>
                        </a:rPr>
                        <a:t>d</a:t>
                      </a:r>
                      <a:r>
                        <a:rPr lang="en-US" sz="2000" kern="100" baseline="-25000" dirty="0">
                          <a:solidFill>
                            <a:srgbClr val="FFFF00"/>
                          </a:solidFill>
                          <a:latin typeface="Times New Roman"/>
                          <a:ea typeface="宋体"/>
                        </a:rPr>
                        <a:t>2</a:t>
                      </a:r>
                      <a:endParaRPr lang="zh-CN" sz="2000" kern="100" dirty="0">
                        <a:solidFill>
                          <a:srgbClr val="FFFF00"/>
                        </a:solidFill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i="1" kern="100" dirty="0">
                          <a:solidFill>
                            <a:srgbClr val="FFFF00"/>
                          </a:solidFill>
                          <a:latin typeface="Times New Roman"/>
                          <a:ea typeface="宋体"/>
                        </a:rPr>
                        <a:t>d</a:t>
                      </a:r>
                      <a:r>
                        <a:rPr lang="en-US" sz="2000" kern="100" baseline="-25000" dirty="0">
                          <a:solidFill>
                            <a:srgbClr val="FFFF00"/>
                          </a:solidFill>
                          <a:latin typeface="Times New Roman"/>
                          <a:ea typeface="宋体"/>
                        </a:rPr>
                        <a:t>3</a:t>
                      </a:r>
                      <a:endParaRPr lang="zh-CN" sz="2000" kern="100" dirty="0">
                        <a:solidFill>
                          <a:srgbClr val="FFFF00"/>
                        </a:solidFill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i="1" kern="100" dirty="0">
                          <a:solidFill>
                            <a:srgbClr val="FFFF00"/>
                          </a:solidFill>
                          <a:latin typeface="Times New Roman"/>
                          <a:ea typeface="宋体"/>
                        </a:rPr>
                        <a:t>d</a:t>
                      </a:r>
                      <a:r>
                        <a:rPr lang="en-US" sz="2000" kern="100" baseline="-25000" dirty="0">
                          <a:solidFill>
                            <a:srgbClr val="FFFF00"/>
                          </a:solidFill>
                          <a:latin typeface="Times New Roman"/>
                          <a:ea typeface="宋体"/>
                        </a:rPr>
                        <a:t>0</a:t>
                      </a:r>
                      <a:endParaRPr lang="zh-CN" sz="2000" kern="100" dirty="0">
                        <a:solidFill>
                          <a:srgbClr val="FFFF00"/>
                        </a:solidFill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i="1" kern="100" dirty="0">
                          <a:solidFill>
                            <a:srgbClr val="FFFF00"/>
                          </a:solidFill>
                          <a:latin typeface="Times New Roman"/>
                          <a:ea typeface="宋体"/>
                        </a:rPr>
                        <a:t>d</a:t>
                      </a:r>
                      <a:r>
                        <a:rPr lang="en-US" sz="2000" kern="100" baseline="-25000" dirty="0">
                          <a:solidFill>
                            <a:srgbClr val="FFFF00"/>
                          </a:solidFill>
                          <a:latin typeface="Times New Roman"/>
                          <a:ea typeface="宋体"/>
                        </a:rPr>
                        <a:t>1</a:t>
                      </a:r>
                      <a:endParaRPr lang="zh-CN" sz="2000" kern="100" dirty="0">
                        <a:solidFill>
                          <a:srgbClr val="FFFF00"/>
                        </a:solidFill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i="1" kern="100" dirty="0">
                          <a:solidFill>
                            <a:srgbClr val="FFFF00"/>
                          </a:solidFill>
                          <a:latin typeface="Times New Roman"/>
                          <a:ea typeface="宋体"/>
                        </a:rPr>
                        <a:t>d</a:t>
                      </a:r>
                      <a:r>
                        <a:rPr lang="en-US" sz="2000" kern="100" baseline="-25000" dirty="0">
                          <a:solidFill>
                            <a:srgbClr val="FFFF00"/>
                          </a:solidFill>
                          <a:latin typeface="Times New Roman"/>
                          <a:ea typeface="宋体"/>
                        </a:rPr>
                        <a:t>2</a:t>
                      </a:r>
                      <a:endParaRPr lang="zh-CN" sz="2000" kern="100" dirty="0">
                        <a:solidFill>
                          <a:srgbClr val="FFFF00"/>
                        </a:solidFill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i="1" kern="100" dirty="0">
                          <a:solidFill>
                            <a:srgbClr val="FFFF00"/>
                          </a:solidFill>
                          <a:latin typeface="Times New Roman"/>
                          <a:ea typeface="宋体"/>
                        </a:rPr>
                        <a:t>d</a:t>
                      </a:r>
                      <a:r>
                        <a:rPr lang="en-US" sz="2000" kern="100" baseline="-25000" dirty="0">
                          <a:solidFill>
                            <a:srgbClr val="FFFF00"/>
                          </a:solidFill>
                          <a:latin typeface="Times New Roman"/>
                          <a:ea typeface="宋体"/>
                        </a:rPr>
                        <a:t>3</a:t>
                      </a:r>
                      <a:endParaRPr lang="zh-CN" sz="2000" kern="100" dirty="0">
                        <a:solidFill>
                          <a:srgbClr val="FFFF00"/>
                        </a:solidFill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rgbClr val="FFFF00"/>
                          </a:solidFill>
                          <a:latin typeface="Times New Roman"/>
                          <a:ea typeface="宋体"/>
                        </a:rPr>
                        <a:t>同步置数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718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/>
                          <a:ea typeface="宋体"/>
                        </a:rPr>
                        <a:t>1</a:t>
                      </a:r>
                      <a:endParaRPr lang="zh-CN" sz="20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/>
                          <a:ea typeface="宋体"/>
                        </a:rPr>
                        <a:t>1</a:t>
                      </a:r>
                      <a:endParaRPr lang="zh-CN" sz="20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rgbClr val="FFFF00"/>
                          </a:solidFill>
                          <a:latin typeface="Times New Roman"/>
                          <a:ea typeface="宋体"/>
                        </a:rPr>
                        <a:t>↑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FFFF00"/>
                          </a:solidFill>
                          <a:latin typeface="Times New Roman"/>
                          <a:ea typeface="宋体"/>
                        </a:rPr>
                        <a:t>1</a:t>
                      </a:r>
                      <a:endParaRPr lang="zh-CN" sz="2000" kern="100" dirty="0">
                        <a:solidFill>
                          <a:srgbClr val="FFFF00"/>
                        </a:solidFill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/>
                          <a:ea typeface="宋体"/>
                        </a:rPr>
                        <a:t>d</a:t>
                      </a:r>
                      <a:endParaRPr lang="zh-CN" sz="20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/>
                          <a:ea typeface="宋体"/>
                        </a:rPr>
                        <a:t>d</a:t>
                      </a:r>
                      <a:endParaRPr lang="zh-CN" sz="20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/>
                          <a:ea typeface="宋体"/>
                        </a:rPr>
                        <a:t>d</a:t>
                      </a:r>
                      <a:endParaRPr lang="zh-CN" sz="20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/>
                          <a:ea typeface="宋体"/>
                        </a:rPr>
                        <a:t>d</a:t>
                      </a:r>
                      <a:endParaRPr lang="zh-CN" sz="20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</a:rPr>
                        <a:t>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</a:rPr>
                        <a:t>法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</a:rPr>
                        <a:t>计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</a:rPr>
                        <a:t>数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rgbClr val="FFFF00"/>
                          </a:solidFill>
                          <a:latin typeface="Times New Roman"/>
                          <a:ea typeface="宋体"/>
                        </a:rPr>
                        <a:t>加法计数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718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/>
                          <a:ea typeface="宋体"/>
                        </a:rPr>
                        <a:t>1</a:t>
                      </a:r>
                      <a:endParaRPr lang="zh-CN" sz="20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/>
                          <a:ea typeface="宋体"/>
                        </a:rPr>
                        <a:t>1</a:t>
                      </a:r>
                      <a:endParaRPr lang="zh-CN" sz="20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rgbClr val="FFFF00"/>
                          </a:solidFill>
                          <a:latin typeface="Times New Roman"/>
                          <a:ea typeface="宋体"/>
                        </a:rPr>
                        <a:t>↑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FFFF00"/>
                          </a:solidFill>
                          <a:latin typeface="Times New Roman"/>
                          <a:ea typeface="宋体"/>
                        </a:rPr>
                        <a:t>0</a:t>
                      </a:r>
                      <a:endParaRPr lang="zh-CN" sz="2000" kern="100" dirty="0">
                        <a:solidFill>
                          <a:srgbClr val="FFFF00"/>
                        </a:solidFill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/>
                          <a:ea typeface="宋体"/>
                        </a:rPr>
                        <a:t>d</a:t>
                      </a:r>
                      <a:endParaRPr lang="zh-CN" sz="20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/>
                          <a:ea typeface="宋体"/>
                        </a:rPr>
                        <a:t>d</a:t>
                      </a:r>
                      <a:endParaRPr lang="zh-CN" sz="20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/>
                          <a:ea typeface="宋体"/>
                        </a:rPr>
                        <a:t>d</a:t>
                      </a:r>
                      <a:endParaRPr lang="zh-CN" sz="20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/>
                          <a:ea typeface="宋体"/>
                        </a:rPr>
                        <a:t>d</a:t>
                      </a:r>
                      <a:endParaRPr lang="zh-CN" sz="20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</a:rPr>
                        <a:t>减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</a:rPr>
                        <a:t>法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</a:rPr>
                        <a:t>计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</a:rPr>
                        <a:t>数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rgbClr val="FFFF00"/>
                          </a:solidFill>
                          <a:latin typeface="Times New Roman"/>
                          <a:ea typeface="宋体"/>
                        </a:rPr>
                        <a:t>减法计数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97489F-4C31-4370-B64B-6FDA95532023}" type="slidenum">
              <a:rPr lang="zh-CN" altLang="en-US" smtClean="0"/>
              <a:pPr>
                <a:defRPr/>
              </a:pPr>
              <a:t>70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5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5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45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45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25" grpId="0" autoUpdateAnimBg="0"/>
      <p:bldP spid="64514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5"/>
          <p:cNvSpPr>
            <a:spLocks noChangeArrowheads="1"/>
          </p:cNvSpPr>
          <p:nvPr/>
        </p:nvSpPr>
        <p:spPr bwMode="auto">
          <a:xfrm>
            <a:off x="179512" y="333611"/>
            <a:ext cx="9144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7.7.3 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序列检测器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3501" name="Rectangle 18"/>
          <p:cNvSpPr>
            <a:spLocks noChangeArrowheads="1"/>
          </p:cNvSpPr>
          <p:nvPr/>
        </p:nvSpPr>
        <p:spPr bwMode="auto">
          <a:xfrm>
            <a:off x="108743" y="1340768"/>
            <a:ext cx="8926513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可重叠的“</a:t>
            </a:r>
            <a:r>
              <a:rPr lang="en-US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10010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”</a:t>
            </a: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序列检测器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的</a:t>
            </a:r>
            <a:r>
              <a:rPr lang="en-US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Verilog</a:t>
            </a: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行为级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描述。</a:t>
            </a:r>
            <a:endParaRPr lang="en-US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  <a:p>
            <a:endParaRPr lang="en-US" altLang="zh-CN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采用</a:t>
            </a: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两个</a:t>
            </a: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always</a:t>
            </a:r>
            <a:r>
              <a:rPr lang="zh-CN" altLang="en-US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块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。</a:t>
            </a:r>
            <a:endParaRPr lang="en-US" altLang="zh-CN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一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个用来</a:t>
            </a:r>
            <a:r>
              <a:rPr lang="zh-CN" altLang="en-US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实现现态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更新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，另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一个用来</a:t>
            </a: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实现次</a:t>
            </a:r>
            <a:r>
              <a:rPr lang="zh-CN" altLang="en-US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态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更新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。</a:t>
            </a:r>
            <a:endParaRPr lang="en-US" altLang="zh-CN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  <a:p>
            <a:pPr>
              <a:buFontTx/>
              <a:buNone/>
            </a:pPr>
            <a:endParaRPr lang="en-US" altLang="zh-CN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97489F-4C31-4370-B64B-6FDA95532023}" type="slidenum">
              <a:rPr lang="zh-CN" altLang="en-US" smtClean="0"/>
              <a:pPr>
                <a:defRPr/>
              </a:pPr>
              <a:t>71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5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5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35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35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35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35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 bwMode="auto">
          <a:xfrm>
            <a:off x="1214414" y="928670"/>
            <a:ext cx="6643734" cy="557216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4514" name="Rectangle 5"/>
          <p:cNvSpPr>
            <a:spLocks noChangeArrowheads="1"/>
          </p:cNvSpPr>
          <p:nvPr/>
        </p:nvSpPr>
        <p:spPr bwMode="auto">
          <a:xfrm>
            <a:off x="0" y="190481"/>
            <a:ext cx="91440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Tx/>
              <a:buNone/>
            </a:pP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可重叠“</a:t>
            </a:r>
            <a:r>
              <a:rPr lang="en-US" altLang="zh-CN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10010</a:t>
            </a:r>
            <a:r>
              <a:rPr lang="zh-CN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”序列</a:t>
            </a: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检测器的状态转换图</a:t>
            </a:r>
          </a:p>
        </p:txBody>
      </p:sp>
      <p:sp>
        <p:nvSpPr>
          <p:cNvPr id="1331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buFontTx/>
              <a:buNone/>
            </a:pPr>
            <a:endParaRPr lang="zh-CN" altLang="en-US"/>
          </a:p>
        </p:txBody>
      </p:sp>
      <p:graphicFrame>
        <p:nvGraphicFramePr>
          <p:cNvPr id="13314" name="Object 1"/>
          <p:cNvGraphicFramePr>
            <a:graphicFrameLocks noChangeAspect="1"/>
          </p:cNvGraphicFramePr>
          <p:nvPr/>
        </p:nvGraphicFramePr>
        <p:xfrm>
          <a:off x="1285875" y="916008"/>
          <a:ext cx="6502400" cy="551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04" r:id="rId4" imgW="3191499" imgH="2701857" progId="">
                  <p:embed/>
                </p:oleObj>
              </mc:Choice>
              <mc:Fallback>
                <p:oleObj r:id="rId4" imgW="3191499" imgH="2701857" progId="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75" y="916008"/>
                        <a:ext cx="6502400" cy="5513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97489F-4C31-4370-B64B-6FDA95532023}" type="slidenum">
              <a:rPr lang="zh-CN" altLang="en-US" smtClean="0"/>
              <a:pPr>
                <a:defRPr/>
              </a:pPr>
              <a:t>72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5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5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4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214314" y="642919"/>
            <a:ext cx="8858280" cy="5857915"/>
          </a:xfrm>
          <a:prstGeom prst="rect">
            <a:avLst/>
          </a:prstGeom>
          <a:noFill/>
          <a:ln w="28575">
            <a:solidFill>
              <a:srgbClr val="FFC000"/>
            </a:solidFill>
            <a:miter lim="800000"/>
            <a:headEnd/>
            <a:tailEnd/>
          </a:ln>
        </p:spPr>
        <p:txBody>
          <a:bodyPr numCol="2">
            <a:spAutoFit/>
          </a:bodyPr>
          <a:lstStyle/>
          <a:p>
            <a:pPr>
              <a:buFont typeface="Arial" pitchFamily="34" charset="0"/>
              <a:buNone/>
              <a:defRPr/>
            </a:pPr>
            <a:r>
              <a:rPr lang="en-US" sz="2600" dirty="0">
                <a:solidFill>
                  <a:srgbClr val="FF0000"/>
                </a:solidFill>
              </a:rPr>
              <a:t>module</a:t>
            </a:r>
            <a:r>
              <a:rPr lang="en-US" sz="2600" dirty="0"/>
              <a:t>  </a:t>
            </a:r>
            <a:r>
              <a:rPr lang="en-US" sz="2600" dirty="0" err="1"/>
              <a:t>seqdet</a:t>
            </a:r>
            <a:r>
              <a:rPr lang="en-US" sz="2600" dirty="0"/>
              <a:t>(</a:t>
            </a:r>
            <a:r>
              <a:rPr lang="en-US" sz="2600" dirty="0" err="1"/>
              <a:t>datain</a:t>
            </a:r>
            <a:r>
              <a:rPr lang="en-US" sz="2600" dirty="0"/>
              <a:t>, </a:t>
            </a:r>
            <a:r>
              <a:rPr lang="en-US" sz="2600" dirty="0" err="1"/>
              <a:t>clk</a:t>
            </a:r>
            <a:r>
              <a:rPr lang="en-US" sz="2600" dirty="0"/>
              <a:t>, reset, </a:t>
            </a:r>
            <a:r>
              <a:rPr lang="en-US" sz="2600" dirty="0" err="1"/>
              <a:t>dataout</a:t>
            </a:r>
            <a:r>
              <a:rPr lang="en-US" sz="2600" dirty="0"/>
              <a:t>);</a:t>
            </a:r>
            <a:endParaRPr lang="zh-CN" altLang="en-US" sz="2600" dirty="0"/>
          </a:p>
          <a:p>
            <a:pPr>
              <a:buFont typeface="Arial" pitchFamily="34" charset="0"/>
              <a:buNone/>
              <a:defRPr/>
            </a:pPr>
            <a:r>
              <a:rPr lang="en-US" sz="2600" dirty="0"/>
              <a:t>        input  </a:t>
            </a:r>
            <a:r>
              <a:rPr lang="en-US" sz="2600" dirty="0" err="1"/>
              <a:t>datain</a:t>
            </a:r>
            <a:r>
              <a:rPr lang="en-US" sz="2600" dirty="0"/>
              <a:t>, </a:t>
            </a:r>
            <a:r>
              <a:rPr lang="en-US" sz="2600" dirty="0" err="1"/>
              <a:t>clk</a:t>
            </a:r>
            <a:r>
              <a:rPr lang="en-US" sz="2600" dirty="0"/>
              <a:t>, reset;</a:t>
            </a:r>
            <a:endParaRPr lang="zh-CN" altLang="en-US" sz="2600" dirty="0"/>
          </a:p>
          <a:p>
            <a:pPr>
              <a:buFont typeface="Arial" pitchFamily="34" charset="0"/>
              <a:buNone/>
              <a:defRPr/>
            </a:pPr>
            <a:r>
              <a:rPr lang="en-US" sz="2600" dirty="0"/>
              <a:t>        output  </a:t>
            </a:r>
            <a:r>
              <a:rPr lang="en-US" sz="2600" dirty="0" err="1"/>
              <a:t>dataout</a:t>
            </a:r>
            <a:r>
              <a:rPr lang="en-US" sz="2600" dirty="0"/>
              <a:t>;</a:t>
            </a:r>
            <a:endParaRPr lang="zh-CN" altLang="en-US" sz="2600" dirty="0"/>
          </a:p>
          <a:p>
            <a:pPr>
              <a:buFont typeface="Arial" pitchFamily="34" charset="0"/>
              <a:buNone/>
              <a:defRPr/>
            </a:pPr>
            <a:r>
              <a:rPr lang="en-US" sz="2600" dirty="0"/>
              <a:t>        </a:t>
            </a:r>
            <a:r>
              <a:rPr lang="en-US" sz="2600" dirty="0" err="1">
                <a:solidFill>
                  <a:schemeClr val="accent1"/>
                </a:solidFill>
              </a:rPr>
              <a:t>reg</a:t>
            </a:r>
            <a:r>
              <a:rPr lang="en-US" sz="2600" dirty="0"/>
              <a:t>  [2:0] </a:t>
            </a:r>
            <a:r>
              <a:rPr lang="en-US" sz="2600" dirty="0" err="1"/>
              <a:t>state_reg</a:t>
            </a:r>
            <a:r>
              <a:rPr lang="en-US" sz="2600" dirty="0"/>
              <a:t>, </a:t>
            </a:r>
            <a:r>
              <a:rPr lang="en-US" sz="2600" dirty="0" smtClean="0"/>
              <a:t>             </a:t>
            </a:r>
          </a:p>
          <a:p>
            <a:pPr>
              <a:buFont typeface="Arial" pitchFamily="34" charset="0"/>
              <a:buNone/>
              <a:defRPr/>
            </a:pPr>
            <a:r>
              <a:rPr lang="en-US" sz="2600" dirty="0" smtClean="0"/>
              <a:t>                        </a:t>
            </a:r>
            <a:r>
              <a:rPr lang="en-US" sz="2600" dirty="0" err="1" smtClean="0"/>
              <a:t>state_next</a:t>
            </a:r>
            <a:r>
              <a:rPr lang="en-US" sz="2600" dirty="0"/>
              <a:t>; </a:t>
            </a:r>
            <a:endParaRPr lang="en-US" sz="2600" dirty="0" smtClean="0"/>
          </a:p>
          <a:p>
            <a:pPr>
              <a:buFont typeface="Arial" pitchFamily="34" charset="0"/>
              <a:buNone/>
              <a:defRPr/>
            </a:pPr>
            <a:r>
              <a:rPr lang="en-US" sz="2600" dirty="0" smtClean="0"/>
              <a:t>        //</a:t>
            </a:r>
            <a:r>
              <a:rPr lang="zh-CN" altLang="en-US" sz="2600" dirty="0"/>
              <a:t>定义现态和次</a:t>
            </a:r>
            <a:r>
              <a:rPr lang="zh-CN" altLang="en-US" sz="2600" dirty="0" smtClean="0"/>
              <a:t>态</a:t>
            </a:r>
            <a:endParaRPr lang="en-US" altLang="zh-CN" sz="2600" dirty="0" smtClean="0"/>
          </a:p>
          <a:p>
            <a:pPr>
              <a:buFont typeface="Arial" pitchFamily="34" charset="0"/>
              <a:buNone/>
              <a:defRPr/>
            </a:pPr>
            <a:r>
              <a:rPr lang="en-US" sz="2600" dirty="0" smtClean="0"/>
              <a:t>//</a:t>
            </a:r>
            <a:r>
              <a:rPr lang="zh-CN" altLang="en-US" sz="2600" dirty="0"/>
              <a:t>以下为定义状态转换图中</a:t>
            </a:r>
            <a:r>
              <a:rPr lang="zh-CN" altLang="en-US" sz="2600" dirty="0" smtClean="0"/>
              <a:t>的</a:t>
            </a:r>
            <a:endParaRPr lang="en-US" altLang="zh-CN" sz="2600" dirty="0" smtClean="0"/>
          </a:p>
          <a:p>
            <a:pPr>
              <a:buFont typeface="Arial" pitchFamily="34" charset="0"/>
              <a:buNone/>
              <a:defRPr/>
            </a:pPr>
            <a:r>
              <a:rPr lang="en-US" sz="2600" dirty="0" smtClean="0"/>
              <a:t>//5</a:t>
            </a:r>
            <a:r>
              <a:rPr lang="zh-CN" altLang="en-US" sz="2600" dirty="0" smtClean="0"/>
              <a:t>个</a:t>
            </a:r>
            <a:r>
              <a:rPr lang="zh-CN" altLang="en-US" sz="2600" dirty="0"/>
              <a:t>状态</a:t>
            </a:r>
            <a:r>
              <a:rPr lang="en-US" sz="2600" dirty="0"/>
              <a:t>A</a:t>
            </a:r>
            <a:r>
              <a:rPr lang="zh-CN" altLang="en-US" sz="2600" dirty="0"/>
              <a:t>、</a:t>
            </a:r>
            <a:r>
              <a:rPr lang="en-US" sz="2600" dirty="0"/>
              <a:t>B</a:t>
            </a:r>
            <a:r>
              <a:rPr lang="zh-CN" altLang="en-US" sz="2600" dirty="0"/>
              <a:t>、</a:t>
            </a:r>
            <a:r>
              <a:rPr lang="en-US" sz="2600" dirty="0"/>
              <a:t>C</a:t>
            </a:r>
            <a:r>
              <a:rPr lang="zh-CN" altLang="en-US" sz="2600" dirty="0"/>
              <a:t>、</a:t>
            </a:r>
            <a:r>
              <a:rPr lang="en-US" sz="2600" dirty="0"/>
              <a:t>D</a:t>
            </a:r>
            <a:r>
              <a:rPr lang="zh-CN" altLang="en-US" sz="2600" dirty="0"/>
              <a:t>、</a:t>
            </a:r>
            <a:r>
              <a:rPr lang="en-US" sz="2600" dirty="0"/>
              <a:t>E</a:t>
            </a:r>
            <a:endParaRPr lang="zh-CN" altLang="en-US" sz="2600" dirty="0"/>
          </a:p>
          <a:p>
            <a:pPr>
              <a:buFont typeface="Arial" pitchFamily="34" charset="0"/>
              <a:buNone/>
              <a:defRPr/>
            </a:pPr>
            <a:r>
              <a:rPr lang="en-US" sz="2600" dirty="0"/>
              <a:t>        </a:t>
            </a:r>
            <a:r>
              <a:rPr lang="en-US" sz="2600" dirty="0" err="1"/>
              <a:t>localparam</a:t>
            </a:r>
            <a:r>
              <a:rPr lang="en-US" sz="2600" dirty="0"/>
              <a:t>  A = </a:t>
            </a:r>
            <a:r>
              <a:rPr lang="en-US" sz="2600" dirty="0" smtClean="0"/>
              <a:t>3’d0</a:t>
            </a:r>
            <a:r>
              <a:rPr lang="en-US" sz="2600" dirty="0"/>
              <a:t>,</a:t>
            </a:r>
            <a:endParaRPr lang="zh-CN" altLang="en-US" sz="2600" dirty="0"/>
          </a:p>
          <a:p>
            <a:pPr>
              <a:buFont typeface="Arial" pitchFamily="34" charset="0"/>
              <a:buNone/>
              <a:defRPr/>
            </a:pPr>
            <a:r>
              <a:rPr lang="en-US" sz="2600" dirty="0"/>
              <a:t>                   </a:t>
            </a:r>
            <a:r>
              <a:rPr lang="en-US" sz="2600" dirty="0" smtClean="0"/>
              <a:t>         B </a:t>
            </a:r>
            <a:r>
              <a:rPr lang="en-US" sz="2600" dirty="0"/>
              <a:t>= </a:t>
            </a:r>
            <a:r>
              <a:rPr lang="en-US" sz="2600" dirty="0" smtClean="0"/>
              <a:t>3’d1</a:t>
            </a:r>
            <a:r>
              <a:rPr lang="en-US" sz="2600" dirty="0"/>
              <a:t>,</a:t>
            </a:r>
            <a:endParaRPr lang="zh-CN" altLang="en-US" sz="2600" dirty="0"/>
          </a:p>
          <a:p>
            <a:pPr>
              <a:buFont typeface="Arial" pitchFamily="34" charset="0"/>
              <a:buNone/>
              <a:defRPr/>
            </a:pPr>
            <a:r>
              <a:rPr lang="en-US" sz="2600" dirty="0"/>
              <a:t>                   </a:t>
            </a:r>
            <a:r>
              <a:rPr lang="en-US" sz="2600" dirty="0" smtClean="0"/>
              <a:t>         </a:t>
            </a:r>
            <a:r>
              <a:rPr lang="de-DE" sz="2600" dirty="0" smtClean="0"/>
              <a:t>C </a:t>
            </a:r>
            <a:r>
              <a:rPr lang="de-DE" sz="2600" dirty="0"/>
              <a:t>= </a:t>
            </a:r>
            <a:r>
              <a:rPr lang="de-DE" sz="2600" dirty="0" smtClean="0"/>
              <a:t>3’d2</a:t>
            </a:r>
            <a:r>
              <a:rPr lang="de-DE" sz="2600" dirty="0"/>
              <a:t>,</a:t>
            </a:r>
            <a:endParaRPr lang="zh-CN" altLang="en-US" sz="2600" dirty="0"/>
          </a:p>
          <a:p>
            <a:pPr>
              <a:buFont typeface="Arial" pitchFamily="34" charset="0"/>
              <a:buNone/>
              <a:defRPr/>
            </a:pPr>
            <a:r>
              <a:rPr lang="de-DE" sz="2600" dirty="0"/>
              <a:t>                   </a:t>
            </a:r>
            <a:r>
              <a:rPr lang="de-DE" sz="2600" dirty="0" smtClean="0"/>
              <a:t>         D </a:t>
            </a:r>
            <a:r>
              <a:rPr lang="de-DE" sz="2600" dirty="0"/>
              <a:t>= </a:t>
            </a:r>
            <a:r>
              <a:rPr lang="de-DE" sz="2600" dirty="0" smtClean="0"/>
              <a:t>3’d3</a:t>
            </a:r>
            <a:r>
              <a:rPr lang="de-DE" sz="2600" dirty="0"/>
              <a:t>,</a:t>
            </a:r>
            <a:endParaRPr lang="zh-CN" altLang="en-US" sz="2600" dirty="0"/>
          </a:p>
          <a:p>
            <a:pPr>
              <a:buFont typeface="Arial" pitchFamily="34" charset="0"/>
              <a:buNone/>
              <a:defRPr/>
            </a:pPr>
            <a:r>
              <a:rPr lang="de-DE" sz="2600" dirty="0"/>
              <a:t>                   </a:t>
            </a:r>
            <a:r>
              <a:rPr lang="de-DE" sz="2600" dirty="0" smtClean="0"/>
              <a:t>         E </a:t>
            </a:r>
            <a:r>
              <a:rPr lang="de-DE" sz="2600" dirty="0"/>
              <a:t>= </a:t>
            </a:r>
            <a:r>
              <a:rPr lang="de-DE" sz="2600" dirty="0" smtClean="0"/>
              <a:t>3’d4</a:t>
            </a:r>
            <a:r>
              <a:rPr lang="de-DE" sz="2600" dirty="0"/>
              <a:t>;</a:t>
            </a:r>
            <a:endParaRPr lang="zh-CN" altLang="en-US" sz="2600" dirty="0"/>
          </a:p>
          <a:p>
            <a:pPr>
              <a:buFont typeface="Arial" pitchFamily="34" charset="0"/>
              <a:buNone/>
              <a:defRPr/>
            </a:pPr>
            <a:r>
              <a:rPr lang="de-DE" sz="2600" dirty="0"/>
              <a:t>//</a:t>
            </a:r>
            <a:r>
              <a:rPr lang="zh-CN" altLang="en-US" sz="2600" dirty="0"/>
              <a:t>以下为描述电路的</a:t>
            </a:r>
            <a:r>
              <a:rPr lang="zh-CN" altLang="en-US" sz="2600" dirty="0">
                <a:solidFill>
                  <a:srgbClr val="FFFF00"/>
                </a:solidFill>
              </a:rPr>
              <a:t>输出</a:t>
            </a:r>
            <a:r>
              <a:rPr lang="zh-CN" altLang="en-US" sz="2600" dirty="0"/>
              <a:t>逻辑</a:t>
            </a:r>
          </a:p>
          <a:p>
            <a:pPr>
              <a:buFont typeface="Arial" pitchFamily="34" charset="0"/>
              <a:buNone/>
              <a:defRPr/>
            </a:pPr>
            <a:r>
              <a:rPr lang="en-US" sz="2600" dirty="0"/>
              <a:t>        </a:t>
            </a:r>
            <a:r>
              <a:rPr lang="en-US" sz="2600" dirty="0">
                <a:solidFill>
                  <a:srgbClr val="FFFF00"/>
                </a:solidFill>
              </a:rPr>
              <a:t>assign</a:t>
            </a:r>
            <a:r>
              <a:rPr lang="en-US" sz="2600" dirty="0"/>
              <a:t>  </a:t>
            </a:r>
            <a:r>
              <a:rPr lang="en-US" sz="2600" dirty="0" err="1"/>
              <a:t>dataout</a:t>
            </a:r>
            <a:r>
              <a:rPr lang="en-US" sz="2600" dirty="0"/>
              <a:t> = (</a:t>
            </a:r>
            <a:r>
              <a:rPr lang="en-US" sz="2600" dirty="0" err="1"/>
              <a:t>state_reg</a:t>
            </a:r>
            <a:r>
              <a:rPr lang="en-US" sz="2600" dirty="0"/>
              <a:t> = = E &amp;&amp; </a:t>
            </a:r>
            <a:r>
              <a:rPr lang="en-US" sz="2600" dirty="0" err="1"/>
              <a:t>datain</a:t>
            </a:r>
            <a:r>
              <a:rPr lang="en-US" sz="2600" dirty="0"/>
              <a:t> = = 1’b0)? 1’b1 : 1’b0</a:t>
            </a:r>
            <a:r>
              <a:rPr lang="en-US" sz="2600" dirty="0" smtClean="0"/>
              <a:t>;</a:t>
            </a:r>
          </a:p>
          <a:p>
            <a:pPr>
              <a:buFont typeface="Arial" pitchFamily="34" charset="0"/>
              <a:buNone/>
              <a:defRPr/>
            </a:pPr>
            <a:endParaRPr lang="zh-CN" altLang="en-US" sz="2600" dirty="0"/>
          </a:p>
          <a:p>
            <a:pPr>
              <a:buFont typeface="Arial" pitchFamily="34" charset="0"/>
              <a:buNone/>
              <a:defRPr/>
            </a:pPr>
            <a:r>
              <a:rPr lang="en-US" sz="2600" dirty="0"/>
              <a:t>  </a:t>
            </a:r>
            <a:r>
              <a:rPr lang="en-US" sz="2600" dirty="0" smtClean="0"/>
              <a:t>//</a:t>
            </a:r>
            <a:r>
              <a:rPr lang="zh-CN" altLang="en-US" sz="2600" dirty="0"/>
              <a:t>以下为描述电路的内部</a:t>
            </a:r>
            <a:r>
              <a:rPr lang="zh-CN" altLang="en-US" sz="2600" dirty="0">
                <a:solidFill>
                  <a:srgbClr val="FFFF00"/>
                </a:solidFill>
              </a:rPr>
              <a:t>状态</a:t>
            </a:r>
          </a:p>
          <a:p>
            <a:pPr>
              <a:buFont typeface="Arial" pitchFamily="34" charset="0"/>
              <a:buNone/>
              <a:defRPr/>
            </a:pPr>
            <a:r>
              <a:rPr lang="en-US" sz="2600" dirty="0">
                <a:solidFill>
                  <a:srgbClr val="FFFF00"/>
                </a:solidFill>
              </a:rPr>
              <a:t>        always @</a:t>
            </a:r>
            <a:r>
              <a:rPr lang="en-US" sz="2600" dirty="0"/>
              <a:t>(</a:t>
            </a:r>
            <a:r>
              <a:rPr lang="en-US" sz="2600" dirty="0" err="1">
                <a:solidFill>
                  <a:schemeClr val="accent1"/>
                </a:solidFill>
              </a:rPr>
              <a:t>posedge</a:t>
            </a:r>
            <a:r>
              <a:rPr lang="en-US" sz="2600" dirty="0"/>
              <a:t> </a:t>
            </a:r>
            <a:r>
              <a:rPr lang="en-US" sz="2600" dirty="0" err="1"/>
              <a:t>clk</a:t>
            </a:r>
            <a:r>
              <a:rPr lang="en-US" sz="2600" dirty="0"/>
              <a:t> </a:t>
            </a:r>
            <a:r>
              <a:rPr lang="en-US" sz="2600" dirty="0">
                <a:solidFill>
                  <a:srgbClr val="FFFF00"/>
                </a:solidFill>
              </a:rPr>
              <a:t>or</a:t>
            </a:r>
            <a:r>
              <a:rPr lang="en-US" sz="2600" dirty="0"/>
              <a:t> </a:t>
            </a:r>
            <a:r>
              <a:rPr lang="en-US" sz="2600" dirty="0" err="1">
                <a:solidFill>
                  <a:schemeClr val="accent1"/>
                </a:solidFill>
              </a:rPr>
              <a:t>posedge</a:t>
            </a:r>
            <a:r>
              <a:rPr lang="en-US" sz="2600" dirty="0"/>
              <a:t> reset)</a:t>
            </a:r>
            <a:endParaRPr lang="zh-CN" altLang="en-US" sz="2600" dirty="0"/>
          </a:p>
          <a:p>
            <a:pPr>
              <a:buFont typeface="Arial" pitchFamily="34" charset="0"/>
              <a:buNone/>
              <a:defRPr/>
            </a:pPr>
            <a:r>
              <a:rPr lang="en-US" sz="2600" dirty="0"/>
              <a:t>          </a:t>
            </a:r>
            <a:r>
              <a:rPr lang="en-US" sz="2600" dirty="0">
                <a:solidFill>
                  <a:schemeClr val="accent1"/>
                </a:solidFill>
              </a:rPr>
              <a:t>if</a:t>
            </a:r>
            <a:r>
              <a:rPr lang="en-US" sz="2600" dirty="0"/>
              <a:t>  (reset)</a:t>
            </a:r>
            <a:endParaRPr lang="zh-CN" altLang="en-US" sz="2600" dirty="0"/>
          </a:p>
          <a:p>
            <a:pPr>
              <a:buFont typeface="Arial" pitchFamily="34" charset="0"/>
              <a:buNone/>
              <a:defRPr/>
            </a:pPr>
            <a:r>
              <a:rPr lang="en-US" sz="2600" dirty="0"/>
              <a:t>            </a:t>
            </a:r>
            <a:r>
              <a:rPr lang="en-US" sz="2600" dirty="0" err="1"/>
              <a:t>state_reg</a:t>
            </a:r>
            <a:r>
              <a:rPr lang="en-US" sz="2600" dirty="0"/>
              <a:t> &lt;= A;</a:t>
            </a:r>
            <a:endParaRPr lang="zh-CN" altLang="en-US" sz="2600" dirty="0"/>
          </a:p>
          <a:p>
            <a:pPr>
              <a:buFont typeface="Arial" pitchFamily="34" charset="0"/>
              <a:buNone/>
              <a:defRPr/>
            </a:pPr>
            <a:r>
              <a:rPr lang="en-US" sz="2600" dirty="0"/>
              <a:t>          </a:t>
            </a:r>
            <a:r>
              <a:rPr lang="en-US" sz="2600" dirty="0">
                <a:solidFill>
                  <a:schemeClr val="accent1"/>
                </a:solidFill>
              </a:rPr>
              <a:t>else </a:t>
            </a:r>
            <a:endParaRPr lang="zh-CN" altLang="en-US" sz="2600" dirty="0">
              <a:solidFill>
                <a:schemeClr val="accent1"/>
              </a:solidFill>
            </a:endParaRPr>
          </a:p>
          <a:p>
            <a:pPr>
              <a:buFont typeface="Arial" pitchFamily="34" charset="0"/>
              <a:buNone/>
              <a:defRPr/>
            </a:pPr>
            <a:r>
              <a:rPr lang="en-US" sz="2600" dirty="0"/>
              <a:t>            </a:t>
            </a:r>
            <a:r>
              <a:rPr lang="en-US" sz="2600" dirty="0" err="1"/>
              <a:t>state_reg</a:t>
            </a:r>
            <a:r>
              <a:rPr lang="en-US" sz="2600" dirty="0"/>
              <a:t> &lt;= </a:t>
            </a:r>
            <a:r>
              <a:rPr lang="en-US" sz="2600" dirty="0" err="1"/>
              <a:t>state_next</a:t>
            </a:r>
            <a:r>
              <a:rPr lang="en-US" sz="2600" dirty="0" smtClean="0"/>
              <a:t>;</a:t>
            </a:r>
          </a:p>
          <a:p>
            <a:pPr>
              <a:buFont typeface="Arial" pitchFamily="34" charset="0"/>
              <a:buNone/>
              <a:defRPr/>
            </a:pPr>
            <a:endParaRPr lang="en-US" sz="2600" dirty="0"/>
          </a:p>
          <a:p>
            <a:pPr>
              <a:buFont typeface="Arial" pitchFamily="34" charset="0"/>
              <a:buNone/>
              <a:defRPr/>
            </a:pPr>
            <a:r>
              <a:rPr lang="en-US" sz="2600" dirty="0"/>
              <a:t>//</a:t>
            </a:r>
            <a:r>
              <a:rPr lang="zh-CN" altLang="en-US" sz="2600" dirty="0"/>
              <a:t>以下为描述电路的</a:t>
            </a:r>
            <a:r>
              <a:rPr lang="zh-CN" altLang="en-US" sz="2600" dirty="0">
                <a:solidFill>
                  <a:srgbClr val="FFFF00"/>
                </a:solidFill>
              </a:rPr>
              <a:t>次态</a:t>
            </a:r>
            <a:r>
              <a:rPr lang="zh-CN" altLang="en-US" sz="2600" dirty="0"/>
              <a:t>逻辑</a:t>
            </a:r>
          </a:p>
        </p:txBody>
      </p:sp>
      <p:cxnSp>
        <p:nvCxnSpPr>
          <p:cNvPr id="15" name="直接连接符 14"/>
          <p:cNvCxnSpPr>
            <a:cxnSpLocks noChangeShapeType="1"/>
            <a:stCxn id="14" idx="0"/>
            <a:endCxn id="14" idx="2"/>
          </p:cNvCxnSpPr>
          <p:nvPr/>
        </p:nvCxnSpPr>
        <p:spPr bwMode="auto">
          <a:xfrm rot="16200000" flipH="1">
            <a:off x="1714501" y="3571875"/>
            <a:ext cx="5859462" cy="1587"/>
          </a:xfrm>
          <a:prstGeom prst="line">
            <a:avLst/>
          </a:prstGeom>
          <a:noFill/>
          <a:ln w="28575" algn="ctr">
            <a:solidFill>
              <a:srgbClr val="FFC000"/>
            </a:solidFill>
            <a:round/>
            <a:headEnd/>
            <a:tailEnd/>
          </a:ln>
        </p:spPr>
      </p:cxnSp>
      <p:sp>
        <p:nvSpPr>
          <p:cNvPr id="5" name="Rectangle 18"/>
          <p:cNvSpPr>
            <a:spLocks noChangeArrowheads="1"/>
          </p:cNvSpPr>
          <p:nvPr/>
        </p:nvSpPr>
        <p:spPr bwMode="auto">
          <a:xfrm>
            <a:off x="0" y="0"/>
            <a:ext cx="91440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可重叠“</a:t>
            </a:r>
            <a:r>
              <a:rPr lang="en-US" altLang="zh-CN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10010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”序列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检测器的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行为级描述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97489F-4C31-4370-B64B-6FDA95532023}" type="slidenum">
              <a:rPr lang="zh-CN" altLang="en-US" smtClean="0"/>
              <a:pPr>
                <a:defRPr/>
              </a:pPr>
              <a:t>73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214314" y="642919"/>
            <a:ext cx="8858280" cy="6124754"/>
          </a:xfrm>
          <a:prstGeom prst="rect">
            <a:avLst/>
          </a:prstGeom>
          <a:noFill/>
          <a:ln w="28575">
            <a:solidFill>
              <a:srgbClr val="FFC000"/>
            </a:solidFill>
            <a:miter lim="800000"/>
            <a:headEnd/>
            <a:tailEnd/>
          </a:ln>
        </p:spPr>
        <p:txBody>
          <a:bodyPr numCol="2">
            <a:spAutoFit/>
          </a:bodyPr>
          <a:lstStyle/>
          <a:p>
            <a:pPr>
              <a:buFont typeface="Arial" pitchFamily="34" charset="0"/>
              <a:buNone/>
              <a:defRPr/>
            </a:pPr>
            <a:r>
              <a:rPr lang="en-US" sz="2800" dirty="0">
                <a:solidFill>
                  <a:srgbClr val="FFFF00"/>
                </a:solidFill>
              </a:rPr>
              <a:t>always @</a:t>
            </a:r>
            <a:r>
              <a:rPr lang="en-US" sz="2800" dirty="0"/>
              <a:t>(</a:t>
            </a:r>
            <a:r>
              <a:rPr lang="en-US" sz="2800" dirty="0" err="1"/>
              <a:t>state_reg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FFFF00"/>
                </a:solidFill>
              </a:rPr>
              <a:t>or</a:t>
            </a:r>
            <a:r>
              <a:rPr lang="en-US" sz="2800" dirty="0"/>
              <a:t> </a:t>
            </a:r>
            <a:r>
              <a:rPr lang="en-US" sz="2800" dirty="0" err="1"/>
              <a:t>datain</a:t>
            </a:r>
            <a:r>
              <a:rPr lang="en-US" sz="2800" dirty="0"/>
              <a:t>)</a:t>
            </a:r>
            <a:endParaRPr lang="zh-CN" altLang="en-US" sz="2800" dirty="0"/>
          </a:p>
          <a:p>
            <a:pPr>
              <a:buFont typeface="Arial" pitchFamily="34" charset="0"/>
              <a:buNone/>
              <a:defRPr/>
            </a:pPr>
            <a:r>
              <a:rPr lang="en-US" sz="2800" dirty="0"/>
              <a:t>    </a:t>
            </a:r>
            <a:r>
              <a:rPr lang="en-US" sz="2800" dirty="0" smtClean="0">
                <a:solidFill>
                  <a:schemeClr val="accent1"/>
                </a:solidFill>
              </a:rPr>
              <a:t>begin</a:t>
            </a:r>
            <a:endParaRPr lang="zh-CN" altLang="en-US" sz="2800" dirty="0">
              <a:solidFill>
                <a:schemeClr val="accent1"/>
              </a:solidFill>
            </a:endParaRPr>
          </a:p>
          <a:p>
            <a:pPr>
              <a:buFont typeface="Arial" pitchFamily="34" charset="0"/>
              <a:buNone/>
              <a:defRPr/>
            </a:pPr>
            <a:r>
              <a:rPr lang="en-US" sz="2800" dirty="0"/>
              <a:t>       </a:t>
            </a:r>
            <a:r>
              <a:rPr lang="en-US" sz="2800" dirty="0" smtClean="0">
                <a:solidFill>
                  <a:srgbClr val="FFFF00"/>
                </a:solidFill>
              </a:rPr>
              <a:t>case</a:t>
            </a:r>
            <a:r>
              <a:rPr lang="en-US" sz="2800" dirty="0" smtClean="0"/>
              <a:t> </a:t>
            </a:r>
            <a:r>
              <a:rPr lang="en-US" sz="2800" dirty="0"/>
              <a:t>(</a:t>
            </a:r>
            <a:r>
              <a:rPr lang="en-US" sz="2800" dirty="0" err="1"/>
              <a:t>state_reg</a:t>
            </a:r>
            <a:r>
              <a:rPr lang="en-US" sz="2800" dirty="0"/>
              <a:t>)</a:t>
            </a:r>
            <a:endParaRPr lang="zh-CN" altLang="en-US" sz="2800" dirty="0"/>
          </a:p>
          <a:p>
            <a:pPr>
              <a:buFont typeface="Arial" pitchFamily="34" charset="0"/>
              <a:buNone/>
              <a:defRPr/>
            </a:pPr>
            <a:r>
              <a:rPr lang="en-US" sz="2800" dirty="0"/>
              <a:t>           </a:t>
            </a:r>
            <a:r>
              <a:rPr lang="en-US" sz="2800" dirty="0" smtClean="0"/>
              <a:t>A</a:t>
            </a:r>
            <a:r>
              <a:rPr lang="en-US" sz="2800" dirty="0"/>
              <a:t>: </a:t>
            </a:r>
            <a:r>
              <a:rPr lang="en-US" sz="2800" dirty="0">
                <a:solidFill>
                  <a:schemeClr val="accent1"/>
                </a:solidFill>
              </a:rPr>
              <a:t>if</a:t>
            </a:r>
            <a:r>
              <a:rPr lang="en-US" sz="2800" dirty="0"/>
              <a:t> (</a:t>
            </a:r>
            <a:r>
              <a:rPr lang="en-US" sz="2800" dirty="0" err="1"/>
              <a:t>datain</a:t>
            </a:r>
            <a:r>
              <a:rPr lang="en-US" sz="2800" dirty="0"/>
              <a:t> = = 1’b0)</a:t>
            </a:r>
            <a:endParaRPr lang="zh-CN" altLang="en-US" sz="2800" dirty="0"/>
          </a:p>
          <a:p>
            <a:pPr>
              <a:buFont typeface="Arial" pitchFamily="34" charset="0"/>
              <a:buNone/>
              <a:defRPr/>
            </a:pPr>
            <a:r>
              <a:rPr lang="en-US" sz="2800" dirty="0"/>
              <a:t>                 </a:t>
            </a:r>
            <a:r>
              <a:rPr lang="en-US" sz="2800" dirty="0" smtClean="0"/>
              <a:t>   </a:t>
            </a:r>
            <a:r>
              <a:rPr lang="en-US" sz="2800" dirty="0" err="1"/>
              <a:t>state_next</a:t>
            </a:r>
            <a:r>
              <a:rPr lang="en-US" sz="2800" dirty="0"/>
              <a:t> = A;</a:t>
            </a:r>
            <a:endParaRPr lang="zh-CN" altLang="en-US" sz="2800" dirty="0"/>
          </a:p>
          <a:p>
            <a:pPr>
              <a:buFont typeface="Arial" pitchFamily="34" charset="0"/>
              <a:buNone/>
              <a:defRPr/>
            </a:pPr>
            <a:r>
              <a:rPr lang="en-US" sz="2800" dirty="0"/>
              <a:t>                </a:t>
            </a:r>
            <a:r>
              <a:rPr lang="en-US" sz="2800" dirty="0">
                <a:solidFill>
                  <a:schemeClr val="accent1"/>
                </a:solidFill>
              </a:rPr>
              <a:t>else</a:t>
            </a:r>
            <a:r>
              <a:rPr lang="en-US" sz="2800" dirty="0"/>
              <a:t>  </a:t>
            </a:r>
            <a:r>
              <a:rPr lang="en-US" sz="2800" dirty="0" err="1"/>
              <a:t>state_next</a:t>
            </a:r>
            <a:r>
              <a:rPr lang="en-US" sz="2800" dirty="0"/>
              <a:t> = B;</a:t>
            </a:r>
            <a:endParaRPr lang="zh-CN" altLang="en-US" sz="2800" dirty="0"/>
          </a:p>
          <a:p>
            <a:pPr>
              <a:buFont typeface="Arial" pitchFamily="34" charset="0"/>
              <a:buNone/>
              <a:defRPr/>
            </a:pPr>
            <a:r>
              <a:rPr lang="en-US" sz="2800" dirty="0"/>
              <a:t>           </a:t>
            </a:r>
            <a:r>
              <a:rPr lang="en-US" sz="2800" dirty="0" smtClean="0"/>
              <a:t>B</a:t>
            </a:r>
            <a:r>
              <a:rPr lang="en-US" sz="2800" dirty="0"/>
              <a:t>: </a:t>
            </a:r>
            <a:r>
              <a:rPr lang="en-US" sz="2800" dirty="0">
                <a:solidFill>
                  <a:schemeClr val="accent1"/>
                </a:solidFill>
              </a:rPr>
              <a:t>if</a:t>
            </a:r>
            <a:r>
              <a:rPr lang="en-US" sz="2800" dirty="0"/>
              <a:t> (</a:t>
            </a:r>
            <a:r>
              <a:rPr lang="en-US" sz="2800" dirty="0" err="1"/>
              <a:t>datain</a:t>
            </a:r>
            <a:r>
              <a:rPr lang="en-US" sz="2800" dirty="0"/>
              <a:t> = = 1’b0)</a:t>
            </a:r>
            <a:endParaRPr lang="zh-CN" altLang="en-US" sz="2800" dirty="0"/>
          </a:p>
          <a:p>
            <a:pPr>
              <a:buFont typeface="Arial" pitchFamily="34" charset="0"/>
              <a:buNone/>
              <a:defRPr/>
            </a:pPr>
            <a:r>
              <a:rPr lang="en-US" sz="2800" dirty="0"/>
              <a:t>                  </a:t>
            </a:r>
            <a:r>
              <a:rPr lang="en-US" sz="2800" dirty="0" smtClean="0"/>
              <a:t>  </a:t>
            </a:r>
            <a:r>
              <a:rPr lang="en-US" sz="2800" dirty="0" err="1" smtClean="0"/>
              <a:t>state_next</a:t>
            </a:r>
            <a:r>
              <a:rPr lang="en-US" sz="2800" dirty="0" smtClean="0"/>
              <a:t> </a:t>
            </a:r>
            <a:r>
              <a:rPr lang="en-US" sz="2800" dirty="0"/>
              <a:t>= C;</a:t>
            </a:r>
            <a:endParaRPr lang="zh-CN" altLang="en-US" sz="2800" dirty="0"/>
          </a:p>
          <a:p>
            <a:pPr>
              <a:buFont typeface="Arial" pitchFamily="34" charset="0"/>
              <a:buNone/>
              <a:defRPr/>
            </a:pPr>
            <a:r>
              <a:rPr lang="en-US" sz="2800" dirty="0"/>
              <a:t>                </a:t>
            </a:r>
            <a:r>
              <a:rPr lang="en-US" sz="2800" dirty="0">
                <a:solidFill>
                  <a:schemeClr val="accent1"/>
                </a:solidFill>
              </a:rPr>
              <a:t>else</a:t>
            </a:r>
            <a:r>
              <a:rPr lang="en-US" sz="2800" dirty="0"/>
              <a:t>  </a:t>
            </a:r>
            <a:r>
              <a:rPr lang="en-US" sz="2800" dirty="0" err="1"/>
              <a:t>state_next</a:t>
            </a:r>
            <a:r>
              <a:rPr lang="en-US" sz="2800" dirty="0"/>
              <a:t> = B;</a:t>
            </a:r>
            <a:endParaRPr lang="zh-CN" altLang="en-US" sz="2800" dirty="0"/>
          </a:p>
          <a:p>
            <a:pPr>
              <a:buFont typeface="Arial" pitchFamily="34" charset="0"/>
              <a:buNone/>
              <a:defRPr/>
            </a:pPr>
            <a:r>
              <a:rPr lang="en-US" sz="2800" dirty="0"/>
              <a:t>           </a:t>
            </a:r>
            <a:r>
              <a:rPr lang="en-US" sz="2800" dirty="0" smtClean="0"/>
              <a:t>C</a:t>
            </a:r>
            <a:r>
              <a:rPr lang="en-US" sz="2800" dirty="0"/>
              <a:t>: </a:t>
            </a:r>
            <a:r>
              <a:rPr lang="en-US" sz="2800" dirty="0">
                <a:solidFill>
                  <a:schemeClr val="accent1"/>
                </a:solidFill>
              </a:rPr>
              <a:t>if</a:t>
            </a:r>
            <a:r>
              <a:rPr lang="en-US" sz="2800" dirty="0"/>
              <a:t> (</a:t>
            </a:r>
            <a:r>
              <a:rPr lang="en-US" sz="2800" dirty="0" err="1"/>
              <a:t>datain</a:t>
            </a:r>
            <a:r>
              <a:rPr lang="en-US" sz="2800" dirty="0"/>
              <a:t> = = 1’b0)</a:t>
            </a:r>
            <a:endParaRPr lang="zh-CN" altLang="en-US" sz="2800" dirty="0"/>
          </a:p>
          <a:p>
            <a:pPr>
              <a:buFont typeface="Arial" pitchFamily="34" charset="0"/>
              <a:buNone/>
              <a:defRPr/>
            </a:pPr>
            <a:r>
              <a:rPr lang="en-US" sz="2800" dirty="0"/>
              <a:t>                 </a:t>
            </a:r>
            <a:r>
              <a:rPr lang="en-US" sz="2800" dirty="0" smtClean="0"/>
              <a:t>   </a:t>
            </a:r>
            <a:r>
              <a:rPr lang="en-US" sz="2800" dirty="0" err="1"/>
              <a:t>state_next</a:t>
            </a:r>
            <a:r>
              <a:rPr lang="en-US" sz="2800" dirty="0"/>
              <a:t> = D;</a:t>
            </a:r>
            <a:endParaRPr lang="zh-CN" altLang="en-US" sz="2800" dirty="0"/>
          </a:p>
          <a:p>
            <a:pPr>
              <a:buFont typeface="Arial" pitchFamily="34" charset="0"/>
              <a:buNone/>
              <a:defRPr/>
            </a:pPr>
            <a:r>
              <a:rPr lang="en-US" sz="2800" dirty="0">
                <a:solidFill>
                  <a:schemeClr val="accent1"/>
                </a:solidFill>
              </a:rPr>
              <a:t>                else  </a:t>
            </a:r>
            <a:r>
              <a:rPr lang="en-US" sz="2800" dirty="0" err="1"/>
              <a:t>state_next</a:t>
            </a:r>
            <a:r>
              <a:rPr lang="en-US" sz="2800" dirty="0"/>
              <a:t> = B;</a:t>
            </a:r>
            <a:endParaRPr lang="zh-CN" altLang="en-US" sz="2800" dirty="0"/>
          </a:p>
          <a:p>
            <a:pPr>
              <a:buFont typeface="Arial" pitchFamily="34" charset="0"/>
              <a:buNone/>
              <a:defRPr/>
            </a:pPr>
            <a:r>
              <a:rPr lang="en-US" sz="2800" dirty="0"/>
              <a:t>           </a:t>
            </a:r>
            <a:r>
              <a:rPr lang="en-US" sz="2800" dirty="0" smtClean="0"/>
              <a:t>D</a:t>
            </a:r>
            <a:r>
              <a:rPr lang="en-US" sz="2800" dirty="0"/>
              <a:t>: </a:t>
            </a:r>
            <a:r>
              <a:rPr lang="en-US" sz="2800" dirty="0">
                <a:solidFill>
                  <a:schemeClr val="accent1"/>
                </a:solidFill>
              </a:rPr>
              <a:t>if </a:t>
            </a:r>
            <a:r>
              <a:rPr lang="en-US" sz="2800" dirty="0"/>
              <a:t>(</a:t>
            </a:r>
            <a:r>
              <a:rPr lang="en-US" sz="2800" dirty="0" err="1"/>
              <a:t>datain</a:t>
            </a:r>
            <a:r>
              <a:rPr lang="en-US" sz="2800" dirty="0"/>
              <a:t> = = 1’b0)</a:t>
            </a:r>
            <a:endParaRPr lang="zh-CN" altLang="en-US" sz="2800" dirty="0"/>
          </a:p>
          <a:p>
            <a:pPr>
              <a:buFont typeface="Arial" pitchFamily="34" charset="0"/>
              <a:buNone/>
              <a:defRPr/>
            </a:pPr>
            <a:r>
              <a:rPr lang="en-US" sz="2800" dirty="0"/>
              <a:t>                  </a:t>
            </a:r>
            <a:r>
              <a:rPr lang="en-US" sz="2800" dirty="0" smtClean="0"/>
              <a:t>  </a:t>
            </a:r>
            <a:r>
              <a:rPr lang="en-US" sz="2800" dirty="0" err="1" smtClean="0"/>
              <a:t>state_next</a:t>
            </a:r>
            <a:r>
              <a:rPr lang="en-US" sz="2800" dirty="0" smtClean="0"/>
              <a:t> </a:t>
            </a:r>
            <a:r>
              <a:rPr lang="en-US" sz="2800" dirty="0"/>
              <a:t>= A;</a:t>
            </a:r>
            <a:endParaRPr lang="zh-CN" altLang="en-US" sz="2800" dirty="0"/>
          </a:p>
          <a:p>
            <a:pPr>
              <a:buFont typeface="Arial" pitchFamily="34" charset="0"/>
              <a:buNone/>
              <a:defRPr/>
            </a:pPr>
            <a:r>
              <a:rPr lang="en-US" sz="2800" dirty="0">
                <a:solidFill>
                  <a:schemeClr val="accent1"/>
                </a:solidFill>
              </a:rPr>
              <a:t>           </a:t>
            </a:r>
            <a:r>
              <a:rPr lang="en-US" sz="2800" dirty="0" smtClean="0">
                <a:solidFill>
                  <a:schemeClr val="accent1"/>
                </a:solidFill>
              </a:rPr>
              <a:t>else  </a:t>
            </a:r>
            <a:r>
              <a:rPr lang="en-US" sz="2800" dirty="0" err="1"/>
              <a:t>state_next</a:t>
            </a:r>
            <a:r>
              <a:rPr lang="en-US" sz="2800" dirty="0"/>
              <a:t> = E;</a:t>
            </a:r>
            <a:endParaRPr lang="zh-CN" altLang="en-US" sz="2800" dirty="0"/>
          </a:p>
          <a:p>
            <a:pPr>
              <a:buFont typeface="Arial" pitchFamily="34" charset="0"/>
              <a:buNone/>
              <a:defRPr/>
            </a:pPr>
            <a:r>
              <a:rPr lang="en-US" sz="2800" dirty="0"/>
              <a:t>       </a:t>
            </a:r>
            <a:r>
              <a:rPr lang="en-US" sz="2800" dirty="0" smtClean="0"/>
              <a:t>E</a:t>
            </a:r>
            <a:r>
              <a:rPr lang="en-US" sz="2800" dirty="0"/>
              <a:t>: </a:t>
            </a:r>
            <a:r>
              <a:rPr lang="en-US" sz="2800" dirty="0">
                <a:solidFill>
                  <a:schemeClr val="accent1"/>
                </a:solidFill>
              </a:rPr>
              <a:t>if</a:t>
            </a:r>
            <a:r>
              <a:rPr lang="en-US" sz="2800" dirty="0"/>
              <a:t> (</a:t>
            </a:r>
            <a:r>
              <a:rPr lang="en-US" sz="2800" dirty="0" err="1"/>
              <a:t>datain</a:t>
            </a:r>
            <a:r>
              <a:rPr lang="en-US" sz="2800" dirty="0"/>
              <a:t> = =1’b0)</a:t>
            </a:r>
            <a:endParaRPr lang="zh-CN" altLang="en-US" sz="2800" dirty="0"/>
          </a:p>
          <a:p>
            <a:pPr>
              <a:buFont typeface="Arial" pitchFamily="34" charset="0"/>
              <a:buNone/>
              <a:defRPr/>
            </a:pPr>
            <a:r>
              <a:rPr lang="en-US" sz="2800" dirty="0"/>
              <a:t>                  </a:t>
            </a:r>
            <a:r>
              <a:rPr lang="en-US" sz="2800" dirty="0" err="1"/>
              <a:t>state_next</a:t>
            </a:r>
            <a:r>
              <a:rPr lang="en-US" sz="2800" dirty="0"/>
              <a:t> = C;</a:t>
            </a:r>
            <a:endParaRPr lang="zh-CN" altLang="en-US" sz="2800" dirty="0"/>
          </a:p>
          <a:p>
            <a:pPr>
              <a:buFont typeface="Arial" pitchFamily="34" charset="0"/>
              <a:buNone/>
              <a:defRPr/>
            </a:pPr>
            <a:r>
              <a:rPr lang="en-US" sz="2800" dirty="0">
                <a:solidFill>
                  <a:schemeClr val="accent1"/>
                </a:solidFill>
              </a:rPr>
              <a:t>            </a:t>
            </a:r>
            <a:r>
              <a:rPr lang="en-US" sz="2800" dirty="0" smtClean="0">
                <a:solidFill>
                  <a:schemeClr val="accent1"/>
                </a:solidFill>
              </a:rPr>
              <a:t>else  </a:t>
            </a:r>
            <a:r>
              <a:rPr lang="en-US" sz="2800" dirty="0" err="1"/>
              <a:t>state_next</a:t>
            </a:r>
            <a:r>
              <a:rPr lang="en-US" sz="2800" dirty="0"/>
              <a:t> = B;</a:t>
            </a:r>
            <a:endParaRPr lang="zh-CN" altLang="en-US" sz="2800" dirty="0"/>
          </a:p>
          <a:p>
            <a:pPr>
              <a:buFont typeface="Arial" pitchFamily="34" charset="0"/>
              <a:buNone/>
              <a:defRPr/>
            </a:pPr>
            <a:r>
              <a:rPr lang="en-US" sz="2800" dirty="0"/>
              <a:t>        </a:t>
            </a:r>
            <a:r>
              <a:rPr lang="en-US" sz="2800" dirty="0" smtClean="0">
                <a:solidFill>
                  <a:srgbClr val="FFC000"/>
                </a:solidFill>
              </a:rPr>
              <a:t>default</a:t>
            </a:r>
            <a:r>
              <a:rPr lang="en-US" sz="2800" dirty="0"/>
              <a:t>: </a:t>
            </a:r>
            <a:r>
              <a:rPr lang="en-US" sz="2800" dirty="0" err="1"/>
              <a:t>state_next</a:t>
            </a:r>
            <a:r>
              <a:rPr lang="en-US" sz="2800" dirty="0"/>
              <a:t> = A;</a:t>
            </a:r>
            <a:endParaRPr lang="zh-CN" altLang="en-US" sz="2800" dirty="0"/>
          </a:p>
          <a:p>
            <a:pPr>
              <a:buFont typeface="Arial" pitchFamily="34" charset="0"/>
              <a:buNone/>
              <a:defRPr/>
            </a:pPr>
            <a:r>
              <a:rPr lang="en-US" sz="2800" dirty="0"/>
              <a:t>    </a:t>
            </a:r>
            <a:r>
              <a:rPr lang="en-US" sz="2800" dirty="0" smtClean="0"/>
              <a:t> </a:t>
            </a:r>
            <a:r>
              <a:rPr lang="en-US" sz="2800" dirty="0" err="1" smtClean="0">
                <a:solidFill>
                  <a:srgbClr val="FFFF00"/>
                </a:solidFill>
              </a:rPr>
              <a:t>endcase</a:t>
            </a:r>
            <a:endParaRPr lang="zh-CN" altLang="en-US" sz="2800" dirty="0">
              <a:solidFill>
                <a:srgbClr val="FFFF00"/>
              </a:solidFill>
            </a:endParaRPr>
          </a:p>
          <a:p>
            <a:pPr>
              <a:buFont typeface="Arial" pitchFamily="34" charset="0"/>
              <a:buNone/>
              <a:defRPr/>
            </a:pPr>
            <a:r>
              <a:rPr lang="en-US" sz="2800" dirty="0"/>
              <a:t>   </a:t>
            </a:r>
            <a:r>
              <a:rPr lang="en-US" sz="2800" dirty="0" smtClean="0">
                <a:solidFill>
                  <a:schemeClr val="accent1"/>
                </a:solidFill>
              </a:rPr>
              <a:t>end</a:t>
            </a:r>
            <a:endParaRPr lang="zh-CN" altLang="en-US" sz="2800" dirty="0">
              <a:solidFill>
                <a:schemeClr val="accent1"/>
              </a:solidFill>
            </a:endParaRPr>
          </a:p>
          <a:p>
            <a:pPr>
              <a:buFont typeface="Arial" pitchFamily="34" charset="0"/>
              <a:buNone/>
              <a:defRPr/>
            </a:pPr>
            <a:r>
              <a:rPr lang="en-US" sz="2800" dirty="0" err="1">
                <a:solidFill>
                  <a:srgbClr val="FF0000"/>
                </a:solidFill>
              </a:rPr>
              <a:t>endmodule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cxnSp>
        <p:nvCxnSpPr>
          <p:cNvPr id="15" name="直接连接符 14"/>
          <p:cNvCxnSpPr>
            <a:cxnSpLocks noChangeShapeType="1"/>
            <a:stCxn id="14" idx="0"/>
            <a:endCxn id="14" idx="2"/>
          </p:cNvCxnSpPr>
          <p:nvPr/>
        </p:nvCxnSpPr>
        <p:spPr bwMode="auto">
          <a:xfrm rot="16200000" flipH="1">
            <a:off x="1581151" y="3705225"/>
            <a:ext cx="6126162" cy="1587"/>
          </a:xfrm>
          <a:prstGeom prst="line">
            <a:avLst/>
          </a:prstGeom>
          <a:noFill/>
          <a:ln w="28575" algn="ctr">
            <a:solidFill>
              <a:srgbClr val="FFC000"/>
            </a:solidFill>
            <a:round/>
            <a:headEnd/>
            <a:tailEnd/>
          </a:ln>
        </p:spPr>
      </p:cxnSp>
      <p:sp>
        <p:nvSpPr>
          <p:cNvPr id="5" name="Rectangle 18"/>
          <p:cNvSpPr>
            <a:spLocks noChangeArrowheads="1"/>
          </p:cNvSpPr>
          <p:nvPr/>
        </p:nvSpPr>
        <p:spPr bwMode="auto">
          <a:xfrm>
            <a:off x="0" y="0"/>
            <a:ext cx="91440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可重叠“</a:t>
            </a:r>
            <a:r>
              <a:rPr lang="en-US" altLang="zh-CN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10010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”序列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检测器的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行为级描述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97489F-4C31-4370-B64B-6FDA95532023}" type="slidenum">
              <a:rPr lang="zh-CN" altLang="en-US" smtClean="0"/>
              <a:pPr>
                <a:defRPr/>
              </a:pPr>
              <a:t>74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75667" y="376242"/>
            <a:ext cx="892971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zh-CN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6’so72           </a:t>
            </a:r>
            <a:endParaRPr lang="en-US" altLang="zh-CN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Tx/>
              <a:buNone/>
            </a:pPr>
            <a:r>
              <a:rPr lang="en-US" altLang="zh-CN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//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位宽为</a:t>
            </a:r>
            <a:r>
              <a:rPr lang="en-US" altLang="zh-CN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的有符号八进制数</a:t>
            </a:r>
            <a:r>
              <a:rPr lang="en-US" altLang="zh-CN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111010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</a:t>
            </a:r>
            <a:endParaRPr lang="en-US" altLang="zh-CN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Tx/>
              <a:buNone/>
            </a:pPr>
            <a:r>
              <a:rPr lang="en-US" altLang="zh-CN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//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它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是十进制下的</a:t>
            </a:r>
            <a:r>
              <a:rPr lang="en-US" altLang="zh-CN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-6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396106" y="2517406"/>
            <a:ext cx="26163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补码：</a:t>
            </a:r>
            <a:r>
              <a:rPr lang="en-US" altLang="zh-CN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111010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396106" y="3432829"/>
            <a:ext cx="2646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取反：</a:t>
            </a:r>
            <a:r>
              <a:rPr lang="en-US" altLang="zh-CN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100101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396106" y="4432961"/>
            <a:ext cx="48886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末尾加</a:t>
            </a:r>
            <a:r>
              <a:rPr lang="en-US" altLang="zh-CN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原码）：</a:t>
            </a:r>
            <a:r>
              <a:rPr lang="en-US" altLang="zh-CN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100110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467544" y="5589240"/>
            <a:ext cx="298831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十进制下的：</a:t>
            </a:r>
            <a:r>
              <a:rPr lang="en-US" altLang="zh-CN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-6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97489F-4C31-4370-B64B-6FDA95532023}" type="slidenum">
              <a:rPr lang="zh-CN" alt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  <p:transition>
    <p:sndAc>
      <p:stSnd>
        <p:snd r:embed="rId2" name="hammer.wav"/>
      </p:stSnd>
    </p:sndAc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5"/>
          <p:cNvSpPr>
            <a:spLocks noChangeArrowheads="1"/>
          </p:cNvSpPr>
          <p:nvPr/>
        </p:nvSpPr>
        <p:spPr bwMode="auto">
          <a:xfrm>
            <a:off x="107504" y="388775"/>
            <a:ext cx="8643938" cy="6062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若定义的位宽比常量指定的位宽大，对于无符号数则在数的</a:t>
            </a: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左边填</a:t>
            </a: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补齐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，对于有符号数则在</a:t>
            </a: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左边填符号位补齐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，但如果数最左边一位是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x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或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z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，则相应地在</a:t>
            </a: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左边填</a:t>
            </a: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x</a:t>
            </a: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或</a:t>
            </a: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z</a:t>
            </a: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补齐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，例如：</a:t>
            </a:r>
          </a:p>
          <a:p>
            <a:pPr>
              <a:buFontTx/>
              <a:buNone/>
            </a:pP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10’b10           //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左边填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占位，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00000000</a:t>
            </a: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  <a:endParaRPr lang="zh-CN" altLang="en-US" sz="32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Tx/>
              <a:buNone/>
            </a:pP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10’bx0x1         //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左边填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占位，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xxxxxx</a:t>
            </a: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x0x1</a:t>
            </a:r>
            <a:endParaRPr lang="zh-CN" altLang="en-US" sz="32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Tx/>
              <a:buNone/>
            </a:pP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8’sb101101       //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左边填符号位占位，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</a:t>
            </a: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101101</a:t>
            </a:r>
            <a:endParaRPr lang="zh-CN" altLang="en-US" sz="32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Tx/>
              <a:buNone/>
            </a:pP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若定义的位宽比常量指定的位宽小，则</a:t>
            </a: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最左边多余的位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将</a:t>
            </a: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被截断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，例如：</a:t>
            </a:r>
          </a:p>
          <a:p>
            <a:pPr>
              <a:buFontTx/>
              <a:buNone/>
            </a:pP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3’b110010</a:t>
            </a: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011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//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等同于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3’b011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Tx/>
              <a:buNone/>
            </a:pP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5’h0F</a:t>
            </a:r>
            <a:r>
              <a:rPr lang="en-US" altLang="zh-CN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</a:t>
            </a: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//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等同于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5’h1F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Tx/>
              <a:buNone/>
            </a:pP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3’sb10</a:t>
            </a: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100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//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等同于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3’sb100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97489F-4C31-4370-B64B-6FDA95532023}" type="slidenum">
              <a:rPr lang="zh-CN" alt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3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3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High Voltage">
  <a:themeElements>
    <a:clrScheme name="High Voltage 1">
      <a:dk1>
        <a:srgbClr val="001932"/>
      </a:dk1>
      <a:lt1>
        <a:srgbClr val="FFFFFF"/>
      </a:lt1>
      <a:dk2>
        <a:srgbClr val="2181B7"/>
      </a:dk2>
      <a:lt2>
        <a:srgbClr val="CCFFFF"/>
      </a:lt2>
      <a:accent1>
        <a:srgbClr val="99FFCC"/>
      </a:accent1>
      <a:accent2>
        <a:srgbClr val="01B0FF"/>
      </a:accent2>
      <a:accent3>
        <a:srgbClr val="ABC1D8"/>
      </a:accent3>
      <a:accent4>
        <a:srgbClr val="DADADA"/>
      </a:accent4>
      <a:accent5>
        <a:srgbClr val="CAFFE2"/>
      </a:accent5>
      <a:accent6>
        <a:srgbClr val="019FE7"/>
      </a:accent6>
      <a:hlink>
        <a:srgbClr val="6666FF"/>
      </a:hlink>
      <a:folHlink>
        <a:srgbClr val="1C6D9A"/>
      </a:folHlink>
    </a:clrScheme>
    <a:fontScheme name="High Voltage">
      <a:majorFont>
        <a:latin typeface="Arial Black"/>
        <a:ea typeface="宋体"/>
        <a:cs typeface=""/>
      </a:majorFont>
      <a:minorFont>
        <a:latin typeface="Arial Black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High Voltage 1">
        <a:dk1>
          <a:srgbClr val="001932"/>
        </a:dk1>
        <a:lt1>
          <a:srgbClr val="FFFFFF"/>
        </a:lt1>
        <a:dk2>
          <a:srgbClr val="2181B7"/>
        </a:dk2>
        <a:lt2>
          <a:srgbClr val="CCFFFF"/>
        </a:lt2>
        <a:accent1>
          <a:srgbClr val="99FFCC"/>
        </a:accent1>
        <a:accent2>
          <a:srgbClr val="01B0FF"/>
        </a:accent2>
        <a:accent3>
          <a:srgbClr val="ABC1D8"/>
        </a:accent3>
        <a:accent4>
          <a:srgbClr val="DADADA"/>
        </a:accent4>
        <a:accent5>
          <a:srgbClr val="CAFFE2"/>
        </a:accent5>
        <a:accent6>
          <a:srgbClr val="019FE7"/>
        </a:accent6>
        <a:hlink>
          <a:srgbClr val="6666FF"/>
        </a:hlink>
        <a:folHlink>
          <a:srgbClr val="1C6D9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igh Voltage 2">
        <a:dk1>
          <a:srgbClr val="000000"/>
        </a:dk1>
        <a:lt1>
          <a:srgbClr val="FFFFFF"/>
        </a:lt1>
        <a:dk2>
          <a:srgbClr val="000066"/>
        </a:dk2>
        <a:lt2>
          <a:srgbClr val="969696"/>
        </a:lt2>
        <a:accent1>
          <a:srgbClr val="666699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B9B9E7"/>
        </a:accent6>
        <a:hlink>
          <a:srgbClr val="CC00CC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igh Voltage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igh Voltage 4">
        <a:dk1>
          <a:srgbClr val="000000"/>
        </a:dk1>
        <a:lt1>
          <a:srgbClr val="FFFFCC"/>
        </a:lt1>
        <a:dk2>
          <a:srgbClr val="FF6600"/>
        </a:dk2>
        <a:lt2>
          <a:srgbClr val="333300"/>
        </a:lt2>
        <a:accent1>
          <a:srgbClr val="800000"/>
        </a:accent1>
        <a:accent2>
          <a:srgbClr val="CC6600"/>
        </a:accent2>
        <a:accent3>
          <a:srgbClr val="FFFFE2"/>
        </a:accent3>
        <a:accent4>
          <a:srgbClr val="000000"/>
        </a:accent4>
        <a:accent5>
          <a:srgbClr val="C0AAAA"/>
        </a:accent5>
        <a:accent6>
          <a:srgbClr val="B95C00"/>
        </a:accent6>
        <a:hlink>
          <a:srgbClr val="808000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igh Voltage 5">
        <a:dk1>
          <a:srgbClr val="1C3956"/>
        </a:dk1>
        <a:lt1>
          <a:srgbClr val="FFFFFF"/>
        </a:lt1>
        <a:dk2>
          <a:srgbClr val="003366"/>
        </a:dk2>
        <a:lt2>
          <a:srgbClr val="DDDDDD"/>
        </a:lt2>
        <a:accent1>
          <a:srgbClr val="3D7CBB"/>
        </a:accent1>
        <a:accent2>
          <a:srgbClr val="00152A"/>
        </a:accent2>
        <a:accent3>
          <a:srgbClr val="AAADB8"/>
        </a:accent3>
        <a:accent4>
          <a:srgbClr val="DADADA"/>
        </a:accent4>
        <a:accent5>
          <a:srgbClr val="AFBFDA"/>
        </a:accent5>
        <a:accent6>
          <a:srgbClr val="001225"/>
        </a:accent6>
        <a:hlink>
          <a:srgbClr val="33CCCC"/>
        </a:hlink>
        <a:folHlink>
          <a:srgbClr val="96B9D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igh Voltage 6">
        <a:dk1>
          <a:srgbClr val="000000"/>
        </a:dk1>
        <a:lt1>
          <a:srgbClr val="FFFFFF"/>
        </a:lt1>
        <a:dk2>
          <a:srgbClr val="440044"/>
        </a:dk2>
        <a:lt2>
          <a:srgbClr val="491D49"/>
        </a:lt2>
        <a:accent1>
          <a:srgbClr val="9D9DBD"/>
        </a:accent1>
        <a:accent2>
          <a:srgbClr val="14213C"/>
        </a:accent2>
        <a:accent3>
          <a:srgbClr val="FFFFFF"/>
        </a:accent3>
        <a:accent4>
          <a:srgbClr val="000000"/>
        </a:accent4>
        <a:accent5>
          <a:srgbClr val="CCCCDB"/>
        </a:accent5>
        <a:accent6>
          <a:srgbClr val="111D35"/>
        </a:accent6>
        <a:hlink>
          <a:srgbClr val="666699"/>
        </a:hlink>
        <a:folHlink>
          <a:srgbClr val="DBDBF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igh Voltage 7">
        <a:dk1>
          <a:srgbClr val="000000"/>
        </a:dk1>
        <a:lt1>
          <a:srgbClr val="FFFFFF"/>
        </a:lt1>
        <a:dk2>
          <a:srgbClr val="000000"/>
        </a:dk2>
        <a:lt2>
          <a:srgbClr val="001A00"/>
        </a:lt2>
        <a:accent1>
          <a:srgbClr val="339966"/>
        </a:accent1>
        <a:accent2>
          <a:srgbClr val="003300"/>
        </a:accent2>
        <a:accent3>
          <a:srgbClr val="FFFFFF"/>
        </a:accent3>
        <a:accent4>
          <a:srgbClr val="000000"/>
        </a:accent4>
        <a:accent5>
          <a:srgbClr val="ADCAB8"/>
        </a:accent5>
        <a:accent6>
          <a:srgbClr val="002D00"/>
        </a:accent6>
        <a:hlink>
          <a:srgbClr val="FF9933"/>
        </a:hlink>
        <a:folHlink>
          <a:srgbClr val="AFE9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High Voltage">
  <a:themeElements>
    <a:clrScheme name="1_High Voltage 1">
      <a:dk1>
        <a:srgbClr val="001932"/>
      </a:dk1>
      <a:lt1>
        <a:srgbClr val="FFFFFF"/>
      </a:lt1>
      <a:dk2>
        <a:srgbClr val="2181B7"/>
      </a:dk2>
      <a:lt2>
        <a:srgbClr val="CCFFFF"/>
      </a:lt2>
      <a:accent1>
        <a:srgbClr val="99FFCC"/>
      </a:accent1>
      <a:accent2>
        <a:srgbClr val="01B0FF"/>
      </a:accent2>
      <a:accent3>
        <a:srgbClr val="ABC1D8"/>
      </a:accent3>
      <a:accent4>
        <a:srgbClr val="DADADA"/>
      </a:accent4>
      <a:accent5>
        <a:srgbClr val="CAFFE2"/>
      </a:accent5>
      <a:accent6>
        <a:srgbClr val="019FE7"/>
      </a:accent6>
      <a:hlink>
        <a:srgbClr val="6666FF"/>
      </a:hlink>
      <a:folHlink>
        <a:srgbClr val="1C6D9A"/>
      </a:folHlink>
    </a:clrScheme>
    <a:fontScheme name="1_High Voltage">
      <a:majorFont>
        <a:latin typeface="Arial Black"/>
        <a:ea typeface="宋体"/>
        <a:cs typeface=""/>
      </a:majorFont>
      <a:minorFont>
        <a:latin typeface="Arial Black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1_High Voltage 1">
        <a:dk1>
          <a:srgbClr val="001932"/>
        </a:dk1>
        <a:lt1>
          <a:srgbClr val="FFFFFF"/>
        </a:lt1>
        <a:dk2>
          <a:srgbClr val="2181B7"/>
        </a:dk2>
        <a:lt2>
          <a:srgbClr val="CCFFFF"/>
        </a:lt2>
        <a:accent1>
          <a:srgbClr val="99FFCC"/>
        </a:accent1>
        <a:accent2>
          <a:srgbClr val="01B0FF"/>
        </a:accent2>
        <a:accent3>
          <a:srgbClr val="ABC1D8"/>
        </a:accent3>
        <a:accent4>
          <a:srgbClr val="DADADA"/>
        </a:accent4>
        <a:accent5>
          <a:srgbClr val="CAFFE2"/>
        </a:accent5>
        <a:accent6>
          <a:srgbClr val="019FE7"/>
        </a:accent6>
        <a:hlink>
          <a:srgbClr val="6666FF"/>
        </a:hlink>
        <a:folHlink>
          <a:srgbClr val="1C6D9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High Voltage 2">
        <a:dk1>
          <a:srgbClr val="000000"/>
        </a:dk1>
        <a:lt1>
          <a:srgbClr val="FFFFFF"/>
        </a:lt1>
        <a:dk2>
          <a:srgbClr val="000066"/>
        </a:dk2>
        <a:lt2>
          <a:srgbClr val="969696"/>
        </a:lt2>
        <a:accent1>
          <a:srgbClr val="666699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B9B9E7"/>
        </a:accent6>
        <a:hlink>
          <a:srgbClr val="CC00CC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High Voltage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High Voltage 4">
        <a:dk1>
          <a:srgbClr val="000000"/>
        </a:dk1>
        <a:lt1>
          <a:srgbClr val="FFFFCC"/>
        </a:lt1>
        <a:dk2>
          <a:srgbClr val="FF6600"/>
        </a:dk2>
        <a:lt2>
          <a:srgbClr val="333300"/>
        </a:lt2>
        <a:accent1>
          <a:srgbClr val="800000"/>
        </a:accent1>
        <a:accent2>
          <a:srgbClr val="CC6600"/>
        </a:accent2>
        <a:accent3>
          <a:srgbClr val="FFFFE2"/>
        </a:accent3>
        <a:accent4>
          <a:srgbClr val="000000"/>
        </a:accent4>
        <a:accent5>
          <a:srgbClr val="C0AAAA"/>
        </a:accent5>
        <a:accent6>
          <a:srgbClr val="B95C00"/>
        </a:accent6>
        <a:hlink>
          <a:srgbClr val="808000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High Voltage 5">
        <a:dk1>
          <a:srgbClr val="1C3956"/>
        </a:dk1>
        <a:lt1>
          <a:srgbClr val="FFFFFF"/>
        </a:lt1>
        <a:dk2>
          <a:srgbClr val="003366"/>
        </a:dk2>
        <a:lt2>
          <a:srgbClr val="DDDDDD"/>
        </a:lt2>
        <a:accent1>
          <a:srgbClr val="3D7CBB"/>
        </a:accent1>
        <a:accent2>
          <a:srgbClr val="00152A"/>
        </a:accent2>
        <a:accent3>
          <a:srgbClr val="AAADB8"/>
        </a:accent3>
        <a:accent4>
          <a:srgbClr val="DADADA"/>
        </a:accent4>
        <a:accent5>
          <a:srgbClr val="AFBFDA"/>
        </a:accent5>
        <a:accent6>
          <a:srgbClr val="001225"/>
        </a:accent6>
        <a:hlink>
          <a:srgbClr val="33CCCC"/>
        </a:hlink>
        <a:folHlink>
          <a:srgbClr val="96B9D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High Voltage 6">
        <a:dk1>
          <a:srgbClr val="000000"/>
        </a:dk1>
        <a:lt1>
          <a:srgbClr val="FFFFFF"/>
        </a:lt1>
        <a:dk2>
          <a:srgbClr val="440044"/>
        </a:dk2>
        <a:lt2>
          <a:srgbClr val="491D49"/>
        </a:lt2>
        <a:accent1>
          <a:srgbClr val="9D9DBD"/>
        </a:accent1>
        <a:accent2>
          <a:srgbClr val="14213C"/>
        </a:accent2>
        <a:accent3>
          <a:srgbClr val="FFFFFF"/>
        </a:accent3>
        <a:accent4>
          <a:srgbClr val="000000"/>
        </a:accent4>
        <a:accent5>
          <a:srgbClr val="CCCCDB"/>
        </a:accent5>
        <a:accent6>
          <a:srgbClr val="111D35"/>
        </a:accent6>
        <a:hlink>
          <a:srgbClr val="666699"/>
        </a:hlink>
        <a:folHlink>
          <a:srgbClr val="DBDBF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High Voltage 7">
        <a:dk1>
          <a:srgbClr val="000000"/>
        </a:dk1>
        <a:lt1>
          <a:srgbClr val="FFFFFF"/>
        </a:lt1>
        <a:dk2>
          <a:srgbClr val="000000"/>
        </a:dk2>
        <a:lt2>
          <a:srgbClr val="001A00"/>
        </a:lt2>
        <a:accent1>
          <a:srgbClr val="339966"/>
        </a:accent1>
        <a:accent2>
          <a:srgbClr val="003300"/>
        </a:accent2>
        <a:accent3>
          <a:srgbClr val="FFFFFF"/>
        </a:accent3>
        <a:accent4>
          <a:srgbClr val="000000"/>
        </a:accent4>
        <a:accent5>
          <a:srgbClr val="ADCAB8"/>
        </a:accent5>
        <a:accent6>
          <a:srgbClr val="002D00"/>
        </a:accent6>
        <a:hlink>
          <a:srgbClr val="FF9933"/>
        </a:hlink>
        <a:folHlink>
          <a:srgbClr val="AFE9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D:\program files\Templates\Presentation Designs\High Voltage.pot</Template>
  <TotalTime>875</TotalTime>
  <Pages>0</Pages>
  <Words>5576</Words>
  <Characters>0</Characters>
  <Application>Microsoft Office PowerPoint</Application>
  <DocSecurity>0</DocSecurity>
  <PresentationFormat>全屏显示(4:3)</PresentationFormat>
  <Lines>0</Lines>
  <Paragraphs>1096</Paragraphs>
  <Slides>74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74</vt:i4>
      </vt:variant>
    </vt:vector>
  </HeadingPairs>
  <TitlesOfParts>
    <vt:vector size="89" baseType="lpstr">
      <vt:lpstr>黑体</vt:lpstr>
      <vt:lpstr>宋体</vt:lpstr>
      <vt:lpstr>Arial</vt:lpstr>
      <vt:lpstr>Arial Black</vt:lpstr>
      <vt:lpstr>Calibri</vt:lpstr>
      <vt:lpstr>Symbol</vt:lpstr>
      <vt:lpstr>Tahoma</vt:lpstr>
      <vt:lpstr>Times New Roman</vt:lpstr>
      <vt:lpstr>Wingdings</vt:lpstr>
      <vt:lpstr>High Voltage</vt:lpstr>
      <vt:lpstr>1_High Voltage</vt:lpstr>
      <vt:lpstr>Visio</vt:lpstr>
      <vt:lpstr>Equation</vt:lpstr>
      <vt:lpstr>MathType 7.0 Equation</vt:lpstr>
      <vt:lpstr>Equation.3</vt:lpstr>
      <vt:lpstr>第七章 硬件描述语言Verilog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电子科大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第八章 采用中、大规模集成电路的逻辑设计</dc:title>
  <dc:creator>武庆生</dc:creator>
  <cp:lastModifiedBy>chenjuan</cp:lastModifiedBy>
  <cp:revision>734</cp:revision>
  <dcterms:created xsi:type="dcterms:W3CDTF">2002-02-04T05:49:51Z</dcterms:created>
  <dcterms:modified xsi:type="dcterms:W3CDTF">2022-02-04T09:59:03Z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2052-9.1.0.4468</vt:lpwstr>
  </property>
</Properties>
</file>