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771" r:id="rId2"/>
  </p:sldMasterIdLst>
  <p:notesMasterIdLst>
    <p:notesMasterId r:id="rId54"/>
  </p:notesMasterIdLst>
  <p:handoutMasterIdLst>
    <p:handoutMasterId r:id="rId55"/>
  </p:handoutMasterIdLst>
  <p:sldIdLst>
    <p:sldId id="670" r:id="rId3"/>
    <p:sldId id="625" r:id="rId4"/>
    <p:sldId id="626" r:id="rId5"/>
    <p:sldId id="627" r:id="rId6"/>
    <p:sldId id="628" r:id="rId7"/>
    <p:sldId id="629" r:id="rId8"/>
    <p:sldId id="671" r:id="rId9"/>
    <p:sldId id="672" r:id="rId10"/>
    <p:sldId id="673" r:id="rId11"/>
    <p:sldId id="630" r:id="rId12"/>
    <p:sldId id="633" r:id="rId13"/>
    <p:sldId id="635" r:id="rId14"/>
    <p:sldId id="636" r:id="rId15"/>
    <p:sldId id="634" r:id="rId16"/>
    <p:sldId id="637" r:id="rId17"/>
    <p:sldId id="638" r:id="rId18"/>
    <p:sldId id="631" r:id="rId19"/>
    <p:sldId id="632" r:id="rId20"/>
    <p:sldId id="639" r:id="rId21"/>
    <p:sldId id="640" r:id="rId22"/>
    <p:sldId id="641" r:id="rId23"/>
    <p:sldId id="642" r:id="rId24"/>
    <p:sldId id="643" r:id="rId25"/>
    <p:sldId id="674" r:id="rId26"/>
    <p:sldId id="675" r:id="rId27"/>
    <p:sldId id="676" r:id="rId28"/>
    <p:sldId id="677" r:id="rId29"/>
    <p:sldId id="645" r:id="rId30"/>
    <p:sldId id="680" r:id="rId31"/>
    <p:sldId id="681" r:id="rId32"/>
    <p:sldId id="682" r:id="rId33"/>
    <p:sldId id="683" r:id="rId34"/>
    <p:sldId id="684" r:id="rId35"/>
    <p:sldId id="685" r:id="rId36"/>
    <p:sldId id="646" r:id="rId37"/>
    <p:sldId id="647" r:id="rId38"/>
    <p:sldId id="648" r:id="rId39"/>
    <p:sldId id="649" r:id="rId40"/>
    <p:sldId id="650" r:id="rId41"/>
    <p:sldId id="651" r:id="rId42"/>
    <p:sldId id="652" r:id="rId43"/>
    <p:sldId id="662" r:id="rId44"/>
    <p:sldId id="660" r:id="rId45"/>
    <p:sldId id="657" r:id="rId46"/>
    <p:sldId id="663" r:id="rId47"/>
    <p:sldId id="668" r:id="rId48"/>
    <p:sldId id="658" r:id="rId49"/>
    <p:sldId id="659" r:id="rId50"/>
    <p:sldId id="661" r:id="rId51"/>
    <p:sldId id="667" r:id="rId52"/>
    <p:sldId id="669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008080"/>
    <a:srgbClr val="339933"/>
    <a:srgbClr val="FF33CC"/>
    <a:srgbClr val="CC33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0" autoAdjust="0"/>
    <p:restoredTop sz="94660"/>
  </p:normalViewPr>
  <p:slideViewPr>
    <p:cSldViewPr>
      <p:cViewPr varScale="1">
        <p:scale>
          <a:sx n="70" d="100"/>
          <a:sy n="70" d="100"/>
        </p:scale>
        <p:origin x="101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-3556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26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34" Type="http://schemas.openxmlformats.org/officeDocument/2006/relationships/slide" Target="slides/slide47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0.xml"/><Relationship Id="rId25" Type="http://schemas.openxmlformats.org/officeDocument/2006/relationships/slide" Target="slides/slide38.xml"/><Relationship Id="rId33" Type="http://schemas.openxmlformats.org/officeDocument/2006/relationships/slide" Target="slides/slide46.xml"/><Relationship Id="rId2" Type="http://schemas.openxmlformats.org/officeDocument/2006/relationships/slide" Target="slides/slide2.xml"/><Relationship Id="rId16" Type="http://schemas.openxmlformats.org/officeDocument/2006/relationships/slide" Target="slides/slide19.xml"/><Relationship Id="rId20" Type="http://schemas.openxmlformats.org/officeDocument/2006/relationships/slide" Target="slides/slide23.xml"/><Relationship Id="rId29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4.xml"/><Relationship Id="rId24" Type="http://schemas.openxmlformats.org/officeDocument/2006/relationships/slide" Target="slides/slide37.xml"/><Relationship Id="rId32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8.xml"/><Relationship Id="rId23" Type="http://schemas.openxmlformats.org/officeDocument/2006/relationships/slide" Target="slides/slide36.xml"/><Relationship Id="rId28" Type="http://schemas.openxmlformats.org/officeDocument/2006/relationships/slide" Target="slides/slide41.xml"/><Relationship Id="rId36" Type="http://schemas.openxmlformats.org/officeDocument/2006/relationships/slide" Target="slides/slide49.xml"/><Relationship Id="rId10" Type="http://schemas.openxmlformats.org/officeDocument/2006/relationships/slide" Target="slides/slide13.xml"/><Relationship Id="rId19" Type="http://schemas.openxmlformats.org/officeDocument/2006/relationships/slide" Target="slides/slide22.xml"/><Relationship Id="rId31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17.xml"/><Relationship Id="rId22" Type="http://schemas.openxmlformats.org/officeDocument/2006/relationships/slide" Target="slides/slide35.xml"/><Relationship Id="rId27" Type="http://schemas.openxmlformats.org/officeDocument/2006/relationships/slide" Target="slides/slide40.xml"/><Relationship Id="rId30" Type="http://schemas.openxmlformats.org/officeDocument/2006/relationships/slide" Target="slides/slide43.xml"/><Relationship Id="rId35" Type="http://schemas.openxmlformats.org/officeDocument/2006/relationships/slide" Target="slides/slide48.xml"/><Relationship Id="rId8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3F8BF6D6-79C7-4A52-B796-9F255E3F0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2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CA0F7494-D285-4F55-B16C-13D1D9F0C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332ECCFC-4686-43C1-A178-5908C6557A58}" type="slidenum">
              <a:rPr lang="en-US" altLang="zh-CN" sz="1200"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4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sb_xiaohui[1]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4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72200" y="6248400"/>
            <a:ext cx="2895600" cy="45720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5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2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07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/>
          </p:cNvPr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6">
            <a:extLst/>
          </p:cNvPr>
          <p:cNvSpPr>
            <a:spLocks noChangeArrowheads="1"/>
          </p:cNvSpPr>
          <p:nvPr/>
        </p:nvSpPr>
        <p:spPr bwMode="hidden">
          <a:xfrm>
            <a:off x="1716088" y="1690688"/>
            <a:ext cx="7427912" cy="253365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8">
            <a:extLst/>
          </p:cNvPr>
          <p:cNvSpPr>
            <a:spLocks noChangeArrowheads="1"/>
          </p:cNvSpPr>
          <p:nvPr/>
        </p:nvSpPr>
        <p:spPr bwMode="auto">
          <a:xfrm>
            <a:off x="573088" y="3582988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39">
            <a:extLst/>
          </p:cNvPr>
          <p:cNvSpPr>
            <a:spLocks noChangeArrowheads="1"/>
          </p:cNvSpPr>
          <p:nvPr/>
        </p:nvSpPr>
        <p:spPr bwMode="auto"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0">
            <a:extLst/>
          </p:cNvPr>
          <p:cNvSpPr>
            <a:spLocks noChangeArrowheads="1"/>
          </p:cNvSpPr>
          <p:nvPr/>
        </p:nvSpPr>
        <p:spPr bwMode="auto"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41">
            <a:extLst/>
          </p:cNvPr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43">
            <a:extLst/>
          </p:cNvPr>
          <p:cNvSpPr>
            <a:spLocks noChangeArrowheads="1"/>
          </p:cNvSpPr>
          <p:nvPr/>
        </p:nvSpPr>
        <p:spPr bwMode="auto"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45">
            <a:extLst/>
          </p:cNvPr>
          <p:cNvSpPr>
            <a:spLocks noChangeArrowheads="1"/>
          </p:cNvSpPr>
          <p:nvPr/>
        </p:nvSpPr>
        <p:spPr bwMode="auto">
          <a:xfrm>
            <a:off x="1716088" y="23241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46">
            <a:extLst/>
          </p:cNvPr>
          <p:cNvSpPr>
            <a:spLocks noChangeArrowheads="1"/>
          </p:cNvSpPr>
          <p:nvPr/>
        </p:nvSpPr>
        <p:spPr bwMode="auto"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47">
            <a:extLst/>
          </p:cNvPr>
          <p:cNvSpPr>
            <a:spLocks noChangeArrowheads="1"/>
          </p:cNvSpPr>
          <p:nvPr/>
        </p:nvSpPr>
        <p:spPr bwMode="auto">
          <a:xfrm>
            <a:off x="1141413" y="2947988"/>
            <a:ext cx="584200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64">
            <a:extLst/>
          </p:cNvPr>
          <p:cNvSpPr>
            <a:spLocks noChangeArrowheads="1"/>
          </p:cNvSpPr>
          <p:nvPr/>
        </p:nvSpPr>
        <p:spPr bwMode="auto">
          <a:xfrm>
            <a:off x="2286000" y="1676400"/>
            <a:ext cx="574675" cy="633413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13" name="Rectangle 65">
            <a:extLst/>
          </p:cNvPr>
          <p:cNvSpPr>
            <a:spLocks noChangeArrowheads="1"/>
          </p:cNvSpPr>
          <p:nvPr/>
        </p:nvSpPr>
        <p:spPr bwMode="auto">
          <a:xfrm>
            <a:off x="0" y="2311400"/>
            <a:ext cx="576263" cy="644525"/>
          </a:xfrm>
          <a:prstGeom prst="rect">
            <a:avLst/>
          </a:prstGeom>
          <a:solidFill>
            <a:srgbClr val="4D3CA2"/>
          </a:solidFill>
          <a:ln>
            <a:noFill/>
          </a:ln>
          <a:extLst/>
        </p:spPr>
        <p:txBody>
          <a:bodyPr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 b="0">
              <a:solidFill>
                <a:srgbClr val="545472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31">
            <a:extLst/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34841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32">
            <a:extLst/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657600" y="634841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Rectangle 33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348413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EAF684D7-7ECC-479A-8361-C82E6F8B0207}" type="slidenum">
              <a:rPr lang="en-US" altLang="zh-CN" b="0">
                <a:solidFill>
                  <a:srgbClr val="545472"/>
                </a:solidFill>
                <a:latin typeface="Times New Roman" panose="02020603050405020304" pitchFamily="18" charset="0"/>
              </a:rPr>
              <a:pPr/>
              <a:t>‹#›</a:t>
            </a:fld>
            <a:endParaRPr lang="en-US" altLang="zh-CN" b="0">
              <a:solidFill>
                <a:srgbClr val="54547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10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2621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816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541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9092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133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83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226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2712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071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4441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6816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28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3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8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3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59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6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4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78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 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72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>
                <a:solidFill>
                  <a:schemeClr val="tx2"/>
                </a:solidFill>
                <a:latin typeface="+mn-lt"/>
                <a:ea typeface="+mj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29" name="Picture 16" descr="sb_xiaohui[1]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anose="05000000000000000000" pitchFamily="2" charset="2"/>
        <a:buChar char="®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anose="05000000000000000000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anose="05000000000000000000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22225"/>
            <a:ext cx="6667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896100" y="19050"/>
          <a:ext cx="2209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BMP 图象" r:id="rId4" imgW="3696216" imgH="866896" progId="Paint.Picture">
                  <p:embed/>
                </p:oleObj>
              </mc:Choice>
              <mc:Fallback>
                <p:oleObj name="BMP 图象" r:id="rId4" imgW="3696216" imgH="86689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19050"/>
                        <a:ext cx="2209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>
            <a:extLst/>
          </p:cNvPr>
          <p:cNvSpPr>
            <a:spLocks noChangeArrowheads="1"/>
          </p:cNvSpPr>
          <p:nvPr/>
        </p:nvSpPr>
        <p:spPr bwMode="auto">
          <a:xfrm>
            <a:off x="3536950" y="4365625"/>
            <a:ext cx="564356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CN" sz="4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otum" pitchFamily="34" charset="-127"/>
              </a:rPr>
              <a:t>Sequential  Logic Functional</a:t>
            </a:r>
            <a:r>
              <a:rPr lang="zh-CN" altLang="en-US" sz="4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otum" pitchFamily="34" charset="-127"/>
              </a:rPr>
              <a:t> </a:t>
            </a:r>
            <a:r>
              <a:rPr lang="en-US" altLang="zh-CN" sz="40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otum" pitchFamily="34" charset="-127"/>
              </a:rPr>
              <a:t>Devices</a:t>
            </a:r>
          </a:p>
          <a:p>
            <a:pPr algn="ctr" eaLnBrk="1" hangingPunct="1">
              <a:defRPr/>
            </a:pPr>
            <a:r>
              <a:rPr lang="en-US" altLang="zh-CN" sz="32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Dotum" pitchFamily="34" charset="-127"/>
              </a:rPr>
              <a:t>—— </a:t>
            </a:r>
            <a:r>
              <a:rPr lang="en-US" altLang="zh-CN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Dotum" pitchFamily="34" charset="-127"/>
                <a:cs typeface="Times New Roman" panose="02020603050405020304" pitchFamily="18" charset="0"/>
              </a:rPr>
              <a:t>Counter</a:t>
            </a:r>
            <a:endParaRPr lang="en-US" altLang="zh-CN" sz="32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Dotum" pitchFamily="34" charset="-127"/>
            </a:endParaRP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3376613" y="2105025"/>
            <a:ext cx="5732462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en-US" altLang="zh-CN" sz="600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Digital Design</a:t>
            </a:r>
          </a:p>
          <a:p>
            <a:pPr eaLnBrk="1" hangingPunct="1"/>
            <a:endParaRPr kumimoji="0" lang="en-US" altLang="zh-CN" sz="800">
              <a:solidFill>
                <a:srgbClr val="0000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/>
            <a:r>
              <a:rPr kumimoji="0" lang="en-US" altLang="zh-CN">
                <a:solidFill>
                  <a:srgbClr val="000000"/>
                </a:solidFill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4000">
                <a:solidFill>
                  <a:srgbClr val="000000"/>
                </a:solidFill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3332163" y="2039938"/>
            <a:ext cx="57324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0" lang="en-US" altLang="zh-CN" sz="600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Digital Design</a:t>
            </a:r>
          </a:p>
          <a:p>
            <a:pPr eaLnBrk="1" hangingPunct="1"/>
            <a:endParaRPr kumimoji="0" lang="en-US" altLang="zh-CN" sz="800">
              <a:solidFill>
                <a:srgbClr val="FFFF00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eaLnBrk="1" hangingPunct="1"/>
            <a:r>
              <a:rPr kumimoji="0" lang="en-US" altLang="zh-CN">
                <a:solidFill>
                  <a:srgbClr val="FFFF00"/>
                </a:solidFill>
                <a:latin typeface="Monotype Corsiva" panose="03010101010201010101" pitchFamily="66" charset="0"/>
                <a:ea typeface="Dotum" panose="020B0600000101010101" pitchFamily="34" charset="-127"/>
              </a:rPr>
              <a:t>    </a:t>
            </a:r>
            <a:r>
              <a:rPr kumimoji="0" lang="en-US" altLang="zh-CN" sz="4000">
                <a:solidFill>
                  <a:srgbClr val="FFFF00"/>
                </a:solidFill>
                <a:latin typeface="Monotype Corsiva" panose="03010101010201010101" pitchFamily="66" charset="0"/>
                <a:ea typeface="Dotum" panose="020B0600000101010101" pitchFamily="34" charset="-127"/>
              </a:rPr>
              <a:t>—  Pinciples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95804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1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 </a:t>
            </a:r>
          </a:p>
        </p:txBody>
      </p:sp>
      <p:sp>
        <p:nvSpPr>
          <p:cNvPr id="883946" name="Rectangle 234"/>
          <p:cNvSpPr>
            <a:spLocks noGrp="1" noChangeArrowheads="1"/>
          </p:cNvSpPr>
          <p:nvPr>
            <p:ph type="body" idx="1"/>
          </p:nvPr>
        </p:nvSpPr>
        <p:spPr>
          <a:xfrm>
            <a:off x="836613" y="1341438"/>
            <a:ext cx="7696200" cy="17272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A synchronous counter connects all of its flip-flop clock inputs to the same common CLK signal, so that all of the flip-flop outputs change at the same time, after only </a:t>
            </a:r>
            <a:r>
              <a:rPr lang="en-US" altLang="zh-CN" sz="2400">
                <a:solidFill>
                  <a:schemeClr val="hlink"/>
                </a:solidFill>
              </a:rPr>
              <a:t>t</a:t>
            </a:r>
            <a:r>
              <a:rPr lang="en-US" altLang="zh-CN" sz="2400" baseline="-25000">
                <a:solidFill>
                  <a:schemeClr val="hlink"/>
                </a:solidFill>
              </a:rPr>
              <a:t>TQ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en-US" altLang="zh-CN" sz="2400"/>
              <a:t>ns of delay.   </a:t>
            </a:r>
          </a:p>
        </p:txBody>
      </p:sp>
      <p:grpSp>
        <p:nvGrpSpPr>
          <p:cNvPr id="2" name="Group 288"/>
          <p:cNvGrpSpPr>
            <a:grpSpLocks/>
          </p:cNvGrpSpPr>
          <p:nvPr/>
        </p:nvGrpSpPr>
        <p:grpSpPr bwMode="auto">
          <a:xfrm>
            <a:off x="468313" y="3408363"/>
            <a:ext cx="8135937" cy="2493962"/>
            <a:chOff x="295" y="2147"/>
            <a:chExt cx="5125" cy="1571"/>
          </a:xfrm>
        </p:grpSpPr>
        <p:sp>
          <p:nvSpPr>
            <p:cNvPr id="21510" name="Text Box 236"/>
            <p:cNvSpPr txBox="1">
              <a:spLocks noChangeArrowheads="1"/>
            </p:cNvSpPr>
            <p:nvPr/>
          </p:nvSpPr>
          <p:spPr bwMode="auto">
            <a:xfrm>
              <a:off x="295" y="3430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1511" name="Rectangle 237"/>
            <p:cNvSpPr>
              <a:spLocks noChangeArrowheads="1"/>
            </p:cNvSpPr>
            <p:nvPr/>
          </p:nvSpPr>
          <p:spPr bwMode="auto">
            <a:xfrm>
              <a:off x="1004" y="2531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1512" name="Line 238"/>
            <p:cNvSpPr>
              <a:spLocks noChangeShapeType="1"/>
            </p:cNvSpPr>
            <p:nvPr/>
          </p:nvSpPr>
          <p:spPr bwMode="auto">
            <a:xfrm>
              <a:off x="1628" y="272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241"/>
            <p:cNvSpPr>
              <a:spLocks noChangeShapeType="1"/>
            </p:cNvSpPr>
            <p:nvPr/>
          </p:nvSpPr>
          <p:spPr bwMode="auto">
            <a:xfrm>
              <a:off x="764" y="286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14" name="Group 242"/>
            <p:cNvGrpSpPr>
              <a:grpSpLocks/>
            </p:cNvGrpSpPr>
            <p:nvPr/>
          </p:nvGrpSpPr>
          <p:grpSpPr bwMode="auto">
            <a:xfrm>
              <a:off x="1004" y="2819"/>
              <a:ext cx="96" cy="96"/>
              <a:chOff x="1920" y="1440"/>
              <a:chExt cx="192" cy="288"/>
            </a:xfrm>
          </p:grpSpPr>
          <p:sp>
            <p:nvSpPr>
              <p:cNvPr id="21552" name="Line 243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3" name="Line 244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15" name="Text Box 245"/>
            <p:cNvSpPr txBox="1">
              <a:spLocks noChangeArrowheads="1"/>
            </p:cNvSpPr>
            <p:nvPr/>
          </p:nvSpPr>
          <p:spPr bwMode="auto">
            <a:xfrm>
              <a:off x="1052" y="27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1516" name="Rectangle 246"/>
            <p:cNvSpPr>
              <a:spLocks noChangeArrowheads="1"/>
            </p:cNvSpPr>
            <p:nvPr/>
          </p:nvSpPr>
          <p:spPr bwMode="auto">
            <a:xfrm>
              <a:off x="2156" y="2531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1517" name="Line 248"/>
            <p:cNvSpPr>
              <a:spLocks noChangeShapeType="1"/>
            </p:cNvSpPr>
            <p:nvPr/>
          </p:nvSpPr>
          <p:spPr bwMode="auto">
            <a:xfrm>
              <a:off x="1916" y="286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518" name="Group 249"/>
            <p:cNvGrpSpPr>
              <a:grpSpLocks/>
            </p:cNvGrpSpPr>
            <p:nvPr/>
          </p:nvGrpSpPr>
          <p:grpSpPr bwMode="auto">
            <a:xfrm>
              <a:off x="2156" y="2819"/>
              <a:ext cx="96" cy="96"/>
              <a:chOff x="1920" y="1440"/>
              <a:chExt cx="192" cy="288"/>
            </a:xfrm>
          </p:grpSpPr>
          <p:sp>
            <p:nvSpPr>
              <p:cNvPr id="21550" name="Line 250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51" name="Line 251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19" name="Text Box 252"/>
            <p:cNvSpPr txBox="1">
              <a:spLocks noChangeArrowheads="1"/>
            </p:cNvSpPr>
            <p:nvPr/>
          </p:nvSpPr>
          <p:spPr bwMode="auto">
            <a:xfrm>
              <a:off x="2204" y="27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1520" name="Rectangle 253"/>
            <p:cNvSpPr>
              <a:spLocks noChangeArrowheads="1"/>
            </p:cNvSpPr>
            <p:nvPr/>
          </p:nvSpPr>
          <p:spPr bwMode="auto">
            <a:xfrm>
              <a:off x="3308" y="2531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21521" name="Group 255"/>
            <p:cNvGrpSpPr>
              <a:grpSpLocks/>
            </p:cNvGrpSpPr>
            <p:nvPr/>
          </p:nvGrpSpPr>
          <p:grpSpPr bwMode="auto">
            <a:xfrm>
              <a:off x="3308" y="2819"/>
              <a:ext cx="96" cy="96"/>
              <a:chOff x="1920" y="1440"/>
              <a:chExt cx="192" cy="288"/>
            </a:xfrm>
          </p:grpSpPr>
          <p:sp>
            <p:nvSpPr>
              <p:cNvPr id="21548" name="Line 256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9" name="Line 257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22" name="Text Box 258"/>
            <p:cNvSpPr txBox="1">
              <a:spLocks noChangeArrowheads="1"/>
            </p:cNvSpPr>
            <p:nvPr/>
          </p:nvSpPr>
          <p:spPr bwMode="auto">
            <a:xfrm>
              <a:off x="3356" y="27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1523" name="Rectangle 259"/>
            <p:cNvSpPr>
              <a:spLocks noChangeArrowheads="1"/>
            </p:cNvSpPr>
            <p:nvPr/>
          </p:nvSpPr>
          <p:spPr bwMode="auto">
            <a:xfrm>
              <a:off x="4460" y="2531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1524" name="Line 260"/>
            <p:cNvSpPr>
              <a:spLocks noChangeShapeType="1"/>
            </p:cNvSpPr>
            <p:nvPr/>
          </p:nvSpPr>
          <p:spPr bwMode="auto">
            <a:xfrm>
              <a:off x="5180" y="301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Oval 261"/>
            <p:cNvSpPr>
              <a:spLocks noChangeArrowheads="1"/>
            </p:cNvSpPr>
            <p:nvPr/>
          </p:nvSpPr>
          <p:spPr bwMode="auto">
            <a:xfrm>
              <a:off x="5084" y="2963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26" name="Group 262"/>
            <p:cNvGrpSpPr>
              <a:grpSpLocks/>
            </p:cNvGrpSpPr>
            <p:nvPr/>
          </p:nvGrpSpPr>
          <p:grpSpPr bwMode="auto">
            <a:xfrm>
              <a:off x="4460" y="2819"/>
              <a:ext cx="96" cy="96"/>
              <a:chOff x="1920" y="1440"/>
              <a:chExt cx="192" cy="288"/>
            </a:xfrm>
          </p:grpSpPr>
          <p:sp>
            <p:nvSpPr>
              <p:cNvPr id="21546" name="Line 263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547" name="Line 264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527" name="Text Box 265"/>
            <p:cNvSpPr txBox="1">
              <a:spLocks noChangeArrowheads="1"/>
            </p:cNvSpPr>
            <p:nvPr/>
          </p:nvSpPr>
          <p:spPr bwMode="auto">
            <a:xfrm>
              <a:off x="4508" y="27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1528" name="Line 266"/>
            <p:cNvSpPr>
              <a:spLocks noChangeShapeType="1"/>
            </p:cNvSpPr>
            <p:nvPr/>
          </p:nvSpPr>
          <p:spPr bwMode="auto">
            <a:xfrm>
              <a:off x="1916" y="2867"/>
              <a:ext cx="0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9" name="Line 267"/>
            <p:cNvSpPr>
              <a:spLocks noChangeShapeType="1"/>
            </p:cNvSpPr>
            <p:nvPr/>
          </p:nvSpPr>
          <p:spPr bwMode="auto">
            <a:xfrm>
              <a:off x="1820" y="24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Line 269"/>
            <p:cNvSpPr>
              <a:spLocks noChangeShapeType="1"/>
            </p:cNvSpPr>
            <p:nvPr/>
          </p:nvSpPr>
          <p:spPr bwMode="auto">
            <a:xfrm>
              <a:off x="3068" y="286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1" name="Line 272"/>
            <p:cNvSpPr>
              <a:spLocks noChangeShapeType="1"/>
            </p:cNvSpPr>
            <p:nvPr/>
          </p:nvSpPr>
          <p:spPr bwMode="auto">
            <a:xfrm>
              <a:off x="4220" y="2867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2" name="Line 274"/>
            <p:cNvSpPr>
              <a:spLocks noChangeShapeType="1"/>
            </p:cNvSpPr>
            <p:nvPr/>
          </p:nvSpPr>
          <p:spPr bwMode="auto">
            <a:xfrm>
              <a:off x="2780" y="272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3" name="Line 275"/>
            <p:cNvSpPr>
              <a:spLocks noChangeShapeType="1"/>
            </p:cNvSpPr>
            <p:nvPr/>
          </p:nvSpPr>
          <p:spPr bwMode="auto">
            <a:xfrm flipH="1">
              <a:off x="2972" y="24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4" name="Line 276"/>
            <p:cNvSpPr>
              <a:spLocks noChangeShapeType="1"/>
            </p:cNvSpPr>
            <p:nvPr/>
          </p:nvSpPr>
          <p:spPr bwMode="auto">
            <a:xfrm>
              <a:off x="3932" y="272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5" name="Line 277"/>
            <p:cNvSpPr>
              <a:spLocks noChangeShapeType="1"/>
            </p:cNvSpPr>
            <p:nvPr/>
          </p:nvSpPr>
          <p:spPr bwMode="auto">
            <a:xfrm>
              <a:off x="4124" y="24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6" name="Line 278"/>
            <p:cNvSpPr>
              <a:spLocks noChangeShapeType="1"/>
            </p:cNvSpPr>
            <p:nvPr/>
          </p:nvSpPr>
          <p:spPr bwMode="auto">
            <a:xfrm>
              <a:off x="5084" y="272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7" name="Line 279"/>
            <p:cNvSpPr>
              <a:spLocks noChangeShapeType="1"/>
            </p:cNvSpPr>
            <p:nvPr/>
          </p:nvSpPr>
          <p:spPr bwMode="auto">
            <a:xfrm>
              <a:off x="5276" y="24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8" name="Text Box 280"/>
            <p:cNvSpPr txBox="1">
              <a:spLocks noChangeArrowheads="1"/>
            </p:cNvSpPr>
            <p:nvPr/>
          </p:nvSpPr>
          <p:spPr bwMode="auto">
            <a:xfrm>
              <a:off x="1628" y="2147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21539" name="Text Box 281"/>
            <p:cNvSpPr txBox="1">
              <a:spLocks noChangeArrowheads="1"/>
            </p:cNvSpPr>
            <p:nvPr/>
          </p:nvSpPr>
          <p:spPr bwMode="auto">
            <a:xfrm>
              <a:off x="2789" y="2147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21540" name="Text Box 282"/>
            <p:cNvSpPr txBox="1">
              <a:spLocks noChangeArrowheads="1"/>
            </p:cNvSpPr>
            <p:nvPr/>
          </p:nvSpPr>
          <p:spPr bwMode="auto">
            <a:xfrm>
              <a:off x="3932" y="2147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21541" name="Text Box 283"/>
            <p:cNvSpPr txBox="1">
              <a:spLocks noChangeArrowheads="1"/>
            </p:cNvSpPr>
            <p:nvPr/>
          </p:nvSpPr>
          <p:spPr bwMode="auto">
            <a:xfrm>
              <a:off x="5093" y="2147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21542" name="Line 284"/>
            <p:cNvSpPr>
              <a:spLocks noChangeShapeType="1"/>
            </p:cNvSpPr>
            <p:nvPr/>
          </p:nvSpPr>
          <p:spPr bwMode="auto">
            <a:xfrm>
              <a:off x="770" y="2867"/>
              <a:ext cx="0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3" name="Line 285"/>
            <p:cNvSpPr>
              <a:spLocks noChangeShapeType="1"/>
            </p:cNvSpPr>
            <p:nvPr/>
          </p:nvSpPr>
          <p:spPr bwMode="auto">
            <a:xfrm>
              <a:off x="3074" y="2867"/>
              <a:ext cx="0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4" name="Line 286"/>
            <p:cNvSpPr>
              <a:spLocks noChangeShapeType="1"/>
            </p:cNvSpPr>
            <p:nvPr/>
          </p:nvSpPr>
          <p:spPr bwMode="auto">
            <a:xfrm>
              <a:off x="4226" y="2867"/>
              <a:ext cx="0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45" name="Line 287"/>
            <p:cNvSpPr>
              <a:spLocks noChangeShapeType="1"/>
            </p:cNvSpPr>
            <p:nvPr/>
          </p:nvSpPr>
          <p:spPr bwMode="auto">
            <a:xfrm>
              <a:off x="523" y="3378"/>
              <a:ext cx="3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4001" name="Text Box 289"/>
          <p:cNvSpPr txBox="1">
            <a:spLocks noChangeArrowheads="1"/>
          </p:cNvSpPr>
          <p:nvPr/>
        </p:nvSpPr>
        <p:spPr bwMode="auto">
          <a:xfrm>
            <a:off x="3132138" y="594995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 Narrow" panose="020B0606020202030204" pitchFamily="34" charset="0"/>
              </a:rPr>
              <a:t>同步时序结构图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83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946" grpId="0" build="p"/>
      <p:bldP spid="8840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20750" y="1725613"/>
            <a:ext cx="2590800" cy="1371600"/>
            <a:chOff x="1056" y="816"/>
            <a:chExt cx="1632" cy="864"/>
          </a:xfrm>
        </p:grpSpPr>
        <p:sp>
          <p:nvSpPr>
            <p:cNvPr id="22540" name="Text Box 4"/>
            <p:cNvSpPr txBox="1">
              <a:spLocks noChangeArrowheads="1"/>
            </p:cNvSpPr>
            <p:nvPr/>
          </p:nvSpPr>
          <p:spPr bwMode="auto">
            <a:xfrm>
              <a:off x="1069" y="816"/>
              <a:ext cx="157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1 0 1 1 </a:t>
              </a: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0 1 1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+                     1</a:t>
              </a:r>
            </a:p>
          </p:txBody>
        </p:sp>
        <p:sp>
          <p:nvSpPr>
            <p:cNvPr id="22541" name="Line 5"/>
            <p:cNvSpPr>
              <a:spLocks noChangeShapeType="1"/>
            </p:cNvSpPr>
            <p:nvPr/>
          </p:nvSpPr>
          <p:spPr bwMode="auto">
            <a:xfrm>
              <a:off x="1056" y="134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Text Box 6"/>
            <p:cNvSpPr txBox="1">
              <a:spLocks noChangeArrowheads="1"/>
            </p:cNvSpPr>
            <p:nvPr/>
          </p:nvSpPr>
          <p:spPr bwMode="auto">
            <a:xfrm>
              <a:off x="1334" y="1392"/>
              <a:ext cx="1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1 0 1 1 </a:t>
              </a: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1 0 0</a:t>
              </a:r>
            </a:p>
          </p:txBody>
        </p:sp>
      </p:grpSp>
      <p:sp>
        <p:nvSpPr>
          <p:cNvPr id="886791" name="Text Box 7"/>
          <p:cNvSpPr txBox="1">
            <a:spLocks noChangeArrowheads="1"/>
          </p:cNvSpPr>
          <p:nvPr/>
        </p:nvSpPr>
        <p:spPr bwMode="auto">
          <a:xfrm>
            <a:off x="3892550" y="1341438"/>
            <a:ext cx="4876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在多位二进制数的末位加 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仅当第 </a:t>
            </a:r>
            <a:r>
              <a:rPr lang="en-US" altLang="zh-CN" sz="2400" dirty="0" err="1">
                <a:latin typeface="Tahoma" panose="020B060403050404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位以下的各位都为 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第 </a:t>
            </a:r>
            <a:r>
              <a:rPr lang="en-US" altLang="zh-CN" sz="2400" dirty="0" err="1">
                <a:latin typeface="Tahoma" panose="020B060403050404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位的状态才会翻转。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最低位的状态每次加</a:t>
            </a:r>
            <a:r>
              <a:rPr lang="en-US" altLang="zh-CN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都要翻转。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87450" y="4613275"/>
            <a:ext cx="1828800" cy="1074738"/>
            <a:chOff x="3552" y="763"/>
            <a:chExt cx="1152" cy="677"/>
          </a:xfrm>
        </p:grpSpPr>
        <p:graphicFrame>
          <p:nvGraphicFramePr>
            <p:cNvPr id="22537" name="Object 9"/>
            <p:cNvGraphicFramePr>
              <a:graphicFrameLocks noChangeAspect="1"/>
            </p:cNvGraphicFramePr>
            <p:nvPr/>
          </p:nvGraphicFramePr>
          <p:xfrm>
            <a:off x="3552" y="763"/>
            <a:ext cx="1152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7" name="Artwork" r:id="rId3" imgW="1200318" imgH="704948" progId="Adobe.Illustrator.7">
                    <p:embed/>
                  </p:oleObj>
                </mc:Choice>
                <mc:Fallback>
                  <p:oleObj name="Artwork" r:id="rId3" imgW="1200318" imgH="704948" progId="Adobe.Illustrator.7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763"/>
                          <a:ext cx="1152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3792" y="816"/>
              <a:ext cx="62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EN    </a:t>
              </a:r>
              <a:r>
                <a:rPr lang="en-US" altLang="zh-CN" sz="2000" baseline="-25000">
                  <a:ea typeface="宋体" panose="02010600030101010101" pitchFamily="2" charset="-122"/>
                </a:rPr>
                <a:t> </a:t>
              </a:r>
              <a:r>
                <a:rPr lang="en-US" altLang="zh-CN" sz="2000"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888" y="1104"/>
              <a:ext cx="51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T     Q</a:t>
              </a:r>
            </a:p>
          </p:txBody>
        </p:sp>
      </p:grpSp>
      <p:sp>
        <p:nvSpPr>
          <p:cNvPr id="886796" name="Text Box 12"/>
          <p:cNvSpPr txBox="1">
            <a:spLocks noChangeArrowheads="1"/>
          </p:cNvSpPr>
          <p:nvPr/>
        </p:nvSpPr>
        <p:spPr bwMode="auto">
          <a:xfrm>
            <a:off x="539750" y="3706813"/>
            <a:ext cx="5386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利用有使能端的 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触发器实现： </a:t>
            </a:r>
          </a:p>
        </p:txBody>
      </p:sp>
      <p:sp>
        <p:nvSpPr>
          <p:cNvPr id="886797" name="Text Box 13"/>
          <p:cNvSpPr txBox="1">
            <a:spLocks noChangeArrowheads="1"/>
          </p:cNvSpPr>
          <p:nvPr/>
        </p:nvSpPr>
        <p:spPr bwMode="auto">
          <a:xfrm>
            <a:off x="3432175" y="4392613"/>
            <a:ext cx="475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Q* = EN·Q’ + EN’·Q = EN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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 </a:t>
            </a:r>
          </a:p>
        </p:txBody>
      </p:sp>
      <p:sp>
        <p:nvSpPr>
          <p:cNvPr id="886798" name="Text Box 14"/>
          <p:cNvSpPr txBox="1">
            <a:spLocks noChangeArrowheads="1"/>
          </p:cNvSpPr>
          <p:nvPr/>
        </p:nvSpPr>
        <p:spPr bwMode="auto">
          <a:xfrm>
            <a:off x="3419475" y="4849813"/>
            <a:ext cx="563245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通过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EN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端来控制时钟触发时是否翻转，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需要翻转时，使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EN = 1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EN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i-2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 … 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62075" y="5881409"/>
            <a:ext cx="151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</a:t>
            </a:r>
            <a:r>
              <a:rPr lang="en-US" altLang="zh-CN" sz="2400" baseline="-250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=  ? </a:t>
            </a:r>
            <a:endParaRPr lang="zh-CN" altLang="en-US" sz="240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428875" y="5881409"/>
            <a:ext cx="377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6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86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86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8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86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86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86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1" grpId="0" build="p" autoUpdateAnimBg="0"/>
      <p:bldP spid="886796" grpId="0" autoUpdateAnimBg="0"/>
      <p:bldP spid="886797" grpId="0" autoUpdateAnimBg="0"/>
      <p:bldP spid="886798" grpId="0" build="p" autoUpdateAnimBg="0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855" name="Picture 23"/>
          <p:cNvPicPr preferRelativeResize="0"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212850"/>
            <a:ext cx="547211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</a:t>
            </a:r>
          </a:p>
        </p:txBody>
      </p:sp>
      <p:sp>
        <p:nvSpPr>
          <p:cNvPr id="23556" name="Text Box 14"/>
          <p:cNvSpPr txBox="1">
            <a:spLocks noChangeArrowheads="1"/>
          </p:cNvSpPr>
          <p:nvPr/>
        </p:nvSpPr>
        <p:spPr bwMode="auto">
          <a:xfrm>
            <a:off x="3509963" y="5792788"/>
            <a:ext cx="51990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EN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i-2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 … 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888848" name="Text Box 16"/>
          <p:cNvSpPr txBox="1">
            <a:spLocks noChangeArrowheads="1"/>
          </p:cNvSpPr>
          <p:nvPr/>
        </p:nvSpPr>
        <p:spPr bwMode="auto">
          <a:xfrm>
            <a:off x="179388" y="2767013"/>
            <a:ext cx="310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如何加入使能端？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583488" y="1628775"/>
            <a:ext cx="1395412" cy="720725"/>
            <a:chOff x="4777" y="1026"/>
            <a:chExt cx="879" cy="454"/>
          </a:xfrm>
        </p:grpSpPr>
        <p:sp>
          <p:nvSpPr>
            <p:cNvPr id="23562" name="Text Box 18"/>
            <p:cNvSpPr txBox="1">
              <a:spLocks noChangeArrowheads="1"/>
            </p:cNvSpPr>
            <p:nvPr/>
          </p:nvSpPr>
          <p:spPr bwMode="auto">
            <a:xfrm>
              <a:off x="4868" y="1230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低位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LSB </a:t>
              </a:r>
            </a:p>
          </p:txBody>
        </p:sp>
        <p:sp>
          <p:nvSpPr>
            <p:cNvPr id="23563" name="Line 19"/>
            <p:cNvSpPr>
              <a:spLocks noChangeShapeType="1"/>
            </p:cNvSpPr>
            <p:nvPr/>
          </p:nvSpPr>
          <p:spPr bwMode="auto">
            <a:xfrm flipH="1" flipV="1">
              <a:off x="4777" y="1026"/>
              <a:ext cx="14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423150" y="5334000"/>
            <a:ext cx="1600200" cy="750888"/>
            <a:chOff x="4224" y="3360"/>
            <a:chExt cx="1008" cy="473"/>
          </a:xfrm>
        </p:grpSpPr>
        <p:sp>
          <p:nvSpPr>
            <p:cNvPr id="23560" name="Text Box 21"/>
            <p:cNvSpPr txBox="1">
              <a:spLocks noChangeArrowheads="1"/>
            </p:cNvSpPr>
            <p:nvPr/>
          </p:nvSpPr>
          <p:spPr bwMode="auto">
            <a:xfrm>
              <a:off x="4393" y="3583"/>
              <a:ext cx="8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高位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MSB </a:t>
              </a:r>
            </a:p>
          </p:txBody>
        </p:sp>
        <p:sp>
          <p:nvSpPr>
            <p:cNvPr id="23561" name="Line 22"/>
            <p:cNvSpPr>
              <a:spLocks noChangeShapeType="1"/>
            </p:cNvSpPr>
            <p:nvPr/>
          </p:nvSpPr>
          <p:spPr bwMode="auto">
            <a:xfrm flipH="1" flipV="1">
              <a:off x="4224" y="3360"/>
              <a:ext cx="19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09963" y="5792788"/>
            <a:ext cx="51990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EN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i-2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 … 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pic>
        <p:nvPicPr>
          <p:cNvPr id="24580" name="Picture 4"/>
          <p:cNvPicPr preferRelativeResize="0"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212850"/>
            <a:ext cx="5472112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97113" y="1284288"/>
            <a:ext cx="3951287" cy="4135437"/>
            <a:chOff x="1063" y="720"/>
            <a:chExt cx="2489" cy="2592"/>
          </a:xfrm>
        </p:grpSpPr>
        <p:grpSp>
          <p:nvGrpSpPr>
            <p:cNvPr id="24595" name="Group 7"/>
            <p:cNvGrpSpPr>
              <a:grpSpLocks/>
            </p:cNvGrpSpPr>
            <p:nvPr/>
          </p:nvGrpSpPr>
          <p:grpSpPr bwMode="auto">
            <a:xfrm>
              <a:off x="1702" y="864"/>
              <a:ext cx="1850" cy="2448"/>
              <a:chOff x="1702" y="864"/>
              <a:chExt cx="1850" cy="2448"/>
            </a:xfrm>
          </p:grpSpPr>
          <p:sp>
            <p:nvSpPr>
              <p:cNvPr id="24599" name="Line 8"/>
              <p:cNvSpPr>
                <a:spLocks noChangeShapeType="1"/>
              </p:cNvSpPr>
              <p:nvPr/>
            </p:nvSpPr>
            <p:spPr bwMode="auto">
              <a:xfrm>
                <a:off x="1968" y="86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Line 9"/>
              <p:cNvSpPr>
                <a:spLocks noChangeShapeType="1"/>
              </p:cNvSpPr>
              <p:nvPr/>
            </p:nvSpPr>
            <p:spPr bwMode="auto">
              <a:xfrm>
                <a:off x="1968" y="172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0"/>
              <p:cNvSpPr>
                <a:spLocks noChangeShapeType="1"/>
              </p:cNvSpPr>
              <p:nvPr/>
            </p:nvSpPr>
            <p:spPr bwMode="auto">
              <a:xfrm>
                <a:off x="1968" y="251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2" name="Line 11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3" name="Line 12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4" name="Line 13"/>
              <p:cNvSpPr>
                <a:spLocks noChangeShapeType="1"/>
              </p:cNvSpPr>
              <p:nvPr/>
            </p:nvSpPr>
            <p:spPr bwMode="auto">
              <a:xfrm>
                <a:off x="1968" y="1968"/>
                <a:ext cx="117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14"/>
              <p:cNvSpPr>
                <a:spLocks noChangeShapeType="1"/>
              </p:cNvSpPr>
              <p:nvPr/>
            </p:nvSpPr>
            <p:spPr bwMode="auto">
              <a:xfrm>
                <a:off x="1702" y="864"/>
                <a:ext cx="18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Line 15"/>
              <p:cNvSpPr>
                <a:spLocks noChangeShapeType="1"/>
              </p:cNvSpPr>
              <p:nvPr/>
            </p:nvSpPr>
            <p:spPr bwMode="auto">
              <a:xfrm>
                <a:off x="1968" y="2759"/>
                <a:ext cx="0" cy="55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7" name="Line 16"/>
              <p:cNvSpPr>
                <a:spLocks noChangeShapeType="1"/>
              </p:cNvSpPr>
              <p:nvPr/>
            </p:nvSpPr>
            <p:spPr bwMode="auto">
              <a:xfrm>
                <a:off x="3142" y="163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17"/>
              <p:cNvSpPr>
                <a:spLocks noChangeShapeType="1"/>
              </p:cNvSpPr>
              <p:nvPr/>
            </p:nvSpPr>
            <p:spPr bwMode="auto">
              <a:xfrm>
                <a:off x="2928" y="16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18"/>
              <p:cNvSpPr>
                <a:spLocks noChangeShapeType="1"/>
              </p:cNvSpPr>
              <p:nvPr/>
            </p:nvSpPr>
            <p:spPr bwMode="auto">
              <a:xfrm>
                <a:off x="2928" y="242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Line 19"/>
              <p:cNvSpPr>
                <a:spLocks noChangeShapeType="1"/>
              </p:cNvSpPr>
              <p:nvPr/>
            </p:nvSpPr>
            <p:spPr bwMode="auto">
              <a:xfrm>
                <a:off x="3142" y="2423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Line 20"/>
              <p:cNvSpPr>
                <a:spLocks noChangeShapeType="1"/>
              </p:cNvSpPr>
              <p:nvPr/>
            </p:nvSpPr>
            <p:spPr bwMode="auto">
              <a:xfrm>
                <a:off x="1968" y="2758"/>
                <a:ext cx="117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Line 21"/>
              <p:cNvSpPr>
                <a:spLocks noChangeShapeType="1"/>
              </p:cNvSpPr>
              <p:nvPr/>
            </p:nvSpPr>
            <p:spPr bwMode="auto">
              <a:xfrm>
                <a:off x="2928" y="320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96" name="Group 22"/>
            <p:cNvGrpSpPr>
              <a:grpSpLocks/>
            </p:cNvGrpSpPr>
            <p:nvPr/>
          </p:nvGrpSpPr>
          <p:grpSpPr bwMode="auto">
            <a:xfrm>
              <a:off x="1063" y="720"/>
              <a:ext cx="665" cy="250"/>
              <a:chOff x="1063" y="720"/>
              <a:chExt cx="665" cy="250"/>
            </a:xfrm>
          </p:grpSpPr>
          <p:sp>
            <p:nvSpPr>
              <p:cNvPr id="24597" name="Rectangle 23"/>
              <p:cNvSpPr>
                <a:spLocks noChangeArrowheads="1"/>
              </p:cNvSpPr>
              <p:nvPr/>
            </p:nvSpPr>
            <p:spPr bwMode="auto">
              <a:xfrm>
                <a:off x="1200" y="768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Text Box 24"/>
              <p:cNvSpPr txBox="1">
                <a:spLocks noChangeArrowheads="1"/>
              </p:cNvSpPr>
              <p:nvPr/>
            </p:nvSpPr>
            <p:spPr bwMode="auto">
              <a:xfrm>
                <a:off x="1063" y="720"/>
                <a:ext cx="66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accent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     EN</a:t>
                </a:r>
              </a:p>
            </p:txBody>
          </p:sp>
        </p:grpSp>
      </p:grpSp>
      <p:grpSp>
        <p:nvGrpSpPr>
          <p:cNvPr id="24582" name="Group 35"/>
          <p:cNvGrpSpPr>
            <a:grpSpLocks/>
          </p:cNvGrpSpPr>
          <p:nvPr/>
        </p:nvGrpSpPr>
        <p:grpSpPr bwMode="auto">
          <a:xfrm>
            <a:off x="7583488" y="1628775"/>
            <a:ext cx="1395412" cy="720725"/>
            <a:chOff x="4777" y="1026"/>
            <a:chExt cx="879" cy="454"/>
          </a:xfrm>
        </p:grpSpPr>
        <p:sp>
          <p:nvSpPr>
            <p:cNvPr id="24593" name="Text Box 26"/>
            <p:cNvSpPr txBox="1">
              <a:spLocks noChangeArrowheads="1"/>
            </p:cNvSpPr>
            <p:nvPr/>
          </p:nvSpPr>
          <p:spPr bwMode="auto">
            <a:xfrm>
              <a:off x="4868" y="1230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低位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LSB </a:t>
              </a:r>
            </a:p>
          </p:txBody>
        </p:sp>
        <p:sp>
          <p:nvSpPr>
            <p:cNvPr id="24594" name="Line 27"/>
            <p:cNvSpPr>
              <a:spLocks noChangeShapeType="1"/>
            </p:cNvSpPr>
            <p:nvPr/>
          </p:nvSpPr>
          <p:spPr bwMode="auto">
            <a:xfrm flipH="1" flipV="1">
              <a:off x="4777" y="1026"/>
              <a:ext cx="14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83" name="Group 28"/>
          <p:cNvGrpSpPr>
            <a:grpSpLocks/>
          </p:cNvGrpSpPr>
          <p:nvPr/>
        </p:nvGrpSpPr>
        <p:grpSpPr bwMode="auto">
          <a:xfrm>
            <a:off x="7423150" y="5334000"/>
            <a:ext cx="1600200" cy="750888"/>
            <a:chOff x="4224" y="3360"/>
            <a:chExt cx="1008" cy="473"/>
          </a:xfrm>
        </p:grpSpPr>
        <p:sp>
          <p:nvSpPr>
            <p:cNvPr id="24591" name="Text Box 29"/>
            <p:cNvSpPr txBox="1">
              <a:spLocks noChangeArrowheads="1"/>
            </p:cNvSpPr>
            <p:nvPr/>
          </p:nvSpPr>
          <p:spPr bwMode="auto">
            <a:xfrm>
              <a:off x="4393" y="3583"/>
              <a:ext cx="8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高位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MSB </a:t>
              </a:r>
            </a:p>
          </p:txBody>
        </p:sp>
        <p:sp>
          <p:nvSpPr>
            <p:cNvPr id="24592" name="Line 30"/>
            <p:cNvSpPr>
              <a:spLocks noChangeShapeType="1"/>
            </p:cNvSpPr>
            <p:nvPr/>
          </p:nvSpPr>
          <p:spPr bwMode="auto">
            <a:xfrm flipH="1" flipV="1">
              <a:off x="4224" y="3360"/>
              <a:ext cx="19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185863" y="4381500"/>
            <a:ext cx="2286000" cy="703263"/>
            <a:chOff x="288" y="2496"/>
            <a:chExt cx="1440" cy="443"/>
          </a:xfrm>
        </p:grpSpPr>
        <p:sp>
          <p:nvSpPr>
            <p:cNvPr id="24589" name="Text Box 32"/>
            <p:cNvSpPr txBox="1">
              <a:spLocks noChangeArrowheads="1"/>
            </p:cNvSpPr>
            <p:nvPr/>
          </p:nvSpPr>
          <p:spPr bwMode="auto">
            <a:xfrm>
              <a:off x="288" y="2651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黑体" panose="02010609060101010101" pitchFamily="49" charset="-122"/>
                </a:rPr>
                <a:t>串行使能  </a:t>
              </a:r>
            </a:p>
          </p:txBody>
        </p:sp>
        <p:sp>
          <p:nvSpPr>
            <p:cNvPr id="24590" name="Line 33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5" name="Text Box 36"/>
          <p:cNvSpPr txBox="1">
            <a:spLocks noChangeArrowheads="1"/>
          </p:cNvSpPr>
          <p:nvPr/>
        </p:nvSpPr>
        <p:spPr bwMode="auto">
          <a:xfrm>
            <a:off x="179388" y="2767013"/>
            <a:ext cx="310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如何加入使能端？ </a:t>
            </a: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468313" y="6353175"/>
            <a:ext cx="862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问题：如果时钟周期太短，</a:t>
            </a:r>
            <a:r>
              <a:rPr lang="en-US" altLang="zh-CN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LSB</a:t>
            </a:r>
            <a:r>
              <a:rPr lang="zh-CN" altLang="en-US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的变化可能来不及传送到</a:t>
            </a:r>
            <a:r>
              <a:rPr lang="en-US" altLang="zh-CN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MSB</a:t>
            </a:r>
            <a:r>
              <a:rPr lang="zh-CN" altLang="en-US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。 </a:t>
            </a:r>
          </a:p>
        </p:txBody>
      </p:sp>
      <p:sp>
        <p:nvSpPr>
          <p:cNvPr id="889894" name="Rectangle 38"/>
          <p:cNvSpPr>
            <a:spLocks noChangeArrowheads="1"/>
          </p:cNvSpPr>
          <p:nvPr/>
        </p:nvSpPr>
        <p:spPr bwMode="auto">
          <a:xfrm>
            <a:off x="395288" y="5300663"/>
            <a:ext cx="287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同步串行计数器  </a:t>
            </a:r>
          </a:p>
        </p:txBody>
      </p:sp>
      <p:sp>
        <p:nvSpPr>
          <p:cNvPr id="889895" name="Text Box 39" descr="蓝色面巾纸"/>
          <p:cNvSpPr txBox="1">
            <a:spLocks noChangeArrowheads="1"/>
          </p:cNvSpPr>
          <p:nvPr/>
        </p:nvSpPr>
        <p:spPr bwMode="auto">
          <a:xfrm>
            <a:off x="971550" y="5876925"/>
            <a:ext cx="1873250" cy="457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 如何解决？</a:t>
            </a:r>
            <a:r>
              <a:rPr lang="zh-CN" altLang="en-US" sz="2400">
                <a:solidFill>
                  <a:srgbClr val="FF0000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9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9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93" grpId="0"/>
      <p:bldP spid="889894" grpId="0"/>
      <p:bldP spid="8898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 </a:t>
            </a:r>
          </a:p>
        </p:txBody>
      </p:sp>
      <p:pic>
        <p:nvPicPr>
          <p:cNvPr id="25603" name="Picture 16"/>
          <p:cNvPicPr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169988"/>
            <a:ext cx="617537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17"/>
          <p:cNvSpPr txBox="1">
            <a:spLocks noChangeArrowheads="1"/>
          </p:cNvSpPr>
          <p:nvPr/>
        </p:nvSpPr>
        <p:spPr bwMode="auto">
          <a:xfrm>
            <a:off x="3509963" y="5792788"/>
            <a:ext cx="51990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EN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i-2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 … 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25605" name="Group 18"/>
          <p:cNvGrpSpPr>
            <a:grpSpLocks/>
          </p:cNvGrpSpPr>
          <p:nvPr/>
        </p:nvGrpSpPr>
        <p:grpSpPr bwMode="auto">
          <a:xfrm>
            <a:off x="7583488" y="1628775"/>
            <a:ext cx="1395412" cy="720725"/>
            <a:chOff x="4777" y="1026"/>
            <a:chExt cx="879" cy="454"/>
          </a:xfrm>
        </p:grpSpPr>
        <p:sp>
          <p:nvSpPr>
            <p:cNvPr id="25626" name="Text Box 19"/>
            <p:cNvSpPr txBox="1">
              <a:spLocks noChangeArrowheads="1"/>
            </p:cNvSpPr>
            <p:nvPr/>
          </p:nvSpPr>
          <p:spPr bwMode="auto">
            <a:xfrm>
              <a:off x="4868" y="1230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低位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LSB </a:t>
              </a:r>
            </a:p>
          </p:txBody>
        </p:sp>
        <p:sp>
          <p:nvSpPr>
            <p:cNvPr id="25627" name="Line 20"/>
            <p:cNvSpPr>
              <a:spLocks noChangeShapeType="1"/>
            </p:cNvSpPr>
            <p:nvPr/>
          </p:nvSpPr>
          <p:spPr bwMode="auto">
            <a:xfrm flipH="1" flipV="1">
              <a:off x="4777" y="1026"/>
              <a:ext cx="144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6" name="Group 21"/>
          <p:cNvGrpSpPr>
            <a:grpSpLocks/>
          </p:cNvGrpSpPr>
          <p:nvPr/>
        </p:nvGrpSpPr>
        <p:grpSpPr bwMode="auto">
          <a:xfrm>
            <a:off x="7423150" y="5334000"/>
            <a:ext cx="1600200" cy="750888"/>
            <a:chOff x="4224" y="3360"/>
            <a:chExt cx="1008" cy="473"/>
          </a:xfrm>
        </p:grpSpPr>
        <p:sp>
          <p:nvSpPr>
            <p:cNvPr id="25624" name="Text Box 22"/>
            <p:cNvSpPr txBox="1">
              <a:spLocks noChangeArrowheads="1"/>
            </p:cNvSpPr>
            <p:nvPr/>
          </p:nvSpPr>
          <p:spPr bwMode="auto">
            <a:xfrm>
              <a:off x="4393" y="3583"/>
              <a:ext cx="8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高位 </a:t>
              </a:r>
              <a:r>
                <a:rPr lang="en-US" altLang="zh-CN" sz="20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MSB </a:t>
              </a:r>
            </a:p>
          </p:txBody>
        </p:sp>
        <p:sp>
          <p:nvSpPr>
            <p:cNvPr id="25625" name="Line 23"/>
            <p:cNvSpPr>
              <a:spLocks noChangeShapeType="1"/>
            </p:cNvSpPr>
            <p:nvPr/>
          </p:nvSpPr>
          <p:spPr bwMode="auto">
            <a:xfrm flipH="1" flipV="1">
              <a:off x="4224" y="3360"/>
              <a:ext cx="192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08175" y="1284288"/>
            <a:ext cx="4300538" cy="4235450"/>
            <a:chOff x="1202" y="809"/>
            <a:chExt cx="2709" cy="2668"/>
          </a:xfrm>
        </p:grpSpPr>
        <p:sp>
          <p:nvSpPr>
            <p:cNvPr id="25613" name="Line 27"/>
            <p:cNvSpPr>
              <a:spLocks noChangeShapeType="1"/>
            </p:cNvSpPr>
            <p:nvPr/>
          </p:nvSpPr>
          <p:spPr bwMode="auto">
            <a:xfrm>
              <a:off x="2139" y="954"/>
              <a:ext cx="0" cy="25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28"/>
            <p:cNvSpPr>
              <a:spLocks noChangeShapeType="1"/>
            </p:cNvSpPr>
            <p:nvPr/>
          </p:nvSpPr>
          <p:spPr bwMode="auto">
            <a:xfrm>
              <a:off x="2139" y="1836"/>
              <a:ext cx="8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30"/>
            <p:cNvSpPr>
              <a:spLocks noChangeShapeType="1"/>
            </p:cNvSpPr>
            <p:nvPr/>
          </p:nvSpPr>
          <p:spPr bwMode="auto">
            <a:xfrm>
              <a:off x="2139" y="3473"/>
              <a:ext cx="87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33"/>
            <p:cNvSpPr>
              <a:spLocks noChangeShapeType="1"/>
            </p:cNvSpPr>
            <p:nvPr/>
          </p:nvSpPr>
          <p:spPr bwMode="auto">
            <a:xfrm>
              <a:off x="1837" y="954"/>
              <a:ext cx="20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17" name="Group 41"/>
            <p:cNvGrpSpPr>
              <a:grpSpLocks/>
            </p:cNvGrpSpPr>
            <p:nvPr/>
          </p:nvGrpSpPr>
          <p:grpSpPr bwMode="auto">
            <a:xfrm>
              <a:off x="1202" y="809"/>
              <a:ext cx="665" cy="252"/>
              <a:chOff x="1063" y="720"/>
              <a:chExt cx="665" cy="251"/>
            </a:xfrm>
          </p:grpSpPr>
          <p:sp>
            <p:nvSpPr>
              <p:cNvPr id="25622" name="Rectangle 42"/>
              <p:cNvSpPr>
                <a:spLocks noChangeArrowheads="1"/>
              </p:cNvSpPr>
              <p:nvPr/>
            </p:nvSpPr>
            <p:spPr bwMode="auto">
              <a:xfrm>
                <a:off x="1200" y="768"/>
                <a:ext cx="480" cy="1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3" name="Text Box 43"/>
              <p:cNvSpPr txBox="1">
                <a:spLocks noChangeArrowheads="1"/>
              </p:cNvSpPr>
              <p:nvPr/>
            </p:nvSpPr>
            <p:spPr bwMode="auto">
              <a:xfrm>
                <a:off x="1063" y="720"/>
                <a:ext cx="665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accent2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     EN</a:t>
                </a:r>
              </a:p>
            </p:txBody>
          </p:sp>
        </p:grpSp>
        <p:sp>
          <p:nvSpPr>
            <p:cNvPr id="25618" name="Line 44"/>
            <p:cNvSpPr>
              <a:spLocks noChangeShapeType="1"/>
            </p:cNvSpPr>
            <p:nvPr/>
          </p:nvSpPr>
          <p:spPr bwMode="auto">
            <a:xfrm>
              <a:off x="3515" y="1735"/>
              <a:ext cx="3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46"/>
            <p:cNvSpPr>
              <a:spLocks noChangeShapeType="1"/>
            </p:cNvSpPr>
            <p:nvPr/>
          </p:nvSpPr>
          <p:spPr bwMode="auto">
            <a:xfrm>
              <a:off x="3515" y="2516"/>
              <a:ext cx="3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47"/>
            <p:cNvSpPr>
              <a:spLocks noChangeShapeType="1"/>
            </p:cNvSpPr>
            <p:nvPr/>
          </p:nvSpPr>
          <p:spPr bwMode="auto">
            <a:xfrm>
              <a:off x="3515" y="3310"/>
              <a:ext cx="3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48"/>
            <p:cNvSpPr>
              <a:spLocks noChangeShapeType="1"/>
            </p:cNvSpPr>
            <p:nvPr/>
          </p:nvSpPr>
          <p:spPr bwMode="auto">
            <a:xfrm>
              <a:off x="2139" y="2652"/>
              <a:ext cx="8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971550" y="4381500"/>
            <a:ext cx="2286000" cy="703263"/>
            <a:chOff x="288" y="2496"/>
            <a:chExt cx="1440" cy="443"/>
          </a:xfrm>
        </p:grpSpPr>
        <p:sp>
          <p:nvSpPr>
            <p:cNvPr id="25611" name="Text Box 51"/>
            <p:cNvSpPr txBox="1">
              <a:spLocks noChangeArrowheads="1"/>
            </p:cNvSpPr>
            <p:nvPr/>
          </p:nvSpPr>
          <p:spPr bwMode="auto">
            <a:xfrm>
              <a:off x="288" y="2651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黑体" panose="02010609060101010101" pitchFamily="49" charset="-122"/>
                </a:rPr>
                <a:t>并行使能   </a:t>
              </a:r>
            </a:p>
          </p:txBody>
        </p:sp>
        <p:sp>
          <p:nvSpPr>
            <p:cNvPr id="25612" name="Line 52"/>
            <p:cNvSpPr>
              <a:spLocks noChangeShapeType="1"/>
            </p:cNvSpPr>
            <p:nvPr/>
          </p:nvSpPr>
          <p:spPr bwMode="auto">
            <a:xfrm flipV="1">
              <a:off x="1296" y="2496"/>
              <a:ext cx="43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87861" name="Text Box 53"/>
          <p:cNvSpPr txBox="1">
            <a:spLocks noChangeArrowheads="1"/>
          </p:cNvSpPr>
          <p:nvPr/>
        </p:nvSpPr>
        <p:spPr bwMode="auto">
          <a:xfrm>
            <a:off x="611188" y="6021388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优点：速度快  </a:t>
            </a:r>
          </a:p>
        </p:txBody>
      </p:sp>
      <p:sp>
        <p:nvSpPr>
          <p:cNvPr id="887862" name="Rectangle 54"/>
          <p:cNvSpPr>
            <a:spLocks noChangeArrowheads="1"/>
          </p:cNvSpPr>
          <p:nvPr/>
        </p:nvSpPr>
        <p:spPr bwMode="auto">
          <a:xfrm>
            <a:off x="395288" y="5300663"/>
            <a:ext cx="287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同步并行计数器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61" grpId="0"/>
      <p:bldP spid="8878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424863" cy="592138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Synchronous Counters (</a:t>
            </a:r>
            <a:r>
              <a:rPr lang="zh-CN" altLang="en-US" sz="2800"/>
              <a:t>同步计数器</a:t>
            </a:r>
            <a:r>
              <a:rPr lang="en-US" altLang="zh-CN" sz="2800"/>
              <a:t>) 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920750" y="1725613"/>
            <a:ext cx="2590800" cy="1371600"/>
            <a:chOff x="1056" y="816"/>
            <a:chExt cx="1632" cy="864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1069" y="816"/>
              <a:ext cx="157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1 0 1 1 </a:t>
              </a: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0 1 1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+                     1</a:t>
              </a:r>
            </a:p>
          </p:txBody>
        </p:sp>
        <p:sp>
          <p:nvSpPr>
            <p:cNvPr id="26646" name="Line 5"/>
            <p:cNvSpPr>
              <a:spLocks noChangeShapeType="1"/>
            </p:cNvSpPr>
            <p:nvPr/>
          </p:nvSpPr>
          <p:spPr bwMode="auto">
            <a:xfrm>
              <a:off x="1056" y="1344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7" name="Text Box 6"/>
            <p:cNvSpPr txBox="1">
              <a:spLocks noChangeArrowheads="1"/>
            </p:cNvSpPr>
            <p:nvPr/>
          </p:nvSpPr>
          <p:spPr bwMode="auto">
            <a:xfrm>
              <a:off x="1334" y="1392"/>
              <a:ext cx="1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1 0 1 1 </a:t>
              </a: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1 0 0</a:t>
              </a:r>
            </a:p>
          </p:txBody>
        </p:sp>
      </p:grp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3892550" y="1341438"/>
            <a:ext cx="48768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在多位二进制数的末位加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仅当第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i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位以下的各位都为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第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i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位的状态才会翻转。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最低位的状态每次加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都要翻转。 </a:t>
            </a:r>
          </a:p>
        </p:txBody>
      </p:sp>
      <p:sp>
        <p:nvSpPr>
          <p:cNvPr id="891916" name="Text Box 12"/>
          <p:cNvSpPr txBox="1">
            <a:spLocks noChangeArrowheads="1"/>
          </p:cNvSpPr>
          <p:nvPr/>
        </p:nvSpPr>
        <p:spPr bwMode="auto">
          <a:xfrm>
            <a:off x="539750" y="3706813"/>
            <a:ext cx="3481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 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触发器实现：</a:t>
            </a:r>
          </a:p>
        </p:txBody>
      </p:sp>
      <p:sp>
        <p:nvSpPr>
          <p:cNvPr id="891919" name="Text Box 15"/>
          <p:cNvSpPr txBox="1">
            <a:spLocks noChangeArrowheads="1"/>
          </p:cNvSpPr>
          <p:nvPr/>
        </p:nvSpPr>
        <p:spPr bwMode="auto">
          <a:xfrm>
            <a:off x="3568700" y="5045075"/>
            <a:ext cx="373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对于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触发器：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Q* = D</a:t>
            </a:r>
          </a:p>
        </p:txBody>
      </p: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3644900" y="5656263"/>
            <a:ext cx="466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(Q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i-1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… 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·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i 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30300" y="4513263"/>
            <a:ext cx="1981200" cy="1066800"/>
            <a:chOff x="576" y="2880"/>
            <a:chExt cx="1248" cy="672"/>
          </a:xfrm>
        </p:grpSpPr>
        <p:sp>
          <p:nvSpPr>
            <p:cNvPr id="26636" name="Rectangle 18"/>
            <p:cNvSpPr>
              <a:spLocks noChangeArrowheads="1"/>
            </p:cNvSpPr>
            <p:nvPr/>
          </p:nvSpPr>
          <p:spPr bwMode="auto">
            <a:xfrm>
              <a:off x="816" y="2880"/>
              <a:ext cx="7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D         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   CLK   Q</a:t>
              </a:r>
            </a:p>
          </p:txBody>
        </p:sp>
        <p:sp>
          <p:nvSpPr>
            <p:cNvPr id="26637" name="Line 19"/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Line 20"/>
            <p:cNvSpPr>
              <a:spLocks noChangeShapeType="1"/>
            </p:cNvSpPr>
            <p:nvPr/>
          </p:nvSpPr>
          <p:spPr bwMode="auto">
            <a:xfrm>
              <a:off x="1680" y="336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Oval 21"/>
            <p:cNvSpPr>
              <a:spLocks noChangeArrowheads="1"/>
            </p:cNvSpPr>
            <p:nvPr/>
          </p:nvSpPr>
          <p:spPr bwMode="auto">
            <a:xfrm>
              <a:off x="1584" y="3312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Line 22"/>
            <p:cNvSpPr>
              <a:spLocks noChangeShapeType="1"/>
            </p:cNvSpPr>
            <p:nvPr/>
          </p:nvSpPr>
          <p:spPr bwMode="auto">
            <a:xfrm>
              <a:off x="57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Line 23"/>
            <p:cNvSpPr>
              <a:spLocks noChangeShapeType="1"/>
            </p:cNvSpPr>
            <p:nvPr/>
          </p:nvSpPr>
          <p:spPr bwMode="auto">
            <a:xfrm>
              <a:off x="576" y="33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42" name="Group 24"/>
            <p:cNvGrpSpPr>
              <a:grpSpLocks/>
            </p:cNvGrpSpPr>
            <p:nvPr/>
          </p:nvGrpSpPr>
          <p:grpSpPr bwMode="auto">
            <a:xfrm>
              <a:off x="816" y="3312"/>
              <a:ext cx="96" cy="96"/>
              <a:chOff x="1920" y="1440"/>
              <a:chExt cx="192" cy="288"/>
            </a:xfrm>
          </p:grpSpPr>
          <p:sp>
            <p:nvSpPr>
              <p:cNvPr id="26643" name="Line 2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644" name="Line 26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891931" name="Text Box 27"/>
          <p:cNvSpPr txBox="1">
            <a:spLocks noChangeArrowheads="1"/>
          </p:cNvSpPr>
          <p:nvPr/>
        </p:nvSpPr>
        <p:spPr bwMode="auto">
          <a:xfrm>
            <a:off x="6877050" y="5043488"/>
            <a:ext cx="168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= EN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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 </a:t>
            </a:r>
          </a:p>
        </p:txBody>
      </p:sp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3568700" y="4437063"/>
            <a:ext cx="502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考虑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T 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触发器：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Q* = EN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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Q </a:t>
            </a:r>
          </a:p>
        </p:txBody>
      </p:sp>
      <p:sp>
        <p:nvSpPr>
          <p:cNvPr id="891933" name="Text Box 29"/>
          <p:cNvSpPr txBox="1">
            <a:spLocks noChangeArrowheads="1"/>
          </p:cNvSpPr>
          <p:nvPr/>
        </p:nvSpPr>
        <p:spPr bwMode="auto">
          <a:xfrm>
            <a:off x="3590925" y="6211888"/>
            <a:ext cx="290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1 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= Q</a:t>
            </a:r>
            <a:r>
              <a:rPr lang="en-US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91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91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6" grpId="0" autoUpdateAnimBg="0"/>
      <p:bldP spid="891919" grpId="0" autoUpdateAnimBg="0"/>
      <p:bldP spid="891920" grpId="0" build="p" autoUpdateAnimBg="0"/>
      <p:bldP spid="891931" grpId="0" autoUpdateAnimBg="0"/>
      <p:bldP spid="891932" grpId="0" autoUpdateAnimBg="0"/>
      <p:bldP spid="89193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424863" cy="1008062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MSI counters and applications</a:t>
            </a:r>
            <a:br>
              <a:rPr lang="en-US" altLang="zh-CN" sz="2800"/>
            </a:br>
            <a:r>
              <a:rPr lang="en-US" altLang="zh-CN" sz="2800"/>
              <a:t>(MSI</a:t>
            </a:r>
            <a:r>
              <a:rPr lang="zh-CN" altLang="en-US" sz="2800"/>
              <a:t>型计数器及应用</a:t>
            </a:r>
            <a:r>
              <a:rPr lang="en-US" altLang="zh-CN" sz="2800"/>
              <a:t>)</a:t>
            </a:r>
          </a:p>
        </p:txBody>
      </p:sp>
      <p:sp>
        <p:nvSpPr>
          <p:cNvPr id="892952" name="Rectangle 24"/>
          <p:cNvSpPr>
            <a:spLocks noChangeArrowheads="1"/>
          </p:cNvSpPr>
          <p:nvPr/>
        </p:nvSpPr>
        <p:spPr bwMode="auto">
          <a:xfrm>
            <a:off x="357188" y="1436688"/>
            <a:ext cx="5799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en-US" sz="2800"/>
              <a:t> 同步</a:t>
            </a:r>
            <a:r>
              <a:rPr kumimoji="0" lang="en-US" altLang="zh-CN" sz="2800"/>
              <a:t>4</a:t>
            </a:r>
            <a:r>
              <a:rPr kumimoji="0" lang="zh-CN" altLang="en-US" sz="2800"/>
              <a:t>位二进制计数器</a:t>
            </a:r>
            <a:r>
              <a:rPr kumimoji="0" lang="en-US" altLang="zh-CN" sz="2800"/>
              <a:t>74x163 </a:t>
            </a:r>
            <a:endParaRPr kumimoji="0" lang="zh-CN" altLang="en-US" sz="2800"/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5651500" y="1484313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ea typeface="黑体" panose="02010609060101010101" pitchFamily="49" charset="-122"/>
              </a:rPr>
              <a:t>—— 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模</a:t>
            </a:r>
            <a:r>
              <a:rPr lang="en-US" altLang="zh-CN" sz="2400">
                <a:solidFill>
                  <a:schemeClr val="tx2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计数器</a:t>
            </a:r>
            <a:endParaRPr lang="zh-CN" altLang="en-US" sz="24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pic>
        <p:nvPicPr>
          <p:cNvPr id="892954" name="Picture 26"/>
          <p:cNvPicPr preferRelativeResize="0"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989138"/>
            <a:ext cx="26606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265113" y="2935288"/>
            <a:ext cx="9207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accent2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同步清零</a:t>
            </a:r>
          </a:p>
        </p:txBody>
      </p:sp>
      <p:sp>
        <p:nvSpPr>
          <p:cNvPr id="892956" name="Text Box 28"/>
          <p:cNvSpPr txBox="1">
            <a:spLocks noChangeArrowheads="1"/>
          </p:cNvSpPr>
          <p:nvPr/>
        </p:nvSpPr>
        <p:spPr bwMode="auto">
          <a:xfrm>
            <a:off x="34925" y="3298825"/>
            <a:ext cx="11509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同步预置数</a:t>
            </a:r>
          </a:p>
        </p:txBody>
      </p:sp>
      <p:sp>
        <p:nvSpPr>
          <p:cNvPr id="892957" name="Text Box 29"/>
          <p:cNvSpPr txBox="1">
            <a:spLocks noChangeArrowheads="1"/>
          </p:cNvSpPr>
          <p:nvPr/>
        </p:nvSpPr>
        <p:spPr bwMode="auto">
          <a:xfrm>
            <a:off x="3251200" y="60086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hlink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进位输出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6550" y="3795713"/>
            <a:ext cx="871538" cy="431800"/>
            <a:chOff x="212" y="2457"/>
            <a:chExt cx="549" cy="272"/>
          </a:xfrm>
        </p:grpSpPr>
        <p:sp>
          <p:nvSpPr>
            <p:cNvPr id="27698" name="Text Box 30"/>
            <p:cNvSpPr txBox="1">
              <a:spLocks noChangeArrowheads="1"/>
            </p:cNvSpPr>
            <p:nvPr/>
          </p:nvSpPr>
          <p:spPr bwMode="auto">
            <a:xfrm>
              <a:off x="212" y="2481"/>
              <a:ext cx="4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99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使能端</a:t>
              </a:r>
            </a:p>
          </p:txBody>
        </p:sp>
        <p:sp>
          <p:nvSpPr>
            <p:cNvPr id="27699" name="AutoShape 33"/>
            <p:cNvSpPr>
              <a:spLocks/>
            </p:cNvSpPr>
            <p:nvPr/>
          </p:nvSpPr>
          <p:spPr bwMode="auto">
            <a:xfrm>
              <a:off x="670" y="2457"/>
              <a:ext cx="91" cy="272"/>
            </a:xfrm>
            <a:prstGeom prst="leftBrace">
              <a:avLst>
                <a:gd name="adj1" fmla="val 24908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033838" y="2349500"/>
            <a:ext cx="5146675" cy="3429000"/>
            <a:chOff x="2304" y="1200"/>
            <a:chExt cx="3242" cy="2160"/>
          </a:xfrm>
        </p:grpSpPr>
        <p:sp>
          <p:nvSpPr>
            <p:cNvPr id="27665" name="Text Box 35"/>
            <p:cNvSpPr txBox="1">
              <a:spLocks noChangeArrowheads="1"/>
            </p:cNvSpPr>
            <p:nvPr/>
          </p:nvSpPr>
          <p:spPr bwMode="auto">
            <a:xfrm>
              <a:off x="2880" y="1200"/>
              <a:ext cx="16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74x163</a:t>
              </a:r>
              <a:r>
                <a:rPr lang="zh-CN" altLang="en-US" sz="24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的功能表</a:t>
              </a:r>
            </a:p>
          </p:txBody>
        </p:sp>
        <p:sp>
          <p:nvSpPr>
            <p:cNvPr id="27666" name="Text Box 36"/>
            <p:cNvSpPr txBox="1">
              <a:spLocks noChangeArrowheads="1"/>
            </p:cNvSpPr>
            <p:nvPr/>
          </p:nvSpPr>
          <p:spPr bwMode="auto">
            <a:xfrm>
              <a:off x="2834" y="1872"/>
              <a:ext cx="23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7" name="Line 37"/>
            <p:cNvSpPr>
              <a:spLocks noChangeShapeType="1"/>
            </p:cNvSpPr>
            <p:nvPr/>
          </p:nvSpPr>
          <p:spPr bwMode="auto">
            <a:xfrm>
              <a:off x="3216" y="153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38"/>
            <p:cNvSpPr>
              <a:spLocks noChangeShapeType="1"/>
            </p:cNvSpPr>
            <p:nvPr/>
          </p:nvSpPr>
          <p:spPr bwMode="auto">
            <a:xfrm>
              <a:off x="3648" y="153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Line 39"/>
            <p:cNvSpPr>
              <a:spLocks noChangeShapeType="1"/>
            </p:cNvSpPr>
            <p:nvPr/>
          </p:nvSpPr>
          <p:spPr bwMode="auto">
            <a:xfrm>
              <a:off x="4362" y="1536"/>
              <a:ext cx="6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Line 40"/>
            <p:cNvSpPr>
              <a:spLocks noChangeShapeType="1"/>
            </p:cNvSpPr>
            <p:nvPr/>
          </p:nvSpPr>
          <p:spPr bwMode="auto">
            <a:xfrm>
              <a:off x="2688" y="153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1" name="Line 41"/>
            <p:cNvSpPr>
              <a:spLocks noChangeShapeType="1"/>
            </p:cNvSpPr>
            <p:nvPr/>
          </p:nvSpPr>
          <p:spPr bwMode="auto">
            <a:xfrm>
              <a:off x="2304" y="1872"/>
              <a:ext cx="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2" name="Line 42"/>
            <p:cNvSpPr>
              <a:spLocks noChangeShapeType="1"/>
            </p:cNvSpPr>
            <p:nvPr/>
          </p:nvSpPr>
          <p:spPr bwMode="auto">
            <a:xfrm>
              <a:off x="2304" y="3360"/>
              <a:ext cx="297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3" name="Text Box 43"/>
            <p:cNvSpPr txBox="1">
              <a:spLocks noChangeArrowheads="1"/>
            </p:cNvSpPr>
            <p:nvPr/>
          </p:nvSpPr>
          <p:spPr bwMode="auto">
            <a:xfrm>
              <a:off x="2352" y="2448"/>
              <a:ext cx="287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</a:p>
          </p:txBody>
        </p:sp>
        <p:sp>
          <p:nvSpPr>
            <p:cNvPr id="27674" name="Text Box 44"/>
            <p:cNvSpPr txBox="1">
              <a:spLocks noChangeArrowheads="1"/>
            </p:cNvSpPr>
            <p:nvPr/>
          </p:nvSpPr>
          <p:spPr bwMode="auto">
            <a:xfrm>
              <a:off x="2304" y="1584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7675" name="Text Box 45"/>
            <p:cNvSpPr txBox="1">
              <a:spLocks noChangeArrowheads="1"/>
            </p:cNvSpPr>
            <p:nvPr/>
          </p:nvSpPr>
          <p:spPr bwMode="auto">
            <a:xfrm>
              <a:off x="4342" y="1536"/>
              <a:ext cx="888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工作状态</a:t>
              </a:r>
            </a:p>
          </p:txBody>
        </p:sp>
        <p:sp>
          <p:nvSpPr>
            <p:cNvPr id="27676" name="Text Box 46"/>
            <p:cNvSpPr txBox="1">
              <a:spLocks noChangeArrowheads="1"/>
            </p:cNvSpPr>
            <p:nvPr/>
          </p:nvSpPr>
          <p:spPr bwMode="auto">
            <a:xfrm>
              <a:off x="4416" y="1874"/>
              <a:ext cx="113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同步清零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同步置数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2400">
                  <a:latin typeface="Arial Narrow" panose="020B0606020202030204" pitchFamily="34" charset="0"/>
                  <a:ea typeface="黑体" panose="02010609060101010101" pitchFamily="49" charset="-122"/>
                </a:rPr>
                <a:t>RCO=0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计数</a:t>
              </a:r>
            </a:p>
          </p:txBody>
        </p:sp>
        <p:sp>
          <p:nvSpPr>
            <p:cNvPr id="27677" name="Line 47"/>
            <p:cNvSpPr>
              <a:spLocks noChangeShapeType="1"/>
            </p:cNvSpPr>
            <p:nvPr/>
          </p:nvSpPr>
          <p:spPr bwMode="auto">
            <a:xfrm>
              <a:off x="2304" y="1536"/>
              <a:ext cx="292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8" name="Text Box 48"/>
            <p:cNvSpPr txBox="1">
              <a:spLocks noChangeArrowheads="1"/>
            </p:cNvSpPr>
            <p:nvPr/>
          </p:nvSpPr>
          <p:spPr bwMode="auto">
            <a:xfrm>
              <a:off x="2677" y="1574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CLR_L</a:t>
              </a:r>
            </a:p>
          </p:txBody>
        </p:sp>
        <p:sp>
          <p:nvSpPr>
            <p:cNvPr id="27679" name="Text Box 49"/>
            <p:cNvSpPr txBox="1">
              <a:spLocks noChangeArrowheads="1"/>
            </p:cNvSpPr>
            <p:nvPr/>
          </p:nvSpPr>
          <p:spPr bwMode="auto">
            <a:xfrm>
              <a:off x="3204" y="1574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LD_L</a:t>
              </a:r>
            </a:p>
          </p:txBody>
        </p:sp>
        <p:sp>
          <p:nvSpPr>
            <p:cNvPr id="27680" name="Text Box 50"/>
            <p:cNvSpPr txBox="1">
              <a:spLocks noChangeArrowheads="1"/>
            </p:cNvSpPr>
            <p:nvPr/>
          </p:nvSpPr>
          <p:spPr bwMode="auto">
            <a:xfrm>
              <a:off x="3648" y="1574"/>
              <a:ext cx="7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ENP  ENT</a:t>
              </a:r>
            </a:p>
          </p:txBody>
        </p:sp>
        <p:sp>
          <p:nvSpPr>
            <p:cNvPr id="27681" name="Text Box 51"/>
            <p:cNvSpPr txBox="1">
              <a:spLocks noChangeArrowheads="1"/>
            </p:cNvSpPr>
            <p:nvPr/>
          </p:nvSpPr>
          <p:spPr bwMode="auto">
            <a:xfrm>
              <a:off x="3313" y="1872"/>
              <a:ext cx="28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82" name="Text Box 52"/>
            <p:cNvSpPr txBox="1">
              <a:spLocks noChangeArrowheads="1"/>
            </p:cNvSpPr>
            <p:nvPr/>
          </p:nvSpPr>
          <p:spPr bwMode="auto">
            <a:xfrm>
              <a:off x="3720" y="1872"/>
              <a:ext cx="57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0  </a:t>
              </a:r>
              <a:r>
                <a:rPr lang="en-US" altLang="zh-CN" sz="80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400" baseline="-250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en-US" altLang="zh-CN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aseline="-2500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1   1</a:t>
              </a:r>
            </a:p>
          </p:txBody>
        </p:sp>
        <p:grpSp>
          <p:nvGrpSpPr>
            <p:cNvPr id="27683" name="Group 53"/>
            <p:cNvGrpSpPr>
              <a:grpSpLocks/>
            </p:cNvGrpSpPr>
            <p:nvPr/>
          </p:nvGrpSpPr>
          <p:grpSpPr bwMode="auto">
            <a:xfrm>
              <a:off x="2352" y="1968"/>
              <a:ext cx="240" cy="192"/>
              <a:chOff x="2304" y="1920"/>
              <a:chExt cx="240" cy="192"/>
            </a:xfrm>
          </p:grpSpPr>
          <p:sp>
            <p:nvSpPr>
              <p:cNvPr id="27694" name="Line 54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5" name="Line 55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6" name="Line 56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7" name="Line 57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684" name="Group 58"/>
            <p:cNvGrpSpPr>
              <a:grpSpLocks/>
            </p:cNvGrpSpPr>
            <p:nvPr/>
          </p:nvGrpSpPr>
          <p:grpSpPr bwMode="auto">
            <a:xfrm>
              <a:off x="2352" y="2256"/>
              <a:ext cx="240" cy="192"/>
              <a:chOff x="2304" y="1920"/>
              <a:chExt cx="240" cy="192"/>
            </a:xfrm>
          </p:grpSpPr>
          <p:sp>
            <p:nvSpPr>
              <p:cNvPr id="27690" name="Line 59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1" name="Line 60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2" name="Line 61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3" name="Line 62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685" name="Group 63"/>
            <p:cNvGrpSpPr>
              <a:grpSpLocks/>
            </p:cNvGrpSpPr>
            <p:nvPr/>
          </p:nvGrpSpPr>
          <p:grpSpPr bwMode="auto">
            <a:xfrm>
              <a:off x="2352" y="3072"/>
              <a:ext cx="240" cy="192"/>
              <a:chOff x="2304" y="1920"/>
              <a:chExt cx="240" cy="192"/>
            </a:xfrm>
          </p:grpSpPr>
          <p:sp>
            <p:nvSpPr>
              <p:cNvPr id="27686" name="Line 64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7" name="Line 65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8" name="Line 66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9" name="Line 67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92996" name="Text Box 68"/>
          <p:cNvSpPr txBox="1">
            <a:spLocks noChangeArrowheads="1"/>
          </p:cNvSpPr>
          <p:nvPr/>
        </p:nvSpPr>
        <p:spPr bwMode="auto">
          <a:xfrm>
            <a:off x="4533900" y="1893888"/>
            <a:ext cx="37036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66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74x161</a:t>
            </a:r>
            <a:r>
              <a:rPr lang="zh-CN" altLang="en-US" sz="2400">
                <a:solidFill>
                  <a:srgbClr val="0066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是异步清零 </a:t>
            </a:r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144463" y="3994150"/>
            <a:ext cx="2414587" cy="2230438"/>
            <a:chOff x="68" y="2582"/>
            <a:chExt cx="1521" cy="1405"/>
          </a:xfrm>
        </p:grpSpPr>
        <p:sp>
          <p:nvSpPr>
            <p:cNvPr id="27662" name="Text Box 31"/>
            <p:cNvSpPr txBox="1">
              <a:spLocks noChangeArrowheads="1"/>
            </p:cNvSpPr>
            <p:nvPr/>
          </p:nvSpPr>
          <p:spPr bwMode="auto">
            <a:xfrm>
              <a:off x="68" y="3756"/>
              <a:ext cx="9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6600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RCO</a:t>
              </a:r>
              <a:r>
                <a:rPr lang="zh-CN" altLang="en-US" sz="1800">
                  <a:solidFill>
                    <a:srgbClr val="006600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异步清零</a:t>
              </a:r>
            </a:p>
          </p:txBody>
        </p:sp>
        <p:sp>
          <p:nvSpPr>
            <p:cNvPr id="27663" name="Line 69"/>
            <p:cNvSpPr>
              <a:spLocks noChangeShapeType="1"/>
            </p:cNvSpPr>
            <p:nvPr/>
          </p:nvSpPr>
          <p:spPr bwMode="auto">
            <a:xfrm flipH="1">
              <a:off x="591" y="2792"/>
              <a:ext cx="680" cy="99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Oval 70"/>
            <p:cNvSpPr>
              <a:spLocks noChangeArrowheads="1"/>
            </p:cNvSpPr>
            <p:nvPr/>
          </p:nvSpPr>
          <p:spPr bwMode="auto">
            <a:xfrm>
              <a:off x="1135" y="2582"/>
              <a:ext cx="454" cy="227"/>
            </a:xfrm>
            <a:prstGeom prst="ellipse">
              <a:avLst/>
            </a:prstGeom>
            <a:noFill/>
            <a:ln w="28575" algn="ctr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3004" name="Rectangle 76"/>
          <p:cNvSpPr>
            <a:spLocks noChangeArrowheads="1"/>
          </p:cNvSpPr>
          <p:nvPr/>
        </p:nvSpPr>
        <p:spPr bwMode="auto">
          <a:xfrm>
            <a:off x="4610100" y="5895975"/>
            <a:ext cx="428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清零时</a:t>
            </a:r>
            <a:r>
              <a:rPr kumimoji="0" lang="en-US" altLang="zh-CN" sz="2000">
                <a:solidFill>
                  <a:schemeClr val="hlink"/>
                </a:solidFill>
                <a:latin typeface="Arial Narrow" panose="020B0606020202030204" pitchFamily="34" charset="0"/>
              </a:rPr>
              <a:t>, QA=QB=QC=QD=0  </a:t>
            </a:r>
            <a:br>
              <a:rPr kumimoji="0" lang="en-US" altLang="zh-CN" sz="2000">
                <a:solidFill>
                  <a:schemeClr val="hlink"/>
                </a:solidFill>
                <a:latin typeface="Arial Narrow" panose="020B0606020202030204" pitchFamily="34" charset="0"/>
              </a:rPr>
            </a:br>
            <a:r>
              <a:rPr kumimoji="0" lang="zh-CN" altLang="en-US" sz="2000">
                <a:solidFill>
                  <a:schemeClr val="hlink"/>
                </a:solidFill>
                <a:latin typeface="Arial Narrow" panose="020B0606020202030204" pitchFamily="34" charset="0"/>
              </a:rPr>
              <a:t>置数时</a:t>
            </a:r>
            <a:r>
              <a:rPr kumimoji="0" lang="en-US" altLang="zh-CN" sz="2000">
                <a:solidFill>
                  <a:schemeClr val="hlink"/>
                </a:solidFill>
                <a:latin typeface="Arial Narrow" panose="020B0606020202030204" pitchFamily="34" charset="0"/>
              </a:rPr>
              <a:t>, QA=A, QB=B, QC=C, QD=D</a:t>
            </a:r>
            <a:endParaRPr kumimoji="0" lang="zh-CN" altLang="en-US" sz="2000">
              <a:solidFill>
                <a:schemeClr val="hlink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9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9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9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9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9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9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9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52" grpId="0"/>
      <p:bldP spid="892953" grpId="0" autoUpdateAnimBg="0"/>
      <p:bldP spid="892955" grpId="0"/>
      <p:bldP spid="892956" grpId="0"/>
      <p:bldP spid="892957" grpId="0"/>
      <p:bldP spid="892996" grpId="0" autoUpdateAnimBg="0"/>
      <p:bldP spid="8930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5" name="Picture 5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0"/>
            <a:ext cx="63007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5766" name="Rectangle 6"/>
          <p:cNvSpPr>
            <a:spLocks noChangeArrowheads="1"/>
          </p:cNvSpPr>
          <p:nvPr/>
        </p:nvSpPr>
        <p:spPr bwMode="auto">
          <a:xfrm>
            <a:off x="250825" y="692150"/>
            <a:ext cx="2054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</a:t>
            </a:r>
            <a:br>
              <a:rPr kumimoji="0" lang="zh-CN" altLang="en-US" sz="2400"/>
            </a:br>
            <a:r>
              <a:rPr kumimoji="0" lang="zh-CN" altLang="en-US" sz="2400"/>
              <a:t>逻辑电路图  </a:t>
            </a:r>
          </a:p>
        </p:txBody>
      </p:sp>
      <p:sp>
        <p:nvSpPr>
          <p:cNvPr id="885767" name="Rectangle 7"/>
          <p:cNvSpPr>
            <a:spLocks noChangeArrowheads="1"/>
          </p:cNvSpPr>
          <p:nvPr/>
        </p:nvSpPr>
        <p:spPr bwMode="auto">
          <a:xfrm>
            <a:off x="250825" y="2998788"/>
            <a:ext cx="20542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chemeClr val="hlink"/>
                </a:solidFill>
              </a:rPr>
              <a:t>采用</a:t>
            </a:r>
            <a:r>
              <a:rPr kumimoji="0" lang="en-US" altLang="zh-CN" sz="2000">
                <a:solidFill>
                  <a:schemeClr val="hlink"/>
                </a:solidFill>
              </a:rPr>
              <a:t>D</a:t>
            </a:r>
            <a:r>
              <a:rPr kumimoji="0" lang="zh-CN" altLang="en-US" sz="2000">
                <a:solidFill>
                  <a:schemeClr val="hlink"/>
                </a:solidFill>
              </a:rPr>
              <a:t>触发器</a:t>
            </a:r>
            <a:br>
              <a:rPr kumimoji="0" lang="zh-CN" altLang="en-US" sz="2000">
                <a:solidFill>
                  <a:schemeClr val="hlink"/>
                </a:solidFill>
              </a:rPr>
            </a:br>
            <a:r>
              <a:rPr kumimoji="0" lang="zh-CN" altLang="en-US" sz="2000">
                <a:solidFill>
                  <a:schemeClr val="hlink"/>
                </a:solidFill>
              </a:rPr>
              <a:t>便于实现清零</a:t>
            </a:r>
            <a:br>
              <a:rPr kumimoji="0" lang="zh-CN" altLang="en-US" sz="2000">
                <a:solidFill>
                  <a:schemeClr val="hlink"/>
                </a:solidFill>
              </a:rPr>
            </a:br>
            <a:r>
              <a:rPr kumimoji="0" lang="zh-CN" altLang="en-US" sz="2000">
                <a:solidFill>
                  <a:schemeClr val="hlink"/>
                </a:solidFill>
              </a:rPr>
              <a:t>和加载预置数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820150" y="1330325"/>
            <a:ext cx="184150" cy="3854450"/>
            <a:chOff x="5556" y="838"/>
            <a:chExt cx="116" cy="2428"/>
          </a:xfrm>
        </p:grpSpPr>
        <p:sp>
          <p:nvSpPr>
            <p:cNvPr id="28702" name="Text Box 9"/>
            <p:cNvSpPr txBox="1">
              <a:spLocks noChangeArrowheads="1"/>
            </p:cNvSpPr>
            <p:nvPr/>
          </p:nvSpPr>
          <p:spPr bwMode="auto">
            <a:xfrm>
              <a:off x="5556" y="838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03" name="Text Box 10"/>
            <p:cNvSpPr txBox="1">
              <a:spLocks noChangeArrowheads="1"/>
            </p:cNvSpPr>
            <p:nvPr/>
          </p:nvSpPr>
          <p:spPr bwMode="auto">
            <a:xfrm>
              <a:off x="5556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04" name="Text Box 11"/>
            <p:cNvSpPr txBox="1">
              <a:spLocks noChangeArrowheads="1"/>
            </p:cNvSpPr>
            <p:nvPr/>
          </p:nvSpPr>
          <p:spPr bwMode="auto">
            <a:xfrm>
              <a:off x="5556" y="2303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05" name="Text Box 12"/>
            <p:cNvSpPr txBox="1">
              <a:spLocks noChangeArrowheads="1"/>
            </p:cNvSpPr>
            <p:nvPr/>
          </p:nvSpPr>
          <p:spPr bwMode="auto">
            <a:xfrm>
              <a:off x="5556" y="303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885773" name="Text Box 13"/>
          <p:cNvSpPr txBox="1">
            <a:spLocks noChangeArrowheads="1"/>
          </p:cNvSpPr>
          <p:nvPr/>
        </p:nvSpPr>
        <p:spPr bwMode="auto">
          <a:xfrm>
            <a:off x="8874125" y="5881688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5775" name="Rectangle 15"/>
          <p:cNvSpPr>
            <a:spLocks noChangeArrowheads="1"/>
          </p:cNvSpPr>
          <p:nvPr/>
        </p:nvSpPr>
        <p:spPr bwMode="auto">
          <a:xfrm>
            <a:off x="5292725" y="6381750"/>
            <a:ext cx="3671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hlink"/>
                </a:solidFill>
              </a:rPr>
              <a:t>在计数值达到最大时，立即进位  </a:t>
            </a:r>
          </a:p>
        </p:txBody>
      </p:sp>
      <p:sp>
        <p:nvSpPr>
          <p:cNvPr id="885776" name="Line 16"/>
          <p:cNvSpPr>
            <a:spLocks noChangeShapeType="1"/>
          </p:cNvSpPr>
          <p:nvPr/>
        </p:nvSpPr>
        <p:spPr bwMode="auto">
          <a:xfrm>
            <a:off x="8231188" y="1719263"/>
            <a:ext cx="1444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77" name="Line 17"/>
          <p:cNvSpPr>
            <a:spLocks noChangeShapeType="1"/>
          </p:cNvSpPr>
          <p:nvPr/>
        </p:nvSpPr>
        <p:spPr bwMode="auto">
          <a:xfrm>
            <a:off x="8369300" y="1712913"/>
            <a:ext cx="0" cy="4730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78" name="Line 18"/>
          <p:cNvSpPr>
            <a:spLocks noChangeShapeType="1"/>
          </p:cNvSpPr>
          <p:nvPr/>
        </p:nvSpPr>
        <p:spPr bwMode="auto">
          <a:xfrm flipH="1">
            <a:off x="3222625" y="2179638"/>
            <a:ext cx="51466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79" name="Line 19"/>
          <p:cNvSpPr>
            <a:spLocks noChangeShapeType="1"/>
          </p:cNvSpPr>
          <p:nvPr/>
        </p:nvSpPr>
        <p:spPr bwMode="auto">
          <a:xfrm>
            <a:off x="3228975" y="2185988"/>
            <a:ext cx="0" cy="39798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0" name="Line 20"/>
          <p:cNvSpPr>
            <a:spLocks noChangeShapeType="1"/>
          </p:cNvSpPr>
          <p:nvPr/>
        </p:nvSpPr>
        <p:spPr bwMode="auto">
          <a:xfrm>
            <a:off x="3222625" y="6178550"/>
            <a:ext cx="191293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1" name="Line 21"/>
          <p:cNvSpPr>
            <a:spLocks noChangeShapeType="1"/>
          </p:cNvSpPr>
          <p:nvPr/>
        </p:nvSpPr>
        <p:spPr bwMode="auto">
          <a:xfrm>
            <a:off x="8231188" y="2874963"/>
            <a:ext cx="1444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2" name="Line 22"/>
          <p:cNvSpPr>
            <a:spLocks noChangeShapeType="1"/>
          </p:cNvSpPr>
          <p:nvPr/>
        </p:nvSpPr>
        <p:spPr bwMode="auto">
          <a:xfrm>
            <a:off x="8369300" y="2868613"/>
            <a:ext cx="0" cy="4730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3" name="Line 23"/>
          <p:cNvSpPr>
            <a:spLocks noChangeShapeType="1"/>
          </p:cNvSpPr>
          <p:nvPr/>
        </p:nvSpPr>
        <p:spPr bwMode="auto">
          <a:xfrm>
            <a:off x="8231188" y="4030663"/>
            <a:ext cx="1444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4" name="Line 24"/>
          <p:cNvSpPr>
            <a:spLocks noChangeShapeType="1"/>
          </p:cNvSpPr>
          <p:nvPr/>
        </p:nvSpPr>
        <p:spPr bwMode="auto">
          <a:xfrm>
            <a:off x="8369300" y="4024313"/>
            <a:ext cx="0" cy="4730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5" name="Line 25"/>
          <p:cNvSpPr>
            <a:spLocks noChangeShapeType="1"/>
          </p:cNvSpPr>
          <p:nvPr/>
        </p:nvSpPr>
        <p:spPr bwMode="auto">
          <a:xfrm>
            <a:off x="8231188" y="5186363"/>
            <a:ext cx="1444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6" name="Line 26"/>
          <p:cNvSpPr>
            <a:spLocks noChangeShapeType="1"/>
          </p:cNvSpPr>
          <p:nvPr/>
        </p:nvSpPr>
        <p:spPr bwMode="auto">
          <a:xfrm>
            <a:off x="8369300" y="5180013"/>
            <a:ext cx="0" cy="4730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7" name="Line 27"/>
          <p:cNvSpPr>
            <a:spLocks noChangeShapeType="1"/>
          </p:cNvSpPr>
          <p:nvPr/>
        </p:nvSpPr>
        <p:spPr bwMode="auto">
          <a:xfrm flipH="1">
            <a:off x="3368675" y="3335338"/>
            <a:ext cx="500062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8" name="Line 28"/>
          <p:cNvSpPr>
            <a:spLocks noChangeShapeType="1"/>
          </p:cNvSpPr>
          <p:nvPr/>
        </p:nvSpPr>
        <p:spPr bwMode="auto">
          <a:xfrm flipH="1">
            <a:off x="3502025" y="4491038"/>
            <a:ext cx="48672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89" name="Line 29"/>
          <p:cNvSpPr>
            <a:spLocks noChangeShapeType="1"/>
          </p:cNvSpPr>
          <p:nvPr/>
        </p:nvSpPr>
        <p:spPr bwMode="auto">
          <a:xfrm flipH="1">
            <a:off x="4975225" y="5659438"/>
            <a:ext cx="33940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0" name="Line 30"/>
          <p:cNvSpPr>
            <a:spLocks noChangeShapeType="1"/>
          </p:cNvSpPr>
          <p:nvPr/>
        </p:nvSpPr>
        <p:spPr bwMode="auto">
          <a:xfrm>
            <a:off x="3375025" y="3341688"/>
            <a:ext cx="0" cy="27400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1" name="Line 31"/>
          <p:cNvSpPr>
            <a:spLocks noChangeShapeType="1"/>
          </p:cNvSpPr>
          <p:nvPr/>
        </p:nvSpPr>
        <p:spPr bwMode="auto">
          <a:xfrm>
            <a:off x="3508375" y="4497388"/>
            <a:ext cx="0" cy="14827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2" name="Line 32"/>
          <p:cNvSpPr>
            <a:spLocks noChangeShapeType="1"/>
          </p:cNvSpPr>
          <p:nvPr/>
        </p:nvSpPr>
        <p:spPr bwMode="auto">
          <a:xfrm>
            <a:off x="3368675" y="6089650"/>
            <a:ext cx="176688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3" name="Line 33"/>
          <p:cNvSpPr>
            <a:spLocks noChangeShapeType="1"/>
          </p:cNvSpPr>
          <p:nvPr/>
        </p:nvSpPr>
        <p:spPr bwMode="auto">
          <a:xfrm>
            <a:off x="3502025" y="5981700"/>
            <a:ext cx="163353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4" name="Line 34"/>
          <p:cNvSpPr>
            <a:spLocks noChangeShapeType="1"/>
          </p:cNvSpPr>
          <p:nvPr/>
        </p:nvSpPr>
        <p:spPr bwMode="auto">
          <a:xfrm>
            <a:off x="4968875" y="5659438"/>
            <a:ext cx="0" cy="2206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5" name="Line 35"/>
          <p:cNvSpPr>
            <a:spLocks noChangeShapeType="1"/>
          </p:cNvSpPr>
          <p:nvPr/>
        </p:nvSpPr>
        <p:spPr bwMode="auto">
          <a:xfrm>
            <a:off x="4959350" y="5891213"/>
            <a:ext cx="17621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5796" name="Line 36"/>
          <p:cNvSpPr>
            <a:spLocks noChangeShapeType="1"/>
          </p:cNvSpPr>
          <p:nvPr/>
        </p:nvSpPr>
        <p:spPr bwMode="auto">
          <a:xfrm flipH="1">
            <a:off x="5607050" y="6081713"/>
            <a:ext cx="300513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8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8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8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88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88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88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88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88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88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88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8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8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8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8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88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88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8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88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6" grpId="0"/>
      <p:bldP spid="885767" grpId="0"/>
      <p:bldP spid="885773" grpId="0"/>
      <p:bldP spid="885775" grpId="0"/>
      <p:bldP spid="885776" grpId="0" animBg="1"/>
      <p:bldP spid="885777" grpId="0" animBg="1"/>
      <p:bldP spid="885778" grpId="0" animBg="1"/>
      <p:bldP spid="885779" grpId="0" animBg="1"/>
      <p:bldP spid="885780" grpId="0" animBg="1"/>
      <p:bldP spid="885781" grpId="0" animBg="1"/>
      <p:bldP spid="885782" grpId="0" animBg="1"/>
      <p:bldP spid="885783" grpId="0" animBg="1"/>
      <p:bldP spid="885784" grpId="0" animBg="1"/>
      <p:bldP spid="885785" grpId="0" animBg="1"/>
      <p:bldP spid="885786" grpId="0" animBg="1"/>
      <p:bldP spid="885787" grpId="0" animBg="1"/>
      <p:bldP spid="885788" grpId="0" animBg="1"/>
      <p:bldP spid="885789" grpId="0" animBg="1"/>
      <p:bldP spid="885790" grpId="0" animBg="1"/>
      <p:bldP spid="885791" grpId="0" animBg="1"/>
      <p:bldP spid="885792" grpId="0" animBg="1"/>
      <p:bldP spid="885793" grpId="0" animBg="1"/>
      <p:bldP spid="885794" grpId="0" animBg="1"/>
      <p:bldP spid="885795" grpId="0" animBg="1"/>
      <p:bldP spid="8857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739" name="Picture 3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373188"/>
            <a:ext cx="79914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1476375" y="333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的同步清零功能  </a:t>
            </a:r>
          </a:p>
        </p:txBody>
      </p:sp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158750" y="1379538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LD_L</a:t>
            </a:r>
          </a:p>
        </p:txBody>
      </p:sp>
      <p:sp>
        <p:nvSpPr>
          <p:cNvPr id="884742" name="Text Box 6"/>
          <p:cNvSpPr txBox="1">
            <a:spLocks noChangeArrowheads="1"/>
          </p:cNvSpPr>
          <p:nvPr/>
        </p:nvSpPr>
        <p:spPr bwMode="auto">
          <a:xfrm>
            <a:off x="6350" y="25987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CLR_L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7213" y="3044825"/>
            <a:ext cx="4386262" cy="457200"/>
            <a:chOff x="866" y="2112"/>
            <a:chExt cx="2302" cy="288"/>
          </a:xfrm>
        </p:grpSpPr>
        <p:sp>
          <p:nvSpPr>
            <p:cNvPr id="29722" name="Line 8"/>
            <p:cNvSpPr>
              <a:spLocks noChangeShapeType="1"/>
            </p:cNvSpPr>
            <p:nvPr/>
          </p:nvSpPr>
          <p:spPr bwMode="auto">
            <a:xfrm flipH="1">
              <a:off x="1104" y="2256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Text Box 9"/>
            <p:cNvSpPr txBox="1">
              <a:spLocks noChangeArrowheads="1"/>
            </p:cNvSpPr>
            <p:nvPr/>
          </p:nvSpPr>
          <p:spPr bwMode="auto">
            <a:xfrm>
              <a:off x="866" y="2112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884747" name="Line 11"/>
          <p:cNvSpPr>
            <a:spLocks noChangeShapeType="1"/>
          </p:cNvSpPr>
          <p:nvPr/>
        </p:nvSpPr>
        <p:spPr bwMode="auto">
          <a:xfrm flipH="1">
            <a:off x="3811588" y="3987800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4750" name="Text Box 14"/>
          <p:cNvSpPr txBox="1">
            <a:spLocks noChangeArrowheads="1"/>
          </p:cNvSpPr>
          <p:nvPr/>
        </p:nvSpPr>
        <p:spPr bwMode="auto">
          <a:xfrm>
            <a:off x="8494713" y="3254375"/>
            <a:ext cx="627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QA</a:t>
            </a:r>
          </a:p>
        </p:txBody>
      </p:sp>
      <p:sp>
        <p:nvSpPr>
          <p:cNvPr id="884752" name="Text Box 16"/>
          <p:cNvSpPr txBox="1">
            <a:spLocks noChangeArrowheads="1"/>
          </p:cNvSpPr>
          <p:nvPr/>
        </p:nvSpPr>
        <p:spPr bwMode="auto">
          <a:xfrm>
            <a:off x="1055688" y="245268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53" name="Text Box 17"/>
          <p:cNvSpPr txBox="1">
            <a:spLocks noChangeArrowheads="1"/>
          </p:cNvSpPr>
          <p:nvPr/>
        </p:nvSpPr>
        <p:spPr bwMode="auto">
          <a:xfrm>
            <a:off x="1930400" y="24463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84754" name="Text Box 18"/>
          <p:cNvSpPr txBox="1">
            <a:spLocks noChangeArrowheads="1"/>
          </p:cNvSpPr>
          <p:nvPr/>
        </p:nvSpPr>
        <p:spPr bwMode="auto">
          <a:xfrm>
            <a:off x="3924300" y="13573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55" name="Text Box 19"/>
          <p:cNvSpPr txBox="1">
            <a:spLocks noChangeArrowheads="1"/>
          </p:cNvSpPr>
          <p:nvPr/>
        </p:nvSpPr>
        <p:spPr bwMode="auto">
          <a:xfrm>
            <a:off x="3924300" y="26400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56" name="Text Box 20"/>
          <p:cNvSpPr txBox="1">
            <a:spLocks noChangeArrowheads="1"/>
          </p:cNvSpPr>
          <p:nvPr/>
        </p:nvSpPr>
        <p:spPr bwMode="auto">
          <a:xfrm>
            <a:off x="5530850" y="28178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57" name="Text Box 21"/>
          <p:cNvSpPr txBox="1">
            <a:spLocks noChangeArrowheads="1"/>
          </p:cNvSpPr>
          <p:nvPr/>
        </p:nvSpPr>
        <p:spPr bwMode="auto">
          <a:xfrm>
            <a:off x="5546725" y="38433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58" name="Text Box 22"/>
          <p:cNvSpPr txBox="1">
            <a:spLocks noChangeArrowheads="1"/>
          </p:cNvSpPr>
          <p:nvPr/>
        </p:nvSpPr>
        <p:spPr bwMode="auto">
          <a:xfrm>
            <a:off x="6661150" y="31781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4760" name="Text Box 24"/>
          <p:cNvSpPr txBox="1">
            <a:spLocks noChangeArrowheads="1"/>
          </p:cNvSpPr>
          <p:nvPr/>
        </p:nvSpPr>
        <p:spPr bwMode="auto">
          <a:xfrm>
            <a:off x="8132763" y="31781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8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84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8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8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8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8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8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8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/>
      <p:bldP spid="884741" grpId="0"/>
      <p:bldP spid="884742" grpId="0"/>
      <p:bldP spid="884747" grpId="0" animBg="1"/>
      <p:bldP spid="884750" grpId="0" animBg="1" autoUpdateAnimBg="0"/>
      <p:bldP spid="884753" grpId="0"/>
      <p:bldP spid="884754" grpId="0"/>
      <p:bldP spid="884755" grpId="0"/>
      <p:bldP spid="884756" grpId="0"/>
      <p:bldP spid="884757" grpId="0"/>
      <p:bldP spid="884758" grpId="0"/>
      <p:bldP spid="8847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374775"/>
            <a:ext cx="79914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1476375" y="333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的同步预置数功能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58750" y="138112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LD_L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350" y="26003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CLR_L</a:t>
            </a:r>
          </a:p>
        </p:txBody>
      </p:sp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544513" y="3052763"/>
            <a:ext cx="4398962" cy="457200"/>
            <a:chOff x="859" y="2116"/>
            <a:chExt cx="2309" cy="288"/>
          </a:xfrm>
        </p:grpSpPr>
        <p:sp>
          <p:nvSpPr>
            <p:cNvPr id="30747" name="Line 7"/>
            <p:cNvSpPr>
              <a:spLocks noChangeShapeType="1"/>
            </p:cNvSpPr>
            <p:nvPr/>
          </p:nvSpPr>
          <p:spPr bwMode="auto">
            <a:xfrm flipH="1">
              <a:off x="1104" y="2256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Text Box 8"/>
            <p:cNvSpPr txBox="1">
              <a:spLocks noChangeArrowheads="1"/>
            </p:cNvSpPr>
            <p:nvPr/>
          </p:nvSpPr>
          <p:spPr bwMode="auto">
            <a:xfrm>
              <a:off x="859" y="211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0727" name="Text Box 13"/>
          <p:cNvSpPr txBox="1">
            <a:spLocks noChangeArrowheads="1"/>
          </p:cNvSpPr>
          <p:nvPr/>
        </p:nvSpPr>
        <p:spPr bwMode="auto">
          <a:xfrm>
            <a:off x="8494713" y="3255963"/>
            <a:ext cx="627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QA</a:t>
            </a: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1098550" y="12255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3978" name="Text Box 26"/>
          <p:cNvSpPr txBox="1">
            <a:spLocks noChangeArrowheads="1"/>
          </p:cNvSpPr>
          <p:nvPr/>
        </p:nvSpPr>
        <p:spPr bwMode="auto">
          <a:xfrm>
            <a:off x="1908175" y="24368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3957638" y="13525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3980" name="Text Box 28"/>
          <p:cNvSpPr txBox="1">
            <a:spLocks noChangeArrowheads="1"/>
          </p:cNvSpPr>
          <p:nvPr/>
        </p:nvSpPr>
        <p:spPr bwMode="auto">
          <a:xfrm>
            <a:off x="3957638" y="26701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3981" name="Text Box 29"/>
          <p:cNvSpPr txBox="1">
            <a:spLocks noChangeArrowheads="1"/>
          </p:cNvSpPr>
          <p:nvPr/>
        </p:nvSpPr>
        <p:spPr bwMode="auto">
          <a:xfrm>
            <a:off x="5545138" y="27860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93982" name="Text Box 30"/>
          <p:cNvSpPr txBox="1">
            <a:spLocks noChangeArrowheads="1"/>
          </p:cNvSpPr>
          <p:nvPr/>
        </p:nvSpPr>
        <p:spPr bwMode="auto">
          <a:xfrm>
            <a:off x="5545138" y="38735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3983" name="Text Box 31"/>
          <p:cNvSpPr txBox="1">
            <a:spLocks noChangeArrowheads="1"/>
          </p:cNvSpPr>
          <p:nvPr/>
        </p:nvSpPr>
        <p:spPr bwMode="auto">
          <a:xfrm>
            <a:off x="6661150" y="31638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93984" name="Text Box 32"/>
          <p:cNvSpPr txBox="1">
            <a:spLocks noChangeArrowheads="1"/>
          </p:cNvSpPr>
          <p:nvPr/>
        </p:nvSpPr>
        <p:spPr bwMode="auto">
          <a:xfrm>
            <a:off x="1100138" y="24368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3987" name="Text Box 35"/>
          <p:cNvSpPr txBox="1">
            <a:spLocks noChangeArrowheads="1"/>
          </p:cNvSpPr>
          <p:nvPr/>
        </p:nvSpPr>
        <p:spPr bwMode="auto">
          <a:xfrm>
            <a:off x="8101013" y="31686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0737" name="Line 45"/>
          <p:cNvSpPr>
            <a:spLocks noChangeShapeType="1"/>
          </p:cNvSpPr>
          <p:nvPr/>
        </p:nvSpPr>
        <p:spPr bwMode="auto">
          <a:xfrm flipH="1">
            <a:off x="3811588" y="3989388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93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9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9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9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9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9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5" grpId="0"/>
      <p:bldP spid="893977" grpId="0"/>
      <p:bldP spid="893979" grpId="0"/>
      <p:bldP spid="893981" grpId="0"/>
      <p:bldP spid="893983" grpId="0"/>
      <p:bldP spid="8939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476250"/>
            <a:ext cx="6694487" cy="649288"/>
          </a:xfrm>
          <a:noFill/>
        </p:spPr>
        <p:txBody>
          <a:bodyPr/>
          <a:lstStyle/>
          <a:p>
            <a:pPr eaLnBrk="1" hangingPunct="1"/>
            <a:r>
              <a:rPr lang="en-US" altLang="zh-CN" sz="3200"/>
              <a:t>Counters (</a:t>
            </a:r>
            <a:r>
              <a:rPr lang="zh-CN" altLang="en-US" sz="3200"/>
              <a:t>计数器</a:t>
            </a:r>
            <a:r>
              <a:rPr lang="en-US" altLang="zh-CN" sz="3200"/>
              <a:t>)</a:t>
            </a:r>
          </a:p>
        </p:txBody>
      </p:sp>
      <p:pic>
        <p:nvPicPr>
          <p:cNvPr id="878595" name="Picture 3"/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74612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1835150" y="1484313"/>
            <a:ext cx="5976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计数器 </a:t>
            </a:r>
            <a:endParaRPr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7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368425"/>
            <a:ext cx="79914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4979" name="Rectangle 3"/>
          <p:cNvSpPr>
            <a:spLocks noChangeArrowheads="1"/>
          </p:cNvSpPr>
          <p:nvPr/>
        </p:nvSpPr>
        <p:spPr bwMode="auto">
          <a:xfrm>
            <a:off x="1476375" y="285750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的计数功能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8750" y="1374775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LD_L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350" y="258286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CLR_L</a:t>
            </a:r>
          </a:p>
        </p:txBody>
      </p:sp>
      <p:grpSp>
        <p:nvGrpSpPr>
          <p:cNvPr id="31750" name="Group 6"/>
          <p:cNvGrpSpPr>
            <a:grpSpLocks/>
          </p:cNvGrpSpPr>
          <p:nvPr/>
        </p:nvGrpSpPr>
        <p:grpSpPr bwMode="auto">
          <a:xfrm>
            <a:off x="557213" y="3040063"/>
            <a:ext cx="4386262" cy="457200"/>
            <a:chOff x="866" y="2112"/>
            <a:chExt cx="2302" cy="288"/>
          </a:xfrm>
        </p:grpSpPr>
        <p:sp>
          <p:nvSpPr>
            <p:cNvPr id="31773" name="Line 7"/>
            <p:cNvSpPr>
              <a:spLocks noChangeShapeType="1"/>
            </p:cNvSpPr>
            <p:nvPr/>
          </p:nvSpPr>
          <p:spPr bwMode="auto">
            <a:xfrm flipH="1">
              <a:off x="1104" y="2256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Text Box 8"/>
            <p:cNvSpPr txBox="1">
              <a:spLocks noChangeArrowheads="1"/>
            </p:cNvSpPr>
            <p:nvPr/>
          </p:nvSpPr>
          <p:spPr bwMode="auto">
            <a:xfrm>
              <a:off x="866" y="2112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1751" name="Text Box 13"/>
          <p:cNvSpPr txBox="1">
            <a:spLocks noChangeArrowheads="1"/>
          </p:cNvSpPr>
          <p:nvPr/>
        </p:nvSpPr>
        <p:spPr bwMode="auto">
          <a:xfrm>
            <a:off x="8494713" y="3249613"/>
            <a:ext cx="627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QA</a:t>
            </a:r>
          </a:p>
        </p:txBody>
      </p:sp>
      <p:sp>
        <p:nvSpPr>
          <p:cNvPr id="895004" name="Text Box 28"/>
          <p:cNvSpPr txBox="1">
            <a:spLocks noChangeArrowheads="1"/>
          </p:cNvSpPr>
          <p:nvPr/>
        </p:nvSpPr>
        <p:spPr bwMode="auto">
          <a:xfrm>
            <a:off x="1116013" y="12573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5005" name="Text Box 29"/>
          <p:cNvSpPr txBox="1">
            <a:spLocks noChangeArrowheads="1"/>
          </p:cNvSpPr>
          <p:nvPr/>
        </p:nvSpPr>
        <p:spPr bwMode="auto">
          <a:xfrm>
            <a:off x="1835150" y="244792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5006" name="Text Box 30"/>
          <p:cNvSpPr txBox="1">
            <a:spLocks noChangeArrowheads="1"/>
          </p:cNvSpPr>
          <p:nvPr/>
        </p:nvSpPr>
        <p:spPr bwMode="auto">
          <a:xfrm>
            <a:off x="3957638" y="13509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5007" name="Text Box 31"/>
          <p:cNvSpPr txBox="1">
            <a:spLocks noChangeArrowheads="1"/>
          </p:cNvSpPr>
          <p:nvPr/>
        </p:nvSpPr>
        <p:spPr bwMode="auto">
          <a:xfrm>
            <a:off x="3979863" y="266382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5008" name="Text Box 32"/>
          <p:cNvSpPr txBox="1">
            <a:spLocks noChangeArrowheads="1"/>
          </p:cNvSpPr>
          <p:nvPr/>
        </p:nvSpPr>
        <p:spPr bwMode="auto">
          <a:xfrm>
            <a:off x="5651500" y="27305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95009" name="Text Box 33"/>
          <p:cNvSpPr txBox="1">
            <a:spLocks noChangeArrowheads="1"/>
          </p:cNvSpPr>
          <p:nvPr/>
        </p:nvSpPr>
        <p:spPr bwMode="auto">
          <a:xfrm>
            <a:off x="5580063" y="3878263"/>
            <a:ext cx="792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QA’</a:t>
            </a:r>
          </a:p>
        </p:txBody>
      </p:sp>
      <p:sp>
        <p:nvSpPr>
          <p:cNvPr id="895010" name="Text Box 34"/>
          <p:cNvSpPr txBox="1">
            <a:spLocks noChangeArrowheads="1"/>
          </p:cNvSpPr>
          <p:nvPr/>
        </p:nvSpPr>
        <p:spPr bwMode="auto">
          <a:xfrm>
            <a:off x="6485772" y="3062288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QA’</a:t>
            </a:r>
          </a:p>
        </p:txBody>
      </p:sp>
      <p:sp>
        <p:nvSpPr>
          <p:cNvPr id="895011" name="Text Box 35"/>
          <p:cNvSpPr txBox="1">
            <a:spLocks noChangeArrowheads="1"/>
          </p:cNvSpPr>
          <p:nvPr/>
        </p:nvSpPr>
        <p:spPr bwMode="auto">
          <a:xfrm>
            <a:off x="1116013" y="24368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5012" name="Text Box 36"/>
          <p:cNvSpPr txBox="1">
            <a:spLocks noChangeArrowheads="1"/>
          </p:cNvSpPr>
          <p:nvPr/>
        </p:nvSpPr>
        <p:spPr bwMode="auto">
          <a:xfrm>
            <a:off x="1187450" y="3689350"/>
            <a:ext cx="1512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99"/>
                </a:solidFill>
                <a:ea typeface="宋体" panose="02010600030101010101" pitchFamily="2" charset="-122"/>
              </a:rPr>
              <a:t>ENP.ENT=1</a:t>
            </a:r>
          </a:p>
        </p:txBody>
      </p:sp>
      <p:sp>
        <p:nvSpPr>
          <p:cNvPr id="895013" name="Text Box 37"/>
          <p:cNvSpPr txBox="1">
            <a:spLocks noChangeArrowheads="1"/>
          </p:cNvSpPr>
          <p:nvPr/>
        </p:nvSpPr>
        <p:spPr bwMode="auto">
          <a:xfrm>
            <a:off x="3759489" y="3943447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QA’</a:t>
            </a:r>
          </a:p>
        </p:txBody>
      </p:sp>
      <p:sp>
        <p:nvSpPr>
          <p:cNvPr id="895014" name="Text Box 38"/>
          <p:cNvSpPr txBox="1">
            <a:spLocks noChangeArrowheads="1"/>
          </p:cNvSpPr>
          <p:nvPr/>
        </p:nvSpPr>
        <p:spPr bwMode="auto">
          <a:xfrm>
            <a:off x="2267744" y="426402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QA’</a:t>
            </a:r>
          </a:p>
        </p:txBody>
      </p:sp>
      <p:grpSp>
        <p:nvGrpSpPr>
          <p:cNvPr id="31763" name="Group 48"/>
          <p:cNvGrpSpPr>
            <a:grpSpLocks/>
          </p:cNvGrpSpPr>
          <p:nvPr/>
        </p:nvGrpSpPr>
        <p:grpSpPr bwMode="auto">
          <a:xfrm>
            <a:off x="2082800" y="4719638"/>
            <a:ext cx="4913313" cy="1617662"/>
            <a:chOff x="1312" y="3137"/>
            <a:chExt cx="3095" cy="1019"/>
          </a:xfrm>
        </p:grpSpPr>
        <p:sp>
          <p:nvSpPr>
            <p:cNvPr id="31769" name="Text Box 49"/>
            <p:cNvSpPr txBox="1">
              <a:spLocks noChangeArrowheads="1"/>
            </p:cNvSpPr>
            <p:nvPr/>
          </p:nvSpPr>
          <p:spPr bwMode="auto">
            <a:xfrm>
              <a:off x="1312" y="3351"/>
              <a:ext cx="1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计数功能的电路 </a:t>
              </a:r>
            </a:p>
          </p:txBody>
        </p:sp>
        <p:sp>
          <p:nvSpPr>
            <p:cNvPr id="31770" name="Text Box 50"/>
            <p:cNvSpPr txBox="1">
              <a:spLocks noChangeArrowheads="1"/>
            </p:cNvSpPr>
            <p:nvPr/>
          </p:nvSpPr>
          <p:spPr bwMode="auto">
            <a:xfrm>
              <a:off x="1387" y="3629"/>
              <a:ext cx="2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*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= (Q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i-1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… 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)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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 </a:t>
              </a:r>
            </a:p>
          </p:txBody>
        </p:sp>
        <p:sp>
          <p:nvSpPr>
            <p:cNvPr id="31771" name="Text Box 51"/>
            <p:cNvSpPr txBox="1">
              <a:spLocks noChangeArrowheads="1"/>
            </p:cNvSpPr>
            <p:nvPr/>
          </p:nvSpPr>
          <p:spPr bwMode="auto">
            <a:xfrm>
              <a:off x="1752" y="3868"/>
              <a:ext cx="2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= (Q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i-1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… 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  <a:r>
                <a:rPr lang="en-US" altLang="zh-CN" sz="22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⊙</a:t>
              </a:r>
              <a:r>
                <a:rPr lang="en-US" altLang="zh-CN" sz="2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’ </a:t>
              </a:r>
            </a:p>
          </p:txBody>
        </p:sp>
        <p:sp>
          <p:nvSpPr>
            <p:cNvPr id="31772" name="AutoShape 52"/>
            <p:cNvSpPr>
              <a:spLocks noChangeArrowheads="1"/>
            </p:cNvSpPr>
            <p:nvPr/>
          </p:nvSpPr>
          <p:spPr bwMode="auto">
            <a:xfrm>
              <a:off x="1927" y="3137"/>
              <a:ext cx="182" cy="18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64" name="Line 53"/>
          <p:cNvSpPr>
            <a:spLocks noChangeShapeType="1"/>
          </p:cNvSpPr>
          <p:nvPr/>
        </p:nvSpPr>
        <p:spPr bwMode="auto">
          <a:xfrm flipH="1">
            <a:off x="3811588" y="3983038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5" name="Group 54"/>
          <p:cNvGrpSpPr>
            <a:grpSpLocks/>
          </p:cNvGrpSpPr>
          <p:nvPr/>
        </p:nvGrpSpPr>
        <p:grpSpPr bwMode="auto">
          <a:xfrm>
            <a:off x="1406525" y="3287713"/>
            <a:ext cx="2611438" cy="1143000"/>
            <a:chOff x="886" y="2235"/>
            <a:chExt cx="1645" cy="720"/>
          </a:xfrm>
        </p:grpSpPr>
        <p:sp>
          <p:nvSpPr>
            <p:cNvPr id="31766" name="Oval 55"/>
            <p:cNvSpPr>
              <a:spLocks noChangeArrowheads="1"/>
            </p:cNvSpPr>
            <p:nvPr/>
          </p:nvSpPr>
          <p:spPr bwMode="auto">
            <a:xfrm>
              <a:off x="1760" y="2411"/>
              <a:ext cx="771" cy="544"/>
            </a:xfrm>
            <a:prstGeom prst="ellipse">
              <a:avLst/>
            </a:prstGeom>
            <a:noFill/>
            <a:ln w="19050" algn="ctr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Rectangle 56"/>
            <p:cNvSpPr>
              <a:spLocks noChangeArrowheads="1"/>
            </p:cNvSpPr>
            <p:nvPr/>
          </p:nvSpPr>
          <p:spPr bwMode="auto">
            <a:xfrm>
              <a:off x="886" y="2235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6600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同或门 </a:t>
              </a:r>
            </a:p>
          </p:txBody>
        </p:sp>
        <p:sp>
          <p:nvSpPr>
            <p:cNvPr id="31768" name="Line 57"/>
            <p:cNvSpPr>
              <a:spLocks noChangeShapeType="1"/>
            </p:cNvSpPr>
            <p:nvPr/>
          </p:nvSpPr>
          <p:spPr bwMode="auto">
            <a:xfrm>
              <a:off x="1474" y="2377"/>
              <a:ext cx="363" cy="1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9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95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9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9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9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9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9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9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9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/>
      <p:bldP spid="895004" grpId="0"/>
      <p:bldP spid="895006" grpId="0"/>
      <p:bldP spid="895007" grpId="0"/>
      <p:bldP spid="895008" grpId="0"/>
      <p:bldP spid="895009" grpId="0"/>
      <p:bldP spid="895010" grpId="0"/>
      <p:bldP spid="895011" grpId="0"/>
      <p:bldP spid="895012" grpId="0"/>
      <p:bldP spid="895013" grpId="0"/>
      <p:bldP spid="8950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376363"/>
            <a:ext cx="799147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476375" y="333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的计数功能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58750" y="1382713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LD_L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350" y="26019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  <a:ea typeface="宋体" panose="02010600030101010101" pitchFamily="2" charset="-122"/>
              </a:rPr>
              <a:t>CLR_L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7213" y="3048000"/>
            <a:ext cx="4386262" cy="457200"/>
            <a:chOff x="866" y="2112"/>
            <a:chExt cx="2302" cy="288"/>
          </a:xfrm>
        </p:grpSpPr>
        <p:sp>
          <p:nvSpPr>
            <p:cNvPr id="32797" name="Line 7"/>
            <p:cNvSpPr>
              <a:spLocks noChangeShapeType="1"/>
            </p:cNvSpPr>
            <p:nvPr/>
          </p:nvSpPr>
          <p:spPr bwMode="auto">
            <a:xfrm flipH="1">
              <a:off x="1104" y="2256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Text Box 8"/>
            <p:cNvSpPr txBox="1">
              <a:spLocks noChangeArrowheads="1"/>
            </p:cNvSpPr>
            <p:nvPr/>
          </p:nvSpPr>
          <p:spPr bwMode="auto">
            <a:xfrm>
              <a:off x="866" y="2112"/>
              <a:ext cx="2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8494713" y="3257550"/>
            <a:ext cx="62706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QB</a:t>
            </a:r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1116013" y="12652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1835150" y="245586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78" name="Text Box 17"/>
          <p:cNvSpPr txBox="1">
            <a:spLocks noChangeArrowheads="1"/>
          </p:cNvSpPr>
          <p:nvPr/>
        </p:nvSpPr>
        <p:spPr bwMode="auto">
          <a:xfrm>
            <a:off x="3957638" y="135890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3979863" y="26717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5651500" y="273843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808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2781" name="Text Box 22"/>
          <p:cNvSpPr txBox="1">
            <a:spLocks noChangeArrowheads="1"/>
          </p:cNvSpPr>
          <p:nvPr/>
        </p:nvSpPr>
        <p:spPr bwMode="auto">
          <a:xfrm>
            <a:off x="1116013" y="2444750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979613" y="3673475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99"/>
                </a:solidFill>
                <a:ea typeface="宋体" panose="02010600030101010101" pitchFamily="2" charset="-122"/>
              </a:rPr>
              <a:t>QA</a:t>
            </a: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2267744" y="4257675"/>
            <a:ext cx="936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QB’</a:t>
            </a:r>
          </a:p>
        </p:txBody>
      </p:sp>
      <p:grpSp>
        <p:nvGrpSpPr>
          <p:cNvPr id="32784" name="Group 26"/>
          <p:cNvGrpSpPr>
            <a:grpSpLocks/>
          </p:cNvGrpSpPr>
          <p:nvPr/>
        </p:nvGrpSpPr>
        <p:grpSpPr bwMode="auto">
          <a:xfrm>
            <a:off x="2082800" y="4727575"/>
            <a:ext cx="4913313" cy="1617663"/>
            <a:chOff x="1312" y="3137"/>
            <a:chExt cx="3095" cy="1019"/>
          </a:xfrm>
        </p:grpSpPr>
        <p:sp>
          <p:nvSpPr>
            <p:cNvPr id="32793" name="Text Box 27"/>
            <p:cNvSpPr txBox="1">
              <a:spLocks noChangeArrowheads="1"/>
            </p:cNvSpPr>
            <p:nvPr/>
          </p:nvSpPr>
          <p:spPr bwMode="auto">
            <a:xfrm>
              <a:off x="1312" y="3351"/>
              <a:ext cx="1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计数功能的电路 </a:t>
              </a:r>
            </a:p>
          </p:txBody>
        </p:sp>
        <p:sp>
          <p:nvSpPr>
            <p:cNvPr id="32794" name="Text Box 28"/>
            <p:cNvSpPr txBox="1">
              <a:spLocks noChangeArrowheads="1"/>
            </p:cNvSpPr>
            <p:nvPr/>
          </p:nvSpPr>
          <p:spPr bwMode="auto">
            <a:xfrm>
              <a:off x="1387" y="3629"/>
              <a:ext cx="2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Q</a:t>
              </a:r>
              <a:r>
                <a:rPr lang="en-US" altLang="zh-CN" sz="2400" baseline="-250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*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= (Q</a:t>
              </a:r>
              <a:r>
                <a:rPr lang="en-US" altLang="zh-CN" sz="2400" baseline="-250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i-1 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… · Q</a:t>
              </a:r>
              <a:r>
                <a:rPr lang="en-US" altLang="zh-CN" sz="2400" baseline="-250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Q</a:t>
              </a:r>
              <a:r>
                <a:rPr lang="en-US" altLang="zh-CN" sz="2400" baseline="-250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) 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</a:t>
              </a:r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Q</a:t>
              </a:r>
              <a:r>
                <a:rPr lang="en-US" altLang="zh-CN" sz="2400" baseline="-250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 </a:t>
              </a:r>
            </a:p>
          </p:txBody>
        </p:sp>
        <p:sp>
          <p:nvSpPr>
            <p:cNvPr id="32795" name="Text Box 29"/>
            <p:cNvSpPr txBox="1">
              <a:spLocks noChangeArrowheads="1"/>
            </p:cNvSpPr>
            <p:nvPr/>
          </p:nvSpPr>
          <p:spPr bwMode="auto">
            <a:xfrm>
              <a:off x="1752" y="3868"/>
              <a:ext cx="2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= (Q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i-1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… 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· 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  <a:r>
                <a:rPr lang="en-US" altLang="zh-CN" sz="22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⊙</a:t>
              </a:r>
              <a:r>
                <a:rPr lang="en-US" altLang="zh-CN" sz="2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400" baseline="-250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’ </a:t>
              </a:r>
            </a:p>
          </p:txBody>
        </p:sp>
        <p:sp>
          <p:nvSpPr>
            <p:cNvPr id="32796" name="AutoShape 30"/>
            <p:cNvSpPr>
              <a:spLocks noChangeArrowheads="1"/>
            </p:cNvSpPr>
            <p:nvPr/>
          </p:nvSpPr>
          <p:spPr bwMode="auto">
            <a:xfrm>
              <a:off x="1927" y="3137"/>
              <a:ext cx="182" cy="18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85" name="Line 31"/>
          <p:cNvSpPr>
            <a:spLocks noChangeShapeType="1"/>
          </p:cNvSpPr>
          <p:nvPr/>
        </p:nvSpPr>
        <p:spPr bwMode="auto">
          <a:xfrm flipH="1">
            <a:off x="3811588" y="3990975"/>
            <a:ext cx="1143000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86" name="Group 32"/>
          <p:cNvGrpSpPr>
            <a:grpSpLocks/>
          </p:cNvGrpSpPr>
          <p:nvPr/>
        </p:nvGrpSpPr>
        <p:grpSpPr bwMode="auto">
          <a:xfrm>
            <a:off x="1435100" y="3281363"/>
            <a:ext cx="2582863" cy="1157287"/>
            <a:chOff x="904" y="2226"/>
            <a:chExt cx="1627" cy="729"/>
          </a:xfrm>
        </p:grpSpPr>
        <p:sp>
          <p:nvSpPr>
            <p:cNvPr id="32790" name="Oval 33"/>
            <p:cNvSpPr>
              <a:spLocks noChangeArrowheads="1"/>
            </p:cNvSpPr>
            <p:nvPr/>
          </p:nvSpPr>
          <p:spPr bwMode="auto">
            <a:xfrm>
              <a:off x="1760" y="2411"/>
              <a:ext cx="771" cy="544"/>
            </a:xfrm>
            <a:prstGeom prst="ellipse">
              <a:avLst/>
            </a:prstGeom>
            <a:noFill/>
            <a:ln w="19050" algn="ctr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Rectangle 34"/>
            <p:cNvSpPr>
              <a:spLocks noChangeArrowheads="1"/>
            </p:cNvSpPr>
            <p:nvPr/>
          </p:nvSpPr>
          <p:spPr bwMode="auto">
            <a:xfrm>
              <a:off x="904" y="222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006600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同或门</a:t>
              </a:r>
            </a:p>
          </p:txBody>
        </p:sp>
        <p:sp>
          <p:nvSpPr>
            <p:cNvPr id="32792" name="Line 35"/>
            <p:cNvSpPr>
              <a:spLocks noChangeShapeType="1"/>
            </p:cNvSpPr>
            <p:nvPr/>
          </p:nvSpPr>
          <p:spPr bwMode="auto">
            <a:xfrm>
              <a:off x="1474" y="2377"/>
              <a:ext cx="363" cy="10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96036" name="Text Box 36"/>
          <p:cNvSpPr txBox="1">
            <a:spLocks noChangeArrowheads="1"/>
          </p:cNvSpPr>
          <p:nvPr/>
        </p:nvSpPr>
        <p:spPr bwMode="auto">
          <a:xfrm>
            <a:off x="3712441" y="3956916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</a:t>
            </a:r>
            <a:r>
              <a:rPr lang="en-US" altLang="zh-CN" sz="18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⊙</a:t>
            </a: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QB’</a:t>
            </a:r>
          </a:p>
        </p:txBody>
      </p:sp>
      <p:sp>
        <p:nvSpPr>
          <p:cNvPr id="896037" name="Text Box 37"/>
          <p:cNvSpPr txBox="1">
            <a:spLocks noChangeArrowheads="1"/>
          </p:cNvSpPr>
          <p:nvPr/>
        </p:nvSpPr>
        <p:spPr bwMode="auto">
          <a:xfrm>
            <a:off x="5486400" y="3841750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</a:t>
            </a:r>
            <a:r>
              <a:rPr lang="en-US" altLang="zh-CN" sz="18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⊙</a:t>
            </a: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QB’</a:t>
            </a:r>
          </a:p>
        </p:txBody>
      </p:sp>
      <p:sp>
        <p:nvSpPr>
          <p:cNvPr id="896038" name="Text Box 38"/>
          <p:cNvSpPr txBox="1">
            <a:spLocks noChangeArrowheads="1"/>
          </p:cNvSpPr>
          <p:nvPr/>
        </p:nvSpPr>
        <p:spPr bwMode="auto">
          <a:xfrm>
            <a:off x="6544397" y="3003550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QA</a:t>
            </a:r>
            <a:r>
              <a:rPr lang="en-US" altLang="zh-CN" sz="1800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⊙</a:t>
            </a:r>
            <a:r>
              <a:rPr kumimoji="0"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QB’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9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9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13" grpId="0" animBg="1"/>
      <p:bldP spid="896023" grpId="0"/>
      <p:bldP spid="896025" grpId="0"/>
      <p:bldP spid="896036" grpId="0"/>
      <p:bldP spid="896037" grpId="0"/>
      <p:bldP spid="8960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7" name="Rectangle 3"/>
          <p:cNvSpPr>
            <a:spLocks noChangeArrowheads="1"/>
          </p:cNvSpPr>
          <p:nvPr/>
        </p:nvSpPr>
        <p:spPr bwMode="auto">
          <a:xfrm>
            <a:off x="1476375" y="333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的自由运行模式  </a:t>
            </a:r>
          </a:p>
        </p:txBody>
      </p:sp>
      <p:pic>
        <p:nvPicPr>
          <p:cNvPr id="897055" name="Picture 31"/>
          <p:cNvPicPr>
            <a:picLocks noChangeAspect="1" noChangeArrowheads="1"/>
          </p:cNvPicPr>
          <p:nvPr/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25538"/>
            <a:ext cx="60483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7056" name="Rectangle 32"/>
          <p:cNvSpPr>
            <a:spLocks noChangeArrowheads="1"/>
          </p:cNvSpPr>
          <p:nvPr/>
        </p:nvSpPr>
        <p:spPr bwMode="auto">
          <a:xfrm>
            <a:off x="3276600" y="5589588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chemeClr val="hlink"/>
                </a:solidFill>
              </a:rPr>
              <a:t>自行循环计数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7" grpId="0"/>
      <p:bldP spid="8970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76375" y="333375"/>
            <a:ext cx="669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zh-CN" sz="2400"/>
              <a:t>74x163</a:t>
            </a:r>
            <a:r>
              <a:rPr kumimoji="0" lang="zh-CN" altLang="en-US" sz="2400"/>
              <a:t>的自由运行模式  </a:t>
            </a:r>
          </a:p>
        </p:txBody>
      </p:sp>
      <p:pic>
        <p:nvPicPr>
          <p:cNvPr id="898053" name="Picture 5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196975"/>
            <a:ext cx="907415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8054" name="Rectangle 6"/>
          <p:cNvSpPr>
            <a:spLocks noChangeArrowheads="1"/>
          </p:cNvSpPr>
          <p:nvPr/>
        </p:nvSpPr>
        <p:spPr bwMode="auto">
          <a:xfrm>
            <a:off x="827088" y="5084763"/>
            <a:ext cx="734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自由运行的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74x163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可以用作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分频计数器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4697B1-47AB-43F5-A361-FA492CE4B026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计数器型号（以</a:t>
            </a:r>
            <a:r>
              <a:rPr lang="en-US" altLang="zh-CN">
                <a:solidFill>
                  <a:schemeClr val="tx1"/>
                </a:solidFill>
              </a:rPr>
              <a:t>TTL</a:t>
            </a:r>
            <a:r>
              <a:rPr lang="zh-CN" altLang="en-US">
                <a:solidFill>
                  <a:schemeClr val="tx1"/>
                </a:solidFill>
              </a:rPr>
              <a:t>为例）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6248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74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LS90：</a:t>
            </a: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异步十进制加法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               </a:t>
            </a: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复位/置位（预置） ：异步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28600" y="2590800"/>
            <a:ext cx="8001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同步计数器：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复位/置位    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BCD（</a:t>
            </a: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模10）           二进制（模16）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同步/同步    74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LS162                74LS163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400" b="0"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异步/同步    74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LS160                74LS161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异步/异步    74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LS190 (</a:t>
            </a: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加/减)      74</a:t>
            </a:r>
            <a:r>
              <a:rPr lang="en-US" altLang="zh-CN" sz="2400" b="0">
                <a:latin typeface="Arial Black" panose="020B0A04020102020204" pitchFamily="34" charset="0"/>
                <a:ea typeface="黑体" panose="02010609060101010101" pitchFamily="49" charset="-122"/>
              </a:rPr>
              <a:t>LS191 (</a:t>
            </a: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加/减)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04800" y="5715000"/>
            <a:ext cx="567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latin typeface="Arial Black" panose="020B0A04020102020204" pitchFamily="34" charset="0"/>
                <a:ea typeface="黑体" panose="02010609060101010101" pitchFamily="49" charset="-122"/>
              </a:rPr>
              <a:t>还有其它进制：如五进制、十二进制等。</a:t>
            </a:r>
          </a:p>
        </p:txBody>
      </p:sp>
    </p:spTree>
    <p:extLst>
      <p:ext uri="{BB962C8B-B14F-4D97-AF65-F5344CB8AC3E}">
        <p14:creationId xmlns:p14="http://schemas.microsoft.com/office/powerpoint/2010/main" val="41189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/>
      <p:bldP spid="726020" grpId="0"/>
      <p:bldP spid="7260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AE1B99C-9CEE-40A2-AD8B-29649596A4D8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4位二进制计数器74</a:t>
            </a:r>
            <a:r>
              <a:rPr lang="en-US" altLang="zh-CN"/>
              <a:t>x161</a:t>
            </a: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3725863" y="56975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进位输出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4121150"/>
            <a:ext cx="2265363" cy="1549400"/>
            <a:chOff x="22" y="2641"/>
            <a:chExt cx="1427" cy="976"/>
          </a:xfrm>
        </p:grpSpPr>
        <p:sp>
          <p:nvSpPr>
            <p:cNvPr id="18494" name="Text Box 55"/>
            <p:cNvSpPr txBox="1">
              <a:spLocks noChangeArrowheads="1"/>
            </p:cNvSpPr>
            <p:nvPr/>
          </p:nvSpPr>
          <p:spPr bwMode="auto">
            <a:xfrm>
              <a:off x="22" y="3094"/>
              <a:ext cx="7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进位输出控制</a:t>
              </a:r>
            </a:p>
          </p:txBody>
        </p:sp>
        <p:cxnSp>
          <p:nvCxnSpPr>
            <p:cNvPr id="18495" name="AutoShape 56"/>
            <p:cNvCxnSpPr>
              <a:cxnSpLocks noChangeShapeType="1"/>
            </p:cNvCxnSpPr>
            <p:nvPr/>
          </p:nvCxnSpPr>
          <p:spPr bwMode="auto">
            <a:xfrm rot="5400000">
              <a:off x="775" y="2531"/>
              <a:ext cx="563" cy="782"/>
            </a:xfrm>
            <a:prstGeom prst="curvedConnector2">
              <a:avLst/>
            </a:prstGeom>
            <a:noFill/>
            <a:ln w="38100">
              <a:solidFill>
                <a:srgbClr val="66FF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15900" y="3716338"/>
            <a:ext cx="1042988" cy="431800"/>
            <a:chOff x="136" y="2341"/>
            <a:chExt cx="657" cy="272"/>
          </a:xfrm>
        </p:grpSpPr>
        <p:sp>
          <p:nvSpPr>
            <p:cNvPr id="18492" name="Text Box 51"/>
            <p:cNvSpPr txBox="1">
              <a:spLocks noChangeArrowheads="1"/>
            </p:cNvSpPr>
            <p:nvPr/>
          </p:nvSpPr>
          <p:spPr bwMode="auto">
            <a:xfrm>
              <a:off x="136" y="2363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7030A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使能端</a:t>
              </a:r>
            </a:p>
          </p:txBody>
        </p:sp>
        <p:sp>
          <p:nvSpPr>
            <p:cNvPr id="18493" name="AutoShape 57"/>
            <p:cNvSpPr>
              <a:spLocks/>
            </p:cNvSpPr>
            <p:nvPr/>
          </p:nvSpPr>
          <p:spPr bwMode="auto">
            <a:xfrm>
              <a:off x="748" y="2341"/>
              <a:ext cx="45" cy="272"/>
            </a:xfrm>
            <a:prstGeom prst="leftBrace">
              <a:avLst>
                <a:gd name="adj1" fmla="val 50342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</p:grpSp>
      <p:sp>
        <p:nvSpPr>
          <p:cNvPr id="556090" name="Rectangle 58"/>
          <p:cNvSpPr>
            <a:spLocks noChangeArrowheads="1"/>
          </p:cNvSpPr>
          <p:nvPr/>
        </p:nvSpPr>
        <p:spPr bwMode="auto">
          <a:xfrm>
            <a:off x="4932363" y="5661025"/>
            <a:ext cx="380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RCO = (QA· QB· QC· QD)· </a:t>
            </a:r>
            <a:r>
              <a:rPr lang="en-US" altLang="zh-CN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ENT</a:t>
            </a:r>
            <a:endParaRPr lang="zh-CN" altLang="en-US" sz="24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275138" y="2062163"/>
            <a:ext cx="4908550" cy="2895600"/>
            <a:chOff x="2693" y="1379"/>
            <a:chExt cx="3092" cy="1824"/>
          </a:xfrm>
        </p:grpSpPr>
        <p:sp>
          <p:nvSpPr>
            <p:cNvPr id="18465" name="Text Box 60"/>
            <p:cNvSpPr txBox="1">
              <a:spLocks noChangeArrowheads="1"/>
            </p:cNvSpPr>
            <p:nvPr/>
          </p:nvSpPr>
          <p:spPr bwMode="auto">
            <a:xfrm>
              <a:off x="3223" y="1715"/>
              <a:ext cx="23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66" name="Line 61"/>
            <p:cNvSpPr>
              <a:spLocks noChangeShapeType="1"/>
            </p:cNvSpPr>
            <p:nvPr/>
          </p:nvSpPr>
          <p:spPr bwMode="auto">
            <a:xfrm>
              <a:off x="3605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62"/>
            <p:cNvSpPr>
              <a:spLocks noChangeShapeType="1"/>
            </p:cNvSpPr>
            <p:nvPr/>
          </p:nvSpPr>
          <p:spPr bwMode="auto">
            <a:xfrm>
              <a:off x="403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63"/>
            <p:cNvSpPr>
              <a:spLocks noChangeShapeType="1"/>
            </p:cNvSpPr>
            <p:nvPr/>
          </p:nvSpPr>
          <p:spPr bwMode="auto">
            <a:xfrm>
              <a:off x="4751" y="1379"/>
              <a:ext cx="6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64"/>
            <p:cNvSpPr>
              <a:spLocks noChangeShapeType="1"/>
            </p:cNvSpPr>
            <p:nvPr/>
          </p:nvSpPr>
          <p:spPr bwMode="auto">
            <a:xfrm>
              <a:off x="307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65"/>
            <p:cNvSpPr>
              <a:spLocks noChangeShapeType="1"/>
            </p:cNvSpPr>
            <p:nvPr/>
          </p:nvSpPr>
          <p:spPr bwMode="auto">
            <a:xfrm>
              <a:off x="2693" y="1715"/>
              <a:ext cx="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66"/>
            <p:cNvSpPr>
              <a:spLocks noChangeShapeType="1"/>
            </p:cNvSpPr>
            <p:nvPr/>
          </p:nvSpPr>
          <p:spPr bwMode="auto">
            <a:xfrm>
              <a:off x="2693" y="3203"/>
              <a:ext cx="297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Text Box 67"/>
            <p:cNvSpPr txBox="1">
              <a:spLocks noChangeArrowheads="1"/>
            </p:cNvSpPr>
            <p:nvPr/>
          </p:nvSpPr>
          <p:spPr bwMode="auto">
            <a:xfrm>
              <a:off x="2741" y="2291"/>
              <a:ext cx="287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</a:p>
          </p:txBody>
        </p:sp>
        <p:sp>
          <p:nvSpPr>
            <p:cNvPr id="18473" name="Text Box 68"/>
            <p:cNvSpPr txBox="1">
              <a:spLocks noChangeArrowheads="1"/>
            </p:cNvSpPr>
            <p:nvPr/>
          </p:nvSpPr>
          <p:spPr bwMode="auto">
            <a:xfrm>
              <a:off x="2693" y="1427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18474" name="Text Box 69"/>
            <p:cNvSpPr txBox="1">
              <a:spLocks noChangeArrowheads="1"/>
            </p:cNvSpPr>
            <p:nvPr/>
          </p:nvSpPr>
          <p:spPr bwMode="auto">
            <a:xfrm>
              <a:off x="4800" y="1389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工作状态</a:t>
              </a:r>
            </a:p>
          </p:txBody>
        </p:sp>
        <p:sp>
          <p:nvSpPr>
            <p:cNvPr id="18475" name="Text Box 70"/>
            <p:cNvSpPr txBox="1">
              <a:spLocks noChangeArrowheads="1"/>
            </p:cNvSpPr>
            <p:nvPr/>
          </p:nvSpPr>
          <p:spPr bwMode="auto">
            <a:xfrm>
              <a:off x="4780" y="1663"/>
              <a:ext cx="1005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  <a:endParaRPr lang="en-US" altLang="zh-CN" sz="20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同步置数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保持,</a:t>
              </a:r>
              <a:r>
                <a:rPr lang="en-US" altLang="zh-CN" sz="2000" b="0" dirty="0">
                  <a:solidFill>
                    <a:srgbClr val="0000FF"/>
                  </a:solidFill>
                  <a:latin typeface="Arial Narrow" panose="020B0606020202030204" pitchFamily="34" charset="0"/>
                  <a:ea typeface="黑体" panose="02010609060101010101" pitchFamily="49" charset="-122"/>
                </a:rPr>
                <a:t>RCO=0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计数</a:t>
              </a:r>
            </a:p>
          </p:txBody>
        </p:sp>
        <p:sp>
          <p:nvSpPr>
            <p:cNvPr id="18476" name="Line 71"/>
            <p:cNvSpPr>
              <a:spLocks noChangeShapeType="1"/>
            </p:cNvSpPr>
            <p:nvPr/>
          </p:nvSpPr>
          <p:spPr bwMode="auto">
            <a:xfrm>
              <a:off x="2693" y="1379"/>
              <a:ext cx="292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Text Box 72"/>
            <p:cNvSpPr txBox="1">
              <a:spLocks noChangeArrowheads="1"/>
            </p:cNvSpPr>
            <p:nvPr/>
          </p:nvSpPr>
          <p:spPr bwMode="auto">
            <a:xfrm>
              <a:off x="3066" y="1417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CLR_L</a:t>
              </a:r>
            </a:p>
          </p:txBody>
        </p:sp>
        <p:sp>
          <p:nvSpPr>
            <p:cNvPr id="18478" name="Text Box 73"/>
            <p:cNvSpPr txBox="1">
              <a:spLocks noChangeArrowheads="1"/>
            </p:cNvSpPr>
            <p:nvPr/>
          </p:nvSpPr>
          <p:spPr bwMode="auto">
            <a:xfrm>
              <a:off x="3593" y="1417"/>
              <a:ext cx="4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LD_L</a:t>
              </a:r>
            </a:p>
          </p:txBody>
        </p:sp>
        <p:sp>
          <p:nvSpPr>
            <p:cNvPr id="18479" name="Text Box 74"/>
            <p:cNvSpPr txBox="1">
              <a:spLocks noChangeArrowheads="1"/>
            </p:cNvSpPr>
            <p:nvPr/>
          </p:nvSpPr>
          <p:spPr bwMode="auto">
            <a:xfrm>
              <a:off x="4037" y="1417"/>
              <a:ext cx="7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ENP  ENT</a:t>
              </a:r>
            </a:p>
          </p:txBody>
        </p:sp>
        <p:sp>
          <p:nvSpPr>
            <p:cNvPr id="18480" name="Text Box 75"/>
            <p:cNvSpPr txBox="1">
              <a:spLocks noChangeArrowheads="1"/>
            </p:cNvSpPr>
            <p:nvPr/>
          </p:nvSpPr>
          <p:spPr bwMode="auto">
            <a:xfrm>
              <a:off x="3702" y="1715"/>
              <a:ext cx="28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481" name="Text Box 76"/>
            <p:cNvSpPr txBox="1">
              <a:spLocks noChangeArrowheads="1"/>
            </p:cNvSpPr>
            <p:nvPr/>
          </p:nvSpPr>
          <p:spPr bwMode="auto">
            <a:xfrm>
              <a:off x="4109" y="1715"/>
              <a:ext cx="57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0   1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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baseline="-25000" dirty="0">
                  <a:solidFill>
                    <a:srgbClr val="00FF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1   1</a:t>
              </a:r>
            </a:p>
          </p:txBody>
        </p:sp>
        <p:grpSp>
          <p:nvGrpSpPr>
            <p:cNvPr id="18482" name="Group 82"/>
            <p:cNvGrpSpPr>
              <a:grpSpLocks/>
            </p:cNvGrpSpPr>
            <p:nvPr/>
          </p:nvGrpSpPr>
          <p:grpSpPr bwMode="auto">
            <a:xfrm>
              <a:off x="2741" y="2099"/>
              <a:ext cx="240" cy="192"/>
              <a:chOff x="2304" y="1920"/>
              <a:chExt cx="240" cy="192"/>
            </a:xfrm>
          </p:grpSpPr>
          <p:sp>
            <p:nvSpPr>
              <p:cNvPr id="18488" name="Line 83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9" name="Line 84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85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Line 86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83" name="Group 87"/>
            <p:cNvGrpSpPr>
              <a:grpSpLocks/>
            </p:cNvGrpSpPr>
            <p:nvPr/>
          </p:nvGrpSpPr>
          <p:grpSpPr bwMode="auto">
            <a:xfrm>
              <a:off x="2741" y="2915"/>
              <a:ext cx="240" cy="192"/>
              <a:chOff x="2304" y="1920"/>
              <a:chExt cx="240" cy="192"/>
            </a:xfrm>
          </p:grpSpPr>
          <p:sp>
            <p:nvSpPr>
              <p:cNvPr id="18484" name="Line 88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Line 89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6" name="Line 90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Line 91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6124" name="Rectangle 92"/>
          <p:cNvSpPr>
            <a:spLocks noChangeArrowheads="1"/>
          </p:cNvSpPr>
          <p:nvPr/>
        </p:nvSpPr>
        <p:spPr bwMode="auto">
          <a:xfrm>
            <a:off x="4140200" y="6200775"/>
            <a:ext cx="4859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ENT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既是使能输入，又是</a:t>
            </a: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RCO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的控制信号</a:t>
            </a:r>
            <a:r>
              <a:rPr lang="zh-CN" altLang="en-US" sz="2000" dirty="0">
                <a:solidFill>
                  <a:srgbClr val="66FF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481138" y="2062163"/>
            <a:ext cx="2286000" cy="3919537"/>
            <a:chOff x="1536" y="747"/>
            <a:chExt cx="1440" cy="2469"/>
          </a:xfrm>
        </p:grpSpPr>
        <p:sp>
          <p:nvSpPr>
            <p:cNvPr id="18444" name="Rectangle 94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18445" name="Oval 95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sp>
          <p:nvSpPr>
            <p:cNvPr id="18446" name="Oval 96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grpSp>
          <p:nvGrpSpPr>
            <p:cNvPr id="18447" name="Group 97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18463" name="Line 98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Line 99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8" name="Line 100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01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02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03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04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105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106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07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108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109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110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111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Text Box 112"/>
            <p:cNvSpPr txBox="1">
              <a:spLocks noChangeArrowheads="1"/>
            </p:cNvSpPr>
            <p:nvPr/>
          </p:nvSpPr>
          <p:spPr bwMode="auto">
            <a:xfrm>
              <a:off x="1890" y="747"/>
              <a:ext cx="7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x161</a:t>
              </a:r>
            </a:p>
          </p:txBody>
        </p:sp>
        <p:sp>
          <p:nvSpPr>
            <p:cNvPr id="18461" name="Line 113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14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3" name="Text Box 67"/>
          <p:cNvSpPr txBox="1">
            <a:spLocks noChangeArrowheads="1"/>
          </p:cNvSpPr>
          <p:nvPr/>
        </p:nvSpPr>
        <p:spPr bwMode="auto">
          <a:xfrm>
            <a:off x="4321175" y="2601913"/>
            <a:ext cx="4572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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3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0" grpId="0"/>
      <p:bldP spid="556090" grpId="0"/>
      <p:bldP spid="5561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B9C30FD-CE70-44D5-BA24-F979DC1236BD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en-US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4位十进制计数器74</a:t>
            </a:r>
            <a:r>
              <a:rPr lang="en-US" altLang="zh-CN"/>
              <a:t>x162</a:t>
            </a: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3725863" y="56975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505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进位输出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4121150"/>
            <a:ext cx="2265363" cy="1549400"/>
            <a:chOff x="22" y="2641"/>
            <a:chExt cx="1427" cy="976"/>
          </a:xfrm>
        </p:grpSpPr>
        <p:sp>
          <p:nvSpPr>
            <p:cNvPr id="19521" name="Text Box 55"/>
            <p:cNvSpPr txBox="1">
              <a:spLocks noChangeArrowheads="1"/>
            </p:cNvSpPr>
            <p:nvPr/>
          </p:nvSpPr>
          <p:spPr bwMode="auto">
            <a:xfrm>
              <a:off x="22" y="3094"/>
              <a:ext cx="7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进位输出控制</a:t>
              </a:r>
            </a:p>
          </p:txBody>
        </p:sp>
        <p:cxnSp>
          <p:nvCxnSpPr>
            <p:cNvPr id="19522" name="AutoShape 56"/>
            <p:cNvCxnSpPr>
              <a:cxnSpLocks noChangeShapeType="1"/>
            </p:cNvCxnSpPr>
            <p:nvPr/>
          </p:nvCxnSpPr>
          <p:spPr bwMode="auto">
            <a:xfrm rot="5400000">
              <a:off x="774" y="2529"/>
              <a:ext cx="563" cy="782"/>
            </a:xfrm>
            <a:prstGeom prst="curvedConnector2">
              <a:avLst/>
            </a:prstGeom>
            <a:noFill/>
            <a:ln w="38100">
              <a:solidFill>
                <a:srgbClr val="66FF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15900" y="3716338"/>
            <a:ext cx="1042988" cy="431800"/>
            <a:chOff x="136" y="2341"/>
            <a:chExt cx="657" cy="272"/>
          </a:xfrm>
        </p:grpSpPr>
        <p:sp>
          <p:nvSpPr>
            <p:cNvPr id="19519" name="Text Box 51"/>
            <p:cNvSpPr txBox="1">
              <a:spLocks noChangeArrowheads="1"/>
            </p:cNvSpPr>
            <p:nvPr/>
          </p:nvSpPr>
          <p:spPr bwMode="auto">
            <a:xfrm>
              <a:off x="136" y="2363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使能端</a:t>
              </a:r>
            </a:p>
          </p:txBody>
        </p:sp>
        <p:sp>
          <p:nvSpPr>
            <p:cNvPr id="19520" name="AutoShape 57"/>
            <p:cNvSpPr>
              <a:spLocks/>
            </p:cNvSpPr>
            <p:nvPr/>
          </p:nvSpPr>
          <p:spPr bwMode="auto">
            <a:xfrm>
              <a:off x="748" y="2341"/>
              <a:ext cx="45" cy="272"/>
            </a:xfrm>
            <a:prstGeom prst="leftBrace">
              <a:avLst>
                <a:gd name="adj1" fmla="val 5031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</p:grpSp>
      <p:sp>
        <p:nvSpPr>
          <p:cNvPr id="556090" name="Rectangle 58"/>
          <p:cNvSpPr>
            <a:spLocks noChangeArrowheads="1"/>
          </p:cNvSpPr>
          <p:nvPr/>
        </p:nvSpPr>
        <p:spPr bwMode="auto">
          <a:xfrm>
            <a:off x="4932363" y="5661025"/>
            <a:ext cx="380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RCO = (QA· QB· QC· QD)· </a:t>
            </a:r>
            <a:r>
              <a:rPr lang="en-US" altLang="zh-CN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ENT</a:t>
            </a:r>
            <a:endParaRPr lang="zh-CN" altLang="en-US" sz="24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240213" y="2062163"/>
            <a:ext cx="4749800" cy="2895600"/>
            <a:chOff x="2671" y="1379"/>
            <a:chExt cx="2992" cy="1824"/>
          </a:xfrm>
        </p:grpSpPr>
        <p:sp>
          <p:nvSpPr>
            <p:cNvPr id="19492" name="Text Box 60"/>
            <p:cNvSpPr txBox="1">
              <a:spLocks noChangeArrowheads="1"/>
            </p:cNvSpPr>
            <p:nvPr/>
          </p:nvSpPr>
          <p:spPr bwMode="auto">
            <a:xfrm>
              <a:off x="3223" y="1715"/>
              <a:ext cx="23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93" name="Line 61"/>
            <p:cNvSpPr>
              <a:spLocks noChangeShapeType="1"/>
            </p:cNvSpPr>
            <p:nvPr/>
          </p:nvSpPr>
          <p:spPr bwMode="auto">
            <a:xfrm>
              <a:off x="3605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62"/>
            <p:cNvSpPr>
              <a:spLocks noChangeShapeType="1"/>
            </p:cNvSpPr>
            <p:nvPr/>
          </p:nvSpPr>
          <p:spPr bwMode="auto">
            <a:xfrm>
              <a:off x="403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63"/>
            <p:cNvSpPr>
              <a:spLocks noChangeShapeType="1"/>
            </p:cNvSpPr>
            <p:nvPr/>
          </p:nvSpPr>
          <p:spPr bwMode="auto">
            <a:xfrm>
              <a:off x="4751" y="1379"/>
              <a:ext cx="6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64"/>
            <p:cNvSpPr>
              <a:spLocks noChangeShapeType="1"/>
            </p:cNvSpPr>
            <p:nvPr/>
          </p:nvSpPr>
          <p:spPr bwMode="auto">
            <a:xfrm>
              <a:off x="307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65"/>
            <p:cNvSpPr>
              <a:spLocks noChangeShapeType="1"/>
            </p:cNvSpPr>
            <p:nvPr/>
          </p:nvSpPr>
          <p:spPr bwMode="auto">
            <a:xfrm>
              <a:off x="2693" y="1715"/>
              <a:ext cx="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66"/>
            <p:cNvSpPr>
              <a:spLocks noChangeShapeType="1"/>
            </p:cNvSpPr>
            <p:nvPr/>
          </p:nvSpPr>
          <p:spPr bwMode="auto">
            <a:xfrm>
              <a:off x="2693" y="3203"/>
              <a:ext cx="297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Text Box 67"/>
            <p:cNvSpPr txBox="1">
              <a:spLocks noChangeArrowheads="1"/>
            </p:cNvSpPr>
            <p:nvPr/>
          </p:nvSpPr>
          <p:spPr bwMode="auto">
            <a:xfrm>
              <a:off x="2741" y="2291"/>
              <a:ext cx="247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</p:txBody>
        </p:sp>
        <p:sp>
          <p:nvSpPr>
            <p:cNvPr id="19500" name="Text Box 68"/>
            <p:cNvSpPr txBox="1">
              <a:spLocks noChangeArrowheads="1"/>
            </p:cNvSpPr>
            <p:nvPr/>
          </p:nvSpPr>
          <p:spPr bwMode="auto">
            <a:xfrm>
              <a:off x="2671" y="1412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19501" name="Text Box 69"/>
            <p:cNvSpPr txBox="1">
              <a:spLocks noChangeArrowheads="1"/>
            </p:cNvSpPr>
            <p:nvPr/>
          </p:nvSpPr>
          <p:spPr bwMode="auto">
            <a:xfrm>
              <a:off x="4800" y="1389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工作状态</a:t>
              </a:r>
            </a:p>
          </p:txBody>
        </p:sp>
        <p:sp>
          <p:nvSpPr>
            <p:cNvPr id="19502" name="Text Box 70"/>
            <p:cNvSpPr txBox="1">
              <a:spLocks noChangeArrowheads="1"/>
            </p:cNvSpPr>
            <p:nvPr/>
          </p:nvSpPr>
          <p:spPr bwMode="auto">
            <a:xfrm>
              <a:off x="4780" y="1663"/>
              <a:ext cx="755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同步清零</a:t>
              </a:r>
              <a:endParaRPr lang="en-US" altLang="zh-CN" sz="20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同步置数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en-US" altLang="zh-CN" sz="2000" b="0">
                <a:solidFill>
                  <a:srgbClr val="00FFFF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计数</a:t>
              </a:r>
            </a:p>
          </p:txBody>
        </p:sp>
        <p:sp>
          <p:nvSpPr>
            <p:cNvPr id="19503" name="Line 71"/>
            <p:cNvSpPr>
              <a:spLocks noChangeShapeType="1"/>
            </p:cNvSpPr>
            <p:nvPr/>
          </p:nvSpPr>
          <p:spPr bwMode="auto">
            <a:xfrm>
              <a:off x="2693" y="1379"/>
              <a:ext cx="292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Text Box 72"/>
            <p:cNvSpPr txBox="1">
              <a:spLocks noChangeArrowheads="1"/>
            </p:cNvSpPr>
            <p:nvPr/>
          </p:nvSpPr>
          <p:spPr bwMode="auto">
            <a:xfrm>
              <a:off x="3107" y="1412"/>
              <a:ext cx="4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19505" name="Text Box 73"/>
            <p:cNvSpPr txBox="1">
              <a:spLocks noChangeArrowheads="1"/>
            </p:cNvSpPr>
            <p:nvPr/>
          </p:nvSpPr>
          <p:spPr bwMode="auto">
            <a:xfrm>
              <a:off x="3641" y="1412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LD</a:t>
              </a:r>
            </a:p>
          </p:txBody>
        </p:sp>
        <p:sp>
          <p:nvSpPr>
            <p:cNvPr id="19506" name="Text Box 74"/>
            <p:cNvSpPr txBox="1">
              <a:spLocks noChangeArrowheads="1"/>
            </p:cNvSpPr>
            <p:nvPr/>
          </p:nvSpPr>
          <p:spPr bwMode="auto">
            <a:xfrm>
              <a:off x="3969" y="1427"/>
              <a:ext cx="7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ENP  ENT</a:t>
              </a:r>
            </a:p>
          </p:txBody>
        </p:sp>
        <p:sp>
          <p:nvSpPr>
            <p:cNvPr id="19507" name="Text Box 75"/>
            <p:cNvSpPr txBox="1">
              <a:spLocks noChangeArrowheads="1"/>
            </p:cNvSpPr>
            <p:nvPr/>
          </p:nvSpPr>
          <p:spPr bwMode="auto">
            <a:xfrm>
              <a:off x="3722" y="1715"/>
              <a:ext cx="247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508" name="Text Box 76"/>
            <p:cNvSpPr txBox="1">
              <a:spLocks noChangeArrowheads="1"/>
            </p:cNvSpPr>
            <p:nvPr/>
          </p:nvSpPr>
          <p:spPr bwMode="auto">
            <a:xfrm>
              <a:off x="4109" y="1715"/>
              <a:ext cx="566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0  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baseline="-25000" dirty="0">
                  <a:solidFill>
                    <a:srgbClr val="00FF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1   1</a:t>
              </a:r>
            </a:p>
          </p:txBody>
        </p:sp>
        <p:grpSp>
          <p:nvGrpSpPr>
            <p:cNvPr id="19509" name="Group 82"/>
            <p:cNvGrpSpPr>
              <a:grpSpLocks/>
            </p:cNvGrpSpPr>
            <p:nvPr/>
          </p:nvGrpSpPr>
          <p:grpSpPr bwMode="auto">
            <a:xfrm>
              <a:off x="2741" y="2099"/>
              <a:ext cx="240" cy="192"/>
              <a:chOff x="2304" y="1920"/>
              <a:chExt cx="240" cy="192"/>
            </a:xfrm>
          </p:grpSpPr>
          <p:sp>
            <p:nvSpPr>
              <p:cNvPr id="19515" name="Line 83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6" name="Line 84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7" name="Line 85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8" name="Line 86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10" name="Group 87"/>
            <p:cNvGrpSpPr>
              <a:grpSpLocks/>
            </p:cNvGrpSpPr>
            <p:nvPr/>
          </p:nvGrpSpPr>
          <p:grpSpPr bwMode="auto">
            <a:xfrm>
              <a:off x="2741" y="2915"/>
              <a:ext cx="240" cy="192"/>
              <a:chOff x="2304" y="1920"/>
              <a:chExt cx="240" cy="192"/>
            </a:xfrm>
          </p:grpSpPr>
          <p:sp>
            <p:nvSpPr>
              <p:cNvPr id="19511" name="Line 88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2" name="Line 89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3" name="Line 90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4" name="Line 91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6124" name="Rectangle 92"/>
          <p:cNvSpPr>
            <a:spLocks noChangeArrowheads="1"/>
          </p:cNvSpPr>
          <p:nvPr/>
        </p:nvSpPr>
        <p:spPr bwMode="auto">
          <a:xfrm>
            <a:off x="3851920" y="6200775"/>
            <a:ext cx="514761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ENT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既是使能输入，又是</a:t>
            </a: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RCO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的控制信号。</a:t>
            </a:r>
          </a:p>
        </p:txBody>
      </p: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481138" y="2062163"/>
            <a:ext cx="2286000" cy="3919537"/>
            <a:chOff x="1536" y="747"/>
            <a:chExt cx="1440" cy="2469"/>
          </a:xfrm>
        </p:grpSpPr>
        <p:sp>
          <p:nvSpPr>
            <p:cNvPr id="19471" name="Rectangle 94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19472" name="Oval 95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sp>
          <p:nvSpPr>
            <p:cNvPr id="19473" name="Oval 96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grpSp>
          <p:nvGrpSpPr>
            <p:cNvPr id="19474" name="Group 97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19490" name="Line 98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Line 99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5" name="Line 100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01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02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03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Line 104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105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Line 106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Line 107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108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109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110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111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Text Box 112"/>
            <p:cNvSpPr txBox="1">
              <a:spLocks noChangeArrowheads="1"/>
            </p:cNvSpPr>
            <p:nvPr/>
          </p:nvSpPr>
          <p:spPr bwMode="auto">
            <a:xfrm>
              <a:off x="1890" y="747"/>
              <a:ext cx="72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x162</a:t>
              </a:r>
            </a:p>
          </p:txBody>
        </p:sp>
        <p:sp>
          <p:nvSpPr>
            <p:cNvPr id="19488" name="Line 113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114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Line 84"/>
          <p:cNvSpPr>
            <a:spLocks noChangeShapeType="1"/>
          </p:cNvSpPr>
          <p:nvPr/>
        </p:nvSpPr>
        <p:spPr bwMode="auto">
          <a:xfrm flipV="1">
            <a:off x="4503738" y="272573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85"/>
          <p:cNvSpPr>
            <a:spLocks noChangeShapeType="1"/>
          </p:cNvSpPr>
          <p:nvPr/>
        </p:nvSpPr>
        <p:spPr bwMode="auto">
          <a:xfrm>
            <a:off x="4503738" y="27257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83"/>
          <p:cNvSpPr>
            <a:spLocks noChangeShapeType="1"/>
          </p:cNvSpPr>
          <p:nvPr/>
        </p:nvSpPr>
        <p:spPr bwMode="auto">
          <a:xfrm flipV="1">
            <a:off x="4351338" y="30305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86"/>
          <p:cNvSpPr>
            <a:spLocks noChangeShapeType="1"/>
          </p:cNvSpPr>
          <p:nvPr/>
        </p:nvSpPr>
        <p:spPr bwMode="auto">
          <a:xfrm flipV="1">
            <a:off x="4503738" y="28019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0" grpId="0"/>
      <p:bldP spid="556090" grpId="0"/>
      <p:bldP spid="5561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A9F4239-C7BC-43C2-98FD-40BF41D07C69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en-US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4位十进制计数器74</a:t>
            </a:r>
            <a:r>
              <a:rPr lang="en-US" altLang="zh-CN" dirty="0"/>
              <a:t>x160</a:t>
            </a:r>
          </a:p>
        </p:txBody>
      </p:sp>
      <p:sp>
        <p:nvSpPr>
          <p:cNvPr id="556080" name="Text Box 48"/>
          <p:cNvSpPr txBox="1">
            <a:spLocks noChangeArrowheads="1"/>
          </p:cNvSpPr>
          <p:nvPr/>
        </p:nvSpPr>
        <p:spPr bwMode="auto">
          <a:xfrm>
            <a:off x="3725863" y="56975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505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进位输出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0" y="4121150"/>
            <a:ext cx="2265363" cy="1549400"/>
            <a:chOff x="22" y="2641"/>
            <a:chExt cx="1427" cy="976"/>
          </a:xfrm>
        </p:grpSpPr>
        <p:sp>
          <p:nvSpPr>
            <p:cNvPr id="20542" name="Text Box 55"/>
            <p:cNvSpPr txBox="1">
              <a:spLocks noChangeArrowheads="1"/>
            </p:cNvSpPr>
            <p:nvPr/>
          </p:nvSpPr>
          <p:spPr bwMode="auto">
            <a:xfrm>
              <a:off x="22" y="3094"/>
              <a:ext cx="7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进位输出控制</a:t>
              </a:r>
            </a:p>
          </p:txBody>
        </p:sp>
        <p:cxnSp>
          <p:nvCxnSpPr>
            <p:cNvPr id="20543" name="AutoShape 56"/>
            <p:cNvCxnSpPr>
              <a:cxnSpLocks noChangeShapeType="1"/>
            </p:cNvCxnSpPr>
            <p:nvPr/>
          </p:nvCxnSpPr>
          <p:spPr bwMode="auto">
            <a:xfrm rot="5400000">
              <a:off x="774" y="2529"/>
              <a:ext cx="563" cy="782"/>
            </a:xfrm>
            <a:prstGeom prst="curvedConnector2">
              <a:avLst/>
            </a:prstGeom>
            <a:noFill/>
            <a:ln w="38100">
              <a:solidFill>
                <a:srgbClr val="66FF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215900" y="3716338"/>
            <a:ext cx="1042988" cy="431800"/>
            <a:chOff x="136" y="2341"/>
            <a:chExt cx="657" cy="272"/>
          </a:xfrm>
        </p:grpSpPr>
        <p:sp>
          <p:nvSpPr>
            <p:cNvPr id="20540" name="Text Box 51"/>
            <p:cNvSpPr txBox="1">
              <a:spLocks noChangeArrowheads="1"/>
            </p:cNvSpPr>
            <p:nvPr/>
          </p:nvSpPr>
          <p:spPr bwMode="auto">
            <a:xfrm>
              <a:off x="136" y="2363"/>
              <a:ext cx="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使能端</a:t>
              </a:r>
            </a:p>
          </p:txBody>
        </p:sp>
        <p:sp>
          <p:nvSpPr>
            <p:cNvPr id="20541" name="AutoShape 57"/>
            <p:cNvSpPr>
              <a:spLocks/>
            </p:cNvSpPr>
            <p:nvPr/>
          </p:nvSpPr>
          <p:spPr bwMode="auto">
            <a:xfrm>
              <a:off x="748" y="2341"/>
              <a:ext cx="45" cy="272"/>
            </a:xfrm>
            <a:prstGeom prst="leftBrace">
              <a:avLst>
                <a:gd name="adj1" fmla="val 50314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</p:grpSp>
      <p:sp>
        <p:nvSpPr>
          <p:cNvPr id="556090" name="Rectangle 58"/>
          <p:cNvSpPr>
            <a:spLocks noChangeArrowheads="1"/>
          </p:cNvSpPr>
          <p:nvPr/>
        </p:nvSpPr>
        <p:spPr bwMode="auto">
          <a:xfrm>
            <a:off x="4932363" y="5661025"/>
            <a:ext cx="380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RCO = (QA· QB· QC· QD)· </a:t>
            </a:r>
            <a:r>
              <a:rPr lang="en-US" altLang="zh-CN" sz="2400" dirty="0">
                <a:solidFill>
                  <a:srgbClr val="00B050"/>
                </a:solidFill>
                <a:latin typeface="Arial Narrow" panose="020B0606020202030204" pitchFamily="34" charset="0"/>
              </a:rPr>
              <a:t>ENT</a:t>
            </a:r>
            <a:endParaRPr lang="zh-CN" altLang="en-US" sz="24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240213" y="2062163"/>
            <a:ext cx="4749800" cy="2895600"/>
            <a:chOff x="2671" y="1379"/>
            <a:chExt cx="2992" cy="1824"/>
          </a:xfrm>
        </p:grpSpPr>
        <p:sp>
          <p:nvSpPr>
            <p:cNvPr id="20513" name="Text Box 60"/>
            <p:cNvSpPr txBox="1">
              <a:spLocks noChangeArrowheads="1"/>
            </p:cNvSpPr>
            <p:nvPr/>
          </p:nvSpPr>
          <p:spPr bwMode="auto">
            <a:xfrm>
              <a:off x="3223" y="1715"/>
              <a:ext cx="238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14" name="Line 61"/>
            <p:cNvSpPr>
              <a:spLocks noChangeShapeType="1"/>
            </p:cNvSpPr>
            <p:nvPr/>
          </p:nvSpPr>
          <p:spPr bwMode="auto">
            <a:xfrm>
              <a:off x="3605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62"/>
            <p:cNvSpPr>
              <a:spLocks noChangeShapeType="1"/>
            </p:cNvSpPr>
            <p:nvPr/>
          </p:nvSpPr>
          <p:spPr bwMode="auto">
            <a:xfrm>
              <a:off x="403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63"/>
            <p:cNvSpPr>
              <a:spLocks noChangeShapeType="1"/>
            </p:cNvSpPr>
            <p:nvPr/>
          </p:nvSpPr>
          <p:spPr bwMode="auto">
            <a:xfrm>
              <a:off x="4751" y="1379"/>
              <a:ext cx="6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64"/>
            <p:cNvSpPr>
              <a:spLocks noChangeShapeType="1"/>
            </p:cNvSpPr>
            <p:nvPr/>
          </p:nvSpPr>
          <p:spPr bwMode="auto">
            <a:xfrm>
              <a:off x="3077" y="1379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65"/>
            <p:cNvSpPr>
              <a:spLocks noChangeShapeType="1"/>
            </p:cNvSpPr>
            <p:nvPr/>
          </p:nvSpPr>
          <p:spPr bwMode="auto">
            <a:xfrm>
              <a:off x="2693" y="1715"/>
              <a:ext cx="29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66"/>
            <p:cNvSpPr>
              <a:spLocks noChangeShapeType="1"/>
            </p:cNvSpPr>
            <p:nvPr/>
          </p:nvSpPr>
          <p:spPr bwMode="auto">
            <a:xfrm>
              <a:off x="2693" y="3203"/>
              <a:ext cx="297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Text Box 67"/>
            <p:cNvSpPr txBox="1">
              <a:spLocks noChangeArrowheads="1"/>
            </p:cNvSpPr>
            <p:nvPr/>
          </p:nvSpPr>
          <p:spPr bwMode="auto">
            <a:xfrm>
              <a:off x="2741" y="2291"/>
              <a:ext cx="247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</p:txBody>
        </p:sp>
        <p:sp>
          <p:nvSpPr>
            <p:cNvPr id="20521" name="Text Box 68"/>
            <p:cNvSpPr txBox="1">
              <a:spLocks noChangeArrowheads="1"/>
            </p:cNvSpPr>
            <p:nvPr/>
          </p:nvSpPr>
          <p:spPr bwMode="auto">
            <a:xfrm>
              <a:off x="2671" y="1412"/>
              <a:ext cx="3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0522" name="Text Box 69"/>
            <p:cNvSpPr txBox="1">
              <a:spLocks noChangeArrowheads="1"/>
            </p:cNvSpPr>
            <p:nvPr/>
          </p:nvSpPr>
          <p:spPr bwMode="auto">
            <a:xfrm>
              <a:off x="4800" y="1389"/>
              <a:ext cx="7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黑体" panose="02010609060101010101" pitchFamily="49" charset="-122"/>
                  <a:ea typeface="黑体" panose="02010609060101010101" pitchFamily="49" charset="-122"/>
                </a:rPr>
                <a:t>工作状态</a:t>
              </a:r>
            </a:p>
          </p:txBody>
        </p:sp>
        <p:sp>
          <p:nvSpPr>
            <p:cNvPr id="20523" name="Text Box 70"/>
            <p:cNvSpPr txBox="1">
              <a:spLocks noChangeArrowheads="1"/>
            </p:cNvSpPr>
            <p:nvPr/>
          </p:nvSpPr>
          <p:spPr bwMode="auto">
            <a:xfrm>
              <a:off x="4780" y="1663"/>
              <a:ext cx="763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异步清零</a:t>
              </a:r>
              <a:endParaRPr lang="en-US" altLang="zh-CN" sz="20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同步置数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保持</a:t>
              </a:r>
              <a:endParaRPr lang="en-US" altLang="zh-CN" sz="2000" b="0" dirty="0">
                <a:solidFill>
                  <a:srgbClr val="00FFFF"/>
                </a:solidFill>
                <a:latin typeface="Arial Narrow" panose="020B0606020202030204" pitchFamily="34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计数</a:t>
              </a:r>
            </a:p>
          </p:txBody>
        </p:sp>
        <p:sp>
          <p:nvSpPr>
            <p:cNvPr id="20524" name="Line 71"/>
            <p:cNvSpPr>
              <a:spLocks noChangeShapeType="1"/>
            </p:cNvSpPr>
            <p:nvPr/>
          </p:nvSpPr>
          <p:spPr bwMode="auto">
            <a:xfrm>
              <a:off x="2693" y="1379"/>
              <a:ext cx="2922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72"/>
            <p:cNvSpPr txBox="1">
              <a:spLocks noChangeArrowheads="1"/>
            </p:cNvSpPr>
            <p:nvPr/>
          </p:nvSpPr>
          <p:spPr bwMode="auto">
            <a:xfrm>
              <a:off x="3107" y="1412"/>
              <a:ext cx="44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CLR</a:t>
              </a:r>
            </a:p>
          </p:txBody>
        </p:sp>
        <p:sp>
          <p:nvSpPr>
            <p:cNvPr id="20526" name="Text Box 73"/>
            <p:cNvSpPr txBox="1">
              <a:spLocks noChangeArrowheads="1"/>
            </p:cNvSpPr>
            <p:nvPr/>
          </p:nvSpPr>
          <p:spPr bwMode="auto">
            <a:xfrm>
              <a:off x="3641" y="1412"/>
              <a:ext cx="32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LD</a:t>
              </a:r>
            </a:p>
          </p:txBody>
        </p:sp>
        <p:sp>
          <p:nvSpPr>
            <p:cNvPr id="20527" name="Text Box 74"/>
            <p:cNvSpPr txBox="1">
              <a:spLocks noChangeArrowheads="1"/>
            </p:cNvSpPr>
            <p:nvPr/>
          </p:nvSpPr>
          <p:spPr bwMode="auto">
            <a:xfrm>
              <a:off x="3969" y="1427"/>
              <a:ext cx="7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 Narrow" panose="020B0606020202030204" pitchFamily="34" charset="0"/>
                  <a:ea typeface="宋体" panose="02010600030101010101" pitchFamily="2" charset="-122"/>
                </a:rPr>
                <a:t>ENP  ENT</a:t>
              </a:r>
            </a:p>
          </p:txBody>
        </p:sp>
        <p:sp>
          <p:nvSpPr>
            <p:cNvPr id="20528" name="Text Box 75"/>
            <p:cNvSpPr txBox="1">
              <a:spLocks noChangeArrowheads="1"/>
            </p:cNvSpPr>
            <p:nvPr/>
          </p:nvSpPr>
          <p:spPr bwMode="auto">
            <a:xfrm>
              <a:off x="3722" y="1715"/>
              <a:ext cx="247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29" name="Text Box 76"/>
            <p:cNvSpPr txBox="1">
              <a:spLocks noChangeArrowheads="1"/>
            </p:cNvSpPr>
            <p:nvPr/>
          </p:nvSpPr>
          <p:spPr bwMode="auto">
            <a:xfrm>
              <a:off x="4109" y="1715"/>
              <a:ext cx="566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0   </a:t>
              </a: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ahoma" panose="020B0604030504040204" pitchFamily="34" charset="0"/>
                  <a:ea typeface="宋体" panose="02010600030101010101" pitchFamily="2" charset="-122"/>
                  <a:sym typeface="Wingdings 2" panose="05020102010507070707" pitchFamily="18" charset="2"/>
                </a:rPr>
                <a:t>X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lang="zh-CN" altLang="en-US" sz="2400" baseline="-25000" dirty="0">
                  <a:solidFill>
                    <a:srgbClr val="00FF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2400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ahoma" panose="020B0604030504040204" pitchFamily="34" charset="0"/>
                  <a:ea typeface="宋体" panose="02010600030101010101" pitchFamily="2" charset="-122"/>
                </a:rPr>
                <a:t>1   1</a:t>
              </a:r>
            </a:p>
          </p:txBody>
        </p:sp>
        <p:grpSp>
          <p:nvGrpSpPr>
            <p:cNvPr id="20530" name="Group 82"/>
            <p:cNvGrpSpPr>
              <a:grpSpLocks/>
            </p:cNvGrpSpPr>
            <p:nvPr/>
          </p:nvGrpSpPr>
          <p:grpSpPr bwMode="auto">
            <a:xfrm>
              <a:off x="2741" y="2099"/>
              <a:ext cx="240" cy="192"/>
              <a:chOff x="2304" y="1920"/>
              <a:chExt cx="240" cy="192"/>
            </a:xfrm>
          </p:grpSpPr>
          <p:sp>
            <p:nvSpPr>
              <p:cNvPr id="20536" name="Line 83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7" name="Line 84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Line 85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Line 86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31" name="Group 87"/>
            <p:cNvGrpSpPr>
              <a:grpSpLocks/>
            </p:cNvGrpSpPr>
            <p:nvPr/>
          </p:nvGrpSpPr>
          <p:grpSpPr bwMode="auto">
            <a:xfrm>
              <a:off x="2741" y="2915"/>
              <a:ext cx="240" cy="192"/>
              <a:chOff x="2304" y="1920"/>
              <a:chExt cx="240" cy="192"/>
            </a:xfrm>
          </p:grpSpPr>
          <p:sp>
            <p:nvSpPr>
              <p:cNvPr id="20532" name="Line 88"/>
              <p:cNvSpPr>
                <a:spLocks noChangeShapeType="1"/>
              </p:cNvSpPr>
              <p:nvPr/>
            </p:nvSpPr>
            <p:spPr bwMode="auto">
              <a:xfrm flipV="1">
                <a:off x="2304" y="21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3" name="Line 89"/>
              <p:cNvSpPr>
                <a:spLocks noChangeShapeType="1"/>
              </p:cNvSpPr>
              <p:nvPr/>
            </p:nvSpPr>
            <p:spPr bwMode="auto">
              <a:xfrm flipV="1">
                <a:off x="2400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4" name="Line 90"/>
              <p:cNvSpPr>
                <a:spLocks noChangeShapeType="1"/>
              </p:cNvSpPr>
              <p:nvPr/>
            </p:nvSpPr>
            <p:spPr bwMode="auto">
              <a:xfrm>
                <a:off x="2400" y="19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5" name="Line 91"/>
              <p:cNvSpPr>
                <a:spLocks noChangeShapeType="1"/>
              </p:cNvSpPr>
              <p:nvPr/>
            </p:nvSpPr>
            <p:spPr bwMode="auto">
              <a:xfrm flipV="1">
                <a:off x="2400" y="196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6124" name="Rectangle 92"/>
          <p:cNvSpPr>
            <a:spLocks noChangeArrowheads="1"/>
          </p:cNvSpPr>
          <p:nvPr/>
        </p:nvSpPr>
        <p:spPr bwMode="auto">
          <a:xfrm>
            <a:off x="3923928" y="6200775"/>
            <a:ext cx="507561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ENT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既是使能输入，又是</a:t>
            </a:r>
            <a:r>
              <a:rPr lang="en-US" altLang="zh-CN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RCO</a:t>
            </a:r>
            <a:r>
              <a:rPr lang="zh-CN" altLang="en-US" sz="2000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的控制信号。</a:t>
            </a:r>
          </a:p>
        </p:txBody>
      </p: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481138" y="2062163"/>
            <a:ext cx="2286000" cy="3919537"/>
            <a:chOff x="1536" y="747"/>
            <a:chExt cx="1440" cy="2469"/>
          </a:xfrm>
        </p:grpSpPr>
        <p:sp>
          <p:nvSpPr>
            <p:cNvPr id="20492" name="Rectangle 94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20493" name="Oval 95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sp>
          <p:nvSpPr>
            <p:cNvPr id="20494" name="Oval 96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grpSp>
          <p:nvGrpSpPr>
            <p:cNvPr id="20495" name="Group 97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20511" name="Line 98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Line 99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6" name="Line 100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01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02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03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04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05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06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07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08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109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10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11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112"/>
            <p:cNvSpPr txBox="1">
              <a:spLocks noChangeArrowheads="1"/>
            </p:cNvSpPr>
            <p:nvPr/>
          </p:nvSpPr>
          <p:spPr bwMode="auto">
            <a:xfrm>
              <a:off x="1890" y="747"/>
              <a:ext cx="722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x160</a:t>
              </a:r>
            </a:p>
          </p:txBody>
        </p:sp>
        <p:sp>
          <p:nvSpPr>
            <p:cNvPr id="20509" name="Line 113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14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1" name="Text Box 67"/>
          <p:cNvSpPr txBox="1">
            <a:spLocks noChangeArrowheads="1"/>
          </p:cNvSpPr>
          <p:nvPr/>
        </p:nvSpPr>
        <p:spPr bwMode="auto">
          <a:xfrm>
            <a:off x="4375150" y="2628900"/>
            <a:ext cx="392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57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80" grpId="0"/>
      <p:bldP spid="556090" grpId="0"/>
      <p:bldP spid="556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103" name="Picture 7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773238"/>
            <a:ext cx="3074988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539750" y="1989138"/>
            <a:ext cx="4079963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UP/DN =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Counts up</a:t>
            </a:r>
            <a:r>
              <a:rPr lang="en-US" altLang="zh-CN" sz="2800" b="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升序）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UP/DN = 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1800" b="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Counts down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（降序）</a:t>
            </a:r>
            <a:endParaRPr lang="en-US" altLang="zh-CN" sz="24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ENT_L=0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Counts up t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o 1111, or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Comic Sans MS" panose="030F0702030302020204" pitchFamily="66" charset="0"/>
                <a:ea typeface="宋体" panose="02010600030101010101" pitchFamily="2" charset="-122"/>
              </a:rPr>
              <a:t>Counts down to 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0000,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RCO_L is effective.(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有效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07976"/>
          </a:xfrm>
        </p:spPr>
        <p:txBody>
          <a:bodyPr/>
          <a:lstStyle/>
          <a:p>
            <a:pPr eaLnBrk="1" hangingPunct="1"/>
            <a:r>
              <a:rPr lang="en-US" altLang="zh-CN" dirty="0"/>
              <a:t>74x169 Up/down Counter </a:t>
            </a:r>
            <a:br>
              <a:rPr lang="en-US" altLang="zh-CN" dirty="0"/>
            </a:br>
            <a:r>
              <a:rPr lang="zh-CN" altLang="en-US" dirty="0"/>
              <a:t>（可逆计数器）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0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00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00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00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00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00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0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00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4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表</a:t>
            </a:r>
            <a:r>
              <a:rPr lang="en-US" altLang="zh-CN" sz="3200"/>
              <a:t>8-20 </a:t>
            </a:r>
            <a:r>
              <a:rPr lang="zh-CN" altLang="en-US" sz="3200"/>
              <a:t>类似于</a:t>
            </a:r>
            <a:r>
              <a:rPr lang="en-US" altLang="zh-CN" sz="3200"/>
              <a:t>74x163</a:t>
            </a:r>
            <a:r>
              <a:rPr lang="zh-CN" altLang="en-US" sz="3200"/>
              <a:t>的</a:t>
            </a:r>
            <a:r>
              <a:rPr lang="en-US" altLang="zh-CN" sz="3200"/>
              <a:t>4</a:t>
            </a:r>
            <a:r>
              <a:rPr lang="zh-CN" altLang="en-US" sz="3200"/>
              <a:t>位二进制计数器</a:t>
            </a:r>
          </a:p>
        </p:txBody>
      </p:sp>
      <p:sp>
        <p:nvSpPr>
          <p:cNvPr id="49155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E50169C-417E-4589-8633-54B6B440C4FA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9156" name="矩形 5"/>
          <p:cNvSpPr>
            <a:spLocks noChangeArrowheads="1"/>
          </p:cNvSpPr>
          <p:nvPr/>
        </p:nvSpPr>
        <p:spPr bwMode="auto">
          <a:xfrm>
            <a:off x="715963" y="1133475"/>
            <a:ext cx="812323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module Vr74x163 ( CLK, CLR_L, LD_L, ENP, ENT, D, Q, RCO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CLK, CLR_L, LD_L, ENP, ENT;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[3:0]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RCO;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RCO;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(posedge CLK)  // Create the counter f-f behavior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(!CLR_L )               Q &lt;= 4'b0;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(!LD_L)            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(ENT &amp;&amp; ENP)       Q &lt;= Q + 1;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					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(Q or ENT)     // Create RCO combinational 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(ENT &amp;&amp; (Q == 4'd15))   RCO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RCO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0938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750300" cy="3600450"/>
          </a:xfrm>
          <a:noFill/>
        </p:spPr>
        <p:txBody>
          <a:bodyPr lIns="18000" rIns="1800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计数器的分类</a:t>
            </a:r>
          </a:p>
          <a:p>
            <a:pPr lvl="1" eaLnBrk="1" hangingPunct="1"/>
            <a:r>
              <a:rPr lang="zh-CN" altLang="en-US" sz="2400"/>
              <a:t>按时钟：同步</a:t>
            </a:r>
            <a:r>
              <a:rPr lang="zh-CN" altLang="en-US" sz="2400">
                <a:solidFill>
                  <a:schemeClr val="hlink"/>
                </a:solidFill>
              </a:rPr>
              <a:t>（时钟触发沿计数）</a:t>
            </a:r>
            <a:r>
              <a:rPr lang="zh-CN" altLang="en-US" sz="2400"/>
              <a:t>、异步</a:t>
            </a:r>
            <a:r>
              <a:rPr lang="zh-CN" altLang="en-US" sz="2400">
                <a:solidFill>
                  <a:schemeClr val="hlink"/>
                </a:solidFill>
              </a:rPr>
              <a:t>（与时钟无关）</a:t>
            </a:r>
          </a:p>
          <a:p>
            <a:pPr lvl="1" eaLnBrk="1" hangingPunct="1"/>
            <a:r>
              <a:rPr lang="zh-CN" altLang="en-US" sz="2400"/>
              <a:t>按计数方式：加法、减法、可逆</a:t>
            </a:r>
          </a:p>
          <a:p>
            <a:pPr lvl="1" eaLnBrk="1" hangingPunct="1"/>
            <a:r>
              <a:rPr lang="zh-CN" altLang="en-US" sz="2400"/>
              <a:t>按编码方式：二进制、十进制</a:t>
            </a:r>
            <a:r>
              <a:rPr lang="en-US" altLang="zh-CN" sz="2400"/>
              <a:t>BCD</a:t>
            </a:r>
            <a:r>
              <a:rPr lang="zh-CN" altLang="en-US" sz="2400"/>
              <a:t>码、循环码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计数器的功能</a:t>
            </a:r>
          </a:p>
          <a:p>
            <a:pPr lvl="1" eaLnBrk="1" hangingPunct="1"/>
            <a:r>
              <a:rPr lang="zh-CN" altLang="en-US" sz="2400"/>
              <a:t>计数、分频、定时、产生脉冲序列、数字运算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8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66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表</a:t>
            </a:r>
            <a:r>
              <a:rPr lang="en-US" altLang="zh-CN" sz="3200"/>
              <a:t>8-21 </a:t>
            </a:r>
            <a:r>
              <a:rPr lang="zh-CN" altLang="en-US" sz="3200"/>
              <a:t>类似于</a:t>
            </a:r>
            <a:r>
              <a:rPr lang="en-US" altLang="zh-CN" sz="3200"/>
              <a:t>74x162 </a:t>
            </a:r>
            <a:r>
              <a:rPr lang="zh-CN" altLang="en-US" sz="3200"/>
              <a:t>的</a:t>
            </a:r>
            <a:r>
              <a:rPr lang="en-US" altLang="zh-CN" sz="3200"/>
              <a:t>4</a:t>
            </a:r>
            <a:r>
              <a:rPr lang="zh-CN" altLang="en-US" sz="3200"/>
              <a:t>位十进制计敛器</a:t>
            </a:r>
          </a:p>
        </p:txBody>
      </p:sp>
      <p:sp>
        <p:nvSpPr>
          <p:cNvPr id="50179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7087F2-82F4-4555-BC04-7FFB8D8F8FE4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0180" name="矩形 5"/>
          <p:cNvSpPr>
            <a:spLocks noChangeArrowheads="1"/>
          </p:cNvSpPr>
          <p:nvPr/>
        </p:nvSpPr>
        <p:spPr bwMode="auto">
          <a:xfrm>
            <a:off x="655638" y="954088"/>
            <a:ext cx="8229600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module Vr74x162 ( CLK, CLR_L, LD_L, ENP, ENT, D, Q, RCO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CLK, CLR_L, LD_L, ENP, ENT;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[3:0]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RCO;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RCO;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(posedge CLK)  // Create the counter f-f behavior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(!CLR_L )                         Q &lt;= 4'b0;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(!LD_L)                      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(ENT &amp;&amp; ENP &amp;&amp; (Q == 4'd9))  Q &lt;= 4'b0;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(ENT &amp;&amp; ENP)                 Q &lt;= Q + 1;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 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(Q or ENT)     // Create RCO combinational 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(ENT &amp;&amp; (Q == 4'd9))              RCO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          RCO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298276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</a:t>
            </a:r>
            <a:r>
              <a:rPr lang="en-US" altLang="zh-CN"/>
              <a:t>8-22 </a:t>
            </a:r>
            <a:r>
              <a:rPr lang="zh-CN" altLang="en-US"/>
              <a:t>余</a:t>
            </a:r>
            <a:r>
              <a:rPr lang="en-US" altLang="zh-CN"/>
              <a:t>3 </a:t>
            </a:r>
            <a:r>
              <a:rPr lang="zh-CN" altLang="en-US"/>
              <a:t>十进制计数</a:t>
            </a:r>
          </a:p>
        </p:txBody>
      </p:sp>
      <p:sp>
        <p:nvSpPr>
          <p:cNvPr id="51203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C5AAC6B-CA04-425D-8953-E94EB3765B92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04" name="矩形 5"/>
          <p:cNvSpPr>
            <a:spLocks noChangeArrowheads="1"/>
          </p:cNvSpPr>
          <p:nvPr/>
        </p:nvSpPr>
        <p:spPr bwMode="auto">
          <a:xfrm>
            <a:off x="701675" y="923925"/>
            <a:ext cx="804545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module Vrexcess3 ( CLK, CLR_L, LD_L, ENP, ENT, D, Q, RCO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CLK, CLR_L, LD_L, ENP, ENT;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input [3:0]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output RCO;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reg RCO;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(posedge CLK)  // Create the counter f-f behavior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(!CLR_L)                           Q &lt;= 4'd3;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(!LD_L)                       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(ENT &amp;&amp; ENP &amp;&amp; (Q == 4'd12))  Q &lt;= 4'd3;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if (ENT &amp;&amp; ENP)                  Q &lt;= Q + 1;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  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always @ (Q or ENT)     // Create RCO combinational 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if (ENT &amp;&amp; (Q == 4'd12))              RCO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    else                                  RCO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10655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表</a:t>
            </a:r>
            <a:r>
              <a:rPr lang="en-US" altLang="zh-CN" sz="2800"/>
              <a:t>8-23 </a:t>
            </a:r>
            <a:r>
              <a:rPr lang="zh-CN" altLang="en-US" sz="2800"/>
              <a:t>类似于</a:t>
            </a:r>
            <a:r>
              <a:rPr lang="en-US" altLang="zh-CN" sz="2800"/>
              <a:t>74x169 </a:t>
            </a:r>
            <a:r>
              <a:rPr lang="zh-CN" altLang="en-US" sz="2800"/>
              <a:t>的</a:t>
            </a:r>
            <a:r>
              <a:rPr lang="en-US" altLang="zh-CN" sz="2800"/>
              <a:t>4</a:t>
            </a:r>
            <a:r>
              <a:rPr lang="zh-CN" altLang="en-US" sz="2800"/>
              <a:t>位递增</a:t>
            </a:r>
            <a:r>
              <a:rPr lang="en-US" altLang="zh-CN" sz="2800"/>
              <a:t>/</a:t>
            </a:r>
            <a:r>
              <a:rPr lang="zh-CN" altLang="en-US" sz="2800"/>
              <a:t>递减计数器</a:t>
            </a:r>
          </a:p>
        </p:txBody>
      </p:sp>
      <p:sp>
        <p:nvSpPr>
          <p:cNvPr id="52227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C96E7E-FAC4-4812-8AA9-7D6471965B2E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2228" name="矩形 5"/>
          <p:cNvSpPr>
            <a:spLocks noChangeArrowheads="1"/>
          </p:cNvSpPr>
          <p:nvPr/>
        </p:nvSpPr>
        <p:spPr bwMode="auto">
          <a:xfrm>
            <a:off x="427038" y="1138238"/>
            <a:ext cx="85947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module Vr74x169 ( CLK, CLR_L, LD_L, ENP_L, ENT_L, UPDN, D, Q, RCO_L 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input CLK, CLR_L, LD_L, ENP_L, ENT_L, UPDN;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input [3:0]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output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output RCO_L;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reg [3:0]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reg RCO_L;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always @ (posedge CLK)        // Create the counter f-f behavior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if (!CLR_L )                               Q &lt;= 4'b0;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if (!LD_L)                            Q &lt;= 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if (!ENT_L &amp;&amp; !ENP_L &amp;&amp;  UPDN)        Q &lt;= Q + 1;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if (!ENT_L &amp;&amp; !ENP_L &amp;&amp; !UPDN)        Q &lt;= Q - 1;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                                      Q &lt;= Q;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always @ (Q or ENT_L or UPDN) // Create RCO_L combinational output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if      (!ENT_L &amp;&amp;  UPDN &amp;&amp; (Q == 4'd15))  RCO_L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if (!ENT_L &amp;&amp; !UPDN &amp;&amp; (Q == 4'd0 ))  RCO_L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    else                                       RCO_L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ea typeface="宋体" panose="02010600030101010101" pitchFamily="2" charset="-122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87790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2F5F3CD-0759-4231-ACF5-E438ED82EB22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838200" y="762000"/>
            <a:ext cx="7924800" cy="4572000"/>
            <a:chOff x="384" y="960"/>
            <a:chExt cx="4992" cy="2880"/>
          </a:xfrm>
        </p:grpSpPr>
        <p:grpSp>
          <p:nvGrpSpPr>
            <p:cNvPr id="21513" name="Group 3"/>
            <p:cNvGrpSpPr>
              <a:grpSpLocks/>
            </p:cNvGrpSpPr>
            <p:nvPr/>
          </p:nvGrpSpPr>
          <p:grpSpPr bwMode="auto">
            <a:xfrm>
              <a:off x="384" y="960"/>
              <a:ext cx="3600" cy="2880"/>
              <a:chOff x="288" y="960"/>
              <a:chExt cx="3600" cy="2880"/>
            </a:xfrm>
          </p:grpSpPr>
          <p:grpSp>
            <p:nvGrpSpPr>
              <p:cNvPr id="21528" name="Group 4"/>
              <p:cNvGrpSpPr>
                <a:grpSpLocks/>
              </p:cNvGrpSpPr>
              <p:nvPr/>
            </p:nvGrpSpPr>
            <p:grpSpPr bwMode="auto">
              <a:xfrm>
                <a:off x="288" y="1200"/>
                <a:ext cx="1968" cy="2160"/>
                <a:chOff x="336" y="1152"/>
                <a:chExt cx="1968" cy="2160"/>
              </a:xfrm>
            </p:grpSpPr>
            <p:sp>
              <p:nvSpPr>
                <p:cNvPr id="21566" name="Rectangle 5"/>
                <p:cNvSpPr>
                  <a:spLocks noChangeArrowheads="1"/>
                </p:cNvSpPr>
                <p:nvPr/>
              </p:nvSpPr>
              <p:spPr bwMode="auto">
                <a:xfrm>
                  <a:off x="1152" y="1440"/>
                  <a:ext cx="912" cy="18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6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912" y="168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912" y="259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912" y="283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912" y="307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1" name="Line 10"/>
                <p:cNvSpPr>
                  <a:spLocks noChangeShapeType="1"/>
                </p:cNvSpPr>
                <p:nvPr/>
              </p:nvSpPr>
              <p:spPr bwMode="auto">
                <a:xfrm>
                  <a:off x="2160" y="206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2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225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3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268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152" y="2408"/>
                  <a:ext cx="226" cy="8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A</a:t>
                  </a:r>
                </a:p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B</a:t>
                  </a:r>
                </a:p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C</a:t>
                  </a:r>
                  <a:endParaRPr lang="en-US" altLang="zh-CN" sz="2000" baseline="-250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7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152" y="1496"/>
                  <a:ext cx="447" cy="8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G1</a:t>
                  </a:r>
                </a:p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G2A</a:t>
                  </a:r>
                </a:p>
                <a:p>
                  <a:pPr eaLnBrk="1" hangingPunct="1">
                    <a:lnSpc>
                      <a:spcPct val="13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G2B</a:t>
                  </a:r>
                  <a:endParaRPr lang="zh-CN" altLang="en-US" sz="2000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7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728" y="1542"/>
                  <a:ext cx="325" cy="16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Y0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Y1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Y2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Y3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Y4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Y5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Y6</a:t>
                  </a:r>
                </a:p>
                <a:p>
                  <a:pPr eaLnBrk="1" hangingPunct="1">
                    <a:lnSpc>
                      <a:spcPct val="105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Y7</a:t>
                  </a:r>
                </a:p>
              </p:txBody>
            </p:sp>
            <p:sp>
              <p:nvSpPr>
                <p:cNvPr id="21577" name="Oval 16"/>
                <p:cNvSpPr>
                  <a:spLocks noChangeArrowheads="1"/>
                </p:cNvSpPr>
                <p:nvPr/>
              </p:nvSpPr>
              <p:spPr bwMode="auto">
                <a:xfrm>
                  <a:off x="2064" y="163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78" name="Oval 17"/>
                <p:cNvSpPr>
                  <a:spLocks noChangeArrowheads="1"/>
                </p:cNvSpPr>
                <p:nvPr/>
              </p:nvSpPr>
              <p:spPr bwMode="auto">
                <a:xfrm>
                  <a:off x="2064" y="18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79" name="Oval 18"/>
                <p:cNvSpPr>
                  <a:spLocks noChangeArrowheads="1"/>
                </p:cNvSpPr>
                <p:nvPr/>
              </p:nvSpPr>
              <p:spPr bwMode="auto">
                <a:xfrm>
                  <a:off x="2064" y="201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0" name="Oval 19"/>
                <p:cNvSpPr>
                  <a:spLocks noChangeArrowheads="1"/>
                </p:cNvSpPr>
                <p:nvPr/>
              </p:nvSpPr>
              <p:spPr bwMode="auto">
                <a:xfrm>
                  <a:off x="2064" y="220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1" name="Oval 20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2" name="Oval 21"/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3" name="Oval 22"/>
                <p:cNvSpPr>
                  <a:spLocks noChangeArrowheads="1"/>
                </p:cNvSpPr>
                <p:nvPr/>
              </p:nvSpPr>
              <p:spPr bwMode="auto">
                <a:xfrm>
                  <a:off x="2064" y="283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4" name="Oval 23"/>
                <p:cNvSpPr>
                  <a:spLocks noChangeArrowheads="1"/>
                </p:cNvSpPr>
                <p:nvPr/>
              </p:nvSpPr>
              <p:spPr bwMode="auto">
                <a:xfrm>
                  <a:off x="2064" y="3024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85" name="Line 24"/>
                <p:cNvSpPr>
                  <a:spLocks noChangeShapeType="1"/>
                </p:cNvSpPr>
                <p:nvPr/>
              </p:nvSpPr>
              <p:spPr bwMode="auto">
                <a:xfrm>
                  <a:off x="2160" y="249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6" name="Line 25"/>
                <p:cNvSpPr>
                  <a:spLocks noChangeShapeType="1"/>
                </p:cNvSpPr>
                <p:nvPr/>
              </p:nvSpPr>
              <p:spPr bwMode="auto">
                <a:xfrm>
                  <a:off x="2160" y="307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7" name="Line 26"/>
                <p:cNvSpPr>
                  <a:spLocks noChangeShapeType="1"/>
                </p:cNvSpPr>
                <p:nvPr/>
              </p:nvSpPr>
              <p:spPr bwMode="auto">
                <a:xfrm>
                  <a:off x="2160" y="288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8" name="Line 27"/>
                <p:cNvSpPr>
                  <a:spLocks noChangeShapeType="1"/>
                </p:cNvSpPr>
                <p:nvPr/>
              </p:nvSpPr>
              <p:spPr bwMode="auto">
                <a:xfrm>
                  <a:off x="2160" y="168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89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187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0" name="Oval 29"/>
                <p:cNvSpPr>
                  <a:spLocks noChangeArrowheads="1"/>
                </p:cNvSpPr>
                <p:nvPr/>
              </p:nvSpPr>
              <p:spPr bwMode="auto">
                <a:xfrm>
                  <a:off x="1056" y="187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91" name="Oval 30"/>
                <p:cNvSpPr>
                  <a:spLocks noChangeArrowheads="1"/>
                </p:cNvSpPr>
                <p:nvPr/>
              </p:nvSpPr>
              <p:spPr bwMode="auto">
                <a:xfrm>
                  <a:off x="1056" y="2112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9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912" y="192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3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912" y="216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9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296" y="1152"/>
                  <a:ext cx="6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74</a:t>
                  </a: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x138</a:t>
                  </a:r>
                </a:p>
              </p:txBody>
            </p:sp>
            <p:sp>
              <p:nvSpPr>
                <p:cNvPr id="2159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37" y="1536"/>
                  <a:ext cx="4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EN1</a:t>
                  </a:r>
                </a:p>
              </p:txBody>
            </p:sp>
            <p:sp>
              <p:nvSpPr>
                <p:cNvPr id="2159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4" y="1776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EN2_L</a:t>
                  </a:r>
                </a:p>
              </p:txBody>
            </p:sp>
            <p:sp>
              <p:nvSpPr>
                <p:cNvPr id="2159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6" y="2016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EN3_L</a:t>
                  </a:r>
                </a:p>
              </p:txBody>
            </p:sp>
            <p:sp>
              <p:nvSpPr>
                <p:cNvPr id="2159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93" y="2448"/>
                  <a:ext cx="5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SRC0</a:t>
                  </a:r>
                </a:p>
              </p:txBody>
            </p:sp>
            <p:sp>
              <p:nvSpPr>
                <p:cNvPr id="215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93" y="2688"/>
                  <a:ext cx="5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SRC1</a:t>
                  </a:r>
                </a:p>
              </p:txBody>
            </p:sp>
            <p:sp>
              <p:nvSpPr>
                <p:cNvPr id="2160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93" y="2928"/>
                  <a:ext cx="53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400"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SRC2</a:t>
                  </a:r>
                </a:p>
              </p:txBody>
            </p:sp>
          </p:grpSp>
          <p:grpSp>
            <p:nvGrpSpPr>
              <p:cNvPr id="21529" name="Group 40"/>
              <p:cNvGrpSpPr>
                <a:grpSpLocks/>
              </p:cNvGrpSpPr>
              <p:nvPr/>
            </p:nvGrpSpPr>
            <p:grpSpPr bwMode="auto">
              <a:xfrm>
                <a:off x="2880" y="960"/>
                <a:ext cx="768" cy="432"/>
                <a:chOff x="3408" y="960"/>
                <a:chExt cx="816" cy="432"/>
              </a:xfrm>
            </p:grpSpPr>
            <p:sp>
              <p:nvSpPr>
                <p:cNvPr id="21560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48" y="1104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61" name="Oval 42"/>
                <p:cNvSpPr>
                  <a:spLocks noChangeArrowheads="1"/>
                </p:cNvSpPr>
                <p:nvPr/>
              </p:nvSpPr>
              <p:spPr bwMode="auto">
                <a:xfrm>
                  <a:off x="3744" y="105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62" name="Line 43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3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4" name="Line 45"/>
                <p:cNvSpPr>
                  <a:spLocks noChangeShapeType="1"/>
                </p:cNvSpPr>
                <p:nvPr/>
              </p:nvSpPr>
              <p:spPr bwMode="auto">
                <a:xfrm>
                  <a:off x="3792" y="96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6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408" y="960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30" name="Line 47"/>
              <p:cNvSpPr>
                <a:spLocks noChangeShapeType="1"/>
              </p:cNvSpPr>
              <p:nvPr/>
            </p:nvSpPr>
            <p:spPr bwMode="auto">
              <a:xfrm>
                <a:off x="3648" y="960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531" name="Group 48"/>
              <p:cNvGrpSpPr>
                <a:grpSpLocks/>
              </p:cNvGrpSpPr>
              <p:nvPr/>
            </p:nvGrpSpPr>
            <p:grpSpPr bwMode="auto">
              <a:xfrm>
                <a:off x="2880" y="1680"/>
                <a:ext cx="768" cy="432"/>
                <a:chOff x="3408" y="960"/>
                <a:chExt cx="816" cy="432"/>
              </a:xfrm>
            </p:grpSpPr>
            <p:sp>
              <p:nvSpPr>
                <p:cNvPr id="21554" name="AutoShape 49"/>
                <p:cNvSpPr>
                  <a:spLocks noChangeArrowheads="1"/>
                </p:cNvSpPr>
                <p:nvPr/>
              </p:nvSpPr>
              <p:spPr bwMode="auto">
                <a:xfrm rot="5400000">
                  <a:off x="3648" y="1104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5" name="Oval 50"/>
                <p:cNvSpPr>
                  <a:spLocks noChangeArrowheads="1"/>
                </p:cNvSpPr>
                <p:nvPr/>
              </p:nvSpPr>
              <p:spPr bwMode="auto">
                <a:xfrm>
                  <a:off x="3744" y="105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6" name="Line 51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7" name="Line 52"/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8" name="Line 53"/>
                <p:cNvSpPr>
                  <a:spLocks noChangeShapeType="1"/>
                </p:cNvSpPr>
                <p:nvPr/>
              </p:nvSpPr>
              <p:spPr bwMode="auto">
                <a:xfrm>
                  <a:off x="3792" y="96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9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08" y="960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32" name="Group 55"/>
              <p:cNvGrpSpPr>
                <a:grpSpLocks/>
              </p:cNvGrpSpPr>
              <p:nvPr/>
            </p:nvGrpSpPr>
            <p:grpSpPr bwMode="auto">
              <a:xfrm>
                <a:off x="2880" y="3264"/>
                <a:ext cx="768" cy="432"/>
                <a:chOff x="3408" y="960"/>
                <a:chExt cx="816" cy="432"/>
              </a:xfrm>
            </p:grpSpPr>
            <p:sp>
              <p:nvSpPr>
                <p:cNvPr id="21548" name="AutoShape 56"/>
                <p:cNvSpPr>
                  <a:spLocks noChangeArrowheads="1"/>
                </p:cNvSpPr>
                <p:nvPr/>
              </p:nvSpPr>
              <p:spPr bwMode="auto">
                <a:xfrm rot="5400000">
                  <a:off x="3648" y="1104"/>
                  <a:ext cx="288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9" name="Oval 57"/>
                <p:cNvSpPr>
                  <a:spLocks noChangeArrowheads="1"/>
                </p:cNvSpPr>
                <p:nvPr/>
              </p:nvSpPr>
              <p:spPr bwMode="auto">
                <a:xfrm>
                  <a:off x="3744" y="1056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50" name="Line 58"/>
                <p:cNvSpPr>
                  <a:spLocks noChangeShapeType="1"/>
                </p:cNvSpPr>
                <p:nvPr/>
              </p:nvSpPr>
              <p:spPr bwMode="auto">
                <a:xfrm>
                  <a:off x="3408" y="124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1" name="Line 59"/>
                <p:cNvSpPr>
                  <a:spLocks noChangeShapeType="1"/>
                </p:cNvSpPr>
                <p:nvPr/>
              </p:nvSpPr>
              <p:spPr bwMode="auto">
                <a:xfrm>
                  <a:off x="3936" y="12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2" name="Line 60"/>
                <p:cNvSpPr>
                  <a:spLocks noChangeShapeType="1"/>
                </p:cNvSpPr>
                <p:nvPr/>
              </p:nvSpPr>
              <p:spPr bwMode="auto">
                <a:xfrm>
                  <a:off x="3792" y="96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3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408" y="960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33" name="Line 62"/>
              <p:cNvSpPr>
                <a:spLocks noChangeShapeType="1"/>
              </p:cNvSpPr>
              <p:nvPr/>
            </p:nvSpPr>
            <p:spPr bwMode="auto">
              <a:xfrm>
                <a:off x="2208" y="172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Line 63"/>
              <p:cNvSpPr>
                <a:spLocks noChangeShapeType="1"/>
              </p:cNvSpPr>
              <p:nvPr/>
            </p:nvSpPr>
            <p:spPr bwMode="auto">
              <a:xfrm flipV="1">
                <a:off x="2400" y="96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5" name="Line 64"/>
              <p:cNvSpPr>
                <a:spLocks noChangeShapeType="1"/>
              </p:cNvSpPr>
              <p:nvPr/>
            </p:nvSpPr>
            <p:spPr bwMode="auto">
              <a:xfrm>
                <a:off x="2400" y="96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6" name="Line 65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7" name="Line 66"/>
              <p:cNvSpPr>
                <a:spLocks noChangeShapeType="1"/>
              </p:cNvSpPr>
              <p:nvPr/>
            </p:nvSpPr>
            <p:spPr bwMode="auto">
              <a:xfrm flipV="1">
                <a:off x="2544" y="168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67"/>
              <p:cNvSpPr>
                <a:spLocks noChangeShapeType="1"/>
              </p:cNvSpPr>
              <p:nvPr/>
            </p:nvSpPr>
            <p:spPr bwMode="auto">
              <a:xfrm flipV="1">
                <a:off x="2544" y="168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Line 68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0" name="Line 69"/>
              <p:cNvSpPr>
                <a:spLocks noChangeShapeType="1"/>
              </p:cNvSpPr>
              <p:nvPr/>
            </p:nvSpPr>
            <p:spPr bwMode="auto">
              <a:xfrm flipH="1">
                <a:off x="2448" y="32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Line 70"/>
              <p:cNvSpPr>
                <a:spLocks noChangeShapeType="1"/>
              </p:cNvSpPr>
              <p:nvPr/>
            </p:nvSpPr>
            <p:spPr bwMode="auto">
              <a:xfrm>
                <a:off x="2448" y="31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Line 71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0" cy="432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Line 72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0" cy="432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Text Box 73"/>
              <p:cNvSpPr txBox="1">
                <a:spLocks noChangeArrowheads="1"/>
              </p:cNvSpPr>
              <p:nvPr/>
            </p:nvSpPr>
            <p:spPr bwMode="auto">
              <a:xfrm>
                <a:off x="2605" y="1135"/>
                <a:ext cx="3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P0</a:t>
                </a:r>
              </a:p>
            </p:txBody>
          </p:sp>
          <p:sp>
            <p:nvSpPr>
              <p:cNvPr id="21545" name="Text Box 74"/>
              <p:cNvSpPr txBox="1">
                <a:spLocks noChangeArrowheads="1"/>
              </p:cNvSpPr>
              <p:nvPr/>
            </p:nvSpPr>
            <p:spPr bwMode="auto">
              <a:xfrm>
                <a:off x="2605" y="1855"/>
                <a:ext cx="3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P1</a:t>
                </a:r>
              </a:p>
            </p:txBody>
          </p:sp>
          <p:sp>
            <p:nvSpPr>
              <p:cNvPr id="21546" name="Text Box 75"/>
              <p:cNvSpPr txBox="1">
                <a:spLocks noChangeArrowheads="1"/>
              </p:cNvSpPr>
              <p:nvPr/>
            </p:nvSpPr>
            <p:spPr bwMode="auto">
              <a:xfrm>
                <a:off x="2592" y="3439"/>
                <a:ext cx="3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P7</a:t>
                </a:r>
              </a:p>
            </p:txBody>
          </p:sp>
          <p:sp>
            <p:nvSpPr>
              <p:cNvPr id="21547" name="Line 76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4" name="Text Box 77"/>
            <p:cNvSpPr txBox="1">
              <a:spLocks noChangeArrowheads="1"/>
            </p:cNvSpPr>
            <p:nvPr/>
          </p:nvSpPr>
          <p:spPr bwMode="auto">
            <a:xfrm>
              <a:off x="3749" y="2400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SDATA</a:t>
              </a:r>
            </a:p>
          </p:txBody>
        </p:sp>
        <p:grpSp>
          <p:nvGrpSpPr>
            <p:cNvPr id="21515" name="Group 78"/>
            <p:cNvGrpSpPr>
              <a:grpSpLocks/>
            </p:cNvGrpSpPr>
            <p:nvPr/>
          </p:nvGrpSpPr>
          <p:grpSpPr bwMode="auto">
            <a:xfrm>
              <a:off x="3984" y="1872"/>
              <a:ext cx="1392" cy="528"/>
              <a:chOff x="3840" y="1824"/>
              <a:chExt cx="1392" cy="528"/>
            </a:xfrm>
          </p:grpSpPr>
          <p:sp>
            <p:nvSpPr>
              <p:cNvPr id="21516" name="Line 79"/>
              <p:cNvSpPr>
                <a:spLocks noChangeShapeType="1"/>
              </p:cNvSpPr>
              <p:nvPr/>
            </p:nvSpPr>
            <p:spPr bwMode="auto">
              <a:xfrm>
                <a:off x="4416" y="19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" name="Oval 80"/>
              <p:cNvSpPr>
                <a:spLocks noChangeArrowheads="1"/>
              </p:cNvSpPr>
              <p:nvPr/>
            </p:nvSpPr>
            <p:spPr bwMode="auto">
              <a:xfrm>
                <a:off x="4656" y="192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AutoShape 81"/>
              <p:cNvSpPr>
                <a:spLocks noChangeArrowheads="1"/>
              </p:cNvSpPr>
              <p:nvPr/>
            </p:nvSpPr>
            <p:spPr bwMode="auto">
              <a:xfrm rot="5400000">
                <a:off x="4728" y="1848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Line 82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Rectangle 83"/>
              <p:cNvSpPr>
                <a:spLocks noChangeArrowheads="1"/>
              </p:cNvSpPr>
              <p:nvPr/>
            </p:nvSpPr>
            <p:spPr bwMode="auto">
              <a:xfrm>
                <a:off x="4368" y="2256"/>
                <a:ext cx="336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Line 84"/>
              <p:cNvSpPr>
                <a:spLocks noChangeShapeType="1"/>
              </p:cNvSpPr>
              <p:nvPr/>
            </p:nvSpPr>
            <p:spPr bwMode="auto">
              <a:xfrm flipV="1">
                <a:off x="5232" y="19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" name="Oval 85"/>
              <p:cNvSpPr>
                <a:spLocks noChangeArrowheads="1"/>
              </p:cNvSpPr>
              <p:nvPr/>
            </p:nvSpPr>
            <p:spPr bwMode="auto">
              <a:xfrm>
                <a:off x="4320" y="1920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1523" name="AutoShape 86"/>
              <p:cNvSpPr>
                <a:spLocks noChangeArrowheads="1"/>
              </p:cNvSpPr>
              <p:nvPr/>
            </p:nvSpPr>
            <p:spPr bwMode="auto">
              <a:xfrm rot="5400000">
                <a:off x="4056" y="1848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1524" name="Line 87"/>
              <p:cNvSpPr>
                <a:spLocks noChangeShapeType="1"/>
              </p:cNvSpPr>
              <p:nvPr/>
            </p:nvSpPr>
            <p:spPr bwMode="auto">
              <a:xfrm>
                <a:off x="3840" y="230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88"/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89"/>
              <p:cNvSpPr>
                <a:spLocks noChangeShapeType="1"/>
              </p:cNvSpPr>
              <p:nvPr/>
            </p:nvSpPr>
            <p:spPr bwMode="auto">
              <a:xfrm>
                <a:off x="4992" y="19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90"/>
              <p:cNvSpPr>
                <a:spLocks noChangeShapeType="1"/>
              </p:cNvSpPr>
              <p:nvPr/>
            </p:nvSpPr>
            <p:spPr bwMode="auto">
              <a:xfrm flipV="1">
                <a:off x="4704" y="230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762000" y="3048001"/>
            <a:ext cx="3533775" cy="2982913"/>
            <a:chOff x="480" y="1920"/>
            <a:chExt cx="2226" cy="1879"/>
          </a:xfrm>
        </p:grpSpPr>
        <p:sp>
          <p:nvSpPr>
            <p:cNvPr id="21510" name="Text Box 92"/>
            <p:cNvSpPr txBox="1">
              <a:spLocks noChangeArrowheads="1"/>
            </p:cNvSpPr>
            <p:nvPr/>
          </p:nvSpPr>
          <p:spPr bwMode="auto">
            <a:xfrm>
              <a:off x="799" y="3136"/>
              <a:ext cx="190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如何控制地址端自动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轮流选择输出</a:t>
              </a:r>
              <a:r>
                <a:rPr lang="en-US" altLang="zh-CN" sz="24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Y</a:t>
              </a:r>
              <a:r>
                <a:rPr lang="en-US" altLang="zh-CN" sz="2400" baseline="-250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0</a:t>
              </a:r>
              <a:r>
                <a:rPr lang="en-US" altLang="zh-CN" sz="24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～Y</a:t>
              </a:r>
              <a:r>
                <a:rPr lang="en-US" altLang="zh-CN" sz="2400" baseline="-25000" dirty="0">
                  <a:solidFill>
                    <a:srgbClr val="009900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1511" name="Oval 93"/>
            <p:cNvSpPr>
              <a:spLocks noChangeArrowheads="1"/>
            </p:cNvSpPr>
            <p:nvPr/>
          </p:nvSpPr>
          <p:spPr bwMode="auto">
            <a:xfrm>
              <a:off x="480" y="1920"/>
              <a:ext cx="768" cy="960"/>
            </a:xfrm>
            <a:prstGeom prst="ellipse">
              <a:avLst/>
            </a:prstGeom>
            <a:noFill/>
            <a:ln w="57150" cmpd="thinThick">
              <a:solidFill>
                <a:srgbClr val="66FF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ea typeface="宋体" panose="02010600030101010101" pitchFamily="2" charset="-122"/>
              </a:endParaRPr>
            </a:p>
          </p:txBody>
        </p:sp>
        <p:cxnSp>
          <p:nvCxnSpPr>
            <p:cNvPr id="21512" name="AutoShape 94"/>
            <p:cNvCxnSpPr>
              <a:cxnSpLocks noChangeShapeType="1"/>
              <a:stCxn id="21511" idx="4"/>
              <a:endCxn id="21510" idx="1"/>
            </p:cNvCxnSpPr>
            <p:nvPr/>
          </p:nvCxnSpPr>
          <p:spPr bwMode="auto">
            <a:xfrm rot="5400000">
              <a:off x="538" y="3141"/>
              <a:ext cx="588" cy="65"/>
            </a:xfrm>
            <a:prstGeom prst="curvedConnector4">
              <a:avLst>
                <a:gd name="adj1" fmla="val 21787"/>
                <a:gd name="adj2" fmla="val 321540"/>
              </a:avLst>
            </a:prstGeom>
            <a:noFill/>
            <a:ln w="38100">
              <a:solidFill>
                <a:srgbClr val="66FF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1247" name="Text Box 95"/>
          <p:cNvSpPr txBox="1">
            <a:spLocks noChangeArrowheads="1"/>
          </p:cNvSpPr>
          <p:nvPr/>
        </p:nvSpPr>
        <p:spPr bwMode="auto">
          <a:xfrm>
            <a:off x="4343400" y="5576888"/>
            <a:ext cx="3109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  <a:latin typeface="Arial Narrow" panose="020B0606020202030204" pitchFamily="34" charset="0"/>
                <a:ea typeface="华文新魏" panose="02010800040101010101" pitchFamily="2" charset="-122"/>
              </a:rPr>
              <a:t> 计数器的应用</a:t>
            </a:r>
          </a:p>
        </p:txBody>
      </p:sp>
    </p:spTree>
    <p:extLst>
      <p:ext uri="{BB962C8B-B14F-4D97-AF65-F5344CB8AC3E}">
        <p14:creationId xmlns:p14="http://schemas.microsoft.com/office/powerpoint/2010/main" val="18421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A196292-C8FD-4AA3-BDDA-1C0697B51A62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617537"/>
          </a:xfrm>
        </p:spPr>
        <p:txBody>
          <a:bodyPr/>
          <a:lstStyle/>
          <a:p>
            <a:pPr eaLnBrk="1" hangingPunct="1"/>
            <a:r>
              <a:rPr lang="zh-CN" altLang="en-US" sz="3200"/>
              <a:t>二进制计数器状态的译码</a:t>
            </a:r>
            <a:endParaRPr lang="en-US" altLang="zh-CN" sz="32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925" y="1033463"/>
            <a:ext cx="5448300" cy="4595812"/>
            <a:chOff x="22" y="535"/>
            <a:chExt cx="3432" cy="2895"/>
          </a:xfrm>
        </p:grpSpPr>
        <p:grpSp>
          <p:nvGrpSpPr>
            <p:cNvPr id="22578" name="Group 4"/>
            <p:cNvGrpSpPr>
              <a:grpSpLocks/>
            </p:cNvGrpSpPr>
            <p:nvPr/>
          </p:nvGrpSpPr>
          <p:grpSpPr bwMode="auto">
            <a:xfrm>
              <a:off x="22" y="535"/>
              <a:ext cx="3123" cy="2895"/>
              <a:chOff x="22" y="535"/>
              <a:chExt cx="3123" cy="2895"/>
            </a:xfrm>
          </p:grpSpPr>
          <p:grpSp>
            <p:nvGrpSpPr>
              <p:cNvPr id="22580" name="Group 5"/>
              <p:cNvGrpSpPr>
                <a:grpSpLocks/>
              </p:cNvGrpSpPr>
              <p:nvPr/>
            </p:nvGrpSpPr>
            <p:grpSpPr bwMode="auto">
              <a:xfrm>
                <a:off x="22" y="961"/>
                <a:ext cx="2419" cy="2469"/>
                <a:chOff x="22" y="961"/>
                <a:chExt cx="2419" cy="2469"/>
              </a:xfrm>
            </p:grpSpPr>
            <p:sp>
              <p:nvSpPr>
                <p:cNvPr id="22593" name="Rectangle 6"/>
                <p:cNvSpPr>
                  <a:spLocks noChangeArrowheads="1"/>
                </p:cNvSpPr>
                <p:nvPr/>
              </p:nvSpPr>
              <p:spPr bwMode="auto">
                <a:xfrm>
                  <a:off x="1241" y="1222"/>
                  <a:ext cx="960" cy="220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54000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  CLK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CLR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LD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ENP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ENT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A           QA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B           QB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C           QC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D           QD</a:t>
                  </a:r>
                </a:p>
                <a:p>
                  <a:pPr eaLnBrk="1" hangingPunct="1">
                    <a:lnSpc>
                      <a:spcPct val="110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           RCO</a:t>
                  </a:r>
                </a:p>
              </p:txBody>
            </p:sp>
            <p:sp>
              <p:nvSpPr>
                <p:cNvPr id="22594" name="Oval 7"/>
                <p:cNvSpPr>
                  <a:spLocks noChangeArrowheads="1"/>
                </p:cNvSpPr>
                <p:nvPr/>
              </p:nvSpPr>
              <p:spPr bwMode="auto">
                <a:xfrm>
                  <a:off x="1145" y="1558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95" name="Oval 8"/>
                <p:cNvSpPr>
                  <a:spLocks noChangeArrowheads="1"/>
                </p:cNvSpPr>
                <p:nvPr/>
              </p:nvSpPr>
              <p:spPr bwMode="auto">
                <a:xfrm>
                  <a:off x="1145" y="1750"/>
                  <a:ext cx="96" cy="9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ts val="4000"/>
                    </a:lnSpc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800"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2596" name="Group 9"/>
                <p:cNvGrpSpPr>
                  <a:grpSpLocks/>
                </p:cNvGrpSpPr>
                <p:nvPr/>
              </p:nvGrpSpPr>
              <p:grpSpPr bwMode="auto">
                <a:xfrm>
                  <a:off x="1241" y="1318"/>
                  <a:ext cx="96" cy="96"/>
                  <a:chOff x="2880" y="2064"/>
                  <a:chExt cx="96" cy="192"/>
                </a:xfrm>
              </p:grpSpPr>
              <p:sp>
                <p:nvSpPr>
                  <p:cNvPr id="2261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064"/>
                    <a:ext cx="96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15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2160"/>
                    <a:ext cx="96" cy="9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597" name="Line 12"/>
                <p:cNvSpPr>
                  <a:spLocks noChangeShapeType="1"/>
                </p:cNvSpPr>
                <p:nvPr/>
              </p:nvSpPr>
              <p:spPr bwMode="auto">
                <a:xfrm>
                  <a:off x="1001" y="1606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8" name="Line 13"/>
                <p:cNvSpPr>
                  <a:spLocks noChangeShapeType="1"/>
                </p:cNvSpPr>
                <p:nvPr/>
              </p:nvSpPr>
              <p:spPr bwMode="auto">
                <a:xfrm>
                  <a:off x="1001" y="1798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9" name="Line 14"/>
                <p:cNvSpPr>
                  <a:spLocks noChangeShapeType="1"/>
                </p:cNvSpPr>
                <p:nvPr/>
              </p:nvSpPr>
              <p:spPr bwMode="auto">
                <a:xfrm>
                  <a:off x="1001" y="2038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0" name="Line 15"/>
                <p:cNvSpPr>
                  <a:spLocks noChangeShapeType="1"/>
                </p:cNvSpPr>
                <p:nvPr/>
              </p:nvSpPr>
              <p:spPr bwMode="auto">
                <a:xfrm>
                  <a:off x="1001" y="223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1" name="Line 16"/>
                <p:cNvSpPr>
                  <a:spLocks noChangeShapeType="1"/>
                </p:cNvSpPr>
                <p:nvPr/>
              </p:nvSpPr>
              <p:spPr bwMode="auto">
                <a:xfrm>
                  <a:off x="1001" y="247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2" name="Line 17"/>
                <p:cNvSpPr>
                  <a:spLocks noChangeShapeType="1"/>
                </p:cNvSpPr>
                <p:nvPr/>
              </p:nvSpPr>
              <p:spPr bwMode="auto">
                <a:xfrm>
                  <a:off x="1001" y="266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3" name="Line 18"/>
                <p:cNvSpPr>
                  <a:spLocks noChangeShapeType="1"/>
                </p:cNvSpPr>
                <p:nvPr/>
              </p:nvSpPr>
              <p:spPr bwMode="auto">
                <a:xfrm>
                  <a:off x="1001" y="285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4" name="Line 19"/>
                <p:cNvSpPr>
                  <a:spLocks noChangeShapeType="1"/>
                </p:cNvSpPr>
                <p:nvPr/>
              </p:nvSpPr>
              <p:spPr bwMode="auto">
                <a:xfrm>
                  <a:off x="1001" y="304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5" name="Line 20"/>
                <p:cNvSpPr>
                  <a:spLocks noChangeShapeType="1"/>
                </p:cNvSpPr>
                <p:nvPr/>
              </p:nvSpPr>
              <p:spPr bwMode="auto">
                <a:xfrm>
                  <a:off x="1001" y="136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6" name="Line 21"/>
                <p:cNvSpPr>
                  <a:spLocks noChangeShapeType="1"/>
                </p:cNvSpPr>
                <p:nvPr/>
              </p:nvSpPr>
              <p:spPr bwMode="auto">
                <a:xfrm>
                  <a:off x="2201" y="247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7" name="Line 22"/>
                <p:cNvSpPr>
                  <a:spLocks noChangeShapeType="1"/>
                </p:cNvSpPr>
                <p:nvPr/>
              </p:nvSpPr>
              <p:spPr bwMode="auto">
                <a:xfrm>
                  <a:off x="2201" y="266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8" name="Line 23"/>
                <p:cNvSpPr>
                  <a:spLocks noChangeShapeType="1"/>
                </p:cNvSpPr>
                <p:nvPr/>
              </p:nvSpPr>
              <p:spPr bwMode="auto">
                <a:xfrm>
                  <a:off x="2201" y="2854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355" y="961"/>
                  <a:ext cx="7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74</a:t>
                  </a:r>
                  <a:r>
                    <a:rPr lang="en-US" altLang="zh-CN" sz="2000">
                      <a:latin typeface="Tahoma" panose="020B0604030504040204" pitchFamily="34" charset="0"/>
                      <a:ea typeface="宋体" panose="02010600030101010101" pitchFamily="2" charset="-122"/>
                    </a:rPr>
                    <a:t>x163</a:t>
                  </a:r>
                </a:p>
              </p:txBody>
            </p:sp>
            <p:sp>
              <p:nvSpPr>
                <p:cNvPr id="22610" name="Line 25"/>
                <p:cNvSpPr>
                  <a:spLocks noChangeShapeType="1"/>
                </p:cNvSpPr>
                <p:nvPr/>
              </p:nvSpPr>
              <p:spPr bwMode="auto">
                <a:xfrm>
                  <a:off x="2201" y="304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1" name="Line 26"/>
                <p:cNvSpPr>
                  <a:spLocks noChangeShapeType="1"/>
                </p:cNvSpPr>
                <p:nvPr/>
              </p:nvSpPr>
              <p:spPr bwMode="auto">
                <a:xfrm>
                  <a:off x="2201" y="3286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" y="1225"/>
                  <a:ext cx="4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8000" r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FF00"/>
                    </a:buClr>
                    <a:buSzPct val="80000"/>
                    <a:buFont typeface="Wingdings" panose="05000000000000000000" pitchFamily="2" charset="2"/>
                    <a:buChar char="®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SzPct val="70000"/>
                    <a:buFont typeface="Wingdings" panose="05000000000000000000" pitchFamily="2" charset="2"/>
                    <a:buChar char="®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9900"/>
                    </a:buClr>
                    <a:buSzPct val="60000"/>
                    <a:buFont typeface="Wingdings" panose="05000000000000000000" pitchFamily="2" charset="2"/>
                    <a:buChar char="®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solidFill>
                        <a:schemeClr val="folHlink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rPr>
                    <a:t>CLOCK</a:t>
                  </a:r>
                </a:p>
              </p:txBody>
            </p:sp>
            <p:sp>
              <p:nvSpPr>
                <p:cNvPr id="22613" name="Line 28"/>
                <p:cNvSpPr>
                  <a:spLocks noChangeShapeType="1"/>
                </p:cNvSpPr>
                <p:nvPr/>
              </p:nvSpPr>
              <p:spPr bwMode="auto">
                <a:xfrm>
                  <a:off x="569" y="1366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1" name="Rectangle 29"/>
              <p:cNvSpPr>
                <a:spLocks noChangeArrowheads="1"/>
              </p:cNvSpPr>
              <p:nvPr/>
            </p:nvSpPr>
            <p:spPr bwMode="auto">
              <a:xfrm>
                <a:off x="2910" y="1018"/>
                <a:ext cx="91" cy="22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82" name="Line 30"/>
              <p:cNvSpPr>
                <a:spLocks noChangeShapeType="1"/>
              </p:cNvSpPr>
              <p:nvPr/>
            </p:nvSpPr>
            <p:spPr bwMode="auto">
              <a:xfrm flipV="1">
                <a:off x="2953" y="823"/>
                <a:ext cx="1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3" name="Line 31"/>
              <p:cNvSpPr>
                <a:spLocks noChangeShapeType="1"/>
              </p:cNvSpPr>
              <p:nvPr/>
            </p:nvSpPr>
            <p:spPr bwMode="auto">
              <a:xfrm>
                <a:off x="2857" y="823"/>
                <a:ext cx="19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4" name="Text Box 32"/>
              <p:cNvSpPr txBox="1">
                <a:spLocks noChangeArrowheads="1"/>
              </p:cNvSpPr>
              <p:nvPr/>
            </p:nvSpPr>
            <p:spPr bwMode="auto">
              <a:xfrm>
                <a:off x="2744" y="535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+5</a:t>
                </a: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V</a:t>
                </a:r>
              </a:p>
            </p:txBody>
          </p:sp>
          <p:sp>
            <p:nvSpPr>
              <p:cNvPr id="22585" name="Line 33"/>
              <p:cNvSpPr>
                <a:spLocks noChangeShapeType="1"/>
              </p:cNvSpPr>
              <p:nvPr/>
            </p:nvSpPr>
            <p:spPr bwMode="auto">
              <a:xfrm>
                <a:off x="857" y="874"/>
                <a:ext cx="0" cy="13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6" name="Line 34"/>
              <p:cNvSpPr>
                <a:spLocks noChangeShapeType="1"/>
              </p:cNvSpPr>
              <p:nvPr/>
            </p:nvSpPr>
            <p:spPr bwMode="auto">
              <a:xfrm>
                <a:off x="857" y="882"/>
                <a:ext cx="1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7" name="Line 35"/>
              <p:cNvSpPr>
                <a:spLocks noChangeShapeType="1"/>
              </p:cNvSpPr>
              <p:nvPr/>
            </p:nvSpPr>
            <p:spPr bwMode="auto">
              <a:xfrm>
                <a:off x="860" y="1606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36"/>
              <p:cNvSpPr>
                <a:spLocks noChangeShapeType="1"/>
              </p:cNvSpPr>
              <p:nvPr/>
            </p:nvSpPr>
            <p:spPr bwMode="auto">
              <a:xfrm>
                <a:off x="861" y="1797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9" name="Line 37"/>
              <p:cNvSpPr>
                <a:spLocks noChangeShapeType="1"/>
              </p:cNvSpPr>
              <p:nvPr/>
            </p:nvSpPr>
            <p:spPr bwMode="auto">
              <a:xfrm>
                <a:off x="853" y="2034"/>
                <a:ext cx="3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38"/>
              <p:cNvSpPr>
                <a:spLocks noChangeShapeType="1"/>
              </p:cNvSpPr>
              <p:nvPr/>
            </p:nvSpPr>
            <p:spPr bwMode="auto">
              <a:xfrm>
                <a:off x="847" y="2234"/>
                <a:ext cx="4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1" name="Line 39"/>
              <p:cNvSpPr>
                <a:spLocks noChangeShapeType="1"/>
              </p:cNvSpPr>
              <p:nvPr/>
            </p:nvSpPr>
            <p:spPr bwMode="auto">
              <a:xfrm>
                <a:off x="2555" y="874"/>
                <a:ext cx="0" cy="7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2" name="Line 40"/>
              <p:cNvSpPr>
                <a:spLocks noChangeShapeType="1"/>
              </p:cNvSpPr>
              <p:nvPr/>
            </p:nvSpPr>
            <p:spPr bwMode="auto">
              <a:xfrm>
                <a:off x="2955" y="1252"/>
                <a:ext cx="0" cy="3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79" name="Line 41"/>
            <p:cNvSpPr>
              <a:spLocks noChangeShapeType="1"/>
            </p:cNvSpPr>
            <p:nvPr/>
          </p:nvSpPr>
          <p:spPr bwMode="auto">
            <a:xfrm>
              <a:off x="2547" y="15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492500" y="1955800"/>
            <a:ext cx="4824413" cy="3194050"/>
            <a:chOff x="2200" y="1116"/>
            <a:chExt cx="3039" cy="2012"/>
          </a:xfrm>
        </p:grpSpPr>
        <p:sp>
          <p:nvSpPr>
            <p:cNvPr id="22536" name="Text Box 43"/>
            <p:cNvSpPr txBox="1">
              <a:spLocks noChangeArrowheads="1"/>
            </p:cNvSpPr>
            <p:nvPr/>
          </p:nvSpPr>
          <p:spPr bwMode="auto">
            <a:xfrm>
              <a:off x="2608" y="2250"/>
              <a:ext cx="40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66CC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66CC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FF66CC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grpSp>
          <p:nvGrpSpPr>
            <p:cNvPr id="22537" name="Group 44"/>
            <p:cNvGrpSpPr>
              <a:grpSpLocks/>
            </p:cNvGrpSpPr>
            <p:nvPr/>
          </p:nvGrpSpPr>
          <p:grpSpPr bwMode="auto">
            <a:xfrm>
              <a:off x="2967" y="1116"/>
              <a:ext cx="1637" cy="2012"/>
              <a:chOff x="3617" y="1010"/>
              <a:chExt cx="1637" cy="2012"/>
            </a:xfrm>
          </p:grpSpPr>
          <p:sp>
            <p:nvSpPr>
              <p:cNvPr id="22542" name="Rectangle 45"/>
              <p:cNvSpPr>
                <a:spLocks noChangeArrowheads="1"/>
              </p:cNvSpPr>
              <p:nvPr/>
            </p:nvSpPr>
            <p:spPr bwMode="auto">
              <a:xfrm>
                <a:off x="4105" y="1269"/>
                <a:ext cx="907" cy="17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Line 46"/>
              <p:cNvSpPr>
                <a:spLocks noChangeShapeType="1"/>
              </p:cNvSpPr>
              <p:nvPr/>
            </p:nvSpPr>
            <p:spPr bwMode="auto">
              <a:xfrm flipH="1">
                <a:off x="3857" y="149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47"/>
              <p:cNvSpPr>
                <a:spLocks noChangeShapeType="1"/>
              </p:cNvSpPr>
              <p:nvPr/>
            </p:nvSpPr>
            <p:spPr bwMode="auto">
              <a:xfrm>
                <a:off x="5110" y="182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48"/>
              <p:cNvSpPr>
                <a:spLocks noChangeShapeType="1"/>
              </p:cNvSpPr>
              <p:nvPr/>
            </p:nvSpPr>
            <p:spPr bwMode="auto">
              <a:xfrm>
                <a:off x="5110" y="20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49"/>
              <p:cNvSpPr>
                <a:spLocks noChangeShapeType="1"/>
              </p:cNvSpPr>
              <p:nvPr/>
            </p:nvSpPr>
            <p:spPr bwMode="auto">
              <a:xfrm>
                <a:off x="5110" y="24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Text Box 50"/>
              <p:cNvSpPr txBox="1">
                <a:spLocks noChangeArrowheads="1"/>
              </p:cNvSpPr>
              <p:nvPr/>
            </p:nvSpPr>
            <p:spPr bwMode="auto">
              <a:xfrm>
                <a:off x="4121" y="2236"/>
                <a:ext cx="22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B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</a:t>
                </a:r>
                <a:endParaRPr lang="en-US" altLang="zh-CN" sz="2000" baseline="-250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8" name="Text Box 51"/>
              <p:cNvSpPr txBox="1">
                <a:spLocks noChangeArrowheads="1"/>
              </p:cNvSpPr>
              <p:nvPr/>
            </p:nvSpPr>
            <p:spPr bwMode="auto">
              <a:xfrm>
                <a:off x="4096" y="1344"/>
                <a:ext cx="44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G1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G2A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G2B</a:t>
                </a:r>
                <a:endParaRPr lang="zh-CN" altLang="en-US" sz="20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9" name="Text Box 52"/>
              <p:cNvSpPr txBox="1">
                <a:spLocks noChangeArrowheads="1"/>
              </p:cNvSpPr>
              <p:nvPr/>
            </p:nvSpPr>
            <p:spPr bwMode="auto">
              <a:xfrm>
                <a:off x="4694" y="1298"/>
                <a:ext cx="325" cy="1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Y0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Y1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Y2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Y3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Y4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Y5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Y6</a:t>
                </a: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Y7</a:t>
                </a:r>
              </a:p>
            </p:txBody>
          </p:sp>
          <p:sp>
            <p:nvSpPr>
              <p:cNvPr id="22550" name="Oval 53"/>
              <p:cNvSpPr>
                <a:spLocks noChangeArrowheads="1"/>
              </p:cNvSpPr>
              <p:nvPr/>
            </p:nvSpPr>
            <p:spPr bwMode="auto">
              <a:xfrm>
                <a:off x="5014" y="138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1" name="Oval 54"/>
              <p:cNvSpPr>
                <a:spLocks noChangeArrowheads="1"/>
              </p:cNvSpPr>
              <p:nvPr/>
            </p:nvSpPr>
            <p:spPr bwMode="auto">
              <a:xfrm>
                <a:off x="5014" y="15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2" name="Oval 55"/>
              <p:cNvSpPr>
                <a:spLocks noChangeArrowheads="1"/>
              </p:cNvSpPr>
              <p:nvPr/>
            </p:nvSpPr>
            <p:spPr bwMode="auto">
              <a:xfrm>
                <a:off x="5014" y="177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3" name="Oval 56"/>
              <p:cNvSpPr>
                <a:spLocks noChangeArrowheads="1"/>
              </p:cNvSpPr>
              <p:nvPr/>
            </p:nvSpPr>
            <p:spPr bwMode="auto">
              <a:xfrm>
                <a:off x="5014" y="196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4" name="Oval 57"/>
              <p:cNvSpPr>
                <a:spLocks noChangeArrowheads="1"/>
              </p:cNvSpPr>
              <p:nvPr/>
            </p:nvSpPr>
            <p:spPr bwMode="auto">
              <a:xfrm>
                <a:off x="5014" y="220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5" name="Oval 58"/>
              <p:cNvSpPr>
                <a:spLocks noChangeArrowheads="1"/>
              </p:cNvSpPr>
              <p:nvPr/>
            </p:nvSpPr>
            <p:spPr bwMode="auto">
              <a:xfrm>
                <a:off x="5014" y="23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Oval 59"/>
              <p:cNvSpPr>
                <a:spLocks noChangeArrowheads="1"/>
              </p:cNvSpPr>
              <p:nvPr/>
            </p:nvSpPr>
            <p:spPr bwMode="auto">
              <a:xfrm>
                <a:off x="5014" y="2588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Oval 60"/>
              <p:cNvSpPr>
                <a:spLocks noChangeArrowheads="1"/>
              </p:cNvSpPr>
              <p:nvPr/>
            </p:nvSpPr>
            <p:spPr bwMode="auto">
              <a:xfrm>
                <a:off x="5014" y="27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Line 61"/>
              <p:cNvSpPr>
                <a:spLocks noChangeShapeType="1"/>
              </p:cNvSpPr>
              <p:nvPr/>
            </p:nvSpPr>
            <p:spPr bwMode="auto">
              <a:xfrm>
                <a:off x="5110" y="225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Line 62"/>
              <p:cNvSpPr>
                <a:spLocks noChangeShapeType="1"/>
              </p:cNvSpPr>
              <p:nvPr/>
            </p:nvSpPr>
            <p:spPr bwMode="auto">
              <a:xfrm>
                <a:off x="5110" y="28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0" name="Line 63"/>
              <p:cNvSpPr>
                <a:spLocks noChangeShapeType="1"/>
              </p:cNvSpPr>
              <p:nvPr/>
            </p:nvSpPr>
            <p:spPr bwMode="auto">
              <a:xfrm>
                <a:off x="5110" y="26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Line 64"/>
              <p:cNvSpPr>
                <a:spLocks noChangeShapeType="1"/>
              </p:cNvSpPr>
              <p:nvPr/>
            </p:nvSpPr>
            <p:spPr bwMode="auto">
              <a:xfrm>
                <a:off x="5110" y="143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65"/>
              <p:cNvSpPr>
                <a:spLocks noChangeShapeType="1"/>
              </p:cNvSpPr>
              <p:nvPr/>
            </p:nvSpPr>
            <p:spPr bwMode="auto">
              <a:xfrm>
                <a:off x="5110" y="16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Oval 66"/>
              <p:cNvSpPr>
                <a:spLocks noChangeArrowheads="1"/>
              </p:cNvSpPr>
              <p:nvPr/>
            </p:nvSpPr>
            <p:spPr bwMode="auto">
              <a:xfrm>
                <a:off x="4001" y="1629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64" name="Oval 67"/>
              <p:cNvSpPr>
                <a:spLocks noChangeArrowheads="1"/>
              </p:cNvSpPr>
              <p:nvPr/>
            </p:nvSpPr>
            <p:spPr bwMode="auto">
              <a:xfrm>
                <a:off x="4001" y="1869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22565" name="Line 68"/>
              <p:cNvSpPr>
                <a:spLocks noChangeShapeType="1"/>
              </p:cNvSpPr>
              <p:nvPr/>
            </p:nvSpPr>
            <p:spPr bwMode="auto">
              <a:xfrm flipH="1">
                <a:off x="3857" y="1677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Line 69"/>
              <p:cNvSpPr>
                <a:spLocks noChangeShapeType="1"/>
              </p:cNvSpPr>
              <p:nvPr/>
            </p:nvSpPr>
            <p:spPr bwMode="auto">
              <a:xfrm flipH="1">
                <a:off x="3857" y="1917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7" name="Text Box 70"/>
              <p:cNvSpPr txBox="1">
                <a:spLocks noChangeArrowheads="1"/>
              </p:cNvSpPr>
              <p:nvPr/>
            </p:nvSpPr>
            <p:spPr bwMode="auto">
              <a:xfrm>
                <a:off x="4217" y="1010"/>
                <a:ext cx="7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Tahoma" panose="020B0604030504040204" pitchFamily="34" charset="0"/>
                    <a:ea typeface="宋体" panose="02010600030101010101" pitchFamily="2" charset="-122"/>
                  </a:rPr>
                  <a:t>74</a:t>
                </a: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x138</a:t>
                </a:r>
              </a:p>
            </p:txBody>
          </p:sp>
          <p:grpSp>
            <p:nvGrpSpPr>
              <p:cNvPr id="22568" name="Group 71"/>
              <p:cNvGrpSpPr>
                <a:grpSpLocks/>
              </p:cNvGrpSpPr>
              <p:nvPr/>
            </p:nvGrpSpPr>
            <p:grpSpPr bwMode="auto">
              <a:xfrm>
                <a:off x="3617" y="1677"/>
                <a:ext cx="240" cy="432"/>
                <a:chOff x="1104" y="2112"/>
                <a:chExt cx="240" cy="432"/>
              </a:xfrm>
            </p:grpSpPr>
            <p:sp>
              <p:nvSpPr>
                <p:cNvPr id="2257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200" y="2112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4" name="Line 74"/>
                <p:cNvSpPr>
                  <a:spLocks noChangeShapeType="1"/>
                </p:cNvSpPr>
                <p:nvPr/>
              </p:nvSpPr>
              <p:spPr bwMode="auto">
                <a:xfrm>
                  <a:off x="1200" y="2112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575" name="Group 75"/>
                <p:cNvGrpSpPr>
                  <a:grpSpLocks/>
                </p:cNvGrpSpPr>
                <p:nvPr/>
              </p:nvGrpSpPr>
              <p:grpSpPr bwMode="auto">
                <a:xfrm>
                  <a:off x="1104" y="2352"/>
                  <a:ext cx="192" cy="192"/>
                  <a:chOff x="2736" y="2688"/>
                  <a:chExt cx="192" cy="192"/>
                </a:xfrm>
              </p:grpSpPr>
              <p:sp>
                <p:nvSpPr>
                  <p:cNvPr id="2257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688"/>
                    <a:ext cx="0" cy="9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77" name="AutoShape 7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736" y="2784"/>
                    <a:ext cx="192" cy="96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FFFF00"/>
                      </a:buClr>
                      <a:buSzPct val="80000"/>
                      <a:buFont typeface="Wingdings" panose="05000000000000000000" pitchFamily="2" charset="2"/>
                      <a:buChar char="®"/>
                      <a:defRPr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CC0000"/>
                      </a:buClr>
                      <a:buSzPct val="70000"/>
                      <a:buFont typeface="Wingdings" panose="05000000000000000000" pitchFamily="2" charset="2"/>
                      <a:buChar char="®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9900"/>
                      </a:buClr>
                      <a:buSzPct val="60000"/>
                      <a:buFont typeface="Wingdings" panose="05000000000000000000" pitchFamily="2" charset="2"/>
                      <a:buChar char="®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l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lnSpc>
                        <a:spcPts val="4000"/>
                      </a:lnSpc>
                      <a:spcBef>
                        <a:spcPct val="0"/>
                      </a:spcBef>
                      <a:buClrTx/>
                      <a:buSzTx/>
                      <a:buFont typeface="Arial" panose="020B0604020202020204" pitchFamily="34" charset="0"/>
                      <a:buNone/>
                    </a:pPr>
                    <a:endParaRPr lang="zh-CN" altLang="en-US" sz="280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22569" name="Line 78"/>
              <p:cNvSpPr>
                <a:spLocks noChangeShapeType="1"/>
              </p:cNvSpPr>
              <p:nvPr/>
            </p:nvSpPr>
            <p:spPr bwMode="auto">
              <a:xfrm>
                <a:off x="3857" y="236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0" name="Line 79"/>
              <p:cNvSpPr>
                <a:spLocks noChangeShapeType="1"/>
              </p:cNvSpPr>
              <p:nvPr/>
            </p:nvSpPr>
            <p:spPr bwMode="auto">
              <a:xfrm>
                <a:off x="3857" y="255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1" name="Line 80"/>
              <p:cNvSpPr>
                <a:spLocks noChangeShapeType="1"/>
              </p:cNvSpPr>
              <p:nvPr/>
            </p:nvSpPr>
            <p:spPr bwMode="auto">
              <a:xfrm>
                <a:off x="3857" y="275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38" name="Line 81"/>
            <p:cNvSpPr>
              <a:spLocks noChangeShapeType="1"/>
            </p:cNvSpPr>
            <p:nvPr/>
          </p:nvSpPr>
          <p:spPr bwMode="auto">
            <a:xfrm>
              <a:off x="2205" y="2469"/>
              <a:ext cx="1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82"/>
            <p:cNvSpPr>
              <a:spLocks noChangeShapeType="1"/>
            </p:cNvSpPr>
            <p:nvPr/>
          </p:nvSpPr>
          <p:spPr bwMode="auto">
            <a:xfrm>
              <a:off x="2200" y="2661"/>
              <a:ext cx="1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83"/>
            <p:cNvSpPr>
              <a:spLocks noChangeShapeType="1"/>
            </p:cNvSpPr>
            <p:nvPr/>
          </p:nvSpPr>
          <p:spPr bwMode="auto">
            <a:xfrm>
              <a:off x="2200" y="2856"/>
              <a:ext cx="12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Rectangle 84"/>
            <p:cNvSpPr>
              <a:spLocks noChangeArrowheads="1"/>
            </p:cNvSpPr>
            <p:nvPr/>
          </p:nvSpPr>
          <p:spPr bwMode="auto">
            <a:xfrm>
              <a:off x="4661" y="1406"/>
              <a:ext cx="578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S0_L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S1_L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S2_L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S3_L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S4_L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S5_L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S6_L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S7_L</a:t>
              </a:r>
              <a:endParaRPr lang="zh-CN" altLang="en-US" sz="2000" dirty="0">
                <a:solidFill>
                  <a:srgbClr val="0000FF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9173" name="Rectangle 85"/>
          <p:cNvSpPr>
            <a:spLocks noChangeArrowheads="1"/>
          </p:cNvSpPr>
          <p:nvPr/>
        </p:nvSpPr>
        <p:spPr bwMode="auto">
          <a:xfrm>
            <a:off x="6804025" y="5126038"/>
            <a:ext cx="23225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计数状态的译码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中取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14620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7" name="Rectangle 7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01128" name="Rectangle 8"/>
          <p:cNvSpPr>
            <a:spLocks noGrp="1" noChangeArrowheads="1"/>
          </p:cNvSpPr>
          <p:nvPr>
            <p:ph type="title"/>
          </p:nvPr>
        </p:nvSpPr>
        <p:spPr>
          <a:xfrm>
            <a:off x="1258888" y="1738313"/>
            <a:ext cx="6297612" cy="611187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modulo-m Counter Design</a:t>
            </a:r>
          </a:p>
        </p:txBody>
      </p:sp>
      <p:sp>
        <p:nvSpPr>
          <p:cNvPr id="9011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2636838"/>
            <a:ext cx="8569325" cy="28082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Method 1: Use SSI device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——</a:t>
            </a:r>
            <a:r>
              <a:rPr lang="en-US" altLang="zh-CN" sz="2000">
                <a:solidFill>
                  <a:schemeClr val="hlink"/>
                </a:solidFill>
              </a:rPr>
              <a:t> Clocked Synchronous State-Machine Design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Method 2: Use MSI counter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hlink"/>
                </a:solidFill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——</a:t>
            </a:r>
            <a:r>
              <a:rPr lang="en-US" altLang="zh-CN" sz="2000">
                <a:solidFill>
                  <a:schemeClr val="hlink"/>
                </a:solidFill>
              </a:rPr>
              <a:t> Using 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>
                <a:solidFill>
                  <a:schemeClr val="hlink"/>
                </a:solidFill>
              </a:rPr>
              <a:t> bit binary counter as a modulo 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>
                <a:solidFill>
                  <a:schemeClr val="hlink"/>
                </a:solidFill>
              </a:rPr>
              <a:t> counter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55000"/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&lt; 2</a:t>
            </a:r>
            <a:r>
              <a:rPr lang="en-US" altLang="zh-CN" sz="2400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30000"/>
              <a:t>  </a:t>
            </a:r>
            <a:r>
              <a:rPr lang="en-US" altLang="zh-CN" sz="2000"/>
              <a:t>, </a:t>
            </a:r>
            <a:r>
              <a:rPr lang="zh-CN" altLang="en-US" sz="2000"/>
              <a:t>采用</a:t>
            </a:r>
            <a:r>
              <a:rPr lang="zh-CN" altLang="en-US" sz="2000">
                <a:solidFill>
                  <a:schemeClr val="tx2"/>
                </a:solidFill>
              </a:rPr>
              <a:t>清零法、置数法</a:t>
            </a:r>
          </a:p>
          <a:p>
            <a:pPr lvl="1" eaLnBrk="1" hangingPunct="1">
              <a:lnSpc>
                <a:spcPct val="110000"/>
              </a:lnSpc>
              <a:buClr>
                <a:schemeClr val="tx1"/>
              </a:buClr>
              <a:buSzPct val="55000"/>
              <a:buFont typeface="Wingdings" panose="05000000000000000000" pitchFamily="2" charset="2"/>
              <a:buChar char="u"/>
            </a:pP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&gt; 2</a:t>
            </a:r>
            <a:r>
              <a:rPr lang="en-US" altLang="zh-CN" sz="2400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baseline="30000"/>
              <a:t>  </a:t>
            </a:r>
            <a:r>
              <a:rPr lang="en-US" altLang="zh-CN" sz="2000"/>
              <a:t>, </a:t>
            </a:r>
            <a:r>
              <a:rPr lang="zh-CN" altLang="en-US" sz="2000"/>
              <a:t>采用</a:t>
            </a:r>
            <a:r>
              <a:rPr lang="zh-CN" altLang="en-US" sz="2000">
                <a:solidFill>
                  <a:schemeClr val="tx2"/>
                </a:solidFill>
              </a:rPr>
              <a:t>级联法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0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0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0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0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7" grpId="0"/>
      <p:bldP spid="901128" grpId="0"/>
      <p:bldP spid="901129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268413"/>
            <a:ext cx="7993062" cy="611187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1: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 modulo-11 counter </a:t>
            </a:r>
          </a:p>
        </p:txBody>
      </p:sp>
      <p:sp>
        <p:nvSpPr>
          <p:cNvPr id="902153" name="Text Box 9"/>
          <p:cNvSpPr txBox="1">
            <a:spLocks noChangeArrowheads="1"/>
          </p:cNvSpPr>
          <p:nvPr/>
        </p:nvSpPr>
        <p:spPr bwMode="auto">
          <a:xfrm>
            <a:off x="466725" y="213360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Arial Narrow" panose="020B0606020202030204" pitchFamily="34" charset="0"/>
                <a:ea typeface="华文新魏" panose="02010800040101010101" pitchFamily="2" charset="-122"/>
              </a:rPr>
              <a:t>1. </a:t>
            </a:r>
            <a:r>
              <a:rPr lang="zh-CN" altLang="en-US" sz="2800">
                <a:latin typeface="Arial Narrow" panose="020B0606020202030204" pitchFamily="34" charset="0"/>
                <a:ea typeface="华文新魏" panose="02010800040101010101" pitchFamily="2" charset="-122"/>
              </a:rPr>
              <a:t>清零法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68700" y="2044700"/>
            <a:ext cx="4572000" cy="4267200"/>
            <a:chOff x="1872" y="960"/>
            <a:chExt cx="2880" cy="2688"/>
          </a:xfrm>
        </p:grpSpPr>
        <p:sp>
          <p:nvSpPr>
            <p:cNvPr id="38921" name="Oval 11"/>
            <p:cNvSpPr>
              <a:spLocks noChangeArrowheads="1"/>
            </p:cNvSpPr>
            <p:nvPr/>
          </p:nvSpPr>
          <p:spPr bwMode="auto">
            <a:xfrm>
              <a:off x="1872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S0</a:t>
              </a:r>
            </a:p>
          </p:txBody>
        </p:sp>
        <p:sp>
          <p:nvSpPr>
            <p:cNvPr id="38922" name="Oval 12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38923" name="Oval 13"/>
            <p:cNvSpPr>
              <a:spLocks noChangeArrowheads="1"/>
            </p:cNvSpPr>
            <p:nvPr/>
          </p:nvSpPr>
          <p:spPr bwMode="auto">
            <a:xfrm>
              <a:off x="3120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38924" name="Oval 14"/>
            <p:cNvSpPr>
              <a:spLocks noChangeArrowheads="1"/>
            </p:cNvSpPr>
            <p:nvPr/>
          </p:nvSpPr>
          <p:spPr bwMode="auto">
            <a:xfrm>
              <a:off x="3744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38925" name="Line 15"/>
            <p:cNvSpPr>
              <a:spLocks noChangeShapeType="1"/>
            </p:cNvSpPr>
            <p:nvPr/>
          </p:nvSpPr>
          <p:spPr bwMode="auto">
            <a:xfrm>
              <a:off x="225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16"/>
            <p:cNvSpPr>
              <a:spLocks noChangeShapeType="1"/>
            </p:cNvSpPr>
            <p:nvPr/>
          </p:nvSpPr>
          <p:spPr bwMode="auto">
            <a:xfrm>
              <a:off x="2880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17"/>
            <p:cNvSpPr>
              <a:spLocks noChangeShapeType="1"/>
            </p:cNvSpPr>
            <p:nvPr/>
          </p:nvSpPr>
          <p:spPr bwMode="auto">
            <a:xfrm>
              <a:off x="3504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Oval 18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S4</a:t>
              </a:r>
            </a:p>
          </p:txBody>
        </p:sp>
        <p:sp>
          <p:nvSpPr>
            <p:cNvPr id="38929" name="Line 19"/>
            <p:cNvSpPr>
              <a:spLocks noChangeShapeType="1"/>
            </p:cNvSpPr>
            <p:nvPr/>
          </p:nvSpPr>
          <p:spPr bwMode="auto">
            <a:xfrm>
              <a:off x="412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Oval 20"/>
            <p:cNvSpPr>
              <a:spLocks noChangeArrowheads="1"/>
            </p:cNvSpPr>
            <p:nvPr/>
          </p:nvSpPr>
          <p:spPr bwMode="auto">
            <a:xfrm>
              <a:off x="1872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S12</a:t>
              </a:r>
            </a:p>
          </p:txBody>
        </p:sp>
        <p:sp>
          <p:nvSpPr>
            <p:cNvPr id="38931" name="Oval 21"/>
            <p:cNvSpPr>
              <a:spLocks noChangeArrowheads="1"/>
            </p:cNvSpPr>
            <p:nvPr/>
          </p:nvSpPr>
          <p:spPr bwMode="auto">
            <a:xfrm>
              <a:off x="2496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S11</a:t>
              </a:r>
            </a:p>
          </p:txBody>
        </p:sp>
        <p:sp>
          <p:nvSpPr>
            <p:cNvPr id="38932" name="Oval 22"/>
            <p:cNvSpPr>
              <a:spLocks noChangeArrowheads="1"/>
            </p:cNvSpPr>
            <p:nvPr/>
          </p:nvSpPr>
          <p:spPr bwMode="auto">
            <a:xfrm>
              <a:off x="3120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S10</a:t>
              </a:r>
            </a:p>
          </p:txBody>
        </p:sp>
        <p:sp>
          <p:nvSpPr>
            <p:cNvPr id="38933" name="Oval 23"/>
            <p:cNvSpPr>
              <a:spLocks noChangeArrowheads="1"/>
            </p:cNvSpPr>
            <p:nvPr/>
          </p:nvSpPr>
          <p:spPr bwMode="auto">
            <a:xfrm>
              <a:off x="3744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S9</a:t>
              </a:r>
            </a:p>
          </p:txBody>
        </p:sp>
        <p:sp>
          <p:nvSpPr>
            <p:cNvPr id="38934" name="Line 24"/>
            <p:cNvSpPr>
              <a:spLocks noChangeShapeType="1"/>
            </p:cNvSpPr>
            <p:nvPr/>
          </p:nvSpPr>
          <p:spPr bwMode="auto">
            <a:xfrm>
              <a:off x="2256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25"/>
            <p:cNvSpPr>
              <a:spLocks noChangeShapeType="1"/>
            </p:cNvSpPr>
            <p:nvPr/>
          </p:nvSpPr>
          <p:spPr bwMode="auto">
            <a:xfrm>
              <a:off x="2880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6"/>
            <p:cNvSpPr>
              <a:spLocks noChangeShapeType="1"/>
            </p:cNvSpPr>
            <p:nvPr/>
          </p:nvSpPr>
          <p:spPr bwMode="auto">
            <a:xfrm>
              <a:off x="3504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Oval 27"/>
            <p:cNvSpPr>
              <a:spLocks noChangeArrowheads="1"/>
            </p:cNvSpPr>
            <p:nvPr/>
          </p:nvSpPr>
          <p:spPr bwMode="auto">
            <a:xfrm>
              <a:off x="4368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S8</a:t>
              </a:r>
            </a:p>
          </p:txBody>
        </p:sp>
        <p:sp>
          <p:nvSpPr>
            <p:cNvPr id="38938" name="Line 28"/>
            <p:cNvSpPr>
              <a:spLocks noChangeShapeType="1"/>
            </p:cNvSpPr>
            <p:nvPr/>
          </p:nvSpPr>
          <p:spPr bwMode="auto">
            <a:xfrm>
              <a:off x="4128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9" name="Oval 29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S7</a:t>
              </a:r>
            </a:p>
          </p:txBody>
        </p:sp>
        <p:sp>
          <p:nvSpPr>
            <p:cNvPr id="38940" name="Oval 30"/>
            <p:cNvSpPr>
              <a:spLocks noChangeArrowheads="1"/>
            </p:cNvSpPr>
            <p:nvPr/>
          </p:nvSpPr>
          <p:spPr bwMode="auto">
            <a:xfrm>
              <a:off x="4368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S6</a:t>
              </a:r>
            </a:p>
          </p:txBody>
        </p:sp>
        <p:sp>
          <p:nvSpPr>
            <p:cNvPr id="38941" name="Oval 31"/>
            <p:cNvSpPr>
              <a:spLocks noChangeArrowheads="1"/>
            </p:cNvSpPr>
            <p:nvPr/>
          </p:nvSpPr>
          <p:spPr bwMode="auto">
            <a:xfrm>
              <a:off x="4368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S5</a:t>
              </a:r>
            </a:p>
          </p:txBody>
        </p:sp>
        <p:sp>
          <p:nvSpPr>
            <p:cNvPr id="38942" name="Line 32"/>
            <p:cNvSpPr>
              <a:spLocks noChangeShapeType="1"/>
            </p:cNvSpPr>
            <p:nvPr/>
          </p:nvSpPr>
          <p:spPr bwMode="auto">
            <a:xfrm>
              <a:off x="4560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Line 33"/>
            <p:cNvSpPr>
              <a:spLocks noChangeShapeType="1"/>
            </p:cNvSpPr>
            <p:nvPr/>
          </p:nvSpPr>
          <p:spPr bwMode="auto">
            <a:xfrm>
              <a:off x="45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4" name="Line 34"/>
            <p:cNvSpPr>
              <a:spLocks noChangeShapeType="1"/>
            </p:cNvSpPr>
            <p:nvPr/>
          </p:nvSpPr>
          <p:spPr bwMode="auto">
            <a:xfrm>
              <a:off x="4560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35"/>
            <p:cNvSpPr>
              <a:spLocks noChangeShapeType="1"/>
            </p:cNvSpPr>
            <p:nvPr/>
          </p:nvSpPr>
          <p:spPr bwMode="auto">
            <a:xfrm>
              <a:off x="4560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Oval 36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S13</a:t>
              </a:r>
            </a:p>
          </p:txBody>
        </p:sp>
        <p:sp>
          <p:nvSpPr>
            <p:cNvPr id="38947" name="Oval 37"/>
            <p:cNvSpPr>
              <a:spLocks noChangeArrowheads="1"/>
            </p:cNvSpPr>
            <p:nvPr/>
          </p:nvSpPr>
          <p:spPr bwMode="auto">
            <a:xfrm>
              <a:off x="1872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S14</a:t>
              </a:r>
            </a:p>
          </p:txBody>
        </p:sp>
        <p:sp>
          <p:nvSpPr>
            <p:cNvPr id="38948" name="Oval 38"/>
            <p:cNvSpPr>
              <a:spLocks noChangeArrowheads="1"/>
            </p:cNvSpPr>
            <p:nvPr/>
          </p:nvSpPr>
          <p:spPr bwMode="auto">
            <a:xfrm>
              <a:off x="1872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S15</a:t>
              </a:r>
            </a:p>
          </p:txBody>
        </p:sp>
        <p:sp>
          <p:nvSpPr>
            <p:cNvPr id="38949" name="Line 39"/>
            <p:cNvSpPr>
              <a:spLocks noChangeShapeType="1"/>
            </p:cNvSpPr>
            <p:nvPr/>
          </p:nvSpPr>
          <p:spPr bwMode="auto">
            <a:xfrm>
              <a:off x="2064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0" name="Line 40"/>
            <p:cNvSpPr>
              <a:spLocks noChangeShapeType="1"/>
            </p:cNvSpPr>
            <p:nvPr/>
          </p:nvSpPr>
          <p:spPr bwMode="auto">
            <a:xfrm>
              <a:off x="206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Line 41"/>
            <p:cNvSpPr>
              <a:spLocks noChangeShapeType="1"/>
            </p:cNvSpPr>
            <p:nvPr/>
          </p:nvSpPr>
          <p:spPr bwMode="auto">
            <a:xfrm>
              <a:off x="2064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42"/>
            <p:cNvSpPr>
              <a:spLocks noChangeShapeType="1"/>
            </p:cNvSpPr>
            <p:nvPr/>
          </p:nvSpPr>
          <p:spPr bwMode="auto">
            <a:xfrm>
              <a:off x="2064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2187" name="Line 43"/>
          <p:cNvSpPr>
            <a:spLocks noChangeShapeType="1"/>
          </p:cNvSpPr>
          <p:nvPr/>
        </p:nvSpPr>
        <p:spPr bwMode="auto">
          <a:xfrm flipH="1" flipV="1">
            <a:off x="4102100" y="2501900"/>
            <a:ext cx="1752600" cy="3200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2188" name="Freeform 44"/>
          <p:cNvSpPr>
            <a:spLocks/>
          </p:cNvSpPr>
          <p:nvPr/>
        </p:nvSpPr>
        <p:spPr bwMode="auto">
          <a:xfrm>
            <a:off x="5168900" y="3035300"/>
            <a:ext cx="2057400" cy="2311400"/>
          </a:xfrm>
          <a:custGeom>
            <a:avLst/>
            <a:gdLst>
              <a:gd name="T0" fmla="*/ 2147483646 w 1544"/>
              <a:gd name="T1" fmla="*/ 2147483646 h 1560"/>
              <a:gd name="T2" fmla="*/ 2147483646 w 1544"/>
              <a:gd name="T3" fmla="*/ 2147483646 h 1560"/>
              <a:gd name="T4" fmla="*/ 2147483646 w 1544"/>
              <a:gd name="T5" fmla="*/ 2147483646 h 1560"/>
              <a:gd name="T6" fmla="*/ 2147483646 w 1544"/>
              <a:gd name="T7" fmla="*/ 2147483646 h 1560"/>
              <a:gd name="T8" fmla="*/ 2147483646 w 1544"/>
              <a:gd name="T9" fmla="*/ 2147483646 h 1560"/>
              <a:gd name="T10" fmla="*/ 2147483646 w 1544"/>
              <a:gd name="T11" fmla="*/ 2147483646 h 1560"/>
              <a:gd name="T12" fmla="*/ 2147483646 w 1544"/>
              <a:gd name="T13" fmla="*/ 2147483646 h 1560"/>
              <a:gd name="T14" fmla="*/ 2147483646 w 1544"/>
              <a:gd name="T15" fmla="*/ 2147483646 h 1560"/>
              <a:gd name="T16" fmla="*/ 2147483646 w 1544"/>
              <a:gd name="T17" fmla="*/ 2147483646 h 1560"/>
              <a:gd name="T18" fmla="*/ 2147483646 w 1544"/>
              <a:gd name="T19" fmla="*/ 2147483646 h 1560"/>
              <a:gd name="T20" fmla="*/ 2147483646 w 1544"/>
              <a:gd name="T21" fmla="*/ 2147483646 h 1560"/>
              <a:gd name="T22" fmla="*/ 2147483646 w 1544"/>
              <a:gd name="T23" fmla="*/ 2147483646 h 1560"/>
              <a:gd name="T24" fmla="*/ 0 w 1544"/>
              <a:gd name="T25" fmla="*/ 2147483646 h 15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44"/>
              <a:gd name="T40" fmla="*/ 0 h 1560"/>
              <a:gd name="T41" fmla="*/ 1544 w 1544"/>
              <a:gd name="T42" fmla="*/ 1560 h 15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44" h="1560">
                <a:moveTo>
                  <a:pt x="144" y="8"/>
                </a:moveTo>
                <a:cubicBezTo>
                  <a:pt x="588" y="4"/>
                  <a:pt x="1032" y="0"/>
                  <a:pt x="1248" y="8"/>
                </a:cubicBezTo>
                <a:cubicBezTo>
                  <a:pt x="1464" y="16"/>
                  <a:pt x="1400" y="40"/>
                  <a:pt x="1440" y="56"/>
                </a:cubicBezTo>
                <a:cubicBezTo>
                  <a:pt x="1480" y="72"/>
                  <a:pt x="1472" y="80"/>
                  <a:pt x="1488" y="104"/>
                </a:cubicBezTo>
                <a:cubicBezTo>
                  <a:pt x="1504" y="128"/>
                  <a:pt x="1528" y="168"/>
                  <a:pt x="1536" y="200"/>
                </a:cubicBezTo>
                <a:cubicBezTo>
                  <a:pt x="1544" y="232"/>
                  <a:pt x="1536" y="112"/>
                  <a:pt x="1536" y="296"/>
                </a:cubicBezTo>
                <a:cubicBezTo>
                  <a:pt x="1536" y="480"/>
                  <a:pt x="1544" y="1104"/>
                  <a:pt x="1536" y="1304"/>
                </a:cubicBezTo>
                <a:cubicBezTo>
                  <a:pt x="1528" y="1504"/>
                  <a:pt x="1520" y="1456"/>
                  <a:pt x="1488" y="1496"/>
                </a:cubicBezTo>
                <a:cubicBezTo>
                  <a:pt x="1456" y="1536"/>
                  <a:pt x="1448" y="1536"/>
                  <a:pt x="1344" y="1544"/>
                </a:cubicBezTo>
                <a:cubicBezTo>
                  <a:pt x="1240" y="1552"/>
                  <a:pt x="984" y="1560"/>
                  <a:pt x="864" y="1544"/>
                </a:cubicBezTo>
                <a:cubicBezTo>
                  <a:pt x="744" y="1528"/>
                  <a:pt x="688" y="1496"/>
                  <a:pt x="624" y="1448"/>
                </a:cubicBezTo>
                <a:cubicBezTo>
                  <a:pt x="560" y="1400"/>
                  <a:pt x="584" y="1448"/>
                  <a:pt x="480" y="1256"/>
                </a:cubicBezTo>
                <a:cubicBezTo>
                  <a:pt x="376" y="1064"/>
                  <a:pt x="188" y="680"/>
                  <a:pt x="0" y="296"/>
                </a:cubicBezTo>
              </a:path>
            </a:pathLst>
          </a:cu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2189" name="Text Box 45"/>
          <p:cNvSpPr txBox="1">
            <a:spLocks noChangeArrowheads="1"/>
          </p:cNvSpPr>
          <p:nvPr/>
        </p:nvSpPr>
        <p:spPr bwMode="auto">
          <a:xfrm>
            <a:off x="250825" y="2852738"/>
            <a:ext cx="24907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计数到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1010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利用同步清零端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强制为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0000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90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0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7" grpId="0"/>
      <p:bldP spid="902153" grpId="0" autoUpdateAnimBg="0"/>
      <p:bldP spid="902187" grpId="0" animBg="1"/>
      <p:bldP spid="902188" grpId="0" animBg="1"/>
      <p:bldP spid="90218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209" name="Picture 41"/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112963"/>
            <a:ext cx="6696075" cy="38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268413"/>
            <a:ext cx="7993062" cy="611187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1: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 modulo-11 counter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466725" y="213360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Arial Narrow" panose="020B0606020202030204" pitchFamily="34" charset="0"/>
                <a:ea typeface="华文新魏" panose="02010800040101010101" pitchFamily="2" charset="-122"/>
              </a:rPr>
              <a:t>1. </a:t>
            </a:r>
            <a:r>
              <a:rPr lang="zh-CN" altLang="en-US" sz="2800">
                <a:latin typeface="Arial Narrow" panose="020B0606020202030204" pitchFamily="34" charset="0"/>
                <a:ea typeface="华文新魏" panose="02010800040101010101" pitchFamily="2" charset="-122"/>
              </a:rPr>
              <a:t>清零法 </a:t>
            </a:r>
          </a:p>
        </p:txBody>
      </p:sp>
      <p:sp>
        <p:nvSpPr>
          <p:cNvPr id="39942" name="Text Box 40"/>
          <p:cNvSpPr txBox="1">
            <a:spLocks noChangeArrowheads="1"/>
          </p:cNvSpPr>
          <p:nvPr/>
        </p:nvSpPr>
        <p:spPr bwMode="auto">
          <a:xfrm>
            <a:off x="250825" y="2852738"/>
            <a:ext cx="24907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计数到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1010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利用同步清零端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强制为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0000</a:t>
            </a: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903210" name="Text Box 42"/>
          <p:cNvSpPr txBox="1">
            <a:spLocks noChangeArrowheads="1"/>
          </p:cNvSpPr>
          <p:nvPr/>
        </p:nvSpPr>
        <p:spPr bwMode="auto">
          <a:xfrm>
            <a:off x="7235825" y="3654425"/>
            <a:ext cx="32226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3211" name="Freeform 43"/>
          <p:cNvSpPr>
            <a:spLocks/>
          </p:cNvSpPr>
          <p:nvPr/>
        </p:nvSpPr>
        <p:spPr bwMode="auto">
          <a:xfrm>
            <a:off x="4067175" y="2908300"/>
            <a:ext cx="4498975" cy="2990850"/>
          </a:xfrm>
          <a:custGeom>
            <a:avLst/>
            <a:gdLst>
              <a:gd name="T0" fmla="*/ 2147483646 w 3039"/>
              <a:gd name="T1" fmla="*/ 2147483646 h 1996"/>
              <a:gd name="T2" fmla="*/ 2147483646 w 3039"/>
              <a:gd name="T3" fmla="*/ 2147483646 h 1996"/>
              <a:gd name="T4" fmla="*/ 0 w 3039"/>
              <a:gd name="T5" fmla="*/ 2147483646 h 1996"/>
              <a:gd name="T6" fmla="*/ 0 w 3039"/>
              <a:gd name="T7" fmla="*/ 0 h 1996"/>
              <a:gd name="T8" fmla="*/ 0 60000 65536"/>
              <a:gd name="T9" fmla="*/ 0 60000 65536"/>
              <a:gd name="T10" fmla="*/ 0 60000 65536"/>
              <a:gd name="T11" fmla="*/ 0 60000 65536"/>
              <a:gd name="T12" fmla="*/ 0 w 3039"/>
              <a:gd name="T13" fmla="*/ 0 h 1996"/>
              <a:gd name="T14" fmla="*/ 3039 w 3039"/>
              <a:gd name="T15" fmla="*/ 1996 h 19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9" h="1996">
                <a:moveTo>
                  <a:pt x="3039" y="1633"/>
                </a:moveTo>
                <a:lnTo>
                  <a:pt x="3039" y="1996"/>
                </a:lnTo>
                <a:lnTo>
                  <a:pt x="0" y="19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3212" name="Line 44"/>
          <p:cNvSpPr>
            <a:spLocks noChangeShapeType="1"/>
          </p:cNvSpPr>
          <p:nvPr/>
        </p:nvSpPr>
        <p:spPr bwMode="auto">
          <a:xfrm>
            <a:off x="4051300" y="2913063"/>
            <a:ext cx="9763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3213" name="Line 45"/>
          <p:cNvSpPr>
            <a:spLocks noChangeShapeType="1"/>
          </p:cNvSpPr>
          <p:nvPr/>
        </p:nvSpPr>
        <p:spPr bwMode="auto">
          <a:xfrm>
            <a:off x="8201025" y="5373688"/>
            <a:ext cx="3651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3214" name="Text Box 46"/>
          <p:cNvSpPr txBox="1">
            <a:spLocks noChangeArrowheads="1"/>
          </p:cNvSpPr>
          <p:nvPr/>
        </p:nvSpPr>
        <p:spPr bwMode="auto">
          <a:xfrm>
            <a:off x="8316913" y="5024438"/>
            <a:ext cx="3222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0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1000"/>
                                        <p:tgtEl>
                                          <p:spTgt spid="9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10" grpId="0"/>
      <p:bldP spid="903211" grpId="0" animBg="1"/>
      <p:bldP spid="903212" grpId="0" animBg="1"/>
      <p:bldP spid="903213" grpId="0" animBg="1"/>
      <p:bldP spid="9032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268413"/>
            <a:ext cx="7993062" cy="611187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1: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 modulo-11 counter </a:t>
            </a:r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466725" y="213360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Arial Narrow" panose="020B0606020202030204" pitchFamily="34" charset="0"/>
                <a:ea typeface="华文新魏" panose="02010800040101010101" pitchFamily="2" charset="-122"/>
              </a:rPr>
              <a:t>2. </a:t>
            </a:r>
            <a:r>
              <a:rPr lang="zh-CN" altLang="en-US" sz="2800">
                <a:latin typeface="Arial Narrow" panose="020B0606020202030204" pitchFamily="34" charset="0"/>
                <a:ea typeface="华文新魏" panose="02010800040101010101" pitchFamily="2" charset="-122"/>
              </a:rPr>
              <a:t>置数法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671888" y="2185988"/>
            <a:ext cx="4572000" cy="4267200"/>
            <a:chOff x="1872" y="960"/>
            <a:chExt cx="2880" cy="2688"/>
          </a:xfrm>
        </p:grpSpPr>
        <p:sp>
          <p:nvSpPr>
            <p:cNvPr id="40969" name="Oval 43"/>
            <p:cNvSpPr>
              <a:spLocks noChangeArrowheads="1"/>
            </p:cNvSpPr>
            <p:nvPr/>
          </p:nvSpPr>
          <p:spPr bwMode="auto">
            <a:xfrm>
              <a:off x="1872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S0</a:t>
              </a:r>
            </a:p>
          </p:txBody>
        </p:sp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40971" name="Oval 45"/>
            <p:cNvSpPr>
              <a:spLocks noChangeArrowheads="1"/>
            </p:cNvSpPr>
            <p:nvPr/>
          </p:nvSpPr>
          <p:spPr bwMode="auto">
            <a:xfrm>
              <a:off x="3120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40972" name="Oval 46"/>
            <p:cNvSpPr>
              <a:spLocks noChangeArrowheads="1"/>
            </p:cNvSpPr>
            <p:nvPr/>
          </p:nvSpPr>
          <p:spPr bwMode="auto">
            <a:xfrm>
              <a:off x="3744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40973" name="Line 47"/>
            <p:cNvSpPr>
              <a:spLocks noChangeShapeType="1"/>
            </p:cNvSpPr>
            <p:nvPr/>
          </p:nvSpPr>
          <p:spPr bwMode="auto">
            <a:xfrm>
              <a:off x="225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4" name="Line 48"/>
            <p:cNvSpPr>
              <a:spLocks noChangeShapeType="1"/>
            </p:cNvSpPr>
            <p:nvPr/>
          </p:nvSpPr>
          <p:spPr bwMode="auto">
            <a:xfrm>
              <a:off x="2880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>
              <a:off x="3504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6" name="Oval 50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S4</a:t>
              </a:r>
            </a:p>
          </p:txBody>
        </p:sp>
        <p:sp>
          <p:nvSpPr>
            <p:cNvPr id="40977" name="Line 51"/>
            <p:cNvSpPr>
              <a:spLocks noChangeShapeType="1"/>
            </p:cNvSpPr>
            <p:nvPr/>
          </p:nvSpPr>
          <p:spPr bwMode="auto">
            <a:xfrm>
              <a:off x="412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8" name="Oval 52"/>
            <p:cNvSpPr>
              <a:spLocks noChangeArrowheads="1"/>
            </p:cNvSpPr>
            <p:nvPr/>
          </p:nvSpPr>
          <p:spPr bwMode="auto">
            <a:xfrm>
              <a:off x="1872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S12</a:t>
              </a:r>
            </a:p>
          </p:txBody>
        </p:sp>
        <p:sp>
          <p:nvSpPr>
            <p:cNvPr id="40979" name="Oval 53"/>
            <p:cNvSpPr>
              <a:spLocks noChangeArrowheads="1"/>
            </p:cNvSpPr>
            <p:nvPr/>
          </p:nvSpPr>
          <p:spPr bwMode="auto">
            <a:xfrm>
              <a:off x="2496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S11</a:t>
              </a:r>
            </a:p>
          </p:txBody>
        </p:sp>
        <p:sp>
          <p:nvSpPr>
            <p:cNvPr id="40980" name="Oval 54"/>
            <p:cNvSpPr>
              <a:spLocks noChangeArrowheads="1"/>
            </p:cNvSpPr>
            <p:nvPr/>
          </p:nvSpPr>
          <p:spPr bwMode="auto">
            <a:xfrm>
              <a:off x="3120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S10</a:t>
              </a:r>
            </a:p>
          </p:txBody>
        </p:sp>
        <p:sp>
          <p:nvSpPr>
            <p:cNvPr id="40981" name="Oval 55"/>
            <p:cNvSpPr>
              <a:spLocks noChangeArrowheads="1"/>
            </p:cNvSpPr>
            <p:nvPr/>
          </p:nvSpPr>
          <p:spPr bwMode="auto">
            <a:xfrm>
              <a:off x="3744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S9</a:t>
              </a:r>
            </a:p>
          </p:txBody>
        </p:sp>
        <p:sp>
          <p:nvSpPr>
            <p:cNvPr id="40982" name="Line 56"/>
            <p:cNvSpPr>
              <a:spLocks noChangeShapeType="1"/>
            </p:cNvSpPr>
            <p:nvPr/>
          </p:nvSpPr>
          <p:spPr bwMode="auto">
            <a:xfrm>
              <a:off x="2256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57"/>
            <p:cNvSpPr>
              <a:spLocks noChangeShapeType="1"/>
            </p:cNvSpPr>
            <p:nvPr/>
          </p:nvSpPr>
          <p:spPr bwMode="auto">
            <a:xfrm>
              <a:off x="2880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58"/>
            <p:cNvSpPr>
              <a:spLocks noChangeShapeType="1"/>
            </p:cNvSpPr>
            <p:nvPr/>
          </p:nvSpPr>
          <p:spPr bwMode="auto">
            <a:xfrm>
              <a:off x="3504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Oval 59"/>
            <p:cNvSpPr>
              <a:spLocks noChangeArrowheads="1"/>
            </p:cNvSpPr>
            <p:nvPr/>
          </p:nvSpPr>
          <p:spPr bwMode="auto">
            <a:xfrm>
              <a:off x="4368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S8</a:t>
              </a:r>
            </a:p>
          </p:txBody>
        </p:sp>
        <p:sp>
          <p:nvSpPr>
            <p:cNvPr id="40986" name="Line 60"/>
            <p:cNvSpPr>
              <a:spLocks noChangeShapeType="1"/>
            </p:cNvSpPr>
            <p:nvPr/>
          </p:nvSpPr>
          <p:spPr bwMode="auto">
            <a:xfrm>
              <a:off x="4128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Oval 61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S7</a:t>
              </a:r>
            </a:p>
          </p:txBody>
        </p:sp>
        <p:sp>
          <p:nvSpPr>
            <p:cNvPr id="40988" name="Oval 62"/>
            <p:cNvSpPr>
              <a:spLocks noChangeArrowheads="1"/>
            </p:cNvSpPr>
            <p:nvPr/>
          </p:nvSpPr>
          <p:spPr bwMode="auto">
            <a:xfrm>
              <a:off x="4368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S6</a:t>
              </a:r>
            </a:p>
          </p:txBody>
        </p:sp>
        <p:sp>
          <p:nvSpPr>
            <p:cNvPr id="40989" name="Oval 63"/>
            <p:cNvSpPr>
              <a:spLocks noChangeArrowheads="1"/>
            </p:cNvSpPr>
            <p:nvPr/>
          </p:nvSpPr>
          <p:spPr bwMode="auto">
            <a:xfrm>
              <a:off x="4368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S5</a:t>
              </a:r>
            </a:p>
          </p:txBody>
        </p:sp>
        <p:sp>
          <p:nvSpPr>
            <p:cNvPr id="40990" name="Line 64"/>
            <p:cNvSpPr>
              <a:spLocks noChangeShapeType="1"/>
            </p:cNvSpPr>
            <p:nvPr/>
          </p:nvSpPr>
          <p:spPr bwMode="auto">
            <a:xfrm>
              <a:off x="4560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65"/>
            <p:cNvSpPr>
              <a:spLocks noChangeShapeType="1"/>
            </p:cNvSpPr>
            <p:nvPr/>
          </p:nvSpPr>
          <p:spPr bwMode="auto">
            <a:xfrm>
              <a:off x="45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66"/>
            <p:cNvSpPr>
              <a:spLocks noChangeShapeType="1"/>
            </p:cNvSpPr>
            <p:nvPr/>
          </p:nvSpPr>
          <p:spPr bwMode="auto">
            <a:xfrm>
              <a:off x="4560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67"/>
            <p:cNvSpPr>
              <a:spLocks noChangeShapeType="1"/>
            </p:cNvSpPr>
            <p:nvPr/>
          </p:nvSpPr>
          <p:spPr bwMode="auto">
            <a:xfrm>
              <a:off x="4560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Oval 68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S13</a:t>
              </a:r>
            </a:p>
          </p:txBody>
        </p:sp>
        <p:sp>
          <p:nvSpPr>
            <p:cNvPr id="40995" name="Oval 69"/>
            <p:cNvSpPr>
              <a:spLocks noChangeArrowheads="1"/>
            </p:cNvSpPr>
            <p:nvPr/>
          </p:nvSpPr>
          <p:spPr bwMode="auto">
            <a:xfrm>
              <a:off x="1872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S14</a:t>
              </a:r>
            </a:p>
          </p:txBody>
        </p:sp>
        <p:sp>
          <p:nvSpPr>
            <p:cNvPr id="40996" name="Oval 70"/>
            <p:cNvSpPr>
              <a:spLocks noChangeArrowheads="1"/>
            </p:cNvSpPr>
            <p:nvPr/>
          </p:nvSpPr>
          <p:spPr bwMode="auto">
            <a:xfrm>
              <a:off x="1872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S15</a:t>
              </a:r>
            </a:p>
          </p:txBody>
        </p:sp>
        <p:sp>
          <p:nvSpPr>
            <p:cNvPr id="40997" name="Line 71"/>
            <p:cNvSpPr>
              <a:spLocks noChangeShapeType="1"/>
            </p:cNvSpPr>
            <p:nvPr/>
          </p:nvSpPr>
          <p:spPr bwMode="auto">
            <a:xfrm>
              <a:off x="2064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8" name="Line 72"/>
            <p:cNvSpPr>
              <a:spLocks noChangeShapeType="1"/>
            </p:cNvSpPr>
            <p:nvPr/>
          </p:nvSpPr>
          <p:spPr bwMode="auto">
            <a:xfrm>
              <a:off x="206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73"/>
            <p:cNvSpPr>
              <a:spLocks noChangeShapeType="1"/>
            </p:cNvSpPr>
            <p:nvPr/>
          </p:nvSpPr>
          <p:spPr bwMode="auto">
            <a:xfrm>
              <a:off x="2064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74"/>
            <p:cNvSpPr>
              <a:spLocks noChangeShapeType="1"/>
            </p:cNvSpPr>
            <p:nvPr/>
          </p:nvSpPr>
          <p:spPr bwMode="auto">
            <a:xfrm>
              <a:off x="2064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04267" name="Line 75"/>
          <p:cNvSpPr>
            <a:spLocks noChangeShapeType="1"/>
          </p:cNvSpPr>
          <p:nvPr/>
        </p:nvSpPr>
        <p:spPr bwMode="auto">
          <a:xfrm flipV="1">
            <a:off x="4281488" y="3405188"/>
            <a:ext cx="33528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4268" name="Text Box 76"/>
          <p:cNvSpPr txBox="1">
            <a:spLocks noChangeArrowheads="1"/>
          </p:cNvSpPr>
          <p:nvPr/>
        </p:nvSpPr>
        <p:spPr bwMode="auto">
          <a:xfrm>
            <a:off x="250825" y="2846388"/>
            <a:ext cx="263525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计数到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1111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利用同步预置数端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强制输出为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0101 </a:t>
            </a:r>
          </a:p>
        </p:txBody>
      </p:sp>
      <p:sp>
        <p:nvSpPr>
          <p:cNvPr id="904269" name="Arc 77"/>
          <p:cNvSpPr>
            <a:spLocks/>
          </p:cNvSpPr>
          <p:nvPr/>
        </p:nvSpPr>
        <p:spPr bwMode="auto">
          <a:xfrm>
            <a:off x="4814888" y="4014788"/>
            <a:ext cx="2209800" cy="12954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2540" y="16305"/>
                </a:moveTo>
                <a:cubicBezTo>
                  <a:pt x="42978" y="18035"/>
                  <a:pt x="43200" y="1981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127" y="-1"/>
                  <a:pt x="32444" y="2119"/>
                  <a:pt x="36456" y="5921"/>
                </a:cubicBezTo>
              </a:path>
              <a:path w="43200" h="43200" stroke="0" extrusionOk="0">
                <a:moveTo>
                  <a:pt x="42540" y="16305"/>
                </a:moveTo>
                <a:cubicBezTo>
                  <a:pt x="42978" y="18035"/>
                  <a:pt x="43200" y="19814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127" y="-1"/>
                  <a:pt x="32444" y="2119"/>
                  <a:pt x="36456" y="5921"/>
                </a:cubicBezTo>
                <a:lnTo>
                  <a:pt x="21600" y="21600"/>
                </a:lnTo>
                <a:lnTo>
                  <a:pt x="42540" y="16305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0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0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6" grpId="0" autoUpdateAnimBg="0"/>
      <p:bldP spid="904267" grpId="0" animBg="1"/>
      <p:bldP spid="904268" grpId="0" autoUpdateAnimBg="0"/>
      <p:bldP spid="90426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57" name="Picture 41"/>
          <p:cNvPicPr>
            <a:picLocks noChangeAspect="1" noChangeArrowheads="1"/>
          </p:cNvPicPr>
          <p:nvPr/>
        </p:nvPicPr>
        <p:blipFill>
          <a:blip r:embed="rId2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298700"/>
            <a:ext cx="677386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268413"/>
            <a:ext cx="7993062" cy="611187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1: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 modulo-11 counter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466725" y="2133600"/>
            <a:ext cx="157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Arial Narrow" panose="020B0606020202030204" pitchFamily="34" charset="0"/>
                <a:ea typeface="华文新魏" panose="02010800040101010101" pitchFamily="2" charset="-122"/>
              </a:rPr>
              <a:t>2. </a:t>
            </a:r>
            <a:r>
              <a:rPr lang="zh-CN" altLang="en-US" sz="2800">
                <a:latin typeface="Arial Narrow" panose="020B0606020202030204" pitchFamily="34" charset="0"/>
                <a:ea typeface="华文新魏" panose="02010800040101010101" pitchFamily="2" charset="-122"/>
              </a:rPr>
              <a:t>置数法</a:t>
            </a:r>
          </a:p>
        </p:txBody>
      </p:sp>
      <p:sp>
        <p:nvSpPr>
          <p:cNvPr id="41990" name="Text Box 39"/>
          <p:cNvSpPr txBox="1">
            <a:spLocks noChangeArrowheads="1"/>
          </p:cNvSpPr>
          <p:nvPr/>
        </p:nvSpPr>
        <p:spPr bwMode="auto">
          <a:xfrm>
            <a:off x="237964" y="3119599"/>
            <a:ext cx="266499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计数到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1111</a:t>
            </a: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时，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利用同步预置数端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ahoma" panose="020B0604030504040204" pitchFamily="34" charset="0"/>
                <a:ea typeface="黑体" panose="02010609060101010101" pitchFamily="49" charset="-122"/>
              </a:rPr>
              <a:t>强制输出为</a:t>
            </a:r>
            <a:r>
              <a:rPr lang="en-US" altLang="zh-CN" sz="2400" dirty="0">
                <a:latin typeface="Tahoma" panose="020B0604030504040204" pitchFamily="34" charset="0"/>
                <a:ea typeface="黑体" panose="02010609060101010101" pitchFamily="49" charset="-122"/>
              </a:rPr>
              <a:t>0101 </a:t>
            </a:r>
          </a:p>
        </p:txBody>
      </p:sp>
      <p:sp>
        <p:nvSpPr>
          <p:cNvPr id="905258" name="Text Box 42"/>
          <p:cNvSpPr txBox="1">
            <a:spLocks noChangeArrowheads="1"/>
          </p:cNvSpPr>
          <p:nvPr/>
        </p:nvSpPr>
        <p:spPr bwMode="auto">
          <a:xfrm>
            <a:off x="7092950" y="3709988"/>
            <a:ext cx="3143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5259" name="Freeform 43"/>
          <p:cNvSpPr>
            <a:spLocks/>
          </p:cNvSpPr>
          <p:nvPr/>
        </p:nvSpPr>
        <p:spPr bwMode="auto">
          <a:xfrm>
            <a:off x="3983038" y="3267075"/>
            <a:ext cx="4635500" cy="2359025"/>
          </a:xfrm>
          <a:custGeom>
            <a:avLst/>
            <a:gdLst>
              <a:gd name="T0" fmla="*/ 2147483646 w 3039"/>
              <a:gd name="T1" fmla="*/ 2147483646 h 1996"/>
              <a:gd name="T2" fmla="*/ 2147483646 w 3039"/>
              <a:gd name="T3" fmla="*/ 2147483646 h 1996"/>
              <a:gd name="T4" fmla="*/ 0 w 3039"/>
              <a:gd name="T5" fmla="*/ 2147483646 h 1996"/>
              <a:gd name="T6" fmla="*/ 0 w 3039"/>
              <a:gd name="T7" fmla="*/ 0 h 1996"/>
              <a:gd name="T8" fmla="*/ 0 60000 65536"/>
              <a:gd name="T9" fmla="*/ 0 60000 65536"/>
              <a:gd name="T10" fmla="*/ 0 60000 65536"/>
              <a:gd name="T11" fmla="*/ 0 60000 65536"/>
              <a:gd name="T12" fmla="*/ 0 w 3039"/>
              <a:gd name="T13" fmla="*/ 0 h 1996"/>
              <a:gd name="T14" fmla="*/ 3039 w 3039"/>
              <a:gd name="T15" fmla="*/ 1996 h 19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9" h="1996">
                <a:moveTo>
                  <a:pt x="3039" y="1633"/>
                </a:moveTo>
                <a:lnTo>
                  <a:pt x="3039" y="1996"/>
                </a:lnTo>
                <a:lnTo>
                  <a:pt x="0" y="19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5260" name="Text Box 44"/>
          <p:cNvSpPr txBox="1">
            <a:spLocks noChangeArrowheads="1"/>
          </p:cNvSpPr>
          <p:nvPr/>
        </p:nvSpPr>
        <p:spPr bwMode="auto">
          <a:xfrm>
            <a:off x="4664075" y="3709988"/>
            <a:ext cx="3143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05261" name="AutoShape 45"/>
          <p:cNvSpPr>
            <a:spLocks noChangeArrowheads="1"/>
          </p:cNvSpPr>
          <p:nvPr/>
        </p:nvSpPr>
        <p:spPr bwMode="auto">
          <a:xfrm>
            <a:off x="5292725" y="4149725"/>
            <a:ext cx="360363" cy="287338"/>
          </a:xfrm>
          <a:prstGeom prst="rightArrow">
            <a:avLst>
              <a:gd name="adj1" fmla="val 50000"/>
              <a:gd name="adj2" fmla="val 3135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05262" name="Line 46"/>
          <p:cNvSpPr>
            <a:spLocks noChangeShapeType="1"/>
          </p:cNvSpPr>
          <p:nvPr/>
        </p:nvSpPr>
        <p:spPr bwMode="auto">
          <a:xfrm>
            <a:off x="3962400" y="3268663"/>
            <a:ext cx="9763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5263" name="Line 47"/>
          <p:cNvSpPr>
            <a:spLocks noChangeShapeType="1"/>
          </p:cNvSpPr>
          <p:nvPr/>
        </p:nvSpPr>
        <p:spPr bwMode="auto">
          <a:xfrm>
            <a:off x="7923213" y="5218113"/>
            <a:ext cx="69215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5264" name="Text Box 48"/>
          <p:cNvSpPr txBox="1">
            <a:spLocks noChangeArrowheads="1"/>
          </p:cNvSpPr>
          <p:nvPr/>
        </p:nvSpPr>
        <p:spPr bwMode="auto">
          <a:xfrm>
            <a:off x="8027988" y="4856163"/>
            <a:ext cx="3222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05265" name="Text Box 49"/>
          <p:cNvSpPr txBox="1">
            <a:spLocks noChangeArrowheads="1"/>
          </p:cNvSpPr>
          <p:nvPr/>
        </p:nvSpPr>
        <p:spPr bwMode="auto">
          <a:xfrm>
            <a:off x="7008813" y="4830763"/>
            <a:ext cx="32226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0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0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1000"/>
                                        <p:tgtEl>
                                          <p:spTgt spid="9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58" grpId="0"/>
      <p:bldP spid="905259" grpId="0" animBg="1"/>
      <p:bldP spid="905260" grpId="0"/>
      <p:bldP spid="905261" grpId="0" animBg="1"/>
      <p:bldP spid="905262" grpId="0" animBg="1"/>
      <p:bldP spid="905263" grpId="0" animBg="1"/>
      <p:bldP spid="905264" grpId="0"/>
      <p:bldP spid="9052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631113" cy="792162"/>
          </a:xfrm>
          <a:noFill/>
        </p:spPr>
        <p:txBody>
          <a:bodyPr/>
          <a:lstStyle/>
          <a:p>
            <a:pPr eaLnBrk="1" hangingPunct="1"/>
            <a:r>
              <a:rPr lang="en-US" altLang="zh-CN" sz="2800"/>
              <a:t>Ripple Counters (</a:t>
            </a:r>
            <a:r>
              <a:rPr lang="zh-CN" altLang="en-US" sz="2800"/>
              <a:t>行波计数器</a:t>
            </a:r>
            <a:r>
              <a:rPr lang="en-US" altLang="zh-CN" sz="2800"/>
              <a:t>)  </a:t>
            </a:r>
            <a:endParaRPr lang="zh-CN" altLang="en-US" sz="280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628775"/>
            <a:ext cx="7696200" cy="3168650"/>
          </a:xfrm>
          <a:noFill/>
        </p:spPr>
        <p:txBody>
          <a:bodyPr/>
          <a:lstStyle/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/>
              <a:t>An</a:t>
            </a:r>
            <a:r>
              <a:rPr lang="en-US" altLang="zh-CN" sz="2800" i="1"/>
              <a:t> </a:t>
            </a:r>
            <a:r>
              <a:rPr lang="en-US" altLang="zh-CN" sz="2800" i="1">
                <a:solidFill>
                  <a:schemeClr val="hlink"/>
                </a:solidFill>
              </a:rPr>
              <a:t>n</a:t>
            </a:r>
            <a:r>
              <a:rPr lang="en-US" altLang="zh-CN" sz="2800"/>
              <a:t>-bit binary counter can be constructed with just </a:t>
            </a:r>
            <a:r>
              <a:rPr lang="en-US" altLang="zh-CN" sz="2800" i="1">
                <a:solidFill>
                  <a:schemeClr val="hlink"/>
                </a:solidFill>
              </a:rPr>
              <a:t>n</a:t>
            </a:r>
            <a:r>
              <a:rPr lang="en-US" altLang="zh-CN" sz="2800" i="1"/>
              <a:t> </a:t>
            </a:r>
            <a:r>
              <a:rPr lang="en-US" altLang="zh-CN" sz="2800"/>
              <a:t>flip-flops and no other components , for any value of </a:t>
            </a:r>
            <a:r>
              <a:rPr lang="en-US" altLang="zh-CN" sz="2800" i="1">
                <a:solidFill>
                  <a:schemeClr val="hlink"/>
                </a:solidFill>
              </a:rPr>
              <a:t>n</a:t>
            </a:r>
            <a:r>
              <a:rPr lang="en-US" altLang="zh-CN" sz="2800"/>
              <a:t>. 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800">
                <a:solidFill>
                  <a:schemeClr val="hlink"/>
                </a:solidFill>
              </a:rPr>
              <a:t>2-</a:t>
            </a:r>
            <a:r>
              <a:rPr lang="en-US" altLang="zh-CN" sz="2800"/>
              <a:t>bits binary counter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s normal binary counting sequence is </a:t>
            </a:r>
            <a:r>
              <a:rPr lang="en-US" altLang="zh-CN" sz="2800">
                <a:solidFill>
                  <a:schemeClr val="hlink"/>
                </a:solidFill>
              </a:rPr>
              <a:t>00-01-10-11-00</a:t>
            </a:r>
            <a:endParaRPr lang="zh-CN" alt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06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96975"/>
            <a:ext cx="9144000" cy="5461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2: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an excess-3 decimal counter </a:t>
            </a:r>
          </a:p>
        </p:txBody>
      </p:sp>
      <p:graphicFrame>
        <p:nvGraphicFramePr>
          <p:cNvPr id="906307" name="Group 67"/>
          <p:cNvGraphicFramePr>
            <a:graphicFrameLocks noGrp="1"/>
          </p:cNvGraphicFramePr>
          <p:nvPr>
            <p:ph idx="1"/>
          </p:nvPr>
        </p:nvGraphicFramePr>
        <p:xfrm>
          <a:off x="107950" y="1916113"/>
          <a:ext cx="1954213" cy="4538669"/>
        </p:xfrm>
        <a:graphic>
          <a:graphicData uri="http://schemas.openxmlformats.org/drawingml/2006/table">
            <a:tbl>
              <a:tblPr/>
              <a:tblGrid>
                <a:gridCol w="9763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Decimal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Excess-3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0011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0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0100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0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0110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0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1010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1011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9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1100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0825"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Unused Code Words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0001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0010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08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1101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1110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524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rgbClr val="CC0000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3671888" y="2133600"/>
            <a:ext cx="4572000" cy="4267200"/>
            <a:chOff x="1872" y="960"/>
            <a:chExt cx="2880" cy="2688"/>
          </a:xfrm>
        </p:grpSpPr>
        <p:sp>
          <p:nvSpPr>
            <p:cNvPr id="43080" name="Oval 128"/>
            <p:cNvSpPr>
              <a:spLocks noChangeArrowheads="1"/>
            </p:cNvSpPr>
            <p:nvPr/>
          </p:nvSpPr>
          <p:spPr bwMode="auto">
            <a:xfrm>
              <a:off x="1872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S0</a:t>
              </a:r>
            </a:p>
          </p:txBody>
        </p:sp>
        <p:sp>
          <p:nvSpPr>
            <p:cNvPr id="43081" name="Oval 129"/>
            <p:cNvSpPr>
              <a:spLocks noChangeArrowheads="1"/>
            </p:cNvSpPr>
            <p:nvPr/>
          </p:nvSpPr>
          <p:spPr bwMode="auto">
            <a:xfrm>
              <a:off x="2496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</a:t>
              </a:r>
            </a:p>
          </p:txBody>
        </p:sp>
        <p:sp>
          <p:nvSpPr>
            <p:cNvPr id="43082" name="Oval 130"/>
            <p:cNvSpPr>
              <a:spLocks noChangeArrowheads="1"/>
            </p:cNvSpPr>
            <p:nvPr/>
          </p:nvSpPr>
          <p:spPr bwMode="auto">
            <a:xfrm>
              <a:off x="3120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S2</a:t>
              </a:r>
            </a:p>
          </p:txBody>
        </p:sp>
        <p:sp>
          <p:nvSpPr>
            <p:cNvPr id="43083" name="Oval 131"/>
            <p:cNvSpPr>
              <a:spLocks noChangeArrowheads="1"/>
            </p:cNvSpPr>
            <p:nvPr/>
          </p:nvSpPr>
          <p:spPr bwMode="auto">
            <a:xfrm>
              <a:off x="3744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43084" name="Line 132"/>
            <p:cNvSpPr>
              <a:spLocks noChangeShapeType="1"/>
            </p:cNvSpPr>
            <p:nvPr/>
          </p:nvSpPr>
          <p:spPr bwMode="auto">
            <a:xfrm>
              <a:off x="225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5" name="Line 133"/>
            <p:cNvSpPr>
              <a:spLocks noChangeShapeType="1"/>
            </p:cNvSpPr>
            <p:nvPr/>
          </p:nvSpPr>
          <p:spPr bwMode="auto">
            <a:xfrm>
              <a:off x="2880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6" name="Line 134"/>
            <p:cNvSpPr>
              <a:spLocks noChangeShapeType="1"/>
            </p:cNvSpPr>
            <p:nvPr/>
          </p:nvSpPr>
          <p:spPr bwMode="auto">
            <a:xfrm>
              <a:off x="3504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7" name="Oval 135"/>
            <p:cNvSpPr>
              <a:spLocks noChangeArrowheads="1"/>
            </p:cNvSpPr>
            <p:nvPr/>
          </p:nvSpPr>
          <p:spPr bwMode="auto">
            <a:xfrm>
              <a:off x="4368" y="960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S4</a:t>
              </a:r>
            </a:p>
          </p:txBody>
        </p:sp>
        <p:sp>
          <p:nvSpPr>
            <p:cNvPr id="43088" name="Line 136"/>
            <p:cNvSpPr>
              <a:spLocks noChangeShapeType="1"/>
            </p:cNvSpPr>
            <p:nvPr/>
          </p:nvSpPr>
          <p:spPr bwMode="auto">
            <a:xfrm>
              <a:off x="4128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89" name="Oval 137"/>
            <p:cNvSpPr>
              <a:spLocks noChangeArrowheads="1"/>
            </p:cNvSpPr>
            <p:nvPr/>
          </p:nvSpPr>
          <p:spPr bwMode="auto">
            <a:xfrm>
              <a:off x="1872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S12</a:t>
              </a:r>
            </a:p>
          </p:txBody>
        </p:sp>
        <p:sp>
          <p:nvSpPr>
            <p:cNvPr id="43090" name="Oval 138"/>
            <p:cNvSpPr>
              <a:spLocks noChangeArrowheads="1"/>
            </p:cNvSpPr>
            <p:nvPr/>
          </p:nvSpPr>
          <p:spPr bwMode="auto">
            <a:xfrm>
              <a:off x="2496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S11</a:t>
              </a:r>
            </a:p>
          </p:txBody>
        </p:sp>
        <p:sp>
          <p:nvSpPr>
            <p:cNvPr id="43091" name="Oval 139"/>
            <p:cNvSpPr>
              <a:spLocks noChangeArrowheads="1"/>
            </p:cNvSpPr>
            <p:nvPr/>
          </p:nvSpPr>
          <p:spPr bwMode="auto">
            <a:xfrm>
              <a:off x="3120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S10</a:t>
              </a:r>
            </a:p>
          </p:txBody>
        </p:sp>
        <p:sp>
          <p:nvSpPr>
            <p:cNvPr id="43092" name="Oval 140"/>
            <p:cNvSpPr>
              <a:spLocks noChangeArrowheads="1"/>
            </p:cNvSpPr>
            <p:nvPr/>
          </p:nvSpPr>
          <p:spPr bwMode="auto">
            <a:xfrm>
              <a:off x="3744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S9</a:t>
              </a:r>
            </a:p>
          </p:txBody>
        </p:sp>
        <p:sp>
          <p:nvSpPr>
            <p:cNvPr id="43093" name="Line 141"/>
            <p:cNvSpPr>
              <a:spLocks noChangeShapeType="1"/>
            </p:cNvSpPr>
            <p:nvPr/>
          </p:nvSpPr>
          <p:spPr bwMode="auto">
            <a:xfrm>
              <a:off x="2256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4" name="Line 142"/>
            <p:cNvSpPr>
              <a:spLocks noChangeShapeType="1"/>
            </p:cNvSpPr>
            <p:nvPr/>
          </p:nvSpPr>
          <p:spPr bwMode="auto">
            <a:xfrm>
              <a:off x="2880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5" name="Line 143"/>
            <p:cNvSpPr>
              <a:spLocks noChangeShapeType="1"/>
            </p:cNvSpPr>
            <p:nvPr/>
          </p:nvSpPr>
          <p:spPr bwMode="auto">
            <a:xfrm>
              <a:off x="3504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6" name="Oval 144"/>
            <p:cNvSpPr>
              <a:spLocks noChangeArrowheads="1"/>
            </p:cNvSpPr>
            <p:nvPr/>
          </p:nvSpPr>
          <p:spPr bwMode="auto">
            <a:xfrm>
              <a:off x="4368" y="3264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S8</a:t>
              </a:r>
            </a:p>
          </p:txBody>
        </p:sp>
        <p:sp>
          <p:nvSpPr>
            <p:cNvPr id="43097" name="Line 145"/>
            <p:cNvSpPr>
              <a:spLocks noChangeShapeType="1"/>
            </p:cNvSpPr>
            <p:nvPr/>
          </p:nvSpPr>
          <p:spPr bwMode="auto">
            <a:xfrm>
              <a:off x="4128" y="34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98" name="Oval 146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S7</a:t>
              </a:r>
            </a:p>
          </p:txBody>
        </p:sp>
        <p:sp>
          <p:nvSpPr>
            <p:cNvPr id="43099" name="Oval 147"/>
            <p:cNvSpPr>
              <a:spLocks noChangeArrowheads="1"/>
            </p:cNvSpPr>
            <p:nvPr/>
          </p:nvSpPr>
          <p:spPr bwMode="auto">
            <a:xfrm>
              <a:off x="4368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S6</a:t>
              </a:r>
            </a:p>
          </p:txBody>
        </p:sp>
        <p:sp>
          <p:nvSpPr>
            <p:cNvPr id="43100" name="Oval 148"/>
            <p:cNvSpPr>
              <a:spLocks noChangeArrowheads="1"/>
            </p:cNvSpPr>
            <p:nvPr/>
          </p:nvSpPr>
          <p:spPr bwMode="auto">
            <a:xfrm>
              <a:off x="4368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S5</a:t>
              </a:r>
            </a:p>
          </p:txBody>
        </p:sp>
        <p:sp>
          <p:nvSpPr>
            <p:cNvPr id="43101" name="Line 149"/>
            <p:cNvSpPr>
              <a:spLocks noChangeShapeType="1"/>
            </p:cNvSpPr>
            <p:nvPr/>
          </p:nvSpPr>
          <p:spPr bwMode="auto">
            <a:xfrm>
              <a:off x="4560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2" name="Line 150"/>
            <p:cNvSpPr>
              <a:spLocks noChangeShapeType="1"/>
            </p:cNvSpPr>
            <p:nvPr/>
          </p:nvSpPr>
          <p:spPr bwMode="auto">
            <a:xfrm>
              <a:off x="4560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3" name="Line 151"/>
            <p:cNvSpPr>
              <a:spLocks noChangeShapeType="1"/>
            </p:cNvSpPr>
            <p:nvPr/>
          </p:nvSpPr>
          <p:spPr bwMode="auto">
            <a:xfrm>
              <a:off x="4560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4" name="Line 152"/>
            <p:cNvSpPr>
              <a:spLocks noChangeShapeType="1"/>
            </p:cNvSpPr>
            <p:nvPr/>
          </p:nvSpPr>
          <p:spPr bwMode="auto">
            <a:xfrm>
              <a:off x="4560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5" name="Oval 153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S13</a:t>
              </a:r>
            </a:p>
          </p:txBody>
        </p:sp>
        <p:sp>
          <p:nvSpPr>
            <p:cNvPr id="43106" name="Oval 154"/>
            <p:cNvSpPr>
              <a:spLocks noChangeArrowheads="1"/>
            </p:cNvSpPr>
            <p:nvPr/>
          </p:nvSpPr>
          <p:spPr bwMode="auto">
            <a:xfrm>
              <a:off x="1872" y="2112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S14</a:t>
              </a:r>
            </a:p>
          </p:txBody>
        </p:sp>
        <p:sp>
          <p:nvSpPr>
            <p:cNvPr id="43107" name="Oval 155"/>
            <p:cNvSpPr>
              <a:spLocks noChangeArrowheads="1"/>
            </p:cNvSpPr>
            <p:nvPr/>
          </p:nvSpPr>
          <p:spPr bwMode="auto">
            <a:xfrm>
              <a:off x="1872" y="1536"/>
              <a:ext cx="384" cy="384"/>
            </a:xfrm>
            <a:prstGeom prst="ellipse">
              <a:avLst/>
            </a:prstGeom>
            <a:solidFill>
              <a:srgbClr val="EECA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S15</a:t>
              </a:r>
            </a:p>
          </p:txBody>
        </p:sp>
        <p:sp>
          <p:nvSpPr>
            <p:cNvPr id="43108" name="Line 156"/>
            <p:cNvSpPr>
              <a:spLocks noChangeShapeType="1"/>
            </p:cNvSpPr>
            <p:nvPr/>
          </p:nvSpPr>
          <p:spPr bwMode="auto">
            <a:xfrm>
              <a:off x="2064" y="134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09" name="Line 157"/>
            <p:cNvSpPr>
              <a:spLocks noChangeShapeType="1"/>
            </p:cNvSpPr>
            <p:nvPr/>
          </p:nvSpPr>
          <p:spPr bwMode="auto">
            <a:xfrm>
              <a:off x="206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10" name="Line 158"/>
            <p:cNvSpPr>
              <a:spLocks noChangeShapeType="1"/>
            </p:cNvSpPr>
            <p:nvPr/>
          </p:nvSpPr>
          <p:spPr bwMode="auto">
            <a:xfrm>
              <a:off x="2064" y="24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111" name="Line 159"/>
            <p:cNvSpPr>
              <a:spLocks noChangeShapeType="1"/>
            </p:cNvSpPr>
            <p:nvPr/>
          </p:nvSpPr>
          <p:spPr bwMode="auto">
            <a:xfrm>
              <a:off x="2064" y="307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6480175" y="1628775"/>
            <a:ext cx="958850" cy="1152525"/>
            <a:chOff x="3216" y="766"/>
            <a:chExt cx="604" cy="674"/>
          </a:xfrm>
        </p:grpSpPr>
        <p:sp>
          <p:nvSpPr>
            <p:cNvPr id="43078" name="Oval 161"/>
            <p:cNvSpPr>
              <a:spLocks noChangeArrowheads="1"/>
            </p:cNvSpPr>
            <p:nvPr/>
          </p:nvSpPr>
          <p:spPr bwMode="auto">
            <a:xfrm>
              <a:off x="3312" y="105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S3</a:t>
              </a:r>
            </a:p>
          </p:txBody>
        </p:sp>
        <p:sp>
          <p:nvSpPr>
            <p:cNvPr id="43079" name="Text Box 162"/>
            <p:cNvSpPr txBox="1">
              <a:spLocks noChangeArrowheads="1"/>
            </p:cNvSpPr>
            <p:nvPr/>
          </p:nvSpPr>
          <p:spPr bwMode="auto">
            <a:xfrm>
              <a:off x="3216" y="766"/>
              <a:ext cx="60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0011</a:t>
              </a: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2713038" y="5794375"/>
            <a:ext cx="1568450" cy="609600"/>
            <a:chOff x="836" y="3360"/>
            <a:chExt cx="988" cy="384"/>
          </a:xfrm>
        </p:grpSpPr>
        <p:sp>
          <p:nvSpPr>
            <p:cNvPr id="43076" name="Oval 164"/>
            <p:cNvSpPr>
              <a:spLocks noChangeArrowheads="1"/>
            </p:cNvSpPr>
            <p:nvPr/>
          </p:nvSpPr>
          <p:spPr bwMode="auto">
            <a:xfrm>
              <a:off x="1440" y="3360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S12</a:t>
              </a:r>
            </a:p>
          </p:txBody>
        </p:sp>
        <p:sp>
          <p:nvSpPr>
            <p:cNvPr id="43077" name="Text Box 165"/>
            <p:cNvSpPr txBox="1">
              <a:spLocks noChangeArrowheads="1"/>
            </p:cNvSpPr>
            <p:nvPr/>
          </p:nvSpPr>
          <p:spPr bwMode="auto">
            <a:xfrm>
              <a:off x="836" y="3406"/>
              <a:ext cx="6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1100</a:t>
              </a:r>
            </a:p>
          </p:txBody>
        </p:sp>
      </p:grpSp>
      <p:sp>
        <p:nvSpPr>
          <p:cNvPr id="906406" name="Line 166"/>
          <p:cNvSpPr>
            <a:spLocks noChangeShapeType="1"/>
          </p:cNvSpPr>
          <p:nvPr/>
        </p:nvSpPr>
        <p:spPr bwMode="auto">
          <a:xfrm flipV="1">
            <a:off x="4176713" y="2636838"/>
            <a:ext cx="2590800" cy="32004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6407" name="Arc 167"/>
          <p:cNvSpPr>
            <a:spLocks/>
          </p:cNvSpPr>
          <p:nvPr/>
        </p:nvSpPr>
        <p:spPr bwMode="auto">
          <a:xfrm rot="1316396">
            <a:off x="5903913" y="3717925"/>
            <a:ext cx="1071562" cy="1689100"/>
          </a:xfrm>
          <a:custGeom>
            <a:avLst/>
            <a:gdLst>
              <a:gd name="T0" fmla="*/ 2147483646 w 43200"/>
              <a:gd name="T1" fmla="*/ 0 h 41624"/>
              <a:gd name="T2" fmla="*/ 2147483646 w 43200"/>
              <a:gd name="T3" fmla="*/ 2147483646 h 41624"/>
              <a:gd name="T4" fmla="*/ 2147483646 w 43200"/>
              <a:gd name="T5" fmla="*/ 2147483646 h 41624"/>
              <a:gd name="T6" fmla="*/ 0 60000 65536"/>
              <a:gd name="T7" fmla="*/ 0 60000 65536"/>
              <a:gd name="T8" fmla="*/ 0 60000 65536"/>
              <a:gd name="T9" fmla="*/ 0 w 43200"/>
              <a:gd name="T10" fmla="*/ 0 h 41624"/>
              <a:gd name="T11" fmla="*/ 43200 w 43200"/>
              <a:gd name="T12" fmla="*/ 41624 h 41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624" fill="none" extrusionOk="0">
                <a:moveTo>
                  <a:pt x="29699" y="0"/>
                </a:moveTo>
                <a:cubicBezTo>
                  <a:pt x="37859" y="3300"/>
                  <a:pt x="43200" y="11222"/>
                  <a:pt x="43200" y="20024"/>
                </a:cubicBezTo>
                <a:cubicBezTo>
                  <a:pt x="43200" y="31953"/>
                  <a:pt x="33529" y="41624"/>
                  <a:pt x="21600" y="41624"/>
                </a:cubicBezTo>
                <a:cubicBezTo>
                  <a:pt x="9670" y="41624"/>
                  <a:pt x="0" y="31953"/>
                  <a:pt x="0" y="20024"/>
                </a:cubicBezTo>
                <a:cubicBezTo>
                  <a:pt x="-1" y="12523"/>
                  <a:pt x="3890" y="5560"/>
                  <a:pt x="10278" y="1629"/>
                </a:cubicBezTo>
              </a:path>
              <a:path w="43200" h="41624" stroke="0" extrusionOk="0">
                <a:moveTo>
                  <a:pt x="29699" y="0"/>
                </a:moveTo>
                <a:cubicBezTo>
                  <a:pt x="37859" y="3300"/>
                  <a:pt x="43200" y="11222"/>
                  <a:pt x="43200" y="20024"/>
                </a:cubicBezTo>
                <a:cubicBezTo>
                  <a:pt x="43200" y="31953"/>
                  <a:pt x="33529" y="41624"/>
                  <a:pt x="21600" y="41624"/>
                </a:cubicBezTo>
                <a:cubicBezTo>
                  <a:pt x="9670" y="41624"/>
                  <a:pt x="0" y="31953"/>
                  <a:pt x="0" y="20024"/>
                </a:cubicBezTo>
                <a:cubicBezTo>
                  <a:pt x="-1" y="12523"/>
                  <a:pt x="3890" y="5560"/>
                  <a:pt x="10278" y="1629"/>
                </a:cubicBezTo>
                <a:lnTo>
                  <a:pt x="21600" y="20024"/>
                </a:lnTo>
                <a:lnTo>
                  <a:pt x="29699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0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90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90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4" grpId="0"/>
      <p:bldP spid="906406" grpId="0" animBg="1"/>
      <p:bldP spid="9064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96975"/>
            <a:ext cx="9144000" cy="54610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/>
              <a:t>Example 2: using the </a:t>
            </a:r>
            <a:r>
              <a:rPr lang="en-US" altLang="zh-CN" sz="2800">
                <a:latin typeface="Times New Roman" panose="02020603050405020304" pitchFamily="18" charset="0"/>
              </a:rPr>
              <a:t>’</a:t>
            </a:r>
            <a:r>
              <a:rPr lang="en-US" altLang="zh-CN" sz="2800"/>
              <a:t>163 as an excess-3 decimal counter </a:t>
            </a:r>
          </a:p>
        </p:txBody>
      </p:sp>
      <p:pic>
        <p:nvPicPr>
          <p:cNvPr id="909416" name="Picture 104"/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795655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9418" name="Text Box 106"/>
          <p:cNvSpPr txBox="1">
            <a:spLocks noChangeArrowheads="1"/>
          </p:cNvSpPr>
          <p:nvPr/>
        </p:nvSpPr>
        <p:spPr bwMode="auto">
          <a:xfrm>
            <a:off x="3581400" y="3568700"/>
            <a:ext cx="346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09419" name="Text Box 107"/>
          <p:cNvSpPr txBox="1">
            <a:spLocks noChangeArrowheads="1"/>
          </p:cNvSpPr>
          <p:nvPr/>
        </p:nvSpPr>
        <p:spPr bwMode="auto">
          <a:xfrm>
            <a:off x="7235825" y="3560763"/>
            <a:ext cx="3460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9420" name="Freeform 108"/>
          <p:cNvSpPr>
            <a:spLocks/>
          </p:cNvSpPr>
          <p:nvPr/>
        </p:nvSpPr>
        <p:spPr bwMode="auto">
          <a:xfrm>
            <a:off x="3121025" y="2997200"/>
            <a:ext cx="4846638" cy="3168650"/>
          </a:xfrm>
          <a:custGeom>
            <a:avLst/>
            <a:gdLst>
              <a:gd name="T0" fmla="*/ 2147483646 w 3039"/>
              <a:gd name="T1" fmla="*/ 2147483646 h 1996"/>
              <a:gd name="T2" fmla="*/ 2147483646 w 3039"/>
              <a:gd name="T3" fmla="*/ 2147483646 h 1996"/>
              <a:gd name="T4" fmla="*/ 0 w 3039"/>
              <a:gd name="T5" fmla="*/ 2147483646 h 1996"/>
              <a:gd name="T6" fmla="*/ 0 w 3039"/>
              <a:gd name="T7" fmla="*/ 0 h 1996"/>
              <a:gd name="T8" fmla="*/ 0 60000 65536"/>
              <a:gd name="T9" fmla="*/ 0 60000 65536"/>
              <a:gd name="T10" fmla="*/ 0 60000 65536"/>
              <a:gd name="T11" fmla="*/ 0 60000 65536"/>
              <a:gd name="T12" fmla="*/ 0 w 3039"/>
              <a:gd name="T13" fmla="*/ 0 h 1996"/>
              <a:gd name="T14" fmla="*/ 3039 w 3039"/>
              <a:gd name="T15" fmla="*/ 1996 h 19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39" h="1996">
                <a:moveTo>
                  <a:pt x="3039" y="1633"/>
                </a:moveTo>
                <a:lnTo>
                  <a:pt x="3039" y="1996"/>
                </a:lnTo>
                <a:lnTo>
                  <a:pt x="0" y="19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9421" name="AutoShape 109"/>
          <p:cNvSpPr>
            <a:spLocks noChangeArrowheads="1"/>
          </p:cNvSpPr>
          <p:nvPr/>
        </p:nvSpPr>
        <p:spPr bwMode="auto">
          <a:xfrm>
            <a:off x="4322763" y="4138613"/>
            <a:ext cx="360362" cy="287337"/>
          </a:xfrm>
          <a:prstGeom prst="rightArrow">
            <a:avLst>
              <a:gd name="adj1" fmla="val 50000"/>
              <a:gd name="adj2" fmla="val 3135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09422" name="Line 110"/>
          <p:cNvSpPr>
            <a:spLocks noChangeShapeType="1"/>
          </p:cNvSpPr>
          <p:nvPr/>
        </p:nvSpPr>
        <p:spPr bwMode="auto">
          <a:xfrm>
            <a:off x="3114675" y="3019425"/>
            <a:ext cx="787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9423" name="Line 111"/>
          <p:cNvSpPr>
            <a:spLocks noChangeShapeType="1"/>
          </p:cNvSpPr>
          <p:nvPr/>
        </p:nvSpPr>
        <p:spPr bwMode="auto">
          <a:xfrm>
            <a:off x="7548563" y="5578475"/>
            <a:ext cx="4302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9424" name="Text Box 112"/>
          <p:cNvSpPr txBox="1">
            <a:spLocks noChangeArrowheads="1"/>
          </p:cNvSpPr>
          <p:nvPr/>
        </p:nvSpPr>
        <p:spPr bwMode="auto">
          <a:xfrm>
            <a:off x="7634288" y="5056188"/>
            <a:ext cx="34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0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0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0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1000"/>
                                        <p:tgtEl>
                                          <p:spTgt spid="90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90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0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418" grpId="0"/>
      <p:bldP spid="909419" grpId="0"/>
      <p:bldP spid="909420" grpId="0" animBg="1"/>
      <p:bldP spid="909421" grpId="0" animBg="1"/>
      <p:bldP spid="909422" grpId="0" animBg="1"/>
      <p:bldP spid="909423" grpId="0" animBg="1"/>
      <p:bldP spid="9094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79388" y="1916113"/>
            <a:ext cx="4495800" cy="4648200"/>
            <a:chOff x="1020" y="1207"/>
            <a:chExt cx="2832" cy="2928"/>
          </a:xfrm>
        </p:grpSpPr>
        <p:grpSp>
          <p:nvGrpSpPr>
            <p:cNvPr id="55320" name="Group 54"/>
            <p:cNvGrpSpPr>
              <a:grpSpLocks/>
            </p:cNvGrpSpPr>
            <p:nvPr/>
          </p:nvGrpSpPr>
          <p:grpSpPr bwMode="auto">
            <a:xfrm>
              <a:off x="2124" y="1207"/>
              <a:ext cx="1440" cy="2496"/>
              <a:chOff x="2160" y="1008"/>
              <a:chExt cx="1440" cy="2496"/>
            </a:xfrm>
          </p:grpSpPr>
          <p:sp>
            <p:nvSpPr>
              <p:cNvPr id="55348" name="Rectangle 55"/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960" cy="2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CLK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CLR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LD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ENP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A           QA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B           QB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           QC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D           QD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         RCO</a:t>
                </a:r>
              </a:p>
            </p:txBody>
          </p:sp>
          <p:sp>
            <p:nvSpPr>
              <p:cNvPr id="55349" name="Oval 56"/>
              <p:cNvSpPr>
                <a:spLocks noChangeArrowheads="1"/>
              </p:cNvSpPr>
              <p:nvPr/>
            </p:nvSpPr>
            <p:spPr bwMode="auto">
              <a:xfrm>
                <a:off x="2304" y="16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50" name="Oval 57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5351" name="Group 58"/>
              <p:cNvGrpSpPr>
                <a:grpSpLocks/>
              </p:cNvGrpSpPr>
              <p:nvPr/>
            </p:nvGrpSpPr>
            <p:grpSpPr bwMode="auto">
              <a:xfrm>
                <a:off x="2400" y="1392"/>
                <a:ext cx="96" cy="96"/>
                <a:chOff x="2880" y="2064"/>
                <a:chExt cx="96" cy="192"/>
              </a:xfrm>
            </p:grpSpPr>
            <p:sp>
              <p:nvSpPr>
                <p:cNvPr id="55366" name="Line 59"/>
                <p:cNvSpPr>
                  <a:spLocks noChangeShapeType="1"/>
                </p:cNvSpPr>
                <p:nvPr/>
              </p:nvSpPr>
              <p:spPr bwMode="auto">
                <a:xfrm>
                  <a:off x="2880" y="206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536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880" y="21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5352" name="Line 61"/>
              <p:cNvSpPr>
                <a:spLocks noChangeShapeType="1"/>
              </p:cNvSpPr>
              <p:nvPr/>
            </p:nvSpPr>
            <p:spPr bwMode="auto">
              <a:xfrm>
                <a:off x="2160" y="168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3" name="Line 62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4" name="Line 6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5" name="Line 6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6" name="Line 65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7" name="Line 66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8" name="Line 67"/>
              <p:cNvSpPr>
                <a:spLocks noChangeShapeType="1"/>
              </p:cNvSpPr>
              <p:nvPr/>
            </p:nvSpPr>
            <p:spPr bwMode="auto">
              <a:xfrm>
                <a:off x="2160" y="292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59" name="Line 68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0" name="Line 69"/>
              <p:cNvSpPr>
                <a:spLocks noChangeShapeType="1"/>
              </p:cNvSpPr>
              <p:nvPr/>
            </p:nvSpPr>
            <p:spPr bwMode="auto">
              <a:xfrm>
                <a:off x="21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1" name="Line 70"/>
              <p:cNvSpPr>
                <a:spLocks noChangeShapeType="1"/>
              </p:cNvSpPr>
              <p:nvPr/>
            </p:nvSpPr>
            <p:spPr bwMode="auto">
              <a:xfrm>
                <a:off x="3360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2" name="Line 71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3" name="Line 72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4" name="Line 73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5365" name="Text Box 74"/>
              <p:cNvSpPr txBox="1">
                <a:spLocks noChangeArrowheads="1"/>
              </p:cNvSpPr>
              <p:nvPr/>
            </p:nvSpPr>
            <p:spPr bwMode="auto">
              <a:xfrm>
                <a:off x="2514" y="1008"/>
                <a:ext cx="7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ea typeface="宋体" panose="02010600030101010101" pitchFamily="2" charset="-122"/>
                  </a:rPr>
                  <a:t>74</a:t>
                </a:r>
                <a:r>
                  <a:rPr lang="en-US" altLang="zh-CN" sz="2400">
                    <a:ea typeface="宋体" panose="02010600030101010101" pitchFamily="2" charset="-122"/>
                  </a:rPr>
                  <a:t>x163</a:t>
                </a:r>
              </a:p>
            </p:txBody>
          </p:sp>
        </p:grpSp>
        <p:sp>
          <p:nvSpPr>
            <p:cNvPr id="55321" name="Line 75"/>
            <p:cNvSpPr>
              <a:spLocks noChangeShapeType="1"/>
            </p:cNvSpPr>
            <p:nvPr/>
          </p:nvSpPr>
          <p:spPr bwMode="auto">
            <a:xfrm>
              <a:off x="3564" y="3319"/>
              <a:ext cx="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2" name="Line 76"/>
            <p:cNvSpPr>
              <a:spLocks noChangeShapeType="1"/>
            </p:cNvSpPr>
            <p:nvPr/>
          </p:nvSpPr>
          <p:spPr bwMode="auto">
            <a:xfrm flipH="1">
              <a:off x="2124" y="3847"/>
              <a:ext cx="14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3" name="Line 77"/>
            <p:cNvSpPr>
              <a:spLocks noChangeShapeType="1"/>
            </p:cNvSpPr>
            <p:nvPr/>
          </p:nvSpPr>
          <p:spPr bwMode="auto">
            <a:xfrm flipV="1">
              <a:off x="2124" y="3319"/>
              <a:ext cx="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4" name="Line 78"/>
            <p:cNvSpPr>
              <a:spLocks noChangeShapeType="1"/>
            </p:cNvSpPr>
            <p:nvPr/>
          </p:nvSpPr>
          <p:spPr bwMode="auto">
            <a:xfrm>
              <a:off x="3564" y="2935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5" name="Line 79"/>
            <p:cNvSpPr>
              <a:spLocks noChangeShapeType="1"/>
            </p:cNvSpPr>
            <p:nvPr/>
          </p:nvSpPr>
          <p:spPr bwMode="auto">
            <a:xfrm>
              <a:off x="3852" y="2935"/>
              <a:ext cx="0" cy="1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6" name="Line 80"/>
            <p:cNvSpPr>
              <a:spLocks noChangeShapeType="1"/>
            </p:cNvSpPr>
            <p:nvPr/>
          </p:nvSpPr>
          <p:spPr bwMode="auto">
            <a:xfrm flipH="1">
              <a:off x="1836" y="4135"/>
              <a:ext cx="201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7" name="Line 81"/>
            <p:cNvSpPr>
              <a:spLocks noChangeShapeType="1"/>
            </p:cNvSpPr>
            <p:nvPr/>
          </p:nvSpPr>
          <p:spPr bwMode="auto">
            <a:xfrm flipV="1">
              <a:off x="1836" y="2071"/>
              <a:ext cx="0" cy="20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8" name="Line 82"/>
            <p:cNvSpPr>
              <a:spLocks noChangeShapeType="1"/>
            </p:cNvSpPr>
            <p:nvPr/>
          </p:nvSpPr>
          <p:spPr bwMode="auto">
            <a:xfrm>
              <a:off x="1836" y="2071"/>
              <a:ext cx="2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9" name="Text Box 83"/>
            <p:cNvSpPr txBox="1">
              <a:spLocks noChangeArrowheads="1"/>
            </p:cNvSpPr>
            <p:nvPr/>
          </p:nvSpPr>
          <p:spPr bwMode="auto">
            <a:xfrm>
              <a:off x="2139" y="2541"/>
              <a:ext cx="2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330" name="Line 84"/>
            <p:cNvSpPr>
              <a:spLocks noChangeShapeType="1"/>
            </p:cNvSpPr>
            <p:nvPr/>
          </p:nvSpPr>
          <p:spPr bwMode="auto">
            <a:xfrm>
              <a:off x="1709" y="250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1" name="Line 85"/>
            <p:cNvSpPr>
              <a:spLocks noChangeShapeType="1"/>
            </p:cNvSpPr>
            <p:nvPr/>
          </p:nvSpPr>
          <p:spPr bwMode="auto">
            <a:xfrm>
              <a:off x="2124" y="231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2" name="Rectangle 86"/>
            <p:cNvSpPr>
              <a:spLocks noChangeArrowheads="1"/>
            </p:cNvSpPr>
            <p:nvPr/>
          </p:nvSpPr>
          <p:spPr bwMode="auto">
            <a:xfrm>
              <a:off x="1421" y="2455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33" name="Line 87"/>
            <p:cNvSpPr>
              <a:spLocks noChangeShapeType="1"/>
            </p:cNvSpPr>
            <p:nvPr/>
          </p:nvSpPr>
          <p:spPr bwMode="auto">
            <a:xfrm>
              <a:off x="1229" y="2503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4" name="Line 88"/>
            <p:cNvSpPr>
              <a:spLocks noChangeShapeType="1"/>
            </p:cNvSpPr>
            <p:nvPr/>
          </p:nvSpPr>
          <p:spPr bwMode="auto">
            <a:xfrm flipV="1">
              <a:off x="1229" y="231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5" name="Line 89"/>
            <p:cNvSpPr>
              <a:spLocks noChangeShapeType="1"/>
            </p:cNvSpPr>
            <p:nvPr/>
          </p:nvSpPr>
          <p:spPr bwMode="auto">
            <a:xfrm>
              <a:off x="1133" y="231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6" name="Text Box 90"/>
            <p:cNvSpPr txBox="1">
              <a:spLocks noChangeArrowheads="1"/>
            </p:cNvSpPr>
            <p:nvPr/>
          </p:nvSpPr>
          <p:spPr bwMode="auto">
            <a:xfrm>
              <a:off x="1020" y="2023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5337" name="Line 91"/>
            <p:cNvSpPr>
              <a:spLocks noChangeShapeType="1"/>
            </p:cNvSpPr>
            <p:nvPr/>
          </p:nvSpPr>
          <p:spPr bwMode="auto">
            <a:xfrm>
              <a:off x="2124" y="1879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8" name="Line 92"/>
            <p:cNvSpPr>
              <a:spLocks noChangeShapeType="1"/>
            </p:cNvSpPr>
            <p:nvPr/>
          </p:nvSpPr>
          <p:spPr bwMode="auto">
            <a:xfrm>
              <a:off x="1229" y="2743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9" name="Line 93"/>
            <p:cNvSpPr>
              <a:spLocks noChangeShapeType="1"/>
            </p:cNvSpPr>
            <p:nvPr/>
          </p:nvSpPr>
          <p:spPr bwMode="auto">
            <a:xfrm>
              <a:off x="1229" y="274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0" name="AutoShape 94"/>
            <p:cNvSpPr>
              <a:spLocks noChangeArrowheads="1"/>
            </p:cNvSpPr>
            <p:nvPr/>
          </p:nvSpPr>
          <p:spPr bwMode="auto">
            <a:xfrm flipV="1">
              <a:off x="1133" y="2887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41" name="Line 95"/>
            <p:cNvSpPr>
              <a:spLocks noChangeShapeType="1"/>
            </p:cNvSpPr>
            <p:nvPr/>
          </p:nvSpPr>
          <p:spPr bwMode="auto">
            <a:xfrm>
              <a:off x="2124" y="2503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2" name="Text Box 96"/>
            <p:cNvSpPr txBox="1">
              <a:spLocks noChangeArrowheads="1"/>
            </p:cNvSpPr>
            <p:nvPr/>
          </p:nvSpPr>
          <p:spPr bwMode="auto">
            <a:xfrm>
              <a:off x="1485" y="1495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55343" name="Line 97"/>
            <p:cNvSpPr>
              <a:spLocks noChangeShapeType="1"/>
            </p:cNvSpPr>
            <p:nvPr/>
          </p:nvSpPr>
          <p:spPr bwMode="auto">
            <a:xfrm>
              <a:off x="3708" y="3127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98"/>
            <p:cNvSpPr>
              <a:spLocks noChangeShapeType="1"/>
            </p:cNvSpPr>
            <p:nvPr/>
          </p:nvSpPr>
          <p:spPr bwMode="auto">
            <a:xfrm flipH="1">
              <a:off x="1980" y="3991"/>
              <a:ext cx="172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99"/>
            <p:cNvSpPr>
              <a:spLocks noChangeShapeType="1"/>
            </p:cNvSpPr>
            <p:nvPr/>
          </p:nvSpPr>
          <p:spPr bwMode="auto">
            <a:xfrm flipV="1">
              <a:off x="1980" y="3127"/>
              <a:ext cx="0" cy="8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6" name="Line 100"/>
            <p:cNvSpPr>
              <a:spLocks noChangeShapeType="1"/>
            </p:cNvSpPr>
            <p:nvPr/>
          </p:nvSpPr>
          <p:spPr bwMode="auto">
            <a:xfrm>
              <a:off x="3564" y="3127"/>
              <a:ext cx="1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Line 101"/>
            <p:cNvSpPr>
              <a:spLocks noChangeShapeType="1"/>
            </p:cNvSpPr>
            <p:nvPr/>
          </p:nvSpPr>
          <p:spPr bwMode="auto">
            <a:xfrm>
              <a:off x="1980" y="3127"/>
              <a:ext cx="1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0678" name="Text Box 102"/>
          <p:cNvSpPr txBox="1">
            <a:spLocks noChangeArrowheads="1"/>
          </p:cNvSpPr>
          <p:nvPr/>
        </p:nvSpPr>
        <p:spPr bwMode="auto">
          <a:xfrm>
            <a:off x="4932363" y="6057900"/>
            <a:ext cx="385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模12计数器</a:t>
            </a:r>
          </a:p>
        </p:txBody>
      </p:sp>
      <p:sp>
        <p:nvSpPr>
          <p:cNvPr id="55300" name="Rectangle 106"/>
          <p:cNvSpPr>
            <a:spLocks noChangeArrowheads="1"/>
          </p:cNvSpPr>
          <p:nvPr/>
        </p:nvSpPr>
        <p:spPr bwMode="auto">
          <a:xfrm>
            <a:off x="396875" y="765175"/>
            <a:ext cx="8496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Analysis what the modulo of the following circuit is ? </a:t>
            </a:r>
            <a:b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分析下面的电路的模为多少？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20683" name="Text Box 107"/>
          <p:cNvSpPr txBox="1">
            <a:spLocks noChangeArrowheads="1"/>
          </p:cNvSpPr>
          <p:nvPr/>
        </p:nvSpPr>
        <p:spPr bwMode="auto">
          <a:xfrm>
            <a:off x="5472113" y="1644650"/>
            <a:ext cx="21240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QD  QC 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QB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QA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0     0     0    0</a:t>
            </a:r>
          </a:p>
        </p:txBody>
      </p:sp>
      <p:sp>
        <p:nvSpPr>
          <p:cNvPr id="920684" name="Rectangle 108"/>
          <p:cNvSpPr>
            <a:spLocks noChangeArrowheads="1"/>
          </p:cNvSpPr>
          <p:nvPr/>
        </p:nvSpPr>
        <p:spPr bwMode="auto">
          <a:xfrm>
            <a:off x="5591175" y="24209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0     0     1    0</a:t>
            </a:r>
          </a:p>
        </p:txBody>
      </p:sp>
      <p:sp>
        <p:nvSpPr>
          <p:cNvPr id="920685" name="Rectangle 109"/>
          <p:cNvSpPr>
            <a:spLocks noChangeArrowheads="1"/>
          </p:cNvSpPr>
          <p:nvPr/>
        </p:nvSpPr>
        <p:spPr bwMode="auto">
          <a:xfrm>
            <a:off x="5591175" y="27511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0     0     1    1</a:t>
            </a:r>
          </a:p>
        </p:txBody>
      </p:sp>
      <p:sp>
        <p:nvSpPr>
          <p:cNvPr id="920686" name="Rectangle 110"/>
          <p:cNvSpPr>
            <a:spLocks noChangeArrowheads="1"/>
          </p:cNvSpPr>
          <p:nvPr/>
        </p:nvSpPr>
        <p:spPr bwMode="auto">
          <a:xfrm>
            <a:off x="5591175" y="30813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0     1     0    0</a:t>
            </a:r>
          </a:p>
        </p:txBody>
      </p:sp>
      <p:sp>
        <p:nvSpPr>
          <p:cNvPr id="920687" name="Rectangle 111"/>
          <p:cNvSpPr>
            <a:spLocks noChangeArrowheads="1"/>
          </p:cNvSpPr>
          <p:nvPr/>
        </p:nvSpPr>
        <p:spPr bwMode="auto">
          <a:xfrm>
            <a:off x="5591175" y="34115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0     1     1    0</a:t>
            </a:r>
          </a:p>
        </p:txBody>
      </p:sp>
      <p:sp>
        <p:nvSpPr>
          <p:cNvPr id="920688" name="Rectangle 112"/>
          <p:cNvSpPr>
            <a:spLocks noChangeArrowheads="1"/>
          </p:cNvSpPr>
          <p:nvPr/>
        </p:nvSpPr>
        <p:spPr bwMode="auto">
          <a:xfrm>
            <a:off x="5591175" y="37417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0     1     1    1</a:t>
            </a:r>
          </a:p>
        </p:txBody>
      </p:sp>
      <p:sp>
        <p:nvSpPr>
          <p:cNvPr id="920689" name="Rectangle 113"/>
          <p:cNvSpPr>
            <a:spLocks noChangeArrowheads="1"/>
          </p:cNvSpPr>
          <p:nvPr/>
        </p:nvSpPr>
        <p:spPr bwMode="auto">
          <a:xfrm>
            <a:off x="5591175" y="40719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1     0     0    0</a:t>
            </a:r>
          </a:p>
        </p:txBody>
      </p:sp>
      <p:sp>
        <p:nvSpPr>
          <p:cNvPr id="920690" name="Rectangle 114"/>
          <p:cNvSpPr>
            <a:spLocks noChangeArrowheads="1"/>
          </p:cNvSpPr>
          <p:nvPr/>
        </p:nvSpPr>
        <p:spPr bwMode="auto">
          <a:xfrm>
            <a:off x="5591175" y="44021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1     0     1    0</a:t>
            </a:r>
          </a:p>
        </p:txBody>
      </p:sp>
      <p:sp>
        <p:nvSpPr>
          <p:cNvPr id="920691" name="Rectangle 115"/>
          <p:cNvSpPr>
            <a:spLocks noChangeArrowheads="1"/>
          </p:cNvSpPr>
          <p:nvPr/>
        </p:nvSpPr>
        <p:spPr bwMode="auto">
          <a:xfrm>
            <a:off x="5591175" y="47323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1     0     1    1</a:t>
            </a:r>
          </a:p>
        </p:txBody>
      </p:sp>
      <p:sp>
        <p:nvSpPr>
          <p:cNvPr id="920692" name="Rectangle 116"/>
          <p:cNvSpPr>
            <a:spLocks noChangeArrowheads="1"/>
          </p:cNvSpPr>
          <p:nvPr/>
        </p:nvSpPr>
        <p:spPr bwMode="auto">
          <a:xfrm>
            <a:off x="5591175" y="50625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1     1     0    0</a:t>
            </a:r>
          </a:p>
        </p:txBody>
      </p:sp>
      <p:sp>
        <p:nvSpPr>
          <p:cNvPr id="920693" name="Rectangle 117"/>
          <p:cNvSpPr>
            <a:spLocks noChangeArrowheads="1"/>
          </p:cNvSpPr>
          <p:nvPr/>
        </p:nvSpPr>
        <p:spPr bwMode="auto">
          <a:xfrm>
            <a:off x="5591175" y="5392738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1     1     1    0</a:t>
            </a:r>
          </a:p>
        </p:txBody>
      </p:sp>
      <p:sp>
        <p:nvSpPr>
          <p:cNvPr id="920694" name="Rectangle 118"/>
          <p:cNvSpPr>
            <a:spLocks noChangeArrowheads="1"/>
          </p:cNvSpPr>
          <p:nvPr/>
        </p:nvSpPr>
        <p:spPr bwMode="auto">
          <a:xfrm>
            <a:off x="5591175" y="5721350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1     1     1    1</a:t>
            </a:r>
          </a:p>
        </p:txBody>
      </p:sp>
      <p:sp>
        <p:nvSpPr>
          <p:cNvPr id="920695" name="AutoShape 119"/>
          <p:cNvSpPr>
            <a:spLocks noChangeArrowheads="1"/>
          </p:cNvSpPr>
          <p:nvPr/>
        </p:nvSpPr>
        <p:spPr bwMode="auto">
          <a:xfrm>
            <a:off x="5580063" y="2133600"/>
            <a:ext cx="358775" cy="19764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0696" name="AutoShape 120"/>
          <p:cNvSpPr>
            <a:spLocks noChangeArrowheads="1"/>
          </p:cNvSpPr>
          <p:nvPr/>
        </p:nvSpPr>
        <p:spPr bwMode="auto">
          <a:xfrm>
            <a:off x="5580063" y="4130675"/>
            <a:ext cx="358775" cy="19764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21"/>
          <p:cNvGrpSpPr>
            <a:grpSpLocks/>
          </p:cNvGrpSpPr>
          <p:nvPr/>
        </p:nvGrpSpPr>
        <p:grpSpPr bwMode="auto">
          <a:xfrm>
            <a:off x="7415213" y="2276475"/>
            <a:ext cx="381000" cy="3702050"/>
            <a:chOff x="5088" y="1584"/>
            <a:chExt cx="240" cy="1536"/>
          </a:xfrm>
        </p:grpSpPr>
        <p:sp>
          <p:nvSpPr>
            <p:cNvPr id="55317" name="Line 122"/>
            <p:cNvSpPr>
              <a:spLocks noChangeShapeType="1"/>
            </p:cNvSpPr>
            <p:nvPr/>
          </p:nvSpPr>
          <p:spPr bwMode="auto">
            <a:xfrm>
              <a:off x="5088" y="312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8" name="Line 123"/>
            <p:cNvSpPr>
              <a:spLocks noChangeShapeType="1"/>
            </p:cNvSpPr>
            <p:nvPr/>
          </p:nvSpPr>
          <p:spPr bwMode="auto">
            <a:xfrm flipV="1">
              <a:off x="5328" y="1584"/>
              <a:ext cx="0" cy="15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9" name="Line 124"/>
            <p:cNvSpPr>
              <a:spLocks noChangeShapeType="1"/>
            </p:cNvSpPr>
            <p:nvPr/>
          </p:nvSpPr>
          <p:spPr bwMode="auto">
            <a:xfrm flipH="1">
              <a:off x="5088" y="158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0701" name="Text Box 125"/>
          <p:cNvSpPr txBox="1">
            <a:spLocks noChangeArrowheads="1"/>
          </p:cNvSpPr>
          <p:nvPr/>
        </p:nvSpPr>
        <p:spPr bwMode="auto">
          <a:xfrm>
            <a:off x="4932363" y="6381750"/>
            <a:ext cx="385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QD：12</a:t>
            </a:r>
            <a:r>
              <a:rPr lang="zh-CN" altLang="en-US" sz="2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分频，占空比50％  </a:t>
            </a:r>
          </a:p>
        </p:txBody>
      </p:sp>
    </p:spTree>
    <p:extLst>
      <p:ext uri="{BB962C8B-B14F-4D97-AF65-F5344CB8AC3E}">
        <p14:creationId xmlns:p14="http://schemas.microsoft.com/office/powerpoint/2010/main" val="31232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0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2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2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2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2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2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2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2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2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2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92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92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2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78" grpId="0" autoUpdateAnimBg="0"/>
      <p:bldP spid="920683" grpId="0" build="p" autoUpdateAnimBg="0"/>
      <p:bldP spid="920684" grpId="0"/>
      <p:bldP spid="920685" grpId="0"/>
      <p:bldP spid="920686" grpId="0"/>
      <p:bldP spid="920687" grpId="0"/>
      <p:bldP spid="920688" grpId="0"/>
      <p:bldP spid="920689" grpId="0"/>
      <p:bldP spid="920690" grpId="0"/>
      <p:bldP spid="920691" grpId="0"/>
      <p:bldP spid="920692" grpId="0"/>
      <p:bldP spid="920693" grpId="0"/>
      <p:bldP spid="920694" grpId="0"/>
      <p:bldP spid="920695" grpId="0" animBg="1"/>
      <p:bldP spid="920696" grpId="0" animBg="1"/>
      <p:bldP spid="92070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990600" y="2060575"/>
            <a:ext cx="4446588" cy="4419600"/>
            <a:chOff x="624" y="1298"/>
            <a:chExt cx="2801" cy="2784"/>
          </a:xfrm>
        </p:grpSpPr>
        <p:grpSp>
          <p:nvGrpSpPr>
            <p:cNvPr id="56329" name="Group 90"/>
            <p:cNvGrpSpPr>
              <a:grpSpLocks/>
            </p:cNvGrpSpPr>
            <p:nvPr/>
          </p:nvGrpSpPr>
          <p:grpSpPr bwMode="auto">
            <a:xfrm>
              <a:off x="1745" y="1298"/>
              <a:ext cx="1440" cy="2496"/>
              <a:chOff x="2160" y="1008"/>
              <a:chExt cx="1440" cy="2496"/>
            </a:xfrm>
          </p:grpSpPr>
          <p:sp>
            <p:nvSpPr>
              <p:cNvPr id="56353" name="Rectangle 91"/>
              <p:cNvSpPr>
                <a:spLocks noChangeArrowheads="1"/>
              </p:cNvSpPr>
              <p:nvPr/>
            </p:nvSpPr>
            <p:spPr bwMode="auto">
              <a:xfrm>
                <a:off x="2400" y="1296"/>
                <a:ext cx="960" cy="2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CLK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CLR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LD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ENP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A           QA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B           QB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           QC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D           QD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         RCO</a:t>
                </a:r>
              </a:p>
            </p:txBody>
          </p:sp>
          <p:sp>
            <p:nvSpPr>
              <p:cNvPr id="56354" name="Oval 92"/>
              <p:cNvSpPr>
                <a:spLocks noChangeArrowheads="1"/>
              </p:cNvSpPr>
              <p:nvPr/>
            </p:nvSpPr>
            <p:spPr bwMode="auto">
              <a:xfrm>
                <a:off x="2304" y="1632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5" name="Oval 93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6356" name="Group 94"/>
              <p:cNvGrpSpPr>
                <a:grpSpLocks/>
              </p:cNvGrpSpPr>
              <p:nvPr/>
            </p:nvGrpSpPr>
            <p:grpSpPr bwMode="auto">
              <a:xfrm>
                <a:off x="2400" y="1392"/>
                <a:ext cx="96" cy="96"/>
                <a:chOff x="2880" y="2064"/>
                <a:chExt cx="96" cy="192"/>
              </a:xfrm>
            </p:grpSpPr>
            <p:sp>
              <p:nvSpPr>
                <p:cNvPr id="56371" name="Line 95"/>
                <p:cNvSpPr>
                  <a:spLocks noChangeShapeType="1"/>
                </p:cNvSpPr>
                <p:nvPr/>
              </p:nvSpPr>
              <p:spPr bwMode="auto">
                <a:xfrm>
                  <a:off x="2880" y="206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6372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2880" y="21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6357" name="Line 97"/>
              <p:cNvSpPr>
                <a:spLocks noChangeShapeType="1"/>
              </p:cNvSpPr>
              <p:nvPr/>
            </p:nvSpPr>
            <p:spPr bwMode="auto">
              <a:xfrm>
                <a:off x="2160" y="168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8" name="Line 98"/>
              <p:cNvSpPr>
                <a:spLocks noChangeShapeType="1"/>
              </p:cNvSpPr>
              <p:nvPr/>
            </p:nvSpPr>
            <p:spPr bwMode="auto">
              <a:xfrm>
                <a:off x="2160" y="187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9" name="Line 9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0" name="Line 100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1" name="Line 10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2" name="Line 102"/>
              <p:cNvSpPr>
                <a:spLocks noChangeShapeType="1"/>
              </p:cNvSpPr>
              <p:nvPr/>
            </p:nvSpPr>
            <p:spPr bwMode="auto">
              <a:xfrm>
                <a:off x="2160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3" name="Line 103"/>
              <p:cNvSpPr>
                <a:spLocks noChangeShapeType="1"/>
              </p:cNvSpPr>
              <p:nvPr/>
            </p:nvSpPr>
            <p:spPr bwMode="auto">
              <a:xfrm>
                <a:off x="2160" y="292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4" name="Line 104"/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5" name="Line 105"/>
              <p:cNvSpPr>
                <a:spLocks noChangeShapeType="1"/>
              </p:cNvSpPr>
              <p:nvPr/>
            </p:nvSpPr>
            <p:spPr bwMode="auto">
              <a:xfrm>
                <a:off x="2160" y="14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6" name="Line 106"/>
              <p:cNvSpPr>
                <a:spLocks noChangeShapeType="1"/>
              </p:cNvSpPr>
              <p:nvPr/>
            </p:nvSpPr>
            <p:spPr bwMode="auto">
              <a:xfrm>
                <a:off x="3360" y="254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7" name="Line 107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8" name="Line 108"/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69" name="Line 109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70" name="Text Box 110"/>
              <p:cNvSpPr txBox="1">
                <a:spLocks noChangeArrowheads="1"/>
              </p:cNvSpPr>
              <p:nvPr/>
            </p:nvSpPr>
            <p:spPr bwMode="auto">
              <a:xfrm>
                <a:off x="2514" y="1008"/>
                <a:ext cx="75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ea typeface="宋体" panose="02010600030101010101" pitchFamily="2" charset="-122"/>
                  </a:rPr>
                  <a:t>74</a:t>
                </a:r>
                <a:r>
                  <a:rPr lang="en-US" altLang="zh-CN" sz="2400">
                    <a:ea typeface="宋体" panose="02010600030101010101" pitchFamily="2" charset="-122"/>
                  </a:rPr>
                  <a:t>x163</a:t>
                </a:r>
              </a:p>
            </p:txBody>
          </p:sp>
        </p:grpSp>
        <p:sp>
          <p:nvSpPr>
            <p:cNvPr id="56330" name="Line 111"/>
            <p:cNvSpPr>
              <a:spLocks noChangeShapeType="1"/>
            </p:cNvSpPr>
            <p:nvPr/>
          </p:nvSpPr>
          <p:spPr bwMode="auto">
            <a:xfrm>
              <a:off x="3185" y="3410"/>
              <a:ext cx="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1" name="Line 112"/>
            <p:cNvSpPr>
              <a:spLocks noChangeShapeType="1"/>
            </p:cNvSpPr>
            <p:nvPr/>
          </p:nvSpPr>
          <p:spPr bwMode="auto">
            <a:xfrm flipH="1">
              <a:off x="1745" y="3938"/>
              <a:ext cx="14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2" name="Line 113"/>
            <p:cNvSpPr>
              <a:spLocks noChangeShapeType="1"/>
            </p:cNvSpPr>
            <p:nvPr/>
          </p:nvSpPr>
          <p:spPr bwMode="auto">
            <a:xfrm flipV="1">
              <a:off x="1745" y="3410"/>
              <a:ext cx="0" cy="5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114"/>
            <p:cNvSpPr>
              <a:spLocks noChangeShapeType="1"/>
            </p:cNvSpPr>
            <p:nvPr/>
          </p:nvSpPr>
          <p:spPr bwMode="auto">
            <a:xfrm>
              <a:off x="3185" y="3026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115"/>
            <p:cNvSpPr>
              <a:spLocks noChangeShapeType="1"/>
            </p:cNvSpPr>
            <p:nvPr/>
          </p:nvSpPr>
          <p:spPr bwMode="auto">
            <a:xfrm>
              <a:off x="3425" y="3026"/>
              <a:ext cx="0" cy="105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Line 116"/>
            <p:cNvSpPr>
              <a:spLocks noChangeShapeType="1"/>
            </p:cNvSpPr>
            <p:nvPr/>
          </p:nvSpPr>
          <p:spPr bwMode="auto">
            <a:xfrm flipH="1">
              <a:off x="1505" y="4082"/>
              <a:ext cx="192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117"/>
            <p:cNvSpPr>
              <a:spLocks noChangeShapeType="1"/>
            </p:cNvSpPr>
            <p:nvPr/>
          </p:nvSpPr>
          <p:spPr bwMode="auto">
            <a:xfrm flipV="1">
              <a:off x="1505" y="2162"/>
              <a:ext cx="0" cy="192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Line 118"/>
            <p:cNvSpPr>
              <a:spLocks noChangeShapeType="1"/>
            </p:cNvSpPr>
            <p:nvPr/>
          </p:nvSpPr>
          <p:spPr bwMode="auto">
            <a:xfrm>
              <a:off x="1505" y="2162"/>
              <a:ext cx="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8" name="Text Box 119"/>
            <p:cNvSpPr txBox="1">
              <a:spLocks noChangeArrowheads="1"/>
            </p:cNvSpPr>
            <p:nvPr/>
          </p:nvSpPr>
          <p:spPr bwMode="auto">
            <a:xfrm>
              <a:off x="1772" y="2614"/>
              <a:ext cx="21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339" name="Line 120"/>
            <p:cNvSpPr>
              <a:spLocks noChangeShapeType="1"/>
            </p:cNvSpPr>
            <p:nvPr/>
          </p:nvSpPr>
          <p:spPr bwMode="auto">
            <a:xfrm>
              <a:off x="1313" y="259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Line 121"/>
            <p:cNvSpPr>
              <a:spLocks noChangeShapeType="1"/>
            </p:cNvSpPr>
            <p:nvPr/>
          </p:nvSpPr>
          <p:spPr bwMode="auto">
            <a:xfrm>
              <a:off x="1745" y="240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Rectangle 122"/>
            <p:cNvSpPr>
              <a:spLocks noChangeArrowheads="1"/>
            </p:cNvSpPr>
            <p:nvPr/>
          </p:nvSpPr>
          <p:spPr bwMode="auto">
            <a:xfrm>
              <a:off x="1025" y="2546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2" name="Line 123"/>
            <p:cNvSpPr>
              <a:spLocks noChangeShapeType="1"/>
            </p:cNvSpPr>
            <p:nvPr/>
          </p:nvSpPr>
          <p:spPr bwMode="auto">
            <a:xfrm>
              <a:off x="833" y="259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124"/>
            <p:cNvSpPr>
              <a:spLocks noChangeShapeType="1"/>
            </p:cNvSpPr>
            <p:nvPr/>
          </p:nvSpPr>
          <p:spPr bwMode="auto">
            <a:xfrm flipV="1">
              <a:off x="833" y="240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125"/>
            <p:cNvSpPr>
              <a:spLocks noChangeShapeType="1"/>
            </p:cNvSpPr>
            <p:nvPr/>
          </p:nvSpPr>
          <p:spPr bwMode="auto">
            <a:xfrm>
              <a:off x="737" y="240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Text Box 126"/>
            <p:cNvSpPr txBox="1">
              <a:spLocks noChangeArrowheads="1"/>
            </p:cNvSpPr>
            <p:nvPr/>
          </p:nvSpPr>
          <p:spPr bwMode="auto">
            <a:xfrm>
              <a:off x="624" y="2114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6346" name="Line 127"/>
            <p:cNvSpPr>
              <a:spLocks noChangeShapeType="1"/>
            </p:cNvSpPr>
            <p:nvPr/>
          </p:nvSpPr>
          <p:spPr bwMode="auto">
            <a:xfrm>
              <a:off x="1745" y="197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Line 128"/>
            <p:cNvSpPr>
              <a:spLocks noChangeShapeType="1"/>
            </p:cNvSpPr>
            <p:nvPr/>
          </p:nvSpPr>
          <p:spPr bwMode="auto">
            <a:xfrm>
              <a:off x="1745" y="259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8" name="Line 129"/>
            <p:cNvSpPr>
              <a:spLocks noChangeShapeType="1"/>
            </p:cNvSpPr>
            <p:nvPr/>
          </p:nvSpPr>
          <p:spPr bwMode="auto">
            <a:xfrm>
              <a:off x="833" y="283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130"/>
            <p:cNvSpPr>
              <a:spLocks noChangeShapeType="1"/>
            </p:cNvSpPr>
            <p:nvPr/>
          </p:nvSpPr>
          <p:spPr bwMode="auto">
            <a:xfrm>
              <a:off x="833" y="283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AutoShape 131"/>
            <p:cNvSpPr>
              <a:spLocks noChangeArrowheads="1"/>
            </p:cNvSpPr>
            <p:nvPr/>
          </p:nvSpPr>
          <p:spPr bwMode="auto">
            <a:xfrm flipV="1">
              <a:off x="737" y="297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1" name="Line 132"/>
            <p:cNvSpPr>
              <a:spLocks noChangeShapeType="1"/>
            </p:cNvSpPr>
            <p:nvPr/>
          </p:nvSpPr>
          <p:spPr bwMode="auto">
            <a:xfrm>
              <a:off x="1745" y="302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2" name="Text Box 133"/>
            <p:cNvSpPr txBox="1">
              <a:spLocks noChangeArrowheads="1"/>
            </p:cNvSpPr>
            <p:nvPr/>
          </p:nvSpPr>
          <p:spPr bwMode="auto">
            <a:xfrm>
              <a:off x="1089" y="1586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</p:grpSp>
      <p:sp>
        <p:nvSpPr>
          <p:cNvPr id="918662" name="Text Box 134"/>
          <p:cNvSpPr txBox="1">
            <a:spLocks noChangeArrowheads="1"/>
          </p:cNvSpPr>
          <p:nvPr/>
        </p:nvSpPr>
        <p:spPr bwMode="auto">
          <a:xfrm>
            <a:off x="5721350" y="2455863"/>
            <a:ext cx="2508250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QD  QC 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QB</a:t>
            </a: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QA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0     0     0    0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    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1     1    0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0     1     1    1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1     0     0    0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    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1     1    0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  <a:ea typeface="宋体" panose="02010600030101010101" pitchFamily="2" charset="-122"/>
              </a:rPr>
              <a:t>1     1     1    1</a:t>
            </a:r>
          </a:p>
        </p:txBody>
      </p:sp>
      <p:grpSp>
        <p:nvGrpSpPr>
          <p:cNvPr id="5" name="Group 135"/>
          <p:cNvGrpSpPr>
            <a:grpSpLocks/>
          </p:cNvGrpSpPr>
          <p:nvPr/>
        </p:nvGrpSpPr>
        <p:grpSpPr bwMode="auto">
          <a:xfrm>
            <a:off x="8077200" y="3203575"/>
            <a:ext cx="381000" cy="2438400"/>
            <a:chOff x="5088" y="1584"/>
            <a:chExt cx="240" cy="1536"/>
          </a:xfrm>
        </p:grpSpPr>
        <p:sp>
          <p:nvSpPr>
            <p:cNvPr id="56326" name="Line 136"/>
            <p:cNvSpPr>
              <a:spLocks noChangeShapeType="1"/>
            </p:cNvSpPr>
            <p:nvPr/>
          </p:nvSpPr>
          <p:spPr bwMode="auto">
            <a:xfrm>
              <a:off x="5088" y="3120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137"/>
            <p:cNvSpPr>
              <a:spLocks noChangeShapeType="1"/>
            </p:cNvSpPr>
            <p:nvPr/>
          </p:nvSpPr>
          <p:spPr bwMode="auto">
            <a:xfrm flipV="1">
              <a:off x="5328" y="1584"/>
              <a:ext cx="0" cy="15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8" name="Line 138"/>
            <p:cNvSpPr>
              <a:spLocks noChangeShapeType="1"/>
            </p:cNvSpPr>
            <p:nvPr/>
          </p:nvSpPr>
          <p:spPr bwMode="auto">
            <a:xfrm flipH="1">
              <a:off x="5088" y="1584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8669" name="Rectangle 141"/>
          <p:cNvSpPr>
            <a:spLocks noChangeArrowheads="1"/>
          </p:cNvSpPr>
          <p:nvPr/>
        </p:nvSpPr>
        <p:spPr bwMode="auto">
          <a:xfrm>
            <a:off x="395288" y="908050"/>
            <a:ext cx="8496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hlink"/>
                </a:solidFill>
                <a:ea typeface="华文新魏" panose="02010800040101010101" pitchFamily="2" charset="-122"/>
              </a:rPr>
              <a:t>Exercise</a:t>
            </a:r>
            <a: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Analysis what the modulo of the following circuit is ? </a:t>
            </a:r>
          </a:p>
        </p:txBody>
      </p:sp>
    </p:spTree>
    <p:extLst>
      <p:ext uri="{BB962C8B-B14F-4D97-AF65-F5344CB8AC3E}">
        <p14:creationId xmlns:p14="http://schemas.microsoft.com/office/powerpoint/2010/main" val="93378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8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8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18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8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662" grpId="0" build="p" autoUpdateAnimBg="0"/>
      <p:bldP spid="91866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567" name="Picture 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790700"/>
            <a:ext cx="9136062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15474" name="Rectangle 18"/>
          <p:cNvSpPr>
            <a:spLocks noGrp="1" noChangeArrowheads="1"/>
          </p:cNvSpPr>
          <p:nvPr>
            <p:ph type="title"/>
          </p:nvPr>
        </p:nvSpPr>
        <p:spPr>
          <a:xfrm>
            <a:off x="611188" y="1225550"/>
            <a:ext cx="7993062" cy="51435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dirty="0"/>
              <a:t>Example 3: Cascading Counter (</a:t>
            </a:r>
            <a:r>
              <a:rPr lang="zh-CN" altLang="en-US" sz="2800" dirty="0"/>
              <a:t>计数器的级联</a:t>
            </a:r>
            <a:r>
              <a:rPr lang="en-US" altLang="zh-CN" sz="2800" dirty="0"/>
              <a:t>)  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76600" y="3805238"/>
            <a:ext cx="3681413" cy="1728787"/>
            <a:chOff x="2064" y="2397"/>
            <a:chExt cx="2319" cy="1089"/>
          </a:xfrm>
        </p:grpSpPr>
        <p:sp>
          <p:nvSpPr>
            <p:cNvPr id="47165" name="Line 30"/>
            <p:cNvSpPr>
              <a:spLocks noChangeShapeType="1"/>
            </p:cNvSpPr>
            <p:nvPr/>
          </p:nvSpPr>
          <p:spPr bwMode="auto">
            <a:xfrm>
              <a:off x="2064" y="3475"/>
              <a:ext cx="196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47166" name="Line 31"/>
            <p:cNvSpPr>
              <a:spLocks noChangeShapeType="1"/>
            </p:cNvSpPr>
            <p:nvPr/>
          </p:nvSpPr>
          <p:spPr bwMode="auto">
            <a:xfrm>
              <a:off x="4025" y="2398"/>
              <a:ext cx="0" cy="108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47167" name="Line 32"/>
            <p:cNvSpPr>
              <a:spLocks noChangeShapeType="1"/>
            </p:cNvSpPr>
            <p:nvPr/>
          </p:nvSpPr>
          <p:spPr bwMode="auto">
            <a:xfrm flipV="1">
              <a:off x="4004" y="2397"/>
              <a:ext cx="3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  <p:sp>
          <p:nvSpPr>
            <p:cNvPr id="47168" name="Line 33"/>
            <p:cNvSpPr>
              <a:spLocks noChangeShapeType="1"/>
            </p:cNvSpPr>
            <p:nvPr/>
          </p:nvSpPr>
          <p:spPr bwMode="auto">
            <a:xfrm flipV="1">
              <a:off x="4025" y="2585"/>
              <a:ext cx="35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/>
            <a:lstStyle/>
            <a:p>
              <a:endParaRPr lang="zh-CN" altLang="en-US"/>
            </a:p>
          </p:txBody>
        </p:sp>
      </p:grpSp>
      <p:sp>
        <p:nvSpPr>
          <p:cNvPr id="915498" name="Text Box 42"/>
          <p:cNvSpPr txBox="1">
            <a:spLocks noChangeArrowheads="1"/>
          </p:cNvSpPr>
          <p:nvPr/>
        </p:nvSpPr>
        <p:spPr bwMode="auto">
          <a:xfrm>
            <a:off x="468313" y="6092825"/>
            <a:ext cx="831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思考：利用低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位的进位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RCO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控制高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位的时钟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CLK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行不行？ 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4925" y="2060575"/>
            <a:ext cx="720725" cy="295275"/>
            <a:chOff x="158" y="1298"/>
            <a:chExt cx="454" cy="186"/>
          </a:xfrm>
        </p:grpSpPr>
        <p:grpSp>
          <p:nvGrpSpPr>
            <p:cNvPr id="47160" name="Group 43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7162" name="Line 44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3" name="Line 45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4" name="Line 46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61" name="Text Box 47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227763" y="2276475"/>
            <a:ext cx="720725" cy="295275"/>
            <a:chOff x="158" y="1298"/>
            <a:chExt cx="454" cy="186"/>
          </a:xfrm>
        </p:grpSpPr>
        <p:grpSp>
          <p:nvGrpSpPr>
            <p:cNvPr id="47155" name="Group 50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7157" name="Line 51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8" name="Line 52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9" name="Line 53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56" name="Text Box 54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755650" y="2060575"/>
            <a:ext cx="720725" cy="295275"/>
            <a:chOff x="158" y="1298"/>
            <a:chExt cx="454" cy="186"/>
          </a:xfrm>
        </p:grpSpPr>
        <p:grpSp>
          <p:nvGrpSpPr>
            <p:cNvPr id="47150" name="Group 56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7152" name="Line 57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3" name="Line 58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4" name="Line 59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51" name="Text Box 60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6948488" y="2276475"/>
            <a:ext cx="720725" cy="295275"/>
            <a:chOff x="158" y="1298"/>
            <a:chExt cx="454" cy="186"/>
          </a:xfrm>
        </p:grpSpPr>
        <p:grpSp>
          <p:nvGrpSpPr>
            <p:cNvPr id="47145" name="Group 62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7147" name="Line 63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8" name="Line 64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9" name="Line 65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7146" name="Text Box 66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915523" name="Text Box 67"/>
          <p:cNvSpPr txBox="1">
            <a:spLocks noChangeArrowheads="1"/>
          </p:cNvSpPr>
          <p:nvPr/>
        </p:nvSpPr>
        <p:spPr bwMode="auto">
          <a:xfrm>
            <a:off x="3308350" y="5032375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24" name="Text Box 68"/>
          <p:cNvSpPr txBox="1">
            <a:spLocks noChangeArrowheads="1"/>
          </p:cNvSpPr>
          <p:nvPr/>
        </p:nvSpPr>
        <p:spPr bwMode="auto">
          <a:xfrm>
            <a:off x="3308350" y="474980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25" name="Text Box 69"/>
          <p:cNvSpPr txBox="1">
            <a:spLocks noChangeArrowheads="1"/>
          </p:cNvSpPr>
          <p:nvPr/>
        </p:nvSpPr>
        <p:spPr bwMode="auto">
          <a:xfrm>
            <a:off x="3308350" y="4459288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26" name="Text Box 70"/>
          <p:cNvSpPr txBox="1">
            <a:spLocks noChangeArrowheads="1"/>
          </p:cNvSpPr>
          <p:nvPr/>
        </p:nvSpPr>
        <p:spPr bwMode="auto">
          <a:xfrm>
            <a:off x="3308350" y="41703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27" name="Text Box 71"/>
          <p:cNvSpPr txBox="1">
            <a:spLocks noChangeArrowheads="1"/>
          </p:cNvSpPr>
          <p:nvPr/>
        </p:nvSpPr>
        <p:spPr bwMode="auto">
          <a:xfrm>
            <a:off x="3300413" y="553085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28" name="Text Box 72"/>
          <p:cNvSpPr txBox="1">
            <a:spLocks noChangeArrowheads="1"/>
          </p:cNvSpPr>
          <p:nvPr/>
        </p:nvSpPr>
        <p:spPr bwMode="auto">
          <a:xfrm>
            <a:off x="8107363" y="5037138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29" name="Text Box 73"/>
          <p:cNvSpPr txBox="1">
            <a:spLocks noChangeArrowheads="1"/>
          </p:cNvSpPr>
          <p:nvPr/>
        </p:nvSpPr>
        <p:spPr bwMode="auto">
          <a:xfrm>
            <a:off x="8107363" y="4759325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30" name="Text Box 74"/>
          <p:cNvSpPr txBox="1">
            <a:spLocks noChangeArrowheads="1"/>
          </p:cNvSpPr>
          <p:nvPr/>
        </p:nvSpPr>
        <p:spPr bwMode="auto">
          <a:xfrm>
            <a:off x="8107363" y="4471988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31" name="Text Box 75"/>
          <p:cNvSpPr txBox="1">
            <a:spLocks noChangeArrowheads="1"/>
          </p:cNvSpPr>
          <p:nvPr/>
        </p:nvSpPr>
        <p:spPr bwMode="auto">
          <a:xfrm>
            <a:off x="8107363" y="4187825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32" name="Text Box 76"/>
          <p:cNvSpPr txBox="1">
            <a:spLocks noChangeArrowheads="1"/>
          </p:cNvSpPr>
          <p:nvPr/>
        </p:nvSpPr>
        <p:spPr bwMode="auto">
          <a:xfrm>
            <a:off x="3443288" y="503237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33" name="Text Box 77"/>
          <p:cNvSpPr txBox="1">
            <a:spLocks noChangeArrowheads="1"/>
          </p:cNvSpPr>
          <p:nvPr/>
        </p:nvSpPr>
        <p:spPr bwMode="auto">
          <a:xfrm>
            <a:off x="3459163" y="553085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34" name="Text Box 78"/>
          <p:cNvSpPr txBox="1">
            <a:spLocks noChangeArrowheads="1"/>
          </p:cNvSpPr>
          <p:nvPr/>
        </p:nvSpPr>
        <p:spPr bwMode="auto">
          <a:xfrm>
            <a:off x="5821363" y="3716338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35" name="Text Box 79"/>
          <p:cNvSpPr txBox="1">
            <a:spLocks noChangeArrowheads="1"/>
          </p:cNvSpPr>
          <p:nvPr/>
        </p:nvSpPr>
        <p:spPr bwMode="auto">
          <a:xfrm>
            <a:off x="5821363" y="396240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36" name="Text Box 80"/>
          <p:cNvSpPr txBox="1">
            <a:spLocks noChangeArrowheads="1"/>
          </p:cNvSpPr>
          <p:nvPr/>
        </p:nvSpPr>
        <p:spPr bwMode="auto">
          <a:xfrm>
            <a:off x="5964238" y="371157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37" name="Text Box 81"/>
          <p:cNvSpPr txBox="1">
            <a:spLocks noChangeArrowheads="1"/>
          </p:cNvSpPr>
          <p:nvPr/>
        </p:nvSpPr>
        <p:spPr bwMode="auto">
          <a:xfrm>
            <a:off x="5964238" y="39624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38" name="Text Box 82"/>
          <p:cNvSpPr txBox="1">
            <a:spLocks noChangeArrowheads="1"/>
          </p:cNvSpPr>
          <p:nvPr/>
        </p:nvSpPr>
        <p:spPr bwMode="auto">
          <a:xfrm>
            <a:off x="8243888" y="418782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39" name="Text Box 83"/>
          <p:cNvSpPr txBox="1">
            <a:spLocks noChangeArrowheads="1"/>
          </p:cNvSpPr>
          <p:nvPr/>
        </p:nvSpPr>
        <p:spPr bwMode="auto">
          <a:xfrm>
            <a:off x="3743325" y="503237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40" name="Text Box 84"/>
          <p:cNvSpPr txBox="1">
            <a:spLocks noChangeArrowheads="1"/>
          </p:cNvSpPr>
          <p:nvPr/>
        </p:nvSpPr>
        <p:spPr bwMode="auto">
          <a:xfrm>
            <a:off x="3743325" y="47498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41" name="Text Box 85"/>
          <p:cNvSpPr txBox="1">
            <a:spLocks noChangeArrowheads="1"/>
          </p:cNvSpPr>
          <p:nvPr/>
        </p:nvSpPr>
        <p:spPr bwMode="auto">
          <a:xfrm>
            <a:off x="3743325" y="4459288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42" name="Text Box 86"/>
          <p:cNvSpPr txBox="1">
            <a:spLocks noChangeArrowheads="1"/>
          </p:cNvSpPr>
          <p:nvPr/>
        </p:nvSpPr>
        <p:spPr bwMode="auto">
          <a:xfrm>
            <a:off x="3743325" y="41783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43" name="Text Box 87"/>
          <p:cNvSpPr txBox="1">
            <a:spLocks noChangeArrowheads="1"/>
          </p:cNvSpPr>
          <p:nvPr/>
        </p:nvSpPr>
        <p:spPr bwMode="auto">
          <a:xfrm>
            <a:off x="3443288" y="47498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44" name="Text Box 88"/>
          <p:cNvSpPr txBox="1">
            <a:spLocks noChangeArrowheads="1"/>
          </p:cNvSpPr>
          <p:nvPr/>
        </p:nvSpPr>
        <p:spPr bwMode="auto">
          <a:xfrm>
            <a:off x="3443288" y="4459288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45" name="Text Box 89"/>
          <p:cNvSpPr txBox="1">
            <a:spLocks noChangeArrowheads="1"/>
          </p:cNvSpPr>
          <p:nvPr/>
        </p:nvSpPr>
        <p:spPr bwMode="auto">
          <a:xfrm>
            <a:off x="3443288" y="41783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5551" name="Text Box 95"/>
          <p:cNvSpPr txBox="1">
            <a:spLocks noChangeArrowheads="1"/>
          </p:cNvSpPr>
          <p:nvPr/>
        </p:nvSpPr>
        <p:spPr bwMode="auto">
          <a:xfrm>
            <a:off x="3779838" y="553085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15552" name="Text Box 96"/>
          <p:cNvSpPr txBox="1">
            <a:spLocks noChangeArrowheads="1"/>
          </p:cNvSpPr>
          <p:nvPr/>
        </p:nvSpPr>
        <p:spPr bwMode="auto">
          <a:xfrm>
            <a:off x="3851275" y="270827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hlink"/>
                </a:solidFill>
                <a:latin typeface="Arial Narrow" panose="020B0606020202030204" pitchFamily="34" charset="0"/>
              </a:rPr>
              <a:t>计数顺序</a:t>
            </a:r>
            <a:endParaRPr lang="zh-CN" altLang="en-US" sz="1600">
              <a:solidFill>
                <a:schemeClr val="hlink"/>
              </a:solidFill>
            </a:endParaRPr>
          </a:p>
        </p:txBody>
      </p:sp>
      <p:sp>
        <p:nvSpPr>
          <p:cNvPr id="915553" name="Text Box 97"/>
          <p:cNvSpPr txBox="1">
            <a:spLocks noChangeArrowheads="1"/>
          </p:cNvSpPr>
          <p:nvPr/>
        </p:nvSpPr>
        <p:spPr bwMode="auto">
          <a:xfrm>
            <a:off x="3851275" y="28527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15554" name="Text Box 98"/>
          <p:cNvSpPr txBox="1">
            <a:spLocks noChangeArrowheads="1"/>
          </p:cNvSpPr>
          <p:nvPr/>
        </p:nvSpPr>
        <p:spPr bwMode="auto">
          <a:xfrm>
            <a:off x="3851275" y="30686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0000 1110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15557" name="Text Box 101"/>
          <p:cNvSpPr txBox="1">
            <a:spLocks noChangeArrowheads="1"/>
          </p:cNvSpPr>
          <p:nvPr/>
        </p:nvSpPr>
        <p:spPr bwMode="auto">
          <a:xfrm>
            <a:off x="3851275" y="34766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0001 0000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15558" name="Text Box 102"/>
          <p:cNvSpPr txBox="1">
            <a:spLocks noChangeArrowheads="1"/>
          </p:cNvSpPr>
          <p:nvPr/>
        </p:nvSpPr>
        <p:spPr bwMode="auto">
          <a:xfrm>
            <a:off x="3851275" y="3592513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15559" name="Text Box 103"/>
          <p:cNvSpPr txBox="1">
            <a:spLocks noChangeArrowheads="1"/>
          </p:cNvSpPr>
          <p:nvPr/>
        </p:nvSpPr>
        <p:spPr bwMode="auto">
          <a:xfrm>
            <a:off x="3851275" y="32734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0000 1111</a:t>
            </a:r>
            <a:endParaRPr lang="en-US" altLang="zh-CN"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1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1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91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1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1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1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1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1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1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91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9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91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9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9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9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91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91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91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74" grpId="0"/>
      <p:bldP spid="915498" grpId="0" autoUpdateAnimBg="0"/>
      <p:bldP spid="915523" grpId="0"/>
      <p:bldP spid="915524" grpId="0"/>
      <p:bldP spid="915525" grpId="0"/>
      <p:bldP spid="915526" grpId="0"/>
      <p:bldP spid="915527" grpId="0"/>
      <p:bldP spid="915528" grpId="0"/>
      <p:bldP spid="915529" grpId="0"/>
      <p:bldP spid="915530" grpId="0"/>
      <p:bldP spid="915531" grpId="0"/>
      <p:bldP spid="915532" grpId="0"/>
      <p:bldP spid="915533" grpId="0"/>
      <p:bldP spid="915534" grpId="0"/>
      <p:bldP spid="915535" grpId="0"/>
      <p:bldP spid="915536" grpId="0"/>
      <p:bldP spid="915537" grpId="0"/>
      <p:bldP spid="915538" grpId="0"/>
      <p:bldP spid="915539" grpId="0"/>
      <p:bldP spid="915540" grpId="0"/>
      <p:bldP spid="915541" grpId="0"/>
      <p:bldP spid="915542" grpId="0"/>
      <p:bldP spid="915543" grpId="0"/>
      <p:bldP spid="915544" grpId="0"/>
      <p:bldP spid="915545" grpId="0"/>
      <p:bldP spid="915551" grpId="0"/>
      <p:bldP spid="915552" grpId="0"/>
      <p:bldP spid="915553" grpId="0"/>
      <p:bldP spid="915554" grpId="0"/>
      <p:bldP spid="915557" grpId="0"/>
      <p:bldP spid="915558" grpId="0"/>
      <p:bldP spid="9155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2058988"/>
            <a:ext cx="91360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225550"/>
            <a:ext cx="7993062" cy="51435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dirty="0"/>
              <a:t>Example 3: Cascading Counter (</a:t>
            </a:r>
            <a:r>
              <a:rPr lang="zh-CN" altLang="en-US" sz="2800" dirty="0"/>
              <a:t>计数器的级联</a:t>
            </a:r>
            <a:r>
              <a:rPr lang="en-US" altLang="zh-CN" sz="2800" dirty="0"/>
              <a:t>)  </a:t>
            </a:r>
          </a:p>
        </p:txBody>
      </p:sp>
      <p:sp>
        <p:nvSpPr>
          <p:cNvPr id="48133" name="Text Box 13"/>
          <p:cNvSpPr txBox="1">
            <a:spLocks noChangeArrowheads="1"/>
          </p:cNvSpPr>
          <p:nvPr/>
        </p:nvSpPr>
        <p:spPr bwMode="auto">
          <a:xfrm>
            <a:off x="468313" y="6092825"/>
            <a:ext cx="831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思考：利用低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位的进位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RCO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控制高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位的时钟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CLK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行不行？ </a:t>
            </a:r>
          </a:p>
        </p:txBody>
      </p:sp>
      <p:sp>
        <p:nvSpPr>
          <p:cNvPr id="924687" name="Freeform 15"/>
          <p:cNvSpPr>
            <a:spLocks/>
          </p:cNvSpPr>
          <p:nvPr/>
        </p:nvSpPr>
        <p:spPr bwMode="auto">
          <a:xfrm>
            <a:off x="3290888" y="2708275"/>
            <a:ext cx="3622675" cy="2527300"/>
          </a:xfrm>
          <a:custGeom>
            <a:avLst/>
            <a:gdLst>
              <a:gd name="T0" fmla="*/ 0 w 2251"/>
              <a:gd name="T1" fmla="*/ 2147483646 h 1560"/>
              <a:gd name="T2" fmla="*/ 2147483646 w 2251"/>
              <a:gd name="T3" fmla="*/ 2147483646 h 1560"/>
              <a:gd name="T4" fmla="*/ 2147483646 w 2251"/>
              <a:gd name="T5" fmla="*/ 0 h 1560"/>
              <a:gd name="T6" fmla="*/ 2147483646 w 2251"/>
              <a:gd name="T7" fmla="*/ 0 h 1560"/>
              <a:gd name="T8" fmla="*/ 0 60000 65536"/>
              <a:gd name="T9" fmla="*/ 0 60000 65536"/>
              <a:gd name="T10" fmla="*/ 0 60000 65536"/>
              <a:gd name="T11" fmla="*/ 0 60000 65536"/>
              <a:gd name="T12" fmla="*/ 0 w 2251"/>
              <a:gd name="T13" fmla="*/ 0 h 1560"/>
              <a:gd name="T14" fmla="*/ 2251 w 2251"/>
              <a:gd name="T15" fmla="*/ 1560 h 1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1" h="1560">
                <a:moveTo>
                  <a:pt x="0" y="1560"/>
                </a:moveTo>
                <a:lnTo>
                  <a:pt x="1026" y="1560"/>
                </a:lnTo>
                <a:lnTo>
                  <a:pt x="1026" y="0"/>
                </a:lnTo>
                <a:lnTo>
                  <a:pt x="2251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787900" y="5157788"/>
            <a:ext cx="644525" cy="287337"/>
            <a:chOff x="340" y="3521"/>
            <a:chExt cx="408" cy="227"/>
          </a:xfrm>
        </p:grpSpPr>
        <p:sp>
          <p:nvSpPr>
            <p:cNvPr id="48181" name="Line 33"/>
            <p:cNvSpPr>
              <a:spLocks noChangeShapeType="1"/>
            </p:cNvSpPr>
            <p:nvPr/>
          </p:nvSpPr>
          <p:spPr bwMode="auto">
            <a:xfrm>
              <a:off x="340" y="3748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2" name="Line 34"/>
            <p:cNvSpPr>
              <a:spLocks noChangeShapeType="1"/>
            </p:cNvSpPr>
            <p:nvPr/>
          </p:nvSpPr>
          <p:spPr bwMode="auto">
            <a:xfrm flipV="1">
              <a:off x="521" y="3521"/>
              <a:ext cx="46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83" name="Line 35"/>
            <p:cNvSpPr>
              <a:spLocks noChangeShapeType="1"/>
            </p:cNvSpPr>
            <p:nvPr/>
          </p:nvSpPr>
          <p:spPr bwMode="auto">
            <a:xfrm>
              <a:off x="567" y="3521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4716" name="Text Box 44"/>
          <p:cNvSpPr txBox="1">
            <a:spLocks noChangeArrowheads="1"/>
          </p:cNvSpPr>
          <p:nvPr/>
        </p:nvSpPr>
        <p:spPr bwMode="auto">
          <a:xfrm>
            <a:off x="3243263" y="473710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17" name="Text Box 45"/>
          <p:cNvSpPr txBox="1">
            <a:spLocks noChangeArrowheads="1"/>
          </p:cNvSpPr>
          <p:nvPr/>
        </p:nvSpPr>
        <p:spPr bwMode="auto">
          <a:xfrm>
            <a:off x="3243263" y="44497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18" name="Text Box 46"/>
          <p:cNvSpPr txBox="1">
            <a:spLocks noChangeArrowheads="1"/>
          </p:cNvSpPr>
          <p:nvPr/>
        </p:nvSpPr>
        <p:spPr bwMode="auto">
          <a:xfrm>
            <a:off x="3243263" y="4162425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19" name="Text Box 47"/>
          <p:cNvSpPr txBox="1">
            <a:spLocks noChangeArrowheads="1"/>
          </p:cNvSpPr>
          <p:nvPr/>
        </p:nvSpPr>
        <p:spPr bwMode="auto">
          <a:xfrm>
            <a:off x="3243263" y="3875088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0" name="Text Box 48"/>
          <p:cNvSpPr txBox="1">
            <a:spLocks noChangeArrowheads="1"/>
          </p:cNvSpPr>
          <p:nvPr/>
        </p:nvSpPr>
        <p:spPr bwMode="auto">
          <a:xfrm>
            <a:off x="3248025" y="52752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1" name="Text Box 49"/>
          <p:cNvSpPr txBox="1">
            <a:spLocks noChangeArrowheads="1"/>
          </p:cNvSpPr>
          <p:nvPr/>
        </p:nvSpPr>
        <p:spPr bwMode="auto">
          <a:xfrm>
            <a:off x="3378200" y="473551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22" name="Text Box 50"/>
          <p:cNvSpPr txBox="1">
            <a:spLocks noChangeArrowheads="1"/>
          </p:cNvSpPr>
          <p:nvPr/>
        </p:nvSpPr>
        <p:spPr bwMode="auto">
          <a:xfrm>
            <a:off x="3406775" y="527526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3678238" y="4735513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4" name="Text Box 52"/>
          <p:cNvSpPr txBox="1">
            <a:spLocks noChangeArrowheads="1"/>
          </p:cNvSpPr>
          <p:nvPr/>
        </p:nvSpPr>
        <p:spPr bwMode="auto">
          <a:xfrm>
            <a:off x="3678238" y="4454525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5" name="Text Box 53"/>
          <p:cNvSpPr txBox="1">
            <a:spLocks noChangeArrowheads="1"/>
          </p:cNvSpPr>
          <p:nvPr/>
        </p:nvSpPr>
        <p:spPr bwMode="auto">
          <a:xfrm>
            <a:off x="3678238" y="4164013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6" name="Text Box 54"/>
          <p:cNvSpPr txBox="1">
            <a:spLocks noChangeArrowheads="1"/>
          </p:cNvSpPr>
          <p:nvPr/>
        </p:nvSpPr>
        <p:spPr bwMode="auto">
          <a:xfrm>
            <a:off x="3678238" y="38862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27" name="Text Box 55"/>
          <p:cNvSpPr txBox="1">
            <a:spLocks noChangeArrowheads="1"/>
          </p:cNvSpPr>
          <p:nvPr/>
        </p:nvSpPr>
        <p:spPr bwMode="auto">
          <a:xfrm>
            <a:off x="3378200" y="44545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28" name="Text Box 56"/>
          <p:cNvSpPr txBox="1">
            <a:spLocks noChangeArrowheads="1"/>
          </p:cNvSpPr>
          <p:nvPr/>
        </p:nvSpPr>
        <p:spPr bwMode="auto">
          <a:xfrm>
            <a:off x="3378200" y="416401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29" name="Text Box 57"/>
          <p:cNvSpPr txBox="1">
            <a:spLocks noChangeArrowheads="1"/>
          </p:cNvSpPr>
          <p:nvPr/>
        </p:nvSpPr>
        <p:spPr bwMode="auto">
          <a:xfrm>
            <a:off x="3378200" y="3873500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30" name="Text Box 58"/>
          <p:cNvSpPr txBox="1">
            <a:spLocks noChangeArrowheads="1"/>
          </p:cNvSpPr>
          <p:nvPr/>
        </p:nvSpPr>
        <p:spPr bwMode="auto">
          <a:xfrm>
            <a:off x="3727450" y="527526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4925" y="1801813"/>
            <a:ext cx="720725" cy="295275"/>
            <a:chOff x="158" y="1298"/>
            <a:chExt cx="454" cy="186"/>
          </a:xfrm>
        </p:grpSpPr>
        <p:grpSp>
          <p:nvGrpSpPr>
            <p:cNvPr id="48176" name="Group 60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8178" name="Line 61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9" name="Line 62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80" name="Line 63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77" name="Text Box 64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755650" y="1801813"/>
            <a:ext cx="720725" cy="295275"/>
            <a:chOff x="158" y="1298"/>
            <a:chExt cx="454" cy="186"/>
          </a:xfrm>
        </p:grpSpPr>
        <p:grpSp>
          <p:nvGrpSpPr>
            <p:cNvPr id="48171" name="Group 66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8173" name="Line 67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4" name="Line 68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75" name="Line 69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8172" name="Text Box 70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924743" name="Text Box 71"/>
          <p:cNvSpPr txBox="1">
            <a:spLocks noChangeArrowheads="1"/>
          </p:cNvSpPr>
          <p:nvPr/>
        </p:nvSpPr>
        <p:spPr bwMode="auto">
          <a:xfrm>
            <a:off x="8086725" y="4746625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44" name="Text Box 72"/>
          <p:cNvSpPr txBox="1">
            <a:spLocks noChangeArrowheads="1"/>
          </p:cNvSpPr>
          <p:nvPr/>
        </p:nvSpPr>
        <p:spPr bwMode="auto">
          <a:xfrm>
            <a:off x="8086725" y="4459288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45" name="Text Box 73"/>
          <p:cNvSpPr txBox="1">
            <a:spLocks noChangeArrowheads="1"/>
          </p:cNvSpPr>
          <p:nvPr/>
        </p:nvSpPr>
        <p:spPr bwMode="auto">
          <a:xfrm>
            <a:off x="8086725" y="4171950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46" name="Text Box 74"/>
          <p:cNvSpPr txBox="1">
            <a:spLocks noChangeArrowheads="1"/>
          </p:cNvSpPr>
          <p:nvPr/>
        </p:nvSpPr>
        <p:spPr bwMode="auto">
          <a:xfrm>
            <a:off x="8086725" y="3884613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4747" name="Text Box 75"/>
          <p:cNvSpPr txBox="1">
            <a:spLocks noChangeArrowheads="1"/>
          </p:cNvSpPr>
          <p:nvPr/>
        </p:nvSpPr>
        <p:spPr bwMode="auto">
          <a:xfrm>
            <a:off x="8223250" y="3887788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4748" name="Text Box 76"/>
          <p:cNvSpPr txBox="1">
            <a:spLocks noChangeArrowheads="1"/>
          </p:cNvSpPr>
          <p:nvPr/>
        </p:nvSpPr>
        <p:spPr bwMode="auto">
          <a:xfrm>
            <a:off x="3419475" y="249237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hlink"/>
                </a:solidFill>
                <a:latin typeface="Arial Narrow" panose="020B0606020202030204" pitchFamily="34" charset="0"/>
              </a:rPr>
              <a:t>计数顺序</a:t>
            </a:r>
            <a:endParaRPr lang="zh-CN" altLang="en-US" sz="1600">
              <a:solidFill>
                <a:schemeClr val="hlink"/>
              </a:solidFill>
            </a:endParaRPr>
          </a:p>
        </p:txBody>
      </p:sp>
      <p:sp>
        <p:nvSpPr>
          <p:cNvPr id="924749" name="Text Box 77"/>
          <p:cNvSpPr txBox="1">
            <a:spLocks noChangeArrowheads="1"/>
          </p:cNvSpPr>
          <p:nvPr/>
        </p:nvSpPr>
        <p:spPr bwMode="auto">
          <a:xfrm>
            <a:off x="3419475" y="26368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24750" name="Text Box 78"/>
          <p:cNvSpPr txBox="1">
            <a:spLocks noChangeArrowheads="1"/>
          </p:cNvSpPr>
          <p:nvPr/>
        </p:nvSpPr>
        <p:spPr bwMode="auto">
          <a:xfrm>
            <a:off x="3419475" y="28527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0000 1110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24751" name="Text Box 79"/>
          <p:cNvSpPr txBox="1">
            <a:spLocks noChangeArrowheads="1"/>
          </p:cNvSpPr>
          <p:nvPr/>
        </p:nvSpPr>
        <p:spPr bwMode="auto">
          <a:xfrm>
            <a:off x="3419475" y="32607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0001 0000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24752" name="Text Box 80"/>
          <p:cNvSpPr txBox="1">
            <a:spLocks noChangeArrowheads="1"/>
          </p:cNvSpPr>
          <p:nvPr/>
        </p:nvSpPr>
        <p:spPr bwMode="auto">
          <a:xfrm>
            <a:off x="3419475" y="3376613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24753" name="Text Box 81"/>
          <p:cNvSpPr txBox="1">
            <a:spLocks noChangeArrowheads="1"/>
          </p:cNvSpPr>
          <p:nvPr/>
        </p:nvSpPr>
        <p:spPr bwMode="auto">
          <a:xfrm>
            <a:off x="3419475" y="30575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0001 1111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5435600" y="5157788"/>
            <a:ext cx="358775" cy="287337"/>
            <a:chOff x="3424" y="3249"/>
            <a:chExt cx="226" cy="181"/>
          </a:xfrm>
        </p:grpSpPr>
        <p:sp>
          <p:nvSpPr>
            <p:cNvPr id="48169" name="Line 84"/>
            <p:cNvSpPr>
              <a:spLocks noChangeShapeType="1"/>
            </p:cNvSpPr>
            <p:nvPr/>
          </p:nvSpPr>
          <p:spPr bwMode="auto">
            <a:xfrm>
              <a:off x="3424" y="3249"/>
              <a:ext cx="46" cy="1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70" name="Line 85"/>
            <p:cNvSpPr>
              <a:spLocks noChangeShapeType="1"/>
            </p:cNvSpPr>
            <p:nvPr/>
          </p:nvSpPr>
          <p:spPr bwMode="auto">
            <a:xfrm flipV="1">
              <a:off x="3470" y="3430"/>
              <a:ext cx="1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8315325" y="5949950"/>
            <a:ext cx="793750" cy="719138"/>
            <a:chOff x="4739" y="3748"/>
            <a:chExt cx="500" cy="453"/>
          </a:xfrm>
        </p:grpSpPr>
        <p:sp>
          <p:nvSpPr>
            <p:cNvPr id="48167" name="Line 87"/>
            <p:cNvSpPr>
              <a:spLocks noChangeShapeType="1"/>
            </p:cNvSpPr>
            <p:nvPr/>
          </p:nvSpPr>
          <p:spPr bwMode="auto">
            <a:xfrm>
              <a:off x="4739" y="3748"/>
              <a:ext cx="499" cy="45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68" name="Line 88"/>
            <p:cNvSpPr>
              <a:spLocks noChangeShapeType="1"/>
            </p:cNvSpPr>
            <p:nvPr/>
          </p:nvSpPr>
          <p:spPr bwMode="auto">
            <a:xfrm flipH="1">
              <a:off x="4740" y="3748"/>
              <a:ext cx="499" cy="453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9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2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2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2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2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92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2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9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9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9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92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87" grpId="0" animBg="1"/>
      <p:bldP spid="924716" grpId="0"/>
      <p:bldP spid="924717" grpId="0"/>
      <p:bldP spid="924718" grpId="0"/>
      <p:bldP spid="924719" grpId="0"/>
      <p:bldP spid="924720" grpId="0"/>
      <p:bldP spid="924721" grpId="0"/>
      <p:bldP spid="924722" grpId="0"/>
      <p:bldP spid="924723" grpId="0"/>
      <p:bldP spid="924724" grpId="0"/>
      <p:bldP spid="924725" grpId="0"/>
      <p:bldP spid="924726" grpId="0"/>
      <p:bldP spid="924727" grpId="0"/>
      <p:bldP spid="924728" grpId="0"/>
      <p:bldP spid="924729" grpId="0"/>
      <p:bldP spid="924730" grpId="0"/>
      <p:bldP spid="924743" grpId="0"/>
      <p:bldP spid="924744" grpId="0"/>
      <p:bldP spid="924745" grpId="0"/>
      <p:bldP spid="924746" grpId="0"/>
      <p:bldP spid="924747" grpId="0"/>
      <p:bldP spid="924748" grpId="0"/>
      <p:bldP spid="924749" grpId="0"/>
      <p:bldP spid="924750" grpId="0"/>
      <p:bldP spid="924751" grpId="0"/>
      <p:bldP spid="924752" grpId="0"/>
      <p:bldP spid="9247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852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2055813"/>
            <a:ext cx="9136062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225550"/>
            <a:ext cx="7993062" cy="514350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dirty="0"/>
              <a:t>Example 3: Cascading Counter (</a:t>
            </a:r>
            <a:r>
              <a:rPr lang="zh-CN" altLang="en-US" sz="2800" dirty="0"/>
              <a:t>计数器的级联</a:t>
            </a:r>
            <a:r>
              <a:rPr lang="en-US" altLang="zh-CN" sz="2800" dirty="0"/>
              <a:t>)  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755650" y="6092825"/>
            <a:ext cx="800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思考：如何利用低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位的进位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RCO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控制高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位的时钟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CLK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？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 flipV="1">
            <a:off x="4787900" y="5373688"/>
            <a:ext cx="644525" cy="287337"/>
            <a:chOff x="340" y="3521"/>
            <a:chExt cx="408" cy="227"/>
          </a:xfrm>
        </p:grpSpPr>
        <p:sp>
          <p:nvSpPr>
            <p:cNvPr id="49201" name="Line 9"/>
            <p:cNvSpPr>
              <a:spLocks noChangeShapeType="1"/>
            </p:cNvSpPr>
            <p:nvPr/>
          </p:nvSpPr>
          <p:spPr bwMode="auto">
            <a:xfrm>
              <a:off x="340" y="3748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2" name="Line 10"/>
            <p:cNvSpPr>
              <a:spLocks noChangeShapeType="1"/>
            </p:cNvSpPr>
            <p:nvPr/>
          </p:nvSpPr>
          <p:spPr bwMode="auto">
            <a:xfrm flipV="1">
              <a:off x="521" y="3521"/>
              <a:ext cx="46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3" name="Line 11"/>
            <p:cNvSpPr>
              <a:spLocks noChangeShapeType="1"/>
            </p:cNvSpPr>
            <p:nvPr/>
          </p:nvSpPr>
          <p:spPr bwMode="auto">
            <a:xfrm>
              <a:off x="567" y="3521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9804" name="Text Box 12"/>
          <p:cNvSpPr txBox="1">
            <a:spLocks noChangeArrowheads="1"/>
          </p:cNvSpPr>
          <p:nvPr/>
        </p:nvSpPr>
        <p:spPr bwMode="auto">
          <a:xfrm>
            <a:off x="3238500" y="473710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05" name="Text Box 13"/>
          <p:cNvSpPr txBox="1">
            <a:spLocks noChangeArrowheads="1"/>
          </p:cNvSpPr>
          <p:nvPr/>
        </p:nvSpPr>
        <p:spPr bwMode="auto">
          <a:xfrm>
            <a:off x="3238500" y="4449763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06" name="Text Box 14"/>
          <p:cNvSpPr txBox="1">
            <a:spLocks noChangeArrowheads="1"/>
          </p:cNvSpPr>
          <p:nvPr/>
        </p:nvSpPr>
        <p:spPr bwMode="auto">
          <a:xfrm>
            <a:off x="3238500" y="4162425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07" name="Text Box 15"/>
          <p:cNvSpPr txBox="1">
            <a:spLocks noChangeArrowheads="1"/>
          </p:cNvSpPr>
          <p:nvPr/>
        </p:nvSpPr>
        <p:spPr bwMode="auto">
          <a:xfrm>
            <a:off x="3238500" y="3875088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08" name="Text Box 16"/>
          <p:cNvSpPr txBox="1">
            <a:spLocks noChangeArrowheads="1"/>
          </p:cNvSpPr>
          <p:nvPr/>
        </p:nvSpPr>
        <p:spPr bwMode="auto">
          <a:xfrm>
            <a:off x="3236913" y="5353050"/>
            <a:ext cx="215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09" name="Text Box 17"/>
          <p:cNvSpPr txBox="1">
            <a:spLocks noChangeArrowheads="1"/>
          </p:cNvSpPr>
          <p:nvPr/>
        </p:nvSpPr>
        <p:spPr bwMode="auto">
          <a:xfrm>
            <a:off x="3373438" y="47371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10" name="Text Box 18"/>
          <p:cNvSpPr txBox="1">
            <a:spLocks noChangeArrowheads="1"/>
          </p:cNvSpPr>
          <p:nvPr/>
        </p:nvSpPr>
        <p:spPr bwMode="auto">
          <a:xfrm>
            <a:off x="3395663" y="535305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11" name="Text Box 19"/>
          <p:cNvSpPr txBox="1">
            <a:spLocks noChangeArrowheads="1"/>
          </p:cNvSpPr>
          <p:nvPr/>
        </p:nvSpPr>
        <p:spPr bwMode="auto">
          <a:xfrm>
            <a:off x="3673475" y="474821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12" name="Text Box 20"/>
          <p:cNvSpPr txBox="1">
            <a:spLocks noChangeArrowheads="1"/>
          </p:cNvSpPr>
          <p:nvPr/>
        </p:nvSpPr>
        <p:spPr bwMode="auto">
          <a:xfrm>
            <a:off x="3673475" y="445611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13" name="Text Box 21"/>
          <p:cNvSpPr txBox="1">
            <a:spLocks noChangeArrowheads="1"/>
          </p:cNvSpPr>
          <p:nvPr/>
        </p:nvSpPr>
        <p:spPr bwMode="auto">
          <a:xfrm>
            <a:off x="3673475" y="4175125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14" name="Text Box 22"/>
          <p:cNvSpPr txBox="1">
            <a:spLocks noChangeArrowheads="1"/>
          </p:cNvSpPr>
          <p:nvPr/>
        </p:nvSpPr>
        <p:spPr bwMode="auto">
          <a:xfrm>
            <a:off x="3673475" y="3884613"/>
            <a:ext cx="3603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15" name="Text Box 23"/>
          <p:cNvSpPr txBox="1">
            <a:spLocks noChangeArrowheads="1"/>
          </p:cNvSpPr>
          <p:nvPr/>
        </p:nvSpPr>
        <p:spPr bwMode="auto">
          <a:xfrm>
            <a:off x="3373438" y="4446588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16" name="Text Box 24"/>
          <p:cNvSpPr txBox="1">
            <a:spLocks noChangeArrowheads="1"/>
          </p:cNvSpPr>
          <p:nvPr/>
        </p:nvSpPr>
        <p:spPr bwMode="auto">
          <a:xfrm>
            <a:off x="3373438" y="416560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17" name="Text Box 25"/>
          <p:cNvSpPr txBox="1">
            <a:spLocks noChangeArrowheads="1"/>
          </p:cNvSpPr>
          <p:nvPr/>
        </p:nvSpPr>
        <p:spPr bwMode="auto">
          <a:xfrm>
            <a:off x="3373438" y="3875088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18" name="Text Box 26"/>
          <p:cNvSpPr txBox="1">
            <a:spLocks noChangeArrowheads="1"/>
          </p:cNvSpPr>
          <p:nvPr/>
        </p:nvSpPr>
        <p:spPr bwMode="auto">
          <a:xfrm>
            <a:off x="3716338" y="5353050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4925" y="1801813"/>
            <a:ext cx="720725" cy="295275"/>
            <a:chOff x="158" y="1298"/>
            <a:chExt cx="454" cy="186"/>
          </a:xfrm>
        </p:grpSpPr>
        <p:grpSp>
          <p:nvGrpSpPr>
            <p:cNvPr id="49196" name="Group 28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9198" name="Line 29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9" name="Line 30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00" name="Line 31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97" name="Text Box 32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①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55650" y="1801813"/>
            <a:ext cx="720725" cy="295275"/>
            <a:chOff x="158" y="1298"/>
            <a:chExt cx="454" cy="186"/>
          </a:xfrm>
        </p:grpSpPr>
        <p:grpSp>
          <p:nvGrpSpPr>
            <p:cNvPr id="49191" name="Group 34"/>
            <p:cNvGrpSpPr>
              <a:grpSpLocks/>
            </p:cNvGrpSpPr>
            <p:nvPr/>
          </p:nvGrpSpPr>
          <p:grpSpPr bwMode="auto">
            <a:xfrm>
              <a:off x="158" y="1298"/>
              <a:ext cx="454" cy="182"/>
              <a:chOff x="340" y="3521"/>
              <a:chExt cx="408" cy="227"/>
            </a:xfrm>
          </p:grpSpPr>
          <p:sp>
            <p:nvSpPr>
              <p:cNvPr id="49193" name="Line 35"/>
              <p:cNvSpPr>
                <a:spLocks noChangeShapeType="1"/>
              </p:cNvSpPr>
              <p:nvPr/>
            </p:nvSpPr>
            <p:spPr bwMode="auto">
              <a:xfrm>
                <a:off x="340" y="3748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4" name="Line 36"/>
              <p:cNvSpPr>
                <a:spLocks noChangeShapeType="1"/>
              </p:cNvSpPr>
              <p:nvPr/>
            </p:nvSpPr>
            <p:spPr bwMode="auto">
              <a:xfrm flipV="1">
                <a:off x="521" y="3521"/>
                <a:ext cx="46" cy="22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5" name="Line 37"/>
              <p:cNvSpPr>
                <a:spLocks noChangeShapeType="1"/>
              </p:cNvSpPr>
              <p:nvPr/>
            </p:nvSpPr>
            <p:spPr bwMode="auto">
              <a:xfrm>
                <a:off x="567" y="3521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92" name="Text Box 38"/>
            <p:cNvSpPr txBox="1">
              <a:spLocks noChangeArrowheads="1"/>
            </p:cNvSpPr>
            <p:nvPr/>
          </p:nvSpPr>
          <p:spPr bwMode="auto">
            <a:xfrm>
              <a:off x="419" y="1350"/>
              <a:ext cx="18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chemeClr val="accent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②</a:t>
              </a:r>
            </a:p>
          </p:txBody>
        </p:sp>
      </p:grpSp>
      <p:sp>
        <p:nvSpPr>
          <p:cNvPr id="929831" name="Text Box 39"/>
          <p:cNvSpPr txBox="1">
            <a:spLocks noChangeArrowheads="1"/>
          </p:cNvSpPr>
          <p:nvPr/>
        </p:nvSpPr>
        <p:spPr bwMode="auto">
          <a:xfrm>
            <a:off x="8083550" y="4746625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32" name="Text Box 40"/>
          <p:cNvSpPr txBox="1">
            <a:spLocks noChangeArrowheads="1"/>
          </p:cNvSpPr>
          <p:nvPr/>
        </p:nvSpPr>
        <p:spPr bwMode="auto">
          <a:xfrm>
            <a:off x="8083550" y="4459288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33" name="Text Box 41"/>
          <p:cNvSpPr txBox="1">
            <a:spLocks noChangeArrowheads="1"/>
          </p:cNvSpPr>
          <p:nvPr/>
        </p:nvSpPr>
        <p:spPr bwMode="auto">
          <a:xfrm>
            <a:off x="8083550" y="4171950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34" name="Text Box 42"/>
          <p:cNvSpPr txBox="1">
            <a:spLocks noChangeArrowheads="1"/>
          </p:cNvSpPr>
          <p:nvPr/>
        </p:nvSpPr>
        <p:spPr bwMode="auto">
          <a:xfrm>
            <a:off x="8083550" y="3884613"/>
            <a:ext cx="2000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9835" name="Text Box 43"/>
          <p:cNvSpPr txBox="1">
            <a:spLocks noChangeArrowheads="1"/>
          </p:cNvSpPr>
          <p:nvPr/>
        </p:nvSpPr>
        <p:spPr bwMode="auto">
          <a:xfrm>
            <a:off x="8231188" y="3887788"/>
            <a:ext cx="36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1600">
                <a:solidFill>
                  <a:schemeClr val="accent2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9836" name="Text Box 44"/>
          <p:cNvSpPr txBox="1">
            <a:spLocks noChangeArrowheads="1"/>
          </p:cNvSpPr>
          <p:nvPr/>
        </p:nvSpPr>
        <p:spPr bwMode="auto">
          <a:xfrm>
            <a:off x="3419475" y="249237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hlink"/>
                </a:solidFill>
                <a:latin typeface="Arial Narrow" panose="020B0606020202030204" pitchFamily="34" charset="0"/>
              </a:rPr>
              <a:t>计数顺序</a:t>
            </a:r>
            <a:endParaRPr lang="zh-CN" altLang="en-US" sz="1600">
              <a:solidFill>
                <a:schemeClr val="hlink"/>
              </a:solidFill>
            </a:endParaRPr>
          </a:p>
        </p:txBody>
      </p:sp>
      <p:sp>
        <p:nvSpPr>
          <p:cNvPr id="929837" name="Text Box 45"/>
          <p:cNvSpPr txBox="1">
            <a:spLocks noChangeArrowheads="1"/>
          </p:cNvSpPr>
          <p:nvPr/>
        </p:nvSpPr>
        <p:spPr bwMode="auto">
          <a:xfrm>
            <a:off x="3419475" y="26368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29838" name="Text Box 46"/>
          <p:cNvSpPr txBox="1">
            <a:spLocks noChangeArrowheads="1"/>
          </p:cNvSpPr>
          <p:nvPr/>
        </p:nvSpPr>
        <p:spPr bwMode="auto">
          <a:xfrm>
            <a:off x="3419475" y="2852738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0000 1110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29839" name="Text Box 47"/>
          <p:cNvSpPr txBox="1">
            <a:spLocks noChangeArrowheads="1"/>
          </p:cNvSpPr>
          <p:nvPr/>
        </p:nvSpPr>
        <p:spPr bwMode="auto">
          <a:xfrm>
            <a:off x="3419475" y="32607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0001 0000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sp>
        <p:nvSpPr>
          <p:cNvPr id="929840" name="Text Box 48"/>
          <p:cNvSpPr txBox="1">
            <a:spLocks noChangeArrowheads="1"/>
          </p:cNvSpPr>
          <p:nvPr/>
        </p:nvSpPr>
        <p:spPr bwMode="auto">
          <a:xfrm>
            <a:off x="3419475" y="3376613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…</a:t>
            </a:r>
          </a:p>
        </p:txBody>
      </p:sp>
      <p:sp>
        <p:nvSpPr>
          <p:cNvPr id="929841" name="Text Box 49"/>
          <p:cNvSpPr txBox="1">
            <a:spLocks noChangeArrowheads="1"/>
          </p:cNvSpPr>
          <p:nvPr/>
        </p:nvSpPr>
        <p:spPr bwMode="auto">
          <a:xfrm>
            <a:off x="3419475" y="3057525"/>
            <a:ext cx="1368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Arial Narrow" panose="020B0606020202030204" pitchFamily="34" charset="0"/>
              </a:rPr>
              <a:t>0000 1111</a:t>
            </a:r>
            <a:endParaRPr lang="en-US" altLang="zh-CN" sz="1600">
              <a:solidFill>
                <a:schemeClr val="hlink"/>
              </a:solidFill>
            </a:endParaRP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 flipV="1">
            <a:off x="5435600" y="5380038"/>
            <a:ext cx="358775" cy="287337"/>
            <a:chOff x="3424" y="3249"/>
            <a:chExt cx="226" cy="181"/>
          </a:xfrm>
        </p:grpSpPr>
        <p:sp>
          <p:nvSpPr>
            <p:cNvPr id="49189" name="Line 51"/>
            <p:cNvSpPr>
              <a:spLocks noChangeShapeType="1"/>
            </p:cNvSpPr>
            <p:nvPr/>
          </p:nvSpPr>
          <p:spPr bwMode="auto">
            <a:xfrm>
              <a:off x="3424" y="3249"/>
              <a:ext cx="46" cy="1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0" name="Line 52"/>
            <p:cNvSpPr>
              <a:spLocks noChangeShapeType="1"/>
            </p:cNvSpPr>
            <p:nvPr/>
          </p:nvSpPr>
          <p:spPr bwMode="auto">
            <a:xfrm flipV="1">
              <a:off x="3470" y="3430"/>
              <a:ext cx="1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9798" name="Freeform 6"/>
          <p:cNvSpPr>
            <a:spLocks/>
          </p:cNvSpPr>
          <p:nvPr/>
        </p:nvSpPr>
        <p:spPr bwMode="auto">
          <a:xfrm>
            <a:off x="4311650" y="2708275"/>
            <a:ext cx="2601913" cy="2527300"/>
          </a:xfrm>
          <a:custGeom>
            <a:avLst/>
            <a:gdLst>
              <a:gd name="T0" fmla="*/ 0 w 1639"/>
              <a:gd name="T1" fmla="*/ 2147483646 h 1592"/>
              <a:gd name="T2" fmla="*/ 2147483646 w 1639"/>
              <a:gd name="T3" fmla="*/ 2147483646 h 1592"/>
              <a:gd name="T4" fmla="*/ 2147483646 w 1639"/>
              <a:gd name="T5" fmla="*/ 0 h 1592"/>
              <a:gd name="T6" fmla="*/ 2147483646 w 1639"/>
              <a:gd name="T7" fmla="*/ 0 h 1592"/>
              <a:gd name="T8" fmla="*/ 0 60000 65536"/>
              <a:gd name="T9" fmla="*/ 0 60000 65536"/>
              <a:gd name="T10" fmla="*/ 0 60000 65536"/>
              <a:gd name="T11" fmla="*/ 0 60000 65536"/>
              <a:gd name="T12" fmla="*/ 0 w 1639"/>
              <a:gd name="T13" fmla="*/ 0 h 1592"/>
              <a:gd name="T14" fmla="*/ 1639 w 1639"/>
              <a:gd name="T15" fmla="*/ 1592 h 1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9" h="1592">
                <a:moveTo>
                  <a:pt x="0" y="1592"/>
                </a:moveTo>
                <a:lnTo>
                  <a:pt x="397" y="1592"/>
                </a:lnTo>
                <a:lnTo>
                  <a:pt x="397" y="0"/>
                </a:lnTo>
                <a:lnTo>
                  <a:pt x="1639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1000"/>
                                        <p:tgtEl>
                                          <p:spTgt spid="9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2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2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2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2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2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2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2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92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2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2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2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2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92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92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92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92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92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2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92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9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92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804" grpId="0"/>
      <p:bldP spid="929805" grpId="0"/>
      <p:bldP spid="929806" grpId="0"/>
      <p:bldP spid="929807" grpId="0"/>
      <p:bldP spid="929808" grpId="0"/>
      <p:bldP spid="929809" grpId="0"/>
      <p:bldP spid="929810" grpId="0"/>
      <p:bldP spid="929811" grpId="0"/>
      <p:bldP spid="929812" grpId="0"/>
      <p:bldP spid="929813" grpId="0"/>
      <p:bldP spid="929814" grpId="0"/>
      <p:bldP spid="929815" grpId="0"/>
      <p:bldP spid="929816" grpId="0"/>
      <p:bldP spid="929817" grpId="0"/>
      <p:bldP spid="929818" grpId="0"/>
      <p:bldP spid="929831" grpId="0"/>
      <p:bldP spid="929832" grpId="0"/>
      <p:bldP spid="929833" grpId="0"/>
      <p:bldP spid="929834" grpId="0"/>
      <p:bldP spid="929835" grpId="0"/>
      <p:bldP spid="929836" grpId="0"/>
      <p:bldP spid="929837" grpId="0"/>
      <p:bldP spid="929838" grpId="0"/>
      <p:bldP spid="929839" grpId="0"/>
      <p:bldP spid="929840" grpId="0"/>
      <p:bldP spid="929841" grpId="0"/>
      <p:bldP spid="92979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225550"/>
            <a:ext cx="7993062" cy="514350"/>
          </a:xfrm>
          <a:noFill/>
        </p:spPr>
        <p:txBody>
          <a:bodyPr/>
          <a:lstStyle/>
          <a:p>
            <a:pPr eaLnBrk="1" hangingPunct="1"/>
            <a:r>
              <a:rPr lang="zh-CN" altLang="en-US" sz="2800"/>
              <a:t>模</a:t>
            </a:r>
            <a:r>
              <a:rPr lang="en-US" altLang="zh-CN" sz="2800"/>
              <a:t>m</a:t>
            </a:r>
            <a:r>
              <a:rPr lang="zh-CN" altLang="en-US" sz="2800"/>
              <a:t>计数器设计 </a:t>
            </a:r>
            <a:r>
              <a:rPr lang="en-US" altLang="zh-CN" sz="2800">
                <a:latin typeface="Arial" panose="020B0604020202020204" pitchFamily="34" charset="0"/>
              </a:rPr>
              <a:t>(</a:t>
            </a:r>
            <a:r>
              <a:rPr lang="en-US" altLang="zh-CN" sz="2800"/>
              <a:t> m &gt; 2</a:t>
            </a:r>
            <a:r>
              <a:rPr lang="en-US" altLang="zh-CN" sz="2800" baseline="30000"/>
              <a:t>n</a:t>
            </a:r>
            <a:r>
              <a:rPr lang="en-US" altLang="zh-CN" sz="2800"/>
              <a:t> </a:t>
            </a:r>
            <a:r>
              <a:rPr lang="en-US" altLang="zh-CN" sz="2800">
                <a:latin typeface="Arial" panose="020B0604020202020204" pitchFamily="34" charset="0"/>
              </a:rPr>
              <a:t>)</a:t>
            </a:r>
            <a:r>
              <a:rPr lang="en-US" altLang="zh-CN" sz="2800"/>
              <a:t>  </a:t>
            </a:r>
          </a:p>
        </p:txBody>
      </p:sp>
      <p:sp>
        <p:nvSpPr>
          <p:cNvPr id="916494" name="Rectangle 14"/>
          <p:cNvSpPr>
            <a:spLocks noChangeArrowheads="1"/>
          </p:cNvSpPr>
          <p:nvPr/>
        </p:nvSpPr>
        <p:spPr bwMode="auto">
          <a:xfrm>
            <a:off x="304800" y="1789113"/>
            <a:ext cx="8534400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hlink"/>
                </a:solidFill>
              </a:rPr>
              <a:t>先进行级联，再整体置零或预置数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例：用74</a:t>
            </a:r>
            <a:r>
              <a:rPr lang="en-US" altLang="zh-CN" sz="2400">
                <a:solidFill>
                  <a:schemeClr val="tx2"/>
                </a:solidFill>
              </a:rPr>
              <a:t>x163</a:t>
            </a:r>
            <a:r>
              <a:rPr lang="zh-CN" altLang="en-US" sz="2400">
                <a:solidFill>
                  <a:schemeClr val="tx2"/>
                </a:solidFill>
              </a:rPr>
              <a:t>构造模193计数器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两片</a:t>
            </a:r>
            <a:r>
              <a:rPr lang="en-US" altLang="zh-CN" sz="2400"/>
              <a:t>163</a:t>
            </a:r>
            <a:r>
              <a:rPr lang="zh-CN" altLang="en-US" sz="2400"/>
              <a:t>级联得8位二进制计数器（0～255）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latin typeface="Times New Roman" panose="02020603050405020304" pitchFamily="18" charset="0"/>
              </a:rPr>
              <a:t>——</a:t>
            </a:r>
            <a:r>
              <a:rPr lang="zh-CN" altLang="en-US" sz="2400"/>
              <a:t> 采用整体清零法，0～192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latin typeface="Times New Roman" panose="02020603050405020304" pitchFamily="18" charset="0"/>
              </a:rPr>
              <a:t>——</a:t>
            </a:r>
            <a:r>
              <a:rPr lang="zh-CN" altLang="en-US" sz="2400"/>
              <a:t> 采用整体预置数法，63～255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                   256－193＝63</a:t>
            </a:r>
          </a:p>
          <a:p>
            <a:pPr eaLnBrk="1" hangingPunct="1">
              <a:lnSpc>
                <a:spcPct val="12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>
                <a:solidFill>
                  <a:schemeClr val="hlink"/>
                </a:solidFill>
              </a:rPr>
              <a:t>若 </a:t>
            </a:r>
            <a:r>
              <a:rPr lang="en-US" altLang="zh-CN" sz="2400">
                <a:solidFill>
                  <a:schemeClr val="hlink"/>
                </a:solidFill>
              </a:rPr>
              <a:t>m </a:t>
            </a:r>
            <a:r>
              <a:rPr lang="zh-CN" altLang="en-US" sz="2400">
                <a:solidFill>
                  <a:schemeClr val="hlink"/>
                </a:solidFill>
              </a:rPr>
              <a:t>可以分解为：</a:t>
            </a:r>
            <a:r>
              <a:rPr lang="en-US" altLang="zh-CN" sz="2400">
                <a:solidFill>
                  <a:schemeClr val="hlink"/>
                </a:solidFill>
              </a:rPr>
              <a:t>m = m1</a:t>
            </a:r>
            <a:r>
              <a:rPr lang="en-US" altLang="zh-CN" sz="2400">
                <a:solidFill>
                  <a:schemeClr val="hlink"/>
                </a:solidFill>
                <a:sym typeface="Wingdings 2" panose="05020102010507070707" pitchFamily="18" charset="2"/>
              </a:rPr>
              <a:t>m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则可以分别实现</a:t>
            </a:r>
            <a:r>
              <a:rPr lang="en-US" altLang="zh-CN" sz="2400"/>
              <a:t>m1</a:t>
            </a:r>
            <a:r>
              <a:rPr lang="zh-CN" altLang="en-US" sz="2400"/>
              <a:t>和</a:t>
            </a:r>
            <a:r>
              <a:rPr lang="en-US" altLang="zh-CN" sz="2400"/>
              <a:t>m2，</a:t>
            </a:r>
            <a:r>
              <a:rPr lang="zh-CN" altLang="en-US" sz="2400"/>
              <a:t>然后再级联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6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6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6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6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6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6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16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16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/>
      <p:bldP spid="916494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917597" name="Text Box 93"/>
          <p:cNvSpPr txBox="1">
            <a:spLocks noChangeArrowheads="1"/>
          </p:cNvSpPr>
          <p:nvPr/>
        </p:nvSpPr>
        <p:spPr bwMode="auto">
          <a:xfrm>
            <a:off x="6424613" y="1270348"/>
            <a:ext cx="258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63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 = ( 0011 1111 )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2 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2894013" y="2063005"/>
            <a:ext cx="2286000" cy="3919538"/>
            <a:chOff x="1536" y="747"/>
            <a:chExt cx="1440" cy="2469"/>
          </a:xfrm>
        </p:grpSpPr>
        <p:sp>
          <p:nvSpPr>
            <p:cNvPr id="51281" name="Rectangle 95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1282" name="Oval 96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3" name="Oval 97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284" name="Group 98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1300" name="Line 99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301" name="Line 100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85" name="Line 101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6" name="Line 102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7" name="Line 103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8" name="Line 104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89" name="Line 105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0" name="Line 106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1" name="Line 107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2" name="Line 108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3" name="Line 109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4" name="Line 110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5" name="Line 111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6" name="Line 112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7" name="Text Box 113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1298" name="Line 114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99" name="Line 115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6323013" y="2063005"/>
            <a:ext cx="2286000" cy="3919538"/>
            <a:chOff x="1536" y="747"/>
            <a:chExt cx="1440" cy="2469"/>
          </a:xfrm>
        </p:grpSpPr>
        <p:sp>
          <p:nvSpPr>
            <p:cNvPr id="51260" name="Rectangle 117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1261" name="Oval 118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2" name="Oval 119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263" name="Group 120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1279" name="Line 121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80" name="Line 122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264" name="Line 123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5" name="Line 124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6" name="Line 125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7" name="Line 126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8" name="Line 127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9" name="Line 128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0" name="Line 129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1" name="Line 130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2" name="Line 131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3" name="Line 132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4" name="Line 133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5" name="Line 134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6" name="Text Box 135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1277" name="Line 136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78" name="Line 137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38"/>
          <p:cNvGrpSpPr>
            <a:grpSpLocks/>
          </p:cNvGrpSpPr>
          <p:nvPr/>
        </p:nvGrpSpPr>
        <p:grpSpPr bwMode="auto">
          <a:xfrm>
            <a:off x="2628900" y="4290268"/>
            <a:ext cx="3775075" cy="1311275"/>
            <a:chOff x="1462" y="1958"/>
            <a:chExt cx="2378" cy="826"/>
          </a:xfrm>
        </p:grpSpPr>
        <p:sp>
          <p:nvSpPr>
            <p:cNvPr id="51258" name="Text Box 139"/>
            <p:cNvSpPr txBox="1">
              <a:spLocks noChangeArrowheads="1"/>
            </p:cNvSpPr>
            <p:nvPr/>
          </p:nvSpPr>
          <p:spPr bwMode="auto">
            <a:xfrm>
              <a:off x="362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59" name="Text Box 140"/>
            <p:cNvSpPr txBox="1">
              <a:spLocks noChangeArrowheads="1"/>
            </p:cNvSpPr>
            <p:nvPr/>
          </p:nvSpPr>
          <p:spPr bwMode="auto">
            <a:xfrm>
              <a:off x="146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" name="Group 141"/>
          <p:cNvGrpSpPr>
            <a:grpSpLocks/>
          </p:cNvGrpSpPr>
          <p:nvPr/>
        </p:nvGrpSpPr>
        <p:grpSpPr bwMode="auto">
          <a:xfrm>
            <a:off x="1042988" y="3315543"/>
            <a:ext cx="1857375" cy="838200"/>
            <a:chOff x="319" y="1392"/>
            <a:chExt cx="1170" cy="528"/>
          </a:xfrm>
        </p:grpSpPr>
        <p:sp>
          <p:nvSpPr>
            <p:cNvPr id="51251" name="Line 142"/>
            <p:cNvSpPr>
              <a:spLocks noChangeShapeType="1"/>
            </p:cNvSpPr>
            <p:nvPr/>
          </p:nvSpPr>
          <p:spPr bwMode="auto">
            <a:xfrm>
              <a:off x="1008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2" name="Line 143"/>
            <p:cNvSpPr>
              <a:spLocks noChangeShapeType="1"/>
            </p:cNvSpPr>
            <p:nvPr/>
          </p:nvSpPr>
          <p:spPr bwMode="auto">
            <a:xfrm>
              <a:off x="1489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3" name="Rectangle 144"/>
            <p:cNvSpPr>
              <a:spLocks noChangeArrowheads="1"/>
            </p:cNvSpPr>
            <p:nvPr/>
          </p:nvSpPr>
          <p:spPr bwMode="auto">
            <a:xfrm>
              <a:off x="720" y="182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Line 145"/>
            <p:cNvSpPr>
              <a:spLocks noChangeShapeType="1"/>
            </p:cNvSpPr>
            <p:nvPr/>
          </p:nvSpPr>
          <p:spPr bwMode="auto">
            <a:xfrm>
              <a:off x="528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5" name="Line 146"/>
            <p:cNvSpPr>
              <a:spLocks noChangeShapeType="1"/>
            </p:cNvSpPr>
            <p:nvPr/>
          </p:nvSpPr>
          <p:spPr bwMode="auto">
            <a:xfrm flipV="1">
              <a:off x="52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6" name="Line 147"/>
            <p:cNvSpPr>
              <a:spLocks noChangeShapeType="1"/>
            </p:cNvSpPr>
            <p:nvPr/>
          </p:nvSpPr>
          <p:spPr bwMode="auto">
            <a:xfrm>
              <a:off x="432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7" name="Text Box 148"/>
            <p:cNvSpPr txBox="1">
              <a:spLocks noChangeArrowheads="1"/>
            </p:cNvSpPr>
            <p:nvPr/>
          </p:nvSpPr>
          <p:spPr bwMode="auto">
            <a:xfrm>
              <a:off x="319" y="1392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</p:grpSp>
      <p:grpSp>
        <p:nvGrpSpPr>
          <p:cNvPr id="8" name="Group 149"/>
          <p:cNvGrpSpPr>
            <a:grpSpLocks/>
          </p:cNvGrpSpPr>
          <p:nvPr/>
        </p:nvGrpSpPr>
        <p:grpSpPr bwMode="auto">
          <a:xfrm>
            <a:off x="5108575" y="3772743"/>
            <a:ext cx="1220788" cy="1981200"/>
            <a:chOff x="2735" y="1632"/>
            <a:chExt cx="769" cy="1248"/>
          </a:xfrm>
        </p:grpSpPr>
        <p:sp>
          <p:nvSpPr>
            <p:cNvPr id="51247" name="Line 150"/>
            <p:cNvSpPr>
              <a:spLocks noChangeShapeType="1"/>
            </p:cNvSpPr>
            <p:nvPr/>
          </p:nvSpPr>
          <p:spPr bwMode="auto">
            <a:xfrm flipV="1">
              <a:off x="3068" y="1824"/>
              <a:ext cx="0" cy="105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151"/>
            <p:cNvSpPr>
              <a:spLocks noChangeShapeType="1"/>
            </p:cNvSpPr>
            <p:nvPr/>
          </p:nvSpPr>
          <p:spPr bwMode="auto">
            <a:xfrm>
              <a:off x="3068" y="1824"/>
              <a:ext cx="43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152"/>
            <p:cNvSpPr>
              <a:spLocks noChangeShapeType="1"/>
            </p:cNvSpPr>
            <p:nvPr/>
          </p:nvSpPr>
          <p:spPr bwMode="auto">
            <a:xfrm>
              <a:off x="2735" y="2880"/>
              <a:ext cx="33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153"/>
            <p:cNvSpPr>
              <a:spLocks noChangeShapeType="1"/>
            </p:cNvSpPr>
            <p:nvPr/>
          </p:nvSpPr>
          <p:spPr bwMode="auto">
            <a:xfrm>
              <a:off x="3504" y="1632"/>
              <a:ext cx="0" cy="19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54"/>
          <p:cNvGrpSpPr>
            <a:grpSpLocks/>
          </p:cNvGrpSpPr>
          <p:nvPr/>
        </p:nvGrpSpPr>
        <p:grpSpPr bwMode="auto">
          <a:xfrm>
            <a:off x="1173163" y="1791543"/>
            <a:ext cx="5149850" cy="1463675"/>
            <a:chOff x="256" y="384"/>
            <a:chExt cx="3244" cy="922"/>
          </a:xfrm>
        </p:grpSpPr>
        <p:sp>
          <p:nvSpPr>
            <p:cNvPr id="51236" name="Line 155"/>
            <p:cNvSpPr>
              <a:spLocks noChangeShapeType="1"/>
            </p:cNvSpPr>
            <p:nvPr/>
          </p:nvSpPr>
          <p:spPr bwMode="auto">
            <a:xfrm>
              <a:off x="134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Text Box 156"/>
            <p:cNvSpPr txBox="1">
              <a:spLocks noChangeArrowheads="1"/>
            </p:cNvSpPr>
            <p:nvPr/>
          </p:nvSpPr>
          <p:spPr bwMode="auto">
            <a:xfrm>
              <a:off x="256" y="816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51238" name="Line 157"/>
            <p:cNvSpPr>
              <a:spLocks noChangeShapeType="1"/>
            </p:cNvSpPr>
            <p:nvPr/>
          </p:nvSpPr>
          <p:spPr bwMode="auto">
            <a:xfrm>
              <a:off x="908" y="96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158"/>
            <p:cNvSpPr>
              <a:spLocks noChangeShapeType="1"/>
            </p:cNvSpPr>
            <p:nvPr/>
          </p:nvSpPr>
          <p:spPr bwMode="auto">
            <a:xfrm>
              <a:off x="1340" y="384"/>
              <a:ext cx="21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0" name="Line 159"/>
            <p:cNvSpPr>
              <a:spLocks noChangeShapeType="1"/>
            </p:cNvSpPr>
            <p:nvPr/>
          </p:nvSpPr>
          <p:spPr bwMode="auto">
            <a:xfrm flipV="1">
              <a:off x="350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1" name="Line 160"/>
            <p:cNvSpPr>
              <a:spLocks noChangeShapeType="1"/>
            </p:cNvSpPr>
            <p:nvPr/>
          </p:nvSpPr>
          <p:spPr bwMode="auto">
            <a:xfrm>
              <a:off x="119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2" name="Line 161"/>
            <p:cNvSpPr>
              <a:spLocks noChangeShapeType="1"/>
            </p:cNvSpPr>
            <p:nvPr/>
          </p:nvSpPr>
          <p:spPr bwMode="auto">
            <a:xfrm>
              <a:off x="1196" y="52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3" name="Line 162"/>
            <p:cNvSpPr>
              <a:spLocks noChangeShapeType="1"/>
            </p:cNvSpPr>
            <p:nvPr/>
          </p:nvSpPr>
          <p:spPr bwMode="auto">
            <a:xfrm flipV="1">
              <a:off x="335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163"/>
            <p:cNvSpPr>
              <a:spLocks noChangeShapeType="1"/>
            </p:cNvSpPr>
            <p:nvPr/>
          </p:nvSpPr>
          <p:spPr bwMode="auto">
            <a:xfrm>
              <a:off x="3356" y="12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5" name="Line 164"/>
            <p:cNvSpPr>
              <a:spLocks noChangeShapeType="1"/>
            </p:cNvSpPr>
            <p:nvPr/>
          </p:nvSpPr>
          <p:spPr bwMode="auto">
            <a:xfrm>
              <a:off x="912" y="120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6" name="Text Box 165"/>
            <p:cNvSpPr txBox="1">
              <a:spLocks noChangeArrowheads="1"/>
            </p:cNvSpPr>
            <p:nvPr/>
          </p:nvSpPr>
          <p:spPr bwMode="auto">
            <a:xfrm>
              <a:off x="288" y="1056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CLR_L</a:t>
              </a:r>
            </a:p>
          </p:txBody>
        </p:sp>
      </p:grpSp>
      <p:sp>
        <p:nvSpPr>
          <p:cNvPr id="917670" name="Rectangle 166"/>
          <p:cNvSpPr>
            <a:spLocks noChangeArrowheads="1"/>
          </p:cNvSpPr>
          <p:nvPr/>
        </p:nvSpPr>
        <p:spPr bwMode="auto">
          <a:xfrm>
            <a:off x="0" y="1348630"/>
            <a:ext cx="256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Example 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193</a:t>
            </a:r>
            <a:r>
              <a:rPr lang="zh-CN" altLang="en-US" sz="24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计数器设计 </a:t>
            </a:r>
          </a:p>
        </p:txBody>
      </p:sp>
      <p:sp>
        <p:nvSpPr>
          <p:cNvPr id="917671" name="Rectangle 167"/>
          <p:cNvSpPr>
            <a:spLocks noChangeArrowheads="1"/>
          </p:cNvSpPr>
          <p:nvPr/>
        </p:nvSpPr>
        <p:spPr bwMode="auto">
          <a:xfrm>
            <a:off x="2557463" y="1268760"/>
            <a:ext cx="358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采用整体预置数法，63～255  </a:t>
            </a:r>
          </a:p>
        </p:txBody>
      </p:sp>
      <p:sp>
        <p:nvSpPr>
          <p:cNvPr id="917672" name="Line 168"/>
          <p:cNvSpPr>
            <a:spLocks noChangeShapeType="1"/>
          </p:cNvSpPr>
          <p:nvPr/>
        </p:nvSpPr>
        <p:spPr bwMode="auto">
          <a:xfrm>
            <a:off x="2670175" y="3391743"/>
            <a:ext cx="228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3" name="Line 169"/>
          <p:cNvSpPr>
            <a:spLocks noChangeShapeType="1"/>
          </p:cNvSpPr>
          <p:nvPr/>
        </p:nvSpPr>
        <p:spPr bwMode="auto">
          <a:xfrm>
            <a:off x="5287963" y="3394918"/>
            <a:ext cx="103505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4" name="Line 170"/>
          <p:cNvSpPr>
            <a:spLocks noChangeShapeType="1"/>
          </p:cNvSpPr>
          <p:nvPr/>
        </p:nvSpPr>
        <p:spPr bwMode="auto">
          <a:xfrm>
            <a:off x="2670175" y="3391743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5" name="Line 171"/>
          <p:cNvSpPr>
            <a:spLocks noChangeShapeType="1"/>
          </p:cNvSpPr>
          <p:nvPr/>
        </p:nvSpPr>
        <p:spPr bwMode="auto">
          <a:xfrm>
            <a:off x="5302250" y="3391743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6" name="Line 172"/>
          <p:cNvSpPr>
            <a:spLocks noChangeShapeType="1"/>
          </p:cNvSpPr>
          <p:nvPr/>
        </p:nvSpPr>
        <p:spPr bwMode="auto">
          <a:xfrm>
            <a:off x="2670175" y="6439743"/>
            <a:ext cx="27654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7" name="Line 173"/>
          <p:cNvSpPr>
            <a:spLocks noChangeShapeType="1"/>
          </p:cNvSpPr>
          <p:nvPr/>
        </p:nvSpPr>
        <p:spPr bwMode="auto">
          <a:xfrm>
            <a:off x="8613775" y="5744418"/>
            <a:ext cx="0" cy="7731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678" name="Line 174"/>
          <p:cNvSpPr>
            <a:spLocks noChangeShapeType="1"/>
          </p:cNvSpPr>
          <p:nvPr/>
        </p:nvSpPr>
        <p:spPr bwMode="auto">
          <a:xfrm>
            <a:off x="6291263" y="6514355"/>
            <a:ext cx="23209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5435600" y="6131768"/>
            <a:ext cx="833438" cy="609600"/>
            <a:chOff x="2197" y="3715"/>
            <a:chExt cx="525" cy="384"/>
          </a:xfrm>
        </p:grpSpPr>
        <p:sp>
          <p:nvSpPr>
            <p:cNvPr id="51230" name="Oval 176"/>
            <p:cNvSpPr>
              <a:spLocks noChangeArrowheads="1"/>
            </p:cNvSpPr>
            <p:nvPr/>
          </p:nvSpPr>
          <p:spPr bwMode="auto">
            <a:xfrm>
              <a:off x="2197" y="3861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231" name="Group 177"/>
            <p:cNvGrpSpPr>
              <a:grpSpLocks/>
            </p:cNvGrpSpPr>
            <p:nvPr/>
          </p:nvGrpSpPr>
          <p:grpSpPr bwMode="auto">
            <a:xfrm>
              <a:off x="2290" y="3715"/>
              <a:ext cx="432" cy="384"/>
              <a:chOff x="4224" y="3840"/>
              <a:chExt cx="432" cy="384"/>
            </a:xfrm>
          </p:grpSpPr>
          <p:sp>
            <p:nvSpPr>
              <p:cNvPr id="51232" name="Arc 178"/>
              <p:cNvSpPr>
                <a:spLocks/>
              </p:cNvSpPr>
              <p:nvPr/>
            </p:nvSpPr>
            <p:spPr bwMode="auto">
              <a:xfrm flipH="1" flipV="1">
                <a:off x="4224" y="3840"/>
                <a:ext cx="192" cy="384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33" name="Line 179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4" name="Line 180"/>
              <p:cNvSpPr>
                <a:spLocks noChangeShapeType="1"/>
              </p:cNvSpPr>
              <p:nvPr/>
            </p:nvSpPr>
            <p:spPr bwMode="auto">
              <a:xfrm>
                <a:off x="4416" y="42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35" name="Line 181"/>
              <p:cNvSpPr>
                <a:spLocks noChangeShapeType="1"/>
              </p:cNvSpPr>
              <p:nvPr/>
            </p:nvSpPr>
            <p:spPr bwMode="auto">
              <a:xfrm>
                <a:off x="4656" y="38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17686" name="Freeform 182"/>
          <p:cNvSpPr>
            <a:spLocks/>
          </p:cNvSpPr>
          <p:nvPr/>
        </p:nvSpPr>
        <p:spPr bwMode="auto">
          <a:xfrm>
            <a:off x="5637213" y="5750768"/>
            <a:ext cx="865187" cy="504825"/>
          </a:xfrm>
          <a:custGeom>
            <a:avLst/>
            <a:gdLst>
              <a:gd name="T0" fmla="*/ 0 w 545"/>
              <a:gd name="T1" fmla="*/ 0 h 318"/>
              <a:gd name="T2" fmla="*/ 2147483646 w 545"/>
              <a:gd name="T3" fmla="*/ 0 h 318"/>
              <a:gd name="T4" fmla="*/ 2147483646 w 545"/>
              <a:gd name="T5" fmla="*/ 2147483646 h 318"/>
              <a:gd name="T6" fmla="*/ 2147483646 w 545"/>
              <a:gd name="T7" fmla="*/ 2147483646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45"/>
              <a:gd name="T13" fmla="*/ 0 h 318"/>
              <a:gd name="T14" fmla="*/ 545 w 545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5" h="318">
                <a:moveTo>
                  <a:pt x="0" y="0"/>
                </a:moveTo>
                <a:lnTo>
                  <a:pt x="545" y="0"/>
                </a:lnTo>
                <a:lnTo>
                  <a:pt x="545" y="318"/>
                </a:lnTo>
                <a:lnTo>
                  <a:pt x="409" y="31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191"/>
          <p:cNvGrpSpPr>
            <a:grpSpLocks/>
          </p:cNvGrpSpPr>
          <p:nvPr/>
        </p:nvGrpSpPr>
        <p:grpSpPr bwMode="auto">
          <a:xfrm>
            <a:off x="4738688" y="4172793"/>
            <a:ext cx="3971925" cy="1211262"/>
            <a:chOff x="2985" y="2481"/>
            <a:chExt cx="2502" cy="763"/>
          </a:xfrm>
        </p:grpSpPr>
        <p:sp>
          <p:nvSpPr>
            <p:cNvPr id="51222" name="Text Box 183"/>
            <p:cNvSpPr txBox="1">
              <a:spLocks noChangeArrowheads="1"/>
            </p:cNvSpPr>
            <p:nvPr/>
          </p:nvSpPr>
          <p:spPr bwMode="auto">
            <a:xfrm>
              <a:off x="2985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51223" name="Text Box 184"/>
            <p:cNvSpPr txBox="1">
              <a:spLocks noChangeArrowheads="1"/>
            </p:cNvSpPr>
            <p:nvPr/>
          </p:nvSpPr>
          <p:spPr bwMode="auto">
            <a:xfrm>
              <a:off x="2985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51224" name="Text Box 185"/>
            <p:cNvSpPr txBox="1">
              <a:spLocks noChangeArrowheads="1"/>
            </p:cNvSpPr>
            <p:nvPr/>
          </p:nvSpPr>
          <p:spPr bwMode="auto">
            <a:xfrm>
              <a:off x="2985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51225" name="Text Box 186"/>
            <p:cNvSpPr txBox="1">
              <a:spLocks noChangeArrowheads="1"/>
            </p:cNvSpPr>
            <p:nvPr/>
          </p:nvSpPr>
          <p:spPr bwMode="auto">
            <a:xfrm>
              <a:off x="2985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51226" name="Text Box 187"/>
            <p:cNvSpPr txBox="1">
              <a:spLocks noChangeArrowheads="1"/>
            </p:cNvSpPr>
            <p:nvPr/>
          </p:nvSpPr>
          <p:spPr bwMode="auto">
            <a:xfrm>
              <a:off x="5169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51227" name="Text Box 188"/>
            <p:cNvSpPr txBox="1">
              <a:spLocks noChangeArrowheads="1"/>
            </p:cNvSpPr>
            <p:nvPr/>
          </p:nvSpPr>
          <p:spPr bwMode="auto">
            <a:xfrm>
              <a:off x="5169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Q5</a:t>
              </a:r>
            </a:p>
          </p:txBody>
        </p:sp>
        <p:sp>
          <p:nvSpPr>
            <p:cNvPr id="51228" name="Text Box 189"/>
            <p:cNvSpPr txBox="1">
              <a:spLocks noChangeArrowheads="1"/>
            </p:cNvSpPr>
            <p:nvPr/>
          </p:nvSpPr>
          <p:spPr bwMode="auto">
            <a:xfrm>
              <a:off x="5169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Q6</a:t>
              </a:r>
            </a:p>
          </p:txBody>
        </p:sp>
        <p:sp>
          <p:nvSpPr>
            <p:cNvPr id="51229" name="Text Box 190"/>
            <p:cNvSpPr txBox="1">
              <a:spLocks noChangeArrowheads="1"/>
            </p:cNvSpPr>
            <p:nvPr/>
          </p:nvSpPr>
          <p:spPr bwMode="auto">
            <a:xfrm>
              <a:off x="5169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1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91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91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91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91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91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1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1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97" grpId="0" autoUpdateAnimBg="0"/>
      <p:bldP spid="917670" grpId="0"/>
      <p:bldP spid="917671" grpId="0"/>
      <p:bldP spid="917672" grpId="0" animBg="1"/>
      <p:bldP spid="917673" grpId="0" animBg="1"/>
      <p:bldP spid="917674" grpId="0" animBg="1"/>
      <p:bldP spid="917675" grpId="0" animBg="1"/>
      <p:bldP spid="917676" grpId="0" animBg="1"/>
      <p:bldP spid="917677" grpId="0" animBg="1"/>
      <p:bldP spid="917678" grpId="0" animBg="1"/>
      <p:bldP spid="91768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31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52227" name="Text Box 332"/>
          <p:cNvSpPr txBox="1">
            <a:spLocks noChangeArrowheads="1"/>
          </p:cNvSpPr>
          <p:nvPr/>
        </p:nvSpPr>
        <p:spPr bwMode="auto">
          <a:xfrm>
            <a:off x="6424613" y="1154113"/>
            <a:ext cx="258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63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 = ( 0011 1111 )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2 </a:t>
            </a:r>
          </a:p>
        </p:txBody>
      </p:sp>
      <p:grpSp>
        <p:nvGrpSpPr>
          <p:cNvPr id="52228" name="Group 333"/>
          <p:cNvGrpSpPr>
            <a:grpSpLocks/>
          </p:cNvGrpSpPr>
          <p:nvPr/>
        </p:nvGrpSpPr>
        <p:grpSpPr bwMode="auto">
          <a:xfrm>
            <a:off x="2894013" y="1828800"/>
            <a:ext cx="2286000" cy="3919538"/>
            <a:chOff x="1536" y="747"/>
            <a:chExt cx="1440" cy="2469"/>
          </a:xfrm>
        </p:grpSpPr>
        <p:sp>
          <p:nvSpPr>
            <p:cNvPr id="52320" name="Rectangle 334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2321" name="Oval 335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322" name="Oval 336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2323" name="Group 337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2339" name="Line 338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340" name="Line 339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324" name="Line 340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5" name="Line 341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6" name="Line 342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7" name="Line 343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8" name="Line 344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29" name="Line 345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0" name="Line 346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1" name="Line 347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2" name="Line 348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3" name="Line 349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4" name="Line 350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5" name="Line 351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6" name="Text Box 352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2337" name="Line 353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38" name="Line 354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229" name="Group 355"/>
          <p:cNvGrpSpPr>
            <a:grpSpLocks/>
          </p:cNvGrpSpPr>
          <p:nvPr/>
        </p:nvGrpSpPr>
        <p:grpSpPr bwMode="auto">
          <a:xfrm>
            <a:off x="6323013" y="1828800"/>
            <a:ext cx="2286000" cy="3919538"/>
            <a:chOff x="1536" y="747"/>
            <a:chExt cx="1440" cy="2469"/>
          </a:xfrm>
        </p:grpSpPr>
        <p:sp>
          <p:nvSpPr>
            <p:cNvPr id="52299" name="Rectangle 356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2300" name="Oval 357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301" name="Oval 358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2302" name="Group 359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2318" name="Line 360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319" name="Line 361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2303" name="Line 362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4" name="Line 363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5" name="Line 364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6" name="Line 365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7" name="Line 366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8" name="Line 367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09" name="Line 368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0" name="Line 369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1" name="Line 370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2" name="Line 371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3" name="Line 372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4" name="Line 373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5" name="Text Box 374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2316" name="Line 375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317" name="Line 376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230" name="Group 377"/>
          <p:cNvGrpSpPr>
            <a:grpSpLocks/>
          </p:cNvGrpSpPr>
          <p:nvPr/>
        </p:nvGrpSpPr>
        <p:grpSpPr bwMode="auto">
          <a:xfrm>
            <a:off x="2628900" y="4056063"/>
            <a:ext cx="3775075" cy="1311275"/>
            <a:chOff x="1462" y="1958"/>
            <a:chExt cx="2378" cy="826"/>
          </a:xfrm>
        </p:grpSpPr>
        <p:sp>
          <p:nvSpPr>
            <p:cNvPr id="52297" name="Text Box 378"/>
            <p:cNvSpPr txBox="1">
              <a:spLocks noChangeArrowheads="1"/>
            </p:cNvSpPr>
            <p:nvPr/>
          </p:nvSpPr>
          <p:spPr bwMode="auto">
            <a:xfrm>
              <a:off x="362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298" name="Text Box 379"/>
            <p:cNvSpPr txBox="1">
              <a:spLocks noChangeArrowheads="1"/>
            </p:cNvSpPr>
            <p:nvPr/>
          </p:nvSpPr>
          <p:spPr bwMode="auto">
            <a:xfrm>
              <a:off x="146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2231" name="Group 380"/>
          <p:cNvGrpSpPr>
            <a:grpSpLocks/>
          </p:cNvGrpSpPr>
          <p:nvPr/>
        </p:nvGrpSpPr>
        <p:grpSpPr bwMode="auto">
          <a:xfrm>
            <a:off x="1042988" y="3081338"/>
            <a:ext cx="1857375" cy="838200"/>
            <a:chOff x="319" y="1392"/>
            <a:chExt cx="1170" cy="528"/>
          </a:xfrm>
        </p:grpSpPr>
        <p:sp>
          <p:nvSpPr>
            <p:cNvPr id="52290" name="Line 381"/>
            <p:cNvSpPr>
              <a:spLocks noChangeShapeType="1"/>
            </p:cNvSpPr>
            <p:nvPr/>
          </p:nvSpPr>
          <p:spPr bwMode="auto">
            <a:xfrm>
              <a:off x="1008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1" name="Line 382"/>
            <p:cNvSpPr>
              <a:spLocks noChangeShapeType="1"/>
            </p:cNvSpPr>
            <p:nvPr/>
          </p:nvSpPr>
          <p:spPr bwMode="auto">
            <a:xfrm>
              <a:off x="1489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2" name="Rectangle 383"/>
            <p:cNvSpPr>
              <a:spLocks noChangeArrowheads="1"/>
            </p:cNvSpPr>
            <p:nvPr/>
          </p:nvSpPr>
          <p:spPr bwMode="auto">
            <a:xfrm>
              <a:off x="720" y="182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93" name="Line 384"/>
            <p:cNvSpPr>
              <a:spLocks noChangeShapeType="1"/>
            </p:cNvSpPr>
            <p:nvPr/>
          </p:nvSpPr>
          <p:spPr bwMode="auto">
            <a:xfrm>
              <a:off x="528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4" name="Line 385"/>
            <p:cNvSpPr>
              <a:spLocks noChangeShapeType="1"/>
            </p:cNvSpPr>
            <p:nvPr/>
          </p:nvSpPr>
          <p:spPr bwMode="auto">
            <a:xfrm flipV="1">
              <a:off x="52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5" name="Line 386"/>
            <p:cNvSpPr>
              <a:spLocks noChangeShapeType="1"/>
            </p:cNvSpPr>
            <p:nvPr/>
          </p:nvSpPr>
          <p:spPr bwMode="auto">
            <a:xfrm>
              <a:off x="432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96" name="Text Box 387"/>
            <p:cNvSpPr txBox="1">
              <a:spLocks noChangeArrowheads="1"/>
            </p:cNvSpPr>
            <p:nvPr/>
          </p:nvSpPr>
          <p:spPr bwMode="auto">
            <a:xfrm>
              <a:off x="319" y="1392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</p:grpSp>
      <p:grpSp>
        <p:nvGrpSpPr>
          <p:cNvPr id="52232" name="Group 388"/>
          <p:cNvGrpSpPr>
            <a:grpSpLocks/>
          </p:cNvGrpSpPr>
          <p:nvPr/>
        </p:nvGrpSpPr>
        <p:grpSpPr bwMode="auto">
          <a:xfrm>
            <a:off x="5108575" y="3538538"/>
            <a:ext cx="1220788" cy="1981200"/>
            <a:chOff x="2735" y="1632"/>
            <a:chExt cx="769" cy="1248"/>
          </a:xfrm>
        </p:grpSpPr>
        <p:sp>
          <p:nvSpPr>
            <p:cNvPr id="52286" name="Line 389"/>
            <p:cNvSpPr>
              <a:spLocks noChangeShapeType="1"/>
            </p:cNvSpPr>
            <p:nvPr/>
          </p:nvSpPr>
          <p:spPr bwMode="auto">
            <a:xfrm flipV="1">
              <a:off x="3068" y="1824"/>
              <a:ext cx="0" cy="105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7" name="Line 390"/>
            <p:cNvSpPr>
              <a:spLocks noChangeShapeType="1"/>
            </p:cNvSpPr>
            <p:nvPr/>
          </p:nvSpPr>
          <p:spPr bwMode="auto">
            <a:xfrm>
              <a:off x="3068" y="1824"/>
              <a:ext cx="43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8" name="Line 391"/>
            <p:cNvSpPr>
              <a:spLocks noChangeShapeType="1"/>
            </p:cNvSpPr>
            <p:nvPr/>
          </p:nvSpPr>
          <p:spPr bwMode="auto">
            <a:xfrm>
              <a:off x="2735" y="2880"/>
              <a:ext cx="33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9" name="Line 392"/>
            <p:cNvSpPr>
              <a:spLocks noChangeShapeType="1"/>
            </p:cNvSpPr>
            <p:nvPr/>
          </p:nvSpPr>
          <p:spPr bwMode="auto">
            <a:xfrm>
              <a:off x="3504" y="1632"/>
              <a:ext cx="0" cy="19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2233" name="Group 393"/>
          <p:cNvGrpSpPr>
            <a:grpSpLocks/>
          </p:cNvGrpSpPr>
          <p:nvPr/>
        </p:nvGrpSpPr>
        <p:grpSpPr bwMode="auto">
          <a:xfrm>
            <a:off x="1173163" y="1557338"/>
            <a:ext cx="5149850" cy="1463675"/>
            <a:chOff x="256" y="384"/>
            <a:chExt cx="3244" cy="922"/>
          </a:xfrm>
        </p:grpSpPr>
        <p:sp>
          <p:nvSpPr>
            <p:cNvPr id="52275" name="Line 394"/>
            <p:cNvSpPr>
              <a:spLocks noChangeShapeType="1"/>
            </p:cNvSpPr>
            <p:nvPr/>
          </p:nvSpPr>
          <p:spPr bwMode="auto">
            <a:xfrm>
              <a:off x="134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6" name="Text Box 395"/>
            <p:cNvSpPr txBox="1">
              <a:spLocks noChangeArrowheads="1"/>
            </p:cNvSpPr>
            <p:nvPr/>
          </p:nvSpPr>
          <p:spPr bwMode="auto">
            <a:xfrm>
              <a:off x="256" y="816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52277" name="Line 396"/>
            <p:cNvSpPr>
              <a:spLocks noChangeShapeType="1"/>
            </p:cNvSpPr>
            <p:nvPr/>
          </p:nvSpPr>
          <p:spPr bwMode="auto">
            <a:xfrm>
              <a:off x="908" y="96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8" name="Line 397"/>
            <p:cNvSpPr>
              <a:spLocks noChangeShapeType="1"/>
            </p:cNvSpPr>
            <p:nvPr/>
          </p:nvSpPr>
          <p:spPr bwMode="auto">
            <a:xfrm>
              <a:off x="1340" y="384"/>
              <a:ext cx="21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79" name="Line 398"/>
            <p:cNvSpPr>
              <a:spLocks noChangeShapeType="1"/>
            </p:cNvSpPr>
            <p:nvPr/>
          </p:nvSpPr>
          <p:spPr bwMode="auto">
            <a:xfrm flipV="1">
              <a:off x="350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0" name="Line 399"/>
            <p:cNvSpPr>
              <a:spLocks noChangeShapeType="1"/>
            </p:cNvSpPr>
            <p:nvPr/>
          </p:nvSpPr>
          <p:spPr bwMode="auto">
            <a:xfrm>
              <a:off x="119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1" name="Line 400"/>
            <p:cNvSpPr>
              <a:spLocks noChangeShapeType="1"/>
            </p:cNvSpPr>
            <p:nvPr/>
          </p:nvSpPr>
          <p:spPr bwMode="auto">
            <a:xfrm>
              <a:off x="1196" y="52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2" name="Line 401"/>
            <p:cNvSpPr>
              <a:spLocks noChangeShapeType="1"/>
            </p:cNvSpPr>
            <p:nvPr/>
          </p:nvSpPr>
          <p:spPr bwMode="auto">
            <a:xfrm flipV="1">
              <a:off x="335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3" name="Line 402"/>
            <p:cNvSpPr>
              <a:spLocks noChangeShapeType="1"/>
            </p:cNvSpPr>
            <p:nvPr/>
          </p:nvSpPr>
          <p:spPr bwMode="auto">
            <a:xfrm>
              <a:off x="3356" y="12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4" name="Line 403"/>
            <p:cNvSpPr>
              <a:spLocks noChangeShapeType="1"/>
            </p:cNvSpPr>
            <p:nvPr/>
          </p:nvSpPr>
          <p:spPr bwMode="auto">
            <a:xfrm>
              <a:off x="912" y="120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85" name="Text Box 404"/>
            <p:cNvSpPr txBox="1">
              <a:spLocks noChangeArrowheads="1"/>
            </p:cNvSpPr>
            <p:nvPr/>
          </p:nvSpPr>
          <p:spPr bwMode="auto">
            <a:xfrm>
              <a:off x="288" y="1056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CLR_L</a:t>
              </a:r>
            </a:p>
          </p:txBody>
        </p:sp>
      </p:grpSp>
      <p:sp>
        <p:nvSpPr>
          <p:cNvPr id="52234" name="Rectangle 405"/>
          <p:cNvSpPr>
            <a:spLocks noChangeArrowheads="1"/>
          </p:cNvSpPr>
          <p:nvPr/>
        </p:nvSpPr>
        <p:spPr bwMode="auto">
          <a:xfrm>
            <a:off x="107950" y="1114425"/>
            <a:ext cx="245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Example : 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193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计数器设计 </a:t>
            </a:r>
          </a:p>
        </p:txBody>
      </p:sp>
      <p:sp>
        <p:nvSpPr>
          <p:cNvPr id="52235" name="Rectangle 406"/>
          <p:cNvSpPr>
            <a:spLocks noChangeArrowheads="1"/>
          </p:cNvSpPr>
          <p:nvPr/>
        </p:nvSpPr>
        <p:spPr bwMode="auto">
          <a:xfrm>
            <a:off x="2557463" y="1152525"/>
            <a:ext cx="358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采用整体预置数法，63～255  </a:t>
            </a:r>
          </a:p>
        </p:txBody>
      </p:sp>
      <p:sp>
        <p:nvSpPr>
          <p:cNvPr id="52236" name="Line 407"/>
          <p:cNvSpPr>
            <a:spLocks noChangeShapeType="1"/>
          </p:cNvSpPr>
          <p:nvPr/>
        </p:nvSpPr>
        <p:spPr bwMode="auto">
          <a:xfrm>
            <a:off x="2670175" y="3157538"/>
            <a:ext cx="228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7" name="Line 408"/>
          <p:cNvSpPr>
            <a:spLocks noChangeShapeType="1"/>
          </p:cNvSpPr>
          <p:nvPr/>
        </p:nvSpPr>
        <p:spPr bwMode="auto">
          <a:xfrm>
            <a:off x="5287963" y="3160713"/>
            <a:ext cx="103505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8" name="Line 409"/>
          <p:cNvSpPr>
            <a:spLocks noChangeShapeType="1"/>
          </p:cNvSpPr>
          <p:nvPr/>
        </p:nvSpPr>
        <p:spPr bwMode="auto">
          <a:xfrm>
            <a:off x="2670175" y="3157538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9" name="Line 410"/>
          <p:cNvSpPr>
            <a:spLocks noChangeShapeType="1"/>
          </p:cNvSpPr>
          <p:nvPr/>
        </p:nvSpPr>
        <p:spPr bwMode="auto">
          <a:xfrm>
            <a:off x="5302250" y="3157538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0" name="Line 411"/>
          <p:cNvSpPr>
            <a:spLocks noChangeShapeType="1"/>
          </p:cNvSpPr>
          <p:nvPr/>
        </p:nvSpPr>
        <p:spPr bwMode="auto">
          <a:xfrm>
            <a:off x="2670175" y="6205538"/>
            <a:ext cx="27654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241" name="Group 412"/>
          <p:cNvGrpSpPr>
            <a:grpSpLocks/>
          </p:cNvGrpSpPr>
          <p:nvPr/>
        </p:nvGrpSpPr>
        <p:grpSpPr bwMode="auto">
          <a:xfrm>
            <a:off x="5435600" y="5897563"/>
            <a:ext cx="833438" cy="609600"/>
            <a:chOff x="2197" y="3715"/>
            <a:chExt cx="525" cy="384"/>
          </a:xfrm>
        </p:grpSpPr>
        <p:sp>
          <p:nvSpPr>
            <p:cNvPr id="52269" name="Oval 413"/>
            <p:cNvSpPr>
              <a:spLocks noChangeArrowheads="1"/>
            </p:cNvSpPr>
            <p:nvPr/>
          </p:nvSpPr>
          <p:spPr bwMode="auto">
            <a:xfrm>
              <a:off x="2197" y="3861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2270" name="Group 414"/>
            <p:cNvGrpSpPr>
              <a:grpSpLocks/>
            </p:cNvGrpSpPr>
            <p:nvPr/>
          </p:nvGrpSpPr>
          <p:grpSpPr bwMode="auto">
            <a:xfrm>
              <a:off x="2290" y="3715"/>
              <a:ext cx="432" cy="384"/>
              <a:chOff x="4224" y="3840"/>
              <a:chExt cx="432" cy="384"/>
            </a:xfrm>
          </p:grpSpPr>
          <p:sp>
            <p:nvSpPr>
              <p:cNvPr id="52271" name="Arc 415"/>
              <p:cNvSpPr>
                <a:spLocks/>
              </p:cNvSpPr>
              <p:nvPr/>
            </p:nvSpPr>
            <p:spPr bwMode="auto">
              <a:xfrm flipH="1" flipV="1">
                <a:off x="4224" y="3840"/>
                <a:ext cx="192" cy="384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Line 416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73" name="Line 417"/>
              <p:cNvSpPr>
                <a:spLocks noChangeShapeType="1"/>
              </p:cNvSpPr>
              <p:nvPr/>
            </p:nvSpPr>
            <p:spPr bwMode="auto">
              <a:xfrm>
                <a:off x="4416" y="42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274" name="Line 418"/>
              <p:cNvSpPr>
                <a:spLocks noChangeShapeType="1"/>
              </p:cNvSpPr>
              <p:nvPr/>
            </p:nvSpPr>
            <p:spPr bwMode="auto">
              <a:xfrm>
                <a:off x="4656" y="38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2242" name="Freeform 419"/>
          <p:cNvSpPr>
            <a:spLocks/>
          </p:cNvSpPr>
          <p:nvPr/>
        </p:nvSpPr>
        <p:spPr bwMode="auto">
          <a:xfrm>
            <a:off x="5637213" y="5516563"/>
            <a:ext cx="865187" cy="504825"/>
          </a:xfrm>
          <a:custGeom>
            <a:avLst/>
            <a:gdLst>
              <a:gd name="T0" fmla="*/ 0 w 545"/>
              <a:gd name="T1" fmla="*/ 0 h 318"/>
              <a:gd name="T2" fmla="*/ 2147483646 w 545"/>
              <a:gd name="T3" fmla="*/ 0 h 318"/>
              <a:gd name="T4" fmla="*/ 2147483646 w 545"/>
              <a:gd name="T5" fmla="*/ 2147483646 h 318"/>
              <a:gd name="T6" fmla="*/ 2147483646 w 545"/>
              <a:gd name="T7" fmla="*/ 2147483646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45"/>
              <a:gd name="T13" fmla="*/ 0 h 318"/>
              <a:gd name="T14" fmla="*/ 545 w 545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5" h="318">
                <a:moveTo>
                  <a:pt x="0" y="0"/>
                </a:moveTo>
                <a:lnTo>
                  <a:pt x="545" y="0"/>
                </a:lnTo>
                <a:lnTo>
                  <a:pt x="545" y="318"/>
                </a:lnTo>
                <a:lnTo>
                  <a:pt x="409" y="31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9972" name="Rectangle 420"/>
          <p:cNvSpPr>
            <a:spLocks noChangeArrowheads="1"/>
          </p:cNvSpPr>
          <p:nvPr/>
        </p:nvSpPr>
        <p:spPr bwMode="auto">
          <a:xfrm>
            <a:off x="-33338" y="4149725"/>
            <a:ext cx="250031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如何加上使能端？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hlink"/>
                </a:solidFill>
                <a:latin typeface="楷体_GB2312" pitchFamily="49" charset="-122"/>
              </a:rPr>
              <a:t>实现暂停</a:t>
            </a:r>
            <a:r>
              <a:rPr lang="en-US" altLang="zh-CN" sz="1800">
                <a:solidFill>
                  <a:schemeClr val="hlink"/>
                </a:solidFill>
                <a:latin typeface="楷体_GB2312" pitchFamily="49" charset="-122"/>
              </a:rPr>
              <a:t>(</a:t>
            </a:r>
            <a:r>
              <a:rPr lang="zh-CN" altLang="en-US" sz="1800">
                <a:solidFill>
                  <a:schemeClr val="hlink"/>
                </a:solidFill>
                <a:latin typeface="楷体_GB2312" pitchFamily="49" charset="-122"/>
              </a:rPr>
              <a:t>保持</a:t>
            </a:r>
            <a:r>
              <a:rPr lang="en-US" altLang="zh-CN" sz="1800">
                <a:solidFill>
                  <a:schemeClr val="hlink"/>
                </a:solidFill>
                <a:latin typeface="楷体_GB2312" pitchFamily="49" charset="-122"/>
              </a:rPr>
              <a:t>)</a:t>
            </a:r>
            <a:br>
              <a:rPr lang="en-US" altLang="zh-CN" sz="1800">
                <a:solidFill>
                  <a:schemeClr val="hlink"/>
                </a:solidFill>
                <a:latin typeface="楷体_GB2312" pitchFamily="49" charset="-122"/>
              </a:rPr>
            </a:br>
            <a:r>
              <a:rPr lang="zh-CN" altLang="en-US" sz="1800">
                <a:solidFill>
                  <a:schemeClr val="hlink"/>
                </a:solidFill>
                <a:latin typeface="楷体_GB2312" pitchFamily="49" charset="-122"/>
              </a:rPr>
              <a:t>或继续计数</a:t>
            </a:r>
            <a:br>
              <a:rPr lang="zh-CN" altLang="en-US" sz="1800">
                <a:solidFill>
                  <a:schemeClr val="hlink"/>
                </a:solidFill>
                <a:latin typeface="楷体_GB2312" pitchFamily="49" charset="-122"/>
              </a:rPr>
            </a:br>
            <a:endParaRPr lang="zh-CN" altLang="en-US" sz="1800">
              <a:solidFill>
                <a:schemeClr val="hlink"/>
              </a:solidFill>
              <a:latin typeface="楷体_GB2312" pitchFamily="49" charset="-122"/>
            </a:endParaRPr>
          </a:p>
        </p:txBody>
      </p:sp>
      <p:sp>
        <p:nvSpPr>
          <p:cNvPr id="919973" name="Rectangle 421" descr="蓝色面巾纸"/>
          <p:cNvSpPr>
            <a:spLocks noChangeArrowheads="1"/>
          </p:cNvSpPr>
          <p:nvPr/>
        </p:nvSpPr>
        <p:spPr bwMode="auto">
          <a:xfrm>
            <a:off x="179388" y="5157788"/>
            <a:ext cx="2087562" cy="11906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问题：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输入端</a:t>
            </a:r>
            <a:r>
              <a:rPr lang="en-US" altLang="zh-CN" sz="1800">
                <a:solidFill>
                  <a:schemeClr val="tx2"/>
                </a:solidFill>
              </a:rPr>
              <a:t>LD</a:t>
            </a:r>
            <a:r>
              <a:rPr lang="zh-CN" altLang="en-US" sz="1800">
                <a:solidFill>
                  <a:schemeClr val="tx2"/>
                </a:solidFill>
              </a:rPr>
              <a:t>的优先级高于</a:t>
            </a:r>
            <a:r>
              <a:rPr lang="en-US" altLang="zh-CN" sz="1800">
                <a:solidFill>
                  <a:schemeClr val="tx2"/>
                </a:solidFill>
              </a:rPr>
              <a:t>ENP</a:t>
            </a:r>
            <a:r>
              <a:rPr lang="zh-CN" altLang="en-US" sz="1800">
                <a:solidFill>
                  <a:schemeClr val="tx2"/>
                </a:solidFill>
              </a:rPr>
              <a:t>和</a:t>
            </a:r>
            <a:r>
              <a:rPr lang="en-US" altLang="zh-CN" sz="1800">
                <a:solidFill>
                  <a:schemeClr val="tx2"/>
                </a:solidFill>
              </a:rPr>
              <a:t>ENT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计数值无法停在</a:t>
            </a:r>
            <a:r>
              <a:rPr lang="en-US" altLang="zh-CN" sz="1800">
                <a:solidFill>
                  <a:schemeClr val="tx2"/>
                </a:solidFill>
              </a:rPr>
              <a:t>255  </a:t>
            </a:r>
          </a:p>
        </p:txBody>
      </p:sp>
      <p:grpSp>
        <p:nvGrpSpPr>
          <p:cNvPr id="12" name="Group 422"/>
          <p:cNvGrpSpPr>
            <a:grpSpLocks/>
          </p:cNvGrpSpPr>
          <p:nvPr/>
        </p:nvGrpSpPr>
        <p:grpSpPr bwMode="auto">
          <a:xfrm>
            <a:off x="827088" y="3525838"/>
            <a:ext cx="5529262" cy="3344862"/>
            <a:chOff x="502" y="2220"/>
            <a:chExt cx="3483" cy="2107"/>
          </a:xfrm>
        </p:grpSpPr>
        <p:sp>
          <p:nvSpPr>
            <p:cNvPr id="52263" name="Line 423"/>
            <p:cNvSpPr>
              <a:spLocks noChangeShapeType="1"/>
            </p:cNvSpPr>
            <p:nvPr/>
          </p:nvSpPr>
          <p:spPr bwMode="auto">
            <a:xfrm>
              <a:off x="1538" y="2227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4" name="Line 424"/>
            <p:cNvSpPr>
              <a:spLocks noChangeShapeType="1"/>
            </p:cNvSpPr>
            <p:nvPr/>
          </p:nvSpPr>
          <p:spPr bwMode="auto">
            <a:xfrm>
              <a:off x="1537" y="2220"/>
              <a:ext cx="0" cy="20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5" name="Line 425"/>
            <p:cNvSpPr>
              <a:spLocks noChangeShapeType="1"/>
            </p:cNvSpPr>
            <p:nvPr/>
          </p:nvSpPr>
          <p:spPr bwMode="auto">
            <a:xfrm>
              <a:off x="3697" y="2227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6" name="Line 426"/>
            <p:cNvSpPr>
              <a:spLocks noChangeShapeType="1"/>
            </p:cNvSpPr>
            <p:nvPr/>
          </p:nvSpPr>
          <p:spPr bwMode="auto">
            <a:xfrm>
              <a:off x="3697" y="2227"/>
              <a:ext cx="0" cy="20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7" name="Line 427"/>
            <p:cNvSpPr>
              <a:spLocks noChangeShapeType="1"/>
            </p:cNvSpPr>
            <p:nvPr/>
          </p:nvSpPr>
          <p:spPr bwMode="auto">
            <a:xfrm>
              <a:off x="847" y="4236"/>
              <a:ext cx="28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68" name="Text Box 428"/>
            <p:cNvSpPr txBox="1">
              <a:spLocks noChangeArrowheads="1"/>
            </p:cNvSpPr>
            <p:nvPr/>
          </p:nvSpPr>
          <p:spPr bwMode="auto">
            <a:xfrm>
              <a:off x="502" y="4077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EN</a:t>
              </a:r>
            </a:p>
          </p:txBody>
        </p:sp>
      </p:grpSp>
      <p:grpSp>
        <p:nvGrpSpPr>
          <p:cNvPr id="13" name="Group 429"/>
          <p:cNvGrpSpPr>
            <a:grpSpLocks/>
          </p:cNvGrpSpPr>
          <p:nvPr/>
        </p:nvGrpSpPr>
        <p:grpSpPr bwMode="auto">
          <a:xfrm>
            <a:off x="2700338" y="3559175"/>
            <a:ext cx="3779837" cy="258763"/>
            <a:chOff x="1722" y="2242"/>
            <a:chExt cx="2381" cy="163"/>
          </a:xfrm>
        </p:grpSpPr>
        <p:sp>
          <p:nvSpPr>
            <p:cNvPr id="52261" name="Rectangle 430"/>
            <p:cNvSpPr>
              <a:spLocks noChangeArrowheads="1"/>
            </p:cNvSpPr>
            <p:nvPr/>
          </p:nvSpPr>
          <p:spPr bwMode="auto">
            <a:xfrm>
              <a:off x="1722" y="2242"/>
              <a:ext cx="227" cy="163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62" name="Rectangle 431"/>
            <p:cNvSpPr>
              <a:spLocks noChangeArrowheads="1"/>
            </p:cNvSpPr>
            <p:nvPr/>
          </p:nvSpPr>
          <p:spPr bwMode="auto">
            <a:xfrm>
              <a:off x="3876" y="2242"/>
              <a:ext cx="227" cy="16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432"/>
          <p:cNvGrpSpPr>
            <a:grpSpLocks/>
          </p:cNvGrpSpPr>
          <p:nvPr/>
        </p:nvGrpSpPr>
        <p:grpSpPr bwMode="auto">
          <a:xfrm>
            <a:off x="2733675" y="3865563"/>
            <a:ext cx="3779838" cy="238125"/>
            <a:chOff x="1722" y="2435"/>
            <a:chExt cx="2381" cy="150"/>
          </a:xfrm>
        </p:grpSpPr>
        <p:sp>
          <p:nvSpPr>
            <p:cNvPr id="52259" name="Rectangle 433"/>
            <p:cNvSpPr>
              <a:spLocks noChangeArrowheads="1"/>
            </p:cNvSpPr>
            <p:nvPr/>
          </p:nvSpPr>
          <p:spPr bwMode="auto">
            <a:xfrm>
              <a:off x="1722" y="2435"/>
              <a:ext cx="227" cy="148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60" name="Rectangle 434"/>
            <p:cNvSpPr>
              <a:spLocks noChangeArrowheads="1"/>
            </p:cNvSpPr>
            <p:nvPr/>
          </p:nvSpPr>
          <p:spPr bwMode="auto">
            <a:xfrm>
              <a:off x="3876" y="2438"/>
              <a:ext cx="227" cy="14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248" name="Line 435"/>
          <p:cNvSpPr>
            <a:spLocks noChangeShapeType="1"/>
          </p:cNvSpPr>
          <p:nvPr/>
        </p:nvSpPr>
        <p:spPr bwMode="auto">
          <a:xfrm>
            <a:off x="8613775" y="5510213"/>
            <a:ext cx="0" cy="7731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9" name="Line 436"/>
          <p:cNvSpPr>
            <a:spLocks noChangeShapeType="1"/>
          </p:cNvSpPr>
          <p:nvPr/>
        </p:nvSpPr>
        <p:spPr bwMode="auto">
          <a:xfrm>
            <a:off x="6291263" y="6280150"/>
            <a:ext cx="23209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2250" name="Group 437"/>
          <p:cNvGrpSpPr>
            <a:grpSpLocks/>
          </p:cNvGrpSpPr>
          <p:nvPr/>
        </p:nvGrpSpPr>
        <p:grpSpPr bwMode="auto">
          <a:xfrm>
            <a:off x="4738688" y="3938588"/>
            <a:ext cx="3971925" cy="1211262"/>
            <a:chOff x="2985" y="2481"/>
            <a:chExt cx="2502" cy="763"/>
          </a:xfrm>
        </p:grpSpPr>
        <p:sp>
          <p:nvSpPr>
            <p:cNvPr id="52251" name="Text Box 438"/>
            <p:cNvSpPr txBox="1">
              <a:spLocks noChangeArrowheads="1"/>
            </p:cNvSpPr>
            <p:nvPr/>
          </p:nvSpPr>
          <p:spPr bwMode="auto">
            <a:xfrm>
              <a:off x="2985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52252" name="Text Box 439"/>
            <p:cNvSpPr txBox="1">
              <a:spLocks noChangeArrowheads="1"/>
            </p:cNvSpPr>
            <p:nvPr/>
          </p:nvSpPr>
          <p:spPr bwMode="auto">
            <a:xfrm>
              <a:off x="2985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52253" name="Text Box 440"/>
            <p:cNvSpPr txBox="1">
              <a:spLocks noChangeArrowheads="1"/>
            </p:cNvSpPr>
            <p:nvPr/>
          </p:nvSpPr>
          <p:spPr bwMode="auto">
            <a:xfrm>
              <a:off x="2985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52254" name="Text Box 441"/>
            <p:cNvSpPr txBox="1">
              <a:spLocks noChangeArrowheads="1"/>
            </p:cNvSpPr>
            <p:nvPr/>
          </p:nvSpPr>
          <p:spPr bwMode="auto">
            <a:xfrm>
              <a:off x="2985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52255" name="Text Box 442"/>
            <p:cNvSpPr txBox="1">
              <a:spLocks noChangeArrowheads="1"/>
            </p:cNvSpPr>
            <p:nvPr/>
          </p:nvSpPr>
          <p:spPr bwMode="auto">
            <a:xfrm>
              <a:off x="5169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52256" name="Text Box 443"/>
            <p:cNvSpPr txBox="1">
              <a:spLocks noChangeArrowheads="1"/>
            </p:cNvSpPr>
            <p:nvPr/>
          </p:nvSpPr>
          <p:spPr bwMode="auto">
            <a:xfrm>
              <a:off x="5169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Q5</a:t>
              </a:r>
            </a:p>
          </p:txBody>
        </p:sp>
        <p:sp>
          <p:nvSpPr>
            <p:cNvPr id="52257" name="Text Box 444"/>
            <p:cNvSpPr txBox="1">
              <a:spLocks noChangeArrowheads="1"/>
            </p:cNvSpPr>
            <p:nvPr/>
          </p:nvSpPr>
          <p:spPr bwMode="auto">
            <a:xfrm>
              <a:off x="5169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Q6</a:t>
              </a:r>
            </a:p>
          </p:txBody>
        </p:sp>
        <p:sp>
          <p:nvSpPr>
            <p:cNvPr id="52258" name="Text Box 445"/>
            <p:cNvSpPr txBox="1">
              <a:spLocks noChangeArrowheads="1"/>
            </p:cNvSpPr>
            <p:nvPr/>
          </p:nvSpPr>
          <p:spPr bwMode="auto">
            <a:xfrm>
              <a:off x="5169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972" grpId="0"/>
      <p:bldP spid="9199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ChangeArrowheads="1"/>
          </p:cNvSpPr>
          <p:nvPr/>
        </p:nvSpPr>
        <p:spPr bwMode="auto">
          <a:xfrm>
            <a:off x="5292725" y="4437063"/>
            <a:ext cx="3600450" cy="21605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79619" name="Text Box 3"/>
          <p:cNvSpPr txBox="1">
            <a:spLocks noChangeArrowheads="1"/>
          </p:cNvSpPr>
          <p:nvPr/>
        </p:nvSpPr>
        <p:spPr bwMode="auto">
          <a:xfrm>
            <a:off x="5345113" y="4510088"/>
            <a:ext cx="32223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Arial Narrow" panose="020B0606020202030204" pitchFamily="34" charset="0"/>
                <a:ea typeface="宋体" panose="02010600030101010101" pitchFamily="2" charset="-122"/>
              </a:rPr>
              <a:t>∴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flip-flop is used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27688" y="5365750"/>
            <a:ext cx="3263900" cy="1066800"/>
            <a:chOff x="3272" y="1248"/>
            <a:chExt cx="2056" cy="672"/>
          </a:xfrm>
        </p:grpSpPr>
        <p:sp>
          <p:nvSpPr>
            <p:cNvPr id="19520" name="Text Box 5"/>
            <p:cNvSpPr txBox="1">
              <a:spLocks noChangeArrowheads="1"/>
            </p:cNvSpPr>
            <p:nvPr/>
          </p:nvSpPr>
          <p:spPr bwMode="auto">
            <a:xfrm>
              <a:off x="4472" y="1440"/>
              <a:ext cx="8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  <a:ea typeface="黑体" panose="02010609060101010101" pitchFamily="49" charset="-122"/>
                </a:rPr>
                <a:t>Q* = Q’</a:t>
              </a:r>
            </a:p>
          </p:txBody>
        </p:sp>
        <p:grpSp>
          <p:nvGrpSpPr>
            <p:cNvPr id="19521" name="Group 6"/>
            <p:cNvGrpSpPr>
              <a:grpSpLocks/>
            </p:cNvGrpSpPr>
            <p:nvPr/>
          </p:nvGrpSpPr>
          <p:grpSpPr bwMode="auto">
            <a:xfrm>
              <a:off x="3272" y="1248"/>
              <a:ext cx="1104" cy="672"/>
              <a:chOff x="720" y="2064"/>
              <a:chExt cx="1104" cy="672"/>
            </a:xfrm>
          </p:grpSpPr>
          <p:sp>
            <p:nvSpPr>
              <p:cNvPr id="19522" name="Rectangle 7"/>
              <p:cNvSpPr>
                <a:spLocks noChangeArrowheads="1"/>
              </p:cNvSpPr>
              <p:nvPr/>
            </p:nvSpPr>
            <p:spPr bwMode="auto">
              <a:xfrm>
                <a:off x="912" y="2064"/>
                <a:ext cx="672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2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9523" name="Line 8"/>
              <p:cNvSpPr>
                <a:spLocks noChangeShapeType="1"/>
              </p:cNvSpPr>
              <p:nvPr/>
            </p:nvSpPr>
            <p:spPr bwMode="auto">
              <a:xfrm>
                <a:off x="1584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24" name="Line 9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25" name="Oval 10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26" name="Line 11"/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9527" name="Group 12"/>
              <p:cNvGrpSpPr>
                <a:grpSpLocks/>
              </p:cNvGrpSpPr>
              <p:nvPr/>
            </p:nvGrpSpPr>
            <p:grpSpPr bwMode="auto">
              <a:xfrm>
                <a:off x="912" y="2352"/>
                <a:ext cx="96" cy="96"/>
                <a:chOff x="1920" y="1440"/>
                <a:chExt cx="192" cy="288"/>
              </a:xfrm>
            </p:grpSpPr>
            <p:sp>
              <p:nvSpPr>
                <p:cNvPr id="19529" name="Line 13"/>
                <p:cNvSpPr>
                  <a:spLocks noChangeShapeType="1"/>
                </p:cNvSpPr>
                <p:nvPr/>
              </p:nvSpPr>
              <p:spPr bwMode="auto">
                <a:xfrm>
                  <a:off x="1920" y="144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3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920" y="158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28" name="Text Box 15"/>
              <p:cNvSpPr txBox="1">
                <a:spLocks noChangeArrowheads="1"/>
              </p:cNvSpPr>
              <p:nvPr/>
            </p:nvSpPr>
            <p:spPr bwMode="auto">
              <a:xfrm>
                <a:off x="988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</p:grpSp>
      <p:sp>
        <p:nvSpPr>
          <p:cNvPr id="879632" name="Text Box 16"/>
          <p:cNvSpPr txBox="1">
            <a:spLocks noChangeArrowheads="1"/>
          </p:cNvSpPr>
          <p:nvPr/>
        </p:nvSpPr>
        <p:spPr bwMode="auto">
          <a:xfrm>
            <a:off x="254000" y="4365625"/>
            <a:ext cx="38385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考察二进制计数顺序：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只有当第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i-1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时，</a:t>
            </a:r>
            <a:b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</a:b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才有</a:t>
            </a:r>
            <a:r>
              <a:rPr lang="zh-CN" altLang="en-US" sz="2400" dirty="0">
                <a:latin typeface="Arial Narrow" panose="020B060602020203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进位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，第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位才</a:t>
            </a:r>
            <a:r>
              <a:rPr lang="zh-CN" altLang="en-US" sz="2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翻转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。 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98488" y="417513"/>
            <a:ext cx="8077200" cy="1676400"/>
            <a:chOff x="192" y="864"/>
            <a:chExt cx="5088" cy="1056"/>
          </a:xfrm>
        </p:grpSpPr>
        <p:sp>
          <p:nvSpPr>
            <p:cNvPr id="19472" name="Text Box 18"/>
            <p:cNvSpPr txBox="1">
              <a:spLocks noChangeArrowheads="1"/>
            </p:cNvSpPr>
            <p:nvPr/>
          </p:nvSpPr>
          <p:spPr bwMode="auto">
            <a:xfrm>
              <a:off x="192" y="1456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864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1488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>
              <a:off x="1584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Oval 22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Line 23"/>
            <p:cNvSpPr>
              <a:spLocks noChangeShapeType="1"/>
            </p:cNvSpPr>
            <p:nvPr/>
          </p:nvSpPr>
          <p:spPr bwMode="auto">
            <a:xfrm>
              <a:off x="624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78" name="Group 24"/>
            <p:cNvGrpSpPr>
              <a:grpSpLocks/>
            </p:cNvGrpSpPr>
            <p:nvPr/>
          </p:nvGrpSpPr>
          <p:grpSpPr bwMode="auto">
            <a:xfrm>
              <a:off x="864" y="1536"/>
              <a:ext cx="96" cy="96"/>
              <a:chOff x="1920" y="1440"/>
              <a:chExt cx="192" cy="288"/>
            </a:xfrm>
          </p:grpSpPr>
          <p:sp>
            <p:nvSpPr>
              <p:cNvPr id="19518" name="Line 2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19" name="Line 26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79" name="Text Box 27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80" name="Rectangle 28"/>
            <p:cNvSpPr>
              <a:spLocks noChangeArrowheads="1"/>
            </p:cNvSpPr>
            <p:nvPr/>
          </p:nvSpPr>
          <p:spPr bwMode="auto">
            <a:xfrm>
              <a:off x="2016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81" name="Oval 29"/>
            <p:cNvSpPr>
              <a:spLocks noChangeArrowheads="1"/>
            </p:cNvSpPr>
            <p:nvPr/>
          </p:nvSpPr>
          <p:spPr bwMode="auto">
            <a:xfrm>
              <a:off x="2640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2" name="Line 30"/>
            <p:cNvSpPr>
              <a:spLocks noChangeShapeType="1"/>
            </p:cNvSpPr>
            <p:nvPr/>
          </p:nvSpPr>
          <p:spPr bwMode="auto">
            <a:xfrm>
              <a:off x="1776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83" name="Group 31"/>
            <p:cNvGrpSpPr>
              <a:grpSpLocks/>
            </p:cNvGrpSpPr>
            <p:nvPr/>
          </p:nvGrpSpPr>
          <p:grpSpPr bwMode="auto">
            <a:xfrm>
              <a:off x="2016" y="1536"/>
              <a:ext cx="96" cy="96"/>
              <a:chOff x="1920" y="1440"/>
              <a:chExt cx="192" cy="288"/>
            </a:xfrm>
          </p:grpSpPr>
          <p:sp>
            <p:nvSpPr>
              <p:cNvPr id="19516" name="Line 32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17" name="Line 33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84" name="Text Box 34"/>
            <p:cNvSpPr txBox="1">
              <a:spLocks noChangeArrowheads="1"/>
            </p:cNvSpPr>
            <p:nvPr/>
          </p:nvSpPr>
          <p:spPr bwMode="auto">
            <a:xfrm>
              <a:off x="2064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85" name="Rectangle 35"/>
            <p:cNvSpPr>
              <a:spLocks noChangeArrowheads="1"/>
            </p:cNvSpPr>
            <p:nvPr/>
          </p:nvSpPr>
          <p:spPr bwMode="auto">
            <a:xfrm>
              <a:off x="3168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86" name="Oval 36"/>
            <p:cNvSpPr>
              <a:spLocks noChangeArrowheads="1"/>
            </p:cNvSpPr>
            <p:nvPr/>
          </p:nvSpPr>
          <p:spPr bwMode="auto">
            <a:xfrm>
              <a:off x="37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87" name="Group 37"/>
            <p:cNvGrpSpPr>
              <a:grpSpLocks/>
            </p:cNvGrpSpPr>
            <p:nvPr/>
          </p:nvGrpSpPr>
          <p:grpSpPr bwMode="auto">
            <a:xfrm>
              <a:off x="3168" y="1536"/>
              <a:ext cx="96" cy="96"/>
              <a:chOff x="1920" y="1440"/>
              <a:chExt cx="192" cy="288"/>
            </a:xfrm>
          </p:grpSpPr>
          <p:sp>
            <p:nvSpPr>
              <p:cNvPr id="19514" name="Line 38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15" name="Line 39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88" name="Text Box 40"/>
            <p:cNvSpPr txBox="1">
              <a:spLocks noChangeArrowheads="1"/>
            </p:cNvSpPr>
            <p:nvPr/>
          </p:nvSpPr>
          <p:spPr bwMode="auto">
            <a:xfrm>
              <a:off x="3216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89" name="Rectangle 41"/>
            <p:cNvSpPr>
              <a:spLocks noChangeArrowheads="1"/>
            </p:cNvSpPr>
            <p:nvPr/>
          </p:nvSpPr>
          <p:spPr bwMode="auto">
            <a:xfrm>
              <a:off x="4320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9490" name="Line 42"/>
            <p:cNvSpPr>
              <a:spLocks noChangeShapeType="1"/>
            </p:cNvSpPr>
            <p:nvPr/>
          </p:nvSpPr>
          <p:spPr bwMode="auto">
            <a:xfrm>
              <a:off x="5040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1" name="Oval 43"/>
            <p:cNvSpPr>
              <a:spLocks noChangeArrowheads="1"/>
            </p:cNvSpPr>
            <p:nvPr/>
          </p:nvSpPr>
          <p:spPr bwMode="auto">
            <a:xfrm>
              <a:off x="4944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492" name="Group 44"/>
            <p:cNvGrpSpPr>
              <a:grpSpLocks/>
            </p:cNvGrpSpPr>
            <p:nvPr/>
          </p:nvGrpSpPr>
          <p:grpSpPr bwMode="auto">
            <a:xfrm>
              <a:off x="4320" y="1536"/>
              <a:ext cx="96" cy="96"/>
              <a:chOff x="1920" y="1440"/>
              <a:chExt cx="192" cy="288"/>
            </a:xfrm>
          </p:grpSpPr>
          <p:sp>
            <p:nvSpPr>
              <p:cNvPr id="19512" name="Line 4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513" name="Line 46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93" name="Text Box 47"/>
            <p:cNvSpPr txBox="1">
              <a:spLocks noChangeArrowheads="1"/>
            </p:cNvSpPr>
            <p:nvPr/>
          </p:nvSpPr>
          <p:spPr bwMode="auto">
            <a:xfrm>
              <a:off x="4368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494" name="Line 48"/>
            <p:cNvSpPr>
              <a:spLocks noChangeShapeType="1"/>
            </p:cNvSpPr>
            <p:nvPr/>
          </p:nvSpPr>
          <p:spPr bwMode="auto">
            <a:xfrm>
              <a:off x="1776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5" name="Line 49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6" name="Line 50"/>
            <p:cNvSpPr>
              <a:spLocks noChangeShapeType="1"/>
            </p:cNvSpPr>
            <p:nvPr/>
          </p:nvSpPr>
          <p:spPr bwMode="auto">
            <a:xfrm>
              <a:off x="2736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7" name="Line 51"/>
            <p:cNvSpPr>
              <a:spLocks noChangeShapeType="1"/>
            </p:cNvSpPr>
            <p:nvPr/>
          </p:nvSpPr>
          <p:spPr bwMode="auto">
            <a:xfrm>
              <a:off x="2928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8" name="Line 52"/>
            <p:cNvSpPr>
              <a:spLocks noChangeShapeType="1"/>
            </p:cNvSpPr>
            <p:nvPr/>
          </p:nvSpPr>
          <p:spPr bwMode="auto">
            <a:xfrm>
              <a:off x="2928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9" name="Line 53"/>
            <p:cNvSpPr>
              <a:spLocks noChangeShapeType="1"/>
            </p:cNvSpPr>
            <p:nvPr/>
          </p:nvSpPr>
          <p:spPr bwMode="auto">
            <a:xfrm>
              <a:off x="3888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0" name="Line 54"/>
            <p:cNvSpPr>
              <a:spLocks noChangeShapeType="1"/>
            </p:cNvSpPr>
            <p:nvPr/>
          </p:nvSpPr>
          <p:spPr bwMode="auto">
            <a:xfrm>
              <a:off x="4080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1" name="Line 55"/>
            <p:cNvSpPr>
              <a:spLocks noChangeShapeType="1"/>
            </p:cNvSpPr>
            <p:nvPr/>
          </p:nvSpPr>
          <p:spPr bwMode="auto">
            <a:xfrm>
              <a:off x="4080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2" name="Line 56"/>
            <p:cNvSpPr>
              <a:spLocks noChangeShapeType="1"/>
            </p:cNvSpPr>
            <p:nvPr/>
          </p:nvSpPr>
          <p:spPr bwMode="auto">
            <a:xfrm>
              <a:off x="2640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57"/>
            <p:cNvSpPr>
              <a:spLocks noChangeShapeType="1"/>
            </p:cNvSpPr>
            <p:nvPr/>
          </p:nvSpPr>
          <p:spPr bwMode="auto">
            <a:xfrm flipH="1"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4" name="Line 58"/>
            <p:cNvSpPr>
              <a:spLocks noChangeShapeType="1"/>
            </p:cNvSpPr>
            <p:nvPr/>
          </p:nvSpPr>
          <p:spPr bwMode="auto">
            <a:xfrm>
              <a:off x="3792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5" name="Line 59"/>
            <p:cNvSpPr>
              <a:spLocks noChangeShapeType="1"/>
            </p:cNvSpPr>
            <p:nvPr/>
          </p:nvSpPr>
          <p:spPr bwMode="auto">
            <a:xfrm>
              <a:off x="398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6" name="Line 60"/>
            <p:cNvSpPr>
              <a:spLocks noChangeShapeType="1"/>
            </p:cNvSpPr>
            <p:nvPr/>
          </p:nvSpPr>
          <p:spPr bwMode="auto">
            <a:xfrm>
              <a:off x="4944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7" name="Line 61"/>
            <p:cNvSpPr>
              <a:spLocks noChangeShapeType="1"/>
            </p:cNvSpPr>
            <p:nvPr/>
          </p:nvSpPr>
          <p:spPr bwMode="auto">
            <a:xfrm>
              <a:off x="5136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8" name="Text Box 62"/>
            <p:cNvSpPr txBox="1">
              <a:spLocks noChangeArrowheads="1"/>
            </p:cNvSpPr>
            <p:nvPr/>
          </p:nvSpPr>
          <p:spPr bwMode="auto">
            <a:xfrm>
              <a:off x="1488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19509" name="Text Box 63"/>
            <p:cNvSpPr txBox="1">
              <a:spLocks noChangeArrowheads="1"/>
            </p:cNvSpPr>
            <p:nvPr/>
          </p:nvSpPr>
          <p:spPr bwMode="auto">
            <a:xfrm>
              <a:off x="2649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19510" name="Text Box 64"/>
            <p:cNvSpPr txBox="1">
              <a:spLocks noChangeArrowheads="1"/>
            </p:cNvSpPr>
            <p:nvPr/>
          </p:nvSpPr>
          <p:spPr bwMode="auto">
            <a:xfrm>
              <a:off x="3792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19511" name="Text Box 65"/>
            <p:cNvSpPr txBox="1">
              <a:spLocks noChangeArrowheads="1"/>
            </p:cNvSpPr>
            <p:nvPr/>
          </p:nvSpPr>
          <p:spPr bwMode="auto">
            <a:xfrm>
              <a:off x="4953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</p:grpSp>
      <p:sp>
        <p:nvSpPr>
          <p:cNvPr id="879683" name="Text Box 67"/>
          <p:cNvSpPr txBox="1">
            <a:spLocks noChangeArrowheads="1"/>
          </p:cNvSpPr>
          <p:nvPr/>
        </p:nvSpPr>
        <p:spPr bwMode="auto">
          <a:xfrm>
            <a:off x="434975" y="3252788"/>
            <a:ext cx="7151317" cy="101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只有当第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i-1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位的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Q</a:t>
            </a:r>
            <a:r>
              <a:rPr lang="en-US" altLang="zh-CN" sz="2400" baseline="-25000" dirty="0">
                <a:solidFill>
                  <a:schemeClr val="hlink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i-1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0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时，即</a:t>
            </a:r>
            <a:r>
              <a:rPr lang="en-US" altLang="zh-CN" sz="2400" dirty="0">
                <a:solidFill>
                  <a:schemeClr val="hlink"/>
                </a:solidFill>
                <a:latin typeface="Arial Narrow" panose="020B0606020202030204" pitchFamily="34" charset="0"/>
                <a:ea typeface="华文新魏" panose="02010800040101010101" pitchFamily="2" charset="-122"/>
                <a:sym typeface="Wingdings" panose="05000000000000000000" pitchFamily="2" charset="2"/>
              </a:rPr>
              <a:t>QN</a:t>
            </a:r>
            <a:r>
              <a:rPr lang="en-US" altLang="zh-CN" sz="2400" baseline="-25000" dirty="0">
                <a:solidFill>
                  <a:schemeClr val="hlink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i-1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=</a:t>
            </a:r>
            <a:r>
              <a:rPr lang="en-US" altLang="zh-CN" sz="2400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400" baseline="-25000" dirty="0">
                <a:solidFill>
                  <a:schemeClr val="hlink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400" baseline="-25000" dirty="0"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0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满足上升沿触发条件，使第 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位触发器产生翻转。 </a:t>
            </a:r>
          </a:p>
        </p:txBody>
      </p:sp>
      <p:pic>
        <p:nvPicPr>
          <p:cNvPr id="879685" name="Picture 69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168525"/>
            <a:ext cx="446405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9686" name="Rectangle 70"/>
          <p:cNvSpPr>
            <a:spLocks noChangeArrowheads="1"/>
          </p:cNvSpPr>
          <p:nvPr/>
        </p:nvSpPr>
        <p:spPr bwMode="auto">
          <a:xfrm>
            <a:off x="4294188" y="303212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华文新魏" panose="02010800040101010101" pitchFamily="2" charset="-122"/>
              </a:rPr>
              <a:t>Ripple</a:t>
            </a:r>
            <a:endParaRPr lang="zh-CN" altLang="en-US" sz="200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879687" name="Rectangle 71"/>
          <p:cNvSpPr>
            <a:spLocks noChangeArrowheads="1"/>
          </p:cNvSpPr>
          <p:nvPr/>
        </p:nvSpPr>
        <p:spPr bwMode="auto">
          <a:xfrm>
            <a:off x="684213" y="5924550"/>
            <a:ext cx="264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00-01-10-11-00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sp>
        <p:nvSpPr>
          <p:cNvPr id="879688" name="Freeform 72"/>
          <p:cNvSpPr>
            <a:spLocks/>
          </p:cNvSpPr>
          <p:nvPr/>
        </p:nvSpPr>
        <p:spPr bwMode="auto">
          <a:xfrm>
            <a:off x="1624013" y="5878513"/>
            <a:ext cx="452437" cy="153987"/>
          </a:xfrm>
          <a:custGeom>
            <a:avLst/>
            <a:gdLst>
              <a:gd name="T0" fmla="*/ 0 w 399"/>
              <a:gd name="T1" fmla="*/ 2147483646 h 70"/>
              <a:gd name="T2" fmla="*/ 2147483646 w 399"/>
              <a:gd name="T3" fmla="*/ 2147483646 h 70"/>
              <a:gd name="T4" fmla="*/ 2147483646 w 399"/>
              <a:gd name="T5" fmla="*/ 2147483646 h 70"/>
              <a:gd name="T6" fmla="*/ 2147483646 w 399"/>
              <a:gd name="T7" fmla="*/ 2147483646 h 70"/>
              <a:gd name="T8" fmla="*/ 2147483646 w 399"/>
              <a:gd name="T9" fmla="*/ 2147483646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70"/>
              <a:gd name="T17" fmla="*/ 399 w 399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70">
                <a:moveTo>
                  <a:pt x="0" y="61"/>
                </a:moveTo>
                <a:cubicBezTo>
                  <a:pt x="27" y="44"/>
                  <a:pt x="55" y="26"/>
                  <a:pt x="91" y="16"/>
                </a:cubicBezTo>
                <a:cubicBezTo>
                  <a:pt x="127" y="6"/>
                  <a:pt x="177" y="0"/>
                  <a:pt x="215" y="2"/>
                </a:cubicBezTo>
                <a:cubicBezTo>
                  <a:pt x="253" y="4"/>
                  <a:pt x="288" y="16"/>
                  <a:pt x="319" y="27"/>
                </a:cubicBezTo>
                <a:cubicBezTo>
                  <a:pt x="350" y="38"/>
                  <a:pt x="382" y="61"/>
                  <a:pt x="399" y="7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9689" name="Freeform 73"/>
          <p:cNvSpPr>
            <a:spLocks/>
          </p:cNvSpPr>
          <p:nvPr/>
        </p:nvSpPr>
        <p:spPr bwMode="auto">
          <a:xfrm flipV="1">
            <a:off x="1419225" y="6337300"/>
            <a:ext cx="490538" cy="153988"/>
          </a:xfrm>
          <a:custGeom>
            <a:avLst/>
            <a:gdLst>
              <a:gd name="T0" fmla="*/ 0 w 399"/>
              <a:gd name="T1" fmla="*/ 2147483646 h 70"/>
              <a:gd name="T2" fmla="*/ 2147483646 w 399"/>
              <a:gd name="T3" fmla="*/ 2147483646 h 70"/>
              <a:gd name="T4" fmla="*/ 2147483646 w 399"/>
              <a:gd name="T5" fmla="*/ 2147483646 h 70"/>
              <a:gd name="T6" fmla="*/ 2147483646 w 399"/>
              <a:gd name="T7" fmla="*/ 2147483646 h 70"/>
              <a:gd name="T8" fmla="*/ 2147483646 w 399"/>
              <a:gd name="T9" fmla="*/ 2147483646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70"/>
              <a:gd name="T17" fmla="*/ 399 w 399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70">
                <a:moveTo>
                  <a:pt x="0" y="61"/>
                </a:moveTo>
                <a:cubicBezTo>
                  <a:pt x="27" y="44"/>
                  <a:pt x="55" y="26"/>
                  <a:pt x="91" y="16"/>
                </a:cubicBezTo>
                <a:cubicBezTo>
                  <a:pt x="127" y="6"/>
                  <a:pt x="177" y="0"/>
                  <a:pt x="215" y="2"/>
                </a:cubicBezTo>
                <a:cubicBezTo>
                  <a:pt x="253" y="4"/>
                  <a:pt x="288" y="16"/>
                  <a:pt x="319" y="27"/>
                </a:cubicBezTo>
                <a:cubicBezTo>
                  <a:pt x="350" y="38"/>
                  <a:pt x="382" y="61"/>
                  <a:pt x="399" y="7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9690" name="Freeform 74"/>
          <p:cNvSpPr>
            <a:spLocks/>
          </p:cNvSpPr>
          <p:nvPr/>
        </p:nvSpPr>
        <p:spPr bwMode="auto">
          <a:xfrm>
            <a:off x="2659063" y="5878513"/>
            <a:ext cx="452437" cy="153987"/>
          </a:xfrm>
          <a:custGeom>
            <a:avLst/>
            <a:gdLst>
              <a:gd name="T0" fmla="*/ 0 w 399"/>
              <a:gd name="T1" fmla="*/ 2147483646 h 70"/>
              <a:gd name="T2" fmla="*/ 2147483646 w 399"/>
              <a:gd name="T3" fmla="*/ 2147483646 h 70"/>
              <a:gd name="T4" fmla="*/ 2147483646 w 399"/>
              <a:gd name="T5" fmla="*/ 2147483646 h 70"/>
              <a:gd name="T6" fmla="*/ 2147483646 w 399"/>
              <a:gd name="T7" fmla="*/ 2147483646 h 70"/>
              <a:gd name="T8" fmla="*/ 2147483646 w 399"/>
              <a:gd name="T9" fmla="*/ 2147483646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70"/>
              <a:gd name="T17" fmla="*/ 399 w 399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70">
                <a:moveTo>
                  <a:pt x="0" y="61"/>
                </a:moveTo>
                <a:cubicBezTo>
                  <a:pt x="27" y="44"/>
                  <a:pt x="55" y="26"/>
                  <a:pt x="91" y="16"/>
                </a:cubicBezTo>
                <a:cubicBezTo>
                  <a:pt x="127" y="6"/>
                  <a:pt x="177" y="0"/>
                  <a:pt x="215" y="2"/>
                </a:cubicBezTo>
                <a:cubicBezTo>
                  <a:pt x="253" y="4"/>
                  <a:pt x="288" y="16"/>
                  <a:pt x="319" y="27"/>
                </a:cubicBezTo>
                <a:cubicBezTo>
                  <a:pt x="350" y="38"/>
                  <a:pt x="382" y="61"/>
                  <a:pt x="399" y="7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879693" name="Freeform 77"/>
          <p:cNvSpPr>
            <a:spLocks/>
          </p:cNvSpPr>
          <p:nvPr/>
        </p:nvSpPr>
        <p:spPr bwMode="auto">
          <a:xfrm flipV="1">
            <a:off x="2443163" y="6337300"/>
            <a:ext cx="490537" cy="153988"/>
          </a:xfrm>
          <a:custGeom>
            <a:avLst/>
            <a:gdLst>
              <a:gd name="T0" fmla="*/ 0 w 399"/>
              <a:gd name="T1" fmla="*/ 2147483646 h 70"/>
              <a:gd name="T2" fmla="*/ 2147483646 w 399"/>
              <a:gd name="T3" fmla="*/ 2147483646 h 70"/>
              <a:gd name="T4" fmla="*/ 2147483646 w 399"/>
              <a:gd name="T5" fmla="*/ 2147483646 h 70"/>
              <a:gd name="T6" fmla="*/ 2147483646 w 399"/>
              <a:gd name="T7" fmla="*/ 2147483646 h 70"/>
              <a:gd name="T8" fmla="*/ 2147483646 w 399"/>
              <a:gd name="T9" fmla="*/ 2147483646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"/>
              <a:gd name="T16" fmla="*/ 0 h 70"/>
              <a:gd name="T17" fmla="*/ 399 w 399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" h="70">
                <a:moveTo>
                  <a:pt x="0" y="61"/>
                </a:moveTo>
                <a:cubicBezTo>
                  <a:pt x="27" y="44"/>
                  <a:pt x="55" y="26"/>
                  <a:pt x="91" y="16"/>
                </a:cubicBezTo>
                <a:cubicBezTo>
                  <a:pt x="127" y="6"/>
                  <a:pt x="177" y="0"/>
                  <a:pt x="215" y="2"/>
                </a:cubicBezTo>
                <a:cubicBezTo>
                  <a:pt x="253" y="4"/>
                  <a:pt x="288" y="16"/>
                  <a:pt x="319" y="27"/>
                </a:cubicBezTo>
                <a:cubicBezTo>
                  <a:pt x="350" y="38"/>
                  <a:pt x="382" y="61"/>
                  <a:pt x="399" y="70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9694" name="Text Box 78"/>
          <p:cNvSpPr txBox="1">
            <a:spLocks noChangeArrowheads="1"/>
          </p:cNvSpPr>
          <p:nvPr/>
        </p:nvSpPr>
        <p:spPr bwMode="auto">
          <a:xfrm>
            <a:off x="2195513" y="69850"/>
            <a:ext cx="5184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位二进制计数器</a:t>
            </a:r>
            <a:r>
              <a:rPr lang="zh-CN" altLang="en-US" sz="20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（异步时序）</a:t>
            </a:r>
            <a:r>
              <a:rPr lang="zh-CN" altLang="en-US" sz="24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9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7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79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7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7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7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7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7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7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7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7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87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87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7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8" grpId="0" animBg="1"/>
      <p:bldP spid="879619" grpId="0" autoUpdateAnimBg="0"/>
      <p:bldP spid="879632" grpId="0" build="p" autoUpdateAnimBg="0"/>
      <p:bldP spid="879683" grpId="0" build="p" autoUpdateAnimBg="0"/>
      <p:bldP spid="879686" grpId="0"/>
      <p:bldP spid="879687" grpId="0"/>
      <p:bldP spid="879688" grpId="0" animBg="1"/>
      <p:bldP spid="879689" grpId="0" animBg="1"/>
      <p:bldP spid="879690" grpId="0" animBg="1"/>
      <p:bldP spid="879693" grpId="0" animBg="1"/>
      <p:bldP spid="87969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6424613" y="1154113"/>
            <a:ext cx="258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63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2000">
                <a:solidFill>
                  <a:schemeClr val="hlink"/>
                </a:solidFill>
                <a:ea typeface="宋体" panose="02010600030101010101" pitchFamily="2" charset="-122"/>
              </a:rPr>
              <a:t> = ( 0011 1111 )</a:t>
            </a:r>
            <a:r>
              <a:rPr lang="zh-CN" altLang="en-US" sz="2000" baseline="-25000">
                <a:solidFill>
                  <a:schemeClr val="hlink"/>
                </a:solidFill>
                <a:ea typeface="宋体" panose="02010600030101010101" pitchFamily="2" charset="-122"/>
              </a:rPr>
              <a:t>2 </a:t>
            </a:r>
          </a:p>
        </p:txBody>
      </p: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2894013" y="1828800"/>
            <a:ext cx="2286000" cy="3919538"/>
            <a:chOff x="1536" y="747"/>
            <a:chExt cx="1440" cy="2469"/>
          </a:xfrm>
        </p:grpSpPr>
        <p:sp>
          <p:nvSpPr>
            <p:cNvPr id="53348" name="Rectangle 7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3349" name="Oval 8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50" name="Oval 9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351" name="Group 10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3367" name="Line 11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68" name="Line 12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352" name="Line 13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3" name="Line 14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4" name="Line 15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5" name="Line 16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6" name="Line 17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7" name="Line 18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8" name="Line 19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59" name="Line 20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0" name="Line 21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1" name="Line 22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2" name="Line 23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3" name="Line 24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4" name="Text Box 25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3365" name="Line 26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66" name="Line 27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53" name="Group 28"/>
          <p:cNvGrpSpPr>
            <a:grpSpLocks/>
          </p:cNvGrpSpPr>
          <p:nvPr/>
        </p:nvGrpSpPr>
        <p:grpSpPr bwMode="auto">
          <a:xfrm>
            <a:off x="6323013" y="1828800"/>
            <a:ext cx="2286000" cy="3919538"/>
            <a:chOff x="1536" y="747"/>
            <a:chExt cx="1440" cy="2469"/>
          </a:xfrm>
        </p:grpSpPr>
        <p:sp>
          <p:nvSpPr>
            <p:cNvPr id="53327" name="Rectangle 29"/>
            <p:cNvSpPr>
              <a:spLocks noChangeArrowheads="1"/>
            </p:cNvSpPr>
            <p:nvPr/>
          </p:nvSpPr>
          <p:spPr bwMode="auto">
            <a:xfrm>
              <a:off x="1776" y="1008"/>
              <a:ext cx="960" cy="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CLK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LD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ENP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ENT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A           QA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B           QB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           QC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D           QD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           RCO</a:t>
              </a:r>
            </a:p>
          </p:txBody>
        </p:sp>
        <p:sp>
          <p:nvSpPr>
            <p:cNvPr id="53328" name="Oval 30"/>
            <p:cNvSpPr>
              <a:spLocks noChangeArrowheads="1"/>
            </p:cNvSpPr>
            <p:nvPr/>
          </p:nvSpPr>
          <p:spPr bwMode="auto">
            <a:xfrm>
              <a:off x="1680" y="134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9" name="Oval 31"/>
            <p:cNvSpPr>
              <a:spLocks noChangeArrowheads="1"/>
            </p:cNvSpPr>
            <p:nvPr/>
          </p:nvSpPr>
          <p:spPr bwMode="auto">
            <a:xfrm>
              <a:off x="1680" y="153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330" name="Group 32"/>
            <p:cNvGrpSpPr>
              <a:grpSpLocks/>
            </p:cNvGrpSpPr>
            <p:nvPr/>
          </p:nvGrpSpPr>
          <p:grpSpPr bwMode="auto">
            <a:xfrm>
              <a:off x="1776" y="1104"/>
              <a:ext cx="96" cy="96"/>
              <a:chOff x="2880" y="2064"/>
              <a:chExt cx="96" cy="192"/>
            </a:xfrm>
          </p:grpSpPr>
          <p:sp>
            <p:nvSpPr>
              <p:cNvPr id="53346" name="Line 33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47" name="Line 34"/>
              <p:cNvSpPr>
                <a:spLocks noChangeShapeType="1"/>
              </p:cNvSpPr>
              <p:nvPr/>
            </p:nvSpPr>
            <p:spPr bwMode="auto">
              <a:xfrm flipH="1">
                <a:off x="2880" y="2160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3331" name="Line 35"/>
            <p:cNvSpPr>
              <a:spLocks noChangeShapeType="1"/>
            </p:cNvSpPr>
            <p:nvPr/>
          </p:nvSpPr>
          <p:spPr bwMode="auto">
            <a:xfrm>
              <a:off x="1536" y="13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2" name="Line 36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3" name="Line 37"/>
            <p:cNvSpPr>
              <a:spLocks noChangeShapeType="1"/>
            </p:cNvSpPr>
            <p:nvPr/>
          </p:nvSpPr>
          <p:spPr bwMode="auto">
            <a:xfrm>
              <a:off x="1536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4" name="Line 38"/>
            <p:cNvSpPr>
              <a:spLocks noChangeShapeType="1"/>
            </p:cNvSpPr>
            <p:nvPr/>
          </p:nvSpPr>
          <p:spPr bwMode="auto">
            <a:xfrm>
              <a:off x="1536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5" name="Line 39"/>
            <p:cNvSpPr>
              <a:spLocks noChangeShapeType="1"/>
            </p:cNvSpPr>
            <p:nvPr/>
          </p:nvSpPr>
          <p:spPr bwMode="auto">
            <a:xfrm>
              <a:off x="15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6" name="Line 40"/>
            <p:cNvSpPr>
              <a:spLocks noChangeShapeType="1"/>
            </p:cNvSpPr>
            <p:nvPr/>
          </p:nvSpPr>
          <p:spPr bwMode="auto">
            <a:xfrm>
              <a:off x="15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7" name="Line 41"/>
            <p:cNvSpPr>
              <a:spLocks noChangeShapeType="1"/>
            </p:cNvSpPr>
            <p:nvPr/>
          </p:nvSpPr>
          <p:spPr bwMode="auto">
            <a:xfrm>
              <a:off x="15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8" name="Line 42"/>
            <p:cNvSpPr>
              <a:spLocks noChangeShapeType="1"/>
            </p:cNvSpPr>
            <p:nvPr/>
          </p:nvSpPr>
          <p:spPr bwMode="auto">
            <a:xfrm>
              <a:off x="15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39" name="Line 43"/>
            <p:cNvSpPr>
              <a:spLocks noChangeShapeType="1"/>
            </p:cNvSpPr>
            <p:nvPr/>
          </p:nvSpPr>
          <p:spPr bwMode="auto">
            <a:xfrm>
              <a:off x="1536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40" name="Line 44"/>
            <p:cNvSpPr>
              <a:spLocks noChangeShapeType="1"/>
            </p:cNvSpPr>
            <p:nvPr/>
          </p:nvSpPr>
          <p:spPr bwMode="auto">
            <a:xfrm>
              <a:off x="2736" y="22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41" name="Line 45"/>
            <p:cNvSpPr>
              <a:spLocks noChangeShapeType="1"/>
            </p:cNvSpPr>
            <p:nvPr/>
          </p:nvSpPr>
          <p:spPr bwMode="auto">
            <a:xfrm>
              <a:off x="273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42" name="Line 46"/>
            <p:cNvSpPr>
              <a:spLocks noChangeShapeType="1"/>
            </p:cNvSpPr>
            <p:nvPr/>
          </p:nvSpPr>
          <p:spPr bwMode="auto">
            <a:xfrm>
              <a:off x="2736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43" name="Text Box 47"/>
            <p:cNvSpPr txBox="1">
              <a:spLocks noChangeArrowheads="1"/>
            </p:cNvSpPr>
            <p:nvPr/>
          </p:nvSpPr>
          <p:spPr bwMode="auto">
            <a:xfrm>
              <a:off x="1890" y="747"/>
              <a:ext cx="7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74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x163</a:t>
              </a:r>
            </a:p>
          </p:txBody>
        </p:sp>
        <p:sp>
          <p:nvSpPr>
            <p:cNvPr id="53344" name="Line 48"/>
            <p:cNvSpPr>
              <a:spLocks noChangeShapeType="1"/>
            </p:cNvSpPr>
            <p:nvPr/>
          </p:nvSpPr>
          <p:spPr bwMode="auto">
            <a:xfrm>
              <a:off x="2736" y="28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45" name="Line 49"/>
            <p:cNvSpPr>
              <a:spLocks noChangeShapeType="1"/>
            </p:cNvSpPr>
            <p:nvPr/>
          </p:nvSpPr>
          <p:spPr bwMode="auto">
            <a:xfrm>
              <a:off x="2736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54" name="Group 50"/>
          <p:cNvGrpSpPr>
            <a:grpSpLocks/>
          </p:cNvGrpSpPr>
          <p:nvPr/>
        </p:nvGrpSpPr>
        <p:grpSpPr bwMode="auto">
          <a:xfrm>
            <a:off x="2628900" y="4056063"/>
            <a:ext cx="3775075" cy="1311275"/>
            <a:chOff x="1462" y="1958"/>
            <a:chExt cx="2378" cy="826"/>
          </a:xfrm>
        </p:grpSpPr>
        <p:sp>
          <p:nvSpPr>
            <p:cNvPr id="53325" name="Text Box 51"/>
            <p:cNvSpPr txBox="1">
              <a:spLocks noChangeArrowheads="1"/>
            </p:cNvSpPr>
            <p:nvPr/>
          </p:nvSpPr>
          <p:spPr bwMode="auto">
            <a:xfrm>
              <a:off x="362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326" name="Text Box 52"/>
            <p:cNvSpPr txBox="1">
              <a:spLocks noChangeArrowheads="1"/>
            </p:cNvSpPr>
            <p:nvPr/>
          </p:nvSpPr>
          <p:spPr bwMode="auto">
            <a:xfrm>
              <a:off x="1462" y="1958"/>
              <a:ext cx="21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3255" name="Group 53"/>
          <p:cNvGrpSpPr>
            <a:grpSpLocks/>
          </p:cNvGrpSpPr>
          <p:nvPr/>
        </p:nvGrpSpPr>
        <p:grpSpPr bwMode="auto">
          <a:xfrm>
            <a:off x="1042988" y="3081338"/>
            <a:ext cx="1857375" cy="838200"/>
            <a:chOff x="319" y="1392"/>
            <a:chExt cx="1170" cy="528"/>
          </a:xfrm>
        </p:grpSpPr>
        <p:sp>
          <p:nvSpPr>
            <p:cNvPr id="53318" name="Line 54"/>
            <p:cNvSpPr>
              <a:spLocks noChangeShapeType="1"/>
            </p:cNvSpPr>
            <p:nvPr/>
          </p:nvSpPr>
          <p:spPr bwMode="auto">
            <a:xfrm>
              <a:off x="1008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9" name="Line 55"/>
            <p:cNvSpPr>
              <a:spLocks noChangeShapeType="1"/>
            </p:cNvSpPr>
            <p:nvPr/>
          </p:nvSpPr>
          <p:spPr bwMode="auto">
            <a:xfrm>
              <a:off x="1489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20" name="Rectangle 56"/>
            <p:cNvSpPr>
              <a:spLocks noChangeArrowheads="1"/>
            </p:cNvSpPr>
            <p:nvPr/>
          </p:nvSpPr>
          <p:spPr bwMode="auto">
            <a:xfrm>
              <a:off x="720" y="182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321" name="Line 57"/>
            <p:cNvSpPr>
              <a:spLocks noChangeShapeType="1"/>
            </p:cNvSpPr>
            <p:nvPr/>
          </p:nvSpPr>
          <p:spPr bwMode="auto">
            <a:xfrm>
              <a:off x="528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22" name="Line 58"/>
            <p:cNvSpPr>
              <a:spLocks noChangeShapeType="1"/>
            </p:cNvSpPr>
            <p:nvPr/>
          </p:nvSpPr>
          <p:spPr bwMode="auto">
            <a:xfrm flipV="1">
              <a:off x="528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23" name="Line 59"/>
            <p:cNvSpPr>
              <a:spLocks noChangeShapeType="1"/>
            </p:cNvSpPr>
            <p:nvPr/>
          </p:nvSpPr>
          <p:spPr bwMode="auto">
            <a:xfrm>
              <a:off x="432" y="16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24" name="Text Box 60"/>
            <p:cNvSpPr txBox="1">
              <a:spLocks noChangeArrowheads="1"/>
            </p:cNvSpPr>
            <p:nvPr/>
          </p:nvSpPr>
          <p:spPr bwMode="auto">
            <a:xfrm>
              <a:off x="319" y="1392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</p:grpSp>
      <p:grpSp>
        <p:nvGrpSpPr>
          <p:cNvPr id="53256" name="Group 61"/>
          <p:cNvGrpSpPr>
            <a:grpSpLocks/>
          </p:cNvGrpSpPr>
          <p:nvPr/>
        </p:nvGrpSpPr>
        <p:grpSpPr bwMode="auto">
          <a:xfrm>
            <a:off x="5108575" y="3538538"/>
            <a:ext cx="1220788" cy="1981200"/>
            <a:chOff x="2735" y="1632"/>
            <a:chExt cx="769" cy="1248"/>
          </a:xfrm>
        </p:grpSpPr>
        <p:sp>
          <p:nvSpPr>
            <p:cNvPr id="53314" name="Line 62"/>
            <p:cNvSpPr>
              <a:spLocks noChangeShapeType="1"/>
            </p:cNvSpPr>
            <p:nvPr/>
          </p:nvSpPr>
          <p:spPr bwMode="auto">
            <a:xfrm flipV="1">
              <a:off x="3068" y="1824"/>
              <a:ext cx="0" cy="1056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5" name="Line 63"/>
            <p:cNvSpPr>
              <a:spLocks noChangeShapeType="1"/>
            </p:cNvSpPr>
            <p:nvPr/>
          </p:nvSpPr>
          <p:spPr bwMode="auto">
            <a:xfrm>
              <a:off x="3068" y="1824"/>
              <a:ext cx="432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6" name="Line 64"/>
            <p:cNvSpPr>
              <a:spLocks noChangeShapeType="1"/>
            </p:cNvSpPr>
            <p:nvPr/>
          </p:nvSpPr>
          <p:spPr bwMode="auto">
            <a:xfrm>
              <a:off x="2735" y="2880"/>
              <a:ext cx="336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7" name="Line 65"/>
            <p:cNvSpPr>
              <a:spLocks noChangeShapeType="1"/>
            </p:cNvSpPr>
            <p:nvPr/>
          </p:nvSpPr>
          <p:spPr bwMode="auto">
            <a:xfrm>
              <a:off x="3504" y="1632"/>
              <a:ext cx="0" cy="19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57" name="Group 66"/>
          <p:cNvGrpSpPr>
            <a:grpSpLocks/>
          </p:cNvGrpSpPr>
          <p:nvPr/>
        </p:nvGrpSpPr>
        <p:grpSpPr bwMode="auto">
          <a:xfrm>
            <a:off x="1173163" y="1557338"/>
            <a:ext cx="5149850" cy="1463675"/>
            <a:chOff x="256" y="384"/>
            <a:chExt cx="3244" cy="922"/>
          </a:xfrm>
        </p:grpSpPr>
        <p:sp>
          <p:nvSpPr>
            <p:cNvPr id="53303" name="Line 67"/>
            <p:cNvSpPr>
              <a:spLocks noChangeShapeType="1"/>
            </p:cNvSpPr>
            <p:nvPr/>
          </p:nvSpPr>
          <p:spPr bwMode="auto">
            <a:xfrm>
              <a:off x="134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4" name="Text Box 68"/>
            <p:cNvSpPr txBox="1">
              <a:spLocks noChangeArrowheads="1"/>
            </p:cNvSpPr>
            <p:nvPr/>
          </p:nvSpPr>
          <p:spPr bwMode="auto">
            <a:xfrm>
              <a:off x="256" y="816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53305" name="Line 69"/>
            <p:cNvSpPr>
              <a:spLocks noChangeShapeType="1"/>
            </p:cNvSpPr>
            <p:nvPr/>
          </p:nvSpPr>
          <p:spPr bwMode="auto">
            <a:xfrm>
              <a:off x="908" y="960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6" name="Line 70"/>
            <p:cNvSpPr>
              <a:spLocks noChangeShapeType="1"/>
            </p:cNvSpPr>
            <p:nvPr/>
          </p:nvSpPr>
          <p:spPr bwMode="auto">
            <a:xfrm>
              <a:off x="1340" y="384"/>
              <a:ext cx="21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7" name="Line 71"/>
            <p:cNvSpPr>
              <a:spLocks noChangeShapeType="1"/>
            </p:cNvSpPr>
            <p:nvPr/>
          </p:nvSpPr>
          <p:spPr bwMode="auto">
            <a:xfrm flipV="1">
              <a:off x="3500" y="384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8" name="Line 72"/>
            <p:cNvSpPr>
              <a:spLocks noChangeShapeType="1"/>
            </p:cNvSpPr>
            <p:nvPr/>
          </p:nvSpPr>
          <p:spPr bwMode="auto">
            <a:xfrm>
              <a:off x="119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9" name="Line 73"/>
            <p:cNvSpPr>
              <a:spLocks noChangeShapeType="1"/>
            </p:cNvSpPr>
            <p:nvPr/>
          </p:nvSpPr>
          <p:spPr bwMode="auto">
            <a:xfrm>
              <a:off x="1196" y="52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0" name="Line 74"/>
            <p:cNvSpPr>
              <a:spLocks noChangeShapeType="1"/>
            </p:cNvSpPr>
            <p:nvPr/>
          </p:nvSpPr>
          <p:spPr bwMode="auto">
            <a:xfrm flipV="1">
              <a:off x="3356" y="5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1" name="Line 75"/>
            <p:cNvSpPr>
              <a:spLocks noChangeShapeType="1"/>
            </p:cNvSpPr>
            <p:nvPr/>
          </p:nvSpPr>
          <p:spPr bwMode="auto">
            <a:xfrm>
              <a:off x="3356" y="120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2" name="Line 76"/>
            <p:cNvSpPr>
              <a:spLocks noChangeShapeType="1"/>
            </p:cNvSpPr>
            <p:nvPr/>
          </p:nvSpPr>
          <p:spPr bwMode="auto">
            <a:xfrm>
              <a:off x="912" y="120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13" name="Text Box 77"/>
            <p:cNvSpPr txBox="1">
              <a:spLocks noChangeArrowheads="1"/>
            </p:cNvSpPr>
            <p:nvPr/>
          </p:nvSpPr>
          <p:spPr bwMode="auto">
            <a:xfrm>
              <a:off x="288" y="1056"/>
              <a:ext cx="6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CLR_L</a:t>
              </a:r>
            </a:p>
          </p:txBody>
        </p:sp>
      </p:grpSp>
      <p:sp>
        <p:nvSpPr>
          <p:cNvPr id="53258" name="Rectangle 78"/>
          <p:cNvSpPr>
            <a:spLocks noChangeArrowheads="1"/>
          </p:cNvSpPr>
          <p:nvPr/>
        </p:nvSpPr>
        <p:spPr bwMode="auto">
          <a:xfrm>
            <a:off x="107950" y="1114425"/>
            <a:ext cx="245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Example : 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193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计数器设计 </a:t>
            </a:r>
          </a:p>
        </p:txBody>
      </p:sp>
      <p:sp>
        <p:nvSpPr>
          <p:cNvPr id="53259" name="Rectangle 79"/>
          <p:cNvSpPr>
            <a:spLocks noChangeArrowheads="1"/>
          </p:cNvSpPr>
          <p:nvPr/>
        </p:nvSpPr>
        <p:spPr bwMode="auto">
          <a:xfrm>
            <a:off x="2557463" y="1152525"/>
            <a:ext cx="3586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采用整体预置数法，63～255  </a:t>
            </a:r>
          </a:p>
        </p:txBody>
      </p:sp>
      <p:sp>
        <p:nvSpPr>
          <p:cNvPr id="53260" name="Line 80"/>
          <p:cNvSpPr>
            <a:spLocks noChangeShapeType="1"/>
          </p:cNvSpPr>
          <p:nvPr/>
        </p:nvSpPr>
        <p:spPr bwMode="auto">
          <a:xfrm>
            <a:off x="2670175" y="3157538"/>
            <a:ext cx="2286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1" name="Line 81"/>
          <p:cNvSpPr>
            <a:spLocks noChangeShapeType="1"/>
          </p:cNvSpPr>
          <p:nvPr/>
        </p:nvSpPr>
        <p:spPr bwMode="auto">
          <a:xfrm>
            <a:off x="5287963" y="3160713"/>
            <a:ext cx="103505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2" name="Line 82"/>
          <p:cNvSpPr>
            <a:spLocks noChangeShapeType="1"/>
          </p:cNvSpPr>
          <p:nvPr/>
        </p:nvSpPr>
        <p:spPr bwMode="auto">
          <a:xfrm>
            <a:off x="2670175" y="3157538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Line 83"/>
          <p:cNvSpPr>
            <a:spLocks noChangeShapeType="1"/>
          </p:cNvSpPr>
          <p:nvPr/>
        </p:nvSpPr>
        <p:spPr bwMode="auto">
          <a:xfrm>
            <a:off x="5302250" y="3157538"/>
            <a:ext cx="0" cy="3048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4" name="Line 84"/>
          <p:cNvSpPr>
            <a:spLocks noChangeShapeType="1"/>
          </p:cNvSpPr>
          <p:nvPr/>
        </p:nvSpPr>
        <p:spPr bwMode="auto">
          <a:xfrm>
            <a:off x="2670175" y="6205538"/>
            <a:ext cx="27654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3265" name="Group 85"/>
          <p:cNvGrpSpPr>
            <a:grpSpLocks/>
          </p:cNvGrpSpPr>
          <p:nvPr/>
        </p:nvGrpSpPr>
        <p:grpSpPr bwMode="auto">
          <a:xfrm>
            <a:off x="5435600" y="5897563"/>
            <a:ext cx="833438" cy="609600"/>
            <a:chOff x="2197" y="3715"/>
            <a:chExt cx="525" cy="384"/>
          </a:xfrm>
        </p:grpSpPr>
        <p:sp>
          <p:nvSpPr>
            <p:cNvPr id="53297" name="Oval 86"/>
            <p:cNvSpPr>
              <a:spLocks noChangeArrowheads="1"/>
            </p:cNvSpPr>
            <p:nvPr/>
          </p:nvSpPr>
          <p:spPr bwMode="auto">
            <a:xfrm>
              <a:off x="2197" y="3861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298" name="Group 87"/>
            <p:cNvGrpSpPr>
              <a:grpSpLocks/>
            </p:cNvGrpSpPr>
            <p:nvPr/>
          </p:nvGrpSpPr>
          <p:grpSpPr bwMode="auto">
            <a:xfrm>
              <a:off x="2290" y="3715"/>
              <a:ext cx="432" cy="384"/>
              <a:chOff x="4224" y="3840"/>
              <a:chExt cx="432" cy="384"/>
            </a:xfrm>
          </p:grpSpPr>
          <p:sp>
            <p:nvSpPr>
              <p:cNvPr id="53299" name="Arc 88"/>
              <p:cNvSpPr>
                <a:spLocks/>
              </p:cNvSpPr>
              <p:nvPr/>
            </p:nvSpPr>
            <p:spPr bwMode="auto">
              <a:xfrm flipH="1" flipV="1">
                <a:off x="4224" y="3840"/>
                <a:ext cx="192" cy="384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00" name="Line 89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01" name="Line 90"/>
              <p:cNvSpPr>
                <a:spLocks noChangeShapeType="1"/>
              </p:cNvSpPr>
              <p:nvPr/>
            </p:nvSpPr>
            <p:spPr bwMode="auto">
              <a:xfrm>
                <a:off x="4416" y="42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302" name="Line 91"/>
              <p:cNvSpPr>
                <a:spLocks noChangeShapeType="1"/>
              </p:cNvSpPr>
              <p:nvPr/>
            </p:nvSpPr>
            <p:spPr bwMode="auto">
              <a:xfrm>
                <a:off x="4656" y="384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53266" name="Freeform 92"/>
          <p:cNvSpPr>
            <a:spLocks/>
          </p:cNvSpPr>
          <p:nvPr/>
        </p:nvSpPr>
        <p:spPr bwMode="auto">
          <a:xfrm>
            <a:off x="5637213" y="5516563"/>
            <a:ext cx="865187" cy="504825"/>
          </a:xfrm>
          <a:custGeom>
            <a:avLst/>
            <a:gdLst>
              <a:gd name="T0" fmla="*/ 0 w 545"/>
              <a:gd name="T1" fmla="*/ 0 h 318"/>
              <a:gd name="T2" fmla="*/ 2147483646 w 545"/>
              <a:gd name="T3" fmla="*/ 0 h 318"/>
              <a:gd name="T4" fmla="*/ 2147483646 w 545"/>
              <a:gd name="T5" fmla="*/ 2147483646 h 318"/>
              <a:gd name="T6" fmla="*/ 2147483646 w 545"/>
              <a:gd name="T7" fmla="*/ 2147483646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45"/>
              <a:gd name="T13" fmla="*/ 0 h 318"/>
              <a:gd name="T14" fmla="*/ 545 w 545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5" h="318">
                <a:moveTo>
                  <a:pt x="0" y="0"/>
                </a:moveTo>
                <a:lnTo>
                  <a:pt x="545" y="0"/>
                </a:lnTo>
                <a:lnTo>
                  <a:pt x="545" y="318"/>
                </a:lnTo>
                <a:lnTo>
                  <a:pt x="409" y="318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7" name="Rectangle 93"/>
          <p:cNvSpPr>
            <a:spLocks noChangeArrowheads="1"/>
          </p:cNvSpPr>
          <p:nvPr/>
        </p:nvSpPr>
        <p:spPr bwMode="auto">
          <a:xfrm>
            <a:off x="-33338" y="4149725"/>
            <a:ext cx="250031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如何引入外部使</a:t>
            </a:r>
            <a:r>
              <a:rPr lang="zh-CN" altLang="en-US" sz="2000" dirty="0">
                <a:solidFill>
                  <a:schemeClr val="hlink"/>
                </a:solidFill>
                <a:ea typeface="黑体" panose="02010609060101010101" pitchFamily="49" charset="-122"/>
              </a:rPr>
              <a:t>能端？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  <a:latin typeface="楷体_GB2312" pitchFamily="49" charset="-122"/>
              </a:rPr>
              <a:t>实现暂停</a:t>
            </a:r>
            <a:r>
              <a:rPr lang="en-US" altLang="zh-CN" sz="1800" dirty="0">
                <a:solidFill>
                  <a:schemeClr val="hlink"/>
                </a:solidFill>
                <a:latin typeface="楷体_GB2312" pitchFamily="49" charset="-122"/>
              </a:rPr>
              <a:t>(</a:t>
            </a:r>
            <a:r>
              <a:rPr lang="zh-CN" altLang="en-US" sz="1800" dirty="0">
                <a:solidFill>
                  <a:schemeClr val="hlink"/>
                </a:solidFill>
                <a:latin typeface="楷体_GB2312" pitchFamily="49" charset="-122"/>
              </a:rPr>
              <a:t>保持</a:t>
            </a:r>
            <a:r>
              <a:rPr lang="en-US" altLang="zh-CN" sz="1800" dirty="0">
                <a:solidFill>
                  <a:schemeClr val="hlink"/>
                </a:solidFill>
                <a:latin typeface="楷体_GB2312" pitchFamily="49" charset="-122"/>
              </a:rPr>
              <a:t>)</a:t>
            </a:r>
            <a:br>
              <a:rPr lang="en-US" altLang="zh-CN" sz="1800" dirty="0">
                <a:solidFill>
                  <a:schemeClr val="hlink"/>
                </a:solidFill>
                <a:latin typeface="楷体_GB2312" pitchFamily="49" charset="-122"/>
              </a:rPr>
            </a:br>
            <a:r>
              <a:rPr lang="zh-CN" altLang="en-US" sz="1800" dirty="0">
                <a:solidFill>
                  <a:schemeClr val="hlink"/>
                </a:solidFill>
                <a:latin typeface="楷体_GB2312" pitchFamily="49" charset="-122"/>
              </a:rPr>
              <a:t>或继续计数</a:t>
            </a:r>
            <a:br>
              <a:rPr lang="zh-CN" altLang="en-US" sz="1800" dirty="0">
                <a:solidFill>
                  <a:schemeClr val="hlink"/>
                </a:solidFill>
                <a:latin typeface="楷体_GB2312" pitchFamily="49" charset="-122"/>
              </a:rPr>
            </a:br>
            <a:endParaRPr lang="zh-CN" altLang="en-US" sz="1800" dirty="0">
              <a:solidFill>
                <a:schemeClr val="hlink"/>
              </a:solidFill>
              <a:latin typeface="楷体_GB2312" pitchFamily="49" charset="-122"/>
            </a:endParaRPr>
          </a:p>
        </p:txBody>
      </p:sp>
      <p:sp>
        <p:nvSpPr>
          <p:cNvPr id="53268" name="Rectangle 94" descr="蓝色面巾纸"/>
          <p:cNvSpPr>
            <a:spLocks noChangeArrowheads="1"/>
          </p:cNvSpPr>
          <p:nvPr/>
        </p:nvSpPr>
        <p:spPr bwMode="auto">
          <a:xfrm>
            <a:off x="179388" y="5157788"/>
            <a:ext cx="2087562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问题：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</a:rPr>
              <a:t>输入端</a:t>
            </a:r>
            <a:r>
              <a:rPr lang="en-US" altLang="zh-CN" sz="1800" dirty="0">
                <a:solidFill>
                  <a:schemeClr val="tx2"/>
                </a:solidFill>
              </a:rPr>
              <a:t>LD</a:t>
            </a:r>
            <a:r>
              <a:rPr lang="zh-CN" altLang="en-US" sz="1800" dirty="0">
                <a:solidFill>
                  <a:schemeClr val="tx2"/>
                </a:solidFill>
              </a:rPr>
              <a:t>的优先级高于</a:t>
            </a:r>
            <a:r>
              <a:rPr lang="en-US" altLang="zh-CN" sz="1800" dirty="0">
                <a:solidFill>
                  <a:schemeClr val="tx2"/>
                </a:solidFill>
              </a:rPr>
              <a:t>ENP</a:t>
            </a:r>
            <a:r>
              <a:rPr lang="zh-CN" altLang="en-US" sz="1800" dirty="0">
                <a:solidFill>
                  <a:schemeClr val="tx2"/>
                </a:solidFill>
              </a:rPr>
              <a:t>和</a:t>
            </a:r>
            <a:r>
              <a:rPr lang="en-US" altLang="zh-CN" sz="1800" dirty="0">
                <a:solidFill>
                  <a:schemeClr val="tx2"/>
                </a:solidFill>
              </a:rPr>
              <a:t>ENT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2"/>
                </a:solidFill>
              </a:rPr>
              <a:t>计数无法停留</a:t>
            </a:r>
            <a:r>
              <a:rPr lang="en-US" altLang="zh-CN" sz="1800" dirty="0" smtClean="0">
                <a:solidFill>
                  <a:schemeClr val="tx2"/>
                </a:solidFill>
              </a:rPr>
              <a:t>255  </a:t>
            </a:r>
            <a:endParaRPr lang="en-US" altLang="zh-CN" sz="1800" dirty="0">
              <a:solidFill>
                <a:schemeClr val="tx2"/>
              </a:solidFill>
            </a:endParaRPr>
          </a:p>
        </p:txBody>
      </p:sp>
      <p:grpSp>
        <p:nvGrpSpPr>
          <p:cNvPr id="53269" name="Group 95"/>
          <p:cNvGrpSpPr>
            <a:grpSpLocks/>
          </p:cNvGrpSpPr>
          <p:nvPr/>
        </p:nvGrpSpPr>
        <p:grpSpPr bwMode="auto">
          <a:xfrm>
            <a:off x="827088" y="3525838"/>
            <a:ext cx="5529262" cy="3344862"/>
            <a:chOff x="502" y="2220"/>
            <a:chExt cx="3483" cy="2107"/>
          </a:xfrm>
        </p:grpSpPr>
        <p:sp>
          <p:nvSpPr>
            <p:cNvPr id="53291" name="Line 96"/>
            <p:cNvSpPr>
              <a:spLocks noChangeShapeType="1"/>
            </p:cNvSpPr>
            <p:nvPr/>
          </p:nvSpPr>
          <p:spPr bwMode="auto">
            <a:xfrm>
              <a:off x="1538" y="2227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2" name="Line 97"/>
            <p:cNvSpPr>
              <a:spLocks noChangeShapeType="1"/>
            </p:cNvSpPr>
            <p:nvPr/>
          </p:nvSpPr>
          <p:spPr bwMode="auto">
            <a:xfrm>
              <a:off x="1537" y="2220"/>
              <a:ext cx="0" cy="20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3" name="Line 98"/>
            <p:cNvSpPr>
              <a:spLocks noChangeShapeType="1"/>
            </p:cNvSpPr>
            <p:nvPr/>
          </p:nvSpPr>
          <p:spPr bwMode="auto">
            <a:xfrm>
              <a:off x="3697" y="2227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4" name="Line 99"/>
            <p:cNvSpPr>
              <a:spLocks noChangeShapeType="1"/>
            </p:cNvSpPr>
            <p:nvPr/>
          </p:nvSpPr>
          <p:spPr bwMode="auto">
            <a:xfrm>
              <a:off x="3697" y="2227"/>
              <a:ext cx="0" cy="20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5" name="Line 100"/>
            <p:cNvSpPr>
              <a:spLocks noChangeShapeType="1"/>
            </p:cNvSpPr>
            <p:nvPr/>
          </p:nvSpPr>
          <p:spPr bwMode="auto">
            <a:xfrm>
              <a:off x="847" y="4236"/>
              <a:ext cx="28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96" name="Text Box 101"/>
            <p:cNvSpPr txBox="1">
              <a:spLocks noChangeArrowheads="1"/>
            </p:cNvSpPr>
            <p:nvPr/>
          </p:nvSpPr>
          <p:spPr bwMode="auto">
            <a:xfrm>
              <a:off x="502" y="4077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EN</a:t>
              </a:r>
            </a:p>
          </p:txBody>
        </p:sp>
      </p:grpSp>
      <p:grpSp>
        <p:nvGrpSpPr>
          <p:cNvPr id="53270" name="Group 102"/>
          <p:cNvGrpSpPr>
            <a:grpSpLocks/>
          </p:cNvGrpSpPr>
          <p:nvPr/>
        </p:nvGrpSpPr>
        <p:grpSpPr bwMode="auto">
          <a:xfrm>
            <a:off x="2700338" y="3559175"/>
            <a:ext cx="3779837" cy="258763"/>
            <a:chOff x="1722" y="2242"/>
            <a:chExt cx="2381" cy="163"/>
          </a:xfrm>
        </p:grpSpPr>
        <p:sp>
          <p:nvSpPr>
            <p:cNvPr id="53289" name="Rectangle 103"/>
            <p:cNvSpPr>
              <a:spLocks noChangeArrowheads="1"/>
            </p:cNvSpPr>
            <p:nvPr/>
          </p:nvSpPr>
          <p:spPr bwMode="auto">
            <a:xfrm>
              <a:off x="1722" y="2242"/>
              <a:ext cx="227" cy="163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90" name="Rectangle 104"/>
            <p:cNvSpPr>
              <a:spLocks noChangeArrowheads="1"/>
            </p:cNvSpPr>
            <p:nvPr/>
          </p:nvSpPr>
          <p:spPr bwMode="auto">
            <a:xfrm>
              <a:off x="3876" y="2242"/>
              <a:ext cx="227" cy="16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71" name="Group 105"/>
          <p:cNvGrpSpPr>
            <a:grpSpLocks/>
          </p:cNvGrpSpPr>
          <p:nvPr/>
        </p:nvGrpSpPr>
        <p:grpSpPr bwMode="auto">
          <a:xfrm>
            <a:off x="2733675" y="3865563"/>
            <a:ext cx="3779838" cy="238125"/>
            <a:chOff x="1722" y="2435"/>
            <a:chExt cx="2381" cy="150"/>
          </a:xfrm>
        </p:grpSpPr>
        <p:sp>
          <p:nvSpPr>
            <p:cNvPr id="53287" name="Rectangle 106"/>
            <p:cNvSpPr>
              <a:spLocks noChangeArrowheads="1"/>
            </p:cNvSpPr>
            <p:nvPr/>
          </p:nvSpPr>
          <p:spPr bwMode="auto">
            <a:xfrm>
              <a:off x="1722" y="2435"/>
              <a:ext cx="227" cy="148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8" name="Rectangle 107"/>
            <p:cNvSpPr>
              <a:spLocks noChangeArrowheads="1"/>
            </p:cNvSpPr>
            <p:nvPr/>
          </p:nvSpPr>
          <p:spPr bwMode="auto">
            <a:xfrm>
              <a:off x="3876" y="2438"/>
              <a:ext cx="227" cy="147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8876" name="Freeform 108"/>
          <p:cNvSpPr>
            <a:spLocks/>
          </p:cNvSpPr>
          <p:nvPr/>
        </p:nvSpPr>
        <p:spPr bwMode="auto">
          <a:xfrm>
            <a:off x="5902325" y="6438900"/>
            <a:ext cx="576263" cy="288925"/>
          </a:xfrm>
          <a:custGeom>
            <a:avLst/>
            <a:gdLst>
              <a:gd name="T0" fmla="*/ 2147483646 w 409"/>
              <a:gd name="T1" fmla="*/ 0 h 182"/>
              <a:gd name="T2" fmla="*/ 2147483646 w 409"/>
              <a:gd name="T3" fmla="*/ 0 h 182"/>
              <a:gd name="T4" fmla="*/ 2147483646 w 409"/>
              <a:gd name="T5" fmla="*/ 2147483646 h 182"/>
              <a:gd name="T6" fmla="*/ 0 w 409"/>
              <a:gd name="T7" fmla="*/ 2147483646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409"/>
              <a:gd name="T13" fmla="*/ 0 h 182"/>
              <a:gd name="T14" fmla="*/ 409 w 409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9" h="182">
                <a:moveTo>
                  <a:pt x="273" y="0"/>
                </a:moveTo>
                <a:lnTo>
                  <a:pt x="409" y="0"/>
                </a:lnTo>
                <a:lnTo>
                  <a:pt x="409" y="182"/>
                </a:lnTo>
                <a:lnTo>
                  <a:pt x="0" y="18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3" name="Line 109"/>
          <p:cNvSpPr>
            <a:spLocks noChangeShapeType="1"/>
          </p:cNvSpPr>
          <p:nvPr/>
        </p:nvSpPr>
        <p:spPr bwMode="auto">
          <a:xfrm>
            <a:off x="8613775" y="5510213"/>
            <a:ext cx="0" cy="7731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4" name="Line 110"/>
          <p:cNvSpPr>
            <a:spLocks noChangeShapeType="1"/>
          </p:cNvSpPr>
          <p:nvPr/>
        </p:nvSpPr>
        <p:spPr bwMode="auto">
          <a:xfrm>
            <a:off x="6291263" y="6280150"/>
            <a:ext cx="23209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6659563" y="6381750"/>
            <a:ext cx="1584325" cy="366713"/>
            <a:chOff x="4195" y="4020"/>
            <a:chExt cx="998" cy="231"/>
          </a:xfrm>
        </p:grpSpPr>
        <p:sp>
          <p:nvSpPr>
            <p:cNvPr id="53285" name="Rectangle 112" descr="蓝色面巾纸"/>
            <p:cNvSpPr>
              <a:spLocks noChangeArrowheads="1"/>
            </p:cNvSpPr>
            <p:nvPr/>
          </p:nvSpPr>
          <p:spPr bwMode="auto">
            <a:xfrm>
              <a:off x="4422" y="4020"/>
              <a:ext cx="771" cy="23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</a:rPr>
                <a:t>解决方法</a:t>
              </a:r>
              <a:endParaRPr lang="en-US" altLang="zh-CN" sz="1800">
                <a:solidFill>
                  <a:schemeClr val="tx2"/>
                </a:solidFill>
              </a:endParaRPr>
            </a:p>
          </p:txBody>
        </p:sp>
        <p:sp>
          <p:nvSpPr>
            <p:cNvPr id="53286" name="AutoShape 113"/>
            <p:cNvSpPr>
              <a:spLocks noChangeArrowheads="1"/>
            </p:cNvSpPr>
            <p:nvPr/>
          </p:nvSpPr>
          <p:spPr bwMode="auto">
            <a:xfrm>
              <a:off x="4195" y="4114"/>
              <a:ext cx="182" cy="91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76" name="Group 114"/>
          <p:cNvGrpSpPr>
            <a:grpSpLocks/>
          </p:cNvGrpSpPr>
          <p:nvPr/>
        </p:nvGrpSpPr>
        <p:grpSpPr bwMode="auto">
          <a:xfrm>
            <a:off x="4738688" y="3938588"/>
            <a:ext cx="3971925" cy="1211262"/>
            <a:chOff x="2985" y="2481"/>
            <a:chExt cx="2502" cy="763"/>
          </a:xfrm>
        </p:grpSpPr>
        <p:sp>
          <p:nvSpPr>
            <p:cNvPr id="53277" name="Text Box 115"/>
            <p:cNvSpPr txBox="1">
              <a:spLocks noChangeArrowheads="1"/>
            </p:cNvSpPr>
            <p:nvPr/>
          </p:nvSpPr>
          <p:spPr bwMode="auto">
            <a:xfrm>
              <a:off x="2985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53278" name="Text Box 116"/>
            <p:cNvSpPr txBox="1">
              <a:spLocks noChangeArrowheads="1"/>
            </p:cNvSpPr>
            <p:nvPr/>
          </p:nvSpPr>
          <p:spPr bwMode="auto">
            <a:xfrm>
              <a:off x="2985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53279" name="Text Box 117"/>
            <p:cNvSpPr txBox="1">
              <a:spLocks noChangeArrowheads="1"/>
            </p:cNvSpPr>
            <p:nvPr/>
          </p:nvSpPr>
          <p:spPr bwMode="auto">
            <a:xfrm>
              <a:off x="2985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53280" name="Text Box 118"/>
            <p:cNvSpPr txBox="1">
              <a:spLocks noChangeArrowheads="1"/>
            </p:cNvSpPr>
            <p:nvPr/>
          </p:nvSpPr>
          <p:spPr bwMode="auto">
            <a:xfrm>
              <a:off x="2985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53281" name="Text Box 119"/>
            <p:cNvSpPr txBox="1">
              <a:spLocks noChangeArrowheads="1"/>
            </p:cNvSpPr>
            <p:nvPr/>
          </p:nvSpPr>
          <p:spPr bwMode="auto">
            <a:xfrm>
              <a:off x="5169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53282" name="Text Box 120"/>
            <p:cNvSpPr txBox="1">
              <a:spLocks noChangeArrowheads="1"/>
            </p:cNvSpPr>
            <p:nvPr/>
          </p:nvSpPr>
          <p:spPr bwMode="auto">
            <a:xfrm>
              <a:off x="5169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Q5</a:t>
              </a:r>
            </a:p>
          </p:txBody>
        </p:sp>
        <p:sp>
          <p:nvSpPr>
            <p:cNvPr id="53283" name="Text Box 121"/>
            <p:cNvSpPr txBox="1">
              <a:spLocks noChangeArrowheads="1"/>
            </p:cNvSpPr>
            <p:nvPr/>
          </p:nvSpPr>
          <p:spPr bwMode="auto">
            <a:xfrm>
              <a:off x="5169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Q6</a:t>
              </a:r>
            </a:p>
          </p:txBody>
        </p:sp>
        <p:sp>
          <p:nvSpPr>
            <p:cNvPr id="53284" name="Text Box 122"/>
            <p:cNvSpPr txBox="1">
              <a:spLocks noChangeArrowheads="1"/>
            </p:cNvSpPr>
            <p:nvPr/>
          </p:nvSpPr>
          <p:spPr bwMode="auto">
            <a:xfrm>
              <a:off x="5169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92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7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95288" y="692150"/>
            <a:ext cx="579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zh-CN" sz="2800"/>
              <a:t> Applications of MSI counters</a:t>
            </a:r>
            <a:endParaRPr kumimoji="0" lang="zh-CN" altLang="en-US" sz="2800"/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2894013" y="1828800"/>
            <a:ext cx="5715000" cy="3919538"/>
            <a:chOff x="1823" y="1152"/>
            <a:chExt cx="3600" cy="2469"/>
          </a:xfrm>
        </p:grpSpPr>
        <p:grpSp>
          <p:nvGrpSpPr>
            <p:cNvPr id="54332" name="Group 4"/>
            <p:cNvGrpSpPr>
              <a:grpSpLocks/>
            </p:cNvGrpSpPr>
            <p:nvPr/>
          </p:nvGrpSpPr>
          <p:grpSpPr bwMode="auto">
            <a:xfrm>
              <a:off x="1823" y="1152"/>
              <a:ext cx="1440" cy="2469"/>
              <a:chOff x="1536" y="747"/>
              <a:chExt cx="1440" cy="2469"/>
            </a:xfrm>
          </p:grpSpPr>
          <p:sp>
            <p:nvSpPr>
              <p:cNvPr id="54355" name="Rectangle 5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960" cy="2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CLK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CLR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LD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ENP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A           QA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B           QB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           QC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D           QD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         RCO</a:t>
                </a:r>
              </a:p>
            </p:txBody>
          </p:sp>
          <p:sp>
            <p:nvSpPr>
              <p:cNvPr id="54356" name="Oval 6"/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57" name="Oval 7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4358" name="Group 8"/>
              <p:cNvGrpSpPr>
                <a:grpSpLocks/>
              </p:cNvGrpSpPr>
              <p:nvPr/>
            </p:nvGrpSpPr>
            <p:grpSpPr bwMode="auto">
              <a:xfrm>
                <a:off x="1776" y="1104"/>
                <a:ext cx="96" cy="96"/>
                <a:chOff x="2880" y="2064"/>
                <a:chExt cx="96" cy="192"/>
              </a:xfrm>
            </p:grpSpPr>
            <p:sp>
              <p:nvSpPr>
                <p:cNvPr id="54374" name="Line 9"/>
                <p:cNvSpPr>
                  <a:spLocks noChangeShapeType="1"/>
                </p:cNvSpPr>
                <p:nvPr/>
              </p:nvSpPr>
              <p:spPr bwMode="auto">
                <a:xfrm>
                  <a:off x="2880" y="206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7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880" y="21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359" name="Line 11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0" name="Line 12"/>
              <p:cNvSpPr>
                <a:spLocks noChangeShapeType="1"/>
              </p:cNvSpPr>
              <p:nvPr/>
            </p:nvSpPr>
            <p:spPr bwMode="auto">
              <a:xfrm>
                <a:off x="1536" y="15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1" name="Line 13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2" name="Line 14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3" name="Line 15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4" name="Line 1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5" name="Line 17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6" name="Line 18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7" name="Line 19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8" name="Line 20"/>
              <p:cNvSpPr>
                <a:spLocks noChangeShapeType="1"/>
              </p:cNvSpPr>
              <p:nvPr/>
            </p:nvSpPr>
            <p:spPr bwMode="auto">
              <a:xfrm>
                <a:off x="273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69" name="Line 21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0" name="Line 22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1" name="Text Box 23"/>
              <p:cNvSpPr txBox="1">
                <a:spLocks noChangeArrowheads="1"/>
              </p:cNvSpPr>
              <p:nvPr/>
            </p:nvSpPr>
            <p:spPr bwMode="auto">
              <a:xfrm>
                <a:off x="1890" y="747"/>
                <a:ext cx="7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  <a:ea typeface="宋体" panose="02010600030101010101" pitchFamily="2" charset="-122"/>
                  </a:rPr>
                  <a:t>74</a:t>
                </a: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x163</a:t>
                </a:r>
              </a:p>
            </p:txBody>
          </p:sp>
          <p:sp>
            <p:nvSpPr>
              <p:cNvPr id="54372" name="Line 24"/>
              <p:cNvSpPr>
                <a:spLocks noChangeShapeType="1"/>
              </p:cNvSpPr>
              <p:nvPr/>
            </p:nvSpPr>
            <p:spPr bwMode="auto">
              <a:xfrm>
                <a:off x="2736" y="28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73" name="Line 25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4333" name="Group 26"/>
            <p:cNvGrpSpPr>
              <a:grpSpLocks/>
            </p:cNvGrpSpPr>
            <p:nvPr/>
          </p:nvGrpSpPr>
          <p:grpSpPr bwMode="auto">
            <a:xfrm>
              <a:off x="3983" y="1152"/>
              <a:ext cx="1440" cy="2469"/>
              <a:chOff x="1536" y="747"/>
              <a:chExt cx="1440" cy="2469"/>
            </a:xfrm>
          </p:grpSpPr>
          <p:sp>
            <p:nvSpPr>
              <p:cNvPr id="54334" name="Rectangle 27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960" cy="2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CLK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CLR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LD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ENP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ENT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A           QA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B           QB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C           QC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D           QD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           RCO</a:t>
                </a:r>
              </a:p>
            </p:txBody>
          </p:sp>
          <p:sp>
            <p:nvSpPr>
              <p:cNvPr id="54335" name="Oval 28"/>
              <p:cNvSpPr>
                <a:spLocks noChangeArrowheads="1"/>
              </p:cNvSpPr>
              <p:nvPr/>
            </p:nvSpPr>
            <p:spPr bwMode="auto">
              <a:xfrm>
                <a:off x="1680" y="134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336" name="Oval 29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4337" name="Group 30"/>
              <p:cNvGrpSpPr>
                <a:grpSpLocks/>
              </p:cNvGrpSpPr>
              <p:nvPr/>
            </p:nvGrpSpPr>
            <p:grpSpPr bwMode="auto">
              <a:xfrm>
                <a:off x="1776" y="1104"/>
                <a:ext cx="96" cy="96"/>
                <a:chOff x="2880" y="2064"/>
                <a:chExt cx="96" cy="192"/>
              </a:xfrm>
            </p:grpSpPr>
            <p:sp>
              <p:nvSpPr>
                <p:cNvPr id="54353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2064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5435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2880" y="2160"/>
                  <a:ext cx="9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4338" name="Line 33"/>
              <p:cNvSpPr>
                <a:spLocks noChangeShapeType="1"/>
              </p:cNvSpPr>
              <p:nvPr/>
            </p:nvSpPr>
            <p:spPr bwMode="auto">
              <a:xfrm>
                <a:off x="1536" y="139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39" name="Line 34"/>
              <p:cNvSpPr>
                <a:spLocks noChangeShapeType="1"/>
              </p:cNvSpPr>
              <p:nvPr/>
            </p:nvSpPr>
            <p:spPr bwMode="auto">
              <a:xfrm>
                <a:off x="1536" y="158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0" name="Line 35"/>
              <p:cNvSpPr>
                <a:spLocks noChangeShapeType="1"/>
              </p:cNvSpPr>
              <p:nvPr/>
            </p:nvSpPr>
            <p:spPr bwMode="auto">
              <a:xfrm>
                <a:off x="1536" y="18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1" name="Line 36"/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2" name="Line 37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3" name="Line 3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4" name="Line 39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5" name="Line 40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6" name="Line 41"/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7" name="Line 42"/>
              <p:cNvSpPr>
                <a:spLocks noChangeShapeType="1"/>
              </p:cNvSpPr>
              <p:nvPr/>
            </p:nvSpPr>
            <p:spPr bwMode="auto">
              <a:xfrm>
                <a:off x="2736" y="225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8" name="Line 43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49" name="Line 44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0" name="Text Box 45"/>
              <p:cNvSpPr txBox="1">
                <a:spLocks noChangeArrowheads="1"/>
              </p:cNvSpPr>
              <p:nvPr/>
            </p:nvSpPr>
            <p:spPr bwMode="auto">
              <a:xfrm>
                <a:off x="1890" y="747"/>
                <a:ext cx="72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latin typeface="Tahoma" panose="020B0604030504040204" pitchFamily="34" charset="0"/>
                    <a:ea typeface="宋体" panose="02010600030101010101" pitchFamily="2" charset="-122"/>
                  </a:rPr>
                  <a:t>74</a:t>
                </a:r>
                <a:r>
                  <a:rPr lang="en-US" altLang="zh-CN" sz="2000">
                    <a:latin typeface="Tahoma" panose="020B0604030504040204" pitchFamily="34" charset="0"/>
                    <a:ea typeface="宋体" panose="02010600030101010101" pitchFamily="2" charset="-122"/>
                  </a:rPr>
                  <a:t>x163</a:t>
                </a:r>
              </a:p>
            </p:txBody>
          </p:sp>
          <p:sp>
            <p:nvSpPr>
              <p:cNvPr id="54351" name="Line 46"/>
              <p:cNvSpPr>
                <a:spLocks noChangeShapeType="1"/>
              </p:cNvSpPr>
              <p:nvPr/>
            </p:nvSpPr>
            <p:spPr bwMode="auto">
              <a:xfrm>
                <a:off x="2736" y="28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52" name="Line 47"/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1173163" y="1773238"/>
            <a:ext cx="5149850" cy="866775"/>
            <a:chOff x="739" y="1117"/>
            <a:chExt cx="3244" cy="546"/>
          </a:xfrm>
        </p:grpSpPr>
        <p:sp>
          <p:nvSpPr>
            <p:cNvPr id="54327" name="Line 65"/>
            <p:cNvSpPr>
              <a:spLocks noChangeShapeType="1"/>
            </p:cNvSpPr>
            <p:nvPr/>
          </p:nvSpPr>
          <p:spPr bwMode="auto">
            <a:xfrm>
              <a:off x="1823" y="1117"/>
              <a:ext cx="0" cy="4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8" name="Text Box 66"/>
            <p:cNvSpPr txBox="1">
              <a:spLocks noChangeArrowheads="1"/>
            </p:cNvSpPr>
            <p:nvPr/>
          </p:nvSpPr>
          <p:spPr bwMode="auto">
            <a:xfrm>
              <a:off x="739" y="1413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CLOCK</a:t>
              </a:r>
            </a:p>
          </p:txBody>
        </p:sp>
        <p:sp>
          <p:nvSpPr>
            <p:cNvPr id="54329" name="Line 67"/>
            <p:cNvSpPr>
              <a:spLocks noChangeShapeType="1"/>
            </p:cNvSpPr>
            <p:nvPr/>
          </p:nvSpPr>
          <p:spPr bwMode="auto">
            <a:xfrm>
              <a:off x="1391" y="1557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0" name="Line 68"/>
            <p:cNvSpPr>
              <a:spLocks noChangeShapeType="1"/>
            </p:cNvSpPr>
            <p:nvPr/>
          </p:nvSpPr>
          <p:spPr bwMode="auto">
            <a:xfrm>
              <a:off x="1823" y="1117"/>
              <a:ext cx="21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1" name="Line 69"/>
            <p:cNvSpPr>
              <a:spLocks noChangeShapeType="1"/>
            </p:cNvSpPr>
            <p:nvPr/>
          </p:nvSpPr>
          <p:spPr bwMode="auto">
            <a:xfrm flipV="1">
              <a:off x="3983" y="1117"/>
              <a:ext cx="0" cy="4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0892" name="Rectangle 76"/>
          <p:cNvSpPr>
            <a:spLocks noChangeArrowheads="1"/>
          </p:cNvSpPr>
          <p:nvPr/>
        </p:nvSpPr>
        <p:spPr bwMode="auto">
          <a:xfrm>
            <a:off x="107950" y="1114425"/>
            <a:ext cx="245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Example : 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</a:t>
            </a:r>
            <a:r>
              <a:rPr lang="en-US" altLang="zh-CN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99</a:t>
            </a:r>
            <a:r>
              <a:rPr lang="zh-CN" altLang="en-US" sz="2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计数器设计 </a:t>
            </a:r>
          </a:p>
        </p:txBody>
      </p:sp>
      <p:sp>
        <p:nvSpPr>
          <p:cNvPr id="930893" name="Rectangle 77"/>
          <p:cNvSpPr>
            <a:spLocks noChangeArrowheads="1"/>
          </p:cNvSpPr>
          <p:nvPr/>
        </p:nvSpPr>
        <p:spPr bwMode="auto">
          <a:xfrm>
            <a:off x="2771775" y="1152525"/>
            <a:ext cx="331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采用 模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9×</a:t>
            </a: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模</a:t>
            </a:r>
            <a:r>
              <a:rPr lang="en-US" altLang="zh-CN" sz="2000">
                <a:solidFill>
                  <a:schemeClr val="hlink"/>
                </a:solidFill>
                <a:ea typeface="黑体" panose="02010609060101010101" pitchFamily="49" charset="-122"/>
              </a:rPr>
              <a:t>11 </a:t>
            </a: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级联</a:t>
            </a:r>
          </a:p>
        </p:txBody>
      </p:sp>
      <p:grpSp>
        <p:nvGrpSpPr>
          <p:cNvPr id="8" name="Group 114"/>
          <p:cNvGrpSpPr>
            <a:grpSpLocks/>
          </p:cNvGrpSpPr>
          <p:nvPr/>
        </p:nvGrpSpPr>
        <p:grpSpPr bwMode="auto">
          <a:xfrm>
            <a:off x="4167188" y="5976938"/>
            <a:ext cx="576262" cy="504825"/>
            <a:chOff x="2426" y="3852"/>
            <a:chExt cx="363" cy="318"/>
          </a:xfrm>
        </p:grpSpPr>
        <p:sp>
          <p:nvSpPr>
            <p:cNvPr id="54325" name="AutoShape 112"/>
            <p:cNvSpPr>
              <a:spLocks noChangeArrowheads="1"/>
            </p:cNvSpPr>
            <p:nvPr/>
          </p:nvSpPr>
          <p:spPr bwMode="auto">
            <a:xfrm rot="-5400000">
              <a:off x="2494" y="3875"/>
              <a:ext cx="318" cy="2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6" name="Oval 113"/>
            <p:cNvSpPr>
              <a:spLocks noChangeAspect="1" noChangeArrowheads="1"/>
            </p:cNvSpPr>
            <p:nvPr/>
          </p:nvSpPr>
          <p:spPr bwMode="auto">
            <a:xfrm>
              <a:off x="2426" y="3967"/>
              <a:ext cx="88" cy="8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0931" name="Freeform 115"/>
          <p:cNvSpPr>
            <a:spLocks/>
          </p:cNvSpPr>
          <p:nvPr/>
        </p:nvSpPr>
        <p:spPr bwMode="auto">
          <a:xfrm>
            <a:off x="4743450" y="5146675"/>
            <a:ext cx="647700" cy="1079500"/>
          </a:xfrm>
          <a:custGeom>
            <a:avLst/>
            <a:gdLst>
              <a:gd name="T0" fmla="*/ 2147483646 w 408"/>
              <a:gd name="T1" fmla="*/ 0 h 680"/>
              <a:gd name="T2" fmla="*/ 2147483646 w 408"/>
              <a:gd name="T3" fmla="*/ 0 h 680"/>
              <a:gd name="T4" fmla="*/ 2147483646 w 408"/>
              <a:gd name="T5" fmla="*/ 2147483646 h 680"/>
              <a:gd name="T6" fmla="*/ 0 w 408"/>
              <a:gd name="T7" fmla="*/ 2147483646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680"/>
              <a:gd name="T14" fmla="*/ 408 w 408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680">
                <a:moveTo>
                  <a:pt x="272" y="0"/>
                </a:moveTo>
                <a:lnTo>
                  <a:pt x="408" y="0"/>
                </a:lnTo>
                <a:lnTo>
                  <a:pt x="408" y="680"/>
                </a:lnTo>
                <a:lnTo>
                  <a:pt x="0" y="68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738688" y="3938588"/>
            <a:ext cx="3971925" cy="1211262"/>
            <a:chOff x="2985" y="2481"/>
            <a:chExt cx="2502" cy="763"/>
          </a:xfrm>
        </p:grpSpPr>
        <p:sp>
          <p:nvSpPr>
            <p:cNvPr id="54317" name="Text Box 117"/>
            <p:cNvSpPr txBox="1">
              <a:spLocks noChangeArrowheads="1"/>
            </p:cNvSpPr>
            <p:nvPr/>
          </p:nvSpPr>
          <p:spPr bwMode="auto">
            <a:xfrm>
              <a:off x="2985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54318" name="Text Box 118"/>
            <p:cNvSpPr txBox="1">
              <a:spLocks noChangeArrowheads="1"/>
            </p:cNvSpPr>
            <p:nvPr/>
          </p:nvSpPr>
          <p:spPr bwMode="auto">
            <a:xfrm>
              <a:off x="2985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54319" name="Text Box 119"/>
            <p:cNvSpPr txBox="1">
              <a:spLocks noChangeArrowheads="1"/>
            </p:cNvSpPr>
            <p:nvPr/>
          </p:nvSpPr>
          <p:spPr bwMode="auto">
            <a:xfrm>
              <a:off x="2985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54320" name="Text Box 120"/>
            <p:cNvSpPr txBox="1">
              <a:spLocks noChangeArrowheads="1"/>
            </p:cNvSpPr>
            <p:nvPr/>
          </p:nvSpPr>
          <p:spPr bwMode="auto">
            <a:xfrm>
              <a:off x="2985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54321" name="Text Box 121"/>
            <p:cNvSpPr txBox="1">
              <a:spLocks noChangeArrowheads="1"/>
            </p:cNvSpPr>
            <p:nvPr/>
          </p:nvSpPr>
          <p:spPr bwMode="auto">
            <a:xfrm>
              <a:off x="5169" y="2481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Q4</a:t>
              </a:r>
            </a:p>
          </p:txBody>
        </p:sp>
        <p:sp>
          <p:nvSpPr>
            <p:cNvPr id="54322" name="Text Box 122"/>
            <p:cNvSpPr txBox="1">
              <a:spLocks noChangeArrowheads="1"/>
            </p:cNvSpPr>
            <p:nvPr/>
          </p:nvSpPr>
          <p:spPr bwMode="auto">
            <a:xfrm>
              <a:off x="5169" y="267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Q5</a:t>
              </a:r>
            </a:p>
          </p:txBody>
        </p:sp>
        <p:sp>
          <p:nvSpPr>
            <p:cNvPr id="54323" name="Text Box 123"/>
            <p:cNvSpPr txBox="1">
              <a:spLocks noChangeArrowheads="1"/>
            </p:cNvSpPr>
            <p:nvPr/>
          </p:nvSpPr>
          <p:spPr bwMode="auto">
            <a:xfrm>
              <a:off x="5169" y="286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Q6</a:t>
              </a:r>
            </a:p>
          </p:txBody>
        </p:sp>
        <p:sp>
          <p:nvSpPr>
            <p:cNvPr id="54324" name="Text Box 124"/>
            <p:cNvSpPr txBox="1">
              <a:spLocks noChangeArrowheads="1"/>
            </p:cNvSpPr>
            <p:nvPr/>
          </p:nvSpPr>
          <p:spPr bwMode="auto">
            <a:xfrm>
              <a:off x="5169" y="3052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Narrow" panose="020B0606020202030204" pitchFamily="34" charset="0"/>
                  <a:ea typeface="宋体" panose="02010600030101010101" pitchFamily="2" charset="-122"/>
                </a:rPr>
                <a:t>Q7</a:t>
              </a:r>
            </a:p>
          </p:txBody>
        </p:sp>
      </p:grpSp>
      <p:sp>
        <p:nvSpPr>
          <p:cNvPr id="930941" name="Freeform 125"/>
          <p:cNvSpPr>
            <a:spLocks/>
          </p:cNvSpPr>
          <p:nvPr/>
        </p:nvSpPr>
        <p:spPr bwMode="auto">
          <a:xfrm>
            <a:off x="2495550" y="2847975"/>
            <a:ext cx="1655763" cy="3378200"/>
          </a:xfrm>
          <a:custGeom>
            <a:avLst/>
            <a:gdLst>
              <a:gd name="T0" fmla="*/ 2147483646 w 1043"/>
              <a:gd name="T1" fmla="*/ 2147483646 h 2177"/>
              <a:gd name="T2" fmla="*/ 0 w 1043"/>
              <a:gd name="T3" fmla="*/ 2147483646 h 2177"/>
              <a:gd name="T4" fmla="*/ 0 w 1043"/>
              <a:gd name="T5" fmla="*/ 0 h 2177"/>
              <a:gd name="T6" fmla="*/ 2147483646 w 1043"/>
              <a:gd name="T7" fmla="*/ 0 h 2177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2177"/>
              <a:gd name="T14" fmla="*/ 1043 w 1043"/>
              <a:gd name="T15" fmla="*/ 2177 h 21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2177">
                <a:moveTo>
                  <a:pt x="1043" y="2177"/>
                </a:moveTo>
                <a:lnTo>
                  <a:pt x="0" y="2177"/>
                </a:lnTo>
                <a:lnTo>
                  <a:pt x="0" y="0"/>
                </a:lnTo>
                <a:lnTo>
                  <a:pt x="272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7029450" y="5897563"/>
            <a:ext cx="833438" cy="609600"/>
            <a:chOff x="2197" y="3715"/>
            <a:chExt cx="525" cy="384"/>
          </a:xfrm>
        </p:grpSpPr>
        <p:sp>
          <p:nvSpPr>
            <p:cNvPr id="54311" name="Oval 127"/>
            <p:cNvSpPr>
              <a:spLocks noChangeArrowheads="1"/>
            </p:cNvSpPr>
            <p:nvPr/>
          </p:nvSpPr>
          <p:spPr bwMode="auto">
            <a:xfrm>
              <a:off x="2197" y="3861"/>
              <a:ext cx="96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4312" name="Group 128"/>
            <p:cNvGrpSpPr>
              <a:grpSpLocks/>
            </p:cNvGrpSpPr>
            <p:nvPr/>
          </p:nvGrpSpPr>
          <p:grpSpPr bwMode="auto">
            <a:xfrm>
              <a:off x="2290" y="3715"/>
              <a:ext cx="432" cy="384"/>
              <a:chOff x="4224" y="3840"/>
              <a:chExt cx="432" cy="384"/>
            </a:xfrm>
          </p:grpSpPr>
          <p:sp>
            <p:nvSpPr>
              <p:cNvPr id="54313" name="Arc 129"/>
              <p:cNvSpPr>
                <a:spLocks/>
              </p:cNvSpPr>
              <p:nvPr/>
            </p:nvSpPr>
            <p:spPr bwMode="auto">
              <a:xfrm flipH="1" flipV="1">
                <a:off x="4224" y="3840"/>
                <a:ext cx="192" cy="384"/>
              </a:xfrm>
              <a:custGeom>
                <a:avLst/>
                <a:gdLst>
                  <a:gd name="T0" fmla="*/ 0 w 21600"/>
                  <a:gd name="T1" fmla="*/ 0 h 43199"/>
                  <a:gd name="T2" fmla="*/ 0 w 21600"/>
                  <a:gd name="T3" fmla="*/ 0 h 43199"/>
                  <a:gd name="T4" fmla="*/ 0 w 21600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9"/>
                  <a:gd name="T11" fmla="*/ 21600 w 21600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</a:path>
                  <a:path w="21600" h="4319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38"/>
                      <a:pt x="12070" y="43071"/>
                      <a:pt x="232" y="4319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4" name="Line 130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15" name="Line 131"/>
              <p:cNvSpPr>
                <a:spLocks noChangeShapeType="1"/>
              </p:cNvSpPr>
              <p:nvPr/>
            </p:nvSpPr>
            <p:spPr bwMode="auto">
              <a:xfrm>
                <a:off x="4416" y="42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16" name="Line 132"/>
              <p:cNvSpPr>
                <a:spLocks noChangeShapeType="1"/>
              </p:cNvSpPr>
              <p:nvPr/>
            </p:nvSpPr>
            <p:spPr bwMode="auto">
              <a:xfrm>
                <a:off x="4656" y="384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30949" name="Freeform 133"/>
          <p:cNvSpPr>
            <a:spLocks/>
          </p:cNvSpPr>
          <p:nvPr/>
        </p:nvSpPr>
        <p:spPr bwMode="auto">
          <a:xfrm>
            <a:off x="7885113" y="5140325"/>
            <a:ext cx="863600" cy="881063"/>
          </a:xfrm>
          <a:custGeom>
            <a:avLst/>
            <a:gdLst>
              <a:gd name="T0" fmla="*/ 2147483646 w 544"/>
              <a:gd name="T1" fmla="*/ 0 h 953"/>
              <a:gd name="T2" fmla="*/ 2147483646 w 544"/>
              <a:gd name="T3" fmla="*/ 0 h 953"/>
              <a:gd name="T4" fmla="*/ 2147483646 w 544"/>
              <a:gd name="T5" fmla="*/ 2147483646 h 953"/>
              <a:gd name="T6" fmla="*/ 0 w 544"/>
              <a:gd name="T7" fmla="*/ 2147483646 h 953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53"/>
              <a:gd name="T14" fmla="*/ 544 w 544"/>
              <a:gd name="T15" fmla="*/ 953 h 9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53">
                <a:moveTo>
                  <a:pt x="453" y="0"/>
                </a:moveTo>
                <a:lnTo>
                  <a:pt x="544" y="0"/>
                </a:lnTo>
                <a:lnTo>
                  <a:pt x="544" y="953"/>
                </a:lnTo>
                <a:lnTo>
                  <a:pt x="0" y="953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0950" name="Freeform 134"/>
          <p:cNvSpPr>
            <a:spLocks/>
          </p:cNvSpPr>
          <p:nvPr/>
        </p:nvSpPr>
        <p:spPr bwMode="auto">
          <a:xfrm>
            <a:off x="7885113" y="4530725"/>
            <a:ext cx="1079500" cy="1820863"/>
          </a:xfrm>
          <a:custGeom>
            <a:avLst/>
            <a:gdLst>
              <a:gd name="T0" fmla="*/ 2147483646 w 680"/>
              <a:gd name="T1" fmla="*/ 0 h 1180"/>
              <a:gd name="T2" fmla="*/ 2147483646 w 680"/>
              <a:gd name="T3" fmla="*/ 0 h 1180"/>
              <a:gd name="T4" fmla="*/ 2147483646 w 680"/>
              <a:gd name="T5" fmla="*/ 2147483646 h 1180"/>
              <a:gd name="T6" fmla="*/ 0 w 680"/>
              <a:gd name="T7" fmla="*/ 2147483646 h 1180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180"/>
              <a:gd name="T14" fmla="*/ 680 w 680"/>
              <a:gd name="T15" fmla="*/ 1180 h 1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180">
                <a:moveTo>
                  <a:pt x="453" y="0"/>
                </a:moveTo>
                <a:lnTo>
                  <a:pt x="680" y="0"/>
                </a:lnTo>
                <a:lnTo>
                  <a:pt x="680" y="1180"/>
                </a:lnTo>
                <a:lnTo>
                  <a:pt x="0" y="118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0951" name="Freeform 135"/>
          <p:cNvSpPr>
            <a:spLocks/>
          </p:cNvSpPr>
          <p:nvPr/>
        </p:nvSpPr>
        <p:spPr bwMode="auto">
          <a:xfrm>
            <a:off x="6156325" y="2847975"/>
            <a:ext cx="863600" cy="3349625"/>
          </a:xfrm>
          <a:custGeom>
            <a:avLst/>
            <a:gdLst>
              <a:gd name="T0" fmla="*/ 2147483646 w 544"/>
              <a:gd name="T1" fmla="*/ 2147483646 h 2132"/>
              <a:gd name="T2" fmla="*/ 0 w 544"/>
              <a:gd name="T3" fmla="*/ 2147483646 h 2132"/>
              <a:gd name="T4" fmla="*/ 0 w 544"/>
              <a:gd name="T5" fmla="*/ 0 h 2132"/>
              <a:gd name="T6" fmla="*/ 2147483646 w 544"/>
              <a:gd name="T7" fmla="*/ 0 h 2132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32"/>
              <a:gd name="T14" fmla="*/ 544 w 544"/>
              <a:gd name="T15" fmla="*/ 2132 h 21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32">
                <a:moveTo>
                  <a:pt x="544" y="2132"/>
                </a:moveTo>
                <a:lnTo>
                  <a:pt x="0" y="2132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0952" name="Rectangle 136"/>
          <p:cNvSpPr>
            <a:spLocks noChangeArrowheads="1"/>
          </p:cNvSpPr>
          <p:nvPr/>
        </p:nvSpPr>
        <p:spPr bwMode="auto">
          <a:xfrm>
            <a:off x="3309938" y="6507163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0 ~ 8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循环</a:t>
            </a:r>
          </a:p>
        </p:txBody>
      </p:sp>
      <p:sp>
        <p:nvSpPr>
          <p:cNvPr id="930953" name="Rectangle 137"/>
          <p:cNvSpPr>
            <a:spLocks noChangeArrowheads="1"/>
          </p:cNvSpPr>
          <p:nvPr/>
        </p:nvSpPr>
        <p:spPr bwMode="auto">
          <a:xfrm>
            <a:off x="6729413" y="6507163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0 ~ 10 </a:t>
            </a: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循环</a:t>
            </a:r>
          </a:p>
        </p:txBody>
      </p:sp>
      <p:sp>
        <p:nvSpPr>
          <p:cNvPr id="930955" name="Rectangle 139"/>
          <p:cNvSpPr>
            <a:spLocks noChangeArrowheads="1"/>
          </p:cNvSpPr>
          <p:nvPr/>
        </p:nvSpPr>
        <p:spPr bwMode="auto">
          <a:xfrm>
            <a:off x="182563" y="4400550"/>
            <a:ext cx="186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hlink"/>
                </a:solidFill>
                <a:ea typeface="黑体" panose="02010609060101010101" pitchFamily="49" charset="-122"/>
              </a:rPr>
              <a:t>如何级联？</a:t>
            </a:r>
            <a:endParaRPr lang="zh-CN" altLang="en-US" sz="1800">
              <a:solidFill>
                <a:schemeClr val="hlink"/>
              </a:solidFill>
              <a:latin typeface="楷体_GB2312" pitchFamily="49" charset="-122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386388" y="3541713"/>
            <a:ext cx="1008062" cy="1604962"/>
            <a:chOff x="3393" y="2231"/>
            <a:chExt cx="635" cy="1011"/>
          </a:xfrm>
        </p:grpSpPr>
        <p:sp>
          <p:nvSpPr>
            <p:cNvPr id="54309" name="Freeform 140"/>
            <p:cNvSpPr>
              <a:spLocks/>
            </p:cNvSpPr>
            <p:nvPr/>
          </p:nvSpPr>
          <p:spPr bwMode="auto">
            <a:xfrm>
              <a:off x="3393" y="2231"/>
              <a:ext cx="590" cy="1011"/>
            </a:xfrm>
            <a:custGeom>
              <a:avLst/>
              <a:gdLst>
                <a:gd name="T0" fmla="*/ 0 w 590"/>
                <a:gd name="T1" fmla="*/ 834 h 1044"/>
                <a:gd name="T2" fmla="*/ 317 w 590"/>
                <a:gd name="T3" fmla="*/ 834 h 1044"/>
                <a:gd name="T4" fmla="*/ 317 w 590"/>
                <a:gd name="T5" fmla="*/ 0 h 1044"/>
                <a:gd name="T6" fmla="*/ 590 w 590"/>
                <a:gd name="T7" fmla="*/ 0 h 10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1044"/>
                <a:gd name="T14" fmla="*/ 590 w 590"/>
                <a:gd name="T15" fmla="*/ 1044 h 10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1044">
                  <a:moveTo>
                    <a:pt x="0" y="1044"/>
                  </a:moveTo>
                  <a:lnTo>
                    <a:pt x="317" y="1044"/>
                  </a:lnTo>
                  <a:lnTo>
                    <a:pt x="317" y="0"/>
                  </a:lnTo>
                  <a:lnTo>
                    <a:pt x="590" y="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10" name="Line 141"/>
            <p:cNvSpPr>
              <a:spLocks noChangeShapeType="1"/>
            </p:cNvSpPr>
            <p:nvPr/>
          </p:nvSpPr>
          <p:spPr bwMode="auto">
            <a:xfrm flipH="1">
              <a:off x="3710" y="2425"/>
              <a:ext cx="31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49"/>
          <p:cNvGrpSpPr>
            <a:grpSpLocks/>
          </p:cNvGrpSpPr>
          <p:nvPr/>
        </p:nvGrpSpPr>
        <p:grpSpPr bwMode="auto">
          <a:xfrm>
            <a:off x="4960938" y="2393950"/>
            <a:ext cx="1389062" cy="838200"/>
            <a:chOff x="3125" y="1508"/>
            <a:chExt cx="875" cy="528"/>
          </a:xfrm>
        </p:grpSpPr>
        <p:sp>
          <p:nvSpPr>
            <p:cNvPr id="54303" name="Rectangle 143"/>
            <p:cNvSpPr>
              <a:spLocks noChangeArrowheads="1"/>
            </p:cNvSpPr>
            <p:nvPr/>
          </p:nvSpPr>
          <p:spPr bwMode="auto">
            <a:xfrm>
              <a:off x="3526" y="194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Line 144"/>
            <p:cNvSpPr>
              <a:spLocks noChangeShapeType="1"/>
            </p:cNvSpPr>
            <p:nvPr/>
          </p:nvSpPr>
          <p:spPr bwMode="auto">
            <a:xfrm>
              <a:off x="3334" y="19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5" name="Line 145"/>
            <p:cNvSpPr>
              <a:spLocks noChangeShapeType="1"/>
            </p:cNvSpPr>
            <p:nvPr/>
          </p:nvSpPr>
          <p:spPr bwMode="auto">
            <a:xfrm flipV="1">
              <a:off x="3334" y="179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6" name="Line 146"/>
            <p:cNvSpPr>
              <a:spLocks noChangeShapeType="1"/>
            </p:cNvSpPr>
            <p:nvPr/>
          </p:nvSpPr>
          <p:spPr bwMode="auto">
            <a:xfrm>
              <a:off x="3238" y="17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07" name="Text Box 147"/>
            <p:cNvSpPr txBox="1">
              <a:spLocks noChangeArrowheads="1"/>
            </p:cNvSpPr>
            <p:nvPr/>
          </p:nvSpPr>
          <p:spPr bwMode="auto">
            <a:xfrm>
              <a:off x="3125" y="1508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rPr>
                <a:t>+5</a:t>
              </a: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54308" name="Line 148"/>
            <p:cNvSpPr>
              <a:spLocks noChangeShapeType="1"/>
            </p:cNvSpPr>
            <p:nvPr/>
          </p:nvSpPr>
          <p:spPr bwMode="auto">
            <a:xfrm flipH="1">
              <a:off x="3819" y="198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154"/>
          <p:cNvGrpSpPr>
            <a:grpSpLocks/>
          </p:cNvGrpSpPr>
          <p:nvPr/>
        </p:nvGrpSpPr>
        <p:grpSpPr bwMode="auto">
          <a:xfrm>
            <a:off x="1042988" y="3081338"/>
            <a:ext cx="1889125" cy="838200"/>
            <a:chOff x="657" y="1941"/>
            <a:chExt cx="1190" cy="528"/>
          </a:xfrm>
        </p:grpSpPr>
        <p:grpSp>
          <p:nvGrpSpPr>
            <p:cNvPr id="54294" name="Group 152"/>
            <p:cNvGrpSpPr>
              <a:grpSpLocks/>
            </p:cNvGrpSpPr>
            <p:nvPr/>
          </p:nvGrpSpPr>
          <p:grpSpPr bwMode="auto">
            <a:xfrm>
              <a:off x="657" y="1941"/>
              <a:ext cx="1169" cy="528"/>
              <a:chOff x="657" y="1941"/>
              <a:chExt cx="1169" cy="528"/>
            </a:xfrm>
          </p:grpSpPr>
          <p:sp>
            <p:nvSpPr>
              <p:cNvPr id="54296" name="Line 52"/>
              <p:cNvSpPr>
                <a:spLocks noChangeShapeType="1"/>
              </p:cNvSpPr>
              <p:nvPr/>
            </p:nvSpPr>
            <p:spPr bwMode="auto">
              <a:xfrm>
                <a:off x="1346" y="242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297" name="Rectangle 54"/>
              <p:cNvSpPr>
                <a:spLocks noChangeArrowheads="1"/>
              </p:cNvSpPr>
              <p:nvPr/>
            </p:nvSpPr>
            <p:spPr bwMode="auto">
              <a:xfrm>
                <a:off x="1058" y="2373"/>
                <a:ext cx="28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298" name="Line 55"/>
              <p:cNvSpPr>
                <a:spLocks noChangeShapeType="1"/>
              </p:cNvSpPr>
              <p:nvPr/>
            </p:nvSpPr>
            <p:spPr bwMode="auto">
              <a:xfrm>
                <a:off x="866" y="2421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299" name="Line 56"/>
              <p:cNvSpPr>
                <a:spLocks noChangeShapeType="1"/>
              </p:cNvSpPr>
              <p:nvPr/>
            </p:nvSpPr>
            <p:spPr bwMode="auto">
              <a:xfrm flipV="1">
                <a:off x="866" y="2229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00" name="Line 57"/>
              <p:cNvSpPr>
                <a:spLocks noChangeShapeType="1"/>
              </p:cNvSpPr>
              <p:nvPr/>
            </p:nvSpPr>
            <p:spPr bwMode="auto">
              <a:xfrm>
                <a:off x="770" y="2229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301" name="Text Box 58"/>
              <p:cNvSpPr txBox="1">
                <a:spLocks noChangeArrowheads="1"/>
              </p:cNvSpPr>
              <p:nvPr/>
            </p:nvSpPr>
            <p:spPr bwMode="auto">
              <a:xfrm>
                <a:off x="657" y="1941"/>
                <a:ext cx="4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+5</a:t>
                </a: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V</a:t>
                </a:r>
              </a:p>
            </p:txBody>
          </p:sp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>
                <a:off x="1823" y="1979"/>
                <a:ext cx="0" cy="4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4295" name="Oval 153"/>
            <p:cNvSpPr>
              <a:spLocks noChangeArrowheads="1"/>
            </p:cNvSpPr>
            <p:nvPr/>
          </p:nvSpPr>
          <p:spPr bwMode="auto">
            <a:xfrm>
              <a:off x="1802" y="2205"/>
              <a:ext cx="45" cy="45"/>
            </a:xfrm>
            <a:prstGeom prst="ellipse">
              <a:avLst/>
            </a:prstGeom>
            <a:solidFill>
              <a:schemeClr val="tx1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0971" name="Rectangle 155" descr="蓝色面巾纸"/>
          <p:cNvSpPr>
            <a:spLocks noChangeArrowheads="1"/>
          </p:cNvSpPr>
          <p:nvPr/>
        </p:nvSpPr>
        <p:spPr bwMode="auto">
          <a:xfrm>
            <a:off x="77788" y="5157788"/>
            <a:ext cx="2344737" cy="641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注意：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计数序列并非连续码！</a:t>
            </a:r>
            <a:endParaRPr lang="en-US" altLang="zh-CN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3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93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1000"/>
                                        <p:tgtEl>
                                          <p:spTgt spid="93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93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93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1000"/>
                                        <p:tgtEl>
                                          <p:spTgt spid="93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3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3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3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92" grpId="0"/>
      <p:bldP spid="930893" grpId="0"/>
      <p:bldP spid="930931" grpId="0" animBg="1"/>
      <p:bldP spid="930941" grpId="0" animBg="1"/>
      <p:bldP spid="930949" grpId="0" animBg="1"/>
      <p:bldP spid="930950" grpId="0" animBg="1"/>
      <p:bldP spid="930951" grpId="0" animBg="1"/>
      <p:bldP spid="930952" grpId="0"/>
      <p:bldP spid="930953" grpId="0"/>
      <p:bldP spid="930955" grpId="0"/>
      <p:bldP spid="9309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7"/>
          <p:cNvGrpSpPr>
            <a:grpSpLocks/>
          </p:cNvGrpSpPr>
          <p:nvPr/>
        </p:nvGrpSpPr>
        <p:grpSpPr bwMode="auto">
          <a:xfrm>
            <a:off x="598488" y="333375"/>
            <a:ext cx="8077200" cy="1676400"/>
            <a:chOff x="192" y="864"/>
            <a:chExt cx="5088" cy="1056"/>
          </a:xfrm>
        </p:grpSpPr>
        <p:sp>
          <p:nvSpPr>
            <p:cNvPr id="20647" name="Text Box 18"/>
            <p:cNvSpPr txBox="1">
              <a:spLocks noChangeArrowheads="1"/>
            </p:cNvSpPr>
            <p:nvPr/>
          </p:nvSpPr>
          <p:spPr bwMode="auto">
            <a:xfrm>
              <a:off x="192" y="1456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0648" name="Rectangle 19"/>
            <p:cNvSpPr>
              <a:spLocks noChangeArrowheads="1"/>
            </p:cNvSpPr>
            <p:nvPr/>
          </p:nvSpPr>
          <p:spPr bwMode="auto">
            <a:xfrm>
              <a:off x="864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0649" name="Line 20"/>
            <p:cNvSpPr>
              <a:spLocks noChangeShapeType="1"/>
            </p:cNvSpPr>
            <p:nvPr/>
          </p:nvSpPr>
          <p:spPr bwMode="auto">
            <a:xfrm>
              <a:off x="1488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0" name="Line 21"/>
            <p:cNvSpPr>
              <a:spLocks noChangeShapeType="1"/>
            </p:cNvSpPr>
            <p:nvPr/>
          </p:nvSpPr>
          <p:spPr bwMode="auto">
            <a:xfrm>
              <a:off x="1584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1" name="Oval 22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2" name="Line 23"/>
            <p:cNvSpPr>
              <a:spLocks noChangeShapeType="1"/>
            </p:cNvSpPr>
            <p:nvPr/>
          </p:nvSpPr>
          <p:spPr bwMode="auto">
            <a:xfrm>
              <a:off x="624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653" name="Group 24"/>
            <p:cNvGrpSpPr>
              <a:grpSpLocks/>
            </p:cNvGrpSpPr>
            <p:nvPr/>
          </p:nvGrpSpPr>
          <p:grpSpPr bwMode="auto">
            <a:xfrm>
              <a:off x="864" y="1536"/>
              <a:ext cx="96" cy="96"/>
              <a:chOff x="1920" y="1440"/>
              <a:chExt cx="192" cy="288"/>
            </a:xfrm>
          </p:grpSpPr>
          <p:sp>
            <p:nvSpPr>
              <p:cNvPr id="20693" name="Line 2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94" name="Line 26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54" name="Text Box 27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0655" name="Rectangle 28"/>
            <p:cNvSpPr>
              <a:spLocks noChangeArrowheads="1"/>
            </p:cNvSpPr>
            <p:nvPr/>
          </p:nvSpPr>
          <p:spPr bwMode="auto">
            <a:xfrm>
              <a:off x="2016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0656" name="Oval 29"/>
            <p:cNvSpPr>
              <a:spLocks noChangeArrowheads="1"/>
            </p:cNvSpPr>
            <p:nvPr/>
          </p:nvSpPr>
          <p:spPr bwMode="auto">
            <a:xfrm>
              <a:off x="2640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7" name="Line 30"/>
            <p:cNvSpPr>
              <a:spLocks noChangeShapeType="1"/>
            </p:cNvSpPr>
            <p:nvPr/>
          </p:nvSpPr>
          <p:spPr bwMode="auto">
            <a:xfrm>
              <a:off x="1776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658" name="Group 31"/>
            <p:cNvGrpSpPr>
              <a:grpSpLocks/>
            </p:cNvGrpSpPr>
            <p:nvPr/>
          </p:nvGrpSpPr>
          <p:grpSpPr bwMode="auto">
            <a:xfrm>
              <a:off x="2016" y="1536"/>
              <a:ext cx="96" cy="96"/>
              <a:chOff x="1920" y="1440"/>
              <a:chExt cx="192" cy="288"/>
            </a:xfrm>
          </p:grpSpPr>
          <p:sp>
            <p:nvSpPr>
              <p:cNvPr id="20691" name="Line 32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92" name="Line 33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59" name="Text Box 34"/>
            <p:cNvSpPr txBox="1">
              <a:spLocks noChangeArrowheads="1"/>
            </p:cNvSpPr>
            <p:nvPr/>
          </p:nvSpPr>
          <p:spPr bwMode="auto">
            <a:xfrm>
              <a:off x="2064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0660" name="Rectangle 35"/>
            <p:cNvSpPr>
              <a:spLocks noChangeArrowheads="1"/>
            </p:cNvSpPr>
            <p:nvPr/>
          </p:nvSpPr>
          <p:spPr bwMode="auto">
            <a:xfrm>
              <a:off x="3168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0661" name="Oval 36"/>
            <p:cNvSpPr>
              <a:spLocks noChangeArrowheads="1"/>
            </p:cNvSpPr>
            <p:nvPr/>
          </p:nvSpPr>
          <p:spPr bwMode="auto">
            <a:xfrm>
              <a:off x="3792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662" name="Group 37"/>
            <p:cNvGrpSpPr>
              <a:grpSpLocks/>
            </p:cNvGrpSpPr>
            <p:nvPr/>
          </p:nvGrpSpPr>
          <p:grpSpPr bwMode="auto">
            <a:xfrm>
              <a:off x="3168" y="1536"/>
              <a:ext cx="96" cy="96"/>
              <a:chOff x="1920" y="1440"/>
              <a:chExt cx="192" cy="288"/>
            </a:xfrm>
          </p:grpSpPr>
          <p:sp>
            <p:nvSpPr>
              <p:cNvPr id="20689" name="Line 38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90" name="Line 39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63" name="Text Box 40"/>
            <p:cNvSpPr txBox="1">
              <a:spLocks noChangeArrowheads="1"/>
            </p:cNvSpPr>
            <p:nvPr/>
          </p:nvSpPr>
          <p:spPr bwMode="auto">
            <a:xfrm>
              <a:off x="3216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0664" name="Rectangle 41"/>
            <p:cNvSpPr>
              <a:spLocks noChangeArrowheads="1"/>
            </p:cNvSpPr>
            <p:nvPr/>
          </p:nvSpPr>
          <p:spPr bwMode="auto">
            <a:xfrm>
              <a:off x="4320" y="1248"/>
              <a:ext cx="624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  <a:p>
              <a:pPr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0665" name="Line 42"/>
            <p:cNvSpPr>
              <a:spLocks noChangeShapeType="1"/>
            </p:cNvSpPr>
            <p:nvPr/>
          </p:nvSpPr>
          <p:spPr bwMode="auto">
            <a:xfrm>
              <a:off x="5040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66" name="Oval 43"/>
            <p:cNvSpPr>
              <a:spLocks noChangeArrowheads="1"/>
            </p:cNvSpPr>
            <p:nvPr/>
          </p:nvSpPr>
          <p:spPr bwMode="auto">
            <a:xfrm>
              <a:off x="4944" y="1680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667" name="Group 44"/>
            <p:cNvGrpSpPr>
              <a:grpSpLocks/>
            </p:cNvGrpSpPr>
            <p:nvPr/>
          </p:nvGrpSpPr>
          <p:grpSpPr bwMode="auto">
            <a:xfrm>
              <a:off x="4320" y="1536"/>
              <a:ext cx="96" cy="96"/>
              <a:chOff x="1920" y="1440"/>
              <a:chExt cx="192" cy="288"/>
            </a:xfrm>
          </p:grpSpPr>
          <p:sp>
            <p:nvSpPr>
              <p:cNvPr id="20687" name="Line 45"/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8" name="Line 46"/>
              <p:cNvSpPr>
                <a:spLocks noChangeShapeType="1"/>
              </p:cNvSpPr>
              <p:nvPr/>
            </p:nvSpPr>
            <p:spPr bwMode="auto">
              <a:xfrm flipH="1">
                <a:off x="1920" y="15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68" name="Text Box 47"/>
            <p:cNvSpPr txBox="1">
              <a:spLocks noChangeArrowheads="1"/>
            </p:cNvSpPr>
            <p:nvPr/>
          </p:nvSpPr>
          <p:spPr bwMode="auto">
            <a:xfrm>
              <a:off x="4368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0669" name="Line 48"/>
            <p:cNvSpPr>
              <a:spLocks noChangeShapeType="1"/>
            </p:cNvSpPr>
            <p:nvPr/>
          </p:nvSpPr>
          <p:spPr bwMode="auto">
            <a:xfrm>
              <a:off x="1776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0" name="Line 49"/>
            <p:cNvSpPr>
              <a:spLocks noChangeShapeType="1"/>
            </p:cNvSpPr>
            <p:nvPr/>
          </p:nvSpPr>
          <p:spPr bwMode="auto">
            <a:xfrm>
              <a:off x="168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1" name="Line 50"/>
            <p:cNvSpPr>
              <a:spLocks noChangeShapeType="1"/>
            </p:cNvSpPr>
            <p:nvPr/>
          </p:nvSpPr>
          <p:spPr bwMode="auto">
            <a:xfrm>
              <a:off x="2736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2" name="Line 51"/>
            <p:cNvSpPr>
              <a:spLocks noChangeShapeType="1"/>
            </p:cNvSpPr>
            <p:nvPr/>
          </p:nvSpPr>
          <p:spPr bwMode="auto">
            <a:xfrm>
              <a:off x="2928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3" name="Line 52"/>
            <p:cNvSpPr>
              <a:spLocks noChangeShapeType="1"/>
            </p:cNvSpPr>
            <p:nvPr/>
          </p:nvSpPr>
          <p:spPr bwMode="auto">
            <a:xfrm>
              <a:off x="2928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4" name="Line 53"/>
            <p:cNvSpPr>
              <a:spLocks noChangeShapeType="1"/>
            </p:cNvSpPr>
            <p:nvPr/>
          </p:nvSpPr>
          <p:spPr bwMode="auto">
            <a:xfrm>
              <a:off x="3888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5" name="Line 54"/>
            <p:cNvSpPr>
              <a:spLocks noChangeShapeType="1"/>
            </p:cNvSpPr>
            <p:nvPr/>
          </p:nvSpPr>
          <p:spPr bwMode="auto">
            <a:xfrm>
              <a:off x="4080" y="15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6" name="Line 55"/>
            <p:cNvSpPr>
              <a:spLocks noChangeShapeType="1"/>
            </p:cNvSpPr>
            <p:nvPr/>
          </p:nvSpPr>
          <p:spPr bwMode="auto">
            <a:xfrm>
              <a:off x="4080" y="158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7" name="Line 56"/>
            <p:cNvSpPr>
              <a:spLocks noChangeShapeType="1"/>
            </p:cNvSpPr>
            <p:nvPr/>
          </p:nvSpPr>
          <p:spPr bwMode="auto">
            <a:xfrm>
              <a:off x="2640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8" name="Line 57"/>
            <p:cNvSpPr>
              <a:spLocks noChangeShapeType="1"/>
            </p:cNvSpPr>
            <p:nvPr/>
          </p:nvSpPr>
          <p:spPr bwMode="auto">
            <a:xfrm flipH="1"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9" name="Line 58"/>
            <p:cNvSpPr>
              <a:spLocks noChangeShapeType="1"/>
            </p:cNvSpPr>
            <p:nvPr/>
          </p:nvSpPr>
          <p:spPr bwMode="auto">
            <a:xfrm>
              <a:off x="3792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0" name="Line 59"/>
            <p:cNvSpPr>
              <a:spLocks noChangeShapeType="1"/>
            </p:cNvSpPr>
            <p:nvPr/>
          </p:nvSpPr>
          <p:spPr bwMode="auto">
            <a:xfrm>
              <a:off x="398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1" name="Line 60"/>
            <p:cNvSpPr>
              <a:spLocks noChangeShapeType="1"/>
            </p:cNvSpPr>
            <p:nvPr/>
          </p:nvSpPr>
          <p:spPr bwMode="auto">
            <a:xfrm>
              <a:off x="4944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2" name="Line 61"/>
            <p:cNvSpPr>
              <a:spLocks noChangeShapeType="1"/>
            </p:cNvSpPr>
            <p:nvPr/>
          </p:nvSpPr>
          <p:spPr bwMode="auto">
            <a:xfrm>
              <a:off x="5136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3" name="Text Box 62"/>
            <p:cNvSpPr txBox="1">
              <a:spLocks noChangeArrowheads="1"/>
            </p:cNvSpPr>
            <p:nvPr/>
          </p:nvSpPr>
          <p:spPr bwMode="auto">
            <a:xfrm>
              <a:off x="1488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20684" name="Text Box 63"/>
            <p:cNvSpPr txBox="1">
              <a:spLocks noChangeArrowheads="1"/>
            </p:cNvSpPr>
            <p:nvPr/>
          </p:nvSpPr>
          <p:spPr bwMode="auto">
            <a:xfrm>
              <a:off x="2649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20685" name="Text Box 64"/>
            <p:cNvSpPr txBox="1">
              <a:spLocks noChangeArrowheads="1"/>
            </p:cNvSpPr>
            <p:nvPr/>
          </p:nvSpPr>
          <p:spPr bwMode="auto">
            <a:xfrm>
              <a:off x="3792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20686" name="Text Box 65"/>
            <p:cNvSpPr txBox="1">
              <a:spLocks noChangeArrowheads="1"/>
            </p:cNvSpPr>
            <p:nvPr/>
          </p:nvSpPr>
          <p:spPr bwMode="auto">
            <a:xfrm>
              <a:off x="4953" y="864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323850" y="2276475"/>
            <a:ext cx="8610600" cy="457200"/>
            <a:chOff x="144" y="2304"/>
            <a:chExt cx="5424" cy="288"/>
          </a:xfrm>
        </p:grpSpPr>
        <p:sp>
          <p:nvSpPr>
            <p:cNvPr id="20605" name="Line 68"/>
            <p:cNvSpPr>
              <a:spLocks noChangeShapeType="1"/>
            </p:cNvSpPr>
            <p:nvPr/>
          </p:nvSpPr>
          <p:spPr bwMode="auto">
            <a:xfrm>
              <a:off x="52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6" name="Line 69"/>
            <p:cNvSpPr>
              <a:spLocks noChangeShapeType="1"/>
            </p:cNvSpPr>
            <p:nvPr/>
          </p:nvSpPr>
          <p:spPr bwMode="auto">
            <a:xfrm flipV="1">
              <a:off x="76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7" name="Line 70"/>
            <p:cNvSpPr>
              <a:spLocks noChangeShapeType="1"/>
            </p:cNvSpPr>
            <p:nvPr/>
          </p:nvSpPr>
          <p:spPr bwMode="auto">
            <a:xfrm>
              <a:off x="76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8" name="Line 71"/>
            <p:cNvSpPr>
              <a:spLocks noChangeShapeType="1"/>
            </p:cNvSpPr>
            <p:nvPr/>
          </p:nvSpPr>
          <p:spPr bwMode="auto">
            <a:xfrm>
              <a:off x="100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9" name="Line 72"/>
            <p:cNvSpPr>
              <a:spLocks noChangeShapeType="1"/>
            </p:cNvSpPr>
            <p:nvPr/>
          </p:nvSpPr>
          <p:spPr bwMode="auto">
            <a:xfrm flipV="1">
              <a:off x="100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0" name="Text Box 73"/>
            <p:cNvSpPr txBox="1">
              <a:spLocks noChangeArrowheads="1"/>
            </p:cNvSpPr>
            <p:nvPr/>
          </p:nvSpPr>
          <p:spPr bwMode="auto">
            <a:xfrm>
              <a:off x="144" y="2304"/>
              <a:ext cx="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20611" name="Line 74"/>
            <p:cNvSpPr>
              <a:spLocks noChangeShapeType="1"/>
            </p:cNvSpPr>
            <p:nvPr/>
          </p:nvSpPr>
          <p:spPr bwMode="auto">
            <a:xfrm flipV="1">
              <a:off x="124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2" name="Line 75"/>
            <p:cNvSpPr>
              <a:spLocks noChangeShapeType="1"/>
            </p:cNvSpPr>
            <p:nvPr/>
          </p:nvSpPr>
          <p:spPr bwMode="auto">
            <a:xfrm>
              <a:off x="124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3" name="Line 76"/>
            <p:cNvSpPr>
              <a:spLocks noChangeShapeType="1"/>
            </p:cNvSpPr>
            <p:nvPr/>
          </p:nvSpPr>
          <p:spPr bwMode="auto">
            <a:xfrm>
              <a:off x="148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4" name="Line 77"/>
            <p:cNvSpPr>
              <a:spLocks noChangeShapeType="1"/>
            </p:cNvSpPr>
            <p:nvPr/>
          </p:nvSpPr>
          <p:spPr bwMode="auto">
            <a:xfrm flipV="1">
              <a:off x="148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5" name="Line 78"/>
            <p:cNvSpPr>
              <a:spLocks noChangeShapeType="1"/>
            </p:cNvSpPr>
            <p:nvPr/>
          </p:nvSpPr>
          <p:spPr bwMode="auto">
            <a:xfrm flipV="1">
              <a:off x="172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6" name="Line 79"/>
            <p:cNvSpPr>
              <a:spLocks noChangeShapeType="1"/>
            </p:cNvSpPr>
            <p:nvPr/>
          </p:nvSpPr>
          <p:spPr bwMode="auto">
            <a:xfrm>
              <a:off x="172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7" name="Line 80"/>
            <p:cNvSpPr>
              <a:spLocks noChangeShapeType="1"/>
            </p:cNvSpPr>
            <p:nvPr/>
          </p:nvSpPr>
          <p:spPr bwMode="auto">
            <a:xfrm>
              <a:off x="196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8" name="Line 81"/>
            <p:cNvSpPr>
              <a:spLocks noChangeShapeType="1"/>
            </p:cNvSpPr>
            <p:nvPr/>
          </p:nvSpPr>
          <p:spPr bwMode="auto">
            <a:xfrm flipV="1">
              <a:off x="196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19" name="Line 82"/>
            <p:cNvSpPr>
              <a:spLocks noChangeShapeType="1"/>
            </p:cNvSpPr>
            <p:nvPr/>
          </p:nvSpPr>
          <p:spPr bwMode="auto">
            <a:xfrm flipV="1">
              <a:off x="220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0" name="Line 83"/>
            <p:cNvSpPr>
              <a:spLocks noChangeShapeType="1"/>
            </p:cNvSpPr>
            <p:nvPr/>
          </p:nvSpPr>
          <p:spPr bwMode="auto">
            <a:xfrm>
              <a:off x="220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1" name="Line 84"/>
            <p:cNvSpPr>
              <a:spLocks noChangeShapeType="1"/>
            </p:cNvSpPr>
            <p:nvPr/>
          </p:nvSpPr>
          <p:spPr bwMode="auto">
            <a:xfrm>
              <a:off x="244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2" name="Line 85"/>
            <p:cNvSpPr>
              <a:spLocks noChangeShapeType="1"/>
            </p:cNvSpPr>
            <p:nvPr/>
          </p:nvSpPr>
          <p:spPr bwMode="auto">
            <a:xfrm flipV="1">
              <a:off x="244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3" name="Line 86"/>
            <p:cNvSpPr>
              <a:spLocks noChangeShapeType="1"/>
            </p:cNvSpPr>
            <p:nvPr/>
          </p:nvSpPr>
          <p:spPr bwMode="auto">
            <a:xfrm flipV="1">
              <a:off x="268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4" name="Line 87"/>
            <p:cNvSpPr>
              <a:spLocks noChangeShapeType="1"/>
            </p:cNvSpPr>
            <p:nvPr/>
          </p:nvSpPr>
          <p:spPr bwMode="auto">
            <a:xfrm>
              <a:off x="268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5" name="Line 88"/>
            <p:cNvSpPr>
              <a:spLocks noChangeShapeType="1"/>
            </p:cNvSpPr>
            <p:nvPr/>
          </p:nvSpPr>
          <p:spPr bwMode="auto">
            <a:xfrm>
              <a:off x="292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6" name="Line 89"/>
            <p:cNvSpPr>
              <a:spLocks noChangeShapeType="1"/>
            </p:cNvSpPr>
            <p:nvPr/>
          </p:nvSpPr>
          <p:spPr bwMode="auto">
            <a:xfrm flipV="1">
              <a:off x="292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7" name="Line 90"/>
            <p:cNvSpPr>
              <a:spLocks noChangeShapeType="1"/>
            </p:cNvSpPr>
            <p:nvPr/>
          </p:nvSpPr>
          <p:spPr bwMode="auto">
            <a:xfrm flipV="1">
              <a:off x="316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8" name="Line 91"/>
            <p:cNvSpPr>
              <a:spLocks noChangeShapeType="1"/>
            </p:cNvSpPr>
            <p:nvPr/>
          </p:nvSpPr>
          <p:spPr bwMode="auto">
            <a:xfrm>
              <a:off x="316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29" name="Line 92"/>
            <p:cNvSpPr>
              <a:spLocks noChangeShapeType="1"/>
            </p:cNvSpPr>
            <p:nvPr/>
          </p:nvSpPr>
          <p:spPr bwMode="auto">
            <a:xfrm>
              <a:off x="340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0" name="Line 93"/>
            <p:cNvSpPr>
              <a:spLocks noChangeShapeType="1"/>
            </p:cNvSpPr>
            <p:nvPr/>
          </p:nvSpPr>
          <p:spPr bwMode="auto">
            <a:xfrm flipV="1">
              <a:off x="340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1" name="Line 94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2" name="Line 95"/>
            <p:cNvSpPr>
              <a:spLocks noChangeShapeType="1"/>
            </p:cNvSpPr>
            <p:nvPr/>
          </p:nvSpPr>
          <p:spPr bwMode="auto">
            <a:xfrm>
              <a:off x="364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3" name="Line 96"/>
            <p:cNvSpPr>
              <a:spLocks noChangeShapeType="1"/>
            </p:cNvSpPr>
            <p:nvPr/>
          </p:nvSpPr>
          <p:spPr bwMode="auto">
            <a:xfrm>
              <a:off x="388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4" name="Line 97"/>
            <p:cNvSpPr>
              <a:spLocks noChangeShapeType="1"/>
            </p:cNvSpPr>
            <p:nvPr/>
          </p:nvSpPr>
          <p:spPr bwMode="auto">
            <a:xfrm flipV="1">
              <a:off x="388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5" name="Line 98"/>
            <p:cNvSpPr>
              <a:spLocks noChangeShapeType="1"/>
            </p:cNvSpPr>
            <p:nvPr/>
          </p:nvSpPr>
          <p:spPr bwMode="auto">
            <a:xfrm flipV="1">
              <a:off x="412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6" name="Line 99"/>
            <p:cNvSpPr>
              <a:spLocks noChangeShapeType="1"/>
            </p:cNvSpPr>
            <p:nvPr/>
          </p:nvSpPr>
          <p:spPr bwMode="auto">
            <a:xfrm>
              <a:off x="412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7" name="Line 100"/>
            <p:cNvSpPr>
              <a:spLocks noChangeShapeType="1"/>
            </p:cNvSpPr>
            <p:nvPr/>
          </p:nvSpPr>
          <p:spPr bwMode="auto">
            <a:xfrm>
              <a:off x="436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8" name="Line 101"/>
            <p:cNvSpPr>
              <a:spLocks noChangeShapeType="1"/>
            </p:cNvSpPr>
            <p:nvPr/>
          </p:nvSpPr>
          <p:spPr bwMode="auto">
            <a:xfrm flipV="1">
              <a:off x="436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39" name="Line 102"/>
            <p:cNvSpPr>
              <a:spLocks noChangeShapeType="1"/>
            </p:cNvSpPr>
            <p:nvPr/>
          </p:nvSpPr>
          <p:spPr bwMode="auto">
            <a:xfrm flipV="1">
              <a:off x="460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0" name="Line 103"/>
            <p:cNvSpPr>
              <a:spLocks noChangeShapeType="1"/>
            </p:cNvSpPr>
            <p:nvPr/>
          </p:nvSpPr>
          <p:spPr bwMode="auto">
            <a:xfrm>
              <a:off x="460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1" name="Line 104"/>
            <p:cNvSpPr>
              <a:spLocks noChangeShapeType="1"/>
            </p:cNvSpPr>
            <p:nvPr/>
          </p:nvSpPr>
          <p:spPr bwMode="auto">
            <a:xfrm>
              <a:off x="484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2" name="Line 105"/>
            <p:cNvSpPr>
              <a:spLocks noChangeShapeType="1"/>
            </p:cNvSpPr>
            <p:nvPr/>
          </p:nvSpPr>
          <p:spPr bwMode="auto">
            <a:xfrm flipV="1">
              <a:off x="484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3" name="Line 106"/>
            <p:cNvSpPr>
              <a:spLocks noChangeShapeType="1"/>
            </p:cNvSpPr>
            <p:nvPr/>
          </p:nvSpPr>
          <p:spPr bwMode="auto">
            <a:xfrm flipV="1">
              <a:off x="508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4" name="Line 107"/>
            <p:cNvSpPr>
              <a:spLocks noChangeShapeType="1"/>
            </p:cNvSpPr>
            <p:nvPr/>
          </p:nvSpPr>
          <p:spPr bwMode="auto">
            <a:xfrm>
              <a:off x="5088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5" name="Line 108"/>
            <p:cNvSpPr>
              <a:spLocks noChangeShapeType="1"/>
            </p:cNvSpPr>
            <p:nvPr/>
          </p:nvSpPr>
          <p:spPr bwMode="auto">
            <a:xfrm>
              <a:off x="5328" y="25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6" name="Line 109"/>
            <p:cNvSpPr>
              <a:spLocks noChangeShapeType="1"/>
            </p:cNvSpPr>
            <p:nvPr/>
          </p:nvSpPr>
          <p:spPr bwMode="auto">
            <a:xfrm flipV="1">
              <a:off x="5328" y="23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10"/>
          <p:cNvGrpSpPr>
            <a:grpSpLocks/>
          </p:cNvGrpSpPr>
          <p:nvPr/>
        </p:nvGrpSpPr>
        <p:grpSpPr bwMode="auto">
          <a:xfrm>
            <a:off x="1314450" y="2733675"/>
            <a:ext cx="6858000" cy="685800"/>
            <a:chOff x="768" y="2592"/>
            <a:chExt cx="4320" cy="432"/>
          </a:xfrm>
        </p:grpSpPr>
        <p:sp>
          <p:nvSpPr>
            <p:cNvPr id="20595" name="Line 111"/>
            <p:cNvSpPr>
              <a:spLocks noChangeShapeType="1"/>
            </p:cNvSpPr>
            <p:nvPr/>
          </p:nvSpPr>
          <p:spPr bwMode="auto">
            <a:xfrm>
              <a:off x="76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6" name="Line 112"/>
            <p:cNvSpPr>
              <a:spLocks noChangeShapeType="1"/>
            </p:cNvSpPr>
            <p:nvPr/>
          </p:nvSpPr>
          <p:spPr bwMode="auto">
            <a:xfrm>
              <a:off x="124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7" name="Line 113"/>
            <p:cNvSpPr>
              <a:spLocks noChangeShapeType="1"/>
            </p:cNvSpPr>
            <p:nvPr/>
          </p:nvSpPr>
          <p:spPr bwMode="auto">
            <a:xfrm>
              <a:off x="172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8" name="Line 114"/>
            <p:cNvSpPr>
              <a:spLocks noChangeShapeType="1"/>
            </p:cNvSpPr>
            <p:nvPr/>
          </p:nvSpPr>
          <p:spPr bwMode="auto">
            <a:xfrm>
              <a:off x="220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9" name="Line 115"/>
            <p:cNvSpPr>
              <a:spLocks noChangeShapeType="1"/>
            </p:cNvSpPr>
            <p:nvPr/>
          </p:nvSpPr>
          <p:spPr bwMode="auto">
            <a:xfrm>
              <a:off x="268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0" name="Line 116"/>
            <p:cNvSpPr>
              <a:spLocks noChangeShapeType="1"/>
            </p:cNvSpPr>
            <p:nvPr/>
          </p:nvSpPr>
          <p:spPr bwMode="auto">
            <a:xfrm>
              <a:off x="316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1" name="Line 117"/>
            <p:cNvSpPr>
              <a:spLocks noChangeShapeType="1"/>
            </p:cNvSpPr>
            <p:nvPr/>
          </p:nvSpPr>
          <p:spPr bwMode="auto">
            <a:xfrm>
              <a:off x="364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2" name="Line 118"/>
            <p:cNvSpPr>
              <a:spLocks noChangeShapeType="1"/>
            </p:cNvSpPr>
            <p:nvPr/>
          </p:nvSpPr>
          <p:spPr bwMode="auto">
            <a:xfrm>
              <a:off x="412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3" name="Line 119"/>
            <p:cNvSpPr>
              <a:spLocks noChangeShapeType="1"/>
            </p:cNvSpPr>
            <p:nvPr/>
          </p:nvSpPr>
          <p:spPr bwMode="auto">
            <a:xfrm>
              <a:off x="460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04" name="Line 120"/>
            <p:cNvSpPr>
              <a:spLocks noChangeShapeType="1"/>
            </p:cNvSpPr>
            <p:nvPr/>
          </p:nvSpPr>
          <p:spPr bwMode="auto">
            <a:xfrm>
              <a:off x="5088" y="2592"/>
              <a:ext cx="0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503238" y="2962275"/>
            <a:ext cx="8431212" cy="457200"/>
            <a:chOff x="257" y="2736"/>
            <a:chExt cx="5311" cy="288"/>
          </a:xfrm>
        </p:grpSpPr>
        <p:sp>
          <p:nvSpPr>
            <p:cNvPr id="20573" name="Line 122"/>
            <p:cNvSpPr>
              <a:spLocks noChangeShapeType="1"/>
            </p:cNvSpPr>
            <p:nvPr/>
          </p:nvSpPr>
          <p:spPr bwMode="auto">
            <a:xfrm>
              <a:off x="528" y="30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4" name="Line 123"/>
            <p:cNvSpPr>
              <a:spLocks noChangeShapeType="1"/>
            </p:cNvSpPr>
            <p:nvPr/>
          </p:nvSpPr>
          <p:spPr bwMode="auto">
            <a:xfrm flipV="1">
              <a:off x="81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5" name="Line 124"/>
            <p:cNvSpPr>
              <a:spLocks noChangeShapeType="1"/>
            </p:cNvSpPr>
            <p:nvPr/>
          </p:nvSpPr>
          <p:spPr bwMode="auto">
            <a:xfrm>
              <a:off x="91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6" name="Text Box 125"/>
            <p:cNvSpPr txBox="1">
              <a:spLocks noChangeArrowheads="1"/>
            </p:cNvSpPr>
            <p:nvPr/>
          </p:nvSpPr>
          <p:spPr bwMode="auto">
            <a:xfrm>
              <a:off x="257" y="2736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Q0</a:t>
              </a:r>
            </a:p>
          </p:txBody>
        </p:sp>
        <p:sp>
          <p:nvSpPr>
            <p:cNvPr id="20577" name="Line 126"/>
            <p:cNvSpPr>
              <a:spLocks noChangeShapeType="1"/>
            </p:cNvSpPr>
            <p:nvPr/>
          </p:nvSpPr>
          <p:spPr bwMode="auto">
            <a:xfrm>
              <a:off x="1392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8" name="Line 127"/>
            <p:cNvSpPr>
              <a:spLocks noChangeShapeType="1"/>
            </p:cNvSpPr>
            <p:nvPr/>
          </p:nvSpPr>
          <p:spPr bwMode="auto">
            <a:xfrm flipH="1" flipV="1">
              <a:off x="129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9" name="Line 128"/>
            <p:cNvSpPr>
              <a:spLocks noChangeShapeType="1"/>
            </p:cNvSpPr>
            <p:nvPr/>
          </p:nvSpPr>
          <p:spPr bwMode="auto">
            <a:xfrm flipV="1">
              <a:off x="177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0" name="Line 129"/>
            <p:cNvSpPr>
              <a:spLocks noChangeShapeType="1"/>
            </p:cNvSpPr>
            <p:nvPr/>
          </p:nvSpPr>
          <p:spPr bwMode="auto">
            <a:xfrm>
              <a:off x="187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1" name="Line 130"/>
            <p:cNvSpPr>
              <a:spLocks noChangeShapeType="1"/>
            </p:cNvSpPr>
            <p:nvPr/>
          </p:nvSpPr>
          <p:spPr bwMode="auto">
            <a:xfrm flipH="1" flipV="1">
              <a:off x="225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2" name="Line 131"/>
            <p:cNvSpPr>
              <a:spLocks noChangeShapeType="1"/>
            </p:cNvSpPr>
            <p:nvPr/>
          </p:nvSpPr>
          <p:spPr bwMode="auto">
            <a:xfrm flipV="1">
              <a:off x="273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3" name="Line 132"/>
            <p:cNvSpPr>
              <a:spLocks noChangeShapeType="1"/>
            </p:cNvSpPr>
            <p:nvPr/>
          </p:nvSpPr>
          <p:spPr bwMode="auto">
            <a:xfrm>
              <a:off x="283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" name="Line 133"/>
            <p:cNvSpPr>
              <a:spLocks noChangeShapeType="1"/>
            </p:cNvSpPr>
            <p:nvPr/>
          </p:nvSpPr>
          <p:spPr bwMode="auto">
            <a:xfrm>
              <a:off x="3312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" name="Line 134"/>
            <p:cNvSpPr>
              <a:spLocks noChangeShapeType="1"/>
            </p:cNvSpPr>
            <p:nvPr/>
          </p:nvSpPr>
          <p:spPr bwMode="auto">
            <a:xfrm flipH="1" flipV="1">
              <a:off x="321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6" name="Line 135"/>
            <p:cNvSpPr>
              <a:spLocks noChangeShapeType="1"/>
            </p:cNvSpPr>
            <p:nvPr/>
          </p:nvSpPr>
          <p:spPr bwMode="auto">
            <a:xfrm>
              <a:off x="2352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7" name="Line 136"/>
            <p:cNvSpPr>
              <a:spLocks noChangeShapeType="1"/>
            </p:cNvSpPr>
            <p:nvPr/>
          </p:nvSpPr>
          <p:spPr bwMode="auto">
            <a:xfrm flipV="1">
              <a:off x="369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8" name="Line 137"/>
            <p:cNvSpPr>
              <a:spLocks noChangeShapeType="1"/>
            </p:cNvSpPr>
            <p:nvPr/>
          </p:nvSpPr>
          <p:spPr bwMode="auto">
            <a:xfrm>
              <a:off x="379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9" name="Line 138"/>
            <p:cNvSpPr>
              <a:spLocks noChangeShapeType="1"/>
            </p:cNvSpPr>
            <p:nvPr/>
          </p:nvSpPr>
          <p:spPr bwMode="auto">
            <a:xfrm>
              <a:off x="4272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0" name="Line 139"/>
            <p:cNvSpPr>
              <a:spLocks noChangeShapeType="1"/>
            </p:cNvSpPr>
            <p:nvPr/>
          </p:nvSpPr>
          <p:spPr bwMode="auto">
            <a:xfrm flipH="1" flipV="1">
              <a:off x="417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" name="Line 140"/>
            <p:cNvSpPr>
              <a:spLocks noChangeShapeType="1"/>
            </p:cNvSpPr>
            <p:nvPr/>
          </p:nvSpPr>
          <p:spPr bwMode="auto">
            <a:xfrm flipV="1">
              <a:off x="465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" name="Line 141"/>
            <p:cNvSpPr>
              <a:spLocks noChangeShapeType="1"/>
            </p:cNvSpPr>
            <p:nvPr/>
          </p:nvSpPr>
          <p:spPr bwMode="auto">
            <a:xfrm>
              <a:off x="4752" y="273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" name="Line 142"/>
            <p:cNvSpPr>
              <a:spLocks noChangeShapeType="1"/>
            </p:cNvSpPr>
            <p:nvPr/>
          </p:nvSpPr>
          <p:spPr bwMode="auto">
            <a:xfrm>
              <a:off x="5232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" name="Line 143"/>
            <p:cNvSpPr>
              <a:spLocks noChangeShapeType="1"/>
            </p:cNvSpPr>
            <p:nvPr/>
          </p:nvSpPr>
          <p:spPr bwMode="auto">
            <a:xfrm flipH="1" flipV="1">
              <a:off x="5136" y="2736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2836" name="Line 148"/>
          <p:cNvSpPr>
            <a:spLocks noChangeShapeType="1"/>
          </p:cNvSpPr>
          <p:nvPr/>
        </p:nvSpPr>
        <p:spPr bwMode="auto">
          <a:xfrm>
            <a:off x="6800850" y="2803525"/>
            <a:ext cx="0" cy="2897188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50"/>
          <p:cNvGrpSpPr>
            <a:grpSpLocks/>
          </p:cNvGrpSpPr>
          <p:nvPr/>
        </p:nvGrpSpPr>
        <p:grpSpPr bwMode="auto">
          <a:xfrm>
            <a:off x="503238" y="3648075"/>
            <a:ext cx="8431212" cy="457200"/>
            <a:chOff x="257" y="3168"/>
            <a:chExt cx="5311" cy="288"/>
          </a:xfrm>
        </p:grpSpPr>
        <p:sp>
          <p:nvSpPr>
            <p:cNvPr id="20561" name="Line 151"/>
            <p:cNvSpPr>
              <a:spLocks noChangeShapeType="1"/>
            </p:cNvSpPr>
            <p:nvPr/>
          </p:nvSpPr>
          <p:spPr bwMode="auto">
            <a:xfrm>
              <a:off x="528" y="345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2" name="Text Box 152"/>
            <p:cNvSpPr txBox="1">
              <a:spLocks noChangeArrowheads="1"/>
            </p:cNvSpPr>
            <p:nvPr/>
          </p:nvSpPr>
          <p:spPr bwMode="auto">
            <a:xfrm>
              <a:off x="257" y="3168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Q1</a:t>
              </a:r>
            </a:p>
          </p:txBody>
        </p:sp>
        <p:sp>
          <p:nvSpPr>
            <p:cNvPr id="20563" name="Line 153"/>
            <p:cNvSpPr>
              <a:spLocks noChangeShapeType="1"/>
            </p:cNvSpPr>
            <p:nvPr/>
          </p:nvSpPr>
          <p:spPr bwMode="auto">
            <a:xfrm flipV="1">
              <a:off x="1392" y="31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4" name="Line 154"/>
            <p:cNvSpPr>
              <a:spLocks noChangeShapeType="1"/>
            </p:cNvSpPr>
            <p:nvPr/>
          </p:nvSpPr>
          <p:spPr bwMode="auto">
            <a:xfrm>
              <a:off x="1488" y="316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5" name="Line 155"/>
            <p:cNvSpPr>
              <a:spLocks noChangeShapeType="1"/>
            </p:cNvSpPr>
            <p:nvPr/>
          </p:nvSpPr>
          <p:spPr bwMode="auto">
            <a:xfrm flipH="1" flipV="1">
              <a:off x="2352" y="31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6" name="Line 156"/>
            <p:cNvSpPr>
              <a:spLocks noChangeShapeType="1"/>
            </p:cNvSpPr>
            <p:nvPr/>
          </p:nvSpPr>
          <p:spPr bwMode="auto">
            <a:xfrm>
              <a:off x="2448" y="345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7" name="Line 157"/>
            <p:cNvSpPr>
              <a:spLocks noChangeShapeType="1"/>
            </p:cNvSpPr>
            <p:nvPr/>
          </p:nvSpPr>
          <p:spPr bwMode="auto">
            <a:xfrm flipV="1">
              <a:off x="3312" y="31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8" name="Line 158"/>
            <p:cNvSpPr>
              <a:spLocks noChangeShapeType="1"/>
            </p:cNvSpPr>
            <p:nvPr/>
          </p:nvSpPr>
          <p:spPr bwMode="auto">
            <a:xfrm>
              <a:off x="3408" y="316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9" name="Line 159"/>
            <p:cNvSpPr>
              <a:spLocks noChangeShapeType="1"/>
            </p:cNvSpPr>
            <p:nvPr/>
          </p:nvSpPr>
          <p:spPr bwMode="auto">
            <a:xfrm>
              <a:off x="4368" y="345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0" name="Line 160"/>
            <p:cNvSpPr>
              <a:spLocks noChangeShapeType="1"/>
            </p:cNvSpPr>
            <p:nvPr/>
          </p:nvSpPr>
          <p:spPr bwMode="auto">
            <a:xfrm flipH="1" flipV="1">
              <a:off x="4272" y="31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1" name="Line 161"/>
            <p:cNvSpPr>
              <a:spLocks noChangeShapeType="1"/>
            </p:cNvSpPr>
            <p:nvPr/>
          </p:nvSpPr>
          <p:spPr bwMode="auto">
            <a:xfrm flipV="1">
              <a:off x="5232" y="3168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72" name="Line 162"/>
            <p:cNvSpPr>
              <a:spLocks noChangeShapeType="1"/>
            </p:cNvSpPr>
            <p:nvPr/>
          </p:nvSpPr>
          <p:spPr bwMode="auto">
            <a:xfrm>
              <a:off x="5328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2853" name="Line 165"/>
          <p:cNvSpPr>
            <a:spLocks noChangeShapeType="1"/>
          </p:cNvSpPr>
          <p:nvPr/>
        </p:nvSpPr>
        <p:spPr bwMode="auto">
          <a:xfrm>
            <a:off x="6962775" y="3475038"/>
            <a:ext cx="0" cy="2225675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166"/>
          <p:cNvGrpSpPr>
            <a:grpSpLocks/>
          </p:cNvGrpSpPr>
          <p:nvPr/>
        </p:nvGrpSpPr>
        <p:grpSpPr bwMode="auto">
          <a:xfrm>
            <a:off x="503238" y="4333875"/>
            <a:ext cx="8431212" cy="457200"/>
            <a:chOff x="257" y="3600"/>
            <a:chExt cx="5311" cy="288"/>
          </a:xfrm>
        </p:grpSpPr>
        <p:sp>
          <p:nvSpPr>
            <p:cNvPr id="20555" name="Line 167"/>
            <p:cNvSpPr>
              <a:spLocks noChangeShapeType="1"/>
            </p:cNvSpPr>
            <p:nvPr/>
          </p:nvSpPr>
          <p:spPr bwMode="auto">
            <a:xfrm>
              <a:off x="528" y="38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6" name="Text Box 168"/>
            <p:cNvSpPr txBox="1">
              <a:spLocks noChangeArrowheads="1"/>
            </p:cNvSpPr>
            <p:nvPr/>
          </p:nvSpPr>
          <p:spPr bwMode="auto">
            <a:xfrm>
              <a:off x="257" y="3600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Q2</a:t>
              </a:r>
            </a:p>
          </p:txBody>
        </p:sp>
        <p:sp>
          <p:nvSpPr>
            <p:cNvPr id="20557" name="Line 169"/>
            <p:cNvSpPr>
              <a:spLocks noChangeShapeType="1"/>
            </p:cNvSpPr>
            <p:nvPr/>
          </p:nvSpPr>
          <p:spPr bwMode="auto">
            <a:xfrm flipV="1">
              <a:off x="2448" y="360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8" name="Line 170"/>
            <p:cNvSpPr>
              <a:spLocks noChangeShapeType="1"/>
            </p:cNvSpPr>
            <p:nvPr/>
          </p:nvSpPr>
          <p:spPr bwMode="auto">
            <a:xfrm>
              <a:off x="2544" y="360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59" name="Line 171"/>
            <p:cNvSpPr>
              <a:spLocks noChangeShapeType="1"/>
            </p:cNvSpPr>
            <p:nvPr/>
          </p:nvSpPr>
          <p:spPr bwMode="auto">
            <a:xfrm>
              <a:off x="4464" y="388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60" name="Line 172"/>
            <p:cNvSpPr>
              <a:spLocks noChangeShapeType="1"/>
            </p:cNvSpPr>
            <p:nvPr/>
          </p:nvSpPr>
          <p:spPr bwMode="auto">
            <a:xfrm flipH="1" flipV="1">
              <a:off x="4368" y="3600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1314450" y="3343275"/>
            <a:ext cx="6858000" cy="1676400"/>
            <a:chOff x="768" y="2976"/>
            <a:chExt cx="4320" cy="1056"/>
          </a:xfrm>
        </p:grpSpPr>
        <p:grpSp>
          <p:nvGrpSpPr>
            <p:cNvPr id="20539" name="Group 174"/>
            <p:cNvGrpSpPr>
              <a:grpSpLocks/>
            </p:cNvGrpSpPr>
            <p:nvPr/>
          </p:nvGrpSpPr>
          <p:grpSpPr bwMode="auto">
            <a:xfrm>
              <a:off x="768" y="2976"/>
              <a:ext cx="4320" cy="1056"/>
              <a:chOff x="768" y="2592"/>
              <a:chExt cx="4320" cy="432"/>
            </a:xfrm>
          </p:grpSpPr>
          <p:sp>
            <p:nvSpPr>
              <p:cNvPr id="20545" name="Line 175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6" name="Line 176"/>
              <p:cNvSpPr>
                <a:spLocks noChangeShapeType="1"/>
              </p:cNvSpPr>
              <p:nvPr/>
            </p:nvSpPr>
            <p:spPr bwMode="auto">
              <a:xfrm>
                <a:off x="124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7" name="Line 177"/>
              <p:cNvSpPr>
                <a:spLocks noChangeShapeType="1"/>
              </p:cNvSpPr>
              <p:nvPr/>
            </p:nvSpPr>
            <p:spPr bwMode="auto">
              <a:xfrm>
                <a:off x="172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8" name="Line 178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9" name="Line 179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0" name="Line 180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1" name="Line 181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2" name="Line 182"/>
              <p:cNvSpPr>
                <a:spLocks noChangeShapeType="1"/>
              </p:cNvSpPr>
              <p:nvPr/>
            </p:nvSpPr>
            <p:spPr bwMode="auto">
              <a:xfrm>
                <a:off x="412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3" name="Line 183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54" name="Line 184"/>
              <p:cNvSpPr>
                <a:spLocks noChangeShapeType="1"/>
              </p:cNvSpPr>
              <p:nvPr/>
            </p:nvSpPr>
            <p:spPr bwMode="auto">
              <a:xfrm>
                <a:off x="508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40" name="Group 185"/>
            <p:cNvGrpSpPr>
              <a:grpSpLocks/>
            </p:cNvGrpSpPr>
            <p:nvPr/>
          </p:nvGrpSpPr>
          <p:grpSpPr bwMode="auto">
            <a:xfrm>
              <a:off x="2496" y="3600"/>
              <a:ext cx="1920" cy="432"/>
              <a:chOff x="2400" y="3168"/>
              <a:chExt cx="1920" cy="720"/>
            </a:xfrm>
          </p:grpSpPr>
          <p:sp>
            <p:nvSpPr>
              <p:cNvPr id="20543" name="Line 186"/>
              <p:cNvSpPr>
                <a:spLocks noChangeShapeType="1"/>
              </p:cNvSpPr>
              <p:nvPr/>
            </p:nvSpPr>
            <p:spPr bwMode="auto">
              <a:xfrm>
                <a:off x="2400" y="3168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44" name="Line 187"/>
              <p:cNvSpPr>
                <a:spLocks noChangeShapeType="1"/>
              </p:cNvSpPr>
              <p:nvPr/>
            </p:nvSpPr>
            <p:spPr bwMode="auto">
              <a:xfrm>
                <a:off x="4320" y="3168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41" name="Line 188"/>
            <p:cNvSpPr>
              <a:spLocks noChangeShapeType="1"/>
            </p:cNvSpPr>
            <p:nvPr/>
          </p:nvSpPr>
          <p:spPr bwMode="auto">
            <a:xfrm>
              <a:off x="2208" y="3984"/>
              <a:ext cx="2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189"/>
            <p:cNvSpPr>
              <a:spLocks noChangeShapeType="1"/>
            </p:cNvSpPr>
            <p:nvPr/>
          </p:nvSpPr>
          <p:spPr bwMode="auto">
            <a:xfrm>
              <a:off x="4128" y="3984"/>
              <a:ext cx="2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2927" name="Text Box 239"/>
          <p:cNvSpPr txBox="1">
            <a:spLocks noChangeArrowheads="1"/>
          </p:cNvSpPr>
          <p:nvPr/>
        </p:nvSpPr>
        <p:spPr bwMode="auto">
          <a:xfrm>
            <a:off x="539750" y="5964238"/>
            <a:ext cx="1263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 Narrow" panose="020B0606020202030204" pitchFamily="34" charset="0"/>
                <a:ea typeface="黑体" panose="02010609060101010101" pitchFamily="49" charset="-122"/>
              </a:rPr>
              <a:t>速度慢， </a:t>
            </a:r>
          </a:p>
        </p:txBody>
      </p:sp>
      <p:sp>
        <p:nvSpPr>
          <p:cNvPr id="882928" name="Text Box 240"/>
          <p:cNvSpPr txBox="1">
            <a:spLocks noChangeArrowheads="1"/>
          </p:cNvSpPr>
          <p:nvPr/>
        </p:nvSpPr>
        <p:spPr bwMode="auto">
          <a:xfrm>
            <a:off x="539750" y="6308725"/>
            <a:ext cx="624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最坏情况，第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位在时钟触发后延迟 </a:t>
            </a:r>
            <a:r>
              <a:rPr lang="en-US" altLang="zh-CN" sz="2000">
                <a:latin typeface="Tahoma" panose="020B0604030504040204" pitchFamily="34" charset="0"/>
                <a:ea typeface="黑体" panose="02010609060101010101" pitchFamily="49" charset="-122"/>
              </a:rPr>
              <a:t>n×t</a:t>
            </a:r>
            <a:r>
              <a:rPr lang="en-US" altLang="zh-CN" sz="2000" baseline="-25000">
                <a:latin typeface="Tahoma" panose="020B0604030504040204" pitchFamily="34" charset="0"/>
                <a:ea typeface="黑体" panose="02010609060101010101" pitchFamily="49" charset="-122"/>
              </a:rPr>
              <a:t>TQ </a:t>
            </a:r>
            <a:r>
              <a:rPr lang="zh-CN" altLang="en-US" sz="2000">
                <a:latin typeface="Tahoma" panose="020B0604030504040204" pitchFamily="34" charset="0"/>
                <a:ea typeface="黑体" panose="02010609060101010101" pitchFamily="49" charset="-122"/>
              </a:rPr>
              <a:t>才出现 </a:t>
            </a:r>
          </a:p>
        </p:txBody>
      </p: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03238" y="5065713"/>
            <a:ext cx="8428037" cy="457200"/>
            <a:chOff x="317" y="3191"/>
            <a:chExt cx="5309" cy="288"/>
          </a:xfrm>
        </p:grpSpPr>
        <p:sp>
          <p:nvSpPr>
            <p:cNvPr id="20535" name="Line 243"/>
            <p:cNvSpPr>
              <a:spLocks noChangeShapeType="1"/>
            </p:cNvSpPr>
            <p:nvPr/>
          </p:nvSpPr>
          <p:spPr bwMode="auto">
            <a:xfrm>
              <a:off x="588" y="3479"/>
              <a:ext cx="3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6" name="Text Box 244"/>
            <p:cNvSpPr txBox="1">
              <a:spLocks noChangeArrowheads="1"/>
            </p:cNvSpPr>
            <p:nvPr/>
          </p:nvSpPr>
          <p:spPr bwMode="auto">
            <a:xfrm>
              <a:off x="317" y="3191"/>
              <a:ext cx="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Arial Narrow" panose="020B0606020202030204" pitchFamily="34" charset="0"/>
                  <a:ea typeface="宋体" panose="02010600030101010101" pitchFamily="2" charset="-122"/>
                </a:rPr>
                <a:t>Q3</a:t>
              </a:r>
            </a:p>
          </p:txBody>
        </p:sp>
        <p:sp>
          <p:nvSpPr>
            <p:cNvPr id="20537" name="Line 245"/>
            <p:cNvSpPr>
              <a:spLocks noChangeShapeType="1"/>
            </p:cNvSpPr>
            <p:nvPr/>
          </p:nvSpPr>
          <p:spPr bwMode="auto">
            <a:xfrm flipV="1">
              <a:off x="4542" y="3191"/>
              <a:ext cx="9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8" name="Line 246"/>
            <p:cNvSpPr>
              <a:spLocks noChangeShapeType="1"/>
            </p:cNvSpPr>
            <p:nvPr/>
          </p:nvSpPr>
          <p:spPr bwMode="auto">
            <a:xfrm>
              <a:off x="4635" y="3191"/>
              <a:ext cx="9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250"/>
          <p:cNvGrpSpPr>
            <a:grpSpLocks/>
          </p:cNvGrpSpPr>
          <p:nvPr/>
        </p:nvGrpSpPr>
        <p:grpSpPr bwMode="auto">
          <a:xfrm>
            <a:off x="1314450" y="4016375"/>
            <a:ext cx="6858000" cy="1676400"/>
            <a:chOff x="768" y="2976"/>
            <a:chExt cx="4320" cy="1056"/>
          </a:xfrm>
        </p:grpSpPr>
        <p:grpSp>
          <p:nvGrpSpPr>
            <p:cNvPr id="20519" name="Group 251"/>
            <p:cNvGrpSpPr>
              <a:grpSpLocks/>
            </p:cNvGrpSpPr>
            <p:nvPr/>
          </p:nvGrpSpPr>
          <p:grpSpPr bwMode="auto">
            <a:xfrm>
              <a:off x="768" y="2976"/>
              <a:ext cx="4320" cy="1056"/>
              <a:chOff x="768" y="2592"/>
              <a:chExt cx="4320" cy="432"/>
            </a:xfrm>
          </p:grpSpPr>
          <p:sp>
            <p:nvSpPr>
              <p:cNvPr id="20525" name="Line 252"/>
              <p:cNvSpPr>
                <a:spLocks noChangeShapeType="1"/>
              </p:cNvSpPr>
              <p:nvPr/>
            </p:nvSpPr>
            <p:spPr bwMode="auto">
              <a:xfrm>
                <a:off x="76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6" name="Line 253"/>
              <p:cNvSpPr>
                <a:spLocks noChangeShapeType="1"/>
              </p:cNvSpPr>
              <p:nvPr/>
            </p:nvSpPr>
            <p:spPr bwMode="auto">
              <a:xfrm>
                <a:off x="124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7" name="Line 254"/>
              <p:cNvSpPr>
                <a:spLocks noChangeShapeType="1"/>
              </p:cNvSpPr>
              <p:nvPr/>
            </p:nvSpPr>
            <p:spPr bwMode="auto">
              <a:xfrm>
                <a:off x="172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8" name="Line 255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9" name="Line 256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0" name="Line 25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1" name="Line 258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2" name="Line 259"/>
              <p:cNvSpPr>
                <a:spLocks noChangeShapeType="1"/>
              </p:cNvSpPr>
              <p:nvPr/>
            </p:nvSpPr>
            <p:spPr bwMode="auto">
              <a:xfrm>
                <a:off x="412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3" name="Line 260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34" name="Line 261"/>
              <p:cNvSpPr>
                <a:spLocks noChangeShapeType="1"/>
              </p:cNvSpPr>
              <p:nvPr/>
            </p:nvSpPr>
            <p:spPr bwMode="auto">
              <a:xfrm>
                <a:off x="5088" y="259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20" name="Group 262"/>
            <p:cNvGrpSpPr>
              <a:grpSpLocks/>
            </p:cNvGrpSpPr>
            <p:nvPr/>
          </p:nvGrpSpPr>
          <p:grpSpPr bwMode="auto">
            <a:xfrm>
              <a:off x="2496" y="3600"/>
              <a:ext cx="1920" cy="432"/>
              <a:chOff x="2400" y="3168"/>
              <a:chExt cx="1920" cy="720"/>
            </a:xfrm>
          </p:grpSpPr>
          <p:sp>
            <p:nvSpPr>
              <p:cNvPr id="20523" name="Line 263"/>
              <p:cNvSpPr>
                <a:spLocks noChangeShapeType="1"/>
              </p:cNvSpPr>
              <p:nvPr/>
            </p:nvSpPr>
            <p:spPr bwMode="auto">
              <a:xfrm>
                <a:off x="2400" y="3168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4" name="Line 264"/>
              <p:cNvSpPr>
                <a:spLocks noChangeShapeType="1"/>
              </p:cNvSpPr>
              <p:nvPr/>
            </p:nvSpPr>
            <p:spPr bwMode="auto">
              <a:xfrm>
                <a:off x="4320" y="3168"/>
                <a:ext cx="0" cy="72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521" name="Line 265"/>
            <p:cNvSpPr>
              <a:spLocks noChangeShapeType="1"/>
            </p:cNvSpPr>
            <p:nvPr/>
          </p:nvSpPr>
          <p:spPr bwMode="auto">
            <a:xfrm>
              <a:off x="2208" y="3984"/>
              <a:ext cx="2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2" name="Line 266"/>
            <p:cNvSpPr>
              <a:spLocks noChangeShapeType="1"/>
            </p:cNvSpPr>
            <p:nvPr/>
          </p:nvSpPr>
          <p:spPr bwMode="auto">
            <a:xfrm>
              <a:off x="4128" y="3984"/>
              <a:ext cx="2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triangle" w="med" len="med"/>
                  <a:tailEnd type="triangl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82955" name="Freeform 267"/>
          <p:cNvSpPr>
            <a:spLocks/>
          </p:cNvSpPr>
          <p:nvPr/>
        </p:nvSpPr>
        <p:spPr bwMode="auto">
          <a:xfrm>
            <a:off x="2143125" y="3206750"/>
            <a:ext cx="1968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56" name="Freeform 268"/>
          <p:cNvSpPr>
            <a:spLocks/>
          </p:cNvSpPr>
          <p:nvPr/>
        </p:nvSpPr>
        <p:spPr bwMode="auto">
          <a:xfrm>
            <a:off x="3806825" y="3929063"/>
            <a:ext cx="236538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57" name="Freeform 269"/>
          <p:cNvSpPr>
            <a:spLocks/>
          </p:cNvSpPr>
          <p:nvPr/>
        </p:nvSpPr>
        <p:spPr bwMode="auto">
          <a:xfrm>
            <a:off x="7013575" y="4648200"/>
            <a:ext cx="2603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58" name="Freeform 270"/>
          <p:cNvSpPr>
            <a:spLocks/>
          </p:cNvSpPr>
          <p:nvPr/>
        </p:nvSpPr>
        <p:spPr bwMode="auto">
          <a:xfrm>
            <a:off x="1209675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59" name="Line 271"/>
          <p:cNvSpPr>
            <a:spLocks noChangeShapeType="1"/>
          </p:cNvSpPr>
          <p:nvPr/>
        </p:nvSpPr>
        <p:spPr bwMode="auto">
          <a:xfrm>
            <a:off x="7119938" y="4157663"/>
            <a:ext cx="0" cy="15430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0" name="Line 272"/>
          <p:cNvSpPr>
            <a:spLocks noChangeShapeType="1"/>
          </p:cNvSpPr>
          <p:nvPr/>
        </p:nvSpPr>
        <p:spPr bwMode="auto">
          <a:xfrm>
            <a:off x="7270750" y="4945063"/>
            <a:ext cx="0" cy="7556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275"/>
          <p:cNvGrpSpPr>
            <a:grpSpLocks/>
          </p:cNvGrpSpPr>
          <p:nvPr/>
        </p:nvGrpSpPr>
        <p:grpSpPr bwMode="auto">
          <a:xfrm>
            <a:off x="6597650" y="5734050"/>
            <a:ext cx="917575" cy="530225"/>
            <a:chOff x="4156" y="3612"/>
            <a:chExt cx="578" cy="334"/>
          </a:xfrm>
        </p:grpSpPr>
        <p:sp>
          <p:nvSpPr>
            <p:cNvPr id="20517" name="AutoShape 273"/>
            <p:cNvSpPr>
              <a:spLocks/>
            </p:cNvSpPr>
            <p:nvPr/>
          </p:nvSpPr>
          <p:spPr bwMode="auto">
            <a:xfrm rot="-5400000">
              <a:off x="4316" y="3486"/>
              <a:ext cx="137" cy="390"/>
            </a:xfrm>
            <a:prstGeom prst="leftBrace">
              <a:avLst>
                <a:gd name="adj1" fmla="val 2372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8" name="Text Box 274"/>
            <p:cNvSpPr txBox="1">
              <a:spLocks noChangeArrowheads="1"/>
            </p:cNvSpPr>
            <p:nvPr/>
          </p:nvSpPr>
          <p:spPr bwMode="auto">
            <a:xfrm>
              <a:off x="4156" y="3696"/>
              <a:ext cx="5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®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70000"/>
                <a:buFont typeface="Wingdings" panose="05000000000000000000" pitchFamily="2" charset="2"/>
                <a:buChar char="®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60000"/>
                <a:buFont typeface="Wingdings" panose="05000000000000000000" pitchFamily="2" charset="2"/>
                <a:buChar char="®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r>
                <a:rPr lang="en-US" altLang="zh-CN" sz="20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×t</a:t>
              </a:r>
              <a:r>
                <a:rPr lang="en-US" altLang="zh-CN" sz="2000" baseline="-25000">
                  <a:solidFill>
                    <a:schemeClr val="tx2"/>
                  </a:solidFill>
                  <a:latin typeface="Tahoma" panose="020B0604030504040204" pitchFamily="34" charset="0"/>
                  <a:ea typeface="黑体" panose="02010609060101010101" pitchFamily="49" charset="-122"/>
                </a:rPr>
                <a:t>TQ</a:t>
              </a:r>
              <a:endParaRPr lang="zh-CN" altLang="en-US" sz="2000" baseline="-2500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82964" name="Freeform 276"/>
          <p:cNvSpPr>
            <a:spLocks/>
          </p:cNvSpPr>
          <p:nvPr/>
        </p:nvSpPr>
        <p:spPr bwMode="auto">
          <a:xfrm>
            <a:off x="3678238" y="3206750"/>
            <a:ext cx="1968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5" name="Freeform 277"/>
          <p:cNvSpPr>
            <a:spLocks/>
          </p:cNvSpPr>
          <p:nvPr/>
        </p:nvSpPr>
        <p:spPr bwMode="auto">
          <a:xfrm>
            <a:off x="5195888" y="3206750"/>
            <a:ext cx="1968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6" name="Freeform 278"/>
          <p:cNvSpPr>
            <a:spLocks/>
          </p:cNvSpPr>
          <p:nvPr/>
        </p:nvSpPr>
        <p:spPr bwMode="auto">
          <a:xfrm>
            <a:off x="6723063" y="3206750"/>
            <a:ext cx="1968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7" name="Freeform 279"/>
          <p:cNvSpPr>
            <a:spLocks/>
          </p:cNvSpPr>
          <p:nvPr/>
        </p:nvSpPr>
        <p:spPr bwMode="auto">
          <a:xfrm>
            <a:off x="6861175" y="3929063"/>
            <a:ext cx="236538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8" name="Freeform 280"/>
          <p:cNvSpPr>
            <a:spLocks/>
          </p:cNvSpPr>
          <p:nvPr/>
        </p:nvSpPr>
        <p:spPr bwMode="auto">
          <a:xfrm>
            <a:off x="8229600" y="3206750"/>
            <a:ext cx="19685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69" name="Freeform 281"/>
          <p:cNvSpPr>
            <a:spLocks/>
          </p:cNvSpPr>
          <p:nvPr/>
        </p:nvSpPr>
        <p:spPr bwMode="auto">
          <a:xfrm>
            <a:off x="1979613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0" name="Freeform 282"/>
          <p:cNvSpPr>
            <a:spLocks/>
          </p:cNvSpPr>
          <p:nvPr/>
        </p:nvSpPr>
        <p:spPr bwMode="auto">
          <a:xfrm>
            <a:off x="2743200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1" name="Freeform 283"/>
          <p:cNvSpPr>
            <a:spLocks/>
          </p:cNvSpPr>
          <p:nvPr/>
        </p:nvSpPr>
        <p:spPr bwMode="auto">
          <a:xfrm>
            <a:off x="3502025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2" name="Freeform 284"/>
          <p:cNvSpPr>
            <a:spLocks/>
          </p:cNvSpPr>
          <p:nvPr/>
        </p:nvSpPr>
        <p:spPr bwMode="auto">
          <a:xfrm>
            <a:off x="4271963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3" name="Freeform 285"/>
          <p:cNvSpPr>
            <a:spLocks/>
          </p:cNvSpPr>
          <p:nvPr/>
        </p:nvSpPr>
        <p:spPr bwMode="auto">
          <a:xfrm>
            <a:off x="5022850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4" name="Freeform 286"/>
          <p:cNvSpPr>
            <a:spLocks/>
          </p:cNvSpPr>
          <p:nvPr/>
        </p:nvSpPr>
        <p:spPr bwMode="auto">
          <a:xfrm>
            <a:off x="5786438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5" name="Freeform 287"/>
          <p:cNvSpPr>
            <a:spLocks/>
          </p:cNvSpPr>
          <p:nvPr/>
        </p:nvSpPr>
        <p:spPr bwMode="auto">
          <a:xfrm>
            <a:off x="6540500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6" name="Freeform 288"/>
          <p:cNvSpPr>
            <a:spLocks/>
          </p:cNvSpPr>
          <p:nvPr/>
        </p:nvSpPr>
        <p:spPr bwMode="auto">
          <a:xfrm>
            <a:off x="7308850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977" name="Freeform 289"/>
          <p:cNvSpPr>
            <a:spLocks/>
          </p:cNvSpPr>
          <p:nvPr/>
        </p:nvSpPr>
        <p:spPr bwMode="auto">
          <a:xfrm>
            <a:off x="8066088" y="2463800"/>
            <a:ext cx="228600" cy="736600"/>
          </a:xfrm>
          <a:custGeom>
            <a:avLst/>
            <a:gdLst>
              <a:gd name="T0" fmla="*/ 2147483646 w 150"/>
              <a:gd name="T1" fmla="*/ 0 h 544"/>
              <a:gd name="T2" fmla="*/ 2147483646 w 150"/>
              <a:gd name="T3" fmla="*/ 2147483646 h 544"/>
              <a:gd name="T4" fmla="*/ 2147483646 w 150"/>
              <a:gd name="T5" fmla="*/ 2147483646 h 544"/>
              <a:gd name="T6" fmla="*/ 2147483646 w 150"/>
              <a:gd name="T7" fmla="*/ 2147483646 h 544"/>
              <a:gd name="T8" fmla="*/ 2147483646 w 150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0"/>
              <a:gd name="T16" fmla="*/ 0 h 544"/>
              <a:gd name="T17" fmla="*/ 150 w 15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0" h="544">
                <a:moveTo>
                  <a:pt x="59" y="0"/>
                </a:moveTo>
                <a:cubicBezTo>
                  <a:pt x="51" y="19"/>
                  <a:pt x="19" y="72"/>
                  <a:pt x="11" y="115"/>
                </a:cubicBezTo>
                <a:cubicBezTo>
                  <a:pt x="3" y="158"/>
                  <a:pt x="0" y="210"/>
                  <a:pt x="8" y="259"/>
                </a:cubicBezTo>
                <a:cubicBezTo>
                  <a:pt x="16" y="308"/>
                  <a:pt x="35" y="361"/>
                  <a:pt x="59" y="408"/>
                </a:cubicBezTo>
                <a:cubicBezTo>
                  <a:pt x="83" y="455"/>
                  <a:pt x="116" y="502"/>
                  <a:pt x="150" y="54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16" name="Text Box 290"/>
          <p:cNvSpPr txBox="1">
            <a:spLocks noChangeArrowheads="1"/>
          </p:cNvSpPr>
          <p:nvPr/>
        </p:nvSpPr>
        <p:spPr bwMode="auto">
          <a:xfrm>
            <a:off x="3814763" y="69850"/>
            <a:ext cx="19097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 步 时 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88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8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8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8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8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8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8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8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8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8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88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8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8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8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88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88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836" grpId="0" animBg="1"/>
      <p:bldP spid="882853" grpId="0" animBg="1"/>
      <p:bldP spid="882927" grpId="0" autoUpdateAnimBg="0"/>
      <p:bldP spid="882928" grpId="0" autoUpdateAnimBg="0"/>
      <p:bldP spid="882955" grpId="0" animBg="1"/>
      <p:bldP spid="882956" grpId="0" animBg="1"/>
      <p:bldP spid="882957" grpId="0" animBg="1"/>
      <p:bldP spid="882958" grpId="0" animBg="1"/>
      <p:bldP spid="882959" grpId="0" animBg="1"/>
      <p:bldP spid="882960" grpId="0" animBg="1"/>
      <p:bldP spid="882964" grpId="0" animBg="1"/>
      <p:bldP spid="882965" grpId="0" animBg="1"/>
      <p:bldP spid="882966" grpId="0" animBg="1"/>
      <p:bldP spid="882967" grpId="0" animBg="1"/>
      <p:bldP spid="882968" grpId="0" animBg="1"/>
      <p:bldP spid="882969" grpId="0" animBg="1"/>
      <p:bldP spid="882970" grpId="0" animBg="1"/>
      <p:bldP spid="882971" grpId="0" animBg="1"/>
      <p:bldP spid="882972" grpId="0" animBg="1"/>
      <p:bldP spid="882973" grpId="0" animBg="1"/>
      <p:bldP spid="882974" grpId="0" animBg="1"/>
      <p:bldP spid="882975" grpId="0" animBg="1"/>
      <p:bldP spid="882976" grpId="0" animBg="1"/>
      <p:bldP spid="8829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</a:t>
            </a:r>
            <a:r>
              <a:rPr lang="en-US" altLang="zh-CN"/>
              <a:t>8.26</a:t>
            </a:r>
            <a:endParaRPr lang="zh-CN" altLang="en-US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158875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zh-CN" altLang="en-US" dirty="0"/>
              <a:t>只用四个</a:t>
            </a:r>
            <a:r>
              <a:rPr lang="en-US" altLang="zh-CN" dirty="0"/>
              <a:t>T</a:t>
            </a:r>
            <a:r>
              <a:rPr lang="zh-CN" altLang="en-US" dirty="0"/>
              <a:t>触发器，不用其他部件，设计一个</a:t>
            </a:r>
            <a:r>
              <a:rPr lang="en-US" altLang="zh-CN" dirty="0"/>
              <a:t>4</a:t>
            </a:r>
            <a:r>
              <a:rPr lang="zh-CN" altLang="en-US" dirty="0"/>
              <a:t>位行波降序计数器。</a:t>
            </a:r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C46DEC2-049E-44A7-810D-2C0B18069B4D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54"/>
          <p:cNvGrpSpPr>
            <a:grpSpLocks/>
          </p:cNvGrpSpPr>
          <p:nvPr/>
        </p:nvGrpSpPr>
        <p:grpSpPr bwMode="auto">
          <a:xfrm>
            <a:off x="579438" y="3001963"/>
            <a:ext cx="8077200" cy="1676400"/>
            <a:chOff x="579438" y="3001963"/>
            <a:chExt cx="8077200" cy="1676400"/>
          </a:xfrm>
        </p:grpSpPr>
        <p:grpSp>
          <p:nvGrpSpPr>
            <p:cNvPr id="8198" name="组合 54"/>
            <p:cNvGrpSpPr>
              <a:grpSpLocks/>
            </p:cNvGrpSpPr>
            <p:nvPr/>
          </p:nvGrpSpPr>
          <p:grpSpPr bwMode="auto">
            <a:xfrm>
              <a:off x="579438" y="3001963"/>
              <a:ext cx="8077200" cy="1676400"/>
              <a:chOff x="533400" y="3429000"/>
              <a:chExt cx="8077201" cy="1676400"/>
            </a:xfrm>
          </p:grpSpPr>
          <p:sp>
            <p:nvSpPr>
              <p:cNvPr id="8200" name="Text Box 18"/>
              <p:cNvSpPr txBox="1">
                <a:spLocks noChangeArrowheads="1"/>
              </p:cNvSpPr>
              <p:nvPr/>
            </p:nvSpPr>
            <p:spPr bwMode="auto">
              <a:xfrm>
                <a:off x="533400" y="4368800"/>
                <a:ext cx="698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CLK</a:t>
                </a:r>
              </a:p>
            </p:txBody>
          </p:sp>
          <p:sp>
            <p:nvSpPr>
              <p:cNvPr id="8201" name="Rectangle 19"/>
              <p:cNvSpPr>
                <a:spLocks noChangeArrowheads="1"/>
              </p:cNvSpPr>
              <p:nvPr/>
            </p:nvSpPr>
            <p:spPr bwMode="auto">
              <a:xfrm>
                <a:off x="1671645" y="4038600"/>
                <a:ext cx="9906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202" name="Oval 22"/>
              <p:cNvSpPr>
                <a:spLocks noChangeArrowheads="1"/>
              </p:cNvSpPr>
              <p:nvPr/>
            </p:nvSpPr>
            <p:spPr bwMode="auto">
              <a:xfrm>
                <a:off x="2662245" y="4724400"/>
                <a:ext cx="152400" cy="152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8203" name="Line 23"/>
              <p:cNvSpPr>
                <a:spLocks noChangeShapeType="1"/>
              </p:cNvSpPr>
              <p:nvPr/>
            </p:nvSpPr>
            <p:spPr bwMode="auto">
              <a:xfrm>
                <a:off x="1290645" y="45720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04" name="Group 24"/>
              <p:cNvGrpSpPr>
                <a:grpSpLocks/>
              </p:cNvGrpSpPr>
              <p:nvPr/>
            </p:nvGrpSpPr>
            <p:grpSpPr bwMode="auto">
              <a:xfrm>
                <a:off x="1671641" y="4495800"/>
                <a:ext cx="152400" cy="152400"/>
                <a:chOff x="2010" y="1440"/>
                <a:chExt cx="192" cy="288"/>
              </a:xfrm>
            </p:grpSpPr>
            <p:sp>
              <p:nvSpPr>
                <p:cNvPr id="8244" name="Line 25"/>
                <p:cNvSpPr>
                  <a:spLocks noChangeShapeType="1"/>
                </p:cNvSpPr>
                <p:nvPr/>
              </p:nvSpPr>
              <p:spPr bwMode="auto">
                <a:xfrm>
                  <a:off x="2010" y="144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010" y="158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05" name="Text Box 27"/>
              <p:cNvSpPr txBox="1">
                <a:spLocks noChangeArrowheads="1"/>
              </p:cNvSpPr>
              <p:nvPr/>
            </p:nvSpPr>
            <p:spPr bwMode="auto">
              <a:xfrm>
                <a:off x="1747845" y="4343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T</a:t>
                </a: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6" name="Rectangle 28"/>
              <p:cNvSpPr>
                <a:spLocks noChangeArrowheads="1"/>
              </p:cNvSpPr>
              <p:nvPr/>
            </p:nvSpPr>
            <p:spPr bwMode="auto">
              <a:xfrm>
                <a:off x="3429000" y="4038600"/>
                <a:ext cx="9906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207" name="Oval 29"/>
              <p:cNvSpPr>
                <a:spLocks noChangeArrowheads="1"/>
              </p:cNvSpPr>
              <p:nvPr/>
            </p:nvSpPr>
            <p:spPr bwMode="auto">
              <a:xfrm>
                <a:off x="4419600" y="4724400"/>
                <a:ext cx="152400" cy="152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sp>
            <p:nvSpPr>
              <p:cNvPr id="8208" name="Line 30"/>
              <p:cNvSpPr>
                <a:spLocks noChangeShapeType="1"/>
              </p:cNvSpPr>
              <p:nvPr/>
            </p:nvSpPr>
            <p:spPr bwMode="auto">
              <a:xfrm>
                <a:off x="3048000" y="45720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09" name="Group 31"/>
              <p:cNvGrpSpPr>
                <a:grpSpLocks/>
              </p:cNvGrpSpPr>
              <p:nvPr/>
            </p:nvGrpSpPr>
            <p:grpSpPr bwMode="auto">
              <a:xfrm>
                <a:off x="3429000" y="4495800"/>
                <a:ext cx="152400" cy="152400"/>
                <a:chOff x="1920" y="1440"/>
                <a:chExt cx="192" cy="288"/>
              </a:xfrm>
            </p:grpSpPr>
            <p:sp>
              <p:nvSpPr>
                <p:cNvPr id="8242" name="Line 32"/>
                <p:cNvSpPr>
                  <a:spLocks noChangeShapeType="1"/>
                </p:cNvSpPr>
                <p:nvPr/>
              </p:nvSpPr>
              <p:spPr bwMode="auto">
                <a:xfrm>
                  <a:off x="1920" y="144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3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920" y="158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0" name="Text Box 34"/>
              <p:cNvSpPr txBox="1">
                <a:spLocks noChangeArrowheads="1"/>
              </p:cNvSpPr>
              <p:nvPr/>
            </p:nvSpPr>
            <p:spPr bwMode="auto">
              <a:xfrm>
                <a:off x="3505200" y="4343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T</a:t>
                </a: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Rectangle 35"/>
              <p:cNvSpPr>
                <a:spLocks noChangeArrowheads="1"/>
              </p:cNvSpPr>
              <p:nvPr/>
            </p:nvSpPr>
            <p:spPr bwMode="auto">
              <a:xfrm>
                <a:off x="5257800" y="4038600"/>
                <a:ext cx="9906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212" name="Oval 36"/>
              <p:cNvSpPr>
                <a:spLocks noChangeArrowheads="1"/>
              </p:cNvSpPr>
              <p:nvPr/>
            </p:nvSpPr>
            <p:spPr bwMode="auto">
              <a:xfrm>
                <a:off x="6248400" y="4724400"/>
                <a:ext cx="152400" cy="152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grpSp>
            <p:nvGrpSpPr>
              <p:cNvPr id="8213" name="Group 37"/>
              <p:cNvGrpSpPr>
                <a:grpSpLocks/>
              </p:cNvGrpSpPr>
              <p:nvPr/>
            </p:nvGrpSpPr>
            <p:grpSpPr bwMode="auto">
              <a:xfrm>
                <a:off x="5257800" y="4495800"/>
                <a:ext cx="152400" cy="152400"/>
                <a:chOff x="1920" y="1440"/>
                <a:chExt cx="192" cy="288"/>
              </a:xfrm>
            </p:grpSpPr>
            <p:sp>
              <p:nvSpPr>
                <p:cNvPr id="8240" name="Line 38"/>
                <p:cNvSpPr>
                  <a:spLocks noChangeShapeType="1"/>
                </p:cNvSpPr>
                <p:nvPr/>
              </p:nvSpPr>
              <p:spPr bwMode="auto">
                <a:xfrm>
                  <a:off x="1920" y="144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1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920" y="158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4" name="Text Box 40"/>
              <p:cNvSpPr txBox="1">
                <a:spLocks noChangeArrowheads="1"/>
              </p:cNvSpPr>
              <p:nvPr/>
            </p:nvSpPr>
            <p:spPr bwMode="auto">
              <a:xfrm>
                <a:off x="5334000" y="4343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T</a:t>
                </a: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15" name="Rectangle 41"/>
              <p:cNvSpPr>
                <a:spLocks noChangeArrowheads="1"/>
              </p:cNvSpPr>
              <p:nvPr/>
            </p:nvSpPr>
            <p:spPr bwMode="auto">
              <a:xfrm>
                <a:off x="7086600" y="4038600"/>
                <a:ext cx="9906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  <a:p>
                <a:pPr algn="r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8216" name="Line 42"/>
              <p:cNvSpPr>
                <a:spLocks noChangeShapeType="1"/>
              </p:cNvSpPr>
              <p:nvPr/>
            </p:nvSpPr>
            <p:spPr bwMode="auto">
              <a:xfrm>
                <a:off x="8229600" y="4800600"/>
                <a:ext cx="228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Oval 43"/>
              <p:cNvSpPr>
                <a:spLocks noChangeArrowheads="1"/>
              </p:cNvSpPr>
              <p:nvPr/>
            </p:nvSpPr>
            <p:spPr bwMode="auto">
              <a:xfrm>
                <a:off x="8077200" y="4724400"/>
                <a:ext cx="152400" cy="152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>
                  <a:ea typeface="宋体" panose="02010600030101010101" pitchFamily="2" charset="-122"/>
                </a:endParaRPr>
              </a:p>
            </p:txBody>
          </p:sp>
          <p:grpSp>
            <p:nvGrpSpPr>
              <p:cNvPr id="8218" name="Group 44"/>
              <p:cNvGrpSpPr>
                <a:grpSpLocks/>
              </p:cNvGrpSpPr>
              <p:nvPr/>
            </p:nvGrpSpPr>
            <p:grpSpPr bwMode="auto">
              <a:xfrm>
                <a:off x="7086600" y="4495800"/>
                <a:ext cx="152400" cy="152400"/>
                <a:chOff x="1920" y="1440"/>
                <a:chExt cx="192" cy="288"/>
              </a:xfrm>
            </p:grpSpPr>
            <p:sp>
              <p:nvSpPr>
                <p:cNvPr id="8238" name="Line 45"/>
                <p:cNvSpPr>
                  <a:spLocks noChangeShapeType="1"/>
                </p:cNvSpPr>
                <p:nvPr/>
              </p:nvSpPr>
              <p:spPr bwMode="auto">
                <a:xfrm>
                  <a:off x="1920" y="1440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9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920" y="1584"/>
                  <a:ext cx="19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19" name="Text Box 47"/>
              <p:cNvSpPr txBox="1">
                <a:spLocks noChangeArrowheads="1"/>
              </p:cNvSpPr>
              <p:nvPr/>
            </p:nvSpPr>
            <p:spPr bwMode="auto">
              <a:xfrm>
                <a:off x="7162800" y="4343400"/>
                <a:ext cx="3365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T</a:t>
                </a:r>
                <a:endParaRPr lang="zh-CN" altLang="en-US" sz="240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0" name="Line 48"/>
              <p:cNvSpPr>
                <a:spLocks noChangeShapeType="1"/>
              </p:cNvSpPr>
              <p:nvPr/>
            </p:nvSpPr>
            <p:spPr bwMode="auto">
              <a:xfrm>
                <a:off x="3048000" y="4338613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49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50"/>
              <p:cNvSpPr>
                <a:spLocks noChangeShapeType="1"/>
              </p:cNvSpPr>
              <p:nvPr/>
            </p:nvSpPr>
            <p:spPr bwMode="auto">
              <a:xfrm>
                <a:off x="4572001" y="4345733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51"/>
              <p:cNvSpPr>
                <a:spLocks noChangeShapeType="1"/>
              </p:cNvSpPr>
              <p:nvPr/>
            </p:nvSpPr>
            <p:spPr bwMode="auto">
              <a:xfrm>
                <a:off x="4876800" y="45720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52"/>
              <p:cNvSpPr>
                <a:spLocks noChangeShapeType="1"/>
              </p:cNvSpPr>
              <p:nvPr/>
            </p:nvSpPr>
            <p:spPr bwMode="auto">
              <a:xfrm>
                <a:off x="4876800" y="4348139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53"/>
              <p:cNvSpPr>
                <a:spLocks noChangeShapeType="1"/>
              </p:cNvSpPr>
              <p:nvPr/>
            </p:nvSpPr>
            <p:spPr bwMode="auto">
              <a:xfrm>
                <a:off x="6400800" y="4343352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54"/>
              <p:cNvSpPr>
                <a:spLocks noChangeShapeType="1"/>
              </p:cNvSpPr>
              <p:nvPr/>
            </p:nvSpPr>
            <p:spPr bwMode="auto">
              <a:xfrm>
                <a:off x="6705600" y="4572000"/>
                <a:ext cx="381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Line 55"/>
              <p:cNvSpPr>
                <a:spLocks noChangeShapeType="1"/>
              </p:cNvSpPr>
              <p:nvPr/>
            </p:nvSpPr>
            <p:spPr bwMode="auto">
              <a:xfrm>
                <a:off x="6705600" y="433385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Line 56"/>
              <p:cNvSpPr>
                <a:spLocks noChangeShapeType="1"/>
              </p:cNvSpPr>
              <p:nvPr/>
            </p:nvSpPr>
            <p:spPr bwMode="auto">
              <a:xfrm>
                <a:off x="4419600" y="434340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Line 57"/>
              <p:cNvSpPr>
                <a:spLocks noChangeShapeType="1"/>
              </p:cNvSpPr>
              <p:nvPr/>
            </p:nvSpPr>
            <p:spPr bwMode="auto">
              <a:xfrm flipH="1">
                <a:off x="4724400" y="38862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0" name="Line 58"/>
              <p:cNvSpPr>
                <a:spLocks noChangeShapeType="1"/>
              </p:cNvSpPr>
              <p:nvPr/>
            </p:nvSpPr>
            <p:spPr bwMode="auto">
              <a:xfrm>
                <a:off x="6248400" y="434340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1" name="Line 59"/>
              <p:cNvSpPr>
                <a:spLocks noChangeShapeType="1"/>
              </p:cNvSpPr>
              <p:nvPr/>
            </p:nvSpPr>
            <p:spPr bwMode="auto">
              <a:xfrm>
                <a:off x="6553200" y="38862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2" name="Line 60"/>
              <p:cNvSpPr>
                <a:spLocks noChangeShapeType="1"/>
              </p:cNvSpPr>
              <p:nvPr/>
            </p:nvSpPr>
            <p:spPr bwMode="auto">
              <a:xfrm>
                <a:off x="8077200" y="434340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61"/>
              <p:cNvSpPr>
                <a:spLocks noChangeShapeType="1"/>
              </p:cNvSpPr>
              <p:nvPr/>
            </p:nvSpPr>
            <p:spPr bwMode="auto">
              <a:xfrm>
                <a:off x="8382000" y="38862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Text Box 62"/>
              <p:cNvSpPr txBox="1">
                <a:spLocks noChangeArrowheads="1"/>
              </p:cNvSpPr>
              <p:nvPr/>
            </p:nvSpPr>
            <p:spPr bwMode="auto">
              <a:xfrm>
                <a:off x="2590800" y="3429000"/>
                <a:ext cx="519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Q0</a:t>
                </a:r>
              </a:p>
            </p:txBody>
          </p:sp>
          <p:sp>
            <p:nvSpPr>
              <p:cNvPr id="8235" name="Text Box 63"/>
              <p:cNvSpPr txBox="1">
                <a:spLocks noChangeArrowheads="1"/>
              </p:cNvSpPr>
              <p:nvPr/>
            </p:nvSpPr>
            <p:spPr bwMode="auto">
              <a:xfrm>
                <a:off x="4433888" y="3429000"/>
                <a:ext cx="519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Q1</a:t>
                </a:r>
              </a:p>
            </p:txBody>
          </p:sp>
          <p:sp>
            <p:nvSpPr>
              <p:cNvPr id="8236" name="Text Box 64"/>
              <p:cNvSpPr txBox="1">
                <a:spLocks noChangeArrowheads="1"/>
              </p:cNvSpPr>
              <p:nvPr/>
            </p:nvSpPr>
            <p:spPr bwMode="auto">
              <a:xfrm>
                <a:off x="6248400" y="3429000"/>
                <a:ext cx="519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Q2</a:t>
                </a:r>
              </a:p>
            </p:txBody>
          </p:sp>
          <p:sp>
            <p:nvSpPr>
              <p:cNvPr id="8237" name="Text Box 65"/>
              <p:cNvSpPr txBox="1">
                <a:spLocks noChangeArrowheads="1"/>
              </p:cNvSpPr>
              <p:nvPr/>
            </p:nvSpPr>
            <p:spPr bwMode="auto">
              <a:xfrm>
                <a:off x="8091488" y="3429000"/>
                <a:ext cx="5191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anose="05000000000000000000" pitchFamily="2" charset="2"/>
                  <a:buChar char="®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SzPct val="70000"/>
                  <a:buFont typeface="Wingdings" panose="05000000000000000000" pitchFamily="2" charset="2"/>
                  <a:buChar char="®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00"/>
                  </a:buClr>
                  <a:buSzPct val="60000"/>
                  <a:buFont typeface="Wingdings" panose="05000000000000000000" pitchFamily="2" charset="2"/>
                  <a:buChar char="®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400">
                    <a:latin typeface="Arial Narrow" panose="020B0606020202030204" pitchFamily="34" charset="0"/>
                    <a:ea typeface="宋体" panose="02010600030101010101" pitchFamily="2" charset="-122"/>
                  </a:rPr>
                  <a:t>Q3</a:t>
                </a:r>
              </a:p>
            </p:txBody>
          </p:sp>
        </p:grpSp>
        <p:sp>
          <p:nvSpPr>
            <p:cNvPr id="8199" name="Line 30"/>
            <p:cNvSpPr>
              <a:spLocks noChangeShapeType="1"/>
            </p:cNvSpPr>
            <p:nvPr/>
          </p:nvSpPr>
          <p:spPr bwMode="auto">
            <a:xfrm>
              <a:off x="2717800" y="3921125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6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</a:t>
            </a:r>
            <a:r>
              <a:rPr lang="en-US" altLang="zh-CN"/>
              <a:t>8.27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2941638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zh-CN" altLang="en-US" dirty="0"/>
              <a:t>只用四个</a:t>
            </a:r>
            <a:r>
              <a:rPr lang="en-US" altLang="zh-CN" dirty="0"/>
              <a:t>D</a:t>
            </a:r>
            <a:r>
              <a:rPr lang="zh-CN" altLang="en-US" dirty="0"/>
              <a:t>触发器，不用其他部件，设计一个</a:t>
            </a:r>
            <a:r>
              <a:rPr lang="en-US" altLang="zh-CN" dirty="0"/>
              <a:t>4</a:t>
            </a:r>
            <a:r>
              <a:rPr lang="zh-CN" altLang="en-US" dirty="0"/>
              <a:t>位行波降序计数器。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6200" y="63246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®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®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60000"/>
              <a:buFont typeface="Wingdings" panose="05000000000000000000" pitchFamily="2" charset="2"/>
              <a:buChar char="®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EC6E58-2414-4B10-BA6A-5BF576F1A247}" type="slidenum">
              <a:rPr altLang="en-US" sz="160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zh-CN" sz="160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6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练习答案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CN" dirty="0"/>
              <a:t>D</a:t>
            </a:r>
            <a:r>
              <a:rPr lang="en-US" altLang="zh-CN" baseline="-25000" dirty="0">
                <a:latin typeface="Tahoma" panose="020B0604030504040204" pitchFamily="34" charset="0"/>
              </a:rPr>
              <a:t>i</a:t>
            </a:r>
            <a:r>
              <a:rPr lang="en-US" altLang="zh-CN" dirty="0"/>
              <a:t>=</a:t>
            </a:r>
            <a:r>
              <a:rPr lang="en-US" altLang="zh-CN" dirty="0">
                <a:latin typeface="Tahoma" panose="020B0604030504040204" pitchFamily="34" charset="0"/>
              </a:rPr>
              <a:t>Q</a:t>
            </a:r>
            <a:r>
              <a:rPr lang="en-US" altLang="zh-CN" baseline="-25000" dirty="0">
                <a:latin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</a:rPr>
              <a:t>’   ,  </a:t>
            </a:r>
            <a:r>
              <a:rPr lang="en-US" altLang="zh-CN" dirty="0" err="1">
                <a:latin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</a:rPr>
              <a:t>=0,1,2,3</a:t>
            </a:r>
          </a:p>
          <a:p>
            <a:pPr>
              <a:buClr>
                <a:schemeClr val="tx2"/>
              </a:buClr>
            </a:pPr>
            <a:r>
              <a:rPr lang="en-US" altLang="zh-CN" dirty="0">
                <a:latin typeface="Tahoma" panose="020B0604030504040204" pitchFamily="34" charset="0"/>
              </a:rPr>
              <a:t>CLK</a:t>
            </a:r>
            <a:r>
              <a:rPr lang="en-US" altLang="zh-CN" baseline="-25000" dirty="0">
                <a:latin typeface="Tahoma" panose="020B0604030504040204" pitchFamily="34" charset="0"/>
              </a:rPr>
              <a:t>0</a:t>
            </a:r>
            <a:r>
              <a:rPr lang="en-US" altLang="zh-CN" dirty="0">
                <a:latin typeface="Tahoma" panose="020B0604030504040204" pitchFamily="34" charset="0"/>
              </a:rPr>
              <a:t>=CLK , </a:t>
            </a:r>
          </a:p>
          <a:p>
            <a:pPr>
              <a:buClr>
                <a:schemeClr val="tx2"/>
              </a:buClr>
            </a:pPr>
            <a:r>
              <a:rPr lang="en-US" altLang="zh-CN" dirty="0" err="1">
                <a:latin typeface="Tahoma" panose="020B0604030504040204" pitchFamily="34" charset="0"/>
              </a:rPr>
              <a:t>CLK</a:t>
            </a:r>
            <a:r>
              <a:rPr lang="en-US" altLang="zh-CN" baseline="-25000" dirty="0" err="1">
                <a:latin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</a:rPr>
              <a:t>=Q</a:t>
            </a:r>
            <a:r>
              <a:rPr lang="en-US" altLang="zh-CN" baseline="-25000" dirty="0">
                <a:latin typeface="Tahoma" panose="020B0604030504040204" pitchFamily="34" charset="0"/>
              </a:rPr>
              <a:t>i-1</a:t>
            </a:r>
            <a:r>
              <a:rPr lang="en-US" altLang="zh-CN" dirty="0">
                <a:latin typeface="Tahoma" panose="020B0604030504040204" pitchFamily="34" charset="0"/>
              </a:rPr>
              <a:t> ,  </a:t>
            </a:r>
            <a:r>
              <a:rPr lang="en-US" altLang="zh-CN" dirty="0" err="1">
                <a:latin typeface="Tahoma" panose="020B0604030504040204" pitchFamily="34" charset="0"/>
              </a:rPr>
              <a:t>i</a:t>
            </a:r>
            <a:r>
              <a:rPr lang="en-US" altLang="zh-CN" dirty="0">
                <a:latin typeface="Tahoma" panose="020B0604030504040204" pitchFamily="34" charset="0"/>
              </a:rPr>
              <a:t>=1,2,3</a:t>
            </a:r>
            <a:endParaRPr lang="zh-CN" altLang="en-US" dirty="0"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167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tory">
  <a:themeElements>
    <a:clrScheme name="Factory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Factory">
      <a:majorFont>
        <a:latin typeface="华文新魏"/>
        <a:ea typeface="华文新魏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990033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16710</TotalTime>
  <Words>3435</Words>
  <Application>Microsoft Office PowerPoint</Application>
  <PresentationFormat>全屏显示(4:3)</PresentationFormat>
  <Paragraphs>1108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Dotum</vt:lpstr>
      <vt:lpstr>黑体</vt:lpstr>
      <vt:lpstr>华文新魏</vt:lpstr>
      <vt:lpstr>楷体</vt:lpstr>
      <vt:lpstr>楷体_GB2312</vt:lpstr>
      <vt:lpstr>宋体</vt:lpstr>
      <vt:lpstr>Arial</vt:lpstr>
      <vt:lpstr>Arial Black</vt:lpstr>
      <vt:lpstr>Arial Narrow</vt:lpstr>
      <vt:lpstr>Comic Sans MS</vt:lpstr>
      <vt:lpstr>Monotype Corsiva</vt:lpstr>
      <vt:lpstr>Symbol</vt:lpstr>
      <vt:lpstr>Tahoma</vt:lpstr>
      <vt:lpstr>Times New Roman</vt:lpstr>
      <vt:lpstr>Wingdings</vt:lpstr>
      <vt:lpstr>Wingdings 2</vt:lpstr>
      <vt:lpstr>Factory</vt:lpstr>
      <vt:lpstr>1_Sumi Painting</vt:lpstr>
      <vt:lpstr>BMP 图象</vt:lpstr>
      <vt:lpstr>Artwork</vt:lpstr>
      <vt:lpstr>PowerPoint 演示文稿</vt:lpstr>
      <vt:lpstr>Counters (计数器)</vt:lpstr>
      <vt:lpstr>PowerPoint 演示文稿</vt:lpstr>
      <vt:lpstr>Ripple Counters (行波计数器)  </vt:lpstr>
      <vt:lpstr>PowerPoint 演示文稿</vt:lpstr>
      <vt:lpstr>PowerPoint 演示文稿</vt:lpstr>
      <vt:lpstr>题8.26</vt:lpstr>
      <vt:lpstr>题8.27</vt:lpstr>
      <vt:lpstr>练习答案</vt:lpstr>
      <vt:lpstr>Synchronous Counters (同步计数器) </vt:lpstr>
      <vt:lpstr>Synchronous Counters (同步计数器)</vt:lpstr>
      <vt:lpstr>Synchronous Counters (同步计数器)</vt:lpstr>
      <vt:lpstr>Synchronous Counters (同步计数器)</vt:lpstr>
      <vt:lpstr>Synchronous Counters (同步计数器) </vt:lpstr>
      <vt:lpstr>Synchronous Counters (同步计数器) </vt:lpstr>
      <vt:lpstr>MSI counters and applications (MSI型计数器及应用)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计数器型号（以TTL为例）</vt:lpstr>
      <vt:lpstr>4位二进制计数器74x161</vt:lpstr>
      <vt:lpstr>4位十进制计数器74x162</vt:lpstr>
      <vt:lpstr>4位十进制计数器74x160</vt:lpstr>
      <vt:lpstr>74x169 Up/down Counter  （可逆计数器） </vt:lpstr>
      <vt:lpstr>表8-20 类似于74x163的4位二进制计数器</vt:lpstr>
      <vt:lpstr>表8-21 类似于74x162 的4位十进制计敛器</vt:lpstr>
      <vt:lpstr>表8-22 余3 十进制计数</vt:lpstr>
      <vt:lpstr>表8-23 类似于74x169 的4位递增/递减计数器</vt:lpstr>
      <vt:lpstr>PowerPoint 演示文稿</vt:lpstr>
      <vt:lpstr>二进制计数器状态的译码</vt:lpstr>
      <vt:lpstr>modulo-m Counter Design</vt:lpstr>
      <vt:lpstr>Example 1: using the ’163 as a modulo-11 counter </vt:lpstr>
      <vt:lpstr>Example 1: using the ’163 as a modulo-11 counter </vt:lpstr>
      <vt:lpstr>Example 1: using the ’163 as a modulo-11 counter </vt:lpstr>
      <vt:lpstr>Example 1: using the ’163 as a modulo-11 counter </vt:lpstr>
      <vt:lpstr>Example 2: using the ’163 as an excess-3 decimal counter </vt:lpstr>
      <vt:lpstr>Example 2: using the ’163 as an excess-3 decimal counter </vt:lpstr>
      <vt:lpstr>PowerPoint 演示文稿</vt:lpstr>
      <vt:lpstr>PowerPoint 演示文稿</vt:lpstr>
      <vt:lpstr>Example 3: Cascading Counter (计数器的级联)  </vt:lpstr>
      <vt:lpstr>Example 3: Cascading Counter (计数器的级联)  </vt:lpstr>
      <vt:lpstr>Example 3: Cascading Counter (计数器的级联)  </vt:lpstr>
      <vt:lpstr>模m计数器设计 ( m &gt; 2n )  </vt:lpstr>
      <vt:lpstr>PowerPoint 演示文稿</vt:lpstr>
      <vt:lpstr>PowerPoint 演示文稿</vt:lpstr>
      <vt:lpstr>PowerPoint 演示文稿</vt:lpstr>
      <vt:lpstr>PowerPoint 演示文稿</vt:lpstr>
    </vt:vector>
  </TitlesOfParts>
  <Company>-Microsoft-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数字逻辑设计及应用</dc:title>
  <dc:creator>billgates</dc:creator>
  <cp:lastModifiedBy>个人用户</cp:lastModifiedBy>
  <cp:revision>360</cp:revision>
  <cp:lastPrinted>1601-01-01T00:00:00Z</cp:lastPrinted>
  <dcterms:created xsi:type="dcterms:W3CDTF">2004-09-01T09:10:15Z</dcterms:created>
  <dcterms:modified xsi:type="dcterms:W3CDTF">2022-12-05T15:31:32Z</dcterms:modified>
</cp:coreProperties>
</file>